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374" r:id="rId2"/>
    <p:sldId id="293" r:id="rId3"/>
    <p:sldId id="260" r:id="rId4"/>
    <p:sldId id="265" r:id="rId5"/>
    <p:sldId id="370" r:id="rId6"/>
    <p:sldId id="266" r:id="rId7"/>
    <p:sldId id="262" r:id="rId8"/>
    <p:sldId id="263" r:id="rId9"/>
    <p:sldId id="268" r:id="rId10"/>
    <p:sldId id="271" r:id="rId11"/>
    <p:sldId id="272" r:id="rId12"/>
    <p:sldId id="273" r:id="rId13"/>
    <p:sldId id="275" r:id="rId14"/>
    <p:sldId id="279" r:id="rId15"/>
    <p:sldId id="280" r:id="rId16"/>
    <p:sldId id="372" r:id="rId17"/>
    <p:sldId id="373" r:id="rId18"/>
    <p:sldId id="276" r:id="rId19"/>
    <p:sldId id="277" r:id="rId20"/>
    <p:sldId id="281" r:id="rId21"/>
    <p:sldId id="283" r:id="rId22"/>
    <p:sldId id="282" r:id="rId23"/>
    <p:sldId id="284" r:id="rId24"/>
    <p:sldId id="285" r:id="rId25"/>
    <p:sldId id="287" r:id="rId26"/>
    <p:sldId id="289" r:id="rId27"/>
    <p:sldId id="291" r:id="rId28"/>
    <p:sldId id="294" r:id="rId29"/>
    <p:sldId id="296" r:id="rId30"/>
    <p:sldId id="298" r:id="rId31"/>
    <p:sldId id="299" r:id="rId32"/>
    <p:sldId id="301" r:id="rId33"/>
    <p:sldId id="302" r:id="rId34"/>
    <p:sldId id="303" r:id="rId35"/>
    <p:sldId id="305" r:id="rId36"/>
    <p:sldId id="304" r:id="rId37"/>
    <p:sldId id="307" r:id="rId38"/>
    <p:sldId id="306" r:id="rId39"/>
    <p:sldId id="308" r:id="rId40"/>
    <p:sldId id="309" r:id="rId41"/>
    <p:sldId id="310" r:id="rId42"/>
    <p:sldId id="311" r:id="rId43"/>
    <p:sldId id="312" r:id="rId44"/>
    <p:sldId id="313" r:id="rId45"/>
    <p:sldId id="314" r:id="rId46"/>
    <p:sldId id="315" r:id="rId47"/>
    <p:sldId id="316" r:id="rId48"/>
    <p:sldId id="318" r:id="rId49"/>
    <p:sldId id="319" r:id="rId50"/>
    <p:sldId id="320" r:id="rId51"/>
    <p:sldId id="375" r:id="rId52"/>
    <p:sldId id="376" r:id="rId53"/>
    <p:sldId id="377" r:id="rId54"/>
    <p:sldId id="378" r:id="rId55"/>
    <p:sldId id="379" r:id="rId56"/>
    <p:sldId id="380" r:id="rId57"/>
    <p:sldId id="381" r:id="rId58"/>
    <p:sldId id="382" r:id="rId59"/>
    <p:sldId id="322" r:id="rId60"/>
    <p:sldId id="323" r:id="rId61"/>
    <p:sldId id="324" r:id="rId62"/>
    <p:sldId id="325" r:id="rId63"/>
    <p:sldId id="326" r:id="rId64"/>
    <p:sldId id="327" r:id="rId65"/>
    <p:sldId id="328" r:id="rId66"/>
    <p:sldId id="329" r:id="rId67"/>
    <p:sldId id="330" r:id="rId68"/>
    <p:sldId id="331" r:id="rId69"/>
    <p:sldId id="332"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8" r:id="rId83"/>
    <p:sldId id="350" r:id="rId84"/>
    <p:sldId id="349" r:id="rId85"/>
    <p:sldId id="351" r:id="rId86"/>
    <p:sldId id="352" r:id="rId87"/>
    <p:sldId id="354" r:id="rId88"/>
    <p:sldId id="356" r:id="rId89"/>
    <p:sldId id="360" r:id="rId90"/>
    <p:sldId id="361" r:id="rId91"/>
    <p:sldId id="362" r:id="rId92"/>
    <p:sldId id="363" r:id="rId93"/>
    <p:sldId id="359" r:id="rId94"/>
    <p:sldId id="369" r:id="rId9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楷体_GB2312" pitchFamily="49" charset="-122"/>
        <a:cs typeface="+mn-cs"/>
      </a:defRPr>
    </a:lvl1pPr>
    <a:lvl2pPr marL="457200" algn="l" rtl="0" fontAlgn="base">
      <a:spcBef>
        <a:spcPct val="0"/>
      </a:spcBef>
      <a:spcAft>
        <a:spcPct val="0"/>
      </a:spcAft>
      <a:defRPr sz="2000" kern="1200">
        <a:solidFill>
          <a:schemeClr val="tx1"/>
        </a:solidFill>
        <a:latin typeface="Arial" charset="0"/>
        <a:ea typeface="楷体_GB2312" pitchFamily="49" charset="-122"/>
        <a:cs typeface="+mn-cs"/>
      </a:defRPr>
    </a:lvl2pPr>
    <a:lvl3pPr marL="914400" algn="l" rtl="0" fontAlgn="base">
      <a:spcBef>
        <a:spcPct val="0"/>
      </a:spcBef>
      <a:spcAft>
        <a:spcPct val="0"/>
      </a:spcAft>
      <a:defRPr sz="2000" kern="1200">
        <a:solidFill>
          <a:schemeClr val="tx1"/>
        </a:solidFill>
        <a:latin typeface="Arial" charset="0"/>
        <a:ea typeface="楷体_GB2312" pitchFamily="49" charset="-122"/>
        <a:cs typeface="+mn-cs"/>
      </a:defRPr>
    </a:lvl3pPr>
    <a:lvl4pPr marL="1371600" algn="l" rtl="0" fontAlgn="base">
      <a:spcBef>
        <a:spcPct val="0"/>
      </a:spcBef>
      <a:spcAft>
        <a:spcPct val="0"/>
      </a:spcAft>
      <a:defRPr sz="2000" kern="1200">
        <a:solidFill>
          <a:schemeClr val="tx1"/>
        </a:solidFill>
        <a:latin typeface="Arial" charset="0"/>
        <a:ea typeface="楷体_GB2312" pitchFamily="49" charset="-122"/>
        <a:cs typeface="+mn-cs"/>
      </a:defRPr>
    </a:lvl4pPr>
    <a:lvl5pPr marL="1828800" algn="l" rtl="0" fontAlgn="base">
      <a:spcBef>
        <a:spcPct val="0"/>
      </a:spcBef>
      <a:spcAft>
        <a:spcPct val="0"/>
      </a:spcAft>
      <a:defRPr sz="2000" kern="1200">
        <a:solidFill>
          <a:schemeClr val="tx1"/>
        </a:solidFill>
        <a:latin typeface="Arial" charset="0"/>
        <a:ea typeface="楷体_GB2312" pitchFamily="49" charset="-122"/>
        <a:cs typeface="+mn-cs"/>
      </a:defRPr>
    </a:lvl5pPr>
    <a:lvl6pPr marL="2286000" algn="l" defTabSz="914400" rtl="0" eaLnBrk="1" latinLnBrk="0" hangingPunct="1">
      <a:defRPr sz="2000" kern="1200">
        <a:solidFill>
          <a:schemeClr val="tx1"/>
        </a:solidFill>
        <a:latin typeface="Arial" charset="0"/>
        <a:ea typeface="楷体_GB2312" pitchFamily="49" charset="-122"/>
        <a:cs typeface="+mn-cs"/>
      </a:defRPr>
    </a:lvl6pPr>
    <a:lvl7pPr marL="2743200" algn="l" defTabSz="914400" rtl="0" eaLnBrk="1" latinLnBrk="0" hangingPunct="1">
      <a:defRPr sz="2000" kern="1200">
        <a:solidFill>
          <a:schemeClr val="tx1"/>
        </a:solidFill>
        <a:latin typeface="Arial" charset="0"/>
        <a:ea typeface="楷体_GB2312" pitchFamily="49" charset="-122"/>
        <a:cs typeface="+mn-cs"/>
      </a:defRPr>
    </a:lvl7pPr>
    <a:lvl8pPr marL="3200400" algn="l" defTabSz="914400" rtl="0" eaLnBrk="1" latinLnBrk="0" hangingPunct="1">
      <a:defRPr sz="2000" kern="1200">
        <a:solidFill>
          <a:schemeClr val="tx1"/>
        </a:solidFill>
        <a:latin typeface="Arial" charset="0"/>
        <a:ea typeface="楷体_GB2312" pitchFamily="49" charset="-122"/>
        <a:cs typeface="+mn-cs"/>
      </a:defRPr>
    </a:lvl8pPr>
    <a:lvl9pPr marL="3657600" algn="l" defTabSz="914400" rtl="0" eaLnBrk="1" latinLnBrk="0" hangingPunct="1">
      <a:defRPr sz="2000"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CC"/>
    <a:srgbClr val="0000FF"/>
    <a:srgbClr val="6666FF"/>
    <a:srgbClr val="3333CC"/>
    <a:srgbClr val="3366FF"/>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20" autoAdjust="0"/>
    <p:restoredTop sz="94711" autoAdjust="0"/>
  </p:normalViewPr>
  <p:slideViewPr>
    <p:cSldViewPr>
      <p:cViewPr varScale="1">
        <p:scale>
          <a:sx n="86" d="100"/>
          <a:sy n="86" d="100"/>
        </p:scale>
        <p:origin x="-96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2.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4.wmf"/><Relationship Id="rId1" Type="http://schemas.openxmlformats.org/officeDocument/2006/relationships/image" Target="../media/image112.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9" Type="http://schemas.openxmlformats.org/officeDocument/2006/relationships/image" Target="../media/image1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image" Target="../media/image177.emf"/><Relationship Id="rId1" Type="http://schemas.openxmlformats.org/officeDocument/2006/relationships/image" Target="../media/image176.emf"/><Relationship Id="rId4" Type="http://schemas.openxmlformats.org/officeDocument/2006/relationships/image" Target="../media/image179.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5" Type="http://schemas.openxmlformats.org/officeDocument/2006/relationships/image" Target="../media/image184.wmf"/><Relationship Id="rId4" Type="http://schemas.openxmlformats.org/officeDocument/2006/relationships/image" Target="../media/image18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5" Type="http://schemas.openxmlformats.org/officeDocument/2006/relationships/image" Target="../media/image195.wmf"/><Relationship Id="rId4" Type="http://schemas.openxmlformats.org/officeDocument/2006/relationships/image" Target="../media/image194.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98.wmf"/><Relationship Id="rId7" Type="http://schemas.openxmlformats.org/officeDocument/2006/relationships/image" Target="../media/image202.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11" Type="http://schemas.openxmlformats.org/officeDocument/2006/relationships/image" Target="../media/image206.wmf"/><Relationship Id="rId5" Type="http://schemas.openxmlformats.org/officeDocument/2006/relationships/image" Target="../media/image200.wmf"/><Relationship Id="rId10" Type="http://schemas.openxmlformats.org/officeDocument/2006/relationships/image" Target="../media/image205.wmf"/><Relationship Id="rId4" Type="http://schemas.openxmlformats.org/officeDocument/2006/relationships/image" Target="../media/image199.wmf"/><Relationship Id="rId9" Type="http://schemas.openxmlformats.org/officeDocument/2006/relationships/image" Target="../media/image20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9" Type="http://schemas.openxmlformats.org/officeDocument/2006/relationships/image" Target="../media/image2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5" Type="http://schemas.openxmlformats.org/officeDocument/2006/relationships/image" Target="../media/image220.wmf"/><Relationship Id="rId4" Type="http://schemas.openxmlformats.org/officeDocument/2006/relationships/image" Target="../media/image21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40.wmf"/><Relationship Id="rId2" Type="http://schemas.openxmlformats.org/officeDocument/2006/relationships/image" Target="../media/image235.wmf"/><Relationship Id="rId1" Type="http://schemas.openxmlformats.org/officeDocument/2006/relationships/image" Target="../media/image234.wmf"/><Relationship Id="rId6" Type="http://schemas.openxmlformats.org/officeDocument/2006/relationships/image" Target="../media/image239.wmf"/><Relationship Id="rId5" Type="http://schemas.openxmlformats.org/officeDocument/2006/relationships/image" Target="../media/image238.wmf"/><Relationship Id="rId4" Type="http://schemas.openxmlformats.org/officeDocument/2006/relationships/image" Target="../media/image23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46.wmf"/><Relationship Id="rId1" Type="http://schemas.openxmlformats.org/officeDocument/2006/relationships/image" Target="../media/image245.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49.wmf"/><Relationship Id="rId1" Type="http://schemas.openxmlformats.org/officeDocument/2006/relationships/image" Target="../media/image24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5" Type="http://schemas.openxmlformats.org/officeDocument/2006/relationships/image" Target="../media/image257.wmf"/><Relationship Id="rId4" Type="http://schemas.openxmlformats.org/officeDocument/2006/relationships/image" Target="../media/image256.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image" Target="../media/image270.wmf"/><Relationship Id="rId3" Type="http://schemas.openxmlformats.org/officeDocument/2006/relationships/image" Target="../media/image260.wmf"/><Relationship Id="rId7" Type="http://schemas.openxmlformats.org/officeDocument/2006/relationships/image" Target="../media/image264.wmf"/><Relationship Id="rId12" Type="http://schemas.openxmlformats.org/officeDocument/2006/relationships/image" Target="../media/image269.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11" Type="http://schemas.openxmlformats.org/officeDocument/2006/relationships/image" Target="../media/image268.wmf"/><Relationship Id="rId5" Type="http://schemas.openxmlformats.org/officeDocument/2006/relationships/image" Target="../media/image262.wmf"/><Relationship Id="rId15" Type="http://schemas.openxmlformats.org/officeDocument/2006/relationships/image" Target="../media/image272.wmf"/><Relationship Id="rId10" Type="http://schemas.openxmlformats.org/officeDocument/2006/relationships/image" Target="../media/image267.wmf"/><Relationship Id="rId4" Type="http://schemas.openxmlformats.org/officeDocument/2006/relationships/image" Target="../media/image261.wmf"/><Relationship Id="rId9" Type="http://schemas.openxmlformats.org/officeDocument/2006/relationships/image" Target="../media/image266.wmf"/><Relationship Id="rId14" Type="http://schemas.openxmlformats.org/officeDocument/2006/relationships/image" Target="../media/image27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5.wmf"/><Relationship Id="rId18" Type="http://schemas.openxmlformats.org/officeDocument/2006/relationships/image" Target="../media/image290.wmf"/><Relationship Id="rId26" Type="http://schemas.openxmlformats.org/officeDocument/2006/relationships/image" Target="../media/image298.wmf"/><Relationship Id="rId3" Type="http://schemas.openxmlformats.org/officeDocument/2006/relationships/image" Target="../media/image275.wmf"/><Relationship Id="rId21" Type="http://schemas.openxmlformats.org/officeDocument/2006/relationships/image" Target="../media/image293.wmf"/><Relationship Id="rId7" Type="http://schemas.openxmlformats.org/officeDocument/2006/relationships/image" Target="../media/image279.wmf"/><Relationship Id="rId12" Type="http://schemas.openxmlformats.org/officeDocument/2006/relationships/image" Target="../media/image284.wmf"/><Relationship Id="rId17" Type="http://schemas.openxmlformats.org/officeDocument/2006/relationships/image" Target="../media/image289.wmf"/><Relationship Id="rId25" Type="http://schemas.openxmlformats.org/officeDocument/2006/relationships/image" Target="../media/image297.wmf"/><Relationship Id="rId2" Type="http://schemas.openxmlformats.org/officeDocument/2006/relationships/image" Target="../media/image274.wmf"/><Relationship Id="rId16" Type="http://schemas.openxmlformats.org/officeDocument/2006/relationships/image" Target="../media/image288.wmf"/><Relationship Id="rId20" Type="http://schemas.openxmlformats.org/officeDocument/2006/relationships/image" Target="../media/image292.wmf"/><Relationship Id="rId1" Type="http://schemas.openxmlformats.org/officeDocument/2006/relationships/image" Target="../media/image273.wmf"/><Relationship Id="rId6" Type="http://schemas.openxmlformats.org/officeDocument/2006/relationships/image" Target="../media/image278.wmf"/><Relationship Id="rId11" Type="http://schemas.openxmlformats.org/officeDocument/2006/relationships/image" Target="../media/image283.wmf"/><Relationship Id="rId24" Type="http://schemas.openxmlformats.org/officeDocument/2006/relationships/image" Target="../media/image296.wmf"/><Relationship Id="rId5" Type="http://schemas.openxmlformats.org/officeDocument/2006/relationships/image" Target="../media/image277.wmf"/><Relationship Id="rId15" Type="http://schemas.openxmlformats.org/officeDocument/2006/relationships/image" Target="../media/image287.wmf"/><Relationship Id="rId23" Type="http://schemas.openxmlformats.org/officeDocument/2006/relationships/image" Target="../media/image295.wmf"/><Relationship Id="rId28" Type="http://schemas.openxmlformats.org/officeDocument/2006/relationships/image" Target="../media/image300.wmf"/><Relationship Id="rId10" Type="http://schemas.openxmlformats.org/officeDocument/2006/relationships/image" Target="../media/image282.wmf"/><Relationship Id="rId19" Type="http://schemas.openxmlformats.org/officeDocument/2006/relationships/image" Target="../media/image291.wmf"/><Relationship Id="rId4" Type="http://schemas.openxmlformats.org/officeDocument/2006/relationships/image" Target="../media/image276.wmf"/><Relationship Id="rId9" Type="http://schemas.openxmlformats.org/officeDocument/2006/relationships/image" Target="../media/image281.wmf"/><Relationship Id="rId14" Type="http://schemas.openxmlformats.org/officeDocument/2006/relationships/image" Target="../media/image286.wmf"/><Relationship Id="rId22" Type="http://schemas.openxmlformats.org/officeDocument/2006/relationships/image" Target="../media/image294.wmf"/><Relationship Id="rId27" Type="http://schemas.openxmlformats.org/officeDocument/2006/relationships/image" Target="../media/image299.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image" Target="../media/image288.wmf"/><Relationship Id="rId18" Type="http://schemas.openxmlformats.org/officeDocument/2006/relationships/image" Target="../media/image314.wmf"/><Relationship Id="rId3" Type="http://schemas.openxmlformats.org/officeDocument/2006/relationships/image" Target="../media/image303.wmf"/><Relationship Id="rId7" Type="http://schemas.openxmlformats.org/officeDocument/2006/relationships/image" Target="../media/image306.wmf"/><Relationship Id="rId12" Type="http://schemas.openxmlformats.org/officeDocument/2006/relationships/image" Target="../media/image309.wmf"/><Relationship Id="rId17" Type="http://schemas.openxmlformats.org/officeDocument/2006/relationships/image" Target="../media/image313.wmf"/><Relationship Id="rId2" Type="http://schemas.openxmlformats.org/officeDocument/2006/relationships/image" Target="../media/image302.wmf"/><Relationship Id="rId16" Type="http://schemas.openxmlformats.org/officeDocument/2006/relationships/image" Target="../media/image312.wmf"/><Relationship Id="rId20" Type="http://schemas.openxmlformats.org/officeDocument/2006/relationships/image" Target="../media/image316.wmf"/><Relationship Id="rId1" Type="http://schemas.openxmlformats.org/officeDocument/2006/relationships/image" Target="../media/image301.wmf"/><Relationship Id="rId6" Type="http://schemas.openxmlformats.org/officeDocument/2006/relationships/image" Target="../media/image305.wmf"/><Relationship Id="rId11" Type="http://schemas.openxmlformats.org/officeDocument/2006/relationships/image" Target="../media/image308.wmf"/><Relationship Id="rId5" Type="http://schemas.openxmlformats.org/officeDocument/2006/relationships/image" Target="../media/image304.wmf"/><Relationship Id="rId15" Type="http://schemas.openxmlformats.org/officeDocument/2006/relationships/image" Target="../media/image311.wmf"/><Relationship Id="rId10" Type="http://schemas.openxmlformats.org/officeDocument/2006/relationships/image" Target="../media/image300.wmf"/><Relationship Id="rId19" Type="http://schemas.openxmlformats.org/officeDocument/2006/relationships/image" Target="../media/image315.wmf"/><Relationship Id="rId4" Type="http://schemas.openxmlformats.org/officeDocument/2006/relationships/image" Target="../media/image284.wmf"/><Relationship Id="rId9" Type="http://schemas.openxmlformats.org/officeDocument/2006/relationships/image" Target="../media/image299.wmf"/><Relationship Id="rId14" Type="http://schemas.openxmlformats.org/officeDocument/2006/relationships/image" Target="../media/image31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22.wmf"/><Relationship Id="rId13" Type="http://schemas.openxmlformats.org/officeDocument/2006/relationships/image" Target="../media/image327.wmf"/><Relationship Id="rId3" Type="http://schemas.openxmlformats.org/officeDocument/2006/relationships/image" Target="../media/image319.wmf"/><Relationship Id="rId7" Type="http://schemas.openxmlformats.org/officeDocument/2006/relationships/image" Target="../media/image321.wmf"/><Relationship Id="rId12" Type="http://schemas.openxmlformats.org/officeDocument/2006/relationships/image" Target="../media/image326.wmf"/><Relationship Id="rId2" Type="http://schemas.openxmlformats.org/officeDocument/2006/relationships/image" Target="../media/image318.wmf"/><Relationship Id="rId1" Type="http://schemas.openxmlformats.org/officeDocument/2006/relationships/image" Target="../media/image317.wmf"/><Relationship Id="rId6" Type="http://schemas.openxmlformats.org/officeDocument/2006/relationships/image" Target="../media/image320.wmf"/><Relationship Id="rId11" Type="http://schemas.openxmlformats.org/officeDocument/2006/relationships/image" Target="../media/image325.wmf"/><Relationship Id="rId5" Type="http://schemas.openxmlformats.org/officeDocument/2006/relationships/image" Target="../media/image285.wmf"/><Relationship Id="rId10" Type="http://schemas.openxmlformats.org/officeDocument/2006/relationships/image" Target="../media/image324.wmf"/><Relationship Id="rId4" Type="http://schemas.openxmlformats.org/officeDocument/2006/relationships/image" Target="../media/image277.wmf"/><Relationship Id="rId9" Type="http://schemas.openxmlformats.org/officeDocument/2006/relationships/image" Target="../media/image32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33.wmf"/><Relationship Id="rId1" Type="http://schemas.openxmlformats.org/officeDocument/2006/relationships/image" Target="../media/image33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 Id="rId4" Type="http://schemas.openxmlformats.org/officeDocument/2006/relationships/image" Target="../media/image33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50.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85.wmf"/><Relationship Id="rId1" Type="http://schemas.openxmlformats.org/officeDocument/2006/relationships/image" Target="../media/image277.wmf"/><Relationship Id="rId5" Type="http://schemas.openxmlformats.org/officeDocument/2006/relationships/image" Target="../media/image352.wmf"/><Relationship Id="rId4" Type="http://schemas.openxmlformats.org/officeDocument/2006/relationships/image" Target="../media/image35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 Id="rId4" Type="http://schemas.openxmlformats.org/officeDocument/2006/relationships/image" Target="../media/image35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59.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5" Type="http://schemas.openxmlformats.org/officeDocument/2006/relationships/image" Target="../media/image361.wmf"/><Relationship Id="rId4" Type="http://schemas.openxmlformats.org/officeDocument/2006/relationships/image" Target="../media/image36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366.wmf"/><Relationship Id="rId1" Type="http://schemas.openxmlformats.org/officeDocument/2006/relationships/image" Target="../media/image36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 Id="rId5" Type="http://schemas.openxmlformats.org/officeDocument/2006/relationships/image" Target="../media/image371.wmf"/><Relationship Id="rId4" Type="http://schemas.openxmlformats.org/officeDocument/2006/relationships/image" Target="../media/image3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8226" name="Group 2"/>
          <p:cNvGrpSpPr>
            <a:grpSpLocks/>
          </p:cNvGrpSpPr>
          <p:nvPr/>
        </p:nvGrpSpPr>
        <p:grpSpPr bwMode="auto">
          <a:xfrm>
            <a:off x="0" y="0"/>
            <a:ext cx="9144000" cy="6858000"/>
            <a:chOff x="0" y="0"/>
            <a:chExt cx="5760" cy="4320"/>
          </a:xfrm>
        </p:grpSpPr>
        <p:sp>
          <p:nvSpPr>
            <p:cNvPr id="30822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a typeface="宋体" pitchFamily="2" charset="-122"/>
              </a:endParaRPr>
            </a:p>
          </p:txBody>
        </p:sp>
        <p:sp>
          <p:nvSpPr>
            <p:cNvPr id="308228"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grpSp>
          <p:nvGrpSpPr>
            <p:cNvPr id="308229" name="Group 5"/>
            <p:cNvGrpSpPr>
              <a:grpSpLocks/>
            </p:cNvGrpSpPr>
            <p:nvPr/>
          </p:nvGrpSpPr>
          <p:grpSpPr bwMode="auto">
            <a:xfrm>
              <a:off x="0" y="672"/>
              <a:ext cx="1806" cy="1989"/>
              <a:chOff x="0" y="672"/>
              <a:chExt cx="1806" cy="1989"/>
            </a:xfrm>
          </p:grpSpPr>
          <p:sp>
            <p:nvSpPr>
              <p:cNvPr id="308230"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1"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2"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3"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4"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5"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6"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7"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8"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sp>
            <p:nvSpPr>
              <p:cNvPr id="308239"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a typeface="宋体" pitchFamily="2" charset="-122"/>
                </a:endParaRPr>
              </a:p>
            </p:txBody>
          </p:sp>
        </p:grpSp>
      </p:grpSp>
      <p:sp>
        <p:nvSpPr>
          <p:cNvPr id="308240" name="Rectangle 16"/>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endParaRPr lang="en-US" altLang="zh-CN"/>
          </a:p>
        </p:txBody>
      </p:sp>
      <p:sp>
        <p:nvSpPr>
          <p:cNvPr id="308241" name="Rectangle 17"/>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a typeface="+mn-ea"/>
              </a:defRPr>
            </a:lvl1pPr>
          </a:lstStyle>
          <a:p>
            <a:endParaRPr lang="en-US" altLang="zh-CN"/>
          </a:p>
        </p:txBody>
      </p:sp>
      <p:sp>
        <p:nvSpPr>
          <p:cNvPr id="308242" name="Rectangle 18"/>
          <p:cNvSpPr>
            <a:spLocks noGrp="1" noChangeArrowheads="1"/>
          </p:cNvSpPr>
          <p:nvPr>
            <p:ph type="sldNum" sz="quarter" idx="4"/>
          </p:nvPr>
        </p:nvSpPr>
        <p:spPr bwMode="auto">
          <a:xfrm>
            <a:off x="6553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fld id="{33651E29-7681-4AC3-A5F0-3015C6D73D74}" type="slidenum">
              <a:rPr lang="en-US" altLang="zh-CN"/>
              <a:pPr/>
              <a:t>‹#›</a:t>
            </a:fld>
            <a:endParaRPr lang="en-US" altLang="zh-CN"/>
          </a:p>
        </p:txBody>
      </p:sp>
      <p:sp>
        <p:nvSpPr>
          <p:cNvPr id="308243" name="Rectangle 19"/>
          <p:cNvSpPr>
            <a:spLocks noGrp="1" noChangeArrowheads="1"/>
          </p:cNvSpPr>
          <p:nvPr>
            <p:ph type="ctrTitle"/>
          </p:nvPr>
        </p:nvSpPr>
        <p:spPr bwMode="auto">
          <a:xfrm>
            <a:off x="2971800" y="1828800"/>
            <a:ext cx="6019800" cy="2209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5000">
                <a:solidFill>
                  <a:srgbClr val="FFFFFF"/>
                </a:solidFill>
              </a:defRPr>
            </a:lvl1pPr>
          </a:lstStyle>
          <a:p>
            <a:pPr lvl="0"/>
            <a:r>
              <a:rPr lang="zh-CN" altLang="en-US" noProof="0" smtClean="0"/>
              <a:t>单击此处编辑母版标题样式</a:t>
            </a:r>
          </a:p>
        </p:txBody>
      </p:sp>
      <p:sp>
        <p:nvSpPr>
          <p:cNvPr id="308244" name="Rectangle 20"/>
          <p:cNvSpPr>
            <a:spLocks noGrp="1" noChangeArrowheads="1"/>
          </p:cNvSpPr>
          <p:nvPr>
            <p:ph type="subTitle" idx="1"/>
          </p:nvPr>
        </p:nvSpPr>
        <p:spPr bwMode="auto">
          <a:xfrm>
            <a:off x="2971800" y="4267200"/>
            <a:ext cx="6019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878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352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24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8852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537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0065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6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475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8101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image" Target="../media/image39.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audio" Target="../media/audio1.wav"/><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7.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3.wmf"/></Relationships>
</file>

<file path=ppt/slides/_rels/slide1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4.bin"/><Relationship Id="rId3" Type="http://schemas.openxmlformats.org/officeDocument/2006/relationships/audio" Target="../media/audio1.wav"/><Relationship Id="rId7" Type="http://schemas.openxmlformats.org/officeDocument/2006/relationships/oleObject" Target="../embeddings/oleObject41.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7.wmf"/><Relationship Id="rId4" Type="http://schemas.openxmlformats.org/officeDocument/2006/relationships/image" Target="../media/image50.png"/><Relationship Id="rId9" Type="http://schemas.openxmlformats.org/officeDocument/2006/relationships/oleObject" Target="../embeddings/oleObject42.bin"/><Relationship Id="rId14" Type="http://schemas.openxmlformats.org/officeDocument/2006/relationships/image" Target="../media/image4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2.png"/><Relationship Id="rId4" Type="http://schemas.openxmlformats.org/officeDocument/2006/relationships/image" Target="../media/image51.wmf"/></Relationships>
</file>

<file path=ppt/slides/_rels/slide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0.bin"/><Relationship Id="rId3" Type="http://schemas.openxmlformats.org/officeDocument/2006/relationships/audio" Target="../media/audio1.wav"/><Relationship Id="rId7" Type="http://schemas.openxmlformats.org/officeDocument/2006/relationships/oleObject" Target="../embeddings/oleObject47.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4.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6.wmf"/><Relationship Id="rId4" Type="http://schemas.openxmlformats.org/officeDocument/2006/relationships/audio" Target="../media/audio2.wav"/><Relationship Id="rId9" Type="http://schemas.openxmlformats.org/officeDocument/2006/relationships/oleObject" Target="../embeddings/oleObject48.bin"/><Relationship Id="rId14" Type="http://schemas.openxmlformats.org/officeDocument/2006/relationships/image" Target="../media/image58.wmf"/></Relationships>
</file>

<file path=ppt/slides/_rels/slide19.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audio" Target="../media/audio1.wav"/><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0.wmf"/><Relationship Id="rId11" Type="http://schemas.openxmlformats.org/officeDocument/2006/relationships/image" Target="../media/image40.wmf"/><Relationship Id="rId5" Type="http://schemas.openxmlformats.org/officeDocument/2006/relationships/oleObject" Target="../embeddings/oleObject51.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9.wmf"/><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5.bin"/><Relationship Id="rId5" Type="http://schemas.openxmlformats.org/officeDocument/2006/relationships/image" Target="../media/image63.wmf"/><Relationship Id="rId4" Type="http://schemas.openxmlformats.org/officeDocument/2006/relationships/oleObject" Target="../embeddings/oleObject54.bin"/><Relationship Id="rId9" Type="http://schemas.openxmlformats.org/officeDocument/2006/relationships/image" Target="../media/image6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1.bin"/><Relationship Id="rId3" Type="http://schemas.openxmlformats.org/officeDocument/2006/relationships/audio" Target="../media/audio1.wav"/><Relationship Id="rId7" Type="http://schemas.openxmlformats.org/officeDocument/2006/relationships/oleObject" Target="../embeddings/oleObject58.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8.wmf"/><Relationship Id="rId4" Type="http://schemas.openxmlformats.org/officeDocument/2006/relationships/image" Target="../media/image71.gif"/><Relationship Id="rId9" Type="http://schemas.openxmlformats.org/officeDocument/2006/relationships/oleObject" Target="../embeddings/oleObject59.bin"/><Relationship Id="rId14" Type="http://schemas.openxmlformats.org/officeDocument/2006/relationships/image" Target="../media/image70.wmf"/></Relationships>
</file>

<file path=ppt/slides/_rels/slide26.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audio" Target="../media/audio1.wav"/><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2.bin"/><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audio" Target="../media/audio1.wav"/><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3.bin"/><Relationship Id="rId11" Type="http://schemas.openxmlformats.org/officeDocument/2006/relationships/image" Target="../media/image78.wmf"/><Relationship Id="rId5" Type="http://schemas.openxmlformats.org/officeDocument/2006/relationships/image" Target="../media/image80.wmf"/><Relationship Id="rId10" Type="http://schemas.openxmlformats.org/officeDocument/2006/relationships/oleObject" Target="../embeddings/oleObject65.bin"/><Relationship Id="rId4" Type="http://schemas.openxmlformats.org/officeDocument/2006/relationships/image" Target="../media/image79.gif"/><Relationship Id="rId9" Type="http://schemas.openxmlformats.org/officeDocument/2006/relationships/image" Target="../media/image7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85.wmf"/><Relationship Id="rId3" Type="http://schemas.openxmlformats.org/officeDocument/2006/relationships/audio" Target="../media/audio1.wav"/><Relationship Id="rId7" Type="http://schemas.openxmlformats.org/officeDocument/2006/relationships/image" Target="../media/image82.wmf"/><Relationship Id="rId12"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9.gif"/><Relationship Id="rId1" Type="http://schemas.openxmlformats.org/officeDocument/2006/relationships/vmlDrawing" Target="../drawings/vmlDrawing17.vml"/><Relationship Id="rId6" Type="http://schemas.openxmlformats.org/officeDocument/2006/relationships/oleObject" Target="../embeddings/oleObject67.bin"/><Relationship Id="rId11" Type="http://schemas.openxmlformats.org/officeDocument/2006/relationships/image" Target="../media/image84.wmf"/><Relationship Id="rId5" Type="http://schemas.openxmlformats.org/officeDocument/2006/relationships/image" Target="../media/image81.wmf"/><Relationship Id="rId15" Type="http://schemas.openxmlformats.org/officeDocument/2006/relationships/image" Target="../media/image86.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83.wmf"/><Relationship Id="rId14" Type="http://schemas.openxmlformats.org/officeDocument/2006/relationships/oleObject" Target="../embeddings/oleObject71.bin"/></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9.gif"/><Relationship Id="rId5" Type="http://schemas.openxmlformats.org/officeDocument/2006/relationships/image" Target="../media/image87.wmf"/><Relationship Id="rId4"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image" Target="../media/image7.wmf"/><Relationship Id="rId3" Type="http://schemas.openxmlformats.org/officeDocument/2006/relationships/audio" Target="../media/audio1.wav"/><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19" Type="http://schemas.openxmlformats.org/officeDocument/2006/relationships/oleObject" Target="../embeddings/oleObject8.bin"/><Relationship Id="rId4" Type="http://schemas.openxmlformats.org/officeDocument/2006/relationships/image" Target="../media/image10.gif"/><Relationship Id="rId9" Type="http://schemas.openxmlformats.org/officeDocument/2006/relationships/oleObject" Target="../embeddings/oleObject3.bin"/><Relationship Id="rId14" Type="http://schemas.openxmlformats.org/officeDocument/2006/relationships/image" Target="../media/image5.wmf"/><Relationship Id="rId22" Type="http://schemas.openxmlformats.org/officeDocument/2006/relationships/image" Target="../media/image9.wmf"/></Relationships>
</file>

<file path=ppt/slides/_rels/slide3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audio" Target="../media/audio1.wav"/><Relationship Id="rId7" Type="http://schemas.openxmlformats.org/officeDocument/2006/relationships/oleObject" Target="../embeddings/oleObject74.bin"/><Relationship Id="rId12"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8.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90.wmf"/><Relationship Id="rId4" Type="http://schemas.openxmlformats.org/officeDocument/2006/relationships/image" Target="../media/image79.gif"/><Relationship Id="rId9"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audio" Target="../media/audio1.wav"/><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2.wmf"/><Relationship Id="rId5" Type="http://schemas.openxmlformats.org/officeDocument/2006/relationships/oleObject" Target="../embeddings/oleObject77.bin"/><Relationship Id="rId4" Type="http://schemas.openxmlformats.org/officeDocument/2006/relationships/image" Target="../media/image79.gif"/></Relationships>
</file>

<file path=ppt/slides/_rels/slide32.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3.bin"/><Relationship Id="rId3" Type="http://schemas.openxmlformats.org/officeDocument/2006/relationships/audio" Target="../media/audio1.wav"/><Relationship Id="rId7" Type="http://schemas.openxmlformats.org/officeDocument/2006/relationships/oleObject" Target="../embeddings/oleObject80.bin"/><Relationship Id="rId12" Type="http://schemas.openxmlformats.org/officeDocument/2006/relationships/image" Target="../media/image97.wmf"/><Relationship Id="rId17" Type="http://schemas.openxmlformats.org/officeDocument/2006/relationships/image" Target="../media/image100.wmf"/><Relationship Id="rId2" Type="http://schemas.openxmlformats.org/officeDocument/2006/relationships/slideLayout" Target="../slideLayouts/slideLayout2.xml"/><Relationship Id="rId16" Type="http://schemas.openxmlformats.org/officeDocument/2006/relationships/image" Target="../media/image99.wmf"/><Relationship Id="rId1" Type="http://schemas.openxmlformats.org/officeDocument/2006/relationships/vmlDrawing" Target="../drawings/vmlDrawing21.vml"/><Relationship Id="rId6" Type="http://schemas.openxmlformats.org/officeDocument/2006/relationships/image" Target="../media/image94.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96.wmf"/><Relationship Id="rId4" Type="http://schemas.openxmlformats.org/officeDocument/2006/relationships/image" Target="../media/image79.gif"/><Relationship Id="rId9" Type="http://schemas.openxmlformats.org/officeDocument/2006/relationships/oleObject" Target="../embeddings/oleObject81.bin"/><Relationship Id="rId14" Type="http://schemas.openxmlformats.org/officeDocument/2006/relationships/image" Target="../media/image98.wmf"/></Relationships>
</file>

<file path=ppt/slides/_rels/slide33.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0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4.wmf"/><Relationship Id="rId18" Type="http://schemas.openxmlformats.org/officeDocument/2006/relationships/oleObject" Target="../embeddings/oleObject91.bin"/><Relationship Id="rId3" Type="http://schemas.openxmlformats.org/officeDocument/2006/relationships/audio" Target="../media/audio2.wav"/><Relationship Id="rId21" Type="http://schemas.openxmlformats.org/officeDocument/2006/relationships/image" Target="../media/image108.wmf"/><Relationship Id="rId7" Type="http://schemas.openxmlformats.org/officeDocument/2006/relationships/image" Target="../media/image101.wmf"/><Relationship Id="rId12" Type="http://schemas.openxmlformats.org/officeDocument/2006/relationships/oleObject" Target="../embeddings/oleObject88.bin"/><Relationship Id="rId17" Type="http://schemas.openxmlformats.org/officeDocument/2006/relationships/image" Target="../media/image106.wmf"/><Relationship Id="rId2" Type="http://schemas.openxmlformats.org/officeDocument/2006/relationships/slideLayout" Target="../slideLayouts/slideLayout2.xml"/><Relationship Id="rId16" Type="http://schemas.openxmlformats.org/officeDocument/2006/relationships/oleObject" Target="../embeddings/oleObject90.bin"/><Relationship Id="rId20" Type="http://schemas.openxmlformats.org/officeDocument/2006/relationships/oleObject" Target="../embeddings/oleObject92.bin"/><Relationship Id="rId1" Type="http://schemas.openxmlformats.org/officeDocument/2006/relationships/vmlDrawing" Target="../drawings/vmlDrawing22.vml"/><Relationship Id="rId6" Type="http://schemas.openxmlformats.org/officeDocument/2006/relationships/oleObject" Target="../embeddings/oleObject85.bin"/><Relationship Id="rId11" Type="http://schemas.openxmlformats.org/officeDocument/2006/relationships/image" Target="../media/image103.wmf"/><Relationship Id="rId5" Type="http://schemas.openxmlformats.org/officeDocument/2006/relationships/image" Target="../media/image79.gif"/><Relationship Id="rId15" Type="http://schemas.openxmlformats.org/officeDocument/2006/relationships/image" Target="../media/image105.wmf"/><Relationship Id="rId10" Type="http://schemas.openxmlformats.org/officeDocument/2006/relationships/oleObject" Target="../embeddings/oleObject87.bin"/><Relationship Id="rId19" Type="http://schemas.openxmlformats.org/officeDocument/2006/relationships/image" Target="../media/image107.wmf"/><Relationship Id="rId4" Type="http://schemas.openxmlformats.org/officeDocument/2006/relationships/audio" Target="../media/audio1.wav"/><Relationship Id="rId9" Type="http://schemas.openxmlformats.org/officeDocument/2006/relationships/image" Target="../media/image102.wmf"/><Relationship Id="rId14" Type="http://schemas.openxmlformats.org/officeDocument/2006/relationships/oleObject" Target="../embeddings/oleObject89.bin"/><Relationship Id="rId22" Type="http://schemas.openxmlformats.org/officeDocument/2006/relationships/image" Target="../media/image100.wmf"/></Relationships>
</file>

<file path=ppt/slides/_rels/slide35.x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14.wmf"/><Relationship Id="rId3" Type="http://schemas.openxmlformats.org/officeDocument/2006/relationships/oleObject" Target="../embeddings/oleObject93.bin"/><Relationship Id="rId7" Type="http://schemas.openxmlformats.org/officeDocument/2006/relationships/image" Target="../media/image111.wmf"/><Relationship Id="rId12"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94.bin"/><Relationship Id="rId11" Type="http://schemas.openxmlformats.org/officeDocument/2006/relationships/image" Target="../media/image113.wmf"/><Relationship Id="rId5" Type="http://schemas.openxmlformats.org/officeDocument/2006/relationships/image" Target="../media/image109.wmf"/><Relationship Id="rId10" Type="http://schemas.openxmlformats.org/officeDocument/2006/relationships/oleObject" Target="../embeddings/oleObject96.bin"/><Relationship Id="rId4" Type="http://schemas.openxmlformats.org/officeDocument/2006/relationships/image" Target="../media/image110.wmf"/><Relationship Id="rId9" Type="http://schemas.openxmlformats.org/officeDocument/2006/relationships/image" Target="../media/image112.wmf"/></Relationships>
</file>

<file path=ppt/slides/_rels/slide37.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2.bin"/><Relationship Id="rId18" Type="http://schemas.openxmlformats.org/officeDocument/2006/relationships/image" Target="../media/image119.wmf"/><Relationship Id="rId3" Type="http://schemas.openxmlformats.org/officeDocument/2006/relationships/audio" Target="../media/audio1.wav"/><Relationship Id="rId7" Type="http://schemas.openxmlformats.org/officeDocument/2006/relationships/oleObject" Target="../embeddings/oleObject99.bin"/><Relationship Id="rId12" Type="http://schemas.openxmlformats.org/officeDocument/2006/relationships/image" Target="../media/image116.wmf"/><Relationship Id="rId17"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image" Target="../media/image118.wmf"/><Relationship Id="rId1" Type="http://schemas.openxmlformats.org/officeDocument/2006/relationships/vmlDrawing" Target="../drawings/vmlDrawing24.vml"/><Relationship Id="rId6" Type="http://schemas.openxmlformats.org/officeDocument/2006/relationships/image" Target="../media/image112.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oleObject" Target="../embeddings/oleObject100.bin"/><Relationship Id="rId14" Type="http://schemas.openxmlformats.org/officeDocument/2006/relationships/image" Target="../media/image117.wmf"/></Relationships>
</file>

<file path=ppt/slides/_rels/slide3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09.wmf"/><Relationship Id="rId18" Type="http://schemas.openxmlformats.org/officeDocument/2006/relationships/oleObject" Target="../embeddings/oleObject111.bin"/><Relationship Id="rId26" Type="http://schemas.openxmlformats.org/officeDocument/2006/relationships/oleObject" Target="../embeddings/oleObject115.bin"/><Relationship Id="rId3" Type="http://schemas.openxmlformats.org/officeDocument/2006/relationships/audio" Target="../media/audio3.wav"/><Relationship Id="rId21" Type="http://schemas.openxmlformats.org/officeDocument/2006/relationships/image" Target="../media/image125.wmf"/><Relationship Id="rId7" Type="http://schemas.openxmlformats.org/officeDocument/2006/relationships/oleObject" Target="../embeddings/oleObject106.bin"/><Relationship Id="rId12" Type="http://schemas.openxmlformats.org/officeDocument/2006/relationships/image" Target="../media/image121.wmf"/><Relationship Id="rId17" Type="http://schemas.openxmlformats.org/officeDocument/2006/relationships/image" Target="../media/image123.wmf"/><Relationship Id="rId25" Type="http://schemas.openxmlformats.org/officeDocument/2006/relationships/image" Target="../media/image127.wmf"/><Relationship Id="rId2" Type="http://schemas.openxmlformats.org/officeDocument/2006/relationships/slideLayout" Target="../slideLayouts/slideLayout2.xml"/><Relationship Id="rId16" Type="http://schemas.openxmlformats.org/officeDocument/2006/relationships/oleObject" Target="../embeddings/oleObject110.bin"/><Relationship Id="rId20" Type="http://schemas.openxmlformats.org/officeDocument/2006/relationships/oleObject" Target="../embeddings/oleObject112.bin"/><Relationship Id="rId1" Type="http://schemas.openxmlformats.org/officeDocument/2006/relationships/vmlDrawing" Target="../drawings/vmlDrawing25.vml"/><Relationship Id="rId6" Type="http://schemas.openxmlformats.org/officeDocument/2006/relationships/image" Target="../media/image112.wmf"/><Relationship Id="rId11" Type="http://schemas.openxmlformats.org/officeDocument/2006/relationships/oleObject" Target="../embeddings/oleObject108.bin"/><Relationship Id="rId24" Type="http://schemas.openxmlformats.org/officeDocument/2006/relationships/oleObject" Target="../embeddings/oleObject114.bin"/><Relationship Id="rId5" Type="http://schemas.openxmlformats.org/officeDocument/2006/relationships/oleObject" Target="../embeddings/oleObject105.bin"/><Relationship Id="rId15" Type="http://schemas.openxmlformats.org/officeDocument/2006/relationships/image" Target="../media/image122.wmf"/><Relationship Id="rId23" Type="http://schemas.openxmlformats.org/officeDocument/2006/relationships/image" Target="../media/image126.wmf"/><Relationship Id="rId28" Type="http://schemas.openxmlformats.org/officeDocument/2006/relationships/image" Target="../media/image100.wmf"/><Relationship Id="rId10" Type="http://schemas.openxmlformats.org/officeDocument/2006/relationships/image" Target="../media/image120.wmf"/><Relationship Id="rId19" Type="http://schemas.openxmlformats.org/officeDocument/2006/relationships/image" Target="../media/image124.wmf"/><Relationship Id="rId4" Type="http://schemas.openxmlformats.org/officeDocument/2006/relationships/audio" Target="../media/audio1.wav"/><Relationship Id="rId9" Type="http://schemas.openxmlformats.org/officeDocument/2006/relationships/oleObject" Target="../embeddings/oleObject107.bin"/><Relationship Id="rId14" Type="http://schemas.openxmlformats.org/officeDocument/2006/relationships/oleObject" Target="../embeddings/oleObject109.bin"/><Relationship Id="rId22" Type="http://schemas.openxmlformats.org/officeDocument/2006/relationships/oleObject" Target="../embeddings/oleObject113.bin"/><Relationship Id="rId27" Type="http://schemas.openxmlformats.org/officeDocument/2006/relationships/image" Target="../media/image128.wmf"/></Relationships>
</file>

<file path=ppt/slides/_rels/slide39.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20.bin"/><Relationship Id="rId3" Type="http://schemas.openxmlformats.org/officeDocument/2006/relationships/audio" Target="../media/audio1.wav"/><Relationship Id="rId7" Type="http://schemas.openxmlformats.org/officeDocument/2006/relationships/oleObject" Target="../embeddings/oleObject117.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9.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31.wmf"/><Relationship Id="rId4" Type="http://schemas.openxmlformats.org/officeDocument/2006/relationships/image" Target="../media/image109.wmf"/><Relationship Id="rId9" Type="http://schemas.openxmlformats.org/officeDocument/2006/relationships/oleObject" Target="../embeddings/oleObject118.bin"/><Relationship Id="rId14" Type="http://schemas.openxmlformats.org/officeDocument/2006/relationships/image" Target="../media/image133.wmf"/></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0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00.wmf"/></Relationships>
</file>

<file path=ppt/slides/_rels/slide43.x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5.wmf"/><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22.bin"/><Relationship Id="rId5" Type="http://schemas.openxmlformats.org/officeDocument/2006/relationships/image" Target="../media/image136.wmf"/><Relationship Id="rId4" Type="http://schemas.openxmlformats.org/officeDocument/2006/relationships/oleObject" Target="../embeddings/oleObject12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40.wmf"/><Relationship Id="rId18" Type="http://schemas.openxmlformats.org/officeDocument/2006/relationships/oleObject" Target="../embeddings/oleObject128.bin"/><Relationship Id="rId3" Type="http://schemas.openxmlformats.org/officeDocument/2006/relationships/audio" Target="../media/audio3.wav"/><Relationship Id="rId21" Type="http://schemas.openxmlformats.org/officeDocument/2006/relationships/image" Target="../media/image144.wmf"/><Relationship Id="rId7" Type="http://schemas.openxmlformats.org/officeDocument/2006/relationships/image" Target="../media/image146.png"/><Relationship Id="rId12" Type="http://schemas.openxmlformats.org/officeDocument/2006/relationships/oleObject" Target="../embeddings/oleObject125.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127.bin"/><Relationship Id="rId20" Type="http://schemas.openxmlformats.org/officeDocument/2006/relationships/oleObject" Target="../embeddings/oleObject129.bin"/><Relationship Id="rId1" Type="http://schemas.openxmlformats.org/officeDocument/2006/relationships/vmlDrawing" Target="../drawings/vmlDrawing28.vml"/><Relationship Id="rId6" Type="http://schemas.openxmlformats.org/officeDocument/2006/relationships/image" Target="../media/image145.png"/><Relationship Id="rId11" Type="http://schemas.openxmlformats.org/officeDocument/2006/relationships/image" Target="../media/image139.wmf"/><Relationship Id="rId5" Type="http://schemas.openxmlformats.org/officeDocument/2006/relationships/image" Target="../media/image135.wmf"/><Relationship Id="rId15" Type="http://schemas.openxmlformats.org/officeDocument/2006/relationships/image" Target="../media/image141.wmf"/><Relationship Id="rId10" Type="http://schemas.openxmlformats.org/officeDocument/2006/relationships/oleObject" Target="../embeddings/oleObject124.bin"/><Relationship Id="rId19" Type="http://schemas.openxmlformats.org/officeDocument/2006/relationships/image" Target="../media/image143.wmf"/><Relationship Id="rId4" Type="http://schemas.openxmlformats.org/officeDocument/2006/relationships/audio" Target="../media/audio1.wav"/><Relationship Id="rId9" Type="http://schemas.openxmlformats.org/officeDocument/2006/relationships/image" Target="../media/image138.wmf"/><Relationship Id="rId14" Type="http://schemas.openxmlformats.org/officeDocument/2006/relationships/oleObject" Target="../embeddings/oleObject126.bin"/><Relationship Id="rId22" Type="http://schemas.openxmlformats.org/officeDocument/2006/relationships/image" Target="../media/image100.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51.wmf"/><Relationship Id="rId3" Type="http://schemas.openxmlformats.org/officeDocument/2006/relationships/image" Target="../media/image135.wmf"/><Relationship Id="rId7" Type="http://schemas.openxmlformats.org/officeDocument/2006/relationships/image" Target="../media/image148.wmf"/><Relationship Id="rId12"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31.bin"/><Relationship Id="rId11" Type="http://schemas.openxmlformats.org/officeDocument/2006/relationships/image" Target="../media/image150.wmf"/><Relationship Id="rId5" Type="http://schemas.openxmlformats.org/officeDocument/2006/relationships/image" Target="../media/image147.w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49.wmf"/></Relationships>
</file>

<file path=ppt/slides/_rels/slide47.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39.bin"/><Relationship Id="rId18" Type="http://schemas.openxmlformats.org/officeDocument/2006/relationships/image" Target="../media/image158.wmf"/><Relationship Id="rId26" Type="http://schemas.openxmlformats.org/officeDocument/2006/relationships/image" Target="../media/image100.wmf"/><Relationship Id="rId3" Type="http://schemas.openxmlformats.org/officeDocument/2006/relationships/audio" Target="../media/audio1.wav"/><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55.wmf"/><Relationship Id="rId17" Type="http://schemas.openxmlformats.org/officeDocument/2006/relationships/oleObject" Target="../embeddings/oleObject141.bin"/><Relationship Id="rId25" Type="http://schemas.openxmlformats.org/officeDocument/2006/relationships/image" Target="../media/image161.wmf"/><Relationship Id="rId2" Type="http://schemas.openxmlformats.org/officeDocument/2006/relationships/slideLayout" Target="../slideLayouts/slideLayout2.xml"/><Relationship Id="rId16" Type="http://schemas.openxmlformats.org/officeDocument/2006/relationships/image" Target="../media/image157.wmf"/><Relationship Id="rId20" Type="http://schemas.openxmlformats.org/officeDocument/2006/relationships/image" Target="../media/image159.wmf"/><Relationship Id="rId29" Type="http://schemas.openxmlformats.org/officeDocument/2006/relationships/image" Target="../media/image162.png"/><Relationship Id="rId1" Type="http://schemas.openxmlformats.org/officeDocument/2006/relationships/vmlDrawing" Target="../drawings/vmlDrawing30.vml"/><Relationship Id="rId6" Type="http://schemas.openxmlformats.org/officeDocument/2006/relationships/image" Target="../media/image152.wmf"/><Relationship Id="rId11" Type="http://schemas.openxmlformats.org/officeDocument/2006/relationships/oleObject" Target="../embeddings/oleObject138.bin"/><Relationship Id="rId24" Type="http://schemas.openxmlformats.org/officeDocument/2006/relationships/oleObject" Target="../embeddings/oleObject145.bin"/><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oleObject" Target="../embeddings/oleObject147.bin"/><Relationship Id="rId10" Type="http://schemas.openxmlformats.org/officeDocument/2006/relationships/image" Target="../media/image154.wmf"/><Relationship Id="rId19" Type="http://schemas.openxmlformats.org/officeDocument/2006/relationships/oleObject" Target="../embeddings/oleObject142.bin"/><Relationship Id="rId4" Type="http://schemas.openxmlformats.org/officeDocument/2006/relationships/image" Target="../media/image135.wmf"/><Relationship Id="rId9" Type="http://schemas.openxmlformats.org/officeDocument/2006/relationships/oleObject" Target="../embeddings/oleObject137.bin"/><Relationship Id="rId14" Type="http://schemas.openxmlformats.org/officeDocument/2006/relationships/image" Target="../media/image156.wmf"/><Relationship Id="rId22" Type="http://schemas.openxmlformats.org/officeDocument/2006/relationships/image" Target="../media/image160.wmf"/><Relationship Id="rId27" Type="http://schemas.openxmlformats.org/officeDocument/2006/relationships/oleObject" Target="../embeddings/oleObject146.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image" Target="../media/image135.wmf"/><Relationship Id="rId7" Type="http://schemas.openxmlformats.org/officeDocument/2006/relationships/image" Target="../media/image164.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49.bin"/><Relationship Id="rId5" Type="http://schemas.openxmlformats.org/officeDocument/2006/relationships/image" Target="../media/image163.wmf"/><Relationship Id="rId4" Type="http://schemas.openxmlformats.org/officeDocument/2006/relationships/oleObject" Target="../embeddings/oleObject148.bin"/><Relationship Id="rId9" Type="http://schemas.openxmlformats.org/officeDocument/2006/relationships/image" Target="../media/image165.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70.wmf"/><Relationship Id="rId18" Type="http://schemas.openxmlformats.org/officeDocument/2006/relationships/oleObject" Target="../embeddings/oleObject158.bin"/><Relationship Id="rId3" Type="http://schemas.openxmlformats.org/officeDocument/2006/relationships/image" Target="../media/image135.wmf"/><Relationship Id="rId21" Type="http://schemas.openxmlformats.org/officeDocument/2006/relationships/image" Target="../media/image174.wmf"/><Relationship Id="rId7" Type="http://schemas.openxmlformats.org/officeDocument/2006/relationships/image" Target="../media/image167.wmf"/><Relationship Id="rId12" Type="http://schemas.openxmlformats.org/officeDocument/2006/relationships/oleObject" Target="../embeddings/oleObject155.bin"/><Relationship Id="rId17" Type="http://schemas.openxmlformats.org/officeDocument/2006/relationships/image" Target="../media/image172.wmf"/><Relationship Id="rId2" Type="http://schemas.openxmlformats.org/officeDocument/2006/relationships/slideLayout" Target="../slideLayouts/slideLayout2.xml"/><Relationship Id="rId16" Type="http://schemas.openxmlformats.org/officeDocument/2006/relationships/oleObject" Target="../embeddings/oleObject157.bin"/><Relationship Id="rId20" Type="http://schemas.openxmlformats.org/officeDocument/2006/relationships/oleObject" Target="../embeddings/oleObject159.bin"/><Relationship Id="rId1" Type="http://schemas.openxmlformats.org/officeDocument/2006/relationships/vmlDrawing" Target="../drawings/vmlDrawing32.vml"/><Relationship Id="rId6" Type="http://schemas.openxmlformats.org/officeDocument/2006/relationships/oleObject" Target="../embeddings/oleObject152.bin"/><Relationship Id="rId11" Type="http://schemas.openxmlformats.org/officeDocument/2006/relationships/image" Target="../media/image169.wmf"/><Relationship Id="rId5" Type="http://schemas.openxmlformats.org/officeDocument/2006/relationships/image" Target="../media/image166.wmf"/><Relationship Id="rId15" Type="http://schemas.openxmlformats.org/officeDocument/2006/relationships/image" Target="../media/image171.wmf"/><Relationship Id="rId10" Type="http://schemas.openxmlformats.org/officeDocument/2006/relationships/oleObject" Target="../embeddings/oleObject154.bin"/><Relationship Id="rId19" Type="http://schemas.openxmlformats.org/officeDocument/2006/relationships/image" Target="../media/image173.wmf"/><Relationship Id="rId4" Type="http://schemas.openxmlformats.org/officeDocument/2006/relationships/oleObject" Target="../embeddings/oleObject151.bin"/><Relationship Id="rId9" Type="http://schemas.openxmlformats.org/officeDocument/2006/relationships/image" Target="../media/image168.wmf"/><Relationship Id="rId14" Type="http://schemas.openxmlformats.org/officeDocument/2006/relationships/oleObject" Target="../embeddings/oleObject15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 Id="rId9" Type="http://schemas.openxmlformats.org/officeDocument/2006/relationships/image" Target="../media/image16.wmf"/></Relationships>
</file>

<file path=ppt/slides/_rels/slide50.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75.png"/><Relationship Id="rId5" Type="http://schemas.openxmlformats.org/officeDocument/2006/relationships/image" Target="../media/image174.wmf"/><Relationship Id="rId4" Type="http://schemas.openxmlformats.org/officeDocument/2006/relationships/oleObject" Target="../embeddings/oleObject16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78.e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7.emf"/><Relationship Id="rId5" Type="http://schemas.openxmlformats.org/officeDocument/2006/relationships/oleObject" Target="../embeddings/oleObject162.bin"/><Relationship Id="rId10" Type="http://schemas.openxmlformats.org/officeDocument/2006/relationships/image" Target="../media/image179.emf"/><Relationship Id="rId4" Type="http://schemas.openxmlformats.org/officeDocument/2006/relationships/image" Target="../media/image176.emf"/><Relationship Id="rId9" Type="http://schemas.openxmlformats.org/officeDocument/2006/relationships/oleObject" Target="../embeddings/oleObject164.bin"/></Relationships>
</file>

<file path=ppt/slides/_rels/slide53.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1.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68.bin"/></Relationships>
</file>

<file path=ppt/slides/_rels/slide54.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89.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6.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173.bin"/><Relationship Id="rId14" Type="http://schemas.openxmlformats.org/officeDocument/2006/relationships/image" Target="../media/image190.wmf"/></Relationships>
</file>

<file path=ppt/slides/_rels/slide55.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95.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92.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179.bin"/></Relationships>
</file>

<file path=ppt/slides/_rels/slide56.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186.bin"/><Relationship Id="rId18" Type="http://schemas.openxmlformats.org/officeDocument/2006/relationships/image" Target="../media/image203.wmf"/><Relationship Id="rId3" Type="http://schemas.openxmlformats.org/officeDocument/2006/relationships/oleObject" Target="../embeddings/oleObject181.bin"/><Relationship Id="rId21" Type="http://schemas.openxmlformats.org/officeDocument/2006/relationships/oleObject" Target="../embeddings/oleObject190.bin"/><Relationship Id="rId7" Type="http://schemas.openxmlformats.org/officeDocument/2006/relationships/oleObject" Target="../embeddings/oleObject183.bin"/><Relationship Id="rId12" Type="http://schemas.openxmlformats.org/officeDocument/2006/relationships/image" Target="../media/image200.wmf"/><Relationship Id="rId17" Type="http://schemas.openxmlformats.org/officeDocument/2006/relationships/oleObject" Target="../embeddings/oleObject188.bin"/><Relationship Id="rId2" Type="http://schemas.openxmlformats.org/officeDocument/2006/relationships/slideLayout" Target="../slideLayouts/slideLayout7.xml"/><Relationship Id="rId16" Type="http://schemas.openxmlformats.org/officeDocument/2006/relationships/image" Target="../media/image202.wmf"/><Relationship Id="rId20" Type="http://schemas.openxmlformats.org/officeDocument/2006/relationships/image" Target="../media/image204.wmf"/><Relationship Id="rId1" Type="http://schemas.openxmlformats.org/officeDocument/2006/relationships/vmlDrawing" Target="../drawings/vmlDrawing38.vml"/><Relationship Id="rId6" Type="http://schemas.openxmlformats.org/officeDocument/2006/relationships/image" Target="../media/image197.wmf"/><Relationship Id="rId11" Type="http://schemas.openxmlformats.org/officeDocument/2006/relationships/oleObject" Target="../embeddings/oleObject185.bin"/><Relationship Id="rId24" Type="http://schemas.openxmlformats.org/officeDocument/2006/relationships/image" Target="../media/image206.wmf"/><Relationship Id="rId5" Type="http://schemas.openxmlformats.org/officeDocument/2006/relationships/oleObject" Target="../embeddings/oleObject182.bin"/><Relationship Id="rId15" Type="http://schemas.openxmlformats.org/officeDocument/2006/relationships/oleObject" Target="../embeddings/oleObject187.bin"/><Relationship Id="rId23" Type="http://schemas.openxmlformats.org/officeDocument/2006/relationships/oleObject" Target="../embeddings/oleObject191.bin"/><Relationship Id="rId10" Type="http://schemas.openxmlformats.org/officeDocument/2006/relationships/image" Target="../media/image199.wmf"/><Relationship Id="rId19" Type="http://schemas.openxmlformats.org/officeDocument/2006/relationships/oleObject" Target="../embeddings/oleObject189.bin"/><Relationship Id="rId4" Type="http://schemas.openxmlformats.org/officeDocument/2006/relationships/image" Target="../media/image196.wmf"/><Relationship Id="rId9" Type="http://schemas.openxmlformats.org/officeDocument/2006/relationships/oleObject" Target="../embeddings/oleObject184.bin"/><Relationship Id="rId14" Type="http://schemas.openxmlformats.org/officeDocument/2006/relationships/image" Target="../media/image201.wmf"/><Relationship Id="rId22" Type="http://schemas.openxmlformats.org/officeDocument/2006/relationships/image" Target="../media/image205.wmf"/></Relationships>
</file>

<file path=ppt/slides/_rels/slide57.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197.bin"/><Relationship Id="rId18" Type="http://schemas.openxmlformats.org/officeDocument/2006/relationships/image" Target="../media/image214.wmf"/><Relationship Id="rId3" Type="http://schemas.openxmlformats.org/officeDocument/2006/relationships/oleObject" Target="../embeddings/oleObject192.bin"/><Relationship Id="rId21" Type="http://schemas.openxmlformats.org/officeDocument/2006/relationships/image" Target="../media/image215.wmf"/><Relationship Id="rId7" Type="http://schemas.openxmlformats.org/officeDocument/2006/relationships/oleObject" Target="../embeddings/oleObject194.bin"/><Relationship Id="rId12" Type="http://schemas.openxmlformats.org/officeDocument/2006/relationships/image" Target="../media/image211.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213.wmf"/><Relationship Id="rId20" Type="http://schemas.openxmlformats.org/officeDocument/2006/relationships/oleObject" Target="../embeddings/oleObject201.bin"/><Relationship Id="rId1" Type="http://schemas.openxmlformats.org/officeDocument/2006/relationships/vmlDrawing" Target="../drawings/vmlDrawing39.vml"/><Relationship Id="rId6" Type="http://schemas.openxmlformats.org/officeDocument/2006/relationships/image" Target="../media/image208.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210.wmf"/><Relationship Id="rId19" Type="http://schemas.openxmlformats.org/officeDocument/2006/relationships/oleObject" Target="../embeddings/oleObject200.bin"/><Relationship Id="rId4" Type="http://schemas.openxmlformats.org/officeDocument/2006/relationships/image" Target="../media/image207.wmf"/><Relationship Id="rId9" Type="http://schemas.openxmlformats.org/officeDocument/2006/relationships/oleObject" Target="../embeddings/oleObject195.bin"/><Relationship Id="rId14" Type="http://schemas.openxmlformats.org/officeDocument/2006/relationships/image" Target="../media/image212.wmf"/><Relationship Id="rId22" Type="http://schemas.openxmlformats.org/officeDocument/2006/relationships/oleObject" Target="../embeddings/oleObject202.bin"/></Relationships>
</file>

<file path=ppt/slides/_rels/slide58.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image" Target="../media/image220.w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17.w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06.bin"/></Relationships>
</file>

<file path=ppt/slides/_rels/slide59.x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1.wmf"/><Relationship Id="rId18" Type="http://schemas.openxmlformats.org/officeDocument/2006/relationships/oleObject" Target="../embeddings/oleObject22.bin"/><Relationship Id="rId3" Type="http://schemas.openxmlformats.org/officeDocument/2006/relationships/image" Target="../media/image25.gif"/><Relationship Id="rId7" Type="http://schemas.openxmlformats.org/officeDocument/2006/relationships/image" Target="../media/image18.wmf"/><Relationship Id="rId12" Type="http://schemas.openxmlformats.org/officeDocument/2006/relationships/oleObject" Target="../embeddings/oleObject19.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8.bin"/><Relationship Id="rId19" Type="http://schemas.openxmlformats.org/officeDocument/2006/relationships/image" Target="../media/image24.wmf"/><Relationship Id="rId4" Type="http://schemas.openxmlformats.org/officeDocument/2006/relationships/oleObject" Target="../embeddings/oleObject15.bin"/><Relationship Id="rId9" Type="http://schemas.openxmlformats.org/officeDocument/2006/relationships/image" Target="../media/image19.wmf"/><Relationship Id="rId14" Type="http://schemas.openxmlformats.org/officeDocument/2006/relationships/oleObject" Target="../embeddings/oleObject20.bin"/></Relationships>
</file>

<file path=ppt/slides/_rels/slide60.xml.rels><?xml version="1.0" encoding="UTF-8" standalone="yes"?>
<Relationships xmlns="http://schemas.openxmlformats.org/package/2006/relationships"><Relationship Id="rId3" Type="http://schemas.openxmlformats.org/officeDocument/2006/relationships/image" Target="../media/image221.wmf"/><Relationship Id="rId7" Type="http://schemas.openxmlformats.org/officeDocument/2006/relationships/image" Target="../media/image223.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10.bin"/><Relationship Id="rId5" Type="http://schemas.openxmlformats.org/officeDocument/2006/relationships/image" Target="../media/image222.wmf"/><Relationship Id="rId4" Type="http://schemas.openxmlformats.org/officeDocument/2006/relationships/oleObject" Target="../embeddings/oleObject209.bin"/></Relationships>
</file>

<file path=ppt/slides/_rels/slide61.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1.wmf"/><Relationship Id="rId7"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26.png"/><Relationship Id="rId5" Type="http://schemas.openxmlformats.org/officeDocument/2006/relationships/image" Target="../media/image224.wmf"/><Relationship Id="rId4" Type="http://schemas.openxmlformats.org/officeDocument/2006/relationships/oleObject" Target="../embeddings/oleObject211.bin"/></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27.wmf"/><Relationship Id="rId5" Type="http://schemas.openxmlformats.org/officeDocument/2006/relationships/oleObject" Target="../embeddings/oleObject213.bin"/><Relationship Id="rId4" Type="http://schemas.openxmlformats.org/officeDocument/2006/relationships/image" Target="../media/image221.wmf"/></Relationships>
</file>

<file path=ppt/slides/_rels/slide63.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18.bin"/><Relationship Id="rId3" Type="http://schemas.openxmlformats.org/officeDocument/2006/relationships/audio" Target="../media/audio1.wav"/><Relationship Id="rId7" Type="http://schemas.openxmlformats.org/officeDocument/2006/relationships/oleObject" Target="../embeddings/oleObject215.bin"/><Relationship Id="rId12" Type="http://schemas.openxmlformats.org/officeDocument/2006/relationships/image" Target="../media/image231.wmf"/><Relationship Id="rId17" Type="http://schemas.openxmlformats.org/officeDocument/2006/relationships/image" Target="../media/image100.wmf"/><Relationship Id="rId2" Type="http://schemas.openxmlformats.org/officeDocument/2006/relationships/slideLayout" Target="../slideLayouts/slideLayout2.xml"/><Relationship Id="rId16" Type="http://schemas.openxmlformats.org/officeDocument/2006/relationships/image" Target="../media/image233.wmf"/><Relationship Id="rId1" Type="http://schemas.openxmlformats.org/officeDocument/2006/relationships/vmlDrawing" Target="../drawings/vmlDrawing44.vml"/><Relationship Id="rId6" Type="http://schemas.openxmlformats.org/officeDocument/2006/relationships/image" Target="../media/image228.wmf"/><Relationship Id="rId11" Type="http://schemas.openxmlformats.org/officeDocument/2006/relationships/oleObject" Target="../embeddings/oleObject217.bin"/><Relationship Id="rId5" Type="http://schemas.openxmlformats.org/officeDocument/2006/relationships/oleObject" Target="../embeddings/oleObject214.bin"/><Relationship Id="rId15" Type="http://schemas.openxmlformats.org/officeDocument/2006/relationships/oleObject" Target="../embeddings/oleObject219.bin"/><Relationship Id="rId10" Type="http://schemas.openxmlformats.org/officeDocument/2006/relationships/image" Target="../media/image230.wmf"/><Relationship Id="rId4" Type="http://schemas.openxmlformats.org/officeDocument/2006/relationships/image" Target="../media/image221.wmf"/><Relationship Id="rId9" Type="http://schemas.openxmlformats.org/officeDocument/2006/relationships/oleObject" Target="../embeddings/oleObject216.bin"/><Relationship Id="rId14" Type="http://schemas.openxmlformats.org/officeDocument/2006/relationships/image" Target="../media/image232.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238.wmf"/><Relationship Id="rId18" Type="http://schemas.openxmlformats.org/officeDocument/2006/relationships/oleObject" Target="../embeddings/oleObject227.bin"/><Relationship Id="rId3" Type="http://schemas.openxmlformats.org/officeDocument/2006/relationships/image" Target="../media/image221.wmf"/><Relationship Id="rId7" Type="http://schemas.openxmlformats.org/officeDocument/2006/relationships/image" Target="../media/image235.wmf"/><Relationship Id="rId12" Type="http://schemas.openxmlformats.org/officeDocument/2006/relationships/oleObject" Target="../embeddings/oleObject224.bin"/><Relationship Id="rId17" Type="http://schemas.openxmlformats.org/officeDocument/2006/relationships/image" Target="../media/image240.wmf"/><Relationship Id="rId2" Type="http://schemas.openxmlformats.org/officeDocument/2006/relationships/slideLayout" Target="../slideLayouts/slideLayout2.xml"/><Relationship Id="rId16" Type="http://schemas.openxmlformats.org/officeDocument/2006/relationships/oleObject" Target="../embeddings/oleObject226.bin"/><Relationship Id="rId1" Type="http://schemas.openxmlformats.org/officeDocument/2006/relationships/vmlDrawing" Target="../drawings/vmlDrawing45.vml"/><Relationship Id="rId6" Type="http://schemas.openxmlformats.org/officeDocument/2006/relationships/oleObject" Target="../embeddings/oleObject221.bin"/><Relationship Id="rId11" Type="http://schemas.openxmlformats.org/officeDocument/2006/relationships/image" Target="../media/image237.wmf"/><Relationship Id="rId5" Type="http://schemas.openxmlformats.org/officeDocument/2006/relationships/image" Target="../media/image234.wmf"/><Relationship Id="rId15" Type="http://schemas.openxmlformats.org/officeDocument/2006/relationships/image" Target="../media/image239.wmf"/><Relationship Id="rId10" Type="http://schemas.openxmlformats.org/officeDocument/2006/relationships/oleObject" Target="../embeddings/oleObject223.bin"/><Relationship Id="rId19" Type="http://schemas.openxmlformats.org/officeDocument/2006/relationships/image" Target="../media/image241.wmf"/><Relationship Id="rId4" Type="http://schemas.openxmlformats.org/officeDocument/2006/relationships/oleObject" Target="../embeddings/oleObject220.bin"/><Relationship Id="rId9" Type="http://schemas.openxmlformats.org/officeDocument/2006/relationships/image" Target="../media/image236.wmf"/><Relationship Id="rId14" Type="http://schemas.openxmlformats.org/officeDocument/2006/relationships/oleObject" Target="../embeddings/oleObject225.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30.bin"/><Relationship Id="rId3" Type="http://schemas.openxmlformats.org/officeDocument/2006/relationships/image" Target="../media/image221.wmf"/><Relationship Id="rId7" Type="http://schemas.openxmlformats.org/officeDocument/2006/relationships/image" Target="../media/image243.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29.bin"/><Relationship Id="rId5" Type="http://schemas.openxmlformats.org/officeDocument/2006/relationships/image" Target="../media/image242.wmf"/><Relationship Id="rId4" Type="http://schemas.openxmlformats.org/officeDocument/2006/relationships/oleObject" Target="../embeddings/oleObject228.bin"/><Relationship Id="rId9" Type="http://schemas.openxmlformats.org/officeDocument/2006/relationships/image" Target="../media/image244.wmf"/></Relationships>
</file>

<file path=ppt/slides/_rels/slide66.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audio" Target="../media/audio2.wav"/><Relationship Id="rId7"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45.wmf"/><Relationship Id="rId5" Type="http://schemas.openxmlformats.org/officeDocument/2006/relationships/oleObject" Target="../embeddings/oleObject231.bin"/><Relationship Id="rId4" Type="http://schemas.openxmlformats.org/officeDocument/2006/relationships/image" Target="../media/image221.wmf"/></Relationships>
</file>

<file path=ppt/slides/_rels/slide67.xml.rels><?xml version="1.0" encoding="UTF-8" standalone="yes"?>
<Relationships xmlns="http://schemas.openxmlformats.org/package/2006/relationships"><Relationship Id="rId2" Type="http://schemas.openxmlformats.org/officeDocument/2006/relationships/image" Target="../media/image247.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audio" Target="../media/audio1.wav"/><Relationship Id="rId7"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48.wmf"/><Relationship Id="rId5" Type="http://schemas.openxmlformats.org/officeDocument/2006/relationships/oleObject" Target="../embeddings/oleObject233.bin"/><Relationship Id="rId4" Type="http://schemas.openxmlformats.org/officeDocument/2006/relationships/image" Target="../media/image247.wmf"/></Relationships>
</file>

<file path=ppt/slides/_rels/slide69.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audio" Target="../media/audio1.wav"/><Relationship Id="rId7" Type="http://schemas.openxmlformats.org/officeDocument/2006/relationships/oleObject" Target="../embeddings/oleObject236.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50.wmf"/><Relationship Id="rId11" Type="http://schemas.openxmlformats.org/officeDocument/2006/relationships/image" Target="../media/image100.wmf"/><Relationship Id="rId5" Type="http://schemas.openxmlformats.org/officeDocument/2006/relationships/oleObject" Target="../embeddings/oleObject235.bin"/><Relationship Id="rId10" Type="http://schemas.openxmlformats.org/officeDocument/2006/relationships/image" Target="../media/image252.wmf"/><Relationship Id="rId4" Type="http://schemas.openxmlformats.org/officeDocument/2006/relationships/image" Target="../media/image247.wmf"/><Relationship Id="rId9" Type="http://schemas.openxmlformats.org/officeDocument/2006/relationships/oleObject" Target="../embeddings/oleObject23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0.wmf"/><Relationship Id="rId3" Type="http://schemas.openxmlformats.org/officeDocument/2006/relationships/audio" Target="../media/audio1.wav"/><Relationship Id="rId7" Type="http://schemas.openxmlformats.org/officeDocument/2006/relationships/image" Target="../media/image27.wmf"/><Relationship Id="rId12" Type="http://schemas.openxmlformats.org/officeDocument/2006/relationships/oleObject" Target="../embeddings/oleObject27.bin"/><Relationship Id="rId17"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oleObject" Target="../embeddings/oleObject29.bin"/><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8.wmf"/><Relationship Id="rId14" Type="http://schemas.openxmlformats.org/officeDocument/2006/relationships/oleObject" Target="../embeddings/oleObject28.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image" Target="../media/image257.wmf"/><Relationship Id="rId3" Type="http://schemas.openxmlformats.org/officeDocument/2006/relationships/image" Target="../media/image247.wmf"/><Relationship Id="rId7" Type="http://schemas.openxmlformats.org/officeDocument/2006/relationships/image" Target="../media/image254.wmf"/><Relationship Id="rId12"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39.bin"/><Relationship Id="rId11" Type="http://schemas.openxmlformats.org/officeDocument/2006/relationships/image" Target="../media/image256.wmf"/><Relationship Id="rId5" Type="http://schemas.openxmlformats.org/officeDocument/2006/relationships/image" Target="../media/image253.wmf"/><Relationship Id="rId10" Type="http://schemas.openxmlformats.org/officeDocument/2006/relationships/oleObject" Target="../embeddings/oleObject241.bin"/><Relationship Id="rId4" Type="http://schemas.openxmlformats.org/officeDocument/2006/relationships/oleObject" Target="../embeddings/oleObject238.bin"/><Relationship Id="rId9" Type="http://schemas.openxmlformats.org/officeDocument/2006/relationships/image" Target="../media/image255.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image" Target="../media/image261.wmf"/><Relationship Id="rId18" Type="http://schemas.openxmlformats.org/officeDocument/2006/relationships/oleObject" Target="../embeddings/oleObject249.bin"/><Relationship Id="rId26" Type="http://schemas.openxmlformats.org/officeDocument/2006/relationships/oleObject" Target="../embeddings/oleObject253.bin"/><Relationship Id="rId3" Type="http://schemas.openxmlformats.org/officeDocument/2006/relationships/audio" Target="../media/audio1.wav"/><Relationship Id="rId21" Type="http://schemas.openxmlformats.org/officeDocument/2006/relationships/image" Target="../media/image265.wmf"/><Relationship Id="rId34" Type="http://schemas.openxmlformats.org/officeDocument/2006/relationships/oleObject" Target="../embeddings/oleObject257.bin"/><Relationship Id="rId7" Type="http://schemas.openxmlformats.org/officeDocument/2006/relationships/image" Target="../media/image258.wmf"/><Relationship Id="rId12" Type="http://schemas.openxmlformats.org/officeDocument/2006/relationships/oleObject" Target="../embeddings/oleObject246.bin"/><Relationship Id="rId17" Type="http://schemas.openxmlformats.org/officeDocument/2006/relationships/image" Target="../media/image263.wmf"/><Relationship Id="rId25" Type="http://schemas.openxmlformats.org/officeDocument/2006/relationships/image" Target="../media/image267.wmf"/><Relationship Id="rId33" Type="http://schemas.openxmlformats.org/officeDocument/2006/relationships/image" Target="../media/image271.wmf"/><Relationship Id="rId2" Type="http://schemas.openxmlformats.org/officeDocument/2006/relationships/slideLayout" Target="../slideLayouts/slideLayout2.xml"/><Relationship Id="rId16" Type="http://schemas.openxmlformats.org/officeDocument/2006/relationships/oleObject" Target="../embeddings/oleObject248.bin"/><Relationship Id="rId20" Type="http://schemas.openxmlformats.org/officeDocument/2006/relationships/oleObject" Target="../embeddings/oleObject250.bin"/><Relationship Id="rId29" Type="http://schemas.openxmlformats.org/officeDocument/2006/relationships/image" Target="../media/image269.wmf"/><Relationship Id="rId1" Type="http://schemas.openxmlformats.org/officeDocument/2006/relationships/vmlDrawing" Target="../drawings/vmlDrawing51.vml"/><Relationship Id="rId6" Type="http://schemas.openxmlformats.org/officeDocument/2006/relationships/oleObject" Target="../embeddings/oleObject243.bin"/><Relationship Id="rId11" Type="http://schemas.openxmlformats.org/officeDocument/2006/relationships/image" Target="../media/image260.wmf"/><Relationship Id="rId24" Type="http://schemas.openxmlformats.org/officeDocument/2006/relationships/oleObject" Target="../embeddings/oleObject252.bin"/><Relationship Id="rId32" Type="http://schemas.openxmlformats.org/officeDocument/2006/relationships/oleObject" Target="../embeddings/oleObject256.bin"/><Relationship Id="rId5" Type="http://schemas.openxmlformats.org/officeDocument/2006/relationships/image" Target="../media/image247.wmf"/><Relationship Id="rId15" Type="http://schemas.openxmlformats.org/officeDocument/2006/relationships/image" Target="../media/image262.wmf"/><Relationship Id="rId23" Type="http://schemas.openxmlformats.org/officeDocument/2006/relationships/image" Target="../media/image266.wmf"/><Relationship Id="rId28" Type="http://schemas.openxmlformats.org/officeDocument/2006/relationships/oleObject" Target="../embeddings/oleObject254.bin"/><Relationship Id="rId10" Type="http://schemas.openxmlformats.org/officeDocument/2006/relationships/oleObject" Target="../embeddings/oleObject245.bin"/><Relationship Id="rId19" Type="http://schemas.openxmlformats.org/officeDocument/2006/relationships/image" Target="../media/image264.wmf"/><Relationship Id="rId31" Type="http://schemas.openxmlformats.org/officeDocument/2006/relationships/image" Target="../media/image270.wmf"/><Relationship Id="rId4" Type="http://schemas.openxmlformats.org/officeDocument/2006/relationships/audio" Target="../media/audio2.wav"/><Relationship Id="rId9" Type="http://schemas.openxmlformats.org/officeDocument/2006/relationships/image" Target="../media/image259.wmf"/><Relationship Id="rId14" Type="http://schemas.openxmlformats.org/officeDocument/2006/relationships/oleObject" Target="../embeddings/oleObject247.bin"/><Relationship Id="rId22" Type="http://schemas.openxmlformats.org/officeDocument/2006/relationships/oleObject" Target="../embeddings/oleObject251.bin"/><Relationship Id="rId27" Type="http://schemas.openxmlformats.org/officeDocument/2006/relationships/image" Target="../media/image268.wmf"/><Relationship Id="rId30" Type="http://schemas.openxmlformats.org/officeDocument/2006/relationships/oleObject" Target="../embeddings/oleObject255.bin"/><Relationship Id="rId35" Type="http://schemas.openxmlformats.org/officeDocument/2006/relationships/image" Target="../media/image272.wmf"/></Relationships>
</file>

<file path=ppt/slides/_rels/slide72.xml.rels><?xml version="1.0" encoding="UTF-8" standalone="yes"?>
<Relationships xmlns="http://schemas.openxmlformats.org/package/2006/relationships"><Relationship Id="rId13" Type="http://schemas.openxmlformats.org/officeDocument/2006/relationships/image" Target="../media/image277.wmf"/><Relationship Id="rId18" Type="http://schemas.openxmlformats.org/officeDocument/2006/relationships/oleObject" Target="../embeddings/oleObject265.bin"/><Relationship Id="rId26" Type="http://schemas.openxmlformats.org/officeDocument/2006/relationships/oleObject" Target="../embeddings/oleObject269.bin"/><Relationship Id="rId39" Type="http://schemas.openxmlformats.org/officeDocument/2006/relationships/image" Target="../media/image289.wmf"/><Relationship Id="rId21" Type="http://schemas.openxmlformats.org/officeDocument/2006/relationships/image" Target="../media/image281.wmf"/><Relationship Id="rId34" Type="http://schemas.openxmlformats.org/officeDocument/2006/relationships/oleObject" Target="../embeddings/oleObject273.bin"/><Relationship Id="rId42" Type="http://schemas.openxmlformats.org/officeDocument/2006/relationships/oleObject" Target="../embeddings/oleObject278.bin"/><Relationship Id="rId47" Type="http://schemas.openxmlformats.org/officeDocument/2006/relationships/image" Target="../media/image293.wmf"/><Relationship Id="rId50" Type="http://schemas.openxmlformats.org/officeDocument/2006/relationships/oleObject" Target="../embeddings/oleObject283.bin"/><Relationship Id="rId55" Type="http://schemas.openxmlformats.org/officeDocument/2006/relationships/oleObject" Target="../embeddings/oleObject286.bin"/><Relationship Id="rId63" Type="http://schemas.openxmlformats.org/officeDocument/2006/relationships/oleObject" Target="../embeddings/oleObject290.bin"/><Relationship Id="rId68" Type="http://schemas.openxmlformats.org/officeDocument/2006/relationships/oleObject" Target="../embeddings/oleObject294.bin"/><Relationship Id="rId7" Type="http://schemas.openxmlformats.org/officeDocument/2006/relationships/image" Target="../media/image274.wmf"/><Relationship Id="rId71" Type="http://schemas.openxmlformats.org/officeDocument/2006/relationships/oleObject" Target="../embeddings/oleObject297.bin"/><Relationship Id="rId2" Type="http://schemas.openxmlformats.org/officeDocument/2006/relationships/slideLayout" Target="../slideLayouts/slideLayout2.xml"/><Relationship Id="rId16" Type="http://schemas.openxmlformats.org/officeDocument/2006/relationships/oleObject" Target="../embeddings/oleObject264.bin"/><Relationship Id="rId29" Type="http://schemas.openxmlformats.org/officeDocument/2006/relationships/image" Target="../media/image285.wmf"/><Relationship Id="rId1" Type="http://schemas.openxmlformats.org/officeDocument/2006/relationships/vmlDrawing" Target="../drawings/vmlDrawing52.vml"/><Relationship Id="rId6" Type="http://schemas.openxmlformats.org/officeDocument/2006/relationships/oleObject" Target="../embeddings/oleObject259.bin"/><Relationship Id="rId11" Type="http://schemas.openxmlformats.org/officeDocument/2006/relationships/image" Target="../media/image276.wmf"/><Relationship Id="rId24" Type="http://schemas.openxmlformats.org/officeDocument/2006/relationships/oleObject" Target="../embeddings/oleObject268.bin"/><Relationship Id="rId32" Type="http://schemas.openxmlformats.org/officeDocument/2006/relationships/oleObject" Target="../embeddings/oleObject272.bin"/><Relationship Id="rId37" Type="http://schemas.openxmlformats.org/officeDocument/2006/relationships/image" Target="../media/image288.wmf"/><Relationship Id="rId40" Type="http://schemas.openxmlformats.org/officeDocument/2006/relationships/oleObject" Target="../embeddings/oleObject277.bin"/><Relationship Id="rId45" Type="http://schemas.openxmlformats.org/officeDocument/2006/relationships/image" Target="../media/image292.wmf"/><Relationship Id="rId53" Type="http://schemas.openxmlformats.org/officeDocument/2006/relationships/image" Target="../media/image295.wmf"/><Relationship Id="rId58" Type="http://schemas.openxmlformats.org/officeDocument/2006/relationships/image" Target="../media/image297.wmf"/><Relationship Id="rId66" Type="http://schemas.openxmlformats.org/officeDocument/2006/relationships/oleObject" Target="../embeddings/oleObject292.bin"/><Relationship Id="rId5" Type="http://schemas.openxmlformats.org/officeDocument/2006/relationships/image" Target="../media/image273.wmf"/><Relationship Id="rId15" Type="http://schemas.openxmlformats.org/officeDocument/2006/relationships/image" Target="../media/image278.wmf"/><Relationship Id="rId23" Type="http://schemas.openxmlformats.org/officeDocument/2006/relationships/image" Target="../media/image282.wmf"/><Relationship Id="rId28" Type="http://schemas.openxmlformats.org/officeDocument/2006/relationships/oleObject" Target="../embeddings/oleObject270.bin"/><Relationship Id="rId36" Type="http://schemas.openxmlformats.org/officeDocument/2006/relationships/oleObject" Target="../embeddings/oleObject275.bin"/><Relationship Id="rId49" Type="http://schemas.openxmlformats.org/officeDocument/2006/relationships/oleObject" Target="../embeddings/oleObject282.bin"/><Relationship Id="rId57" Type="http://schemas.openxmlformats.org/officeDocument/2006/relationships/oleObject" Target="../embeddings/oleObject287.bin"/><Relationship Id="rId61" Type="http://schemas.openxmlformats.org/officeDocument/2006/relationships/oleObject" Target="../embeddings/oleObject289.bin"/><Relationship Id="rId10" Type="http://schemas.openxmlformats.org/officeDocument/2006/relationships/oleObject" Target="../embeddings/oleObject261.bin"/><Relationship Id="rId19" Type="http://schemas.openxmlformats.org/officeDocument/2006/relationships/image" Target="../media/image280.wmf"/><Relationship Id="rId31" Type="http://schemas.openxmlformats.org/officeDocument/2006/relationships/image" Target="../media/image286.wmf"/><Relationship Id="rId44" Type="http://schemas.openxmlformats.org/officeDocument/2006/relationships/oleObject" Target="../embeddings/oleObject279.bin"/><Relationship Id="rId52" Type="http://schemas.openxmlformats.org/officeDocument/2006/relationships/oleObject" Target="../embeddings/oleObject284.bin"/><Relationship Id="rId60" Type="http://schemas.openxmlformats.org/officeDocument/2006/relationships/image" Target="../media/image298.wmf"/><Relationship Id="rId65" Type="http://schemas.openxmlformats.org/officeDocument/2006/relationships/oleObject" Target="../embeddings/oleObject291.bin"/><Relationship Id="rId4" Type="http://schemas.openxmlformats.org/officeDocument/2006/relationships/oleObject" Target="../embeddings/oleObject258.bin"/><Relationship Id="rId9" Type="http://schemas.openxmlformats.org/officeDocument/2006/relationships/image" Target="../media/image275.wmf"/><Relationship Id="rId14" Type="http://schemas.openxmlformats.org/officeDocument/2006/relationships/oleObject" Target="../embeddings/oleObject263.bin"/><Relationship Id="rId22" Type="http://schemas.openxmlformats.org/officeDocument/2006/relationships/oleObject" Target="../embeddings/oleObject267.bin"/><Relationship Id="rId27" Type="http://schemas.openxmlformats.org/officeDocument/2006/relationships/image" Target="../media/image284.wmf"/><Relationship Id="rId30" Type="http://schemas.openxmlformats.org/officeDocument/2006/relationships/oleObject" Target="../embeddings/oleObject271.bin"/><Relationship Id="rId35" Type="http://schemas.openxmlformats.org/officeDocument/2006/relationships/oleObject" Target="../embeddings/oleObject274.bin"/><Relationship Id="rId43" Type="http://schemas.openxmlformats.org/officeDocument/2006/relationships/image" Target="../media/image291.wmf"/><Relationship Id="rId48" Type="http://schemas.openxmlformats.org/officeDocument/2006/relationships/oleObject" Target="../embeddings/oleObject281.bin"/><Relationship Id="rId56" Type="http://schemas.openxmlformats.org/officeDocument/2006/relationships/image" Target="../media/image296.wmf"/><Relationship Id="rId64" Type="http://schemas.openxmlformats.org/officeDocument/2006/relationships/image" Target="../media/image300.wmf"/><Relationship Id="rId69" Type="http://schemas.openxmlformats.org/officeDocument/2006/relationships/oleObject" Target="../embeddings/oleObject295.bin"/><Relationship Id="rId8" Type="http://schemas.openxmlformats.org/officeDocument/2006/relationships/oleObject" Target="../embeddings/oleObject260.bin"/><Relationship Id="rId51" Type="http://schemas.openxmlformats.org/officeDocument/2006/relationships/image" Target="../media/image294.wmf"/><Relationship Id="rId72" Type="http://schemas.openxmlformats.org/officeDocument/2006/relationships/oleObject" Target="../embeddings/oleObject298.bin"/><Relationship Id="rId3" Type="http://schemas.openxmlformats.org/officeDocument/2006/relationships/image" Target="../media/image247.wmf"/><Relationship Id="rId12" Type="http://schemas.openxmlformats.org/officeDocument/2006/relationships/oleObject" Target="../embeddings/oleObject262.bin"/><Relationship Id="rId17" Type="http://schemas.openxmlformats.org/officeDocument/2006/relationships/image" Target="../media/image279.wmf"/><Relationship Id="rId25" Type="http://schemas.openxmlformats.org/officeDocument/2006/relationships/image" Target="../media/image283.wmf"/><Relationship Id="rId33" Type="http://schemas.openxmlformats.org/officeDocument/2006/relationships/image" Target="../media/image287.wmf"/><Relationship Id="rId38" Type="http://schemas.openxmlformats.org/officeDocument/2006/relationships/oleObject" Target="../embeddings/oleObject276.bin"/><Relationship Id="rId46" Type="http://schemas.openxmlformats.org/officeDocument/2006/relationships/oleObject" Target="../embeddings/oleObject280.bin"/><Relationship Id="rId59" Type="http://schemas.openxmlformats.org/officeDocument/2006/relationships/oleObject" Target="../embeddings/oleObject288.bin"/><Relationship Id="rId67" Type="http://schemas.openxmlformats.org/officeDocument/2006/relationships/oleObject" Target="../embeddings/oleObject293.bin"/><Relationship Id="rId20" Type="http://schemas.openxmlformats.org/officeDocument/2006/relationships/oleObject" Target="../embeddings/oleObject266.bin"/><Relationship Id="rId41" Type="http://schemas.openxmlformats.org/officeDocument/2006/relationships/image" Target="../media/image290.wmf"/><Relationship Id="rId54" Type="http://schemas.openxmlformats.org/officeDocument/2006/relationships/oleObject" Target="../embeddings/oleObject285.bin"/><Relationship Id="rId62" Type="http://schemas.openxmlformats.org/officeDocument/2006/relationships/image" Target="../media/image299.wmf"/><Relationship Id="rId70" Type="http://schemas.openxmlformats.org/officeDocument/2006/relationships/oleObject" Target="../embeddings/oleObject29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01.bin"/><Relationship Id="rId13" Type="http://schemas.openxmlformats.org/officeDocument/2006/relationships/image" Target="../media/image304.wmf"/><Relationship Id="rId18" Type="http://schemas.openxmlformats.org/officeDocument/2006/relationships/oleObject" Target="../embeddings/oleObject306.bin"/><Relationship Id="rId26" Type="http://schemas.openxmlformats.org/officeDocument/2006/relationships/oleObject" Target="../embeddings/oleObject310.bin"/><Relationship Id="rId39" Type="http://schemas.openxmlformats.org/officeDocument/2006/relationships/image" Target="../media/image313.wmf"/><Relationship Id="rId3" Type="http://schemas.openxmlformats.org/officeDocument/2006/relationships/image" Target="../media/image247.wmf"/><Relationship Id="rId21" Type="http://schemas.openxmlformats.org/officeDocument/2006/relationships/image" Target="../media/image299.wmf"/><Relationship Id="rId34" Type="http://schemas.openxmlformats.org/officeDocument/2006/relationships/oleObject" Target="../embeddings/oleObject314.bin"/><Relationship Id="rId42" Type="http://schemas.openxmlformats.org/officeDocument/2006/relationships/oleObject" Target="../embeddings/oleObject319.bin"/><Relationship Id="rId47" Type="http://schemas.openxmlformats.org/officeDocument/2006/relationships/image" Target="../media/image316.wmf"/><Relationship Id="rId7" Type="http://schemas.openxmlformats.org/officeDocument/2006/relationships/image" Target="../media/image302.wmf"/><Relationship Id="rId12" Type="http://schemas.openxmlformats.org/officeDocument/2006/relationships/oleObject" Target="../embeddings/oleObject303.bin"/><Relationship Id="rId17" Type="http://schemas.openxmlformats.org/officeDocument/2006/relationships/image" Target="../media/image306.wmf"/><Relationship Id="rId25" Type="http://schemas.openxmlformats.org/officeDocument/2006/relationships/image" Target="../media/image308.wmf"/><Relationship Id="rId33" Type="http://schemas.openxmlformats.org/officeDocument/2006/relationships/image" Target="../media/image311.wmf"/><Relationship Id="rId38" Type="http://schemas.openxmlformats.org/officeDocument/2006/relationships/oleObject" Target="../embeddings/oleObject317.bin"/><Relationship Id="rId46" Type="http://schemas.openxmlformats.org/officeDocument/2006/relationships/oleObject" Target="../embeddings/oleObject322.bin"/><Relationship Id="rId2" Type="http://schemas.openxmlformats.org/officeDocument/2006/relationships/slideLayout" Target="../slideLayouts/slideLayout2.xml"/><Relationship Id="rId16" Type="http://schemas.openxmlformats.org/officeDocument/2006/relationships/oleObject" Target="../embeddings/oleObject305.bin"/><Relationship Id="rId20" Type="http://schemas.openxmlformats.org/officeDocument/2006/relationships/oleObject" Target="../embeddings/oleObject307.bin"/><Relationship Id="rId29" Type="http://schemas.openxmlformats.org/officeDocument/2006/relationships/image" Target="../media/image288.wmf"/><Relationship Id="rId41" Type="http://schemas.openxmlformats.org/officeDocument/2006/relationships/image" Target="../media/image314.wmf"/><Relationship Id="rId1" Type="http://schemas.openxmlformats.org/officeDocument/2006/relationships/vmlDrawing" Target="../drawings/vmlDrawing53.vml"/><Relationship Id="rId6" Type="http://schemas.openxmlformats.org/officeDocument/2006/relationships/oleObject" Target="../embeddings/oleObject300.bin"/><Relationship Id="rId11" Type="http://schemas.openxmlformats.org/officeDocument/2006/relationships/image" Target="../media/image284.wmf"/><Relationship Id="rId24" Type="http://schemas.openxmlformats.org/officeDocument/2006/relationships/oleObject" Target="../embeddings/oleObject309.bin"/><Relationship Id="rId32" Type="http://schemas.openxmlformats.org/officeDocument/2006/relationships/oleObject" Target="../embeddings/oleObject313.bin"/><Relationship Id="rId37" Type="http://schemas.openxmlformats.org/officeDocument/2006/relationships/image" Target="../media/image312.wmf"/><Relationship Id="rId40" Type="http://schemas.openxmlformats.org/officeDocument/2006/relationships/oleObject" Target="../embeddings/oleObject318.bin"/><Relationship Id="rId45" Type="http://schemas.openxmlformats.org/officeDocument/2006/relationships/image" Target="../media/image315.wmf"/><Relationship Id="rId5" Type="http://schemas.openxmlformats.org/officeDocument/2006/relationships/image" Target="../media/image301.wmf"/><Relationship Id="rId15" Type="http://schemas.openxmlformats.org/officeDocument/2006/relationships/image" Target="../media/image305.wmf"/><Relationship Id="rId23" Type="http://schemas.openxmlformats.org/officeDocument/2006/relationships/image" Target="../media/image300.wmf"/><Relationship Id="rId28" Type="http://schemas.openxmlformats.org/officeDocument/2006/relationships/oleObject" Target="../embeddings/oleObject311.bin"/><Relationship Id="rId36" Type="http://schemas.openxmlformats.org/officeDocument/2006/relationships/oleObject" Target="../embeddings/oleObject316.bin"/><Relationship Id="rId10" Type="http://schemas.openxmlformats.org/officeDocument/2006/relationships/oleObject" Target="../embeddings/oleObject302.bin"/><Relationship Id="rId19" Type="http://schemas.openxmlformats.org/officeDocument/2006/relationships/image" Target="../media/image307.wmf"/><Relationship Id="rId31" Type="http://schemas.openxmlformats.org/officeDocument/2006/relationships/image" Target="../media/image310.wmf"/><Relationship Id="rId44" Type="http://schemas.openxmlformats.org/officeDocument/2006/relationships/oleObject" Target="../embeddings/oleObject321.bin"/><Relationship Id="rId4" Type="http://schemas.openxmlformats.org/officeDocument/2006/relationships/oleObject" Target="../embeddings/oleObject299.bin"/><Relationship Id="rId9" Type="http://schemas.openxmlformats.org/officeDocument/2006/relationships/image" Target="../media/image303.wmf"/><Relationship Id="rId14" Type="http://schemas.openxmlformats.org/officeDocument/2006/relationships/oleObject" Target="../embeddings/oleObject304.bin"/><Relationship Id="rId22" Type="http://schemas.openxmlformats.org/officeDocument/2006/relationships/oleObject" Target="../embeddings/oleObject308.bin"/><Relationship Id="rId27" Type="http://schemas.openxmlformats.org/officeDocument/2006/relationships/image" Target="../media/image309.wmf"/><Relationship Id="rId30" Type="http://schemas.openxmlformats.org/officeDocument/2006/relationships/oleObject" Target="../embeddings/oleObject312.bin"/><Relationship Id="rId35" Type="http://schemas.openxmlformats.org/officeDocument/2006/relationships/oleObject" Target="../embeddings/oleObject315.bin"/><Relationship Id="rId43" Type="http://schemas.openxmlformats.org/officeDocument/2006/relationships/oleObject" Target="../embeddings/oleObject320.bin"/><Relationship Id="rId48" Type="http://schemas.openxmlformats.org/officeDocument/2006/relationships/oleObject" Target="../embeddings/oleObject32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26.bin"/><Relationship Id="rId13" Type="http://schemas.openxmlformats.org/officeDocument/2006/relationships/image" Target="../media/image285.wmf"/><Relationship Id="rId18" Type="http://schemas.openxmlformats.org/officeDocument/2006/relationships/oleObject" Target="../embeddings/oleObject331.bin"/><Relationship Id="rId26" Type="http://schemas.openxmlformats.org/officeDocument/2006/relationships/oleObject" Target="../embeddings/oleObject335.bin"/><Relationship Id="rId3" Type="http://schemas.openxmlformats.org/officeDocument/2006/relationships/image" Target="../media/image247.wmf"/><Relationship Id="rId21" Type="http://schemas.openxmlformats.org/officeDocument/2006/relationships/image" Target="../media/image323.wmf"/><Relationship Id="rId7" Type="http://schemas.openxmlformats.org/officeDocument/2006/relationships/image" Target="../media/image318.wmf"/><Relationship Id="rId12" Type="http://schemas.openxmlformats.org/officeDocument/2006/relationships/oleObject" Target="../embeddings/oleObject328.bin"/><Relationship Id="rId17" Type="http://schemas.openxmlformats.org/officeDocument/2006/relationships/image" Target="../media/image321.wmf"/><Relationship Id="rId25" Type="http://schemas.openxmlformats.org/officeDocument/2006/relationships/image" Target="../media/image325.wmf"/><Relationship Id="rId2" Type="http://schemas.openxmlformats.org/officeDocument/2006/relationships/slideLayout" Target="../slideLayouts/slideLayout2.xml"/><Relationship Id="rId16" Type="http://schemas.openxmlformats.org/officeDocument/2006/relationships/oleObject" Target="../embeddings/oleObject330.bin"/><Relationship Id="rId20" Type="http://schemas.openxmlformats.org/officeDocument/2006/relationships/oleObject" Target="../embeddings/oleObject332.bin"/><Relationship Id="rId29" Type="http://schemas.openxmlformats.org/officeDocument/2006/relationships/image" Target="../media/image327.wmf"/><Relationship Id="rId1" Type="http://schemas.openxmlformats.org/officeDocument/2006/relationships/vmlDrawing" Target="../drawings/vmlDrawing54.vml"/><Relationship Id="rId6" Type="http://schemas.openxmlformats.org/officeDocument/2006/relationships/oleObject" Target="../embeddings/oleObject325.bin"/><Relationship Id="rId11" Type="http://schemas.openxmlformats.org/officeDocument/2006/relationships/image" Target="../media/image277.wmf"/><Relationship Id="rId24" Type="http://schemas.openxmlformats.org/officeDocument/2006/relationships/oleObject" Target="../embeddings/oleObject334.bin"/><Relationship Id="rId5" Type="http://schemas.openxmlformats.org/officeDocument/2006/relationships/image" Target="../media/image317.wmf"/><Relationship Id="rId15" Type="http://schemas.openxmlformats.org/officeDocument/2006/relationships/image" Target="../media/image320.wmf"/><Relationship Id="rId23" Type="http://schemas.openxmlformats.org/officeDocument/2006/relationships/image" Target="../media/image324.wmf"/><Relationship Id="rId28" Type="http://schemas.openxmlformats.org/officeDocument/2006/relationships/oleObject" Target="../embeddings/oleObject336.bin"/><Relationship Id="rId10" Type="http://schemas.openxmlformats.org/officeDocument/2006/relationships/oleObject" Target="../embeddings/oleObject327.bin"/><Relationship Id="rId19" Type="http://schemas.openxmlformats.org/officeDocument/2006/relationships/image" Target="../media/image322.wmf"/><Relationship Id="rId4" Type="http://schemas.openxmlformats.org/officeDocument/2006/relationships/oleObject" Target="../embeddings/oleObject324.bin"/><Relationship Id="rId9" Type="http://schemas.openxmlformats.org/officeDocument/2006/relationships/image" Target="../media/image319.wmf"/><Relationship Id="rId14" Type="http://schemas.openxmlformats.org/officeDocument/2006/relationships/oleObject" Target="../embeddings/oleObject329.bin"/><Relationship Id="rId22" Type="http://schemas.openxmlformats.org/officeDocument/2006/relationships/oleObject" Target="../embeddings/oleObject333.bin"/><Relationship Id="rId27" Type="http://schemas.openxmlformats.org/officeDocument/2006/relationships/image" Target="../media/image326.wmf"/></Relationships>
</file>

<file path=ppt/slides/_rels/slide75.x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audio" Target="../media/audio1.wav"/><Relationship Id="rId7" Type="http://schemas.openxmlformats.org/officeDocument/2006/relationships/oleObject" Target="../embeddings/oleObject338.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328.wmf"/><Relationship Id="rId5" Type="http://schemas.openxmlformats.org/officeDocument/2006/relationships/oleObject" Target="../embeddings/oleObject337.bin"/><Relationship Id="rId10" Type="http://schemas.openxmlformats.org/officeDocument/2006/relationships/image" Target="../media/image330.wmf"/><Relationship Id="rId4" Type="http://schemas.openxmlformats.org/officeDocument/2006/relationships/image" Target="../media/image247.wmf"/><Relationship Id="rId9" Type="http://schemas.openxmlformats.org/officeDocument/2006/relationships/image" Target="../media/image100.wmf"/></Relationships>
</file>

<file path=ppt/slides/_rels/slide76.xml.rels><?xml version="1.0" encoding="UTF-8" standalone="yes"?>
<Relationships xmlns="http://schemas.openxmlformats.org/package/2006/relationships"><Relationship Id="rId2" Type="http://schemas.openxmlformats.org/officeDocument/2006/relationships/image" Target="../media/image247.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1.wmf"/><Relationship Id="rId7" Type="http://schemas.openxmlformats.org/officeDocument/2006/relationships/image" Target="../media/image333.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340.bin"/><Relationship Id="rId5" Type="http://schemas.openxmlformats.org/officeDocument/2006/relationships/image" Target="../media/image332.wmf"/><Relationship Id="rId4" Type="http://schemas.openxmlformats.org/officeDocument/2006/relationships/oleObject" Target="../embeddings/oleObject339.bin"/></Relationships>
</file>

<file path=ppt/slides/_rels/slide79.x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3.png"/></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43.bin"/><Relationship Id="rId3" Type="http://schemas.openxmlformats.org/officeDocument/2006/relationships/image" Target="../media/image331.wmf"/><Relationship Id="rId7" Type="http://schemas.openxmlformats.org/officeDocument/2006/relationships/image" Target="../media/image335.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342.bin"/><Relationship Id="rId11" Type="http://schemas.openxmlformats.org/officeDocument/2006/relationships/image" Target="../media/image337.wmf"/><Relationship Id="rId5" Type="http://schemas.openxmlformats.org/officeDocument/2006/relationships/image" Target="../media/image334.wmf"/><Relationship Id="rId10" Type="http://schemas.openxmlformats.org/officeDocument/2006/relationships/oleObject" Target="../embeddings/oleObject344.bin"/><Relationship Id="rId4" Type="http://schemas.openxmlformats.org/officeDocument/2006/relationships/oleObject" Target="../embeddings/oleObject341.bin"/><Relationship Id="rId9" Type="http://schemas.openxmlformats.org/officeDocument/2006/relationships/image" Target="../media/image336.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47.bin"/><Relationship Id="rId13" Type="http://schemas.openxmlformats.org/officeDocument/2006/relationships/image" Target="../media/image342.wmf"/><Relationship Id="rId3" Type="http://schemas.openxmlformats.org/officeDocument/2006/relationships/image" Target="../media/image331.wmf"/><Relationship Id="rId7" Type="http://schemas.openxmlformats.org/officeDocument/2006/relationships/image" Target="../media/image339.wmf"/><Relationship Id="rId12" Type="http://schemas.openxmlformats.org/officeDocument/2006/relationships/oleObject" Target="../embeddings/oleObject349.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346.bin"/><Relationship Id="rId11" Type="http://schemas.openxmlformats.org/officeDocument/2006/relationships/image" Target="../media/image341.wmf"/><Relationship Id="rId5" Type="http://schemas.openxmlformats.org/officeDocument/2006/relationships/image" Target="../media/image338.wmf"/><Relationship Id="rId15" Type="http://schemas.openxmlformats.org/officeDocument/2006/relationships/image" Target="../media/image343.wmf"/><Relationship Id="rId10" Type="http://schemas.openxmlformats.org/officeDocument/2006/relationships/oleObject" Target="../embeddings/oleObject348.bin"/><Relationship Id="rId4" Type="http://schemas.openxmlformats.org/officeDocument/2006/relationships/oleObject" Target="../embeddings/oleObject345.bin"/><Relationship Id="rId9" Type="http://schemas.openxmlformats.org/officeDocument/2006/relationships/image" Target="../media/image340.wmf"/><Relationship Id="rId14" Type="http://schemas.openxmlformats.org/officeDocument/2006/relationships/oleObject" Target="../embeddings/oleObject350.bin"/></Relationships>
</file>

<file path=ppt/slides/_rels/slide82.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56.bin"/><Relationship Id="rId3" Type="http://schemas.openxmlformats.org/officeDocument/2006/relationships/oleObject" Target="../embeddings/oleObject351.bin"/><Relationship Id="rId7" Type="http://schemas.openxmlformats.org/officeDocument/2006/relationships/oleObject" Target="../embeddings/oleObject353.bin"/><Relationship Id="rId12" Type="http://schemas.openxmlformats.org/officeDocument/2006/relationships/image" Target="../media/image348.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345.wmf"/><Relationship Id="rId11" Type="http://schemas.openxmlformats.org/officeDocument/2006/relationships/oleObject" Target="../embeddings/oleObject355.bin"/><Relationship Id="rId5" Type="http://schemas.openxmlformats.org/officeDocument/2006/relationships/oleObject" Target="../embeddings/oleObject352.bin"/><Relationship Id="rId15" Type="http://schemas.openxmlformats.org/officeDocument/2006/relationships/image" Target="../media/image100.wmf"/><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354.bin"/><Relationship Id="rId14" Type="http://schemas.openxmlformats.org/officeDocument/2006/relationships/image" Target="../media/image349.wmf"/></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350.wmf"/><Relationship Id="rId4" Type="http://schemas.openxmlformats.org/officeDocument/2006/relationships/oleObject" Target="../embeddings/oleObject357.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60.bin"/><Relationship Id="rId13" Type="http://schemas.openxmlformats.org/officeDocument/2006/relationships/image" Target="../media/image352.wmf"/><Relationship Id="rId3" Type="http://schemas.openxmlformats.org/officeDocument/2006/relationships/image" Target="../media/image331.wmf"/><Relationship Id="rId7" Type="http://schemas.openxmlformats.org/officeDocument/2006/relationships/image" Target="../media/image285.wmf"/><Relationship Id="rId12" Type="http://schemas.openxmlformats.org/officeDocument/2006/relationships/oleObject" Target="../embeddings/oleObject362.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359.bin"/><Relationship Id="rId11" Type="http://schemas.openxmlformats.org/officeDocument/2006/relationships/image" Target="../media/image351.wmf"/><Relationship Id="rId5" Type="http://schemas.openxmlformats.org/officeDocument/2006/relationships/image" Target="../media/image277.wmf"/><Relationship Id="rId10" Type="http://schemas.openxmlformats.org/officeDocument/2006/relationships/oleObject" Target="../embeddings/oleObject361.bin"/><Relationship Id="rId4" Type="http://schemas.openxmlformats.org/officeDocument/2006/relationships/oleObject" Target="../embeddings/oleObject358.bin"/><Relationship Id="rId9" Type="http://schemas.openxmlformats.org/officeDocument/2006/relationships/image" Target="../media/image280.wmf"/></Relationships>
</file>

<file path=ppt/slides/_rels/slide86.x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355.wmf"/><Relationship Id="rId3" Type="http://schemas.openxmlformats.org/officeDocument/2006/relationships/oleObject" Target="../embeddings/oleObject363.bin"/><Relationship Id="rId7" Type="http://schemas.openxmlformats.org/officeDocument/2006/relationships/oleObject" Target="../embeddings/oleObject36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354.wmf"/><Relationship Id="rId5" Type="http://schemas.openxmlformats.org/officeDocument/2006/relationships/oleObject" Target="../embeddings/oleObject364.bin"/><Relationship Id="rId10" Type="http://schemas.openxmlformats.org/officeDocument/2006/relationships/image" Target="../media/image356.wmf"/><Relationship Id="rId4" Type="http://schemas.openxmlformats.org/officeDocument/2006/relationships/image" Target="../media/image353.wmf"/><Relationship Id="rId9" Type="http://schemas.openxmlformats.org/officeDocument/2006/relationships/oleObject" Target="../embeddings/oleObject366.bin"/></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4.bin"/></Relationships>
</file>

<file path=ppt/slides/_rels/slide90.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372.bin"/><Relationship Id="rId3" Type="http://schemas.openxmlformats.org/officeDocument/2006/relationships/oleObject" Target="../embeddings/oleObject367.bin"/><Relationship Id="rId7" Type="http://schemas.openxmlformats.org/officeDocument/2006/relationships/oleObject" Target="../embeddings/oleObject369.bin"/><Relationship Id="rId12" Type="http://schemas.openxmlformats.org/officeDocument/2006/relationships/image" Target="../media/image361.wmf"/><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358.wmf"/><Relationship Id="rId11" Type="http://schemas.openxmlformats.org/officeDocument/2006/relationships/oleObject" Target="../embeddings/oleObject371.bin"/><Relationship Id="rId5" Type="http://schemas.openxmlformats.org/officeDocument/2006/relationships/oleObject" Target="../embeddings/oleObject368.bin"/><Relationship Id="rId10" Type="http://schemas.openxmlformats.org/officeDocument/2006/relationships/image" Target="../media/image360.wmf"/><Relationship Id="rId4" Type="http://schemas.openxmlformats.org/officeDocument/2006/relationships/image" Target="../media/image357.wmf"/><Relationship Id="rId9" Type="http://schemas.openxmlformats.org/officeDocument/2006/relationships/oleObject" Target="../embeddings/oleObject370.bin"/><Relationship Id="rId14" Type="http://schemas.openxmlformats.org/officeDocument/2006/relationships/image" Target="../media/image362.wmf"/></Relationships>
</file>

<file path=ppt/slides/_rels/slide91.xml.rels><?xml version="1.0" encoding="UTF-8" standalone="yes"?>
<Relationships xmlns="http://schemas.openxmlformats.org/package/2006/relationships"><Relationship Id="rId3" Type="http://schemas.openxmlformats.org/officeDocument/2006/relationships/image" Target="../media/image363.wmf"/><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364.gif"/></Relationships>
</file>

<file path=ppt/slides/_rels/slide92.xml.rels><?xml version="1.0" encoding="UTF-8" standalone="yes"?>
<Relationships xmlns="http://schemas.openxmlformats.org/package/2006/relationships"><Relationship Id="rId3" Type="http://schemas.openxmlformats.org/officeDocument/2006/relationships/image" Target="../media/image363.wmf"/><Relationship Id="rId7" Type="http://schemas.openxmlformats.org/officeDocument/2006/relationships/image" Target="../media/image366.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374.bin"/><Relationship Id="rId5" Type="http://schemas.openxmlformats.org/officeDocument/2006/relationships/image" Target="../media/image365.wmf"/><Relationship Id="rId4" Type="http://schemas.openxmlformats.org/officeDocument/2006/relationships/oleObject" Target="../embeddings/oleObject373.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77.bin"/><Relationship Id="rId13" Type="http://schemas.openxmlformats.org/officeDocument/2006/relationships/image" Target="../media/image371.wmf"/><Relationship Id="rId3" Type="http://schemas.openxmlformats.org/officeDocument/2006/relationships/image" Target="../media/image363.wmf"/><Relationship Id="rId7" Type="http://schemas.openxmlformats.org/officeDocument/2006/relationships/image" Target="../media/image368.wmf"/><Relationship Id="rId12" Type="http://schemas.openxmlformats.org/officeDocument/2006/relationships/oleObject" Target="../embeddings/oleObject379.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oleObject" Target="../embeddings/oleObject376.bin"/><Relationship Id="rId11" Type="http://schemas.openxmlformats.org/officeDocument/2006/relationships/image" Target="../media/image370.wmf"/><Relationship Id="rId5" Type="http://schemas.openxmlformats.org/officeDocument/2006/relationships/image" Target="../media/image367.wmf"/><Relationship Id="rId10" Type="http://schemas.openxmlformats.org/officeDocument/2006/relationships/oleObject" Target="../embeddings/oleObject378.bin"/><Relationship Id="rId4" Type="http://schemas.openxmlformats.org/officeDocument/2006/relationships/oleObject" Target="../embeddings/oleObject375.bin"/><Relationship Id="rId9" Type="http://schemas.openxmlformats.org/officeDocument/2006/relationships/image" Target="../media/image369.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760413" y="1671638"/>
            <a:ext cx="8383587" cy="1470025"/>
          </a:xfrm>
          <a:effectLst>
            <a:outerShdw dist="107763" dir="2700000" algn="ctr" rotWithShape="0">
              <a:schemeClr val="bg2">
                <a:alpha val="50000"/>
              </a:schemeClr>
            </a:outerShdw>
          </a:effectLst>
        </p:spPr>
        <p:txBody>
          <a:bodyPr/>
          <a:lstStyle/>
          <a:p>
            <a:r>
              <a:rPr lang="zh-CN" altLang="en-US" sz="9600" b="1">
                <a:solidFill>
                  <a:schemeClr val="bg1"/>
                </a:solidFill>
                <a:latin typeface="Times New Roman" pitchFamily="18" charset="0"/>
                <a:ea typeface="隶书" pitchFamily="49" charset="-122"/>
              </a:rPr>
              <a:t>微分方程模</a:t>
            </a:r>
            <a:r>
              <a:rPr lang="zh-CN" altLang="en-US" sz="4600"/>
              <a:t> </a:t>
            </a:r>
            <a:r>
              <a:rPr lang="zh-CN" altLang="en-US" sz="9600">
                <a:ea typeface="隶书" pitchFamily="49" charset="-122"/>
              </a:rPr>
              <a:t>型</a:t>
            </a:r>
          </a:p>
        </p:txBody>
      </p:sp>
      <p:sp>
        <p:nvSpPr>
          <p:cNvPr id="460803" name="Rectangle 3"/>
          <p:cNvSpPr>
            <a:spLocks noGrp="1" noChangeArrowheads="1"/>
          </p:cNvSpPr>
          <p:nvPr>
            <p:ph type="subTitle" idx="1"/>
          </p:nvPr>
        </p:nvSpPr>
        <p:spPr/>
        <p:txBody>
          <a:bodyPr/>
          <a:lstStyle/>
          <a:p>
            <a:pPr eaLnBrk="0" hangingPunct="0">
              <a:spcBef>
                <a:spcPct val="50000"/>
              </a:spcBef>
              <a:buClr>
                <a:schemeClr val="bg1"/>
              </a:buClr>
              <a:buFontTx/>
              <a:buNone/>
            </a:pPr>
            <a:r>
              <a:rPr lang="zh-CN" altLang="en-US" b="1">
                <a:solidFill>
                  <a:srgbClr val="996633"/>
                </a:solidFill>
                <a:ea typeface="华文行楷" pitchFamily="2" charset="-122"/>
              </a:rPr>
              <a:t>浙江大学数学建模实践基地</a:t>
            </a:r>
          </a:p>
          <a:p>
            <a:endParaRPr lang="en-US" altLang="zh-CN"/>
          </a:p>
        </p:txBody>
      </p:sp>
      <p:grpSp>
        <p:nvGrpSpPr>
          <p:cNvPr id="460804" name="Group 4"/>
          <p:cNvGrpSpPr>
            <a:grpSpLocks/>
          </p:cNvGrpSpPr>
          <p:nvPr/>
        </p:nvGrpSpPr>
        <p:grpSpPr bwMode="auto">
          <a:xfrm>
            <a:off x="4859338" y="1989138"/>
            <a:ext cx="3673475" cy="1800225"/>
            <a:chOff x="3061" y="1253"/>
            <a:chExt cx="2314" cy="1134"/>
          </a:xfrm>
        </p:grpSpPr>
        <p:sp>
          <p:nvSpPr>
            <p:cNvPr id="460805"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06"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07"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08"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809" name="Group 9"/>
          <p:cNvGrpSpPr>
            <a:grpSpLocks/>
          </p:cNvGrpSpPr>
          <p:nvPr/>
        </p:nvGrpSpPr>
        <p:grpSpPr bwMode="auto">
          <a:xfrm>
            <a:off x="4427538" y="1916113"/>
            <a:ext cx="3671887" cy="1441450"/>
            <a:chOff x="2789" y="1207"/>
            <a:chExt cx="2313" cy="908"/>
          </a:xfrm>
        </p:grpSpPr>
        <p:sp>
          <p:nvSpPr>
            <p:cNvPr id="460810"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11"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12"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460802"/>
                                        </p:tgtEl>
                                        <p:attrNameLst>
                                          <p:attrName>style.visibility</p:attrName>
                                        </p:attrNameLst>
                                      </p:cBhvr>
                                      <p:to>
                                        <p:strVal val="visible"/>
                                      </p:to>
                                    </p:set>
                                    <p:set>
                                      <p:cBhvr>
                                        <p:cTn id="7" dur="501" fill="hold">
                                          <p:stCondLst>
                                            <p:cond delay="0"/>
                                          </p:stCondLst>
                                        </p:cTn>
                                        <p:tgtEl>
                                          <p:spTgt spid="460802"/>
                                        </p:tgtEl>
                                        <p:attrNameLst>
                                          <p:attrName>style.rotation</p:attrName>
                                        </p:attrNameLst>
                                      </p:cBhvr>
                                      <p:to>
                                        <p:strVal val="-45.0"/>
                                      </p:to>
                                    </p:set>
                                    <p:anim calcmode="lin" valueType="num">
                                      <p:cBhvr>
                                        <p:cTn id="8" dur="501" fill="hold">
                                          <p:stCondLst>
                                            <p:cond delay="501"/>
                                          </p:stCondLst>
                                        </p:cTn>
                                        <p:tgtEl>
                                          <p:spTgt spid="460802"/>
                                        </p:tgtEl>
                                        <p:attrNameLst>
                                          <p:attrName>style.rotation</p:attrName>
                                        </p:attrNameLst>
                                      </p:cBhvr>
                                      <p:tavLst>
                                        <p:tav tm="0">
                                          <p:val>
                                            <p:fltVal val="-45"/>
                                          </p:val>
                                        </p:tav>
                                        <p:tav tm="69900">
                                          <p:val>
                                            <p:fltVal val="45"/>
                                          </p:val>
                                        </p:tav>
                                        <p:tav tm="100000">
                                          <p:val>
                                            <p:fltVal val="0"/>
                                          </p:val>
                                        </p:tav>
                                      </p:tavLst>
                                    </p:anim>
                                    <p:anim calcmode="lin" valueType="num">
                                      <p:cBhvr>
                                        <p:cTn id="9" dur="501" fill="hold">
                                          <p:stCondLst>
                                            <p:cond delay="0"/>
                                          </p:stCondLst>
                                        </p:cTn>
                                        <p:tgtEl>
                                          <p:spTgt spid="460802"/>
                                        </p:tgtEl>
                                        <p:attrNameLst>
                                          <p:attrName>ppt_y</p:attrName>
                                        </p:attrNameLst>
                                      </p:cBhvr>
                                      <p:tavLst>
                                        <p:tav tm="0">
                                          <p:val>
                                            <p:strVal val="#ppt_y-1"/>
                                          </p:val>
                                        </p:tav>
                                        <p:tav tm="100000">
                                          <p:val>
                                            <p:strVal val="#ppt_y-(0.354*#ppt_w-0.172*#ppt_h)"/>
                                          </p:val>
                                        </p:tav>
                                      </p:tavLst>
                                    </p:anim>
                                    <p:anim calcmode="lin" valueType="num">
                                      <p:cBhvr>
                                        <p:cTn id="10" dur="172" decel="50000" autoRev="1" fill="hold">
                                          <p:stCondLst>
                                            <p:cond delay="501"/>
                                          </p:stCondLst>
                                        </p:cTn>
                                        <p:tgtEl>
                                          <p:spTgt spid="460802"/>
                                        </p:tgtEl>
                                        <p:attrNameLst>
                                          <p:attrName>ppt_y</p:attrName>
                                        </p:attrNameLst>
                                      </p:cBhvr>
                                      <p:tavLst>
                                        <p:tav tm="0">
                                          <p:val>
                                            <p:strVal val="#ppt_y-(0.354*#ppt_w-0.172*#ppt_h)"/>
                                          </p:val>
                                        </p:tav>
                                        <p:tav tm="100000">
                                          <p:val>
                                            <p:strVal val="#ppt_y-(0.354*#ppt_w-0.172*#ppt_h)-#ppt_h/2"/>
                                          </p:val>
                                        </p:tav>
                                      </p:tavLst>
                                    </p:anim>
                                    <p:anim calcmode="lin" valueType="num">
                                      <p:cBhvr>
                                        <p:cTn id="11" dur="150" fill="hold">
                                          <p:stCondLst>
                                            <p:cond delay="950"/>
                                          </p:stCondLst>
                                        </p:cTn>
                                        <p:tgtEl>
                                          <p:spTgt spid="460802"/>
                                        </p:tgtEl>
                                        <p:attrNameLst>
                                          <p:attrName>ppt_y</p:attrName>
                                        </p:attrNameLst>
                                      </p:cBhvr>
                                      <p:tavLst>
                                        <p:tav tm="0">
                                          <p:val>
                                            <p:strVal val="#ppt_y-(0.354*#ppt_w-0.172*#ppt_h)"/>
                                          </p:val>
                                        </p:tav>
                                        <p:tav tm="100000">
                                          <p:val>
                                            <p:strVal val="#ppt_y"/>
                                          </p:val>
                                        </p:tav>
                                      </p:tavLst>
                                    </p:anim>
                                  </p:childTnLst>
                                </p:cTn>
                              </p:par>
                            </p:childTnLst>
                          </p:cTn>
                        </p:par>
                        <p:par>
                          <p:cTn id="12" fill="hold" nodeType="afterGroup">
                            <p:stCondLst>
                              <p:cond delay="3850"/>
                            </p:stCondLst>
                            <p:childTnLst>
                              <p:par>
                                <p:cTn id="13" presetID="3" presetClass="entr" presetSubtype="10" fill="hold" grpId="0" nodeType="afterEffect">
                                  <p:stCondLst>
                                    <p:cond delay="0"/>
                                  </p:stCondLst>
                                  <p:iterate type="lt">
                                    <p:tmPct val="0"/>
                                  </p:iterate>
                                  <p:childTnLst>
                                    <p:set>
                                      <p:cBhvr>
                                        <p:cTn id="14" dur="1" fill="hold">
                                          <p:stCondLst>
                                            <p:cond delay="0"/>
                                          </p:stCondLst>
                                        </p:cTn>
                                        <p:tgtEl>
                                          <p:spTgt spid="460803">
                                            <p:txEl>
                                              <p:pRg st="0" end="0"/>
                                            </p:txEl>
                                          </p:spTgt>
                                        </p:tgtEl>
                                        <p:attrNameLst>
                                          <p:attrName>style.visibility</p:attrName>
                                        </p:attrNameLst>
                                      </p:cBhvr>
                                      <p:to>
                                        <p:strVal val="visible"/>
                                      </p:to>
                                    </p:set>
                                    <p:animEffect transition="in" filter="blinds(horizontal)">
                                      <p:cBhvr>
                                        <p:cTn id="15" dur="500"/>
                                        <p:tgtEl>
                                          <p:spTgt spid="460803">
                                            <p:txEl>
                                              <p:pRg st="0" end="0"/>
                                            </p:txEl>
                                          </p:spTgt>
                                        </p:tgtEl>
                                      </p:cBhvr>
                                    </p:animEffect>
                                  </p:childTnLst>
                                  <p:subTnLst>
                                    <p:animClr clrSpc="rgb" dir="cw">
                                      <p:cBhvr override="childStyle">
                                        <p:cTn dur="1" fill="hold" display="0" masterRel="nextClick" afterEffect="1"/>
                                        <p:tgtEl>
                                          <p:spTgt spid="460803">
                                            <p:txEl>
                                              <p:pRg st="0" end="0"/>
                                            </p:txEl>
                                          </p:spTgt>
                                        </p:tgtEl>
                                        <p:attrNameLst>
                                          <p:attrName>ppt_c</p:attrName>
                                        </p:attrNameLst>
                                      </p:cBhvr>
                                      <p:to>
                                        <a:srgbClr val="996633"/>
                                      </p:to>
                                    </p:animClr>
                                  </p:subTnLst>
                                </p:cTn>
                              </p:par>
                            </p:childTnLst>
                          </p:cTn>
                        </p:par>
                        <p:par>
                          <p:cTn id="16" fill="hold" nodeType="afterGroup">
                            <p:stCondLst>
                              <p:cond delay="4350"/>
                            </p:stCondLst>
                            <p:childTnLst>
                              <p:par>
                                <p:cTn id="17" presetID="26" presetClass="emph" presetSubtype="0" fill="hold" nodeType="afterEffect">
                                  <p:stCondLst>
                                    <p:cond delay="0"/>
                                  </p:stCondLst>
                                  <p:childTnLst>
                                    <p:animEffect transition="out" filter="fade">
                                      <p:cBhvr>
                                        <p:cTn id="18" dur="1000" tmFilter="0, 0; .2, .5; .8, .5; 1, 0"/>
                                        <p:tgtEl>
                                          <p:spTgt spid="460809"/>
                                        </p:tgtEl>
                                      </p:cBhvr>
                                    </p:animEffect>
                                    <p:animScale>
                                      <p:cBhvr>
                                        <p:cTn id="19" dur="500" autoRev="1" fill="hold"/>
                                        <p:tgtEl>
                                          <p:spTgt spid="460809"/>
                                        </p:tgtEl>
                                      </p:cBhvr>
                                      <p:by x="105000" y="105000"/>
                                    </p:animScale>
                                  </p:childTnLst>
                                </p:cTn>
                              </p:par>
                            </p:childTnLst>
                          </p:cTn>
                        </p:par>
                        <p:par>
                          <p:cTn id="20" fill="hold" nodeType="afterGroup">
                            <p:stCondLst>
                              <p:cond delay="5350"/>
                            </p:stCondLst>
                            <p:childTnLst>
                              <p:par>
                                <p:cTn id="21" presetID="26" presetClass="emph" presetSubtype="0" fill="hold" nodeType="afterEffect">
                                  <p:stCondLst>
                                    <p:cond delay="0"/>
                                  </p:stCondLst>
                                  <p:childTnLst>
                                    <p:animEffect transition="out" filter="fade">
                                      <p:cBhvr>
                                        <p:cTn id="22" dur="1000" tmFilter="0, 0; .2, .5; .8, .5; 1, 0"/>
                                        <p:tgtEl>
                                          <p:spTgt spid="460804"/>
                                        </p:tgtEl>
                                      </p:cBhvr>
                                    </p:animEffect>
                                    <p:animScale>
                                      <p:cBhvr>
                                        <p:cTn id="23" dur="500" autoRev="1" fill="hold"/>
                                        <p:tgtEl>
                                          <p:spTgt spid="460804"/>
                                        </p:tgtEl>
                                      </p:cBhvr>
                                      <p:by x="105000" y="105000"/>
                                    </p:animScale>
                                  </p:childTnLst>
                                </p:cTn>
                              </p:par>
                            </p:childTnLst>
                          </p:cTn>
                        </p:par>
                        <p:par>
                          <p:cTn id="24" fill="hold" nodeType="afterGroup">
                            <p:stCondLst>
                              <p:cond delay="6350"/>
                            </p:stCondLst>
                            <p:childTnLst>
                              <p:par>
                                <p:cTn id="25" presetID="26" presetClass="emph" presetSubtype="0" fill="hold" nodeType="afterEffect">
                                  <p:stCondLst>
                                    <p:cond delay="0"/>
                                  </p:stCondLst>
                                  <p:childTnLst>
                                    <p:animEffect transition="out" filter="fade">
                                      <p:cBhvr>
                                        <p:cTn id="26" dur="1000" tmFilter="0, 0; .2, .5; .8, .5; 1, 0"/>
                                        <p:tgtEl>
                                          <p:spTgt spid="460809"/>
                                        </p:tgtEl>
                                      </p:cBhvr>
                                    </p:animEffect>
                                    <p:animScale>
                                      <p:cBhvr>
                                        <p:cTn id="27" dur="500" autoRev="1" fill="hold"/>
                                        <p:tgtEl>
                                          <p:spTgt spid="460809"/>
                                        </p:tgtEl>
                                      </p:cBhvr>
                                      <p:by x="105000" y="105000"/>
                                    </p:animScale>
                                  </p:childTnLst>
                                </p:cTn>
                              </p:par>
                            </p:childTnLst>
                          </p:cTn>
                        </p:par>
                        <p:par>
                          <p:cTn id="28" fill="hold" nodeType="afterGroup">
                            <p:stCondLst>
                              <p:cond delay="7350"/>
                            </p:stCondLst>
                            <p:childTnLst>
                              <p:par>
                                <p:cTn id="29" presetID="26" presetClass="emph" presetSubtype="0" fill="hold" nodeType="afterEffect">
                                  <p:stCondLst>
                                    <p:cond delay="0"/>
                                  </p:stCondLst>
                                  <p:childTnLst>
                                    <p:animEffect transition="out" filter="fade">
                                      <p:cBhvr>
                                        <p:cTn id="30" dur="1000" tmFilter="0, 0; .2, .5; .8, .5; 1, 0"/>
                                        <p:tgtEl>
                                          <p:spTgt spid="460804"/>
                                        </p:tgtEl>
                                      </p:cBhvr>
                                    </p:animEffect>
                                    <p:animScale>
                                      <p:cBhvr>
                                        <p:cTn id="31" dur="500" autoRev="1" fill="hold"/>
                                        <p:tgtEl>
                                          <p:spTgt spid="46080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P spid="46080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28" name="Group 8"/>
          <p:cNvGrpSpPr>
            <a:grpSpLocks/>
          </p:cNvGrpSpPr>
          <p:nvPr/>
        </p:nvGrpSpPr>
        <p:grpSpPr bwMode="auto">
          <a:xfrm>
            <a:off x="228600" y="228600"/>
            <a:ext cx="8229600" cy="2816225"/>
            <a:chOff x="144" y="144"/>
            <a:chExt cx="5184" cy="1774"/>
          </a:xfrm>
        </p:grpSpPr>
        <p:sp>
          <p:nvSpPr>
            <p:cNvPr id="337924" name="Text Box 4"/>
            <p:cNvSpPr txBox="1">
              <a:spLocks noChangeArrowheads="1"/>
            </p:cNvSpPr>
            <p:nvPr/>
          </p:nvSpPr>
          <p:spPr bwMode="auto">
            <a:xfrm>
              <a:off x="144" y="14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模型检验</a:t>
              </a:r>
            </a:p>
          </p:txBody>
        </p:sp>
        <p:sp>
          <p:nvSpPr>
            <p:cNvPr id="337925" name="Rectangle 5"/>
            <p:cNvSpPr>
              <a:spLocks noChangeArrowheads="1"/>
            </p:cNvSpPr>
            <p:nvPr/>
          </p:nvSpPr>
          <p:spPr bwMode="auto">
            <a:xfrm>
              <a:off x="144" y="480"/>
              <a:ext cx="5184"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Times New Roman" pitchFamily="18" charset="0"/>
                </a:rPr>
                <a:t>          </a:t>
              </a:r>
              <a:r>
                <a:rPr lang="zh-CN" altLang="en-US" sz="2400" b="1">
                  <a:latin typeface="Times New Roman" pitchFamily="18" charset="0"/>
                </a:rPr>
                <a:t>比较历年的人口统计资料，可发现人口增长的实际情况与马尔萨斯模型的预报结果基本相符，例如，</a:t>
              </a:r>
              <a:r>
                <a:rPr lang="en-US" altLang="zh-CN" sz="2400" b="1">
                  <a:latin typeface="Times New Roman" pitchFamily="18" charset="0"/>
                </a:rPr>
                <a:t>1961</a:t>
              </a:r>
              <a:r>
                <a:rPr lang="zh-CN" altLang="en-US" sz="2400" b="1">
                  <a:latin typeface="Times New Roman" pitchFamily="18" charset="0"/>
                </a:rPr>
                <a:t>年世界人口数为</a:t>
              </a:r>
              <a:r>
                <a:rPr lang="en-US" altLang="zh-CN" sz="2400" b="1">
                  <a:latin typeface="Times New Roman" pitchFamily="18" charset="0"/>
                </a:rPr>
                <a:t>30.6 </a:t>
              </a:r>
              <a:r>
                <a:rPr lang="zh-CN" altLang="en-US" sz="2400" b="1">
                  <a:latin typeface="Times New Roman" pitchFamily="18" charset="0"/>
                </a:rPr>
                <a:t>（即</a:t>
              </a:r>
              <a:r>
                <a:rPr lang="en-US" altLang="zh-CN" sz="2400" b="1">
                  <a:latin typeface="Times New Roman" pitchFamily="18" charset="0"/>
                </a:rPr>
                <a:t>3.06×10</a:t>
              </a:r>
              <a:r>
                <a:rPr lang="en-US" altLang="zh-CN" sz="2400" b="1" baseline="30000">
                  <a:latin typeface="Times New Roman" pitchFamily="18" charset="0"/>
                </a:rPr>
                <a:t>9</a:t>
              </a:r>
              <a:r>
                <a:rPr lang="zh-CN" altLang="en-US" sz="2400" b="1">
                  <a:latin typeface="Times New Roman" pitchFamily="18" charset="0"/>
                </a:rPr>
                <a:t>），人口增长率约为</a:t>
              </a:r>
              <a:r>
                <a:rPr lang="en-US" altLang="zh-CN" sz="2400" b="1">
                  <a:latin typeface="Times New Roman" pitchFamily="18" charset="0"/>
                </a:rPr>
                <a:t>2%</a:t>
              </a:r>
              <a:r>
                <a:rPr lang="zh-CN" altLang="en-US" sz="2400" b="1">
                  <a:latin typeface="Times New Roman" pitchFamily="18" charset="0"/>
                </a:rPr>
                <a:t>，人口数大约每</a:t>
              </a:r>
              <a:r>
                <a:rPr lang="en-US" altLang="zh-CN" sz="2400" b="1">
                  <a:latin typeface="Times New Roman" pitchFamily="18" charset="0"/>
                </a:rPr>
                <a:t>35</a:t>
              </a:r>
              <a:r>
                <a:rPr lang="zh-CN" altLang="en-US" sz="2400" b="1">
                  <a:latin typeface="Times New Roman" pitchFamily="18" charset="0"/>
                </a:rPr>
                <a:t>年增加一倍。检查</a:t>
              </a:r>
              <a:r>
                <a:rPr lang="en-US" altLang="zh-CN" sz="2400" b="1">
                  <a:latin typeface="Times New Roman" pitchFamily="18" charset="0"/>
                </a:rPr>
                <a:t>1700</a:t>
              </a:r>
              <a:r>
                <a:rPr lang="zh-CN" altLang="en-US" sz="2400" b="1">
                  <a:latin typeface="Times New Roman" pitchFamily="18" charset="0"/>
                </a:rPr>
                <a:t>年至</a:t>
              </a:r>
              <a:r>
                <a:rPr lang="en-US" altLang="zh-CN" sz="2400" b="1">
                  <a:latin typeface="Times New Roman" pitchFamily="18" charset="0"/>
                </a:rPr>
                <a:t>1961</a:t>
              </a:r>
              <a:r>
                <a:rPr lang="zh-CN" altLang="en-US" sz="2400" b="1">
                  <a:latin typeface="Times New Roman" pitchFamily="18" charset="0"/>
                </a:rPr>
                <a:t>的</a:t>
              </a:r>
              <a:r>
                <a:rPr lang="en-US" altLang="zh-CN" sz="2400" b="1">
                  <a:latin typeface="Times New Roman" pitchFamily="18" charset="0"/>
                </a:rPr>
                <a:t>260</a:t>
              </a:r>
              <a:r>
                <a:rPr lang="zh-CN" altLang="en-US" sz="2400" b="1">
                  <a:latin typeface="Times New Roman" pitchFamily="18" charset="0"/>
                </a:rPr>
                <a:t>年人口实际数量，发现两者几乎完全一致，且按马氏模型计算，人口数量每</a:t>
              </a:r>
              <a:r>
                <a:rPr lang="en-US" altLang="zh-CN" sz="2400" b="1">
                  <a:latin typeface="Times New Roman" pitchFamily="18" charset="0"/>
                </a:rPr>
                <a:t>34.6</a:t>
              </a:r>
              <a:r>
                <a:rPr lang="zh-CN" altLang="en-US" sz="2400" b="1">
                  <a:latin typeface="Times New Roman" pitchFamily="18" charset="0"/>
                </a:rPr>
                <a:t>年增加一倍，两者也几乎相同。 </a:t>
              </a:r>
            </a:p>
          </p:txBody>
        </p:sp>
      </p:grpSp>
      <p:pic>
        <p:nvPicPr>
          <p:cNvPr id="337927" name="Picture 7" descr="m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81200"/>
            <a:ext cx="6477000" cy="4829175"/>
          </a:xfrm>
          <a:prstGeom prst="rect">
            <a:avLst/>
          </a:prstGeom>
          <a:noFill/>
          <a:extLst>
            <a:ext uri="{909E8E84-426E-40DD-AFC4-6F175D3DCCD1}">
              <a14:hiddenFill xmlns:a14="http://schemas.microsoft.com/office/drawing/2010/main">
                <a:solidFill>
                  <a:srgbClr val="FFFFFF"/>
                </a:solidFill>
              </a14:hiddenFill>
            </a:ext>
          </a:extLst>
        </p:spPr>
      </p:pic>
      <p:grpSp>
        <p:nvGrpSpPr>
          <p:cNvPr id="337929" name="Group 9"/>
          <p:cNvGrpSpPr>
            <a:grpSpLocks/>
          </p:cNvGrpSpPr>
          <p:nvPr/>
        </p:nvGrpSpPr>
        <p:grpSpPr bwMode="auto">
          <a:xfrm>
            <a:off x="228600" y="228600"/>
            <a:ext cx="8229600" cy="2451100"/>
            <a:chOff x="144" y="144"/>
            <a:chExt cx="5184" cy="1544"/>
          </a:xfrm>
        </p:grpSpPr>
        <p:sp>
          <p:nvSpPr>
            <p:cNvPr id="337930" name="Text Box 10"/>
            <p:cNvSpPr txBox="1">
              <a:spLocks noChangeArrowheads="1"/>
            </p:cNvSpPr>
            <p:nvPr/>
          </p:nvSpPr>
          <p:spPr bwMode="auto">
            <a:xfrm>
              <a:off x="144" y="14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模型预测</a:t>
              </a:r>
            </a:p>
          </p:txBody>
        </p:sp>
        <p:sp>
          <p:nvSpPr>
            <p:cNvPr id="337931" name="Rectangle 11"/>
            <p:cNvSpPr>
              <a:spLocks noChangeArrowheads="1"/>
            </p:cNvSpPr>
            <p:nvPr/>
          </p:nvSpPr>
          <p:spPr bwMode="auto">
            <a:xfrm>
              <a:off x="144" y="480"/>
              <a:ext cx="5184"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假如人口数真能保持每</a:t>
              </a:r>
              <a:r>
                <a:rPr lang="en-US" altLang="zh-CN" sz="2400" b="1">
                  <a:latin typeface="Times New Roman" pitchFamily="18" charset="0"/>
                </a:rPr>
                <a:t>34.6</a:t>
              </a:r>
              <a:r>
                <a:rPr lang="zh-CN" altLang="en-US" sz="2400" b="1">
                  <a:latin typeface="Times New Roman" pitchFamily="18" charset="0"/>
                </a:rPr>
                <a:t>年增加一倍，那么人口数将以几何级数的方式增长。例如，到</a:t>
              </a:r>
              <a:r>
                <a:rPr lang="en-US" altLang="zh-CN" sz="2400" b="1">
                  <a:latin typeface="Times New Roman" pitchFamily="18" charset="0"/>
                </a:rPr>
                <a:t>2510</a:t>
              </a:r>
              <a:r>
                <a:rPr lang="zh-CN" altLang="en-US" sz="2400" b="1">
                  <a:latin typeface="Times New Roman" pitchFamily="18" charset="0"/>
                </a:rPr>
                <a:t>年，人口达</a:t>
              </a:r>
              <a:r>
                <a:rPr lang="en-US" altLang="zh-CN" sz="2400" b="1">
                  <a:latin typeface="Times New Roman" pitchFamily="18" charset="0"/>
                </a:rPr>
                <a:t>2×10</a:t>
              </a:r>
              <a:r>
                <a:rPr lang="en-US" altLang="zh-CN" sz="2400" b="1" baseline="30000">
                  <a:latin typeface="Times New Roman" pitchFamily="18" charset="0"/>
                </a:rPr>
                <a:t>14</a:t>
              </a:r>
              <a:r>
                <a:rPr lang="zh-CN" altLang="en-US" sz="2400" b="1">
                  <a:latin typeface="Times New Roman" pitchFamily="18" charset="0"/>
                </a:rPr>
                <a:t>个，即使海洋全部变成陆地，每人也只有</a:t>
              </a:r>
              <a:r>
                <a:rPr lang="en-US" altLang="zh-CN" sz="2400" b="1">
                  <a:latin typeface="Times New Roman" pitchFamily="18" charset="0"/>
                </a:rPr>
                <a:t>9.3</a:t>
              </a:r>
              <a:r>
                <a:rPr lang="zh-CN" altLang="en-US" sz="2400" b="1">
                  <a:latin typeface="Times New Roman" pitchFamily="18" charset="0"/>
                </a:rPr>
                <a:t>平方英尺的活动范围，而到</a:t>
              </a:r>
              <a:r>
                <a:rPr lang="en-US" altLang="zh-CN" sz="2400" b="1">
                  <a:latin typeface="Times New Roman" pitchFamily="18" charset="0"/>
                </a:rPr>
                <a:t>2670</a:t>
              </a:r>
              <a:r>
                <a:rPr lang="zh-CN" altLang="en-US" sz="2400" b="1">
                  <a:latin typeface="Times New Roman" pitchFamily="18" charset="0"/>
                </a:rPr>
                <a:t>年，人口达</a:t>
              </a:r>
              <a:r>
                <a:rPr lang="en-US" altLang="zh-CN" sz="2400" b="1">
                  <a:latin typeface="Times New Roman" pitchFamily="18" charset="0"/>
                </a:rPr>
                <a:t>36×10</a:t>
              </a:r>
              <a:r>
                <a:rPr lang="en-US" altLang="zh-CN" sz="2400" b="1" baseline="30000">
                  <a:latin typeface="Times New Roman" pitchFamily="18" charset="0"/>
                </a:rPr>
                <a:t>15</a:t>
              </a:r>
              <a:r>
                <a:rPr lang="zh-CN" altLang="en-US" sz="2400" b="1">
                  <a:latin typeface="Times New Roman" pitchFamily="18" charset="0"/>
                </a:rPr>
                <a:t>个，只好一个人站在另一人的肩上排成二层了。 故</a:t>
              </a:r>
              <a:r>
                <a:rPr lang="zh-CN" altLang="en-US" sz="2400" b="1">
                  <a:latin typeface="宋体" pitchFamily="2" charset="-122"/>
                </a:rPr>
                <a:t>马尔萨斯模型是不完善的。</a:t>
              </a:r>
              <a:endParaRPr lang="zh-CN" altLang="en-US" sz="2400" b="1">
                <a:latin typeface="Times New Roman" pitchFamily="18" charset="0"/>
              </a:endParaRPr>
            </a:p>
          </p:txBody>
        </p:sp>
      </p:grpSp>
      <p:grpSp>
        <p:nvGrpSpPr>
          <p:cNvPr id="337934" name="Group 14"/>
          <p:cNvGrpSpPr>
            <a:grpSpLocks/>
          </p:cNvGrpSpPr>
          <p:nvPr/>
        </p:nvGrpSpPr>
        <p:grpSpPr bwMode="auto">
          <a:xfrm>
            <a:off x="5257800" y="3810000"/>
            <a:ext cx="2209800" cy="914400"/>
            <a:chOff x="3312" y="2400"/>
            <a:chExt cx="1392" cy="576"/>
          </a:xfrm>
        </p:grpSpPr>
        <p:sp>
          <p:nvSpPr>
            <p:cNvPr id="337932" name="Rectangle 12"/>
            <p:cNvSpPr>
              <a:spLocks noChangeArrowheads="1"/>
            </p:cNvSpPr>
            <p:nvPr/>
          </p:nvSpPr>
          <p:spPr bwMode="auto">
            <a:xfrm>
              <a:off x="3312" y="2400"/>
              <a:ext cx="1152"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ea typeface="宋体" pitchFamily="2" charset="-122"/>
                </a:rPr>
                <a:t>几何级数的增长</a:t>
              </a:r>
            </a:p>
          </p:txBody>
        </p:sp>
        <p:sp>
          <p:nvSpPr>
            <p:cNvPr id="337933" name="Line 13"/>
            <p:cNvSpPr>
              <a:spLocks noChangeShapeType="1"/>
            </p:cNvSpPr>
            <p:nvPr/>
          </p:nvSpPr>
          <p:spPr bwMode="auto">
            <a:xfrm>
              <a:off x="4512" y="2640"/>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7945" name="AutoShape 25"/>
          <p:cNvSpPr>
            <a:spLocks noChangeArrowheads="1"/>
          </p:cNvSpPr>
          <p:nvPr/>
        </p:nvSpPr>
        <p:spPr bwMode="auto">
          <a:xfrm>
            <a:off x="990600" y="1219200"/>
            <a:ext cx="7696200" cy="3200400"/>
          </a:xfrm>
          <a:prstGeom prst="cloudCallout">
            <a:avLst>
              <a:gd name="adj1" fmla="val -42926"/>
              <a:gd name="adj2" fmla="val 5763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chemeClr val="tx2"/>
                </a:solidFill>
                <a:latin typeface="楷体_GB2312" pitchFamily="49" charset="-122"/>
              </a:rPr>
              <a:t>Malthus</a:t>
            </a:r>
            <a:r>
              <a:rPr kumimoji="1" lang="zh-CN" altLang="en-US" sz="2400" b="1">
                <a:solidFill>
                  <a:schemeClr val="tx2"/>
                </a:solidFill>
                <a:latin typeface="楷体_GB2312" pitchFamily="49" charset="-122"/>
              </a:rPr>
              <a:t>模型</a:t>
            </a:r>
            <a:r>
              <a:rPr lang="zh-CN" altLang="en-US" sz="2400" b="1">
                <a:solidFill>
                  <a:schemeClr val="tx2"/>
                </a:solidFill>
                <a:latin typeface="楷体_GB2312" pitchFamily="49" charset="-122"/>
              </a:rPr>
              <a:t>实际上只有在群体总数不太大时才合理，到总数增大时，生物群体的各成员之间由于有限的生存空间，有限的自然资源及食物等原因，就可能发生生存竞争等现象。</a:t>
            </a:r>
            <a:endParaRPr lang="zh-CN" altLang="en-US" sz="1800">
              <a:latin typeface="宋体" pitchFamily="2" charset="-122"/>
              <a:ea typeface="宋体" pitchFamily="2" charset="-122"/>
            </a:endParaRPr>
          </a:p>
          <a:p>
            <a:pPr algn="ctr"/>
            <a:endParaRPr lang="en-US" altLang="zh-CN" sz="1800">
              <a:ea typeface="宋体" pitchFamily="2" charset="-122"/>
            </a:endParaRPr>
          </a:p>
        </p:txBody>
      </p:sp>
      <p:pic>
        <p:nvPicPr>
          <p:cNvPr id="337947" name="Picture 27" descr="PE0767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288" y="4683125"/>
            <a:ext cx="1712912" cy="1717675"/>
          </a:xfrm>
          <a:prstGeom prst="rect">
            <a:avLst/>
          </a:prstGeom>
          <a:noFill/>
          <a:extLst>
            <a:ext uri="{909E8E84-426E-40DD-AFC4-6F175D3DCCD1}">
              <a14:hiddenFill xmlns:a14="http://schemas.microsoft.com/office/drawing/2010/main">
                <a:solidFill>
                  <a:srgbClr val="FFFFFF"/>
                </a:solidFill>
              </a14:hiddenFill>
            </a:ext>
          </a:extLst>
        </p:spPr>
      </p:pic>
      <p:sp>
        <p:nvSpPr>
          <p:cNvPr id="337948" name="AutoShape 28"/>
          <p:cNvSpPr>
            <a:spLocks noChangeArrowheads="1"/>
          </p:cNvSpPr>
          <p:nvPr/>
        </p:nvSpPr>
        <p:spPr bwMode="auto">
          <a:xfrm>
            <a:off x="990600" y="1905000"/>
            <a:ext cx="6705600" cy="2514600"/>
          </a:xfrm>
          <a:prstGeom prst="cloudCallout">
            <a:avLst>
              <a:gd name="adj1" fmla="val -41880"/>
              <a:gd name="adj2" fmla="val 5972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solidFill>
                  <a:schemeClr val="tx2"/>
                </a:solidFill>
                <a:latin typeface="楷体_GB2312" pitchFamily="49" charset="-122"/>
              </a:rPr>
              <a:t>所以</a:t>
            </a:r>
            <a:r>
              <a:rPr kumimoji="1" lang="en-US" altLang="zh-CN" sz="2400" b="1">
                <a:solidFill>
                  <a:schemeClr val="tx2"/>
                </a:solidFill>
                <a:latin typeface="楷体_GB2312" pitchFamily="49" charset="-122"/>
              </a:rPr>
              <a:t>Malthus</a:t>
            </a:r>
            <a:r>
              <a:rPr kumimoji="1" lang="zh-CN" altLang="en-US" sz="2400" b="1">
                <a:solidFill>
                  <a:schemeClr val="tx2"/>
                </a:solidFill>
                <a:latin typeface="楷体_GB2312" pitchFamily="49" charset="-122"/>
              </a:rPr>
              <a:t>模型假设的人口</a:t>
            </a:r>
            <a:r>
              <a:rPr lang="zh-CN" altLang="en-US" sz="2400" b="1">
                <a:latin typeface="楷体_GB2312" pitchFamily="49" charset="-122"/>
              </a:rPr>
              <a:t>净增长率不可能始终保持常数，它应当与人口数量有关。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37928"/>
                                        </p:tgtEl>
                                        <p:attrNameLst>
                                          <p:attrName>style.visibility</p:attrName>
                                        </p:attrNameLst>
                                      </p:cBhvr>
                                      <p:to>
                                        <p:strVal val="visible"/>
                                      </p:to>
                                    </p:set>
                                    <p:animEffect transition="in" filter="wipe(up)">
                                      <p:cBhvr>
                                        <p:cTn id="7" dur="500"/>
                                        <p:tgtEl>
                                          <p:spTgt spid="337928"/>
                                        </p:tgtEl>
                                      </p:cBhvr>
                                    </p:animEffect>
                                  </p:childTnLst>
                                  <p:subTnLst>
                                    <p:set>
                                      <p:cBhvr override="childStyle">
                                        <p:cTn dur="1" fill="hold" display="0" masterRel="nextClick" afterEffect="1"/>
                                        <p:tgtEl>
                                          <p:spTgt spid="33792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37927"/>
                                        </p:tgtEl>
                                        <p:attrNameLst>
                                          <p:attrName>style.visibility</p:attrName>
                                        </p:attrNameLst>
                                      </p:cBhvr>
                                      <p:to>
                                        <p:strVal val="visible"/>
                                      </p:to>
                                    </p:set>
                                    <p:animEffect transition="in" filter="dissolve">
                                      <p:cBhvr>
                                        <p:cTn id="12" dur="500"/>
                                        <p:tgtEl>
                                          <p:spTgt spid="337927"/>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37934"/>
                                        </p:tgtEl>
                                        <p:attrNameLst>
                                          <p:attrName>style.visibility</p:attrName>
                                        </p:attrNameLst>
                                      </p:cBhvr>
                                      <p:to>
                                        <p:strVal val="visible"/>
                                      </p:to>
                                    </p:set>
                                    <p:animEffect transition="in" filter="wipe(up)">
                                      <p:cBhvr>
                                        <p:cTn id="16" dur="500"/>
                                        <p:tgtEl>
                                          <p:spTgt spid="337934"/>
                                        </p:tgtEl>
                                      </p:cBhvr>
                                    </p:animEffect>
                                  </p:childTnLst>
                                  <p:subTnLst>
                                    <p:audio>
                                      <p:cMediaNode>
                                        <p:cTn display="0" masterRel="sameClick">
                                          <p:stCondLst>
                                            <p:cond evt="begin" delay="0">
                                              <p:tn val="14"/>
                                            </p:cond>
                                          </p:stCondLst>
                                          <p:endCondLst>
                                            <p:cond evt="onStopAudio" delay="0">
                                              <p:tgtEl>
                                                <p:sldTgt/>
                                              </p:tgtEl>
                                            </p:cond>
                                          </p:endCondLst>
                                        </p:cTn>
                                        <p:tgtEl>
                                          <p:sndTgt r:embed="rId2" name="drumroll.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379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37947"/>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37945"/>
                                        </p:tgtEl>
                                        <p:attrNameLst>
                                          <p:attrName>style.visibility</p:attrName>
                                        </p:attrNameLst>
                                      </p:cBhvr>
                                      <p:to>
                                        <p:strVal val="visible"/>
                                      </p:to>
                                    </p:set>
                                    <p:animEffect transition="in" filter="wipe(left)">
                                      <p:cBhvr>
                                        <p:cTn id="28" dur="500"/>
                                        <p:tgtEl>
                                          <p:spTgt spid="337945"/>
                                        </p:tgtEl>
                                      </p:cBhvr>
                                    </p:animEffect>
                                  </p:childTnLst>
                                  <p:subTnLst>
                                    <p:set>
                                      <p:cBhvr override="childStyle">
                                        <p:cTn dur="1" fill="hold" display="0" masterRel="nextClick" afterEffect="1"/>
                                        <p:tgtEl>
                                          <p:spTgt spid="337945"/>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7948"/>
                                        </p:tgtEl>
                                        <p:attrNameLst>
                                          <p:attrName>style.visibility</p:attrName>
                                        </p:attrNameLst>
                                      </p:cBhvr>
                                      <p:to>
                                        <p:strVal val="visible"/>
                                      </p:to>
                                    </p:set>
                                    <p:animEffect transition="in" filter="wipe(left)">
                                      <p:cBhvr>
                                        <p:cTn id="33" dur="500"/>
                                        <p:tgtEl>
                                          <p:spTgt spid="337948"/>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5" grpId="0" animBg="1" autoUpdateAnimBg="0"/>
      <p:bldP spid="33794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ChangeArrowheads="1"/>
          </p:cNvSpPr>
          <p:nvPr/>
        </p:nvSpPr>
        <p:spPr bwMode="auto">
          <a:xfrm>
            <a:off x="228600" y="228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楷体_GB2312" pitchFamily="49" charset="-122"/>
              </a:rPr>
              <a:t>模型</a:t>
            </a:r>
            <a:r>
              <a:rPr lang="en-US" altLang="zh-CN" sz="2400" b="1">
                <a:solidFill>
                  <a:srgbClr val="FF0000"/>
                </a:solidFill>
                <a:latin typeface="楷体_GB2312" pitchFamily="49" charset="-122"/>
              </a:rPr>
              <a:t>2 </a:t>
            </a:r>
            <a:r>
              <a:rPr lang="en-US" altLang="zh-CN" sz="2400" b="1">
                <a:latin typeface="楷体_GB2312" pitchFamily="49" charset="-122"/>
              </a:rPr>
              <a:t> Logistic</a:t>
            </a:r>
            <a:r>
              <a:rPr lang="zh-CN" altLang="en-US" sz="2400" b="1">
                <a:latin typeface="楷体_GB2312" pitchFamily="49" charset="-122"/>
              </a:rPr>
              <a:t>模型 </a:t>
            </a:r>
          </a:p>
        </p:txBody>
      </p:sp>
      <p:sp>
        <p:nvSpPr>
          <p:cNvPr id="338952" name="Rectangle 8"/>
          <p:cNvSpPr>
            <a:spLocks noChangeArrowheads="1"/>
          </p:cNvSpPr>
          <p:nvPr/>
        </p:nvSpPr>
        <p:spPr bwMode="auto">
          <a:xfrm>
            <a:off x="762000" y="871538"/>
            <a:ext cx="668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人口净增长率应当与人口数量有关，即： </a:t>
            </a:r>
            <a:r>
              <a:rPr lang="en-US" altLang="zh-CN" sz="2400" b="1" i="1">
                <a:solidFill>
                  <a:srgbClr val="3333CC"/>
                </a:solidFill>
                <a:latin typeface="Times New Roman" pitchFamily="18" charset="0"/>
              </a:rPr>
              <a:t>r</a:t>
            </a:r>
            <a:r>
              <a:rPr lang="en-US" altLang="zh-CN" sz="2400" b="1">
                <a:solidFill>
                  <a:srgbClr val="3333CC"/>
                </a:solidFill>
                <a:latin typeface="Times New Roman" pitchFamily="18" charset="0"/>
              </a:rPr>
              <a:t>=</a:t>
            </a:r>
            <a:r>
              <a:rPr lang="en-US" altLang="zh-CN" sz="2400" b="1" i="1">
                <a:solidFill>
                  <a:srgbClr val="3333CC"/>
                </a:solidFill>
                <a:latin typeface="Times New Roman" pitchFamily="18" charset="0"/>
              </a:rPr>
              <a:t>r</a:t>
            </a:r>
            <a:r>
              <a:rPr lang="en-US" altLang="zh-CN" sz="2400" b="1">
                <a:solidFill>
                  <a:srgbClr val="3333CC"/>
                </a:solidFill>
                <a:latin typeface="Times New Roman" pitchFamily="18" charset="0"/>
              </a:rPr>
              <a:t>(</a:t>
            </a:r>
            <a:r>
              <a:rPr lang="en-US" altLang="zh-CN" sz="2400" b="1" i="1">
                <a:solidFill>
                  <a:srgbClr val="3333CC"/>
                </a:solidFill>
                <a:latin typeface="Times New Roman" pitchFamily="18" charset="0"/>
              </a:rPr>
              <a:t>N</a:t>
            </a:r>
            <a:r>
              <a:rPr lang="en-US" altLang="zh-CN" sz="2400" b="1">
                <a:solidFill>
                  <a:srgbClr val="3333CC"/>
                </a:solidFill>
                <a:latin typeface="Times New Roman" pitchFamily="18" charset="0"/>
              </a:rPr>
              <a:t>)</a:t>
            </a:r>
            <a:r>
              <a:rPr lang="en-US" altLang="zh-CN" sz="2400" b="1">
                <a:solidFill>
                  <a:srgbClr val="0000FF"/>
                </a:solidFill>
                <a:latin typeface="Times New Roman" pitchFamily="18" charset="0"/>
              </a:rPr>
              <a:t> </a:t>
            </a:r>
          </a:p>
        </p:txBody>
      </p:sp>
      <p:grpSp>
        <p:nvGrpSpPr>
          <p:cNvPr id="339082" name="Group 138"/>
          <p:cNvGrpSpPr>
            <a:grpSpLocks/>
          </p:cNvGrpSpPr>
          <p:nvPr/>
        </p:nvGrpSpPr>
        <p:grpSpPr bwMode="auto">
          <a:xfrm>
            <a:off x="746125" y="1447800"/>
            <a:ext cx="5121275" cy="762000"/>
            <a:chOff x="528" y="912"/>
            <a:chExt cx="3226" cy="480"/>
          </a:xfrm>
        </p:grpSpPr>
        <p:grpSp>
          <p:nvGrpSpPr>
            <p:cNvPr id="339081" name="Group 137"/>
            <p:cNvGrpSpPr>
              <a:grpSpLocks/>
            </p:cNvGrpSpPr>
            <p:nvPr/>
          </p:nvGrpSpPr>
          <p:grpSpPr bwMode="auto">
            <a:xfrm>
              <a:off x="528" y="912"/>
              <a:ext cx="1776" cy="480"/>
              <a:chOff x="528" y="912"/>
              <a:chExt cx="1776" cy="480"/>
            </a:xfrm>
          </p:grpSpPr>
          <p:sp>
            <p:nvSpPr>
              <p:cNvPr id="338953" name="Text Box 9"/>
              <p:cNvSpPr txBox="1">
                <a:spLocks noChangeArrowheads="1"/>
              </p:cNvSpPr>
              <p:nvPr/>
            </p:nvSpPr>
            <p:spPr bwMode="auto">
              <a:xfrm>
                <a:off x="528" y="912"/>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从而有：</a:t>
                </a:r>
              </a:p>
            </p:txBody>
          </p:sp>
          <p:graphicFrame>
            <p:nvGraphicFramePr>
              <p:cNvPr id="338954" name="Object 10"/>
              <p:cNvGraphicFramePr>
                <a:graphicFrameLocks noChangeAspect="1"/>
              </p:cNvGraphicFramePr>
              <p:nvPr/>
            </p:nvGraphicFramePr>
            <p:xfrm>
              <a:off x="1358" y="960"/>
              <a:ext cx="946" cy="432"/>
            </p:xfrm>
            <a:graphic>
              <a:graphicData uri="http://schemas.openxmlformats.org/presentationml/2006/ole">
                <mc:AlternateContent xmlns:mc="http://schemas.openxmlformats.org/markup-compatibility/2006">
                  <mc:Choice xmlns:v="urn:schemas-microsoft-com:vml" Requires="v">
                    <p:oleObj spid="_x0000_s339120" name="Equation" r:id="rId4" imgW="850680" imgH="393480" progId="Equation.DSMT4">
                      <p:embed/>
                    </p:oleObj>
                  </mc:Choice>
                  <mc:Fallback>
                    <p:oleObj name="Equation" r:id="rId4" imgW="850680" imgH="39348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 y="960"/>
                            <a:ext cx="94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8955" name="Rectangle 11"/>
            <p:cNvSpPr>
              <a:spLocks noChangeArrowheads="1"/>
            </p:cNvSpPr>
            <p:nvPr/>
          </p:nvSpPr>
          <p:spPr bwMode="auto">
            <a:xfrm>
              <a:off x="3168" y="1056"/>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宋体" pitchFamily="2" charset="-122"/>
                  <a:ea typeface="宋体" pitchFamily="2" charset="-122"/>
                </a:rPr>
                <a:t>（</a:t>
              </a:r>
              <a:r>
                <a:rPr lang="en-US" altLang="zh-CN" sz="1800" b="1">
                  <a:latin typeface="Times New Roman" pitchFamily="18" charset="0"/>
                  <a:ea typeface="宋体" pitchFamily="2" charset="-122"/>
                  <a:cs typeface="Times New Roman" pitchFamily="18" charset="0"/>
                </a:rPr>
                <a:t>3.7</a:t>
              </a:r>
              <a:r>
                <a:rPr lang="zh-CN" altLang="en-US" sz="1800" b="1">
                  <a:latin typeface="宋体" pitchFamily="2" charset="-122"/>
                  <a:ea typeface="宋体" pitchFamily="2" charset="-122"/>
                </a:rPr>
                <a:t>）</a:t>
              </a:r>
            </a:p>
          </p:txBody>
        </p:sp>
      </p:grpSp>
      <p:grpSp>
        <p:nvGrpSpPr>
          <p:cNvPr id="338958" name="Group 14"/>
          <p:cNvGrpSpPr>
            <a:grpSpLocks/>
          </p:cNvGrpSpPr>
          <p:nvPr/>
        </p:nvGrpSpPr>
        <p:grpSpPr bwMode="auto">
          <a:xfrm>
            <a:off x="6477000" y="5086350"/>
            <a:ext cx="2384425" cy="1543050"/>
            <a:chOff x="1303" y="1686"/>
            <a:chExt cx="2573" cy="1669"/>
          </a:xfrm>
        </p:grpSpPr>
        <p:grpSp>
          <p:nvGrpSpPr>
            <p:cNvPr id="338959" name="Group 15"/>
            <p:cNvGrpSpPr>
              <a:grpSpLocks/>
            </p:cNvGrpSpPr>
            <p:nvPr/>
          </p:nvGrpSpPr>
          <p:grpSpPr bwMode="auto">
            <a:xfrm>
              <a:off x="1303" y="2760"/>
              <a:ext cx="2573" cy="595"/>
              <a:chOff x="1303" y="2760"/>
              <a:chExt cx="2573" cy="595"/>
            </a:xfrm>
          </p:grpSpPr>
          <p:sp>
            <p:nvSpPr>
              <p:cNvPr id="338960" name="Freeform 16"/>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338961" name="Rectangle 17"/>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338962" name="Freeform 18"/>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338963" name="Freeform 19"/>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338964" name="Group 20"/>
            <p:cNvGrpSpPr>
              <a:grpSpLocks/>
            </p:cNvGrpSpPr>
            <p:nvPr/>
          </p:nvGrpSpPr>
          <p:grpSpPr bwMode="auto">
            <a:xfrm>
              <a:off x="2801" y="1975"/>
              <a:ext cx="67" cy="57"/>
              <a:chOff x="2801" y="1975"/>
              <a:chExt cx="67" cy="57"/>
            </a:xfrm>
          </p:grpSpPr>
          <p:sp>
            <p:nvSpPr>
              <p:cNvPr id="338965" name="Oval 21"/>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338966" name="Oval 22"/>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38967" name="Group 23"/>
            <p:cNvGrpSpPr>
              <a:grpSpLocks/>
            </p:cNvGrpSpPr>
            <p:nvPr/>
          </p:nvGrpSpPr>
          <p:grpSpPr bwMode="auto">
            <a:xfrm>
              <a:off x="2973" y="1980"/>
              <a:ext cx="67" cy="57"/>
              <a:chOff x="2973" y="1980"/>
              <a:chExt cx="67" cy="57"/>
            </a:xfrm>
          </p:grpSpPr>
          <p:sp>
            <p:nvSpPr>
              <p:cNvPr id="338968" name="Oval 24"/>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338969" name="Oval 25"/>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38970" name="Group 26"/>
            <p:cNvGrpSpPr>
              <a:grpSpLocks/>
            </p:cNvGrpSpPr>
            <p:nvPr/>
          </p:nvGrpSpPr>
          <p:grpSpPr bwMode="auto">
            <a:xfrm>
              <a:off x="2169" y="1686"/>
              <a:ext cx="1380" cy="1387"/>
              <a:chOff x="2169" y="1686"/>
              <a:chExt cx="1380" cy="1387"/>
            </a:xfrm>
          </p:grpSpPr>
          <p:grpSp>
            <p:nvGrpSpPr>
              <p:cNvPr id="338971" name="Group 27"/>
              <p:cNvGrpSpPr>
                <a:grpSpLocks/>
              </p:cNvGrpSpPr>
              <p:nvPr/>
            </p:nvGrpSpPr>
            <p:grpSpPr bwMode="auto">
              <a:xfrm>
                <a:off x="2169" y="1686"/>
                <a:ext cx="1236" cy="1387"/>
                <a:chOff x="2169" y="1686"/>
                <a:chExt cx="1236" cy="1387"/>
              </a:xfrm>
            </p:grpSpPr>
            <p:sp>
              <p:nvSpPr>
                <p:cNvPr id="338972" name="Freeform 28"/>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338973" name="Freeform 29"/>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338974" name="Group 30"/>
                <p:cNvGrpSpPr>
                  <a:grpSpLocks/>
                </p:cNvGrpSpPr>
                <p:nvPr/>
              </p:nvGrpSpPr>
              <p:grpSpPr bwMode="auto">
                <a:xfrm>
                  <a:off x="2169" y="2067"/>
                  <a:ext cx="1236" cy="1006"/>
                  <a:chOff x="2169" y="2067"/>
                  <a:chExt cx="1236" cy="1006"/>
                </a:xfrm>
              </p:grpSpPr>
              <p:sp>
                <p:nvSpPr>
                  <p:cNvPr id="338975" name="Freeform 31"/>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338976" name="Group 32"/>
                  <p:cNvGrpSpPr>
                    <a:grpSpLocks/>
                  </p:cNvGrpSpPr>
                  <p:nvPr/>
                </p:nvGrpSpPr>
                <p:grpSpPr bwMode="auto">
                  <a:xfrm>
                    <a:off x="2681" y="2067"/>
                    <a:ext cx="449" cy="1006"/>
                    <a:chOff x="2681" y="2067"/>
                    <a:chExt cx="449" cy="1006"/>
                  </a:xfrm>
                </p:grpSpPr>
                <p:sp>
                  <p:nvSpPr>
                    <p:cNvPr id="338977" name="Freeform 33"/>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338978" name="Freeform 34"/>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338979" name="Freeform 35"/>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338980" name="Freeform 36"/>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338981" name="Group 37"/>
                <p:cNvGrpSpPr>
                  <a:grpSpLocks/>
                </p:cNvGrpSpPr>
                <p:nvPr/>
              </p:nvGrpSpPr>
              <p:grpSpPr bwMode="auto">
                <a:xfrm>
                  <a:off x="2802" y="2002"/>
                  <a:ext cx="216" cy="233"/>
                  <a:chOff x="2802" y="2002"/>
                  <a:chExt cx="216" cy="233"/>
                </a:xfrm>
              </p:grpSpPr>
              <p:sp>
                <p:nvSpPr>
                  <p:cNvPr id="338982" name="Freeform 38"/>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83" name="Freeform 39"/>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84" name="Freeform 40"/>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985" name="Group 41"/>
                <p:cNvGrpSpPr>
                  <a:grpSpLocks/>
                </p:cNvGrpSpPr>
                <p:nvPr/>
              </p:nvGrpSpPr>
              <p:grpSpPr bwMode="auto">
                <a:xfrm>
                  <a:off x="2780" y="1904"/>
                  <a:ext cx="287" cy="26"/>
                  <a:chOff x="2780" y="1904"/>
                  <a:chExt cx="287" cy="26"/>
                </a:xfrm>
              </p:grpSpPr>
              <p:sp>
                <p:nvSpPr>
                  <p:cNvPr id="338986" name="Freeform 42"/>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338987" name="Freeform 43"/>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338988" name="Freeform 44"/>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338989" name="Freeform 45"/>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338990" name="Freeform 46"/>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338991" name="Group 47"/>
            <p:cNvGrpSpPr>
              <a:grpSpLocks/>
            </p:cNvGrpSpPr>
            <p:nvPr/>
          </p:nvGrpSpPr>
          <p:grpSpPr bwMode="auto">
            <a:xfrm>
              <a:off x="2692" y="1940"/>
              <a:ext cx="431" cy="125"/>
              <a:chOff x="2692" y="1940"/>
              <a:chExt cx="431" cy="125"/>
            </a:xfrm>
          </p:grpSpPr>
          <p:grpSp>
            <p:nvGrpSpPr>
              <p:cNvPr id="338992" name="Group 48"/>
              <p:cNvGrpSpPr>
                <a:grpSpLocks/>
              </p:cNvGrpSpPr>
              <p:nvPr/>
            </p:nvGrpSpPr>
            <p:grpSpPr bwMode="auto">
              <a:xfrm>
                <a:off x="2692" y="1940"/>
                <a:ext cx="431" cy="125"/>
                <a:chOff x="2692" y="1940"/>
                <a:chExt cx="431" cy="125"/>
              </a:xfrm>
            </p:grpSpPr>
            <p:sp>
              <p:nvSpPr>
                <p:cNvPr id="338993" name="Freeform 49"/>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338994" name="Freeform 50"/>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338995" name="Freeform 51"/>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338996" name="Freeform 52"/>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338997" name="Freeform 53"/>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338998" name="Group 54"/>
              <p:cNvGrpSpPr>
                <a:grpSpLocks/>
              </p:cNvGrpSpPr>
              <p:nvPr/>
            </p:nvGrpSpPr>
            <p:grpSpPr bwMode="auto">
              <a:xfrm>
                <a:off x="2803" y="1970"/>
                <a:ext cx="67" cy="57"/>
                <a:chOff x="2803" y="1970"/>
                <a:chExt cx="67" cy="57"/>
              </a:xfrm>
            </p:grpSpPr>
            <p:sp>
              <p:nvSpPr>
                <p:cNvPr id="338999" name="Oval 55"/>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339000" name="Oval 56"/>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39001" name="Group 57"/>
              <p:cNvGrpSpPr>
                <a:grpSpLocks/>
              </p:cNvGrpSpPr>
              <p:nvPr/>
            </p:nvGrpSpPr>
            <p:grpSpPr bwMode="auto">
              <a:xfrm>
                <a:off x="2975" y="1975"/>
                <a:ext cx="67" cy="57"/>
                <a:chOff x="2975" y="1975"/>
                <a:chExt cx="67" cy="57"/>
              </a:xfrm>
            </p:grpSpPr>
            <p:sp>
              <p:nvSpPr>
                <p:cNvPr id="339002" name="Oval 58"/>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339003" name="Oval 59"/>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339004" name="Freeform 60"/>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339005" name="Group 61"/>
            <p:cNvGrpSpPr>
              <a:grpSpLocks/>
            </p:cNvGrpSpPr>
            <p:nvPr/>
          </p:nvGrpSpPr>
          <p:grpSpPr bwMode="auto">
            <a:xfrm rot="16200000" flipV="1">
              <a:off x="2006" y="1788"/>
              <a:ext cx="442" cy="322"/>
              <a:chOff x="4363" y="2585"/>
              <a:chExt cx="1104" cy="808"/>
            </a:xfrm>
          </p:grpSpPr>
          <p:sp>
            <p:nvSpPr>
              <p:cNvPr id="339006" name="Freeform 62"/>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339007" name="Freeform 63"/>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08" name="Freeform 64"/>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09" name="Freeform 65"/>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0" name="Freeform 66"/>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1" name="Freeform 67"/>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2" name="Freeform 68"/>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3" name="Freeform 69"/>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4" name="Freeform 70"/>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5" name="Freeform 71"/>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6" name="Freeform 72"/>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7" name="Freeform 73"/>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8" name="Freeform 74"/>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19" name="Freeform 75"/>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0" name="Freeform 76"/>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1" name="Freeform 77"/>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2" name="Freeform 78"/>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3" name="Freeform 79"/>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4" name="Freeform 80"/>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5" name="Freeform 81"/>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6" name="Freeform 82"/>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39027" name="Freeform 83"/>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339028" name="AutoShape 84"/>
          <p:cNvSpPr>
            <a:spLocks noChangeArrowheads="1"/>
          </p:cNvSpPr>
          <p:nvPr/>
        </p:nvSpPr>
        <p:spPr bwMode="auto">
          <a:xfrm>
            <a:off x="2590800" y="3810000"/>
            <a:ext cx="4419600" cy="1600200"/>
          </a:xfrm>
          <a:prstGeom prst="cloudCallout">
            <a:avLst>
              <a:gd name="adj1" fmla="val 64509"/>
              <a:gd name="adj2" fmla="val 44940"/>
            </a:avLst>
          </a:prstGeom>
          <a:gradFill rotWithShape="0">
            <a:gsLst>
              <a:gs pos="0">
                <a:srgbClr val="CCFFFF"/>
              </a:gs>
              <a:gs pos="100000">
                <a:schemeClr val="bg1"/>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i="1">
                <a:latin typeface="Times New Roman" pitchFamily="18" charset="0"/>
              </a:rPr>
              <a:t>r</a:t>
            </a:r>
            <a:r>
              <a:rPr lang="en-US" altLang="zh-CN" b="1">
                <a:latin typeface="楷体_GB2312" pitchFamily="49" charset="-122"/>
              </a:rPr>
              <a:t>(</a:t>
            </a:r>
            <a:r>
              <a:rPr lang="en-US" altLang="zh-CN" b="1" i="1">
                <a:latin typeface="楷体_GB2312" pitchFamily="49" charset="-122"/>
              </a:rPr>
              <a:t>N</a:t>
            </a:r>
            <a:r>
              <a:rPr lang="en-US" altLang="zh-CN" b="1">
                <a:latin typeface="楷体_GB2312" pitchFamily="49" charset="-122"/>
              </a:rPr>
              <a:t>)</a:t>
            </a:r>
            <a:r>
              <a:rPr lang="zh-CN" altLang="en-US" b="1">
                <a:latin typeface="楷体_GB2312" pitchFamily="49" charset="-122"/>
              </a:rPr>
              <a:t>是未知函数，但根据实际背景，它无法用拟合方法来求 。</a:t>
            </a:r>
          </a:p>
        </p:txBody>
      </p:sp>
      <p:grpSp>
        <p:nvGrpSpPr>
          <p:cNvPr id="339029" name="Group 85"/>
          <p:cNvGrpSpPr>
            <a:grpSpLocks/>
          </p:cNvGrpSpPr>
          <p:nvPr/>
        </p:nvGrpSpPr>
        <p:grpSpPr bwMode="auto">
          <a:xfrm>
            <a:off x="228600" y="4800600"/>
            <a:ext cx="1593850" cy="1631950"/>
            <a:chOff x="2051" y="1696"/>
            <a:chExt cx="1004" cy="1028"/>
          </a:xfrm>
        </p:grpSpPr>
        <p:sp>
          <p:nvSpPr>
            <p:cNvPr id="339030" name="Freeform 86"/>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39031" name="Group 87"/>
            <p:cNvGrpSpPr>
              <a:grpSpLocks/>
            </p:cNvGrpSpPr>
            <p:nvPr/>
          </p:nvGrpSpPr>
          <p:grpSpPr bwMode="auto">
            <a:xfrm rot="1123344">
              <a:off x="2441" y="2029"/>
              <a:ext cx="511" cy="637"/>
              <a:chOff x="2308" y="1206"/>
              <a:chExt cx="710" cy="940"/>
            </a:xfrm>
          </p:grpSpPr>
          <p:sp>
            <p:nvSpPr>
              <p:cNvPr id="339032" name="Freeform 88"/>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39033" name="Freeform 89"/>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9034" name="Freeform 90"/>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39035" name="Group 91"/>
            <p:cNvGrpSpPr>
              <a:grpSpLocks/>
            </p:cNvGrpSpPr>
            <p:nvPr/>
          </p:nvGrpSpPr>
          <p:grpSpPr bwMode="auto">
            <a:xfrm rot="1123344">
              <a:off x="2051" y="1977"/>
              <a:ext cx="454" cy="747"/>
              <a:chOff x="1799" y="1328"/>
              <a:chExt cx="630" cy="1101"/>
            </a:xfrm>
          </p:grpSpPr>
          <p:grpSp>
            <p:nvGrpSpPr>
              <p:cNvPr id="339036" name="Group 92"/>
              <p:cNvGrpSpPr>
                <a:grpSpLocks/>
              </p:cNvGrpSpPr>
              <p:nvPr/>
            </p:nvGrpSpPr>
            <p:grpSpPr bwMode="auto">
              <a:xfrm>
                <a:off x="1968" y="1328"/>
                <a:ext cx="461" cy="1101"/>
                <a:chOff x="1968" y="1328"/>
                <a:chExt cx="461" cy="1101"/>
              </a:xfrm>
            </p:grpSpPr>
            <p:sp>
              <p:nvSpPr>
                <p:cNvPr id="339037" name="Freeform 93"/>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39038" name="Freeform 94"/>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9039" name="Group 95"/>
              <p:cNvGrpSpPr>
                <a:grpSpLocks/>
              </p:cNvGrpSpPr>
              <p:nvPr/>
            </p:nvGrpSpPr>
            <p:grpSpPr bwMode="auto">
              <a:xfrm>
                <a:off x="1799" y="1444"/>
                <a:ext cx="549" cy="922"/>
                <a:chOff x="1799" y="1444"/>
                <a:chExt cx="549" cy="922"/>
              </a:xfrm>
            </p:grpSpPr>
            <p:sp>
              <p:nvSpPr>
                <p:cNvPr id="339040" name="Freeform 96"/>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39041" name="Freeform 97"/>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39042" name="Freeform 98"/>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339043" name="Group 99"/>
            <p:cNvGrpSpPr>
              <a:grpSpLocks/>
            </p:cNvGrpSpPr>
            <p:nvPr/>
          </p:nvGrpSpPr>
          <p:grpSpPr bwMode="auto">
            <a:xfrm rot="1123344">
              <a:off x="2327" y="1696"/>
              <a:ext cx="255" cy="314"/>
              <a:chOff x="1947" y="869"/>
              <a:chExt cx="355" cy="463"/>
            </a:xfrm>
          </p:grpSpPr>
          <p:grpSp>
            <p:nvGrpSpPr>
              <p:cNvPr id="339044" name="Group 100"/>
              <p:cNvGrpSpPr>
                <a:grpSpLocks/>
              </p:cNvGrpSpPr>
              <p:nvPr/>
            </p:nvGrpSpPr>
            <p:grpSpPr bwMode="auto">
              <a:xfrm>
                <a:off x="1982" y="1005"/>
                <a:ext cx="305" cy="220"/>
                <a:chOff x="1982" y="1005"/>
                <a:chExt cx="305" cy="220"/>
              </a:xfrm>
            </p:grpSpPr>
            <p:sp>
              <p:nvSpPr>
                <p:cNvPr id="339045" name="Freeform 101"/>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39046" name="Freeform 102"/>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339047" name="Freeform 103"/>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339048" name="Group 104"/>
              <p:cNvGrpSpPr>
                <a:grpSpLocks/>
              </p:cNvGrpSpPr>
              <p:nvPr/>
            </p:nvGrpSpPr>
            <p:grpSpPr bwMode="auto">
              <a:xfrm>
                <a:off x="1997" y="1009"/>
                <a:ext cx="257" cy="143"/>
                <a:chOff x="1997" y="1009"/>
                <a:chExt cx="257" cy="143"/>
              </a:xfrm>
            </p:grpSpPr>
            <p:sp>
              <p:nvSpPr>
                <p:cNvPr id="339049" name="Freeform 105"/>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39050" name="Freeform 106"/>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39051" name="Freeform 107"/>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339052" name="Group 108"/>
              <p:cNvGrpSpPr>
                <a:grpSpLocks/>
              </p:cNvGrpSpPr>
              <p:nvPr/>
            </p:nvGrpSpPr>
            <p:grpSpPr bwMode="auto">
              <a:xfrm>
                <a:off x="2027" y="1019"/>
                <a:ext cx="218" cy="158"/>
                <a:chOff x="2027" y="1019"/>
                <a:chExt cx="218" cy="158"/>
              </a:xfrm>
            </p:grpSpPr>
            <p:sp>
              <p:nvSpPr>
                <p:cNvPr id="339053" name="Freeform 109"/>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39054" name="Oval 110"/>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339055" name="Freeform 111"/>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39056" name="Oval 112"/>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339057" name="Freeform 113"/>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39058" name="Freeform 114"/>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9059" name="Freeform 115"/>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339060" name="Freeform 116"/>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339061" name="Group 117"/>
            <p:cNvGrpSpPr>
              <a:grpSpLocks/>
            </p:cNvGrpSpPr>
            <p:nvPr/>
          </p:nvGrpSpPr>
          <p:grpSpPr bwMode="auto">
            <a:xfrm rot="1123344">
              <a:off x="2928" y="1942"/>
              <a:ext cx="127" cy="227"/>
              <a:chOff x="2833" y="962"/>
              <a:chExt cx="176" cy="334"/>
            </a:xfrm>
          </p:grpSpPr>
          <p:sp>
            <p:nvSpPr>
              <p:cNvPr id="339062" name="Freeform 118"/>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63" name="Freeform 119"/>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339064" name="Freeform 120"/>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339065" name="Freeform 121"/>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066" name="Freeform 122"/>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067" name="Freeform 123"/>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68" name="Freeform 124"/>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339069" name="Freeform 125"/>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339070" name="Freeform 126"/>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71" name="Freeform 127"/>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072" name="Freeform 128"/>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73" name="Freeform 129"/>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074" name="Freeform 130"/>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75" name="Freeform 131"/>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076" name="Freeform 132"/>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339077" name="AutoShape 133"/>
          <p:cNvSpPr>
            <a:spLocks noChangeArrowheads="1"/>
          </p:cNvSpPr>
          <p:nvPr/>
        </p:nvSpPr>
        <p:spPr bwMode="auto">
          <a:xfrm>
            <a:off x="2209800" y="3505200"/>
            <a:ext cx="4953000" cy="2133600"/>
          </a:xfrm>
          <a:prstGeom prst="cloudCallout">
            <a:avLst>
              <a:gd name="adj1" fmla="val -66602"/>
              <a:gd name="adj2" fmla="val 15028"/>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楷体_GB2312" pitchFamily="49" charset="-122"/>
              </a:rPr>
              <a:t>为了得出一个有实际意义的模型，我们不妨采用一下工程师原则。工程师们在建立实际问题的数学模型时，总是采用尽可能简单的方法。 </a:t>
            </a:r>
          </a:p>
        </p:txBody>
      </p:sp>
      <p:sp>
        <p:nvSpPr>
          <p:cNvPr id="339078" name="AutoShape 134"/>
          <p:cNvSpPr>
            <a:spLocks noChangeArrowheads="1"/>
          </p:cNvSpPr>
          <p:nvPr/>
        </p:nvSpPr>
        <p:spPr bwMode="auto">
          <a:xfrm>
            <a:off x="2209800" y="3505200"/>
            <a:ext cx="5562600" cy="2133600"/>
          </a:xfrm>
          <a:prstGeom prst="cloudCallout">
            <a:avLst>
              <a:gd name="adj1" fmla="val -64782"/>
              <a:gd name="adj2" fmla="val 15028"/>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latin typeface="Times New Roman" pitchFamily="18" charset="0"/>
              </a:rPr>
              <a:t>r</a:t>
            </a:r>
            <a:r>
              <a:rPr lang="en-US" altLang="zh-CN" b="1">
                <a:latin typeface="Times New Roman" pitchFamily="18" charset="0"/>
              </a:rPr>
              <a:t>(</a:t>
            </a:r>
            <a:r>
              <a:rPr lang="en-US" altLang="zh-CN" b="1" i="1">
                <a:latin typeface="Times New Roman" pitchFamily="18" charset="0"/>
              </a:rPr>
              <a:t>N</a:t>
            </a:r>
            <a:r>
              <a:rPr lang="en-US" altLang="zh-CN" b="1">
                <a:latin typeface="Times New Roman" pitchFamily="18" charset="0"/>
              </a:rPr>
              <a:t>)</a:t>
            </a:r>
            <a:r>
              <a:rPr lang="zh-CN" altLang="en-US" b="1">
                <a:latin typeface="Times New Roman" pitchFamily="18" charset="0"/>
              </a:rPr>
              <a:t>最简单的形式是常数，此时得到的就是马尔萨斯模型。对马尔萨斯模型的最简单的改进就是引进一次项（竞争项） </a:t>
            </a:r>
          </a:p>
        </p:txBody>
      </p:sp>
      <p:grpSp>
        <p:nvGrpSpPr>
          <p:cNvPr id="339101" name="Group 157"/>
          <p:cNvGrpSpPr>
            <a:grpSpLocks/>
          </p:cNvGrpSpPr>
          <p:nvPr/>
        </p:nvGrpSpPr>
        <p:grpSpPr bwMode="auto">
          <a:xfrm>
            <a:off x="0" y="2209800"/>
            <a:ext cx="9144000" cy="4648200"/>
            <a:chOff x="0" y="1392"/>
            <a:chExt cx="5760" cy="2928"/>
          </a:xfrm>
        </p:grpSpPr>
        <p:sp>
          <p:nvSpPr>
            <p:cNvPr id="339079" name="Rectangle 135"/>
            <p:cNvSpPr>
              <a:spLocks noChangeArrowheads="1"/>
            </p:cNvSpPr>
            <p:nvPr/>
          </p:nvSpPr>
          <p:spPr bwMode="auto">
            <a:xfrm>
              <a:off x="0" y="1392"/>
              <a:ext cx="5760" cy="292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80" name="Rectangle 136"/>
            <p:cNvSpPr>
              <a:spLocks noChangeArrowheads="1"/>
            </p:cNvSpPr>
            <p:nvPr/>
          </p:nvSpPr>
          <p:spPr bwMode="auto">
            <a:xfrm>
              <a:off x="480" y="1440"/>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对马尔萨斯模型引入一次项（竞争项），令  </a:t>
              </a:r>
              <a:r>
                <a:rPr lang="en-US" altLang="zh-CN" sz="2400" b="1" i="1">
                  <a:solidFill>
                    <a:srgbClr val="0000FF"/>
                  </a:solidFill>
                  <a:latin typeface="Times New Roman" pitchFamily="18" charset="0"/>
                </a:rPr>
                <a:t>r</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N</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r</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aN</a:t>
              </a:r>
              <a:r>
                <a:rPr lang="en-US" altLang="zh-CN" sz="2400" b="1">
                  <a:latin typeface="Times New Roman" pitchFamily="18" charset="0"/>
                </a:rPr>
                <a:t>  </a:t>
              </a:r>
            </a:p>
          </p:txBody>
        </p:sp>
      </p:grpSp>
      <p:grpSp>
        <p:nvGrpSpPr>
          <p:cNvPr id="339099" name="Group 155"/>
          <p:cNvGrpSpPr>
            <a:grpSpLocks/>
          </p:cNvGrpSpPr>
          <p:nvPr/>
        </p:nvGrpSpPr>
        <p:grpSpPr bwMode="auto">
          <a:xfrm>
            <a:off x="762000" y="2895600"/>
            <a:ext cx="7696200" cy="1143000"/>
            <a:chOff x="480" y="1824"/>
            <a:chExt cx="4848" cy="720"/>
          </a:xfrm>
        </p:grpSpPr>
        <p:sp>
          <p:nvSpPr>
            <p:cNvPr id="339083" name="Rectangle 139"/>
            <p:cNvSpPr>
              <a:spLocks noChangeArrowheads="1"/>
            </p:cNvSpPr>
            <p:nvPr/>
          </p:nvSpPr>
          <p:spPr bwMode="auto">
            <a:xfrm>
              <a:off x="480" y="1824"/>
              <a:ext cx="4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此时得到微分方程： </a:t>
              </a:r>
            </a:p>
          </p:txBody>
        </p:sp>
        <p:grpSp>
          <p:nvGrpSpPr>
            <p:cNvPr id="339089" name="Group 145"/>
            <p:cNvGrpSpPr>
              <a:grpSpLocks/>
            </p:cNvGrpSpPr>
            <p:nvPr/>
          </p:nvGrpSpPr>
          <p:grpSpPr bwMode="auto">
            <a:xfrm>
              <a:off x="1277" y="2112"/>
              <a:ext cx="3293" cy="432"/>
              <a:chOff x="1277" y="2112"/>
              <a:chExt cx="3293" cy="432"/>
            </a:xfrm>
          </p:grpSpPr>
          <p:grpSp>
            <p:nvGrpSpPr>
              <p:cNvPr id="339084" name="Group 140"/>
              <p:cNvGrpSpPr>
                <a:grpSpLocks/>
              </p:cNvGrpSpPr>
              <p:nvPr/>
            </p:nvGrpSpPr>
            <p:grpSpPr bwMode="auto">
              <a:xfrm>
                <a:off x="1277" y="2112"/>
                <a:ext cx="2659" cy="432"/>
                <a:chOff x="1392" y="3385"/>
                <a:chExt cx="2755" cy="476"/>
              </a:xfrm>
            </p:grpSpPr>
            <p:graphicFrame>
              <p:nvGraphicFramePr>
                <p:cNvPr id="339085" name="Object 141"/>
                <p:cNvGraphicFramePr>
                  <a:graphicFrameLocks noChangeAspect="1"/>
                </p:cNvGraphicFramePr>
                <p:nvPr/>
              </p:nvGraphicFramePr>
              <p:xfrm>
                <a:off x="1392" y="3385"/>
                <a:ext cx="1234" cy="455"/>
              </p:xfrm>
              <a:graphic>
                <a:graphicData uri="http://schemas.openxmlformats.org/presentationml/2006/ole">
                  <mc:AlternateContent xmlns:mc="http://schemas.openxmlformats.org/markup-compatibility/2006">
                    <mc:Choice xmlns:v="urn:schemas-microsoft-com:vml" Requires="v">
                      <p:oleObj spid="_x0000_s339121" name="Equation" r:id="rId6" imgW="1054080" imgH="393480" progId="Equation.DSMT4">
                        <p:embed/>
                      </p:oleObj>
                    </mc:Choice>
                    <mc:Fallback>
                      <p:oleObj name="Equation" r:id="rId6" imgW="1054080" imgH="393480" progId="Equation.DSMT4">
                        <p:embed/>
                        <p:pic>
                          <p:nvPicPr>
                            <p:cNvPr id="0" name="Object 1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3385"/>
                              <a:ext cx="1234"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86" name="Object 142"/>
                <p:cNvGraphicFramePr>
                  <a:graphicFrameLocks noChangeAspect="1"/>
                </p:cNvGraphicFramePr>
                <p:nvPr/>
              </p:nvGraphicFramePr>
              <p:xfrm>
                <a:off x="2928" y="3408"/>
                <a:ext cx="1219" cy="453"/>
              </p:xfrm>
              <a:graphic>
                <a:graphicData uri="http://schemas.openxmlformats.org/presentationml/2006/ole">
                  <mc:AlternateContent xmlns:mc="http://schemas.openxmlformats.org/markup-compatibility/2006">
                    <mc:Choice xmlns:v="urn:schemas-microsoft-com:vml" Requires="v">
                      <p:oleObj spid="_x0000_s339122" name="Equation" r:id="rId8" imgW="1054080" imgH="393480" progId="Equation.DSMT4">
                        <p:embed/>
                      </p:oleObj>
                    </mc:Choice>
                    <mc:Fallback>
                      <p:oleObj name="Equation" r:id="rId8" imgW="1054080" imgH="393480" progId="Equation.DSMT4">
                        <p:embed/>
                        <p:pic>
                          <p:nvPicPr>
                            <p:cNvPr id="0" name="Object 1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8" y="3408"/>
                              <a:ext cx="1219"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87" name="Text Box 143"/>
                <p:cNvSpPr txBox="1">
                  <a:spLocks noChangeArrowheads="1"/>
                </p:cNvSpPr>
                <p:nvPr/>
              </p:nvSpPr>
              <p:spPr bwMode="auto">
                <a:xfrm>
                  <a:off x="2641" y="3456"/>
                  <a:ext cx="47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或</a:t>
                  </a:r>
                </a:p>
              </p:txBody>
            </p:sp>
          </p:grpSp>
          <p:sp>
            <p:nvSpPr>
              <p:cNvPr id="339088" name="Rectangle 144"/>
              <p:cNvSpPr>
                <a:spLocks noChangeArrowheads="1"/>
              </p:cNvSpPr>
              <p:nvPr/>
            </p:nvSpPr>
            <p:spPr bwMode="auto">
              <a:xfrm>
                <a:off x="3984" y="2217"/>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宋体" pitchFamily="2" charset="-122"/>
                    <a:ea typeface="宋体" pitchFamily="2" charset="-122"/>
                  </a:rPr>
                  <a:t>（</a:t>
                </a:r>
                <a:r>
                  <a:rPr lang="en-US" altLang="zh-CN" sz="1800" b="1">
                    <a:latin typeface="Times New Roman" pitchFamily="18" charset="0"/>
                    <a:ea typeface="宋体" pitchFamily="2" charset="-122"/>
                    <a:cs typeface="Times New Roman" pitchFamily="18" charset="0"/>
                  </a:rPr>
                  <a:t>3.8</a:t>
                </a:r>
                <a:r>
                  <a:rPr lang="zh-CN" altLang="en-US" sz="1800" b="1">
                    <a:latin typeface="宋体" pitchFamily="2" charset="-122"/>
                    <a:ea typeface="宋体" pitchFamily="2" charset="-122"/>
                  </a:rPr>
                  <a:t>）</a:t>
                </a:r>
              </a:p>
            </p:txBody>
          </p:sp>
        </p:grpSp>
      </p:grpSp>
      <p:grpSp>
        <p:nvGrpSpPr>
          <p:cNvPr id="339094" name="Group 150"/>
          <p:cNvGrpSpPr>
            <a:grpSpLocks/>
          </p:cNvGrpSpPr>
          <p:nvPr/>
        </p:nvGrpSpPr>
        <p:grpSpPr bwMode="auto">
          <a:xfrm>
            <a:off x="762000" y="4038600"/>
            <a:ext cx="8153400" cy="1812925"/>
            <a:chOff x="480" y="2496"/>
            <a:chExt cx="5136" cy="1142"/>
          </a:xfrm>
        </p:grpSpPr>
        <p:sp>
          <p:nvSpPr>
            <p:cNvPr id="339091" name="Rectangle 147"/>
            <p:cNvSpPr>
              <a:spLocks noChangeArrowheads="1"/>
            </p:cNvSpPr>
            <p:nvPr/>
          </p:nvSpPr>
          <p:spPr bwMode="auto">
            <a:xfrm>
              <a:off x="480" y="3061"/>
              <a:ext cx="5136" cy="577"/>
            </a:xfrm>
            <a:prstGeom prst="rect">
              <a:avLst/>
            </a:prstGeom>
            <a:solidFill>
              <a:srgbClr val="FF99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miter lim="800000"/>
                  <a:headEnd/>
                  <a:tailEnd/>
                </a14:hiddenLine>
              </a:ext>
            </a:extLst>
          </p:spPr>
          <p:txBody>
            <a:bodyPr>
              <a:spAutoFit/>
            </a:bodyPr>
            <a:lstStyle/>
            <a:p>
              <a:r>
                <a:rPr lang="en-US" altLang="zh-CN" sz="1800" b="1">
                  <a:latin typeface="宋体" pitchFamily="2" charset="-122"/>
                  <a:ea typeface="宋体" pitchFamily="2" charset="-122"/>
                </a:rPr>
                <a:t>   </a:t>
              </a:r>
              <a:r>
                <a:rPr lang="zh-CN" altLang="en-US" sz="1800" b="1">
                  <a:solidFill>
                    <a:schemeClr val="tx2"/>
                  </a:solidFill>
                  <a:latin typeface="宋体" pitchFamily="2" charset="-122"/>
                  <a:ea typeface="宋体" pitchFamily="2" charset="-122"/>
                </a:rPr>
                <a:t>（</a:t>
              </a:r>
              <a:r>
                <a:rPr lang="en-US" altLang="zh-CN" sz="1800" b="1">
                  <a:solidFill>
                    <a:schemeClr val="tx2"/>
                  </a:solidFill>
                  <a:latin typeface="Times New Roman" pitchFamily="18" charset="0"/>
                  <a:ea typeface="宋体" pitchFamily="2" charset="-122"/>
                  <a:cs typeface="Times New Roman" pitchFamily="18" charset="0"/>
                </a:rPr>
                <a:t>3.8</a:t>
              </a:r>
              <a:r>
                <a:rPr lang="zh-CN" altLang="en-US" sz="1800" b="1">
                  <a:solidFill>
                    <a:schemeClr val="tx2"/>
                  </a:solidFill>
                  <a:latin typeface="宋体" pitchFamily="2" charset="-122"/>
                  <a:ea typeface="宋体" pitchFamily="2" charset="-122"/>
                </a:rPr>
                <a:t>）</a:t>
              </a:r>
              <a:r>
                <a:rPr lang="zh-CN" altLang="en-US" sz="1800" b="1">
                  <a:solidFill>
                    <a:schemeClr val="tx2"/>
                  </a:solidFill>
                  <a:latin typeface="楷体_GB2312" pitchFamily="49" charset="-122"/>
                </a:rPr>
                <a:t>被称为</a:t>
              </a:r>
              <a:r>
                <a:rPr lang="en-US" altLang="zh-CN" sz="1800" b="1">
                  <a:solidFill>
                    <a:schemeClr val="tx2"/>
                  </a:solidFill>
                  <a:latin typeface="楷体_GB2312" pitchFamily="49" charset="-122"/>
                </a:rPr>
                <a:t>Logistic</a:t>
              </a:r>
              <a:r>
                <a:rPr lang="zh-CN" altLang="en-US" sz="1800" b="1">
                  <a:solidFill>
                    <a:schemeClr val="tx2"/>
                  </a:solidFill>
                  <a:latin typeface="楷体_GB2312" pitchFamily="49" charset="-122"/>
                </a:rPr>
                <a:t>模型或生物总数增长的统计筹算律，是由荷兰数学生物学家弗赫斯特（</a:t>
              </a:r>
              <a:r>
                <a:rPr lang="en-US" altLang="zh-CN" sz="1800" b="1">
                  <a:solidFill>
                    <a:schemeClr val="tx2"/>
                  </a:solidFill>
                  <a:latin typeface="楷体_GB2312" pitchFamily="49" charset="-122"/>
                </a:rPr>
                <a:t>Verhulst</a:t>
              </a:r>
              <a:r>
                <a:rPr lang="zh-CN" altLang="en-US" sz="1800" b="1">
                  <a:solidFill>
                    <a:schemeClr val="tx2"/>
                  </a:solidFill>
                  <a:latin typeface="楷体_GB2312" pitchFamily="49" charset="-122"/>
                </a:rPr>
                <a:t>）首先提出的。一次项系数是负的，因为当种群数量很大时，会对自身增大产生抑制性，故一次项又被称为竞争项。</a:t>
              </a:r>
              <a:endParaRPr lang="zh-CN" altLang="en-US" sz="1800" b="1">
                <a:solidFill>
                  <a:schemeClr val="tx2"/>
                </a:solidFill>
                <a:latin typeface="Times New Roman" pitchFamily="18" charset="0"/>
              </a:endParaRPr>
            </a:p>
          </p:txBody>
        </p:sp>
        <p:sp>
          <p:nvSpPr>
            <p:cNvPr id="339093" name="Line 149"/>
            <p:cNvSpPr>
              <a:spLocks noChangeShapeType="1"/>
            </p:cNvSpPr>
            <p:nvPr/>
          </p:nvSpPr>
          <p:spPr bwMode="auto">
            <a:xfrm flipH="1" flipV="1">
              <a:off x="3744" y="2496"/>
              <a:ext cx="624"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103" name="Group 159"/>
          <p:cNvGrpSpPr>
            <a:grpSpLocks/>
          </p:cNvGrpSpPr>
          <p:nvPr/>
        </p:nvGrpSpPr>
        <p:grpSpPr bwMode="auto">
          <a:xfrm>
            <a:off x="609600" y="4205288"/>
            <a:ext cx="7620000" cy="1204912"/>
            <a:chOff x="384" y="2649"/>
            <a:chExt cx="4800" cy="759"/>
          </a:xfrm>
        </p:grpSpPr>
        <p:grpSp>
          <p:nvGrpSpPr>
            <p:cNvPr id="339102" name="Group 158"/>
            <p:cNvGrpSpPr>
              <a:grpSpLocks/>
            </p:cNvGrpSpPr>
            <p:nvPr/>
          </p:nvGrpSpPr>
          <p:grpSpPr bwMode="auto">
            <a:xfrm>
              <a:off x="384" y="2649"/>
              <a:ext cx="4800" cy="759"/>
              <a:chOff x="384" y="2649"/>
              <a:chExt cx="4800" cy="759"/>
            </a:xfrm>
          </p:grpSpPr>
          <p:sp>
            <p:nvSpPr>
              <p:cNvPr id="339095" name="Rectangle 151"/>
              <p:cNvSpPr>
                <a:spLocks noChangeArrowheads="1"/>
              </p:cNvSpPr>
              <p:nvPr/>
            </p:nvSpPr>
            <p:spPr bwMode="auto">
              <a:xfrm>
                <a:off x="384" y="2649"/>
                <a:ext cx="48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宋体-18030" pitchFamily="49" charset="-122"/>
                    <a:ea typeface="宋体-18030" pitchFamily="49" charset="-122"/>
                  </a:rPr>
                  <a:t>（</a:t>
                </a:r>
                <a:r>
                  <a:rPr lang="en-US" altLang="zh-CN" sz="2400" b="1">
                    <a:latin typeface="宋体-18030" pitchFamily="49" charset="-122"/>
                    <a:ea typeface="宋体-18030" pitchFamily="49" charset="-122"/>
                  </a:rPr>
                  <a:t>3.8</a:t>
                </a:r>
                <a:r>
                  <a:rPr lang="zh-CN" altLang="en-US" sz="2400" b="1">
                    <a:latin typeface="宋体-18030" pitchFamily="49" charset="-122"/>
                    <a:ea typeface="宋体-18030" pitchFamily="49" charset="-122"/>
                  </a:rPr>
                  <a:t>）</a:t>
                </a:r>
                <a:r>
                  <a:rPr lang="zh-CN" altLang="en-US" sz="2400" b="1">
                    <a:latin typeface="楷体_GB2312" pitchFamily="49" charset="-122"/>
                  </a:rPr>
                  <a:t>可改写成：</a:t>
                </a:r>
                <a:r>
                  <a:rPr lang="zh-CN" altLang="en-US" sz="1800">
                    <a:ea typeface="宋体" pitchFamily="2" charset="-122"/>
                  </a:rPr>
                  <a:t> </a:t>
                </a:r>
              </a:p>
            </p:txBody>
          </p:sp>
          <p:graphicFrame>
            <p:nvGraphicFramePr>
              <p:cNvPr id="339096" name="Object 152"/>
              <p:cNvGraphicFramePr>
                <a:graphicFrameLocks noChangeAspect="1"/>
              </p:cNvGraphicFramePr>
              <p:nvPr/>
            </p:nvGraphicFramePr>
            <p:xfrm>
              <a:off x="1263" y="2976"/>
              <a:ext cx="1233" cy="432"/>
            </p:xfrm>
            <a:graphic>
              <a:graphicData uri="http://schemas.openxmlformats.org/presentationml/2006/ole">
                <mc:AlternateContent xmlns:mc="http://schemas.openxmlformats.org/markup-compatibility/2006">
                  <mc:Choice xmlns:v="urn:schemas-microsoft-com:vml" Requires="v">
                    <p:oleObj spid="_x0000_s339123" name="Equation" r:id="rId10" imgW="1117440" imgH="393480" progId="Equation.DSMT4">
                      <p:embed/>
                    </p:oleObj>
                  </mc:Choice>
                  <mc:Fallback>
                    <p:oleObj name="Equation" r:id="rId10" imgW="1117440" imgH="393480" progId="Equation.DSMT4">
                      <p:embed/>
                      <p:pic>
                        <p:nvPicPr>
                          <p:cNvPr id="0" name="Object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3" y="2976"/>
                            <a:ext cx="1233"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9097" name="Rectangle 153"/>
            <p:cNvSpPr>
              <a:spLocks noChangeArrowheads="1"/>
            </p:cNvSpPr>
            <p:nvPr/>
          </p:nvSpPr>
          <p:spPr bwMode="auto">
            <a:xfrm>
              <a:off x="3110" y="3081"/>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宋体" pitchFamily="2" charset="-122"/>
                  <a:ea typeface="宋体" pitchFamily="2" charset="-122"/>
                </a:rPr>
                <a:t>（</a:t>
              </a:r>
              <a:r>
                <a:rPr lang="en-US" altLang="zh-CN" sz="1800" b="1">
                  <a:latin typeface="Times New Roman" pitchFamily="18" charset="0"/>
                  <a:ea typeface="宋体" pitchFamily="2" charset="-122"/>
                  <a:cs typeface="Times New Roman" pitchFamily="18" charset="0"/>
                </a:rPr>
                <a:t>3.9</a:t>
              </a:r>
              <a:r>
                <a:rPr lang="zh-CN" altLang="en-US" sz="1800" b="1">
                  <a:latin typeface="宋体" pitchFamily="2" charset="-122"/>
                  <a:ea typeface="宋体" pitchFamily="2" charset="-122"/>
                </a:rPr>
                <a:t>）</a:t>
              </a:r>
            </a:p>
          </p:txBody>
        </p:sp>
      </p:grpSp>
      <p:sp>
        <p:nvSpPr>
          <p:cNvPr id="339108" name="Rectangle 164"/>
          <p:cNvSpPr>
            <a:spLocks noChangeArrowheads="1"/>
          </p:cNvSpPr>
          <p:nvPr/>
        </p:nvSpPr>
        <p:spPr bwMode="auto">
          <a:xfrm>
            <a:off x="304800" y="1812925"/>
            <a:ext cx="8382000" cy="2225675"/>
          </a:xfrm>
          <a:prstGeom prst="rect">
            <a:avLst/>
          </a:prstGeom>
          <a:solidFill>
            <a:srgbClr val="FF9900"/>
          </a:solidFill>
          <a:ln>
            <a:noFill/>
          </a:ln>
          <a:effectLst>
            <a:outerShdw dist="107763" dir="13500000" sx="75000" sy="75000" algn="tl"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1000">
                <a:latin typeface="Times New Roman" pitchFamily="18" charset="0"/>
                <a:ea typeface="宋体" pitchFamily="2" charset="-122"/>
                <a:cs typeface="Times New Roman" pitchFamily="18" charset="0"/>
              </a:rPr>
              <a:t>                 </a:t>
            </a:r>
            <a:r>
              <a:rPr lang="en-US" altLang="zh-CN" b="1">
                <a:latin typeface="Times New Roman" pitchFamily="18" charset="0"/>
                <a:ea typeface="宋体" pitchFamily="2" charset="-122"/>
                <a:cs typeface="Times New Roman" pitchFamily="18" charset="0"/>
              </a:rPr>
              <a:t>(3.9)</a:t>
            </a:r>
            <a:r>
              <a:rPr lang="zh-CN" altLang="en-US" b="1">
                <a:latin typeface="Times New Roman" pitchFamily="18" charset="0"/>
              </a:rPr>
              <a:t>式还有另一解释，由于空间和资源都是有限的，不可能供养无限增长的种群个体，当种群数量过多时，由于人均资源占有率的下降及环境恶化、疾病增多等原因，出生率将降低而死亡率却会提高。设环境能供养的种群数量的上界为</a:t>
            </a:r>
            <a:r>
              <a:rPr lang="en-US" altLang="zh-CN" b="1" i="1">
                <a:latin typeface="Times New Roman" pitchFamily="18" charset="0"/>
              </a:rPr>
              <a:t>K</a:t>
            </a:r>
            <a:r>
              <a:rPr lang="zh-CN" altLang="en-US" b="1">
                <a:latin typeface="Times New Roman" pitchFamily="18" charset="0"/>
              </a:rPr>
              <a:t>（近似地将</a:t>
            </a:r>
            <a:r>
              <a:rPr lang="en-US" altLang="zh-CN" b="1" i="1">
                <a:latin typeface="Times New Roman" pitchFamily="18" charset="0"/>
              </a:rPr>
              <a:t>K</a:t>
            </a:r>
            <a:r>
              <a:rPr lang="zh-CN" altLang="en-US" b="1">
                <a:latin typeface="Times New Roman" pitchFamily="18" charset="0"/>
              </a:rPr>
              <a:t>看成常数），</a:t>
            </a:r>
            <a:r>
              <a:rPr lang="en-US" altLang="zh-CN" b="1" i="1">
                <a:latin typeface="Times New Roman" pitchFamily="18" charset="0"/>
              </a:rPr>
              <a:t>N</a:t>
            </a:r>
            <a:r>
              <a:rPr lang="zh-CN" altLang="en-US" b="1">
                <a:latin typeface="Times New Roman" pitchFamily="18" charset="0"/>
              </a:rPr>
              <a:t>表示当前的种群数量，</a:t>
            </a:r>
            <a:r>
              <a:rPr lang="en-US" altLang="zh-CN" b="1" i="1">
                <a:latin typeface="Times New Roman" pitchFamily="18" charset="0"/>
              </a:rPr>
              <a:t>K</a:t>
            </a:r>
            <a:r>
              <a:rPr lang="en-US" altLang="zh-CN" b="1">
                <a:latin typeface="Times New Roman" pitchFamily="18" charset="0"/>
              </a:rPr>
              <a:t>-</a:t>
            </a:r>
            <a:r>
              <a:rPr lang="en-US" altLang="zh-CN" b="1" i="1">
                <a:latin typeface="Times New Roman" pitchFamily="18" charset="0"/>
              </a:rPr>
              <a:t>N</a:t>
            </a:r>
            <a:r>
              <a:rPr lang="zh-CN" altLang="en-US" b="1">
                <a:latin typeface="Times New Roman" pitchFamily="18" charset="0"/>
              </a:rPr>
              <a:t>恰为环境还能供养的种群数量，（</a:t>
            </a:r>
            <a:r>
              <a:rPr lang="en-US" altLang="zh-CN" b="1">
                <a:latin typeface="Times New Roman" pitchFamily="18" charset="0"/>
              </a:rPr>
              <a:t>3.9</a:t>
            </a:r>
            <a:r>
              <a:rPr lang="zh-CN" altLang="en-US" b="1">
                <a:latin typeface="Times New Roman" pitchFamily="18" charset="0"/>
              </a:rPr>
              <a:t>）指出，种群增长率与两者的乘积成正比，正好符合统计规律，得到了实验结果的支持，这就是（</a:t>
            </a:r>
            <a:r>
              <a:rPr lang="en-US" altLang="zh-CN" b="1">
                <a:latin typeface="Times New Roman" pitchFamily="18" charset="0"/>
              </a:rPr>
              <a:t>3.9</a:t>
            </a:r>
            <a:r>
              <a:rPr lang="zh-CN" altLang="en-US" b="1">
                <a:latin typeface="Times New Roman" pitchFamily="18" charset="0"/>
              </a:rPr>
              <a:t>）也被称为统计筹算律的原因。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949"/>
                                        </p:tgtEl>
                                        <p:attrNameLst>
                                          <p:attrName>style.visibility</p:attrName>
                                        </p:attrNameLst>
                                      </p:cBhvr>
                                      <p:to>
                                        <p:strVal val="visible"/>
                                      </p:to>
                                    </p:set>
                                    <p:animEffect transition="in" filter="wipe(left)">
                                      <p:cBhvr>
                                        <p:cTn id="7" dur="500"/>
                                        <p:tgtEl>
                                          <p:spTgt spid="338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52"/>
                                        </p:tgtEl>
                                        <p:attrNameLst>
                                          <p:attrName>style.visibility</p:attrName>
                                        </p:attrNameLst>
                                      </p:cBhvr>
                                      <p:to>
                                        <p:strVal val="visible"/>
                                      </p:to>
                                    </p:set>
                                    <p:animEffect transition="in" filter="wipe(left)">
                                      <p:cBhvr>
                                        <p:cTn id="12" dur="500"/>
                                        <p:tgtEl>
                                          <p:spTgt spid="338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9082"/>
                                        </p:tgtEl>
                                        <p:attrNameLst>
                                          <p:attrName>style.visibility</p:attrName>
                                        </p:attrNameLst>
                                      </p:cBhvr>
                                      <p:to>
                                        <p:strVal val="visible"/>
                                      </p:to>
                                    </p:set>
                                    <p:animEffect transition="in" filter="wipe(left)">
                                      <p:cBhvr>
                                        <p:cTn id="17" dur="500"/>
                                        <p:tgtEl>
                                          <p:spTgt spid="3390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38958"/>
                                        </p:tgtEl>
                                        <p:attrNameLst>
                                          <p:attrName>style.visibility</p:attrName>
                                        </p:attrNameLst>
                                      </p:cBhvr>
                                      <p:to>
                                        <p:strVal val="visible"/>
                                      </p:to>
                                    </p:set>
                                    <p:animEffect transition="in" filter="dissolve">
                                      <p:cBhvr>
                                        <p:cTn id="22" dur="500"/>
                                        <p:tgtEl>
                                          <p:spTgt spid="338958"/>
                                        </p:tgtEl>
                                      </p:cBhvr>
                                    </p:animEffect>
                                  </p:childTnLst>
                                </p:cTn>
                              </p:par>
                            </p:childTnLst>
                          </p:cTn>
                        </p:par>
                        <p:par>
                          <p:cTn id="23" fill="hold" nodeType="afterGroup">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339028"/>
                                        </p:tgtEl>
                                        <p:attrNameLst>
                                          <p:attrName>style.visibility</p:attrName>
                                        </p:attrNameLst>
                                      </p:cBhvr>
                                      <p:to>
                                        <p:strVal val="visible"/>
                                      </p:to>
                                    </p:set>
                                    <p:animEffect transition="in" filter="wipe(right)">
                                      <p:cBhvr>
                                        <p:cTn id="26" dur="500"/>
                                        <p:tgtEl>
                                          <p:spTgt spid="339028"/>
                                        </p:tgtEl>
                                      </p:cBhvr>
                                    </p:animEffect>
                                  </p:childTnLst>
                                  <p:subTnLst>
                                    <p:set>
                                      <p:cBhvr override="childStyle">
                                        <p:cTn dur="1" fill="hold" display="0" masterRel="nextClick" afterEffect="1"/>
                                        <p:tgtEl>
                                          <p:spTgt spid="339028"/>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39029"/>
                                        </p:tgtEl>
                                        <p:attrNameLst>
                                          <p:attrName>style.visibility</p:attrName>
                                        </p:attrNameLst>
                                      </p:cBhvr>
                                      <p:to>
                                        <p:strVal val="visible"/>
                                      </p:to>
                                    </p:set>
                                    <p:animEffect transition="in" filter="dissolve">
                                      <p:cBhvr>
                                        <p:cTn id="31" dur="500"/>
                                        <p:tgtEl>
                                          <p:spTgt spid="339029"/>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39077"/>
                                        </p:tgtEl>
                                        <p:attrNameLst>
                                          <p:attrName>style.visibility</p:attrName>
                                        </p:attrNameLst>
                                      </p:cBhvr>
                                      <p:to>
                                        <p:strVal val="visible"/>
                                      </p:to>
                                    </p:set>
                                    <p:animEffect transition="in" filter="wipe(left)">
                                      <p:cBhvr>
                                        <p:cTn id="35" dur="500"/>
                                        <p:tgtEl>
                                          <p:spTgt spid="339077"/>
                                        </p:tgtEl>
                                      </p:cBhvr>
                                    </p:animEffect>
                                  </p:childTnLst>
                                  <p:subTnLst>
                                    <p:set>
                                      <p:cBhvr override="childStyle">
                                        <p:cTn dur="1" fill="hold" display="0" masterRel="nextClick" afterEffect="1"/>
                                        <p:tgtEl>
                                          <p:spTgt spid="339077"/>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39078"/>
                                        </p:tgtEl>
                                        <p:attrNameLst>
                                          <p:attrName>style.visibility</p:attrName>
                                        </p:attrNameLst>
                                      </p:cBhvr>
                                      <p:to>
                                        <p:strVal val="visible"/>
                                      </p:to>
                                    </p:set>
                                    <p:animEffect transition="in" filter="wipe(left)">
                                      <p:cBhvr>
                                        <p:cTn id="40" dur="500"/>
                                        <p:tgtEl>
                                          <p:spTgt spid="339078"/>
                                        </p:tgtEl>
                                      </p:cBhvr>
                                    </p:animEffect>
                                  </p:childTnLst>
                                  <p:subTnLst>
                                    <p:set>
                                      <p:cBhvr override="childStyle">
                                        <p:cTn dur="1" fill="hold" display="0" masterRel="nextClick" afterEffect="1"/>
                                        <p:tgtEl>
                                          <p:spTgt spid="339078"/>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39101"/>
                                        </p:tgtEl>
                                        <p:attrNameLst>
                                          <p:attrName>style.visibility</p:attrName>
                                        </p:attrNameLst>
                                      </p:cBhvr>
                                      <p:to>
                                        <p:strVal val="visible"/>
                                      </p:to>
                                    </p:set>
                                    <p:animEffect transition="in" filter="wipe(up)">
                                      <p:cBhvr>
                                        <p:cTn id="45" dur="500"/>
                                        <p:tgtEl>
                                          <p:spTgt spid="33910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39099"/>
                                        </p:tgtEl>
                                        <p:attrNameLst>
                                          <p:attrName>style.visibility</p:attrName>
                                        </p:attrNameLst>
                                      </p:cBhvr>
                                      <p:to>
                                        <p:strVal val="visible"/>
                                      </p:to>
                                    </p:set>
                                    <p:animEffect transition="in" filter="wipe(left)">
                                      <p:cBhvr>
                                        <p:cTn id="50" dur="500"/>
                                        <p:tgtEl>
                                          <p:spTgt spid="339099"/>
                                        </p:tgtEl>
                                      </p:cBhvr>
                                    </p:animEffec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339094"/>
                                        </p:tgtEl>
                                        <p:attrNameLst>
                                          <p:attrName>style.visibility</p:attrName>
                                        </p:attrNameLst>
                                      </p:cBhvr>
                                      <p:to>
                                        <p:strVal val="visible"/>
                                      </p:to>
                                    </p:set>
                                  </p:childTnLst>
                                  <p:subTnLst>
                                    <p:set>
                                      <p:cBhvr override="childStyle">
                                        <p:cTn dur="1" fill="hold" display="0" masterRel="nextClick" afterEffect="1"/>
                                        <p:tgtEl>
                                          <p:spTgt spid="339094"/>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339103"/>
                                        </p:tgtEl>
                                        <p:attrNameLst>
                                          <p:attrName>style.visibility</p:attrName>
                                        </p:attrNameLst>
                                      </p:cBhvr>
                                      <p:to>
                                        <p:strVal val="visible"/>
                                      </p:to>
                                    </p:set>
                                    <p:animEffect transition="in" filter="wipe(up)">
                                      <p:cBhvr>
                                        <p:cTn id="58" dur="500"/>
                                        <p:tgtEl>
                                          <p:spTgt spid="33910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39108"/>
                                        </p:tgtEl>
                                        <p:attrNameLst>
                                          <p:attrName>style.visibility</p:attrName>
                                        </p:attrNameLst>
                                      </p:cBhvr>
                                      <p:to>
                                        <p:strVal val="visible"/>
                                      </p:to>
                                    </p:set>
                                    <p:animEffect transition="in" filter="wipe(up)">
                                      <p:cBhvr>
                                        <p:cTn id="63" dur="500"/>
                                        <p:tgtEl>
                                          <p:spTgt spid="33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9" grpId="0" autoUpdateAnimBg="0"/>
      <p:bldP spid="338952" grpId="0" autoUpdateAnimBg="0"/>
      <p:bldP spid="339028" grpId="0" animBg="1" autoUpdateAnimBg="0"/>
      <p:bldP spid="339077" grpId="0" animBg="1" autoUpdateAnimBg="0"/>
      <p:bldP spid="339078" grpId="0" animBg="1" autoUpdateAnimBg="0"/>
      <p:bldP spid="33910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010" name="Group 42"/>
          <p:cNvGrpSpPr>
            <a:grpSpLocks/>
          </p:cNvGrpSpPr>
          <p:nvPr/>
        </p:nvGrpSpPr>
        <p:grpSpPr bwMode="auto">
          <a:xfrm>
            <a:off x="5867400" y="4048125"/>
            <a:ext cx="3133725" cy="2809875"/>
            <a:chOff x="3552" y="2406"/>
            <a:chExt cx="1974" cy="1770"/>
          </a:xfrm>
        </p:grpSpPr>
        <p:pic>
          <p:nvPicPr>
            <p:cNvPr id="340006"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06"/>
              <a:ext cx="1974"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0009" name="Rectangle 41"/>
            <p:cNvSpPr>
              <a:spLocks noChangeArrowheads="1"/>
            </p:cNvSpPr>
            <p:nvPr/>
          </p:nvSpPr>
          <p:spPr bwMode="auto">
            <a:xfrm>
              <a:off x="4320" y="3945"/>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宋体" pitchFamily="2" charset="-122"/>
                </a:rPr>
                <a:t>图</a:t>
              </a:r>
              <a:r>
                <a:rPr lang="en-US" altLang="zh-CN" sz="1800" b="1">
                  <a:latin typeface="Times New Roman" pitchFamily="18" charset="0"/>
                  <a:ea typeface="宋体" pitchFamily="2" charset="-122"/>
                  <a:cs typeface="Times New Roman" pitchFamily="18" charset="0"/>
                </a:rPr>
                <a:t>3-5</a:t>
              </a:r>
            </a:p>
          </p:txBody>
        </p:sp>
      </p:grpSp>
      <p:grpSp>
        <p:nvGrpSpPr>
          <p:cNvPr id="339990" name="Group 22"/>
          <p:cNvGrpSpPr>
            <a:grpSpLocks/>
          </p:cNvGrpSpPr>
          <p:nvPr/>
        </p:nvGrpSpPr>
        <p:grpSpPr bwMode="auto">
          <a:xfrm>
            <a:off x="609600" y="381000"/>
            <a:ext cx="6629400" cy="909638"/>
            <a:chOff x="384" y="288"/>
            <a:chExt cx="4176" cy="573"/>
          </a:xfrm>
        </p:grpSpPr>
        <p:sp>
          <p:nvSpPr>
            <p:cNvPr id="339972" name="Rectangle 4"/>
            <p:cNvSpPr>
              <a:spLocks noChangeArrowheads="1"/>
            </p:cNvSpPr>
            <p:nvPr/>
          </p:nvSpPr>
          <p:spPr bwMode="auto">
            <a:xfrm>
              <a:off x="384" y="288"/>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对</a:t>
              </a:r>
              <a:r>
                <a:rPr lang="zh-CN" altLang="en-US" sz="2400" b="1">
                  <a:latin typeface="宋体-18030" pitchFamily="49" charset="-122"/>
                  <a:ea typeface="宋体-18030" pitchFamily="49" charset="-122"/>
                </a:rPr>
                <a:t>（</a:t>
              </a:r>
              <a:r>
                <a:rPr lang="en-US" altLang="zh-CN" sz="2400" b="1">
                  <a:latin typeface="宋体-18030" pitchFamily="49" charset="-122"/>
                  <a:ea typeface="宋体-18030" pitchFamily="49" charset="-122"/>
                </a:rPr>
                <a:t>3.9</a:t>
              </a:r>
              <a:r>
                <a:rPr lang="zh-CN" altLang="en-US" sz="2400" b="1">
                  <a:latin typeface="宋体-18030" pitchFamily="49" charset="-122"/>
                  <a:ea typeface="宋体-18030" pitchFamily="49" charset="-122"/>
                </a:rPr>
                <a:t>）</a:t>
              </a:r>
              <a:r>
                <a:rPr lang="zh-CN" altLang="en-US" sz="2400" b="1">
                  <a:latin typeface="楷体_GB2312" pitchFamily="49" charset="-122"/>
                </a:rPr>
                <a:t>分离变量：</a:t>
              </a:r>
            </a:p>
          </p:txBody>
        </p:sp>
        <p:graphicFrame>
          <p:nvGraphicFramePr>
            <p:cNvPr id="339975" name="Object 7"/>
            <p:cNvGraphicFramePr>
              <a:graphicFrameLocks noChangeAspect="1"/>
            </p:cNvGraphicFramePr>
            <p:nvPr/>
          </p:nvGraphicFramePr>
          <p:xfrm>
            <a:off x="2352" y="384"/>
            <a:ext cx="1728" cy="477"/>
          </p:xfrm>
          <a:graphic>
            <a:graphicData uri="http://schemas.openxmlformats.org/presentationml/2006/ole">
              <mc:AlternateContent xmlns:mc="http://schemas.openxmlformats.org/markup-compatibility/2006">
                <mc:Choice xmlns:v="urn:schemas-microsoft-com:vml" Requires="v">
                  <p:oleObj spid="_x0000_s340019" name="Equation" r:id="rId5" imgW="1549080" imgH="431640" progId="Equation.DSMT4">
                    <p:embed/>
                  </p:oleObj>
                </mc:Choice>
                <mc:Fallback>
                  <p:oleObj name="Equation" r:id="rId5" imgW="15490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384"/>
                          <a:ext cx="1728"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0000" name="Group 32"/>
          <p:cNvGrpSpPr>
            <a:grpSpLocks/>
          </p:cNvGrpSpPr>
          <p:nvPr/>
        </p:nvGrpSpPr>
        <p:grpSpPr bwMode="auto">
          <a:xfrm>
            <a:off x="609600" y="1295400"/>
            <a:ext cx="6629400" cy="757238"/>
            <a:chOff x="384" y="816"/>
            <a:chExt cx="4176" cy="477"/>
          </a:xfrm>
        </p:grpSpPr>
        <p:sp>
          <p:nvSpPr>
            <p:cNvPr id="339978" name="Rectangle 10"/>
            <p:cNvSpPr>
              <a:spLocks noChangeArrowheads="1"/>
            </p:cNvSpPr>
            <p:nvPr/>
          </p:nvSpPr>
          <p:spPr bwMode="auto">
            <a:xfrm>
              <a:off x="384" y="816"/>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两边积分并整理得： </a:t>
              </a:r>
            </a:p>
          </p:txBody>
        </p:sp>
        <p:graphicFrame>
          <p:nvGraphicFramePr>
            <p:cNvPr id="339980" name="Object 12"/>
            <p:cNvGraphicFramePr>
              <a:graphicFrameLocks noChangeAspect="1"/>
            </p:cNvGraphicFramePr>
            <p:nvPr/>
          </p:nvGraphicFramePr>
          <p:xfrm>
            <a:off x="2400" y="855"/>
            <a:ext cx="1013" cy="438"/>
          </p:xfrm>
          <a:graphic>
            <a:graphicData uri="http://schemas.openxmlformats.org/presentationml/2006/ole">
              <mc:AlternateContent xmlns:mc="http://schemas.openxmlformats.org/markup-compatibility/2006">
                <mc:Choice xmlns:v="urn:schemas-microsoft-com:vml" Requires="v">
                  <p:oleObj spid="_x0000_s340020" name="Equation" r:id="rId7" imgW="901440" imgH="393480" progId="Equation.DSMT4">
                    <p:embed/>
                  </p:oleObj>
                </mc:Choice>
                <mc:Fallback>
                  <p:oleObj name="Equation" r:id="rId7" imgW="901440" imgH="393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855"/>
                          <a:ext cx="1013"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0001" name="Group 33"/>
          <p:cNvGrpSpPr>
            <a:grpSpLocks/>
          </p:cNvGrpSpPr>
          <p:nvPr/>
        </p:nvGrpSpPr>
        <p:grpSpPr bwMode="auto">
          <a:xfrm>
            <a:off x="609600" y="1998663"/>
            <a:ext cx="6629400" cy="820737"/>
            <a:chOff x="384" y="1259"/>
            <a:chExt cx="4176" cy="517"/>
          </a:xfrm>
        </p:grpSpPr>
        <p:sp>
          <p:nvSpPr>
            <p:cNvPr id="339982" name="Rectangle 14"/>
            <p:cNvSpPr>
              <a:spLocks noChangeArrowheads="1"/>
            </p:cNvSpPr>
            <p:nvPr/>
          </p:nvSpPr>
          <p:spPr bwMode="auto">
            <a:xfrm>
              <a:off x="384" y="1259"/>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令</a:t>
              </a:r>
              <a:r>
                <a:rPr lang="en-US" altLang="zh-CN" sz="2400" b="1" i="1">
                  <a:latin typeface="Times New Roman" pitchFamily="18" charset="0"/>
                </a:rPr>
                <a:t>N</a:t>
              </a:r>
              <a:r>
                <a:rPr lang="en-US" altLang="zh-CN" sz="2400" b="1">
                  <a:latin typeface="Times New Roman" pitchFamily="18" charset="0"/>
                </a:rPr>
                <a:t>(0)=</a:t>
              </a:r>
              <a:r>
                <a:rPr lang="en-US" altLang="zh-CN" sz="2400" b="1" i="1">
                  <a:latin typeface="Times New Roman" pitchFamily="18" charset="0"/>
                </a:rPr>
                <a:t>N</a:t>
              </a:r>
              <a:r>
                <a:rPr lang="en-US" altLang="zh-CN" sz="2400" b="1" baseline="-30000">
                  <a:latin typeface="Times New Roman" pitchFamily="18" charset="0"/>
                </a:rPr>
                <a:t>0</a:t>
              </a:r>
              <a:r>
                <a:rPr lang="zh-CN" altLang="en-US" sz="2400" b="1">
                  <a:latin typeface="Times New Roman" pitchFamily="18" charset="0"/>
                </a:rPr>
                <a:t>，求得： </a:t>
              </a:r>
            </a:p>
          </p:txBody>
        </p:sp>
        <p:graphicFrame>
          <p:nvGraphicFramePr>
            <p:cNvPr id="339984" name="Object 16"/>
            <p:cNvGraphicFramePr>
              <a:graphicFrameLocks noChangeAspect="1"/>
            </p:cNvGraphicFramePr>
            <p:nvPr/>
          </p:nvGraphicFramePr>
          <p:xfrm>
            <a:off x="2400" y="1307"/>
            <a:ext cx="823" cy="469"/>
          </p:xfrm>
          <a:graphic>
            <a:graphicData uri="http://schemas.openxmlformats.org/presentationml/2006/ole">
              <mc:AlternateContent xmlns:mc="http://schemas.openxmlformats.org/markup-compatibility/2006">
                <mc:Choice xmlns:v="urn:schemas-microsoft-com:vml" Requires="v">
                  <p:oleObj spid="_x0000_s340021" name="Equation" r:id="rId9" imgW="761760" imgH="431640" progId="Equation.DSMT4">
                    <p:embed/>
                  </p:oleObj>
                </mc:Choice>
                <mc:Fallback>
                  <p:oleObj name="Equation" r:id="rId9" imgW="761760" imgH="43164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 y="1307"/>
                          <a:ext cx="823"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0002" name="Group 34"/>
          <p:cNvGrpSpPr>
            <a:grpSpLocks/>
          </p:cNvGrpSpPr>
          <p:nvPr/>
        </p:nvGrpSpPr>
        <p:grpSpPr bwMode="auto">
          <a:xfrm>
            <a:off x="609600" y="2797175"/>
            <a:ext cx="7696200" cy="1241425"/>
            <a:chOff x="384" y="1762"/>
            <a:chExt cx="4848" cy="782"/>
          </a:xfrm>
        </p:grpSpPr>
        <p:sp>
          <p:nvSpPr>
            <p:cNvPr id="339986" name="Rectangle 18"/>
            <p:cNvSpPr>
              <a:spLocks noChangeArrowheads="1"/>
            </p:cNvSpPr>
            <p:nvPr/>
          </p:nvSpPr>
          <p:spPr bwMode="auto">
            <a:xfrm>
              <a:off x="384" y="1762"/>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故</a:t>
              </a:r>
              <a:r>
                <a:rPr lang="zh-CN" altLang="en-US" sz="2400" b="1">
                  <a:latin typeface="宋体-18030" pitchFamily="49" charset="-122"/>
                  <a:ea typeface="宋体-18030" pitchFamily="49" charset="-122"/>
                </a:rPr>
                <a:t>（</a:t>
              </a:r>
              <a:r>
                <a:rPr lang="en-US" altLang="zh-CN" sz="2400" b="1">
                  <a:latin typeface="宋体-18030" pitchFamily="49" charset="-122"/>
                  <a:ea typeface="宋体-18030" pitchFamily="49" charset="-122"/>
                </a:rPr>
                <a:t>3.9</a:t>
              </a:r>
              <a:r>
                <a:rPr lang="zh-CN" altLang="en-US" sz="2400" b="1">
                  <a:latin typeface="宋体-18030" pitchFamily="49" charset="-122"/>
                  <a:ea typeface="宋体-18030" pitchFamily="49" charset="-122"/>
                </a:rPr>
                <a:t>）</a:t>
              </a:r>
              <a:r>
                <a:rPr lang="zh-CN" altLang="en-US" sz="2400" b="1">
                  <a:latin typeface="Times New Roman" pitchFamily="18" charset="0"/>
                </a:rPr>
                <a:t>的满足初始条件</a:t>
              </a:r>
              <a:r>
                <a:rPr lang="en-US" altLang="zh-CN" sz="2400" b="1" i="1">
                  <a:latin typeface="Times New Roman" pitchFamily="18" charset="0"/>
                </a:rPr>
                <a:t>N</a:t>
              </a:r>
              <a:r>
                <a:rPr lang="en-US" altLang="zh-CN" sz="2400" b="1">
                  <a:latin typeface="Times New Roman" pitchFamily="18" charset="0"/>
                </a:rPr>
                <a:t>(0)=</a:t>
              </a:r>
              <a:r>
                <a:rPr lang="en-US" altLang="zh-CN" sz="2400" b="1" i="1">
                  <a:latin typeface="Times New Roman" pitchFamily="18" charset="0"/>
                </a:rPr>
                <a:t>N</a:t>
              </a:r>
              <a:r>
                <a:rPr lang="en-US" altLang="zh-CN" sz="2400" b="1" baseline="-30000">
                  <a:latin typeface="Times New Roman" pitchFamily="18" charset="0"/>
                </a:rPr>
                <a:t>0</a:t>
              </a:r>
              <a:r>
                <a:rPr lang="zh-CN" altLang="en-US" sz="2400" b="1">
                  <a:latin typeface="Times New Roman" pitchFamily="18" charset="0"/>
                </a:rPr>
                <a:t>的解为： </a:t>
              </a:r>
            </a:p>
          </p:txBody>
        </p:sp>
        <p:graphicFrame>
          <p:nvGraphicFramePr>
            <p:cNvPr id="339988" name="Object 20"/>
            <p:cNvGraphicFramePr>
              <a:graphicFrameLocks noChangeAspect="1"/>
            </p:cNvGraphicFramePr>
            <p:nvPr/>
          </p:nvGraphicFramePr>
          <p:xfrm>
            <a:off x="2394" y="2098"/>
            <a:ext cx="1676" cy="446"/>
          </p:xfrm>
          <a:graphic>
            <a:graphicData uri="http://schemas.openxmlformats.org/presentationml/2006/ole">
              <mc:AlternateContent xmlns:mc="http://schemas.openxmlformats.org/markup-compatibility/2006">
                <mc:Choice xmlns:v="urn:schemas-microsoft-com:vml" Requires="v">
                  <p:oleObj spid="_x0000_s340022" name="Equation" r:id="rId11" imgW="1625400" imgH="431640" progId="Equation.DSMT4">
                    <p:embed/>
                  </p:oleObj>
                </mc:Choice>
                <mc:Fallback>
                  <p:oleObj name="Equation" r:id="rId11" imgW="1625400" imgH="43164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4" y="2098"/>
                          <a:ext cx="1676"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89" name="Rectangle 21"/>
            <p:cNvSpPr>
              <a:spLocks noChangeArrowheads="1"/>
            </p:cNvSpPr>
            <p:nvPr/>
          </p:nvSpPr>
          <p:spPr bwMode="auto">
            <a:xfrm>
              <a:off x="4396" y="2160"/>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宋体" pitchFamily="2" charset="-122"/>
                  <a:ea typeface="宋体" pitchFamily="2" charset="-122"/>
                </a:rPr>
                <a:t>（</a:t>
              </a:r>
              <a:r>
                <a:rPr lang="en-US" altLang="zh-CN" sz="2400">
                  <a:latin typeface="Times New Roman" pitchFamily="18" charset="0"/>
                  <a:ea typeface="宋体" pitchFamily="2" charset="-122"/>
                  <a:cs typeface="Times New Roman" pitchFamily="18" charset="0"/>
                </a:rPr>
                <a:t>3.10</a:t>
              </a:r>
              <a:r>
                <a:rPr lang="zh-CN" altLang="en-US" sz="2400">
                  <a:latin typeface="宋体" pitchFamily="2" charset="-122"/>
                  <a:ea typeface="宋体" pitchFamily="2" charset="-122"/>
                </a:rPr>
                <a:t>）</a:t>
              </a:r>
            </a:p>
          </p:txBody>
        </p:sp>
      </p:grpSp>
      <p:grpSp>
        <p:nvGrpSpPr>
          <p:cNvPr id="339999" name="Group 31"/>
          <p:cNvGrpSpPr>
            <a:grpSpLocks/>
          </p:cNvGrpSpPr>
          <p:nvPr/>
        </p:nvGrpSpPr>
        <p:grpSpPr bwMode="auto">
          <a:xfrm>
            <a:off x="609600" y="3962400"/>
            <a:ext cx="3200400" cy="914400"/>
            <a:chOff x="384" y="2496"/>
            <a:chExt cx="2016" cy="576"/>
          </a:xfrm>
        </p:grpSpPr>
        <p:sp>
          <p:nvSpPr>
            <p:cNvPr id="339995" name="Text Box 27"/>
            <p:cNvSpPr txBox="1">
              <a:spLocks noChangeArrowheads="1"/>
            </p:cNvSpPr>
            <p:nvPr/>
          </p:nvSpPr>
          <p:spPr bwMode="auto">
            <a:xfrm>
              <a:off x="384" y="2496"/>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易见： </a:t>
              </a:r>
            </a:p>
          </p:txBody>
        </p:sp>
        <p:grpSp>
          <p:nvGrpSpPr>
            <p:cNvPr id="339998" name="Group 30"/>
            <p:cNvGrpSpPr>
              <a:grpSpLocks/>
            </p:cNvGrpSpPr>
            <p:nvPr/>
          </p:nvGrpSpPr>
          <p:grpSpPr bwMode="auto">
            <a:xfrm>
              <a:off x="816" y="2784"/>
              <a:ext cx="1584" cy="288"/>
              <a:chOff x="912" y="2832"/>
              <a:chExt cx="1584" cy="288"/>
            </a:xfrm>
          </p:grpSpPr>
          <p:sp>
            <p:nvSpPr>
              <p:cNvPr id="339996" name="Text Box 28"/>
              <p:cNvSpPr txBox="1">
                <a:spLocks noChangeArrowheads="1"/>
              </p:cNvSpPr>
              <p:nvPr/>
            </p:nvSpPr>
            <p:spPr bwMode="auto">
              <a:xfrm>
                <a:off x="912" y="2832"/>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solidFill>
                      <a:srgbClr val="3333CC"/>
                    </a:solidFill>
                    <a:latin typeface="Times New Roman" pitchFamily="18" charset="0"/>
                    <a:ea typeface="宋体" pitchFamily="2" charset="-122"/>
                    <a:cs typeface="Times New Roman" pitchFamily="18" charset="0"/>
                  </a:rPr>
                  <a:t>N</a:t>
                </a:r>
                <a:r>
                  <a:rPr lang="en-US" altLang="zh-CN" sz="1800">
                    <a:solidFill>
                      <a:srgbClr val="3333CC"/>
                    </a:solidFill>
                    <a:latin typeface="Times New Roman" pitchFamily="18" charset="0"/>
                    <a:ea typeface="宋体" pitchFamily="2" charset="-122"/>
                    <a:cs typeface="Times New Roman" pitchFamily="18" charset="0"/>
                  </a:rPr>
                  <a:t>(0)=</a:t>
                </a:r>
                <a:r>
                  <a:rPr lang="en-US" altLang="zh-CN" sz="1800" i="1">
                    <a:solidFill>
                      <a:srgbClr val="3333CC"/>
                    </a:solidFill>
                    <a:latin typeface="Times New Roman" pitchFamily="18" charset="0"/>
                    <a:ea typeface="宋体" pitchFamily="2" charset="-122"/>
                    <a:cs typeface="Times New Roman" pitchFamily="18" charset="0"/>
                  </a:rPr>
                  <a:t>N</a:t>
                </a:r>
                <a:r>
                  <a:rPr lang="en-US" altLang="zh-CN" sz="1800" baseline="-30000">
                    <a:solidFill>
                      <a:srgbClr val="3333CC"/>
                    </a:solidFill>
                    <a:latin typeface="Times New Roman" pitchFamily="18" charset="0"/>
                    <a:ea typeface="宋体" pitchFamily="2" charset="-122"/>
                    <a:cs typeface="Times New Roman" pitchFamily="18" charset="0"/>
                  </a:rPr>
                  <a:t>0</a:t>
                </a:r>
                <a:r>
                  <a:rPr lang="en-US" altLang="zh-CN" sz="1800">
                    <a:solidFill>
                      <a:srgbClr val="6699FF"/>
                    </a:solidFill>
                    <a:ea typeface="宋体" pitchFamily="2" charset="-122"/>
                  </a:rPr>
                  <a:t> </a:t>
                </a:r>
                <a:r>
                  <a:rPr lang="zh-CN" altLang="en-US" sz="1800">
                    <a:ea typeface="宋体" pitchFamily="2" charset="-122"/>
                  </a:rPr>
                  <a:t>，</a:t>
                </a:r>
              </a:p>
            </p:txBody>
          </p:sp>
          <p:graphicFrame>
            <p:nvGraphicFramePr>
              <p:cNvPr id="339997" name="Object 29"/>
              <p:cNvGraphicFramePr>
                <a:graphicFrameLocks noChangeAspect="1"/>
              </p:cNvGraphicFramePr>
              <p:nvPr/>
            </p:nvGraphicFramePr>
            <p:xfrm>
              <a:off x="1632" y="2844"/>
              <a:ext cx="864" cy="276"/>
            </p:xfrm>
            <a:graphic>
              <a:graphicData uri="http://schemas.openxmlformats.org/presentationml/2006/ole">
                <mc:AlternateContent xmlns:mc="http://schemas.openxmlformats.org/markup-compatibility/2006">
                  <mc:Choice xmlns:v="urn:schemas-microsoft-com:vml" Requires="v">
                    <p:oleObj spid="_x0000_s340023" name="Equation" r:id="rId13" imgW="863280" imgH="279360" progId="Equation.DSMT4">
                      <p:embed/>
                    </p:oleObj>
                  </mc:Choice>
                  <mc:Fallback>
                    <p:oleObj name="Equation" r:id="rId13" imgW="863280" imgH="27936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2844"/>
                            <a:ext cx="864"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40011" name="Rectangle 43"/>
          <p:cNvSpPr>
            <a:spLocks noChangeArrowheads="1"/>
          </p:cNvSpPr>
          <p:nvPr/>
        </p:nvSpPr>
        <p:spPr bwMode="auto">
          <a:xfrm>
            <a:off x="685800" y="49530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的图形请看图</a:t>
            </a:r>
            <a:r>
              <a:rPr lang="en-US" altLang="zh-CN" sz="2400" b="1">
                <a:latin typeface="Times New Roman" pitchFamily="18" charset="0"/>
              </a:rPr>
              <a:t>3.5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39990"/>
                                        </p:tgtEl>
                                        <p:attrNameLst>
                                          <p:attrName>style.visibility</p:attrName>
                                        </p:attrNameLst>
                                      </p:cBhvr>
                                      <p:to>
                                        <p:strVal val="visible"/>
                                      </p:to>
                                    </p:set>
                                    <p:animEffect transition="in" filter="wipe(up)">
                                      <p:cBhvr>
                                        <p:cTn id="7" dur="500"/>
                                        <p:tgtEl>
                                          <p:spTgt spid="339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0000"/>
                                        </p:tgtEl>
                                        <p:attrNameLst>
                                          <p:attrName>style.visibility</p:attrName>
                                        </p:attrNameLst>
                                      </p:cBhvr>
                                      <p:to>
                                        <p:strVal val="visible"/>
                                      </p:to>
                                    </p:set>
                                    <p:animEffect transition="in" filter="wipe(left)">
                                      <p:cBhvr>
                                        <p:cTn id="12" dur="500"/>
                                        <p:tgtEl>
                                          <p:spTgt spid="340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0001"/>
                                        </p:tgtEl>
                                        <p:attrNameLst>
                                          <p:attrName>style.visibility</p:attrName>
                                        </p:attrNameLst>
                                      </p:cBhvr>
                                      <p:to>
                                        <p:strVal val="visible"/>
                                      </p:to>
                                    </p:set>
                                    <p:animEffect transition="in" filter="wipe(up)">
                                      <p:cBhvr>
                                        <p:cTn id="17" dur="500"/>
                                        <p:tgtEl>
                                          <p:spTgt spid="340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0002"/>
                                        </p:tgtEl>
                                        <p:attrNameLst>
                                          <p:attrName>style.visibility</p:attrName>
                                        </p:attrNameLst>
                                      </p:cBhvr>
                                      <p:to>
                                        <p:strVal val="visible"/>
                                      </p:to>
                                    </p:set>
                                    <p:animEffect transition="in" filter="wipe(left)">
                                      <p:cBhvr>
                                        <p:cTn id="22" dur="500"/>
                                        <p:tgtEl>
                                          <p:spTgt spid="340002"/>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39999"/>
                                        </p:tgtEl>
                                        <p:attrNameLst>
                                          <p:attrName>style.visibility</p:attrName>
                                        </p:attrNameLst>
                                      </p:cBhvr>
                                      <p:to>
                                        <p:strVal val="visible"/>
                                      </p:to>
                                    </p:set>
                                    <p:animEffect transition="in" filter="wipe(up)">
                                      <p:cBhvr>
                                        <p:cTn id="27" dur="500"/>
                                        <p:tgtEl>
                                          <p:spTgt spid="339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40010"/>
                                        </p:tgtEl>
                                        <p:attrNameLst>
                                          <p:attrName>style.visibility</p:attrName>
                                        </p:attrNameLst>
                                      </p:cBhvr>
                                      <p:to>
                                        <p:strVal val="visible"/>
                                      </p:to>
                                    </p:set>
                                    <p:animEffect transition="in" filter="dissolve">
                                      <p:cBhvr>
                                        <p:cTn id="32" dur="500"/>
                                        <p:tgtEl>
                                          <p:spTgt spid="340010"/>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40011"/>
                                        </p:tgtEl>
                                        <p:attrNameLst>
                                          <p:attrName>style.visibility</p:attrName>
                                        </p:attrNameLst>
                                      </p:cBhvr>
                                      <p:to>
                                        <p:strVal val="visible"/>
                                      </p:to>
                                    </p:set>
                                    <p:animEffect transition="in" filter="wipe(left)">
                                      <p:cBhvr>
                                        <p:cTn id="36" dur="500"/>
                                        <p:tgtEl>
                                          <p:spTgt spid="340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027" name="Group 11"/>
          <p:cNvGrpSpPr>
            <a:grpSpLocks/>
          </p:cNvGrpSpPr>
          <p:nvPr/>
        </p:nvGrpSpPr>
        <p:grpSpPr bwMode="auto">
          <a:xfrm>
            <a:off x="228600" y="228600"/>
            <a:ext cx="8534400" cy="2085975"/>
            <a:chOff x="144" y="144"/>
            <a:chExt cx="5376" cy="1314"/>
          </a:xfrm>
        </p:grpSpPr>
        <p:sp>
          <p:nvSpPr>
            <p:cNvPr id="342022" name="Text Box 6"/>
            <p:cNvSpPr txBox="1">
              <a:spLocks noChangeArrowheads="1"/>
            </p:cNvSpPr>
            <p:nvPr/>
          </p:nvSpPr>
          <p:spPr bwMode="auto">
            <a:xfrm>
              <a:off x="144" y="14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模型检验</a:t>
              </a:r>
            </a:p>
          </p:txBody>
        </p:sp>
        <p:sp>
          <p:nvSpPr>
            <p:cNvPr id="342023" name="Rectangle 7"/>
            <p:cNvSpPr>
              <a:spLocks noChangeArrowheads="1"/>
            </p:cNvSpPr>
            <p:nvPr/>
          </p:nvSpPr>
          <p:spPr bwMode="auto">
            <a:xfrm>
              <a:off x="144" y="480"/>
              <a:ext cx="537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宋体" pitchFamily="2" charset="-122"/>
                  <a:ea typeface="宋体" pitchFamily="2" charset="-122"/>
                </a:rPr>
                <a:t>    </a:t>
              </a:r>
              <a:r>
                <a:rPr lang="zh-CN" altLang="en-US" sz="2400" b="1">
                  <a:latin typeface="楷体_GB2312" pitchFamily="49" charset="-122"/>
                </a:rPr>
                <a:t>用</a:t>
              </a:r>
              <a:r>
                <a:rPr lang="en-US" altLang="zh-CN" sz="2400" b="1">
                  <a:latin typeface="楷体_GB2312" pitchFamily="49" charset="-122"/>
                </a:rPr>
                <a:t>Logistic</a:t>
              </a:r>
              <a:r>
                <a:rPr lang="zh-CN" altLang="en-US" sz="2400" b="1">
                  <a:latin typeface="楷体_GB2312" pitchFamily="49" charset="-122"/>
                </a:rPr>
                <a:t>模型来描述种群增长的规律效果如何呢？</a:t>
              </a:r>
              <a:r>
                <a:rPr lang="en-US" altLang="zh-CN" sz="2400" b="1">
                  <a:latin typeface="楷体_GB2312" pitchFamily="49" charset="-122"/>
                </a:rPr>
                <a:t>1945</a:t>
              </a:r>
              <a:r>
                <a:rPr lang="zh-CN" altLang="en-US" sz="2400" b="1">
                  <a:latin typeface="楷体_GB2312" pitchFamily="49" charset="-122"/>
                </a:rPr>
                <a:t>年克朗皮克（</a:t>
              </a:r>
              <a:r>
                <a:rPr lang="en-US" altLang="zh-CN" sz="2400" b="1">
                  <a:latin typeface="楷体_GB2312" pitchFamily="49" charset="-122"/>
                </a:rPr>
                <a:t>Crombic</a:t>
              </a:r>
              <a:r>
                <a:rPr lang="zh-CN" altLang="en-US" sz="2400" b="1">
                  <a:latin typeface="楷体_GB2312" pitchFamily="49" charset="-122"/>
                </a:rPr>
                <a:t>）做了一个人工饲养小谷虫的实验，数学生物学家高斯（</a:t>
              </a:r>
              <a:r>
                <a:rPr lang="en-US" altLang="zh-CN" sz="2400" b="1">
                  <a:latin typeface="楷体_GB2312" pitchFamily="49" charset="-122"/>
                </a:rPr>
                <a:t>E</a:t>
              </a:r>
              <a:r>
                <a:rPr lang="en-US" altLang="zh-CN" sz="2400" b="1">
                  <a:latin typeface="Times New Roman"/>
                </a:rPr>
                <a:t>·</a:t>
              </a:r>
              <a:r>
                <a:rPr lang="en-US" altLang="zh-CN" sz="2400" b="1">
                  <a:latin typeface="楷体_GB2312" pitchFamily="49" charset="-122"/>
                </a:rPr>
                <a:t>F</a:t>
              </a:r>
              <a:r>
                <a:rPr lang="en-US" altLang="zh-CN" sz="2400" b="1">
                  <a:latin typeface="Times New Roman"/>
                </a:rPr>
                <a:t>·</a:t>
              </a:r>
              <a:r>
                <a:rPr lang="en-US" altLang="zh-CN" sz="2400" b="1">
                  <a:latin typeface="楷体_GB2312" pitchFamily="49" charset="-122"/>
                </a:rPr>
                <a:t>Gauss</a:t>
              </a:r>
              <a:r>
                <a:rPr lang="zh-CN" altLang="en-US" sz="2400" b="1">
                  <a:latin typeface="楷体_GB2312" pitchFamily="49" charset="-122"/>
                </a:rPr>
                <a:t>）也做了一个原生物草履虫实验，实验结果都和</a:t>
              </a:r>
              <a:r>
                <a:rPr lang="en-US" altLang="zh-CN" sz="2400" b="1">
                  <a:latin typeface="楷体_GB2312" pitchFamily="49" charset="-122"/>
                </a:rPr>
                <a:t>Logistic</a:t>
              </a:r>
              <a:r>
                <a:rPr lang="zh-CN" altLang="en-US" sz="2400" b="1">
                  <a:latin typeface="楷体_GB2312" pitchFamily="49" charset="-122"/>
                </a:rPr>
                <a:t>曲线十分吻合。 </a:t>
              </a:r>
            </a:p>
          </p:txBody>
        </p:sp>
      </p:grpSp>
      <p:grpSp>
        <p:nvGrpSpPr>
          <p:cNvPr id="342029" name="Group 13"/>
          <p:cNvGrpSpPr>
            <a:grpSpLocks/>
          </p:cNvGrpSpPr>
          <p:nvPr/>
        </p:nvGrpSpPr>
        <p:grpSpPr bwMode="auto">
          <a:xfrm>
            <a:off x="228600" y="2349500"/>
            <a:ext cx="8534400" cy="2779713"/>
            <a:chOff x="144" y="1480"/>
            <a:chExt cx="5376" cy="1751"/>
          </a:xfrm>
        </p:grpSpPr>
        <p:sp>
          <p:nvSpPr>
            <p:cNvPr id="342026" name="Rectangle 10"/>
            <p:cNvSpPr>
              <a:spLocks noChangeArrowheads="1"/>
            </p:cNvSpPr>
            <p:nvPr/>
          </p:nvSpPr>
          <p:spPr bwMode="auto">
            <a:xfrm>
              <a:off x="144" y="1480"/>
              <a:ext cx="5376"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宋体" pitchFamily="2" charset="-122"/>
                  <a:ea typeface="宋体" pitchFamily="2" charset="-122"/>
                </a:rPr>
                <a:t>    </a:t>
              </a:r>
              <a:r>
                <a:rPr lang="zh-CN" altLang="en-US" sz="2400" b="1">
                  <a:latin typeface="楷体_GB2312" pitchFamily="49" charset="-122"/>
                </a:rPr>
                <a:t>大量实验资料表明用</a:t>
              </a:r>
              <a:r>
                <a:rPr lang="en-US" altLang="zh-CN" sz="2400" b="1">
                  <a:latin typeface="楷体_GB2312" pitchFamily="49" charset="-122"/>
                </a:rPr>
                <a:t>Logistic</a:t>
              </a:r>
              <a:r>
                <a:rPr lang="zh-CN" altLang="en-US" sz="2400" b="1">
                  <a:latin typeface="楷体_GB2312" pitchFamily="49" charset="-122"/>
                </a:rPr>
                <a:t>模型来描述种群的增长，效果还是相当不错的。例如，高斯</a:t>
              </a:r>
              <a:r>
                <a:rPr lang="zh-CN" altLang="en-US" sz="2400" b="1">
                  <a:latin typeface="Times New Roman" pitchFamily="18" charset="0"/>
                </a:rPr>
                <a:t>把</a:t>
              </a:r>
              <a:r>
                <a:rPr lang="en-US" altLang="zh-CN" sz="2400" b="1">
                  <a:latin typeface="Times New Roman" pitchFamily="18" charset="0"/>
                </a:rPr>
                <a:t>5</a:t>
              </a:r>
              <a:r>
                <a:rPr lang="zh-CN" altLang="en-US" sz="2400" b="1">
                  <a:latin typeface="Times New Roman" pitchFamily="18" charset="0"/>
                </a:rPr>
                <a:t>只草履虫放进一个盛有</a:t>
              </a:r>
              <a:r>
                <a:rPr lang="en-US" altLang="zh-CN" sz="2400" b="1">
                  <a:latin typeface="Times New Roman" pitchFamily="18" charset="0"/>
                </a:rPr>
                <a:t>0.5cm</a:t>
              </a:r>
              <a:r>
                <a:rPr lang="en-US" altLang="zh-CN" sz="2400" b="1" baseline="30000">
                  <a:latin typeface="Times New Roman" pitchFamily="18" charset="0"/>
                </a:rPr>
                <a:t>3</a:t>
              </a:r>
              <a:r>
                <a:rPr lang="zh-CN" altLang="en-US" sz="2400" b="1">
                  <a:latin typeface="Times New Roman" pitchFamily="18" charset="0"/>
                </a:rPr>
                <a:t>营养液的小试管，他发现，开始时草履虫以每天</a:t>
              </a:r>
              <a:r>
                <a:rPr lang="en-US" altLang="zh-CN" sz="2400" b="1">
                  <a:latin typeface="Times New Roman" pitchFamily="18" charset="0"/>
                </a:rPr>
                <a:t>230.9%</a:t>
              </a:r>
              <a:r>
                <a:rPr lang="zh-CN" altLang="en-US" sz="2400" b="1">
                  <a:latin typeface="Times New Roman" pitchFamily="18" charset="0"/>
                </a:rPr>
                <a:t>的速率增长，此后增长速度不断减慢，到第五天达到最大量</a:t>
              </a:r>
              <a:r>
                <a:rPr lang="en-US" altLang="zh-CN" sz="2400" b="1">
                  <a:latin typeface="Times New Roman" pitchFamily="18" charset="0"/>
                </a:rPr>
                <a:t>375</a:t>
              </a:r>
              <a:r>
                <a:rPr lang="zh-CN" altLang="en-US" sz="2400" b="1">
                  <a:latin typeface="Times New Roman" pitchFamily="18" charset="0"/>
                </a:rPr>
                <a:t>个，实验数据与</a:t>
              </a:r>
              <a:r>
                <a:rPr lang="en-US" altLang="zh-CN" sz="2400" b="1" i="1">
                  <a:latin typeface="Times New Roman" pitchFamily="18" charset="0"/>
                </a:rPr>
                <a:t>r</a:t>
              </a:r>
              <a:r>
                <a:rPr lang="en-US" altLang="zh-CN" sz="2400" b="1">
                  <a:latin typeface="Times New Roman" pitchFamily="18" charset="0"/>
                </a:rPr>
                <a:t>=2.309</a:t>
              </a:r>
              <a:r>
                <a:rPr lang="zh-CN" altLang="en-US"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=0.006157</a:t>
              </a:r>
              <a:r>
                <a:rPr lang="zh-CN" altLang="en-US"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(0)=5</a:t>
              </a:r>
              <a:r>
                <a:rPr lang="zh-CN" altLang="en-US" sz="2400" b="1">
                  <a:latin typeface="楷体_GB2312" pitchFamily="49" charset="-122"/>
                </a:rPr>
                <a:t>的</a:t>
              </a:r>
              <a:r>
                <a:rPr lang="en-US" altLang="zh-CN" sz="2400" b="1">
                  <a:latin typeface="楷体_GB2312" pitchFamily="49" charset="-122"/>
                </a:rPr>
                <a:t>Logistic</a:t>
              </a:r>
              <a:r>
                <a:rPr lang="zh-CN" altLang="en-US" sz="2400" b="1">
                  <a:latin typeface="楷体_GB2312" pitchFamily="49" charset="-122"/>
                </a:rPr>
                <a:t>曲线：</a:t>
              </a:r>
            </a:p>
            <a:p>
              <a:r>
                <a:rPr lang="zh-CN" altLang="en-US" sz="2400" b="1">
                  <a:latin typeface="宋体" pitchFamily="2" charset="-122"/>
                  <a:ea typeface="宋体" pitchFamily="2" charset="-122"/>
                </a:rPr>
                <a:t>                   </a:t>
              </a:r>
              <a:r>
                <a:rPr lang="zh-CN" altLang="en-US" sz="2400" b="1">
                  <a:latin typeface="Times New Roman" pitchFamily="18" charset="0"/>
                </a:rPr>
                <a:t> 几乎完全吻合，见图</a:t>
              </a:r>
              <a:r>
                <a:rPr lang="en-US" altLang="zh-CN" sz="2400" b="1">
                  <a:latin typeface="Times New Roman" pitchFamily="18" charset="0"/>
                </a:rPr>
                <a:t>3.6</a:t>
              </a:r>
              <a:r>
                <a:rPr lang="zh-CN" altLang="en-US" sz="2400" b="1">
                  <a:latin typeface="Times New Roman" pitchFamily="18" charset="0"/>
                </a:rPr>
                <a:t>。</a:t>
              </a:r>
              <a:r>
                <a:rPr lang="zh-CN" altLang="en-US" sz="2400" b="1">
                  <a:latin typeface="楷体_GB2312" pitchFamily="49" charset="-122"/>
                </a:rPr>
                <a:t>  </a:t>
              </a:r>
            </a:p>
          </p:txBody>
        </p:sp>
        <p:graphicFrame>
          <p:nvGraphicFramePr>
            <p:cNvPr id="342028" name="Object 12"/>
            <p:cNvGraphicFramePr>
              <a:graphicFrameLocks noChangeAspect="1"/>
            </p:cNvGraphicFramePr>
            <p:nvPr/>
          </p:nvGraphicFramePr>
          <p:xfrm>
            <a:off x="576" y="2736"/>
            <a:ext cx="1536" cy="495"/>
          </p:xfrm>
          <a:graphic>
            <a:graphicData uri="http://schemas.openxmlformats.org/presentationml/2006/ole">
              <mc:AlternateContent xmlns:mc="http://schemas.openxmlformats.org/markup-compatibility/2006">
                <mc:Choice xmlns:v="urn:schemas-microsoft-com:vml" Requires="v">
                  <p:oleObj spid="_x0000_s342037" name="Equation" r:id="rId3" imgW="1206360" imgH="393480" progId="Equation.DSMT4">
                    <p:embed/>
                  </p:oleObj>
                </mc:Choice>
                <mc:Fallback>
                  <p:oleObj name="Equation" r:id="rId3" imgW="1206360" imgH="3934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736"/>
                          <a:ext cx="15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2035" name="Group 19"/>
          <p:cNvGrpSpPr>
            <a:grpSpLocks/>
          </p:cNvGrpSpPr>
          <p:nvPr/>
        </p:nvGrpSpPr>
        <p:grpSpPr bwMode="auto">
          <a:xfrm>
            <a:off x="6467475" y="4724400"/>
            <a:ext cx="2600325" cy="2057400"/>
            <a:chOff x="4074" y="2976"/>
            <a:chExt cx="1638" cy="1296"/>
          </a:xfrm>
        </p:grpSpPr>
        <p:pic>
          <p:nvPicPr>
            <p:cNvPr id="34203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 y="2976"/>
              <a:ext cx="1638"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2034" name="Rectangle 18"/>
            <p:cNvSpPr>
              <a:spLocks noChangeArrowheads="1"/>
            </p:cNvSpPr>
            <p:nvPr/>
          </p:nvSpPr>
          <p:spPr bwMode="auto">
            <a:xfrm>
              <a:off x="4683" y="404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宋体" pitchFamily="2" charset="-122"/>
                </a:rPr>
                <a:t>图</a:t>
              </a:r>
              <a:r>
                <a:rPr lang="en-US" altLang="zh-CN" sz="1800" b="1">
                  <a:latin typeface="Times New Roman" pitchFamily="18" charset="0"/>
                  <a:ea typeface="宋体" pitchFamily="2" charset="-122"/>
                  <a:cs typeface="Times New Roman" pitchFamily="18" charset="0"/>
                </a:rPr>
                <a:t>3-6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42027"/>
                                        </p:tgtEl>
                                        <p:attrNameLst>
                                          <p:attrName>style.visibility</p:attrName>
                                        </p:attrNameLst>
                                      </p:cBhvr>
                                      <p:to>
                                        <p:strVal val="visible"/>
                                      </p:to>
                                    </p:set>
                                    <p:animEffect transition="in" filter="wipe(left)">
                                      <p:cBhvr>
                                        <p:cTn id="7" dur="500"/>
                                        <p:tgtEl>
                                          <p:spTgt spid="342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2035"/>
                                        </p:tgtEl>
                                        <p:attrNameLst>
                                          <p:attrName>style.visibility</p:attrName>
                                        </p:attrNameLst>
                                      </p:cBhvr>
                                      <p:to>
                                        <p:strVal val="visible"/>
                                      </p:to>
                                    </p:set>
                                    <p:animEffect transition="in" filter="dissolve">
                                      <p:cBhvr>
                                        <p:cTn id="12" dur="500"/>
                                        <p:tgtEl>
                                          <p:spTgt spid="34203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42029"/>
                                        </p:tgtEl>
                                        <p:attrNameLst>
                                          <p:attrName>style.visibility</p:attrName>
                                        </p:attrNameLst>
                                      </p:cBhvr>
                                      <p:to>
                                        <p:strVal val="visible"/>
                                      </p:to>
                                    </p:set>
                                    <p:animEffect transition="in" filter="wipe(up)">
                                      <p:cBhvr>
                                        <p:cTn id="16" dur="500"/>
                                        <p:tgtEl>
                                          <p:spTgt spid="34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241300" y="304800"/>
            <a:ext cx="4945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a:solidFill>
                  <a:srgbClr val="FF0000"/>
                </a:solidFill>
                <a:latin typeface="楷体_GB2312" pitchFamily="49" charset="-122"/>
              </a:rPr>
              <a:t>Malthus</a:t>
            </a:r>
            <a:r>
              <a:rPr lang="zh-CN" altLang="en-US" sz="2400" b="1">
                <a:solidFill>
                  <a:srgbClr val="FF0000"/>
                </a:solidFill>
                <a:latin typeface="楷体_GB2312" pitchFamily="49" charset="-122"/>
              </a:rPr>
              <a:t>模型和</a:t>
            </a:r>
            <a:r>
              <a:rPr lang="en-US" altLang="zh-CN" sz="2400" b="1">
                <a:solidFill>
                  <a:srgbClr val="FF0000"/>
                </a:solidFill>
                <a:latin typeface="楷体_GB2312" pitchFamily="49" charset="-122"/>
              </a:rPr>
              <a:t>Logistic</a:t>
            </a:r>
            <a:r>
              <a:rPr lang="zh-CN" altLang="en-US" sz="2400" b="1">
                <a:solidFill>
                  <a:srgbClr val="FF0000"/>
                </a:solidFill>
                <a:latin typeface="楷体_GB2312" pitchFamily="49" charset="-122"/>
              </a:rPr>
              <a:t>模型的总结</a:t>
            </a:r>
          </a:p>
        </p:txBody>
      </p:sp>
      <p:grpSp>
        <p:nvGrpSpPr>
          <p:cNvPr id="346121" name="Group 9"/>
          <p:cNvGrpSpPr>
            <a:grpSpLocks/>
          </p:cNvGrpSpPr>
          <p:nvPr/>
        </p:nvGrpSpPr>
        <p:grpSpPr bwMode="auto">
          <a:xfrm>
            <a:off x="762000" y="914400"/>
            <a:ext cx="8001000" cy="1552575"/>
            <a:chOff x="480" y="576"/>
            <a:chExt cx="5040" cy="978"/>
          </a:xfrm>
        </p:grpSpPr>
        <p:sp>
          <p:nvSpPr>
            <p:cNvPr id="346117" name="Rectangle 5"/>
            <p:cNvSpPr>
              <a:spLocks noChangeArrowheads="1"/>
            </p:cNvSpPr>
            <p:nvPr/>
          </p:nvSpPr>
          <p:spPr bwMode="auto">
            <a:xfrm>
              <a:off x="480" y="576"/>
              <a:ext cx="504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Times New Roman" pitchFamily="18" charset="0"/>
                  <a:ea typeface="宋体" pitchFamily="2" charset="-122"/>
                  <a:cs typeface="Times New Roman" pitchFamily="18" charset="0"/>
                </a:rPr>
                <a:t>            </a:t>
              </a:r>
              <a:r>
                <a:rPr lang="en-US" altLang="zh-CN" sz="2400" b="1">
                  <a:latin typeface="楷体_GB2312" pitchFamily="49" charset="-122"/>
                </a:rPr>
                <a:t>Malthus</a:t>
              </a:r>
              <a:r>
                <a:rPr lang="zh-CN" altLang="en-US" sz="2400" b="1">
                  <a:latin typeface="楷体_GB2312" pitchFamily="49" charset="-122"/>
                </a:rPr>
                <a:t>模型和</a:t>
              </a:r>
              <a:r>
                <a:rPr lang="en-US" altLang="zh-CN" sz="2400" b="1">
                  <a:latin typeface="楷体_GB2312" pitchFamily="49" charset="-122"/>
                </a:rPr>
                <a:t>Logistic</a:t>
              </a:r>
              <a:r>
                <a:rPr lang="zh-CN" altLang="en-US" sz="2400" b="1">
                  <a:latin typeface="楷体_GB2312" pitchFamily="49" charset="-122"/>
                </a:rPr>
                <a:t>模型</a:t>
              </a:r>
              <a:r>
                <a:rPr lang="zh-CN" altLang="en-US" sz="2400" b="1">
                  <a:latin typeface="Times New Roman" pitchFamily="18" charset="0"/>
                </a:rPr>
                <a:t>均为对微分方程（</a:t>
              </a:r>
              <a:r>
                <a:rPr lang="en-US" altLang="zh-CN" sz="2400" b="1">
                  <a:latin typeface="Times New Roman" pitchFamily="18" charset="0"/>
                </a:rPr>
                <a:t>3.7</a:t>
              </a:r>
              <a:r>
                <a:rPr lang="zh-CN" altLang="en-US" sz="2400" b="1">
                  <a:latin typeface="Times New Roman" pitchFamily="18" charset="0"/>
                </a:rPr>
                <a:t>）所作的模拟近似方程。前一模型假设了种群增长率</a:t>
              </a:r>
              <a:r>
                <a:rPr lang="en-US" altLang="zh-CN" sz="2400" b="1" i="1">
                  <a:latin typeface="Times New Roman" pitchFamily="18" charset="0"/>
                </a:rPr>
                <a:t>r</a:t>
              </a:r>
              <a:r>
                <a:rPr lang="zh-CN" altLang="en-US" sz="2400" b="1">
                  <a:latin typeface="Times New Roman" pitchFamily="18" charset="0"/>
                </a:rPr>
                <a:t>为一常数，（</a:t>
              </a:r>
              <a:r>
                <a:rPr lang="en-US" altLang="zh-CN" sz="2400" b="1" i="1">
                  <a:latin typeface="Times New Roman" pitchFamily="18" charset="0"/>
                </a:rPr>
                <a:t>r</a:t>
              </a:r>
              <a:r>
                <a:rPr lang="zh-CN" altLang="en-US" sz="2400" b="1">
                  <a:latin typeface="Times New Roman" pitchFamily="18" charset="0"/>
                </a:rPr>
                <a:t>被称为该种群的内禀增长率）。后一模型则假设环境只能供养一定数量的种群，从而引入了一个竞争项。 </a:t>
              </a:r>
            </a:p>
          </p:txBody>
        </p:sp>
        <p:pic>
          <p:nvPicPr>
            <p:cNvPr id="3461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 y="678"/>
              <a:ext cx="90"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6122" name="Group 10"/>
          <p:cNvGrpSpPr>
            <a:grpSpLocks/>
          </p:cNvGrpSpPr>
          <p:nvPr/>
        </p:nvGrpSpPr>
        <p:grpSpPr bwMode="auto">
          <a:xfrm>
            <a:off x="762000" y="2514600"/>
            <a:ext cx="8001000" cy="1552575"/>
            <a:chOff x="480" y="1614"/>
            <a:chExt cx="5040" cy="978"/>
          </a:xfrm>
        </p:grpSpPr>
        <p:sp>
          <p:nvSpPr>
            <p:cNvPr id="346118" name="Rectangle 6"/>
            <p:cNvSpPr>
              <a:spLocks noChangeArrowheads="1"/>
            </p:cNvSpPr>
            <p:nvPr/>
          </p:nvSpPr>
          <p:spPr bwMode="auto">
            <a:xfrm>
              <a:off x="480" y="1614"/>
              <a:ext cx="504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Times New Roman" pitchFamily="18" charset="0"/>
                  <a:ea typeface="宋体" pitchFamily="2" charset="-122"/>
                  <a:cs typeface="Times New Roman" pitchFamily="18" charset="0"/>
                </a:rPr>
                <a:t>            </a:t>
              </a:r>
              <a:r>
                <a:rPr lang="zh-CN" altLang="en-US" sz="2400" b="1">
                  <a:latin typeface="楷体_GB2312" pitchFamily="49" charset="-122"/>
                </a:rPr>
                <a:t>用模拟近似法建立微分方程来研究实际问题时必须对求得的解进行检验，看其是否与实际情况相符或基本相符。相符性越好则模拟得越好，否则就得找出不相符的主要原因，对模型进行修改。 </a:t>
              </a:r>
            </a:p>
          </p:txBody>
        </p:sp>
        <p:pic>
          <p:nvPicPr>
            <p:cNvPr id="3461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 y="1728"/>
              <a:ext cx="90"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6123" name="Rectangle 11"/>
          <p:cNvSpPr>
            <a:spLocks noChangeArrowheads="1"/>
          </p:cNvSpPr>
          <p:nvPr/>
        </p:nvSpPr>
        <p:spPr bwMode="auto">
          <a:xfrm>
            <a:off x="152400" y="434340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Malthus</a:t>
            </a:r>
            <a:r>
              <a:rPr lang="zh-CN" altLang="en-US" sz="2400" b="1">
                <a:latin typeface="楷体_GB2312" pitchFamily="49" charset="-122"/>
              </a:rPr>
              <a:t>模型与</a:t>
            </a:r>
            <a:r>
              <a:rPr lang="en-US" altLang="zh-CN" sz="2400" b="1">
                <a:latin typeface="楷体_GB2312" pitchFamily="49" charset="-122"/>
              </a:rPr>
              <a:t>Logistic</a:t>
            </a:r>
            <a:r>
              <a:rPr lang="zh-CN" altLang="en-US" sz="2400" b="1">
                <a:latin typeface="楷体_GB2312" pitchFamily="49" charset="-122"/>
              </a:rPr>
              <a:t>模型虽然都是为了研究种群数量的增长情况而建立的，但它们也可用来研究其他实际问题，只要这些实际问题的数学模型有相同的微分方程即可。</a:t>
            </a:r>
          </a:p>
        </p:txBody>
      </p:sp>
      <p:sp>
        <p:nvSpPr>
          <p:cNvPr id="346124" name="Rectangle 1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wipe(left)">
                                      <p:cBhvr>
                                        <p:cTn id="7" dur="500"/>
                                        <p:tgtEl>
                                          <p:spTgt spid="346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6121"/>
                                        </p:tgtEl>
                                        <p:attrNameLst>
                                          <p:attrName>style.visibility</p:attrName>
                                        </p:attrNameLst>
                                      </p:cBhvr>
                                      <p:to>
                                        <p:strVal val="visible"/>
                                      </p:to>
                                    </p:set>
                                    <p:animEffect transition="in" filter="wipe(up)">
                                      <p:cBhvr>
                                        <p:cTn id="12" dur="500"/>
                                        <p:tgtEl>
                                          <p:spTgt spid="346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6122"/>
                                        </p:tgtEl>
                                        <p:attrNameLst>
                                          <p:attrName>style.visibility</p:attrName>
                                        </p:attrNameLst>
                                      </p:cBhvr>
                                      <p:to>
                                        <p:strVal val="visible"/>
                                      </p:to>
                                    </p:set>
                                    <p:animEffect transition="in" filter="wipe(left)">
                                      <p:cBhvr>
                                        <p:cTn id="17" dur="500"/>
                                        <p:tgtEl>
                                          <p:spTgt spid="346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23"/>
                                        </p:tgtEl>
                                        <p:attrNameLst>
                                          <p:attrName>style.visibility</p:attrName>
                                        </p:attrNameLst>
                                      </p:cBhvr>
                                      <p:to>
                                        <p:strVal val="visible"/>
                                      </p:to>
                                    </p:set>
                                    <p:animEffect transition="in" filter="wipe(up)">
                                      <p:cBhvr>
                                        <p:cTn id="22" dur="500"/>
                                        <p:tgtEl>
                                          <p:spTgt spid="346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P spid="3461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150" name="Group 14"/>
          <p:cNvGrpSpPr>
            <a:grpSpLocks/>
          </p:cNvGrpSpPr>
          <p:nvPr/>
        </p:nvGrpSpPr>
        <p:grpSpPr bwMode="auto">
          <a:xfrm>
            <a:off x="228600" y="838200"/>
            <a:ext cx="8686800" cy="5715000"/>
            <a:chOff x="144" y="528"/>
            <a:chExt cx="5472" cy="3600"/>
          </a:xfrm>
        </p:grpSpPr>
        <p:sp>
          <p:nvSpPr>
            <p:cNvPr id="347147" name="AutoShape 11"/>
            <p:cNvSpPr>
              <a:spLocks noChangeArrowheads="1"/>
            </p:cNvSpPr>
            <p:nvPr/>
          </p:nvSpPr>
          <p:spPr bwMode="auto">
            <a:xfrm>
              <a:off x="192" y="528"/>
              <a:ext cx="5424" cy="3600"/>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1" name="Rectangle 5"/>
            <p:cNvSpPr>
              <a:spLocks noChangeArrowheads="1"/>
            </p:cNvSpPr>
            <p:nvPr/>
          </p:nvSpPr>
          <p:spPr bwMode="auto">
            <a:xfrm>
              <a:off x="144" y="576"/>
              <a:ext cx="4992"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CC0000"/>
                  </a:solidFill>
                  <a:latin typeface="楷体_GB2312" pitchFamily="49" charset="-122"/>
                </a:rPr>
                <a:t>历史背景</a:t>
              </a:r>
              <a:r>
                <a:rPr lang="en-US" altLang="zh-CN" sz="2400" b="1">
                  <a:solidFill>
                    <a:srgbClr val="CC0000"/>
                  </a:solidFill>
                  <a:latin typeface="楷体_GB2312" pitchFamily="49" charset="-122"/>
                </a:rPr>
                <a:t>:</a:t>
              </a:r>
            </a:p>
          </p:txBody>
        </p:sp>
      </p:grpSp>
      <p:sp>
        <p:nvSpPr>
          <p:cNvPr id="347140" name="Rectangle 4"/>
          <p:cNvSpPr>
            <a:spLocks noGrp="1" noChangeArrowheads="1"/>
          </p:cNvSpPr>
          <p:nvPr>
            <p:ph type="title"/>
          </p:nvPr>
        </p:nvSpPr>
        <p:spPr bwMode="auto">
          <a:xfrm>
            <a:off x="228600" y="228600"/>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solidFill>
                  <a:srgbClr val="33CC33"/>
                </a:solidFill>
                <a:latin typeface="楷体_GB2312" pitchFamily="49" charset="-122"/>
                <a:ea typeface="楷体_GB2312" pitchFamily="49" charset="-122"/>
              </a:rPr>
              <a:t>例</a:t>
            </a:r>
            <a:r>
              <a:rPr lang="en-US" altLang="zh-CN" sz="2800" b="1">
                <a:solidFill>
                  <a:srgbClr val="33CC33"/>
                </a:solidFill>
                <a:latin typeface="楷体_GB2312" pitchFamily="49" charset="-122"/>
                <a:ea typeface="楷体_GB2312" pitchFamily="49" charset="-122"/>
              </a:rPr>
              <a:t>5</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赝品的鉴定</a:t>
            </a:r>
          </a:p>
        </p:txBody>
      </p:sp>
      <p:sp>
        <p:nvSpPr>
          <p:cNvPr id="347142" name="Rectangle 6"/>
          <p:cNvSpPr>
            <a:spLocks noChangeArrowheads="1"/>
          </p:cNvSpPr>
          <p:nvPr/>
        </p:nvSpPr>
        <p:spPr bwMode="auto">
          <a:xfrm>
            <a:off x="304800" y="1431925"/>
            <a:ext cx="86868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楷体_GB2312" pitchFamily="49" charset="-122"/>
              </a:rPr>
              <a:t>    </a:t>
            </a:r>
            <a:r>
              <a:rPr lang="zh-CN" altLang="en-US" b="1">
                <a:latin typeface="楷体_GB2312" pitchFamily="49" charset="-122"/>
              </a:rPr>
              <a:t>在第二次世界大战比利时解放以后，荷兰野战军保安机关开始搜捕纳粹同谋犯。他们从一家曾向纳粹德国出卖过艺术品的公司中发现线索，于</a:t>
            </a:r>
            <a:r>
              <a:rPr lang="en-US" altLang="zh-CN" b="1">
                <a:latin typeface="楷体_GB2312" pitchFamily="49" charset="-122"/>
              </a:rPr>
              <a:t>1945</a:t>
            </a:r>
            <a:r>
              <a:rPr lang="zh-CN" altLang="en-US" b="1">
                <a:latin typeface="楷体_GB2312" pitchFamily="49" charset="-122"/>
              </a:rPr>
              <a:t>年</a:t>
            </a:r>
            <a:r>
              <a:rPr lang="en-US" altLang="zh-CN" b="1">
                <a:latin typeface="楷体_GB2312" pitchFamily="49" charset="-122"/>
              </a:rPr>
              <a:t>5</a:t>
            </a:r>
            <a:r>
              <a:rPr lang="zh-CN" altLang="en-US" b="1">
                <a:latin typeface="楷体_GB2312" pitchFamily="49" charset="-122"/>
              </a:rPr>
              <a:t>月</a:t>
            </a:r>
            <a:r>
              <a:rPr lang="en-US" altLang="zh-CN" b="1">
                <a:latin typeface="楷体_GB2312" pitchFamily="49" charset="-122"/>
              </a:rPr>
              <a:t>29</a:t>
            </a:r>
            <a:r>
              <a:rPr lang="zh-CN" altLang="en-US" b="1">
                <a:latin typeface="楷体_GB2312" pitchFamily="49" charset="-122"/>
              </a:rPr>
              <a:t>日以通敌罪逮捕了三流画家范</a:t>
            </a:r>
            <a:r>
              <a:rPr lang="en-US" altLang="zh-CN" b="1">
                <a:latin typeface="Times New Roman"/>
              </a:rPr>
              <a:t>·</a:t>
            </a:r>
            <a:r>
              <a:rPr lang="zh-CN" altLang="en-US" b="1">
                <a:latin typeface="楷体_GB2312" pitchFamily="49" charset="-122"/>
              </a:rPr>
              <a:t>梅格伦（</a:t>
            </a:r>
            <a:r>
              <a:rPr lang="en-US" altLang="zh-CN" b="1">
                <a:latin typeface="楷体_GB2312" pitchFamily="49" charset="-122"/>
              </a:rPr>
              <a:t>H</a:t>
            </a:r>
            <a:r>
              <a:rPr lang="en-US" altLang="zh-CN" b="1">
                <a:latin typeface="Times New Roman"/>
              </a:rPr>
              <a:t>·</a:t>
            </a:r>
            <a:r>
              <a:rPr lang="en-US" altLang="zh-CN" b="1">
                <a:latin typeface="楷体_GB2312" pitchFamily="49" charset="-122"/>
              </a:rPr>
              <a:t>A</a:t>
            </a:r>
            <a:r>
              <a:rPr lang="en-US" altLang="zh-CN" b="1">
                <a:latin typeface="Times New Roman"/>
              </a:rPr>
              <a:t>·</a:t>
            </a:r>
            <a:r>
              <a:rPr lang="en-US" altLang="zh-CN" b="1">
                <a:latin typeface="楷体_GB2312" pitchFamily="49" charset="-122"/>
              </a:rPr>
              <a:t>Vanmeegren</a:t>
            </a:r>
            <a:r>
              <a:rPr lang="zh-CN" altLang="en-US" b="1">
                <a:latin typeface="楷体_GB2312" pitchFamily="49" charset="-122"/>
              </a:rPr>
              <a:t>），此人曾将</a:t>
            </a:r>
            <a:r>
              <a:rPr lang="en-US" altLang="zh-CN" b="1">
                <a:latin typeface="楷体_GB2312" pitchFamily="49" charset="-122"/>
              </a:rPr>
              <a:t>17</a:t>
            </a:r>
            <a:r>
              <a:rPr lang="zh-CN" altLang="en-US" b="1">
                <a:latin typeface="楷体_GB2312" pitchFamily="49" charset="-122"/>
              </a:rPr>
              <a:t>世纪荷兰名画家扬</a:t>
            </a:r>
            <a:r>
              <a:rPr lang="en-US" altLang="zh-CN" b="1">
                <a:latin typeface="Times New Roman"/>
              </a:rPr>
              <a:t>·</a:t>
            </a:r>
            <a:r>
              <a:rPr lang="zh-CN" altLang="en-US" b="1">
                <a:latin typeface="楷体_GB2312" pitchFamily="49" charset="-122"/>
              </a:rPr>
              <a:t>弗米尔（</a:t>
            </a:r>
            <a:r>
              <a:rPr lang="en-US" altLang="zh-CN" b="1">
                <a:latin typeface="楷体_GB2312" pitchFamily="49" charset="-122"/>
              </a:rPr>
              <a:t>Jan Veermeer</a:t>
            </a:r>
            <a:r>
              <a:rPr lang="zh-CN" altLang="en-US" b="1">
                <a:latin typeface="楷体_GB2312" pitchFamily="49" charset="-122"/>
              </a:rPr>
              <a:t>）的油画</a:t>
            </a:r>
            <a:r>
              <a:rPr lang="zh-CN" altLang="en-US" b="1">
                <a:latin typeface="Times New Roman"/>
              </a:rPr>
              <a:t>“</a:t>
            </a:r>
            <a:r>
              <a:rPr lang="zh-CN" altLang="en-US" b="1">
                <a:latin typeface="楷体_GB2312" pitchFamily="49" charset="-122"/>
              </a:rPr>
              <a:t>捉奸</a:t>
            </a:r>
            <a:r>
              <a:rPr lang="zh-CN" altLang="en-US" b="1">
                <a:latin typeface="Times New Roman"/>
              </a:rPr>
              <a:t>”</a:t>
            </a:r>
            <a:r>
              <a:rPr lang="zh-CN" altLang="en-US" b="1">
                <a:latin typeface="楷体_GB2312" pitchFamily="49" charset="-122"/>
              </a:rPr>
              <a:t>等卖给纳粹德国戈林的中间人。可是，范</a:t>
            </a:r>
            <a:r>
              <a:rPr lang="en-US" altLang="zh-CN" b="1">
                <a:latin typeface="Times New Roman"/>
              </a:rPr>
              <a:t>·</a:t>
            </a:r>
            <a:r>
              <a:rPr lang="zh-CN" altLang="en-US" b="1">
                <a:latin typeface="楷体_GB2312" pitchFamily="49" charset="-122"/>
              </a:rPr>
              <a:t>梅格伦在同年</a:t>
            </a:r>
            <a:r>
              <a:rPr lang="en-US" altLang="zh-CN" b="1">
                <a:latin typeface="楷体_GB2312" pitchFamily="49" charset="-122"/>
              </a:rPr>
              <a:t>7</a:t>
            </a:r>
            <a:r>
              <a:rPr lang="zh-CN" altLang="en-US" b="1">
                <a:latin typeface="楷体_GB2312" pitchFamily="49" charset="-122"/>
              </a:rPr>
              <a:t>月</a:t>
            </a:r>
            <a:r>
              <a:rPr lang="en-US" altLang="zh-CN" b="1">
                <a:latin typeface="楷体_GB2312" pitchFamily="49" charset="-122"/>
              </a:rPr>
              <a:t>12</a:t>
            </a:r>
            <a:r>
              <a:rPr lang="zh-CN" altLang="en-US" b="1">
                <a:latin typeface="楷体_GB2312" pitchFamily="49" charset="-122"/>
              </a:rPr>
              <a:t>日在牢里宣称：他从未把</a:t>
            </a:r>
            <a:r>
              <a:rPr lang="zh-CN" altLang="en-US" b="1">
                <a:latin typeface="Times New Roman"/>
              </a:rPr>
              <a:t>“</a:t>
            </a:r>
            <a:r>
              <a:rPr lang="zh-CN" altLang="en-US" b="1">
                <a:latin typeface="楷体_GB2312" pitchFamily="49" charset="-122"/>
              </a:rPr>
              <a:t>捉奸</a:t>
            </a:r>
            <a:r>
              <a:rPr lang="zh-CN" altLang="en-US" b="1">
                <a:latin typeface="Times New Roman"/>
              </a:rPr>
              <a:t>”</a:t>
            </a:r>
            <a:r>
              <a:rPr lang="zh-CN" altLang="en-US" b="1">
                <a:latin typeface="楷体_GB2312" pitchFamily="49" charset="-122"/>
              </a:rPr>
              <a:t>卖给戈林，而且他还说，这一幅画和众所周知的油画</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以及其他四幅冒充弗米尔的油画和两幅德胡斯（</a:t>
            </a:r>
            <a:r>
              <a:rPr lang="en-US" altLang="zh-CN" b="1">
                <a:latin typeface="楷体_GB2312" pitchFamily="49" charset="-122"/>
              </a:rPr>
              <a:t>17</a:t>
            </a:r>
            <a:r>
              <a:rPr lang="zh-CN" altLang="en-US" b="1">
                <a:latin typeface="楷体_GB2312" pitchFamily="49" charset="-122"/>
              </a:rPr>
              <a:t>世纪荷兰画家）的油画，都是他自己的作品，这件事在当时震惊了全世界，为了证明自己是一个伪造者，他在监狱里开始伪造弗米尔的油画</a:t>
            </a:r>
            <a:r>
              <a:rPr lang="zh-CN" altLang="en-US" b="1">
                <a:latin typeface="Times New Roman"/>
              </a:rPr>
              <a:t>“</a:t>
            </a:r>
            <a:r>
              <a:rPr lang="zh-CN" altLang="en-US" b="1">
                <a:latin typeface="楷体_GB2312" pitchFamily="49" charset="-122"/>
              </a:rPr>
              <a:t>耶稣在门徒们中间</a:t>
            </a:r>
            <a:r>
              <a:rPr lang="zh-CN" altLang="en-US" b="1">
                <a:latin typeface="Times New Roman"/>
              </a:rPr>
              <a:t>”</a:t>
            </a:r>
            <a:r>
              <a:rPr lang="zh-CN" altLang="en-US" b="1">
                <a:latin typeface="楷体_GB2312" pitchFamily="49" charset="-122"/>
              </a:rPr>
              <a:t>，当这项工作接近完成时，范</a:t>
            </a:r>
            <a:r>
              <a:rPr lang="en-US" altLang="zh-CN" b="1">
                <a:latin typeface="Times New Roman"/>
              </a:rPr>
              <a:t>·</a:t>
            </a:r>
            <a:r>
              <a:rPr lang="zh-CN" altLang="en-US" b="1">
                <a:latin typeface="楷体_GB2312" pitchFamily="49" charset="-122"/>
              </a:rPr>
              <a:t>梅格伦获悉自己的通敌罪已被改为伪造罪，因此他拒绝将这幅画变陈，以免留下罪证。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7150"/>
                                        </p:tgtEl>
                                        <p:attrNameLst>
                                          <p:attrName>style.visibility</p:attrName>
                                        </p:attrNameLst>
                                      </p:cBhvr>
                                      <p:to>
                                        <p:strVal val="visible"/>
                                      </p:to>
                                    </p:set>
                                    <p:animEffect transition="in" filter="wipe(up)">
                                      <p:cBhvr>
                                        <p:cTn id="7" dur="500"/>
                                        <p:tgtEl>
                                          <p:spTgt spid="34715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7142"/>
                                        </p:tgtEl>
                                        <p:attrNameLst>
                                          <p:attrName>style.visibility</p:attrName>
                                        </p:attrNameLst>
                                      </p:cBhvr>
                                      <p:to>
                                        <p:strVal val="visible"/>
                                      </p:to>
                                    </p:set>
                                    <p:animEffect transition="in" filter="wipe(left)">
                                      <p:cBhvr>
                                        <p:cTn id="11" dur="500"/>
                                        <p:tgtEl>
                                          <p:spTgt spid="347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8" name="Rectangle 6"/>
          <p:cNvSpPr>
            <a:spLocks noChangeArrowheads="1"/>
          </p:cNvSpPr>
          <p:nvPr/>
        </p:nvSpPr>
        <p:spPr bwMode="auto">
          <a:xfrm>
            <a:off x="304800" y="1447800"/>
            <a:ext cx="8686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latin typeface="楷体_GB2312" pitchFamily="49" charset="-122"/>
              </a:rPr>
              <a:t>    </a:t>
            </a:r>
            <a:r>
              <a:rPr lang="zh-CN" altLang="en-US" b="1" dirty="0">
                <a:latin typeface="楷体_GB2312" pitchFamily="49" charset="-122"/>
              </a:rPr>
              <a:t>为了审理这一案件，法庭组织了一个由著名化学家、物理学家和艺术史学家组成的国际专门小组查究这一事件。他们用</a:t>
            </a:r>
            <a:r>
              <a:rPr lang="en-US" altLang="zh-CN" b="1" i="1" dirty="0">
                <a:latin typeface="楷体_GB2312" pitchFamily="49" charset="-122"/>
              </a:rPr>
              <a:t>X</a:t>
            </a:r>
            <a:r>
              <a:rPr lang="zh-CN" altLang="en-US" b="1" dirty="0">
                <a:latin typeface="楷体_GB2312" pitchFamily="49" charset="-122"/>
              </a:rPr>
              <a:t>射线检验画布上是否曾经有过别的画。此外，他们分析了油彩中的拌料（色粉），检验油画中有没有历经岁月的迹象。科学家们终于在其中的几幅画中发现了现代颜料钴兰的痕迹，还在几幅画中检验出了</a:t>
            </a:r>
            <a:r>
              <a:rPr lang="en-US" altLang="zh-CN" b="1" dirty="0">
                <a:latin typeface="楷体_GB2312" pitchFamily="49" charset="-122"/>
              </a:rPr>
              <a:t>20</a:t>
            </a:r>
            <a:r>
              <a:rPr lang="zh-CN" altLang="en-US" b="1" dirty="0">
                <a:latin typeface="楷体_GB2312" pitchFamily="49" charset="-122"/>
              </a:rPr>
              <a:t>世纪初才发明的酚醛类人工树脂。根据这些证据，范</a:t>
            </a:r>
            <a:r>
              <a:rPr lang="en-US" altLang="zh-CN" b="1" dirty="0">
                <a:latin typeface="Times New Roman"/>
              </a:rPr>
              <a:t>·</a:t>
            </a:r>
            <a:r>
              <a:rPr lang="zh-CN" altLang="en-US" b="1" dirty="0">
                <a:latin typeface="楷体_GB2312" pitchFamily="49" charset="-122"/>
              </a:rPr>
              <a:t>梅格伦于</a:t>
            </a:r>
            <a:r>
              <a:rPr lang="en-US" altLang="zh-CN" b="1" dirty="0">
                <a:latin typeface="楷体_GB2312" pitchFamily="49" charset="-122"/>
              </a:rPr>
              <a:t>1947</a:t>
            </a:r>
            <a:r>
              <a:rPr lang="zh-CN" altLang="en-US" b="1" dirty="0">
                <a:latin typeface="楷体_GB2312" pitchFamily="49" charset="-122"/>
              </a:rPr>
              <a:t>年</a:t>
            </a:r>
            <a:r>
              <a:rPr lang="en-US" altLang="zh-CN" b="1" dirty="0">
                <a:latin typeface="楷体_GB2312" pitchFamily="49" charset="-122"/>
              </a:rPr>
              <a:t>10</a:t>
            </a:r>
            <a:r>
              <a:rPr lang="zh-CN" altLang="en-US" b="1" dirty="0">
                <a:latin typeface="楷体_GB2312" pitchFamily="49" charset="-122"/>
              </a:rPr>
              <a:t>月</a:t>
            </a:r>
            <a:r>
              <a:rPr lang="en-US" altLang="zh-CN" b="1" dirty="0">
                <a:latin typeface="楷体_GB2312" pitchFamily="49" charset="-122"/>
              </a:rPr>
              <a:t>12</a:t>
            </a:r>
            <a:r>
              <a:rPr lang="zh-CN" altLang="en-US" b="1" dirty="0">
                <a:latin typeface="楷体_GB2312" pitchFamily="49" charset="-122"/>
              </a:rPr>
              <a:t>日被宣告犯有伪造罪，被判刑一年。可是他在监狱中只待了两个多月就因心脏病发作，于</a:t>
            </a:r>
            <a:r>
              <a:rPr lang="en-US" altLang="zh-CN" b="1" dirty="0">
                <a:latin typeface="楷体_GB2312" pitchFamily="49" charset="-122"/>
              </a:rPr>
              <a:t>1947</a:t>
            </a:r>
            <a:r>
              <a:rPr lang="zh-CN" altLang="en-US" b="1" dirty="0">
                <a:latin typeface="楷体_GB2312" pitchFamily="49" charset="-122"/>
              </a:rPr>
              <a:t>年</a:t>
            </a:r>
            <a:r>
              <a:rPr lang="en-US" altLang="zh-CN" b="1" dirty="0">
                <a:latin typeface="楷体_GB2312" pitchFamily="49" charset="-122"/>
              </a:rPr>
              <a:t>12</a:t>
            </a:r>
            <a:r>
              <a:rPr lang="zh-CN" altLang="en-US" b="1" dirty="0">
                <a:latin typeface="楷体_GB2312" pitchFamily="49" charset="-122"/>
              </a:rPr>
              <a:t>月</a:t>
            </a:r>
            <a:r>
              <a:rPr lang="en-US" altLang="zh-CN" b="1" dirty="0">
                <a:latin typeface="楷体_GB2312" pitchFamily="49" charset="-122"/>
              </a:rPr>
              <a:t>30</a:t>
            </a:r>
            <a:r>
              <a:rPr lang="zh-CN" altLang="en-US" b="1" dirty="0">
                <a:latin typeface="楷体_GB2312" pitchFamily="49" charset="-122"/>
              </a:rPr>
              <a:t>日死去。 </a:t>
            </a:r>
          </a:p>
          <a:p>
            <a:endParaRPr lang="en-US" altLang="zh-CN" b="1" dirty="0">
              <a:latin typeface="楷体_GB2312" pitchFamily="49" charset="-122"/>
            </a:endParaRPr>
          </a:p>
        </p:txBody>
      </p:sp>
      <p:grpSp>
        <p:nvGrpSpPr>
          <p:cNvPr id="458759" name="Group 7"/>
          <p:cNvGrpSpPr>
            <a:grpSpLocks/>
          </p:cNvGrpSpPr>
          <p:nvPr/>
        </p:nvGrpSpPr>
        <p:grpSpPr bwMode="auto">
          <a:xfrm>
            <a:off x="228600" y="762000"/>
            <a:ext cx="8686800" cy="5715000"/>
            <a:chOff x="144" y="528"/>
            <a:chExt cx="5472" cy="3600"/>
          </a:xfrm>
        </p:grpSpPr>
        <p:sp>
          <p:nvSpPr>
            <p:cNvPr id="458760" name="AutoShape 8"/>
            <p:cNvSpPr>
              <a:spLocks noChangeArrowheads="1"/>
            </p:cNvSpPr>
            <p:nvPr/>
          </p:nvSpPr>
          <p:spPr bwMode="auto">
            <a:xfrm>
              <a:off x="192" y="528"/>
              <a:ext cx="5424" cy="3600"/>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61" name="Rectangle 9"/>
            <p:cNvSpPr>
              <a:spLocks noChangeArrowheads="1"/>
            </p:cNvSpPr>
            <p:nvPr/>
          </p:nvSpPr>
          <p:spPr bwMode="auto">
            <a:xfrm>
              <a:off x="144" y="576"/>
              <a:ext cx="4992"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CC0000"/>
                  </a:solidFill>
                  <a:latin typeface="楷体_GB2312" pitchFamily="49" charset="-122"/>
                </a:rPr>
                <a:t>历史背景</a:t>
              </a:r>
              <a:r>
                <a:rPr lang="en-US" altLang="zh-CN" sz="2400" b="1" dirty="0">
                  <a:solidFill>
                    <a:srgbClr val="CC0000"/>
                  </a:solidFill>
                  <a:latin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58759"/>
                                        </p:tgtEl>
                                        <p:attrNameLst>
                                          <p:attrName>style.visibility</p:attrName>
                                        </p:attrNameLst>
                                      </p:cBhvr>
                                      <p:to>
                                        <p:strVal val="visible"/>
                                      </p:to>
                                    </p:set>
                                    <p:animEffect transition="in" filter="wipe(up)">
                                      <p:cBhvr>
                                        <p:cTn id="7" dur="500"/>
                                        <p:tgtEl>
                                          <p:spTgt spid="4587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58758"/>
                                        </p:tgtEl>
                                        <p:attrNameLst>
                                          <p:attrName>style.visibility</p:attrName>
                                        </p:attrNameLst>
                                      </p:cBhvr>
                                      <p:to>
                                        <p:strVal val="visible"/>
                                      </p:to>
                                    </p:set>
                                    <p:animEffect transition="in" filter="wipe(up)">
                                      <p:cBhvr>
                                        <p:cTn id="11" dur="500"/>
                                        <p:tgtEl>
                                          <p:spTgt spid="45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ChangeArrowheads="1"/>
          </p:cNvSpPr>
          <p:nvPr/>
        </p:nvSpPr>
        <p:spPr bwMode="auto">
          <a:xfrm>
            <a:off x="304800" y="1431925"/>
            <a:ext cx="86868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宋体" pitchFamily="2" charset="-122"/>
                <a:ea typeface="宋体" pitchFamily="2" charset="-122"/>
              </a:rPr>
              <a:t>    </a:t>
            </a:r>
            <a:r>
              <a:rPr lang="zh-CN" altLang="en-US" b="1">
                <a:latin typeface="楷体_GB2312" pitchFamily="49" charset="-122"/>
              </a:rPr>
              <a:t>然而，事情到此并未结束，许多人还是不肯相信著名的</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是范</a:t>
            </a:r>
            <a:r>
              <a:rPr lang="en-US" altLang="zh-CN" b="1">
                <a:latin typeface="Times New Roman"/>
              </a:rPr>
              <a:t>·</a:t>
            </a:r>
            <a:r>
              <a:rPr lang="zh-CN" altLang="en-US" b="1">
                <a:latin typeface="楷体_GB2312" pitchFamily="49" charset="-122"/>
              </a:rPr>
              <a:t>梅格伦伪造的。事实上，在此之前这幅画已经被文物鉴定家认定为真迹，并以</a:t>
            </a:r>
            <a:r>
              <a:rPr lang="en-US" altLang="zh-CN" b="1">
                <a:latin typeface="楷体_GB2312" pitchFamily="49" charset="-122"/>
              </a:rPr>
              <a:t>17</a:t>
            </a:r>
            <a:r>
              <a:rPr lang="zh-CN" altLang="en-US" b="1">
                <a:latin typeface="楷体_GB2312" pitchFamily="49" charset="-122"/>
              </a:rPr>
              <a:t>万美元的高价被伦布兰特学会买下。专家小组对于怀疑者的回答是：由于范</a:t>
            </a:r>
            <a:r>
              <a:rPr lang="en-US" altLang="zh-CN" b="1">
                <a:latin typeface="Times New Roman"/>
              </a:rPr>
              <a:t>·</a:t>
            </a:r>
            <a:r>
              <a:rPr lang="zh-CN" altLang="en-US" b="1">
                <a:latin typeface="楷体_GB2312" pitchFamily="49" charset="-122"/>
              </a:rPr>
              <a:t>梅格伦曾因他在艺术界中没有地位而十分懊恼，他下决心绘制</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，来证明他高于三流画家。当创造出这样的杰作后，他的志气消退了。而且，当他看到这幅</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多么容易卖掉以后，他在炮制后来的伪制品时就不太用心了 。这种解释不能使怀疑者感到满意，他们要求完全科学地、确定地证明</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的确是一个伪造品。这一问题一直拖了</a:t>
            </a:r>
            <a:r>
              <a:rPr lang="en-US" altLang="zh-CN" b="1">
                <a:latin typeface="楷体_GB2312" pitchFamily="49" charset="-122"/>
              </a:rPr>
              <a:t>20</a:t>
            </a:r>
            <a:r>
              <a:rPr lang="zh-CN" altLang="en-US" b="1">
                <a:latin typeface="楷体_GB2312" pitchFamily="49" charset="-122"/>
              </a:rPr>
              <a:t>年，直到</a:t>
            </a:r>
            <a:r>
              <a:rPr lang="en-US" altLang="zh-CN" b="1">
                <a:latin typeface="楷体_GB2312" pitchFamily="49" charset="-122"/>
              </a:rPr>
              <a:t>1967</a:t>
            </a:r>
            <a:r>
              <a:rPr lang="zh-CN" altLang="en-US" b="1">
                <a:latin typeface="楷体_GB2312" pitchFamily="49" charset="-122"/>
              </a:rPr>
              <a:t>年，才被卡内基</a:t>
            </a:r>
            <a:r>
              <a:rPr lang="en-US" altLang="zh-CN" b="1">
                <a:latin typeface="Times New Roman"/>
              </a:rPr>
              <a:t>·</a:t>
            </a:r>
            <a:r>
              <a:rPr lang="zh-CN" altLang="en-US" b="1">
                <a:latin typeface="楷体_GB2312" pitchFamily="49" charset="-122"/>
              </a:rPr>
              <a:t>梅伦（</a:t>
            </a:r>
            <a:r>
              <a:rPr lang="en-US" altLang="zh-CN" b="1">
                <a:latin typeface="楷体_GB2312" pitchFamily="49" charset="-122"/>
              </a:rPr>
              <a:t>Carnegie-Mellon</a:t>
            </a:r>
            <a:r>
              <a:rPr lang="zh-CN" altLang="en-US" b="1">
                <a:latin typeface="楷体_GB2312" pitchFamily="49" charset="-122"/>
              </a:rPr>
              <a:t>）大学的科学家们 基本上解决。 </a:t>
            </a:r>
          </a:p>
        </p:txBody>
      </p:sp>
      <p:grpSp>
        <p:nvGrpSpPr>
          <p:cNvPr id="459781" name="Group 5"/>
          <p:cNvGrpSpPr>
            <a:grpSpLocks/>
          </p:cNvGrpSpPr>
          <p:nvPr/>
        </p:nvGrpSpPr>
        <p:grpSpPr bwMode="auto">
          <a:xfrm>
            <a:off x="228600" y="685800"/>
            <a:ext cx="8686800" cy="5715000"/>
            <a:chOff x="144" y="528"/>
            <a:chExt cx="5472" cy="3600"/>
          </a:xfrm>
        </p:grpSpPr>
        <p:sp>
          <p:nvSpPr>
            <p:cNvPr id="459782" name="AutoShape 6"/>
            <p:cNvSpPr>
              <a:spLocks noChangeArrowheads="1"/>
            </p:cNvSpPr>
            <p:nvPr/>
          </p:nvSpPr>
          <p:spPr bwMode="auto">
            <a:xfrm>
              <a:off x="192" y="528"/>
              <a:ext cx="5424" cy="3600"/>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9783" name="Rectangle 7"/>
            <p:cNvSpPr>
              <a:spLocks noChangeArrowheads="1"/>
            </p:cNvSpPr>
            <p:nvPr/>
          </p:nvSpPr>
          <p:spPr bwMode="auto">
            <a:xfrm>
              <a:off x="144" y="576"/>
              <a:ext cx="4992"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CC0000"/>
                  </a:solidFill>
                  <a:latin typeface="楷体_GB2312" pitchFamily="49" charset="-122"/>
                </a:rPr>
                <a:t>历史背景</a:t>
              </a:r>
              <a:r>
                <a:rPr lang="en-US" altLang="zh-CN" sz="2400" b="1">
                  <a:solidFill>
                    <a:srgbClr val="CC0000"/>
                  </a:solidFill>
                  <a:latin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59781"/>
                                        </p:tgtEl>
                                        <p:attrNameLst>
                                          <p:attrName>style.visibility</p:attrName>
                                        </p:attrNameLst>
                                      </p:cBhvr>
                                      <p:to>
                                        <p:strVal val="visible"/>
                                      </p:to>
                                    </p:set>
                                    <p:animEffect transition="in" filter="wipe(up)">
                                      <p:cBhvr>
                                        <p:cTn id="7" dur="500"/>
                                        <p:tgtEl>
                                          <p:spTgt spid="45978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9780"/>
                                        </p:tgtEl>
                                        <p:attrNameLst>
                                          <p:attrName>style.visibility</p:attrName>
                                        </p:attrNameLst>
                                      </p:cBhvr>
                                      <p:to>
                                        <p:strVal val="visible"/>
                                      </p:to>
                                    </p:set>
                                    <p:animEffect transition="in" filter="wipe(left)">
                                      <p:cBhvr>
                                        <p:cTn id="11" dur="500"/>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p:cNvSpPr>
            <a:spLocks noChangeArrowheads="1"/>
          </p:cNvSpPr>
          <p:nvPr/>
        </p:nvSpPr>
        <p:spPr bwMode="auto">
          <a:xfrm>
            <a:off x="228600" y="166688"/>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CC0000"/>
                </a:solidFill>
                <a:latin typeface="楷体_GB2312" pitchFamily="49" charset="-122"/>
              </a:rPr>
              <a:t>原理与模型 </a:t>
            </a:r>
          </a:p>
        </p:txBody>
      </p:sp>
      <p:sp>
        <p:nvSpPr>
          <p:cNvPr id="343045" name="Rectangle 5"/>
          <p:cNvSpPr>
            <a:spLocks noChangeArrowheads="1"/>
          </p:cNvSpPr>
          <p:nvPr/>
        </p:nvSpPr>
        <p:spPr bwMode="auto">
          <a:xfrm>
            <a:off x="228600" y="685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测定油画和其他岩石类材料的年龄的关键是本世纪初发现的放射性现象。 </a:t>
            </a:r>
          </a:p>
        </p:txBody>
      </p:sp>
      <p:sp>
        <p:nvSpPr>
          <p:cNvPr id="343046" name="Rectangle 6"/>
          <p:cNvSpPr>
            <a:spLocks noChangeArrowheads="1"/>
          </p:cNvSpPr>
          <p:nvPr/>
        </p:nvSpPr>
        <p:spPr bwMode="auto">
          <a:xfrm>
            <a:off x="228600" y="1571625"/>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放射性现象</a:t>
            </a:r>
            <a:r>
              <a:rPr lang="zh-CN" altLang="en-US" sz="2400" b="1">
                <a:latin typeface="楷体_GB2312" pitchFamily="49" charset="-122"/>
              </a:rPr>
              <a:t>：著名物理学家卢瑟夫在本世纪初发现，某些</a:t>
            </a:r>
            <a:r>
              <a:rPr lang="zh-CN" altLang="en-US" sz="2400" b="1">
                <a:latin typeface="Times New Roman"/>
              </a:rPr>
              <a:t>“</a:t>
            </a:r>
            <a:r>
              <a:rPr lang="zh-CN" altLang="en-US" sz="2400" b="1">
                <a:latin typeface="楷体_GB2312" pitchFamily="49" charset="-122"/>
              </a:rPr>
              <a:t>放射性</a:t>
            </a:r>
            <a:r>
              <a:rPr lang="zh-CN" altLang="en-US" sz="2400" b="1">
                <a:latin typeface="Times New Roman"/>
              </a:rPr>
              <a:t>”</a:t>
            </a:r>
            <a:r>
              <a:rPr lang="zh-CN" altLang="en-US" sz="2400" b="1">
                <a:latin typeface="楷体_GB2312" pitchFamily="49" charset="-122"/>
              </a:rPr>
              <a:t>元素的原子是不稳定的，并且在已知的一段时间内，有一定比例的原子自然蜕变而形成新元素的原子，且物质的放射性与所存在的物质的原子数成正比。 </a:t>
            </a:r>
          </a:p>
        </p:txBody>
      </p:sp>
      <p:grpSp>
        <p:nvGrpSpPr>
          <p:cNvPr id="343055" name="Group 15"/>
          <p:cNvGrpSpPr>
            <a:grpSpLocks/>
          </p:cNvGrpSpPr>
          <p:nvPr/>
        </p:nvGrpSpPr>
        <p:grpSpPr bwMode="auto">
          <a:xfrm>
            <a:off x="228600" y="3200400"/>
            <a:ext cx="7315200" cy="838200"/>
            <a:chOff x="144" y="2016"/>
            <a:chExt cx="4608" cy="528"/>
          </a:xfrm>
        </p:grpSpPr>
        <p:sp>
          <p:nvSpPr>
            <p:cNvPr id="343052" name="Rectangle 12"/>
            <p:cNvSpPr>
              <a:spLocks noChangeArrowheads="1"/>
            </p:cNvSpPr>
            <p:nvPr/>
          </p:nvSpPr>
          <p:spPr bwMode="auto">
            <a:xfrm>
              <a:off x="144" y="2016"/>
              <a:ext cx="4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用</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表示时间</a:t>
              </a:r>
              <a:r>
                <a:rPr lang="en-US" altLang="zh-CN" sz="2400" b="1" i="1">
                  <a:latin typeface="Times New Roman" pitchFamily="18" charset="0"/>
                </a:rPr>
                <a:t>t</a:t>
              </a:r>
              <a:r>
                <a:rPr lang="zh-CN" altLang="en-US" sz="2400" b="1">
                  <a:latin typeface="Times New Roman" pitchFamily="18" charset="0"/>
                </a:rPr>
                <a:t>时存在的原子数</a:t>
              </a:r>
              <a:r>
                <a:rPr lang="en-US" altLang="zh-CN" sz="2400" b="1">
                  <a:latin typeface="Times New Roman" pitchFamily="18" charset="0"/>
                </a:rPr>
                <a:t>,</a:t>
              </a:r>
              <a:r>
                <a:rPr lang="zh-CN" altLang="en-US" sz="2400" b="1">
                  <a:latin typeface="Times New Roman" pitchFamily="18" charset="0"/>
                </a:rPr>
                <a:t>则： </a:t>
              </a:r>
            </a:p>
          </p:txBody>
        </p:sp>
        <p:graphicFrame>
          <p:nvGraphicFramePr>
            <p:cNvPr id="343054" name="Object 14"/>
            <p:cNvGraphicFramePr>
              <a:graphicFrameLocks noChangeAspect="1"/>
            </p:cNvGraphicFramePr>
            <p:nvPr/>
          </p:nvGraphicFramePr>
          <p:xfrm>
            <a:off x="3312" y="2104"/>
            <a:ext cx="816" cy="440"/>
          </p:xfrm>
          <a:graphic>
            <a:graphicData uri="http://schemas.openxmlformats.org/presentationml/2006/ole">
              <mc:AlternateContent xmlns:mc="http://schemas.openxmlformats.org/markup-compatibility/2006">
                <mc:Choice xmlns:v="urn:schemas-microsoft-com:vml" Requires="v">
                  <p:oleObj spid="_x0000_s343090" name="Equation" r:id="rId5" imgW="723600" imgH="393480" progId="Equation.DSMT4">
                    <p:embed/>
                  </p:oleObj>
                </mc:Choice>
                <mc:Fallback>
                  <p:oleObj name="Equation" r:id="rId5" imgW="723600" imgH="39348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104"/>
                          <a:ext cx="816"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3059" name="Group 19"/>
          <p:cNvGrpSpPr>
            <a:grpSpLocks/>
          </p:cNvGrpSpPr>
          <p:nvPr/>
        </p:nvGrpSpPr>
        <p:grpSpPr bwMode="auto">
          <a:xfrm>
            <a:off x="6172200" y="3810000"/>
            <a:ext cx="2667000" cy="1219200"/>
            <a:chOff x="3888" y="2400"/>
            <a:chExt cx="1680" cy="768"/>
          </a:xfrm>
        </p:grpSpPr>
        <p:sp>
          <p:nvSpPr>
            <p:cNvPr id="343056" name="Text Box 16"/>
            <p:cNvSpPr txBox="1">
              <a:spLocks noChangeArrowheads="1"/>
            </p:cNvSpPr>
            <p:nvPr/>
          </p:nvSpPr>
          <p:spPr bwMode="auto">
            <a:xfrm>
              <a:off x="4080" y="2764"/>
              <a:ext cx="1488" cy="404"/>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spcBef>
                  <a:spcPct val="50000"/>
                </a:spcBef>
              </a:pPr>
              <a:r>
                <a:rPr lang="zh-CN" altLang="en-US" sz="1800" b="1">
                  <a:solidFill>
                    <a:srgbClr val="CC0000"/>
                  </a:solidFill>
                  <a:latin typeface="Times New Roman" pitchFamily="18" charset="0"/>
                </a:rPr>
                <a:t>常数</a:t>
              </a:r>
              <a:r>
                <a:rPr lang="en-US" altLang="zh-CN" sz="1800" b="1">
                  <a:solidFill>
                    <a:srgbClr val="CC0000"/>
                  </a:solidFill>
                  <a:latin typeface="Times New Roman" pitchFamily="18" charset="0"/>
                </a:rPr>
                <a:t>λ</a:t>
              </a:r>
              <a:r>
                <a:rPr lang="zh-CN" altLang="en-US" sz="1800" b="1">
                  <a:solidFill>
                    <a:srgbClr val="CC0000"/>
                  </a:solidFill>
                  <a:latin typeface="Times New Roman" pitchFamily="18" charset="0"/>
                </a:rPr>
                <a:t>是正的，称为该物质的衰变常数 </a:t>
              </a:r>
            </a:p>
          </p:txBody>
        </p:sp>
        <p:sp>
          <p:nvSpPr>
            <p:cNvPr id="343058" name="Line 18"/>
            <p:cNvSpPr>
              <a:spLocks noChangeShapeType="1"/>
            </p:cNvSpPr>
            <p:nvPr/>
          </p:nvSpPr>
          <p:spPr bwMode="auto">
            <a:xfrm flipH="1" flipV="1">
              <a:off x="3888" y="2400"/>
              <a:ext cx="144"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3060" name="Text Box 20"/>
          <p:cNvSpPr txBox="1">
            <a:spLocks noChangeArrowheads="1"/>
          </p:cNvSpPr>
          <p:nvPr/>
        </p:nvSpPr>
        <p:spPr bwMode="auto">
          <a:xfrm>
            <a:off x="228600" y="3733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用</a:t>
            </a:r>
            <a:r>
              <a:rPr lang="en-US" altLang="zh-CN" sz="2400" b="1">
                <a:latin typeface="Times New Roman" pitchFamily="18" charset="0"/>
              </a:rPr>
              <a:t>λ</a:t>
            </a:r>
            <a:r>
              <a:rPr lang="zh-CN" altLang="en-US" sz="2400" b="1">
                <a:latin typeface="Times New Roman" pitchFamily="18" charset="0"/>
              </a:rPr>
              <a:t>来计算半衰期</a:t>
            </a:r>
            <a:r>
              <a:rPr lang="en-US" altLang="zh-CN" sz="2400" b="1" i="1">
                <a:latin typeface="Times New Roman" pitchFamily="18" charset="0"/>
              </a:rPr>
              <a:t>T</a:t>
            </a:r>
            <a:r>
              <a:rPr lang="en-US" altLang="zh-CN" sz="2400" b="1">
                <a:latin typeface="Times New Roman" pitchFamily="18" charset="0"/>
              </a:rPr>
              <a:t>:</a:t>
            </a:r>
          </a:p>
        </p:txBody>
      </p:sp>
      <p:graphicFrame>
        <p:nvGraphicFramePr>
          <p:cNvPr id="343061" name="Object 21"/>
          <p:cNvGraphicFramePr>
            <a:graphicFrameLocks noChangeAspect="1"/>
          </p:cNvGraphicFramePr>
          <p:nvPr/>
        </p:nvGraphicFramePr>
        <p:xfrm>
          <a:off x="457200" y="4227513"/>
          <a:ext cx="1447800" cy="1182687"/>
        </p:xfrm>
        <a:graphic>
          <a:graphicData uri="http://schemas.openxmlformats.org/presentationml/2006/ole">
            <mc:AlternateContent xmlns:mc="http://schemas.openxmlformats.org/markup-compatibility/2006">
              <mc:Choice xmlns:v="urn:schemas-microsoft-com:vml" Requires="v">
                <p:oleObj spid="_x0000_s343091" name="Equation" r:id="rId7" imgW="799920" imgH="660240" progId="Equation.DSMT4">
                  <p:embed/>
                </p:oleObj>
              </mc:Choice>
              <mc:Fallback>
                <p:oleObj name="Equation" r:id="rId7" imgW="799920" imgH="66024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227513"/>
                        <a:ext cx="1447800" cy="118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3066" name="Group 26"/>
          <p:cNvGrpSpPr>
            <a:grpSpLocks/>
          </p:cNvGrpSpPr>
          <p:nvPr/>
        </p:nvGrpSpPr>
        <p:grpSpPr bwMode="auto">
          <a:xfrm>
            <a:off x="1752600" y="4953000"/>
            <a:ext cx="3048000" cy="1022350"/>
            <a:chOff x="2640" y="3120"/>
            <a:chExt cx="1920" cy="644"/>
          </a:xfrm>
        </p:grpSpPr>
        <p:sp>
          <p:nvSpPr>
            <p:cNvPr id="343062" name="Rectangle 22"/>
            <p:cNvSpPr>
              <a:spLocks noChangeArrowheads="1"/>
            </p:cNvSpPr>
            <p:nvPr/>
          </p:nvSpPr>
          <p:spPr bwMode="auto">
            <a:xfrm>
              <a:off x="2928" y="3360"/>
              <a:ext cx="1632" cy="404"/>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solidFill>
                    <a:srgbClr val="CC0000"/>
                  </a:solidFill>
                  <a:latin typeface="楷体_GB2312" pitchFamily="49" charset="-122"/>
                </a:rPr>
                <a:t>与负增长的</a:t>
              </a:r>
              <a:r>
                <a:rPr lang="en-US" altLang="zh-CN" sz="1800" b="1">
                  <a:solidFill>
                    <a:srgbClr val="CC0000"/>
                  </a:solidFill>
                  <a:latin typeface="楷体_GB2312" pitchFamily="49" charset="-122"/>
                </a:rPr>
                <a:t>Malthus</a:t>
              </a:r>
              <a:r>
                <a:rPr lang="zh-CN" altLang="en-US" sz="1800" b="1">
                  <a:solidFill>
                    <a:srgbClr val="CC0000"/>
                  </a:solidFill>
                  <a:latin typeface="楷体_GB2312" pitchFamily="49" charset="-122"/>
                </a:rPr>
                <a:t>模型完全一样 </a:t>
              </a:r>
            </a:p>
          </p:txBody>
        </p:sp>
        <p:sp>
          <p:nvSpPr>
            <p:cNvPr id="343065" name="Line 25"/>
            <p:cNvSpPr>
              <a:spLocks noChangeShapeType="1"/>
            </p:cNvSpPr>
            <p:nvPr/>
          </p:nvSpPr>
          <p:spPr bwMode="auto">
            <a:xfrm flipH="1" flipV="1">
              <a:off x="2640" y="3120"/>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3069" name="Group 29"/>
          <p:cNvGrpSpPr>
            <a:grpSpLocks/>
          </p:cNvGrpSpPr>
          <p:nvPr/>
        </p:nvGrpSpPr>
        <p:grpSpPr bwMode="auto">
          <a:xfrm>
            <a:off x="2133600" y="4572000"/>
            <a:ext cx="3200400" cy="457200"/>
            <a:chOff x="1344" y="2880"/>
            <a:chExt cx="2016" cy="288"/>
          </a:xfrm>
        </p:grpSpPr>
        <p:sp>
          <p:nvSpPr>
            <p:cNvPr id="343067" name="Rectangle 27"/>
            <p:cNvSpPr>
              <a:spLocks noChangeArrowheads="1"/>
            </p:cNvSpPr>
            <p:nvPr/>
          </p:nvSpPr>
          <p:spPr bwMode="auto">
            <a:xfrm>
              <a:off x="1344" y="2880"/>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其解为</a:t>
              </a:r>
              <a:r>
                <a:rPr lang="en-US" altLang="zh-CN" sz="2400" b="1">
                  <a:latin typeface="楷体_GB2312" pitchFamily="49" charset="-122"/>
                </a:rPr>
                <a:t>: </a:t>
              </a:r>
            </a:p>
          </p:txBody>
        </p:sp>
        <p:graphicFrame>
          <p:nvGraphicFramePr>
            <p:cNvPr id="343068" name="Object 28"/>
            <p:cNvGraphicFramePr>
              <a:graphicFrameLocks noChangeAspect="1"/>
            </p:cNvGraphicFramePr>
            <p:nvPr/>
          </p:nvGraphicFramePr>
          <p:xfrm>
            <a:off x="2160" y="2899"/>
            <a:ext cx="1200" cy="269"/>
          </p:xfrm>
          <a:graphic>
            <a:graphicData uri="http://schemas.openxmlformats.org/presentationml/2006/ole">
              <mc:AlternateContent xmlns:mc="http://schemas.openxmlformats.org/markup-compatibility/2006">
                <mc:Choice xmlns:v="urn:schemas-microsoft-com:vml" Requires="v">
                  <p:oleObj spid="_x0000_s343092" name="Equation" r:id="rId9" imgW="1054080" imgH="241200" progId="Equation.DSMT4">
                    <p:embed/>
                  </p:oleObj>
                </mc:Choice>
                <mc:Fallback>
                  <p:oleObj name="Equation" r:id="rId9" imgW="1054080" imgH="241200"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 y="2899"/>
                          <a:ext cx="1200"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3080" name="Group 40"/>
          <p:cNvGrpSpPr>
            <a:grpSpLocks/>
          </p:cNvGrpSpPr>
          <p:nvPr/>
        </p:nvGrpSpPr>
        <p:grpSpPr bwMode="auto">
          <a:xfrm>
            <a:off x="228600" y="5410200"/>
            <a:ext cx="4953000" cy="827088"/>
            <a:chOff x="144" y="3415"/>
            <a:chExt cx="3120" cy="521"/>
          </a:xfrm>
        </p:grpSpPr>
        <p:grpSp>
          <p:nvGrpSpPr>
            <p:cNvPr id="343076" name="Group 36"/>
            <p:cNvGrpSpPr>
              <a:grpSpLocks/>
            </p:cNvGrpSpPr>
            <p:nvPr/>
          </p:nvGrpSpPr>
          <p:grpSpPr bwMode="auto">
            <a:xfrm>
              <a:off x="144" y="3415"/>
              <a:ext cx="896" cy="511"/>
              <a:chOff x="192" y="3360"/>
              <a:chExt cx="896" cy="511"/>
            </a:xfrm>
          </p:grpSpPr>
          <p:graphicFrame>
            <p:nvGraphicFramePr>
              <p:cNvPr id="343070" name="Object 30"/>
              <p:cNvGraphicFramePr>
                <a:graphicFrameLocks noChangeAspect="1"/>
              </p:cNvGraphicFramePr>
              <p:nvPr/>
            </p:nvGraphicFramePr>
            <p:xfrm>
              <a:off x="495" y="3360"/>
              <a:ext cx="593" cy="511"/>
            </p:xfrm>
            <a:graphic>
              <a:graphicData uri="http://schemas.openxmlformats.org/presentationml/2006/ole">
                <mc:AlternateContent xmlns:mc="http://schemas.openxmlformats.org/markup-compatibility/2006">
                  <mc:Choice xmlns:v="urn:schemas-microsoft-com:vml" Requires="v">
                    <p:oleObj spid="_x0000_s343093" name="Equation" r:id="rId11" imgW="495000" imgH="431640" progId="Equation.DSMT4">
                      <p:embed/>
                    </p:oleObj>
                  </mc:Choice>
                  <mc:Fallback>
                    <p:oleObj name="Equation" r:id="rId11" imgW="495000" imgH="43164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 y="3360"/>
                            <a:ext cx="593"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3071" name="Rectangle 31"/>
              <p:cNvSpPr>
                <a:spLocks noChangeArrowheads="1"/>
              </p:cNvSpPr>
              <p:nvPr/>
            </p:nvSpPr>
            <p:spPr bwMode="auto">
              <a:xfrm>
                <a:off x="192" y="343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令</a:t>
                </a:r>
              </a:p>
            </p:txBody>
          </p:sp>
        </p:grpSp>
        <p:grpSp>
          <p:nvGrpSpPr>
            <p:cNvPr id="343078" name="Group 38"/>
            <p:cNvGrpSpPr>
              <a:grpSpLocks/>
            </p:cNvGrpSpPr>
            <p:nvPr/>
          </p:nvGrpSpPr>
          <p:grpSpPr bwMode="auto">
            <a:xfrm>
              <a:off x="1344" y="3494"/>
              <a:ext cx="1920" cy="442"/>
              <a:chOff x="1344" y="3792"/>
              <a:chExt cx="1920" cy="442"/>
            </a:xfrm>
          </p:grpSpPr>
          <p:graphicFrame>
            <p:nvGraphicFramePr>
              <p:cNvPr id="343073" name="Object 33"/>
              <p:cNvGraphicFramePr>
                <a:graphicFrameLocks noChangeAspect="1"/>
              </p:cNvGraphicFramePr>
              <p:nvPr/>
            </p:nvGraphicFramePr>
            <p:xfrm>
              <a:off x="2170" y="3792"/>
              <a:ext cx="1094" cy="442"/>
            </p:xfrm>
            <a:graphic>
              <a:graphicData uri="http://schemas.openxmlformats.org/presentationml/2006/ole">
                <mc:AlternateContent xmlns:mc="http://schemas.openxmlformats.org/markup-compatibility/2006">
                  <mc:Choice xmlns:v="urn:schemas-microsoft-com:vml" Requires="v">
                    <p:oleObj spid="_x0000_s343094" name="Equation" r:id="rId13" imgW="965160" imgH="393480" progId="Equation.DSMT4">
                      <p:embed/>
                    </p:oleObj>
                  </mc:Choice>
                  <mc:Fallback>
                    <p:oleObj name="Equation" r:id="rId13" imgW="965160" imgH="393480"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0" y="3792"/>
                            <a:ext cx="1094"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3074" name="Rectangle 34"/>
              <p:cNvSpPr>
                <a:spLocks noChangeArrowheads="1"/>
              </p:cNvSpPr>
              <p:nvPr/>
            </p:nvSpPr>
            <p:spPr bwMode="auto">
              <a:xfrm>
                <a:off x="1344" y="3840"/>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则有</a:t>
                </a:r>
                <a:r>
                  <a:rPr lang="en-US" altLang="zh-CN" sz="2400" b="1">
                    <a:latin typeface="楷体_GB2312" pitchFamily="49" charset="-122"/>
                  </a:rPr>
                  <a:t>:</a:t>
                </a:r>
              </a:p>
            </p:txBody>
          </p:sp>
        </p:grpSp>
      </p:grpSp>
      <p:grpSp>
        <p:nvGrpSpPr>
          <p:cNvPr id="343083" name="Group 43"/>
          <p:cNvGrpSpPr>
            <a:grpSpLocks/>
          </p:cNvGrpSpPr>
          <p:nvPr/>
        </p:nvGrpSpPr>
        <p:grpSpPr bwMode="auto">
          <a:xfrm>
            <a:off x="5181600" y="5334000"/>
            <a:ext cx="3733800" cy="915988"/>
            <a:chOff x="3264" y="3360"/>
            <a:chExt cx="2352" cy="577"/>
          </a:xfrm>
        </p:grpSpPr>
        <p:sp>
          <p:nvSpPr>
            <p:cNvPr id="343081" name="Rectangle 41"/>
            <p:cNvSpPr>
              <a:spLocks noChangeArrowheads="1"/>
            </p:cNvSpPr>
            <p:nvPr/>
          </p:nvSpPr>
          <p:spPr bwMode="auto">
            <a:xfrm>
              <a:off x="3792" y="3360"/>
              <a:ext cx="1824" cy="577"/>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solidFill>
                    <a:srgbClr val="CC0000"/>
                  </a:solidFill>
                  <a:latin typeface="Times New Roman" pitchFamily="18" charset="0"/>
                </a:rPr>
                <a:t>许多物质的半衰期已被测定，如碳</a:t>
              </a:r>
              <a:r>
                <a:rPr lang="en-US" altLang="zh-CN" sz="1800" b="1">
                  <a:solidFill>
                    <a:srgbClr val="CC0000"/>
                  </a:solidFill>
                  <a:latin typeface="Times New Roman" pitchFamily="18" charset="0"/>
                </a:rPr>
                <a:t>14</a:t>
              </a:r>
              <a:r>
                <a:rPr lang="zh-CN" altLang="en-US" sz="1800" b="1">
                  <a:solidFill>
                    <a:srgbClr val="CC0000"/>
                  </a:solidFill>
                  <a:latin typeface="Times New Roman" pitchFamily="18" charset="0"/>
                </a:rPr>
                <a:t>，其</a:t>
              </a:r>
              <a:r>
                <a:rPr lang="en-US" altLang="zh-CN" sz="1800" b="1" i="1">
                  <a:solidFill>
                    <a:srgbClr val="CC0000"/>
                  </a:solidFill>
                  <a:latin typeface="Times New Roman" pitchFamily="18" charset="0"/>
                </a:rPr>
                <a:t>T</a:t>
              </a:r>
              <a:r>
                <a:rPr lang="en-US" altLang="zh-CN" sz="1800" b="1">
                  <a:solidFill>
                    <a:srgbClr val="CC0000"/>
                  </a:solidFill>
                  <a:latin typeface="Times New Roman" pitchFamily="18" charset="0"/>
                </a:rPr>
                <a:t>=5568</a:t>
              </a:r>
              <a:r>
                <a:rPr lang="zh-CN" altLang="en-US" sz="1800" b="1">
                  <a:solidFill>
                    <a:srgbClr val="CC0000"/>
                  </a:solidFill>
                  <a:latin typeface="Times New Roman" pitchFamily="18" charset="0"/>
                </a:rPr>
                <a:t>；轴</a:t>
              </a:r>
              <a:r>
                <a:rPr lang="en-US" altLang="zh-CN" sz="1800" b="1">
                  <a:solidFill>
                    <a:srgbClr val="CC0000"/>
                  </a:solidFill>
                  <a:latin typeface="Times New Roman" pitchFamily="18" charset="0"/>
                </a:rPr>
                <a:t>238</a:t>
              </a:r>
              <a:r>
                <a:rPr lang="zh-CN" altLang="en-US" sz="1800" b="1">
                  <a:solidFill>
                    <a:srgbClr val="CC0000"/>
                  </a:solidFill>
                  <a:latin typeface="Times New Roman" pitchFamily="18" charset="0"/>
                </a:rPr>
                <a:t>，其</a:t>
              </a:r>
              <a:r>
                <a:rPr lang="en-US" altLang="zh-CN" sz="1800" b="1" i="1">
                  <a:solidFill>
                    <a:srgbClr val="CC0000"/>
                  </a:solidFill>
                  <a:latin typeface="Times New Roman" pitchFamily="18" charset="0"/>
                </a:rPr>
                <a:t>T</a:t>
              </a:r>
              <a:r>
                <a:rPr lang="en-US" altLang="zh-CN" sz="1800" b="1">
                  <a:solidFill>
                    <a:srgbClr val="CC0000"/>
                  </a:solidFill>
                  <a:latin typeface="Times New Roman" pitchFamily="18" charset="0"/>
                </a:rPr>
                <a:t>=45</a:t>
              </a:r>
              <a:r>
                <a:rPr lang="zh-CN" altLang="en-US" sz="1800" b="1">
                  <a:solidFill>
                    <a:srgbClr val="CC0000"/>
                  </a:solidFill>
                  <a:latin typeface="Times New Roman" pitchFamily="18" charset="0"/>
                </a:rPr>
                <a:t>亿年。 </a:t>
              </a:r>
            </a:p>
          </p:txBody>
        </p:sp>
        <p:sp>
          <p:nvSpPr>
            <p:cNvPr id="343082" name="Line 42"/>
            <p:cNvSpPr>
              <a:spLocks noChangeShapeType="1"/>
            </p:cNvSpPr>
            <p:nvPr/>
          </p:nvSpPr>
          <p:spPr bwMode="auto">
            <a:xfrm flipH="1">
              <a:off x="3264" y="3600"/>
              <a:ext cx="48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43046"/>
                                        </p:tgtEl>
                                        <p:attrNameLst>
                                          <p:attrName>style.visibility</p:attrName>
                                        </p:attrNameLst>
                                      </p:cBhvr>
                                      <p:to>
                                        <p:strVal val="visible"/>
                                      </p:to>
                                    </p:set>
                                    <p:animEffect transition="in" filter="wipe(up)">
                                      <p:cBhvr>
                                        <p:cTn id="11" dur="500"/>
                                        <p:tgtEl>
                                          <p:spTgt spid="3430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43055"/>
                                        </p:tgtEl>
                                        <p:attrNameLst>
                                          <p:attrName>style.visibility</p:attrName>
                                        </p:attrNameLst>
                                      </p:cBhvr>
                                      <p:to>
                                        <p:strVal val="visible"/>
                                      </p:to>
                                    </p:set>
                                    <p:animEffect transition="in" filter="wipe(left)">
                                      <p:cBhvr>
                                        <p:cTn id="16" dur="500"/>
                                        <p:tgtEl>
                                          <p:spTgt spid="343055"/>
                                        </p:tgtEl>
                                      </p:cBhvr>
                                    </p:animEffec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343059"/>
                                        </p:tgtEl>
                                        <p:attrNameLst>
                                          <p:attrName>style.visibility</p:attrName>
                                        </p:attrNameLst>
                                      </p:cBhvr>
                                      <p:to>
                                        <p:strVal val="visible"/>
                                      </p:to>
                                    </p:set>
                                  </p:childTnLst>
                                  <p:subTnLst>
                                    <p:set>
                                      <p:cBhvr override="childStyle">
                                        <p:cTn dur="1" fill="hold" display="0" masterRel="nextClick" afterEffect="1"/>
                                        <p:tgtEl>
                                          <p:spTgt spid="343059"/>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3060"/>
                                        </p:tgtEl>
                                        <p:attrNameLst>
                                          <p:attrName>style.visibility</p:attrName>
                                        </p:attrNameLst>
                                      </p:cBhvr>
                                      <p:to>
                                        <p:strVal val="visible"/>
                                      </p:to>
                                    </p:set>
                                    <p:animEffect transition="in" filter="wipe(left)">
                                      <p:cBhvr>
                                        <p:cTn id="24" dur="500"/>
                                        <p:tgtEl>
                                          <p:spTgt spid="3430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3061"/>
                                        </p:tgtEl>
                                        <p:attrNameLst>
                                          <p:attrName>style.visibility</p:attrName>
                                        </p:attrNameLst>
                                      </p:cBhvr>
                                      <p:to>
                                        <p:strVal val="visible"/>
                                      </p:to>
                                    </p:set>
                                    <p:animEffect transition="in" filter="wipe(up)">
                                      <p:cBhvr>
                                        <p:cTn id="29" dur="500"/>
                                        <p:tgtEl>
                                          <p:spTgt spid="343061"/>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343066"/>
                                        </p:tgtEl>
                                        <p:attrNameLst>
                                          <p:attrName>style.visibility</p:attrName>
                                        </p:attrNameLst>
                                      </p:cBhvr>
                                      <p:to>
                                        <p:strVal val="visible"/>
                                      </p:to>
                                    </p:set>
                                  </p:childTnLst>
                                  <p:subTnLst>
                                    <p:set>
                                      <p:cBhvr override="childStyle">
                                        <p:cTn dur="1" fill="hold" display="0" masterRel="nextClick" afterEffect="1"/>
                                        <p:tgtEl>
                                          <p:spTgt spid="343066"/>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drumroll.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43069"/>
                                        </p:tgtEl>
                                        <p:attrNameLst>
                                          <p:attrName>style.visibility</p:attrName>
                                        </p:attrNameLst>
                                      </p:cBhvr>
                                      <p:to>
                                        <p:strVal val="visible"/>
                                      </p:to>
                                    </p:set>
                                    <p:animEffect transition="in" filter="wipe(left)">
                                      <p:cBhvr>
                                        <p:cTn id="37" dur="500"/>
                                        <p:tgtEl>
                                          <p:spTgt spid="3430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3080"/>
                                        </p:tgtEl>
                                        <p:attrNameLst>
                                          <p:attrName>style.visibility</p:attrName>
                                        </p:attrNameLst>
                                      </p:cBhvr>
                                      <p:to>
                                        <p:strVal val="visible"/>
                                      </p:to>
                                    </p:set>
                                    <p:animEffect transition="in" filter="wipe(left)">
                                      <p:cBhvr>
                                        <p:cTn id="42" dur="500"/>
                                        <p:tgtEl>
                                          <p:spTgt spid="343080"/>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343083"/>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autoUpdateAnimBg="0"/>
      <p:bldP spid="343046" grpId="0" autoUpdateAnimBg="0"/>
      <p:bldP spid="34306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076" name="Picture 12" descr="AN00453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279650" y="1905000"/>
            <a:ext cx="4583113" cy="2917825"/>
          </a:xfrm>
          <a:prstGeom prst="rect">
            <a:avLst/>
          </a:prstGeom>
          <a:noFill/>
          <a:extLst>
            <a:ext uri="{909E8E84-426E-40DD-AFC4-6F175D3DCCD1}">
              <a14:hiddenFill xmlns:a14="http://schemas.microsoft.com/office/drawing/2010/main">
                <a:solidFill>
                  <a:srgbClr val="FFFFFF"/>
                </a:solidFill>
              </a14:hiddenFill>
            </a:ext>
          </a:extLst>
        </p:spPr>
      </p:pic>
      <p:sp>
        <p:nvSpPr>
          <p:cNvPr id="344068" name="Rectangle 4"/>
          <p:cNvSpPr>
            <a:spLocks noChangeArrowheads="1"/>
          </p:cNvSpPr>
          <p:nvPr/>
        </p:nvSpPr>
        <p:spPr bwMode="auto">
          <a:xfrm>
            <a:off x="228600" y="2286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与本问题相关的其他知识</a:t>
            </a:r>
            <a:r>
              <a:rPr lang="en-US" altLang="zh-CN" sz="2400" b="1">
                <a:solidFill>
                  <a:srgbClr val="33CC33"/>
                </a:solidFill>
                <a:latin typeface="楷体_GB2312" pitchFamily="49" charset="-122"/>
              </a:rPr>
              <a:t>: </a:t>
            </a:r>
          </a:p>
        </p:txBody>
      </p:sp>
      <p:sp>
        <p:nvSpPr>
          <p:cNvPr id="344069" name="Rectangle 5"/>
          <p:cNvSpPr>
            <a:spLocks noChangeArrowheads="1"/>
          </p:cNvSpPr>
          <p:nvPr/>
        </p:nvSpPr>
        <p:spPr bwMode="auto">
          <a:xfrm>
            <a:off x="304800" y="79375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(1)</a:t>
            </a:r>
            <a:r>
              <a:rPr lang="zh-CN" altLang="en-US" sz="2400" b="1">
                <a:latin typeface="Times New Roman" pitchFamily="18" charset="0"/>
              </a:rPr>
              <a:t>艺术家们应用白铅作为颜料之一，已达两千年以上。白铅中含有微量的放射铅</a:t>
            </a:r>
            <a:r>
              <a:rPr lang="en-US" altLang="zh-CN" sz="2400" b="1">
                <a:latin typeface="Times New Roman" pitchFamily="18" charset="0"/>
              </a:rPr>
              <a:t>210</a:t>
            </a:r>
            <a:r>
              <a:rPr lang="zh-CN" altLang="en-US" sz="2400" b="1">
                <a:latin typeface="Times New Roman" pitchFamily="18" charset="0"/>
              </a:rPr>
              <a:t>，白铅是从铅矿中提炼出来的，而铅又属于铀系，其演变简图如下（删去了许多中间环节） </a:t>
            </a:r>
          </a:p>
        </p:txBody>
      </p:sp>
      <p:sp>
        <p:nvSpPr>
          <p:cNvPr id="344072" name="Rectangle 8"/>
          <p:cNvSpPr>
            <a:spLocks noChangeArrowheads="1"/>
          </p:cNvSpPr>
          <p:nvPr/>
        </p:nvSpPr>
        <p:spPr bwMode="auto">
          <a:xfrm>
            <a:off x="304800" y="47244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(3)</a:t>
            </a:r>
            <a:r>
              <a:rPr lang="zh-CN" altLang="en-US" sz="2400" b="1">
                <a:latin typeface="Times New Roman" pitchFamily="18" charset="0"/>
              </a:rPr>
              <a:t>从铅矿中提炼铅时，铅</a:t>
            </a:r>
            <a:r>
              <a:rPr lang="en-US" altLang="zh-CN" sz="2400" b="1">
                <a:latin typeface="Times New Roman" pitchFamily="18" charset="0"/>
              </a:rPr>
              <a:t>210</a:t>
            </a:r>
            <a:r>
              <a:rPr lang="zh-CN" altLang="en-US" sz="2400" b="1">
                <a:latin typeface="Times New Roman" pitchFamily="18" charset="0"/>
              </a:rPr>
              <a:t>与铅</a:t>
            </a:r>
            <a:r>
              <a:rPr lang="en-US" altLang="zh-CN" sz="2400" b="1">
                <a:latin typeface="Times New Roman" pitchFamily="18" charset="0"/>
              </a:rPr>
              <a:t>206</a:t>
            </a:r>
            <a:r>
              <a:rPr lang="zh-CN" altLang="en-US" sz="2400" b="1">
                <a:latin typeface="Times New Roman" pitchFamily="18" charset="0"/>
              </a:rPr>
              <a:t>一起被作为铅留下，而其余物质则有</a:t>
            </a:r>
            <a:r>
              <a:rPr lang="en-US" altLang="zh-CN" sz="2400" b="1">
                <a:latin typeface="Times New Roman" pitchFamily="18" charset="0"/>
              </a:rPr>
              <a:t>90—95%</a:t>
            </a:r>
            <a:r>
              <a:rPr lang="zh-CN" altLang="en-US" sz="2400" b="1">
                <a:latin typeface="Times New Roman" pitchFamily="18" charset="0"/>
              </a:rPr>
              <a:t>被留在矿渣里，因而打破了原有的放射性平衡。</a:t>
            </a:r>
          </a:p>
        </p:txBody>
      </p:sp>
      <p:sp>
        <p:nvSpPr>
          <p:cNvPr id="344075" name="Rectangle 11"/>
          <p:cNvSpPr>
            <a:spLocks noChangeArrowheads="1"/>
          </p:cNvSpPr>
          <p:nvPr/>
        </p:nvSpPr>
        <p:spPr bwMode="auto">
          <a:xfrm>
            <a:off x="609600" y="2057400"/>
            <a:ext cx="8229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a:latin typeface="Times New Roman" pitchFamily="18" charset="0"/>
              </a:rPr>
              <a:t>铀</a:t>
            </a:r>
            <a:r>
              <a:rPr kumimoji="1" lang="en-US" altLang="zh-CN" sz="2400" b="1">
                <a:latin typeface="Times New Roman" pitchFamily="18" charset="0"/>
              </a:rPr>
              <a:t>238-45</a:t>
            </a:r>
            <a:r>
              <a:rPr kumimoji="1" lang="zh-CN" altLang="en-US" sz="2400" b="1">
                <a:latin typeface="Times New Roman" pitchFamily="18" charset="0"/>
              </a:rPr>
              <a:t>亿年</a:t>
            </a:r>
            <a:r>
              <a:rPr kumimoji="1" lang="en-US" altLang="zh-CN" sz="2400" b="1">
                <a:latin typeface="Times New Roman" pitchFamily="18" charset="0"/>
              </a:rPr>
              <a:t>-&gt;</a:t>
            </a:r>
            <a:r>
              <a:rPr kumimoji="1" lang="zh-CN" altLang="en-US" sz="2400" b="1">
                <a:latin typeface="Times New Roman" pitchFamily="18" charset="0"/>
              </a:rPr>
              <a:t>钍</a:t>
            </a:r>
            <a:r>
              <a:rPr kumimoji="1" lang="en-US" altLang="zh-CN" sz="2400" b="1">
                <a:latin typeface="Times New Roman" pitchFamily="18" charset="0"/>
              </a:rPr>
              <a:t>234-24</a:t>
            </a:r>
            <a:r>
              <a:rPr kumimoji="1" lang="zh-CN" altLang="en-US" sz="2400" b="1">
                <a:latin typeface="Times New Roman" pitchFamily="18" charset="0"/>
              </a:rPr>
              <a:t>天</a:t>
            </a:r>
            <a:r>
              <a:rPr kumimoji="1" lang="en-US" altLang="zh-CN" sz="2400" b="1">
                <a:latin typeface="Times New Roman" pitchFamily="18" charset="0"/>
              </a:rPr>
              <a:t>-&gt;</a:t>
            </a:r>
            <a:r>
              <a:rPr kumimoji="1" lang="zh-CN" altLang="en-US" sz="2400" b="1">
                <a:latin typeface="Times New Roman" pitchFamily="18" charset="0"/>
              </a:rPr>
              <a:t>钋</a:t>
            </a:r>
            <a:r>
              <a:rPr kumimoji="1" lang="en-US" altLang="zh-CN" sz="2400" b="1">
                <a:latin typeface="Times New Roman" pitchFamily="18" charset="0"/>
              </a:rPr>
              <a:t>234-6/5</a:t>
            </a:r>
            <a:r>
              <a:rPr kumimoji="1" lang="zh-CN" altLang="en-US" sz="2400" b="1">
                <a:latin typeface="Times New Roman" pitchFamily="18" charset="0"/>
              </a:rPr>
              <a:t>分</a:t>
            </a:r>
            <a:r>
              <a:rPr kumimoji="1" lang="en-US" altLang="zh-CN" sz="2400" b="1">
                <a:latin typeface="Times New Roman" pitchFamily="18" charset="0"/>
              </a:rPr>
              <a:t>-&gt;</a:t>
            </a:r>
            <a:r>
              <a:rPr kumimoji="1" lang="zh-CN" altLang="en-US" sz="2400" b="1">
                <a:latin typeface="Times New Roman" pitchFamily="18" charset="0"/>
              </a:rPr>
              <a:t>铀</a:t>
            </a:r>
            <a:r>
              <a:rPr kumimoji="1" lang="en-US" altLang="zh-CN" sz="2400" b="1">
                <a:latin typeface="Times New Roman" pitchFamily="18" charset="0"/>
              </a:rPr>
              <a:t>234-257</a:t>
            </a:r>
            <a:r>
              <a:rPr kumimoji="1" lang="zh-CN" altLang="en-US" sz="2400" b="1">
                <a:latin typeface="Times New Roman" pitchFamily="18" charset="0"/>
              </a:rPr>
              <a:t>亿年</a:t>
            </a:r>
            <a:r>
              <a:rPr kumimoji="1" lang="en-US" altLang="zh-CN" sz="2400" b="1">
                <a:latin typeface="Times New Roman" pitchFamily="18" charset="0"/>
              </a:rPr>
              <a:t>-&gt;</a:t>
            </a:r>
            <a:r>
              <a:rPr kumimoji="1" lang="zh-CN" altLang="en-US" sz="2400" b="1">
                <a:latin typeface="Times New Roman" pitchFamily="18" charset="0"/>
              </a:rPr>
              <a:t>钍</a:t>
            </a:r>
            <a:r>
              <a:rPr kumimoji="1" lang="en-US" altLang="zh-CN" sz="2400" b="1">
                <a:latin typeface="Times New Roman" pitchFamily="18" charset="0"/>
              </a:rPr>
              <a:t>230-8</a:t>
            </a:r>
            <a:r>
              <a:rPr kumimoji="1" lang="zh-CN" altLang="en-US" sz="2400" b="1">
                <a:latin typeface="Times New Roman" pitchFamily="18" charset="0"/>
              </a:rPr>
              <a:t>万年</a:t>
            </a:r>
            <a:r>
              <a:rPr kumimoji="1" lang="en-US" altLang="zh-CN" sz="2400" b="1">
                <a:latin typeface="Times New Roman" pitchFamily="18" charset="0"/>
              </a:rPr>
              <a:t>-&gt;</a:t>
            </a:r>
            <a:r>
              <a:rPr kumimoji="1" lang="zh-CN" altLang="en-US" sz="2400" b="1">
                <a:latin typeface="Times New Roman" pitchFamily="18" charset="0"/>
              </a:rPr>
              <a:t>镭</a:t>
            </a:r>
            <a:r>
              <a:rPr kumimoji="1" lang="en-US" altLang="zh-CN" sz="2400" b="1">
                <a:latin typeface="Times New Roman" pitchFamily="18" charset="0"/>
              </a:rPr>
              <a:t>226-1600</a:t>
            </a:r>
            <a:r>
              <a:rPr kumimoji="1" lang="zh-CN" altLang="en-US" sz="2400" b="1">
                <a:latin typeface="Times New Roman" pitchFamily="18" charset="0"/>
              </a:rPr>
              <a:t>年</a:t>
            </a:r>
            <a:r>
              <a:rPr kumimoji="1" lang="en-US" altLang="zh-CN" sz="2400" b="1">
                <a:latin typeface="Times New Roman" pitchFamily="18" charset="0"/>
              </a:rPr>
              <a:t>-&gt;</a:t>
            </a:r>
            <a:r>
              <a:rPr kumimoji="1" lang="zh-CN" altLang="en-US" sz="2400" b="1">
                <a:latin typeface="Times New Roman" pitchFamily="18" charset="0"/>
              </a:rPr>
              <a:t>氡</a:t>
            </a:r>
            <a:r>
              <a:rPr kumimoji="1" lang="en-US" altLang="zh-CN" sz="2400" b="1">
                <a:latin typeface="Times New Roman" pitchFamily="18" charset="0"/>
              </a:rPr>
              <a:t>222-19/5</a:t>
            </a:r>
            <a:r>
              <a:rPr kumimoji="1" lang="zh-CN" altLang="en-US" sz="2400" b="1">
                <a:latin typeface="Times New Roman" pitchFamily="18" charset="0"/>
              </a:rPr>
              <a:t>天</a:t>
            </a:r>
            <a:r>
              <a:rPr kumimoji="1" lang="en-US" altLang="zh-CN" sz="2400" b="1">
                <a:latin typeface="Times New Roman" pitchFamily="18" charset="0"/>
              </a:rPr>
              <a:t>-&gt;</a:t>
            </a:r>
            <a:r>
              <a:rPr kumimoji="1" lang="zh-CN" altLang="en-US" sz="2400" b="1">
                <a:latin typeface="Times New Roman" pitchFamily="18" charset="0"/>
              </a:rPr>
              <a:t>钋</a:t>
            </a:r>
            <a:r>
              <a:rPr kumimoji="1" lang="en-US" altLang="zh-CN" sz="2400" b="1">
                <a:latin typeface="Times New Roman" pitchFamily="18" charset="0"/>
              </a:rPr>
              <a:t>218-3</a:t>
            </a:r>
            <a:r>
              <a:rPr kumimoji="1" lang="zh-CN" altLang="en-US" sz="2400" b="1">
                <a:latin typeface="Times New Roman" pitchFamily="18" charset="0"/>
              </a:rPr>
              <a:t>分</a:t>
            </a:r>
            <a:r>
              <a:rPr kumimoji="1" lang="en-US" altLang="zh-CN" sz="2400" b="1">
                <a:latin typeface="Times New Roman" pitchFamily="18" charset="0"/>
              </a:rPr>
              <a:t>-&gt;</a:t>
            </a:r>
            <a:r>
              <a:rPr kumimoji="1" lang="zh-CN" altLang="en-US" sz="2400" b="1">
                <a:latin typeface="Times New Roman" pitchFamily="18" charset="0"/>
              </a:rPr>
              <a:t>铅</a:t>
            </a:r>
            <a:r>
              <a:rPr kumimoji="1" lang="en-US" altLang="zh-CN" sz="2400" b="1">
                <a:latin typeface="Times New Roman" pitchFamily="18" charset="0"/>
              </a:rPr>
              <a:t>214-27</a:t>
            </a:r>
            <a:r>
              <a:rPr kumimoji="1" lang="zh-CN" altLang="en-US" sz="2400" b="1">
                <a:latin typeface="Times New Roman" pitchFamily="18" charset="0"/>
              </a:rPr>
              <a:t>分</a:t>
            </a:r>
            <a:r>
              <a:rPr kumimoji="1" lang="en-US" altLang="zh-CN" sz="2400" b="1">
                <a:latin typeface="Times New Roman" pitchFamily="18" charset="0"/>
              </a:rPr>
              <a:t>-&gt;</a:t>
            </a:r>
            <a:r>
              <a:rPr kumimoji="1" lang="zh-CN" altLang="en-US" sz="2400" b="1">
                <a:latin typeface="Times New Roman" pitchFamily="18" charset="0"/>
              </a:rPr>
              <a:t>钋</a:t>
            </a:r>
            <a:r>
              <a:rPr kumimoji="1" lang="en-US" altLang="zh-CN" sz="2400" b="1">
                <a:latin typeface="Times New Roman" pitchFamily="18" charset="0"/>
              </a:rPr>
              <a:t>214-&lt;1s-&gt;</a:t>
            </a:r>
            <a:r>
              <a:rPr kumimoji="1" lang="zh-CN" altLang="en-US" sz="2400" b="1">
                <a:latin typeface="Times New Roman" pitchFamily="18" charset="0"/>
              </a:rPr>
              <a:t>铅</a:t>
            </a:r>
            <a:r>
              <a:rPr kumimoji="1" lang="en-US" altLang="zh-CN" sz="2400" b="1">
                <a:latin typeface="Times New Roman" pitchFamily="18" charset="0"/>
              </a:rPr>
              <a:t>210-20</a:t>
            </a:r>
            <a:r>
              <a:rPr kumimoji="1" lang="zh-CN" altLang="en-US" sz="2400" b="1">
                <a:latin typeface="Times New Roman" pitchFamily="18" charset="0"/>
              </a:rPr>
              <a:t>年</a:t>
            </a:r>
            <a:r>
              <a:rPr kumimoji="1" lang="en-US" altLang="zh-CN" sz="2400" b="1">
                <a:latin typeface="Times New Roman" pitchFamily="18" charset="0"/>
              </a:rPr>
              <a:t>-&gt;</a:t>
            </a:r>
            <a:r>
              <a:rPr kumimoji="1" lang="zh-CN" altLang="en-US" sz="2400" b="1">
                <a:latin typeface="Times New Roman" pitchFamily="18" charset="0"/>
              </a:rPr>
              <a:t>铋</a:t>
            </a:r>
            <a:r>
              <a:rPr kumimoji="1" lang="en-US" altLang="zh-CN" sz="2400" b="1">
                <a:latin typeface="Times New Roman" pitchFamily="18" charset="0"/>
              </a:rPr>
              <a:t>210-5</a:t>
            </a:r>
            <a:r>
              <a:rPr kumimoji="1" lang="zh-CN" altLang="en-US" sz="2400" b="1">
                <a:latin typeface="Times New Roman" pitchFamily="18" charset="0"/>
              </a:rPr>
              <a:t>天</a:t>
            </a:r>
            <a:r>
              <a:rPr kumimoji="1" lang="en-US" altLang="zh-CN" sz="2400" b="1">
                <a:latin typeface="Times New Roman" pitchFamily="18" charset="0"/>
              </a:rPr>
              <a:t>-&gt;</a:t>
            </a:r>
            <a:r>
              <a:rPr kumimoji="1" lang="zh-CN" altLang="en-US" sz="2400" b="1">
                <a:latin typeface="Times New Roman" pitchFamily="18" charset="0"/>
              </a:rPr>
              <a:t>钋</a:t>
            </a:r>
            <a:r>
              <a:rPr kumimoji="1" lang="en-US" altLang="zh-CN" sz="2400" b="1">
                <a:latin typeface="Times New Roman" pitchFamily="18" charset="0"/>
              </a:rPr>
              <a:t>210-138</a:t>
            </a:r>
            <a:r>
              <a:rPr kumimoji="1" lang="zh-CN" altLang="en-US" sz="2400" b="1">
                <a:latin typeface="Times New Roman" pitchFamily="18" charset="0"/>
              </a:rPr>
              <a:t>天</a:t>
            </a:r>
            <a:r>
              <a:rPr kumimoji="1" lang="en-US" altLang="zh-CN" sz="2400" b="1">
                <a:latin typeface="Times New Roman" pitchFamily="18" charset="0"/>
              </a:rPr>
              <a:t>-&gt;</a:t>
            </a:r>
            <a:r>
              <a:rPr kumimoji="1" lang="zh-CN" altLang="en-US" sz="2400" b="1">
                <a:latin typeface="Times New Roman" pitchFamily="18" charset="0"/>
              </a:rPr>
              <a:t>铅</a:t>
            </a:r>
            <a:r>
              <a:rPr kumimoji="1" lang="en-US" altLang="zh-CN" sz="2400" b="1">
                <a:latin typeface="Times New Roman" pitchFamily="18" charset="0"/>
              </a:rPr>
              <a:t>206</a:t>
            </a:r>
            <a:r>
              <a:rPr kumimoji="1" lang="zh-CN" altLang="en-US" sz="2400" b="1">
                <a:latin typeface="Times New Roman" pitchFamily="18" charset="0"/>
              </a:rPr>
              <a:t>（一种非放射性物质）</a:t>
            </a:r>
          </a:p>
          <a:p>
            <a:pPr algn="just" eaLnBrk="0" hangingPunct="0"/>
            <a:r>
              <a:rPr kumimoji="1" lang="zh-CN" altLang="en-US" sz="2400" b="1">
                <a:latin typeface="Times New Roman" pitchFamily="18" charset="0"/>
              </a:rPr>
              <a:t>注：时间均为半衰期</a:t>
            </a:r>
          </a:p>
        </p:txBody>
      </p:sp>
      <p:sp>
        <p:nvSpPr>
          <p:cNvPr id="344071" name="Rectangle 7"/>
          <p:cNvSpPr>
            <a:spLocks noChangeArrowheads="1"/>
          </p:cNvSpPr>
          <p:nvPr/>
        </p:nvSpPr>
        <p:spPr bwMode="auto">
          <a:xfrm>
            <a:off x="304800" y="2076450"/>
            <a:ext cx="8534400" cy="26479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(2)</a:t>
            </a:r>
            <a:r>
              <a:rPr lang="zh-CN" altLang="en-US" sz="2400" b="1">
                <a:latin typeface="Times New Roman" pitchFamily="18" charset="0"/>
              </a:rPr>
              <a:t>地壳里几乎所有的岩石中均含有微量的铀。一方面，铀系中的各种放射性物质均在不断衰减，而另一方面，铀又不断地衰减，补充着其后继元素。各种放射性物质（除铀以外）在岩石中处于放射性平衡中。根据世界各地抽样测量的资料，地壳中的铀在铀系中所占平均重量比约为百万分之</a:t>
            </a:r>
            <a:r>
              <a:rPr lang="en-US" altLang="zh-CN" sz="2400" b="1">
                <a:latin typeface="Times New Roman" pitchFamily="18" charset="0"/>
              </a:rPr>
              <a:t>2.7</a:t>
            </a:r>
            <a:r>
              <a:rPr lang="zh-CN" altLang="en-US" sz="2400" b="1">
                <a:latin typeface="Times New Roman" pitchFamily="18" charset="0"/>
              </a:rPr>
              <a:t>（一般含量极微）。各地采集的岩石中铀的含量差异很大，但从未发现含量高于</a:t>
            </a:r>
            <a:r>
              <a:rPr lang="en-US" altLang="zh-CN" sz="2400" b="1">
                <a:latin typeface="Times New Roman" pitchFamily="18" charset="0"/>
              </a:rPr>
              <a:t>2—3%</a:t>
            </a:r>
            <a:r>
              <a:rPr lang="zh-CN" altLang="en-US" sz="2400" b="1">
                <a:latin typeface="Times New Roman" pitchFamily="18" charset="0"/>
              </a:rPr>
              <a:t>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wipe(left)">
                                      <p:cBhvr>
                                        <p:cTn id="7" dur="500"/>
                                        <p:tgtEl>
                                          <p:spTgt spid="34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4069"/>
                                        </p:tgtEl>
                                        <p:attrNameLst>
                                          <p:attrName>style.visibility</p:attrName>
                                        </p:attrNameLst>
                                      </p:cBhvr>
                                      <p:to>
                                        <p:strVal val="visible"/>
                                      </p:to>
                                    </p:set>
                                    <p:animEffect transition="in" filter="wipe(up)">
                                      <p:cBhvr>
                                        <p:cTn id="12" dur="500"/>
                                        <p:tgtEl>
                                          <p:spTgt spid="34406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4075"/>
                                        </p:tgtEl>
                                        <p:attrNameLst>
                                          <p:attrName>style.visibility</p:attrName>
                                        </p:attrNameLst>
                                      </p:cBhvr>
                                      <p:to>
                                        <p:strVal val="visible"/>
                                      </p:to>
                                    </p:set>
                                    <p:animEffect transition="in" filter="wipe(left)">
                                      <p:cBhvr>
                                        <p:cTn id="16" dur="500"/>
                                        <p:tgtEl>
                                          <p:spTgt spid="344075"/>
                                        </p:tgtEl>
                                      </p:cBhvr>
                                    </p:animEffect>
                                  </p:childTnLst>
                                  <p:subTnLst>
                                    <p:set>
                                      <p:cBhvr override="childStyle">
                                        <p:cTn dur="1" fill="hold" display="0" masterRel="nextClick" afterEffect="1"/>
                                        <p:tgtEl>
                                          <p:spTgt spid="344075"/>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4071"/>
                                        </p:tgtEl>
                                        <p:attrNameLst>
                                          <p:attrName>style.visibility</p:attrName>
                                        </p:attrNameLst>
                                      </p:cBhvr>
                                      <p:to>
                                        <p:strVal val="visible"/>
                                      </p:to>
                                    </p:set>
                                    <p:animEffect transition="in" filter="wipe(up)">
                                      <p:cBhvr>
                                        <p:cTn id="21" dur="500"/>
                                        <p:tgtEl>
                                          <p:spTgt spid="3440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44072"/>
                                        </p:tgtEl>
                                        <p:attrNameLst>
                                          <p:attrName>style.visibility</p:attrName>
                                        </p:attrNameLst>
                                      </p:cBhvr>
                                      <p:to>
                                        <p:strVal val="visible"/>
                                      </p:to>
                                    </p:set>
                                    <p:animEffect transition="in" filter="wipe(up)">
                                      <p:cBhvr>
                                        <p:cTn id="26" dur="500"/>
                                        <p:tgtEl>
                                          <p:spTgt spid="344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utoUpdateAnimBg="0"/>
      <p:bldP spid="344069" grpId="0" autoUpdateAnimBg="0"/>
      <p:bldP spid="344072" grpId="0" autoUpdateAnimBg="0"/>
      <p:bldP spid="344075" grpId="0" autoUpdateAnimBg="0"/>
      <p:bldP spid="34407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bwMode="auto">
          <a:xfrm>
            <a:off x="152400" y="4572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Times New Roman" pitchFamily="18" charset="0"/>
                <a:ea typeface="楷体_GB2312" pitchFamily="49" charset="-122"/>
              </a:rPr>
              <a:t>3.1 </a:t>
            </a:r>
            <a:r>
              <a:rPr kumimoji="1" lang="zh-CN" altLang="en-US" sz="2800" b="1">
                <a:solidFill>
                  <a:srgbClr val="FF3300"/>
                </a:solidFill>
                <a:latin typeface="楷体_GB2312" pitchFamily="49" charset="-122"/>
                <a:ea typeface="楷体_GB2312" pitchFamily="49" charset="-122"/>
              </a:rPr>
              <a:t>微分方程的几个简单实例</a:t>
            </a:r>
            <a:endParaRPr lang="zh-CN" altLang="en-US"/>
          </a:p>
        </p:txBody>
      </p:sp>
      <p:sp>
        <p:nvSpPr>
          <p:cNvPr id="361477" name="Rectangle 5"/>
          <p:cNvSpPr>
            <a:spLocks noChangeArrowheads="1"/>
          </p:cNvSpPr>
          <p:nvPr/>
        </p:nvSpPr>
        <p:spPr bwMode="auto">
          <a:xfrm>
            <a:off x="457200" y="16002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在许多实际问题中，当直接导出变量之间的函数关系较为困难，但导出包含未知函数的导数或微分的关系式较为容易时，可用建立微分方程模型的方法来研究该问题，</a:t>
            </a:r>
            <a:endParaRPr lang="zh-CN" altLang="en-US" sz="2400" b="1">
              <a:latin typeface="Times New Roman" pitchFamily="18" charset="0"/>
              <a:ea typeface="宋体" pitchFamily="2" charset="-122"/>
            </a:endParaRPr>
          </a:p>
        </p:txBody>
      </p:sp>
      <p:sp>
        <p:nvSpPr>
          <p:cNvPr id="361478" name="Rectangle 6"/>
          <p:cNvSpPr>
            <a:spLocks noChangeArrowheads="1"/>
          </p:cNvSpPr>
          <p:nvPr/>
        </p:nvSpPr>
        <p:spPr bwMode="auto">
          <a:xfrm>
            <a:off x="457200" y="36131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本节将通过一些最简单的实例来说明微分方程建模的一般方法。在连续变量问题的研究中，微分方程是十分常用的数学工具之一。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wipe(up)">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left)">
                                      <p:cBhvr>
                                        <p:cTn id="12" dur="500"/>
                                        <p:tgtEl>
                                          <p:spTgt spid="3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1" name="Picture 21" descr="AN00453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279650" y="1905000"/>
            <a:ext cx="4583113" cy="2917825"/>
          </a:xfrm>
          <a:prstGeom prst="rect">
            <a:avLst/>
          </a:prstGeom>
          <a:noFill/>
          <a:extLst>
            <a:ext uri="{909E8E84-426E-40DD-AFC4-6F175D3DCCD1}">
              <a14:hiddenFill xmlns:a14="http://schemas.microsoft.com/office/drawing/2010/main">
                <a:solidFill>
                  <a:srgbClr val="FFFFFF"/>
                </a:solidFill>
              </a14:hiddenFill>
            </a:ext>
          </a:extLst>
        </p:spPr>
      </p:pic>
      <p:sp>
        <p:nvSpPr>
          <p:cNvPr id="348164" name="Rectangle 4"/>
          <p:cNvSpPr>
            <a:spLocks noChangeArrowheads="1"/>
          </p:cNvSpPr>
          <p:nvPr/>
        </p:nvSpPr>
        <p:spPr bwMode="auto">
          <a:xfrm>
            <a:off x="228600" y="2286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简化假定：</a:t>
            </a:r>
          </a:p>
        </p:txBody>
      </p:sp>
      <p:sp>
        <p:nvSpPr>
          <p:cNvPr id="348165" name="Rectangle 5"/>
          <p:cNvSpPr>
            <a:spLocks noChangeArrowheads="1"/>
          </p:cNvSpPr>
          <p:nvPr/>
        </p:nvSpPr>
        <p:spPr bwMode="auto">
          <a:xfrm>
            <a:off x="228600" y="7016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本问题建模是为了鉴定几幅不超过</a:t>
            </a:r>
            <a:r>
              <a:rPr lang="en-US" altLang="zh-CN" sz="2400" b="1">
                <a:latin typeface="Times New Roman" pitchFamily="18" charset="0"/>
              </a:rPr>
              <a:t>300</a:t>
            </a:r>
            <a:r>
              <a:rPr lang="zh-CN" altLang="en-US" sz="2400" b="1">
                <a:latin typeface="Times New Roman" pitchFamily="18" charset="0"/>
              </a:rPr>
              <a:t>年的古画，为了使模型尽可能简单，可作如下假设： </a:t>
            </a:r>
          </a:p>
        </p:txBody>
      </p:sp>
      <p:sp>
        <p:nvSpPr>
          <p:cNvPr id="348166" name="Rectangle 6"/>
          <p:cNvSpPr>
            <a:spLocks noChangeArrowheads="1"/>
          </p:cNvSpPr>
          <p:nvPr/>
        </p:nvSpPr>
        <p:spPr bwMode="auto">
          <a:xfrm>
            <a:off x="304800" y="163195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(1)</a:t>
            </a:r>
            <a:r>
              <a:rPr lang="zh-CN" altLang="en-US" sz="2400" b="1">
                <a:latin typeface="Times New Roman" pitchFamily="18" charset="0"/>
              </a:rPr>
              <a:t>由于镭的半衰期为</a:t>
            </a:r>
            <a:r>
              <a:rPr lang="en-US" altLang="zh-CN" sz="2400" b="1">
                <a:latin typeface="Times New Roman" pitchFamily="18" charset="0"/>
              </a:rPr>
              <a:t>1600</a:t>
            </a:r>
            <a:r>
              <a:rPr lang="zh-CN" altLang="en-US" sz="2400" b="1">
                <a:latin typeface="Times New Roman" pitchFamily="18" charset="0"/>
              </a:rPr>
              <a:t>年，经过</a:t>
            </a:r>
            <a:r>
              <a:rPr lang="en-US" altLang="zh-CN" sz="2400" b="1">
                <a:latin typeface="Times New Roman" pitchFamily="18" charset="0"/>
              </a:rPr>
              <a:t>300</a:t>
            </a:r>
            <a:r>
              <a:rPr lang="zh-CN" altLang="en-US" sz="2400" b="1">
                <a:latin typeface="Times New Roman" pitchFamily="18" charset="0"/>
              </a:rPr>
              <a:t>年左右，应用微分方程方法不难计算出白铅中的镭至少还有原量的</a:t>
            </a:r>
            <a:r>
              <a:rPr lang="en-US" altLang="zh-CN" sz="2400" b="1">
                <a:latin typeface="Times New Roman" pitchFamily="18" charset="0"/>
              </a:rPr>
              <a:t>90%</a:t>
            </a:r>
            <a:r>
              <a:rPr lang="zh-CN" altLang="en-US" sz="2400" b="1">
                <a:latin typeface="Times New Roman" pitchFamily="18" charset="0"/>
              </a:rPr>
              <a:t>，故可以假定，每克白铅中的镭在每分钟里的分解数是一个常数。 </a:t>
            </a:r>
          </a:p>
        </p:txBody>
      </p:sp>
      <p:grpSp>
        <p:nvGrpSpPr>
          <p:cNvPr id="348180" name="Group 20"/>
          <p:cNvGrpSpPr>
            <a:grpSpLocks/>
          </p:cNvGrpSpPr>
          <p:nvPr/>
        </p:nvGrpSpPr>
        <p:grpSpPr bwMode="auto">
          <a:xfrm>
            <a:off x="304800" y="2851150"/>
            <a:ext cx="8534400" cy="2330450"/>
            <a:chOff x="192" y="1796"/>
            <a:chExt cx="5376" cy="1468"/>
          </a:xfrm>
        </p:grpSpPr>
        <p:grpSp>
          <p:nvGrpSpPr>
            <p:cNvPr id="348178" name="Group 18"/>
            <p:cNvGrpSpPr>
              <a:grpSpLocks/>
            </p:cNvGrpSpPr>
            <p:nvPr/>
          </p:nvGrpSpPr>
          <p:grpSpPr bwMode="auto">
            <a:xfrm>
              <a:off x="192" y="1796"/>
              <a:ext cx="5376" cy="508"/>
              <a:chOff x="192" y="1748"/>
              <a:chExt cx="5376" cy="508"/>
            </a:xfrm>
          </p:grpSpPr>
          <p:sp>
            <p:nvSpPr>
              <p:cNvPr id="348167" name="Rectangle 7"/>
              <p:cNvSpPr>
                <a:spLocks noChangeArrowheads="1"/>
              </p:cNvSpPr>
              <p:nvPr/>
            </p:nvSpPr>
            <p:spPr bwMode="auto">
              <a:xfrm>
                <a:off x="192" y="1748"/>
                <a:ext cx="5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(2)</a:t>
                </a:r>
                <a:r>
                  <a:rPr lang="zh-CN" altLang="en-US" sz="2400" b="1">
                    <a:latin typeface="楷体_GB2312" pitchFamily="49" charset="-122"/>
                  </a:rPr>
                  <a:t>铅</a:t>
                </a:r>
                <a:r>
                  <a:rPr lang="en-US" altLang="zh-CN" sz="2400" b="1">
                    <a:latin typeface="楷体_GB2312" pitchFamily="49" charset="-122"/>
                  </a:rPr>
                  <a:t>210</a:t>
                </a:r>
                <a:r>
                  <a:rPr lang="zh-CN" altLang="en-US" sz="2400" b="1">
                    <a:latin typeface="楷体_GB2312" pitchFamily="49" charset="-122"/>
                  </a:rPr>
                  <a:t>的衰变为： </a:t>
                </a:r>
              </a:p>
            </p:txBody>
          </p:sp>
          <p:grpSp>
            <p:nvGrpSpPr>
              <p:cNvPr id="348176" name="Group 16"/>
              <p:cNvGrpSpPr>
                <a:grpSpLocks/>
              </p:cNvGrpSpPr>
              <p:nvPr/>
            </p:nvGrpSpPr>
            <p:grpSpPr bwMode="auto">
              <a:xfrm>
                <a:off x="1920" y="1872"/>
                <a:ext cx="2976" cy="384"/>
                <a:chOff x="816" y="2064"/>
                <a:chExt cx="2976" cy="384"/>
              </a:xfrm>
            </p:grpSpPr>
            <p:sp>
              <p:nvSpPr>
                <p:cNvPr id="348168" name="Text Box 8"/>
                <p:cNvSpPr txBox="1">
                  <a:spLocks noChangeArrowheads="1"/>
                </p:cNvSpPr>
                <p:nvPr/>
              </p:nvSpPr>
              <p:spPr bwMode="auto">
                <a:xfrm>
                  <a:off x="816" y="220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宋体" pitchFamily="2" charset="-122"/>
                    </a:rPr>
                    <a:t>铅</a:t>
                  </a:r>
                  <a:r>
                    <a:rPr lang="en-US" altLang="zh-CN" sz="1800" b="1">
                      <a:ea typeface="宋体" pitchFamily="2" charset="-122"/>
                    </a:rPr>
                    <a:t>210</a:t>
                  </a:r>
                </a:p>
              </p:txBody>
            </p:sp>
            <p:sp>
              <p:nvSpPr>
                <p:cNvPr id="348169" name="Line 9"/>
                <p:cNvSpPr>
                  <a:spLocks noChangeShapeType="1"/>
                </p:cNvSpPr>
                <p:nvPr/>
              </p:nvSpPr>
              <p:spPr bwMode="auto">
                <a:xfrm>
                  <a:off x="1296" y="230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70" name="Text Box 10"/>
                <p:cNvSpPr txBox="1">
                  <a:spLocks noChangeArrowheads="1"/>
                </p:cNvSpPr>
                <p:nvPr/>
              </p:nvSpPr>
              <p:spPr bwMode="auto">
                <a:xfrm>
                  <a:off x="1344" y="2073"/>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T=22</a:t>
                  </a:r>
                  <a:r>
                    <a:rPr lang="zh-CN" altLang="en-US" sz="1800" b="1">
                      <a:ea typeface="宋体" pitchFamily="2" charset="-122"/>
                    </a:rPr>
                    <a:t>年</a:t>
                  </a:r>
                </a:p>
              </p:txBody>
            </p:sp>
            <p:sp>
              <p:nvSpPr>
                <p:cNvPr id="348171" name="Text Box 11"/>
                <p:cNvSpPr txBox="1">
                  <a:spLocks noChangeArrowheads="1"/>
                </p:cNvSpPr>
                <p:nvPr/>
              </p:nvSpPr>
              <p:spPr bwMode="auto">
                <a:xfrm>
                  <a:off x="2016" y="2217"/>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latin typeface="宋体" pitchFamily="2" charset="-122"/>
                      <a:ea typeface="宋体" pitchFamily="2" charset="-122"/>
                    </a:rPr>
                    <a:t>钋</a:t>
                  </a:r>
                  <a:r>
                    <a:rPr lang="en-US" altLang="zh-CN" sz="1800" b="1">
                      <a:ea typeface="宋体" pitchFamily="2" charset="-122"/>
                    </a:rPr>
                    <a:t>210</a:t>
                  </a:r>
                </a:p>
              </p:txBody>
            </p:sp>
            <p:sp>
              <p:nvSpPr>
                <p:cNvPr id="348173" name="Line 13"/>
                <p:cNvSpPr>
                  <a:spLocks noChangeShapeType="1"/>
                </p:cNvSpPr>
                <p:nvPr/>
              </p:nvSpPr>
              <p:spPr bwMode="auto">
                <a:xfrm>
                  <a:off x="2496" y="230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74" name="Text Box 14"/>
                <p:cNvSpPr txBox="1">
                  <a:spLocks noChangeArrowheads="1"/>
                </p:cNvSpPr>
                <p:nvPr/>
              </p:nvSpPr>
              <p:spPr bwMode="auto">
                <a:xfrm>
                  <a:off x="3216" y="220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宋体" pitchFamily="2" charset="-122"/>
                    </a:rPr>
                    <a:t>铅</a:t>
                  </a:r>
                  <a:r>
                    <a:rPr lang="en-US" altLang="zh-CN" sz="1800" b="1">
                      <a:ea typeface="宋体" pitchFamily="2" charset="-122"/>
                    </a:rPr>
                    <a:t>206</a:t>
                  </a:r>
                </a:p>
              </p:txBody>
            </p:sp>
            <p:sp>
              <p:nvSpPr>
                <p:cNvPr id="348175" name="Text Box 15"/>
                <p:cNvSpPr txBox="1">
                  <a:spLocks noChangeArrowheads="1"/>
                </p:cNvSpPr>
                <p:nvPr/>
              </p:nvSpPr>
              <p:spPr bwMode="auto">
                <a:xfrm>
                  <a:off x="2496" y="206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T=138</a:t>
                  </a:r>
                  <a:r>
                    <a:rPr lang="zh-CN" altLang="en-US" sz="1800" b="1">
                      <a:ea typeface="宋体" pitchFamily="2" charset="-122"/>
                    </a:rPr>
                    <a:t>天</a:t>
                  </a:r>
                </a:p>
              </p:txBody>
            </p:sp>
          </p:grpSp>
        </p:grpSp>
        <p:sp>
          <p:nvSpPr>
            <p:cNvPr id="348179" name="Rectangle 19"/>
            <p:cNvSpPr>
              <a:spLocks noChangeArrowheads="1"/>
            </p:cNvSpPr>
            <p:nvPr/>
          </p:nvSpPr>
          <p:spPr bwMode="auto">
            <a:xfrm>
              <a:off x="192" y="2286"/>
              <a:ext cx="537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若画为真品，颜料应有</a:t>
              </a:r>
              <a:r>
                <a:rPr lang="en-US" altLang="zh-CN" sz="2400" b="1">
                  <a:latin typeface="Times New Roman" pitchFamily="18" charset="0"/>
                </a:rPr>
                <a:t>300</a:t>
              </a:r>
              <a:r>
                <a:rPr lang="zh-CN" altLang="en-US" sz="2400" b="1">
                  <a:latin typeface="Times New Roman" pitchFamily="18" charset="0"/>
                </a:rPr>
                <a:t>年左右或</a:t>
              </a:r>
              <a:r>
                <a:rPr lang="en-US" altLang="zh-CN" sz="2400" b="1">
                  <a:latin typeface="Times New Roman" pitchFamily="18" charset="0"/>
                </a:rPr>
                <a:t>300</a:t>
              </a:r>
              <a:r>
                <a:rPr lang="zh-CN" altLang="en-US" sz="2400" b="1">
                  <a:latin typeface="Times New Roman" pitchFamily="18" charset="0"/>
                </a:rPr>
                <a:t>年以上的历史，容易证明：每克白铅中钋</a:t>
              </a:r>
              <a:r>
                <a:rPr lang="en-US" altLang="zh-CN" sz="2400" b="1">
                  <a:latin typeface="Times New Roman" pitchFamily="18" charset="0"/>
                </a:rPr>
                <a:t>210</a:t>
              </a:r>
              <a:r>
                <a:rPr lang="zh-CN" altLang="en-US" sz="2400" b="1">
                  <a:latin typeface="Times New Roman" pitchFamily="18" charset="0"/>
                </a:rPr>
                <a:t>的分解数等于铅</a:t>
              </a:r>
              <a:r>
                <a:rPr lang="en-US" altLang="zh-CN" sz="2400" b="1">
                  <a:latin typeface="Times New Roman" pitchFamily="18" charset="0"/>
                </a:rPr>
                <a:t>210</a:t>
              </a:r>
              <a:r>
                <a:rPr lang="zh-CN" altLang="en-US" sz="2400" b="1">
                  <a:latin typeface="Times New Roman" pitchFamily="18" charset="0"/>
                </a:rPr>
                <a:t>的分解数（相差极微，已无法区别）。可用前者代替后者，因钋的半衰期较短，易于测量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gtEl>
                                        <p:attrNameLst>
                                          <p:attrName>style.visibility</p:attrName>
                                        </p:attrNameLst>
                                      </p:cBhvr>
                                      <p:to>
                                        <p:strVal val="visible"/>
                                      </p:to>
                                    </p:set>
                                    <p:animEffect transition="in" filter="wipe(up)">
                                      <p:cBhvr>
                                        <p:cTn id="7" dur="500"/>
                                        <p:tgtEl>
                                          <p:spTgt spid="348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66"/>
                                        </p:tgtEl>
                                        <p:attrNameLst>
                                          <p:attrName>style.visibility</p:attrName>
                                        </p:attrNameLst>
                                      </p:cBhvr>
                                      <p:to>
                                        <p:strVal val="visible"/>
                                      </p:to>
                                    </p:set>
                                    <p:animEffect transition="in" filter="wipe(left)">
                                      <p:cBhvr>
                                        <p:cTn id="12" dur="500"/>
                                        <p:tgtEl>
                                          <p:spTgt spid="348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8180"/>
                                        </p:tgtEl>
                                        <p:attrNameLst>
                                          <p:attrName>style.visibility</p:attrName>
                                        </p:attrNameLst>
                                      </p:cBhvr>
                                      <p:to>
                                        <p:strVal val="visible"/>
                                      </p:to>
                                    </p:set>
                                    <p:animEffect transition="in" filter="wipe(up)">
                                      <p:cBhvr>
                                        <p:cTn id="17" dur="500"/>
                                        <p:tgtEl>
                                          <p:spTgt spid="34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autoUpdateAnimBg="0"/>
      <p:bldP spid="34816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31" name="Picture 23" descr="AN00453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2279650" y="1905000"/>
            <a:ext cx="4583113" cy="2917825"/>
          </a:xfrm>
          <a:prstGeom prst="rect">
            <a:avLst/>
          </a:prstGeom>
          <a:noFill/>
          <a:extLst>
            <a:ext uri="{909E8E84-426E-40DD-AFC4-6F175D3DCCD1}">
              <a14:hiddenFill xmlns:a14="http://schemas.microsoft.com/office/drawing/2010/main">
                <a:solidFill>
                  <a:srgbClr val="FFFFFF"/>
                </a:solidFill>
              </a14:hiddenFill>
            </a:ext>
          </a:extLst>
        </p:spPr>
      </p:pic>
      <p:sp>
        <p:nvSpPr>
          <p:cNvPr id="350212" name="Rectangle 4"/>
          <p:cNvSpPr>
            <a:spLocks noChangeArrowheads="1"/>
          </p:cNvSpPr>
          <p:nvPr/>
        </p:nvSpPr>
        <p:spPr bwMode="auto">
          <a:xfrm>
            <a:off x="228600" y="2286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建模：  </a:t>
            </a:r>
          </a:p>
        </p:txBody>
      </p:sp>
      <p:sp>
        <p:nvSpPr>
          <p:cNvPr id="350213" name="Rectangle 5"/>
          <p:cNvSpPr>
            <a:spLocks noChangeArrowheads="1"/>
          </p:cNvSpPr>
          <p:nvPr/>
        </p:nvSpPr>
        <p:spPr bwMode="auto">
          <a:xfrm>
            <a:off x="304800" y="6858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(1)</a:t>
            </a:r>
            <a:r>
              <a:rPr lang="zh-CN" altLang="en-US" sz="2400" b="1">
                <a:latin typeface="Times New Roman" pitchFamily="18" charset="0"/>
              </a:rPr>
              <a:t>记提炼白铅的时刻为</a:t>
            </a:r>
            <a:r>
              <a:rPr lang="en-US" altLang="zh-CN" sz="2400" b="1" i="1">
                <a:latin typeface="Times New Roman" pitchFamily="18" charset="0"/>
              </a:rPr>
              <a:t>t</a:t>
            </a:r>
            <a:r>
              <a:rPr lang="en-US" altLang="zh-CN" sz="2400" b="1">
                <a:latin typeface="Times New Roman" pitchFamily="18" charset="0"/>
              </a:rPr>
              <a:t>=0</a:t>
            </a:r>
            <a:r>
              <a:rPr lang="zh-CN" altLang="en-US" sz="2400" b="1">
                <a:latin typeface="Times New Roman" pitchFamily="18" charset="0"/>
              </a:rPr>
              <a:t>，当时每克白铅中铅</a:t>
            </a:r>
            <a:r>
              <a:rPr lang="en-US" altLang="zh-CN" sz="2400" b="1">
                <a:latin typeface="Times New Roman" pitchFamily="18" charset="0"/>
              </a:rPr>
              <a:t>210</a:t>
            </a:r>
            <a:r>
              <a:rPr lang="zh-CN" altLang="en-US" sz="2400" b="1">
                <a:latin typeface="Times New Roman" pitchFamily="18" charset="0"/>
              </a:rPr>
              <a:t>的分子数为</a:t>
            </a:r>
            <a:r>
              <a:rPr lang="en-US" altLang="zh-CN" sz="2400" b="1" i="1">
                <a:latin typeface="Times New Roman" pitchFamily="18" charset="0"/>
              </a:rPr>
              <a:t>y</a:t>
            </a:r>
            <a:r>
              <a:rPr lang="en-US" altLang="zh-CN" sz="2400" b="1" baseline="-30000">
                <a:latin typeface="Times New Roman" pitchFamily="18" charset="0"/>
              </a:rPr>
              <a:t>0</a:t>
            </a:r>
            <a:r>
              <a:rPr lang="zh-CN" altLang="en-US" sz="2400" b="1">
                <a:latin typeface="Times New Roman" pitchFamily="18" charset="0"/>
              </a:rPr>
              <a:t>，由于提炼前岩石中的铀系是处于放射性平衡的，故铀与铅的单位时间分解数相同。可以推算出当时每克白铅中铅</a:t>
            </a:r>
            <a:r>
              <a:rPr lang="en-US" altLang="zh-CN" sz="2400" b="1">
                <a:latin typeface="Times New Roman" pitchFamily="18" charset="0"/>
              </a:rPr>
              <a:t>210</a:t>
            </a:r>
            <a:r>
              <a:rPr lang="zh-CN" altLang="en-US" sz="2400" b="1">
                <a:latin typeface="Times New Roman" pitchFamily="18" charset="0"/>
              </a:rPr>
              <a:t>每分钟分解数不能大于</a:t>
            </a:r>
            <a:r>
              <a:rPr lang="en-US" altLang="zh-CN" sz="2400" b="1">
                <a:latin typeface="Times New Roman" pitchFamily="18" charset="0"/>
              </a:rPr>
              <a:t>30000</a:t>
            </a:r>
            <a:r>
              <a:rPr lang="zh-CN" altLang="en-US" sz="2400" b="1">
                <a:latin typeface="Times New Roman" pitchFamily="18" charset="0"/>
              </a:rPr>
              <a:t>个。</a:t>
            </a:r>
          </a:p>
        </p:txBody>
      </p:sp>
      <p:grpSp>
        <p:nvGrpSpPr>
          <p:cNvPr id="350228" name="Group 20"/>
          <p:cNvGrpSpPr>
            <a:grpSpLocks/>
          </p:cNvGrpSpPr>
          <p:nvPr/>
        </p:nvGrpSpPr>
        <p:grpSpPr bwMode="auto">
          <a:xfrm>
            <a:off x="901700" y="2362200"/>
            <a:ext cx="5270500" cy="2209800"/>
            <a:chOff x="568" y="1632"/>
            <a:chExt cx="3320" cy="1392"/>
          </a:xfrm>
        </p:grpSpPr>
        <p:grpSp>
          <p:nvGrpSpPr>
            <p:cNvPr id="350216" name="Group 8"/>
            <p:cNvGrpSpPr>
              <a:grpSpLocks/>
            </p:cNvGrpSpPr>
            <p:nvPr/>
          </p:nvGrpSpPr>
          <p:grpSpPr bwMode="auto">
            <a:xfrm>
              <a:off x="568" y="1632"/>
              <a:ext cx="1592" cy="288"/>
              <a:chOff x="624" y="1689"/>
              <a:chExt cx="1592" cy="288"/>
            </a:xfrm>
          </p:grpSpPr>
          <p:graphicFrame>
            <p:nvGraphicFramePr>
              <p:cNvPr id="350214" name="Object 6"/>
              <p:cNvGraphicFramePr>
                <a:graphicFrameLocks noChangeAspect="1"/>
              </p:cNvGraphicFramePr>
              <p:nvPr/>
            </p:nvGraphicFramePr>
            <p:xfrm>
              <a:off x="912" y="1728"/>
              <a:ext cx="1304" cy="237"/>
            </p:xfrm>
            <a:graphic>
              <a:graphicData uri="http://schemas.openxmlformats.org/presentationml/2006/ole">
                <mc:AlternateContent xmlns:mc="http://schemas.openxmlformats.org/markup-compatibility/2006">
                  <mc:Choice xmlns:v="urn:schemas-microsoft-com:vml" Requires="v">
                    <p:oleObj spid="_x0000_s470019" name="Equation" r:id="rId5" imgW="1257120" imgH="228600" progId="Equation.DSMT4">
                      <p:embed/>
                    </p:oleObj>
                  </mc:Choice>
                  <mc:Fallback>
                    <p:oleObj name="Equation" r:id="rId5" imgW="125712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728"/>
                            <a:ext cx="1304"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15" name="Text Box 7"/>
              <p:cNvSpPr txBox="1">
                <a:spLocks noChangeArrowheads="1"/>
              </p:cNvSpPr>
              <p:nvPr/>
            </p:nvSpPr>
            <p:spPr bwMode="auto">
              <a:xfrm>
                <a:off x="624" y="1689"/>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若</a:t>
                </a:r>
              </a:p>
            </p:txBody>
          </p:sp>
        </p:grpSp>
        <p:grpSp>
          <p:nvGrpSpPr>
            <p:cNvPr id="350223" name="Group 15"/>
            <p:cNvGrpSpPr>
              <a:grpSpLocks/>
            </p:cNvGrpSpPr>
            <p:nvPr/>
          </p:nvGrpSpPr>
          <p:grpSpPr bwMode="auto">
            <a:xfrm>
              <a:off x="576" y="1997"/>
              <a:ext cx="3168" cy="403"/>
              <a:chOff x="576" y="1997"/>
              <a:chExt cx="3168" cy="403"/>
            </a:xfrm>
          </p:grpSpPr>
          <p:grpSp>
            <p:nvGrpSpPr>
              <p:cNvPr id="350219" name="Group 11"/>
              <p:cNvGrpSpPr>
                <a:grpSpLocks/>
              </p:cNvGrpSpPr>
              <p:nvPr/>
            </p:nvGrpSpPr>
            <p:grpSpPr bwMode="auto">
              <a:xfrm>
                <a:off x="576" y="1997"/>
                <a:ext cx="2544" cy="403"/>
                <a:chOff x="576" y="2141"/>
                <a:chExt cx="2544" cy="403"/>
              </a:xfrm>
            </p:grpSpPr>
            <p:graphicFrame>
              <p:nvGraphicFramePr>
                <p:cNvPr id="350217" name="Object 9"/>
                <p:cNvGraphicFramePr>
                  <a:graphicFrameLocks noChangeAspect="1"/>
                </p:cNvGraphicFramePr>
                <p:nvPr/>
              </p:nvGraphicFramePr>
              <p:xfrm>
                <a:off x="864" y="2141"/>
                <a:ext cx="2256" cy="403"/>
              </p:xfrm>
              <a:graphic>
                <a:graphicData uri="http://schemas.openxmlformats.org/presentationml/2006/ole">
                  <mc:AlternateContent xmlns:mc="http://schemas.openxmlformats.org/markup-compatibility/2006">
                    <mc:Choice xmlns:v="urn:schemas-microsoft-com:vml" Requires="v">
                      <p:oleObj spid="_x0000_s470020" name="Equation" r:id="rId7" imgW="2400120" imgH="431640" progId="Equation.DSMT4">
                        <p:embed/>
                      </p:oleObj>
                    </mc:Choice>
                    <mc:Fallback>
                      <p:oleObj name="Equation" r:id="rId7" imgW="2400120" imgH="4316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2141"/>
                              <a:ext cx="2256"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18" name="Text Box 10"/>
                <p:cNvSpPr txBox="1">
                  <a:spLocks noChangeArrowheads="1"/>
                </p:cNvSpPr>
                <p:nvPr/>
              </p:nvSpPr>
              <p:spPr bwMode="auto">
                <a:xfrm>
                  <a:off x="576" y="216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则</a:t>
                  </a:r>
                </a:p>
              </p:txBody>
            </p:sp>
          </p:grpSp>
          <p:sp>
            <p:nvSpPr>
              <p:cNvPr id="350222" name="Rectangle 14"/>
              <p:cNvSpPr>
                <a:spLocks noChangeArrowheads="1"/>
              </p:cNvSpPr>
              <p:nvPr/>
            </p:nvSpPr>
            <p:spPr bwMode="auto">
              <a:xfrm>
                <a:off x="3052" y="2064"/>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仿宋_GB2312" pitchFamily="49" charset="-122"/>
                  </a:rPr>
                  <a:t>（个）</a:t>
                </a:r>
              </a:p>
            </p:txBody>
          </p:sp>
        </p:grpSp>
        <p:grpSp>
          <p:nvGrpSpPr>
            <p:cNvPr id="350227" name="Group 19"/>
            <p:cNvGrpSpPr>
              <a:grpSpLocks/>
            </p:cNvGrpSpPr>
            <p:nvPr/>
          </p:nvGrpSpPr>
          <p:grpSpPr bwMode="auto">
            <a:xfrm>
              <a:off x="576" y="2327"/>
              <a:ext cx="3072" cy="409"/>
              <a:chOff x="576" y="2327"/>
              <a:chExt cx="3072" cy="409"/>
            </a:xfrm>
          </p:grpSpPr>
          <p:sp>
            <p:nvSpPr>
              <p:cNvPr id="350220" name="Rectangle 12"/>
              <p:cNvSpPr>
                <a:spLocks noChangeArrowheads="1"/>
              </p:cNvSpPr>
              <p:nvPr/>
            </p:nvSpPr>
            <p:spPr bwMode="auto">
              <a:xfrm>
                <a:off x="576" y="240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这些铀约重 </a:t>
                </a:r>
              </a:p>
            </p:txBody>
          </p:sp>
          <p:graphicFrame>
            <p:nvGraphicFramePr>
              <p:cNvPr id="350221" name="Object 13"/>
              <p:cNvGraphicFramePr>
                <a:graphicFrameLocks noChangeAspect="1"/>
              </p:cNvGraphicFramePr>
              <p:nvPr/>
            </p:nvGraphicFramePr>
            <p:xfrm>
              <a:off x="1648" y="2327"/>
              <a:ext cx="1424" cy="409"/>
            </p:xfrm>
            <a:graphic>
              <a:graphicData uri="http://schemas.openxmlformats.org/presentationml/2006/ole">
                <mc:AlternateContent xmlns:mc="http://schemas.openxmlformats.org/markup-compatibility/2006">
                  <mc:Choice xmlns:v="urn:schemas-microsoft-com:vml" Requires="v">
                    <p:oleObj spid="_x0000_s470021" name="Equation" r:id="rId9" imgW="1460160" imgH="419040" progId="Equation.DSMT4">
                      <p:embed/>
                    </p:oleObj>
                  </mc:Choice>
                  <mc:Fallback>
                    <p:oleObj name="Equation" r:id="rId9" imgW="1460160" imgH="419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8" y="2327"/>
                            <a:ext cx="1424"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24" name="Rectangle 16"/>
              <p:cNvSpPr>
                <a:spLocks noChangeArrowheads="1"/>
              </p:cNvSpPr>
              <p:nvPr/>
            </p:nvSpPr>
            <p:spPr bwMode="auto">
              <a:xfrm>
                <a:off x="2956" y="2400"/>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仿宋_GB2312" pitchFamily="49" charset="-122"/>
                  </a:rPr>
                  <a:t>（克）</a:t>
                </a:r>
              </a:p>
            </p:txBody>
          </p:sp>
        </p:grpSp>
        <p:sp>
          <p:nvSpPr>
            <p:cNvPr id="350226" name="Rectangle 18"/>
            <p:cNvSpPr>
              <a:spLocks noChangeArrowheads="1"/>
            </p:cNvSpPr>
            <p:nvPr/>
          </p:nvSpPr>
          <p:spPr bwMode="auto">
            <a:xfrm>
              <a:off x="576" y="2736"/>
              <a:ext cx="3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即每克白铅约含</a:t>
              </a:r>
              <a:r>
                <a:rPr lang="en-US" altLang="zh-CN" sz="2400" b="1">
                  <a:latin typeface="楷体_GB2312" pitchFamily="49" charset="-122"/>
                </a:rPr>
                <a:t>0.04</a:t>
              </a:r>
              <a:r>
                <a:rPr lang="zh-CN" altLang="en-US" sz="2400" b="1">
                  <a:latin typeface="楷体_GB2312" pitchFamily="49" charset="-122"/>
                </a:rPr>
                <a:t>克铀，含量为</a:t>
              </a:r>
              <a:r>
                <a:rPr lang="en-US" altLang="zh-CN" sz="2400" b="1">
                  <a:latin typeface="楷体_GB2312" pitchFamily="49" charset="-122"/>
                </a:rPr>
                <a:t>4% </a:t>
              </a:r>
            </a:p>
          </p:txBody>
        </p:sp>
      </p:grpSp>
      <p:pic>
        <p:nvPicPr>
          <p:cNvPr id="350229" name="Picture 21" descr="PE07677_"/>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8288" y="4876800"/>
            <a:ext cx="1712912" cy="1717675"/>
          </a:xfrm>
          <a:prstGeom prst="rect">
            <a:avLst/>
          </a:prstGeom>
          <a:noFill/>
          <a:extLst>
            <a:ext uri="{909E8E84-426E-40DD-AFC4-6F175D3DCCD1}">
              <a14:hiddenFill xmlns:a14="http://schemas.microsoft.com/office/drawing/2010/main">
                <a:solidFill>
                  <a:srgbClr val="FFFFFF"/>
                </a:solidFill>
              </a14:hiddenFill>
            </a:ext>
          </a:extLst>
        </p:spPr>
      </p:pic>
      <p:sp>
        <p:nvSpPr>
          <p:cNvPr id="350230" name="AutoShape 22"/>
          <p:cNvSpPr>
            <a:spLocks noChangeArrowheads="1"/>
          </p:cNvSpPr>
          <p:nvPr/>
        </p:nvSpPr>
        <p:spPr bwMode="auto">
          <a:xfrm>
            <a:off x="1066800" y="2438400"/>
            <a:ext cx="5257800" cy="1905000"/>
          </a:xfrm>
          <a:prstGeom prst="cloudCallout">
            <a:avLst>
              <a:gd name="adj1" fmla="val -44111"/>
              <a:gd name="adj2" fmla="val 7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solidFill>
                  <a:srgbClr val="CC0000"/>
                </a:solidFill>
              </a:rPr>
              <a:t>以上确定了每克白铅中铅分解数的上界，若画上的铅分解数大于该值，说明画是赝品；但若是小于不能断定画一定是真品。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3"/>
                                        </p:tgtEl>
                                        <p:attrNameLst>
                                          <p:attrName>style.visibility</p:attrName>
                                        </p:attrNameLst>
                                      </p:cBhvr>
                                      <p:to>
                                        <p:strVal val="visible"/>
                                      </p:to>
                                    </p:set>
                                    <p:animEffect transition="in" filter="wipe(up)">
                                      <p:cBhvr>
                                        <p:cTn id="7" dur="500"/>
                                        <p:tgtEl>
                                          <p:spTgt spid="350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0228"/>
                                        </p:tgtEl>
                                        <p:attrNameLst>
                                          <p:attrName>style.visibility</p:attrName>
                                        </p:attrNameLst>
                                      </p:cBhvr>
                                      <p:to>
                                        <p:strVal val="visible"/>
                                      </p:to>
                                    </p:set>
                                    <p:animEffect transition="in" filter="wipe(left)">
                                      <p:cBhvr>
                                        <p:cTn id="12" dur="500"/>
                                        <p:tgtEl>
                                          <p:spTgt spid="350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50229"/>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50230"/>
                                        </p:tgtEl>
                                        <p:attrNameLst>
                                          <p:attrName>style.visibility</p:attrName>
                                        </p:attrNameLst>
                                      </p:cBhvr>
                                      <p:to>
                                        <p:strVal val="visible"/>
                                      </p:to>
                                    </p:set>
                                    <p:animEffect transition="in" filter="wipe(left)">
                                      <p:cBhvr>
                                        <p:cTn id="20" dur="500"/>
                                        <p:tgtEl>
                                          <p:spTgt spid="350230"/>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autoUpdateAnimBg="0"/>
      <p:bldP spid="35023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202" name="Picture 18" descr="AN00453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279650" y="1905000"/>
            <a:ext cx="4583113" cy="2917825"/>
          </a:xfrm>
          <a:prstGeom prst="rect">
            <a:avLst/>
          </a:prstGeom>
          <a:noFill/>
          <a:extLst>
            <a:ext uri="{909E8E84-426E-40DD-AFC4-6F175D3DCCD1}">
              <a14:hiddenFill xmlns:a14="http://schemas.microsoft.com/office/drawing/2010/main">
                <a:solidFill>
                  <a:srgbClr val="FFFFFF"/>
                </a:solidFill>
              </a14:hiddenFill>
            </a:ext>
          </a:extLst>
        </p:spPr>
      </p:pic>
      <p:grpSp>
        <p:nvGrpSpPr>
          <p:cNvPr id="349192" name="Group 8"/>
          <p:cNvGrpSpPr>
            <a:grpSpLocks/>
          </p:cNvGrpSpPr>
          <p:nvPr/>
        </p:nvGrpSpPr>
        <p:grpSpPr bwMode="auto">
          <a:xfrm>
            <a:off x="304800" y="368300"/>
            <a:ext cx="8534400" cy="1079500"/>
            <a:chOff x="192" y="232"/>
            <a:chExt cx="5376" cy="680"/>
          </a:xfrm>
        </p:grpSpPr>
        <p:sp>
          <p:nvSpPr>
            <p:cNvPr id="349188" name="Rectangle 4"/>
            <p:cNvSpPr>
              <a:spLocks noChangeArrowheads="1"/>
            </p:cNvSpPr>
            <p:nvPr/>
          </p:nvSpPr>
          <p:spPr bwMode="auto">
            <a:xfrm>
              <a:off x="192" y="232"/>
              <a:ext cx="53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en-US" altLang="zh-CN" sz="2400" b="1"/>
                <a:t>(2)</a:t>
              </a:r>
              <a:r>
                <a:rPr lang="zh-CN" altLang="en-US" sz="2400" b="1">
                  <a:latin typeface="Times New Roman" pitchFamily="18" charset="0"/>
                </a:rPr>
                <a:t>设</a:t>
              </a:r>
              <a:r>
                <a:rPr lang="en-US" altLang="zh-CN" sz="2400" b="1" i="1">
                  <a:latin typeface="Times New Roman" pitchFamily="18" charset="0"/>
                </a:rPr>
                <a:t>t</a:t>
              </a:r>
              <a:r>
                <a:rPr lang="zh-CN" altLang="en-US" sz="2400" b="1">
                  <a:latin typeface="Times New Roman" pitchFamily="18" charset="0"/>
                </a:rPr>
                <a:t>时刻</a:t>
              </a:r>
              <a:r>
                <a:rPr lang="en-US" altLang="zh-CN" sz="2400" b="1">
                  <a:latin typeface="Times New Roman" pitchFamily="18" charset="0"/>
                </a:rPr>
                <a:t>1</a:t>
              </a:r>
              <a:r>
                <a:rPr lang="zh-CN" altLang="en-US" sz="2400" b="1">
                  <a:latin typeface="Times New Roman" pitchFamily="18" charset="0"/>
                </a:rPr>
                <a:t>克白铅中铅</a:t>
              </a:r>
              <a:r>
                <a:rPr lang="en-US" altLang="zh-CN" sz="2400" b="1">
                  <a:latin typeface="Times New Roman" pitchFamily="18" charset="0"/>
                </a:rPr>
                <a:t>210</a:t>
              </a:r>
              <a:r>
                <a:rPr lang="zh-CN" altLang="en-US" sz="2400" b="1">
                  <a:latin typeface="Times New Roman" pitchFamily="18" charset="0"/>
                </a:rPr>
                <a:t>含量为</a:t>
              </a:r>
              <a:r>
                <a:rPr lang="en-US" altLang="zh-CN" sz="2400" b="1" i="1">
                  <a:latin typeface="Times New Roman" pitchFamily="18" charset="0"/>
                </a:rPr>
                <a:t>y</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，而镭的单位时间分解数为</a:t>
              </a:r>
              <a:r>
                <a:rPr lang="en-US" altLang="zh-CN" sz="2400" b="1" i="1">
                  <a:latin typeface="Times New Roman" pitchFamily="18" charset="0"/>
                </a:rPr>
                <a:t>r</a:t>
              </a:r>
              <a:r>
                <a:rPr lang="zh-CN" altLang="en-US" sz="2400" b="1">
                  <a:latin typeface="Times New Roman" pitchFamily="18" charset="0"/>
                </a:rPr>
                <a:t>（常数），则</a:t>
              </a:r>
              <a:r>
                <a:rPr lang="en-US" altLang="zh-CN" sz="2400" b="1" i="1">
                  <a:latin typeface="Times New Roman" pitchFamily="18" charset="0"/>
                </a:rPr>
                <a:t>y</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满足微分方程：</a:t>
              </a:r>
              <a:r>
                <a:rPr lang="zh-CN" altLang="en-US" sz="2400" b="1"/>
                <a:t> </a:t>
              </a:r>
            </a:p>
          </p:txBody>
        </p:sp>
        <p:graphicFrame>
          <p:nvGraphicFramePr>
            <p:cNvPr id="349189" name="Object 5"/>
            <p:cNvGraphicFramePr>
              <a:graphicFrameLocks noChangeAspect="1"/>
            </p:cNvGraphicFramePr>
            <p:nvPr/>
          </p:nvGraphicFramePr>
          <p:xfrm>
            <a:off x="3744" y="493"/>
            <a:ext cx="912" cy="419"/>
          </p:xfrm>
          <a:graphic>
            <a:graphicData uri="http://schemas.openxmlformats.org/presentationml/2006/ole">
              <mc:AlternateContent xmlns:mc="http://schemas.openxmlformats.org/markup-compatibility/2006">
                <mc:Choice xmlns:v="urn:schemas-microsoft-com:vml" Requires="v">
                  <p:oleObj spid="_x0000_s471043" name="Equation" r:id="rId4" imgW="850680" imgH="393480" progId="Equation.DSMT4">
                    <p:embed/>
                  </p:oleObj>
                </mc:Choice>
                <mc:Fallback>
                  <p:oleObj name="Equation" r:id="rId4" imgW="850680" imgH="393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493"/>
                          <a:ext cx="912"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9193" name="Group 9"/>
          <p:cNvGrpSpPr>
            <a:grpSpLocks/>
          </p:cNvGrpSpPr>
          <p:nvPr/>
        </p:nvGrpSpPr>
        <p:grpSpPr bwMode="auto">
          <a:xfrm>
            <a:off x="914400" y="1447800"/>
            <a:ext cx="5105400" cy="698500"/>
            <a:chOff x="576" y="960"/>
            <a:chExt cx="3216" cy="440"/>
          </a:xfrm>
        </p:grpSpPr>
        <p:sp>
          <p:nvSpPr>
            <p:cNvPr id="349190" name="Rectangle 6"/>
            <p:cNvSpPr>
              <a:spLocks noChangeArrowheads="1"/>
            </p:cNvSpPr>
            <p:nvPr/>
          </p:nvSpPr>
          <p:spPr bwMode="auto">
            <a:xfrm>
              <a:off x="576" y="960"/>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由此解得：</a:t>
              </a:r>
            </a:p>
          </p:txBody>
        </p:sp>
        <p:graphicFrame>
          <p:nvGraphicFramePr>
            <p:cNvPr id="349191" name="Object 7"/>
            <p:cNvGraphicFramePr>
              <a:graphicFrameLocks noChangeAspect="1"/>
            </p:cNvGraphicFramePr>
            <p:nvPr/>
          </p:nvGraphicFramePr>
          <p:xfrm>
            <a:off x="1609" y="960"/>
            <a:ext cx="2183" cy="440"/>
          </p:xfrm>
          <a:graphic>
            <a:graphicData uri="http://schemas.openxmlformats.org/presentationml/2006/ole">
              <mc:AlternateContent xmlns:mc="http://schemas.openxmlformats.org/markup-compatibility/2006">
                <mc:Choice xmlns:v="urn:schemas-microsoft-com:vml" Requires="v">
                  <p:oleObj spid="_x0000_s471044" name="Equation" r:id="rId6" imgW="1942920" imgH="393480" progId="Equation.DSMT4">
                    <p:embed/>
                  </p:oleObj>
                </mc:Choice>
                <mc:Fallback>
                  <p:oleObj name="Equation" r:id="rId6" imgW="1942920" imgH="3934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9" y="960"/>
                          <a:ext cx="2183"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9196" name="Group 12"/>
          <p:cNvGrpSpPr>
            <a:grpSpLocks/>
          </p:cNvGrpSpPr>
          <p:nvPr/>
        </p:nvGrpSpPr>
        <p:grpSpPr bwMode="auto">
          <a:xfrm>
            <a:off x="990600" y="2362200"/>
            <a:ext cx="5292725" cy="457200"/>
            <a:chOff x="602" y="1488"/>
            <a:chExt cx="3334" cy="288"/>
          </a:xfrm>
        </p:grpSpPr>
        <p:graphicFrame>
          <p:nvGraphicFramePr>
            <p:cNvPr id="349194" name="Object 10"/>
            <p:cNvGraphicFramePr>
              <a:graphicFrameLocks noChangeAspect="1"/>
            </p:cNvGraphicFramePr>
            <p:nvPr/>
          </p:nvGraphicFramePr>
          <p:xfrm>
            <a:off x="1614" y="1497"/>
            <a:ext cx="2322" cy="279"/>
          </p:xfrm>
          <a:graphic>
            <a:graphicData uri="http://schemas.openxmlformats.org/presentationml/2006/ole">
              <mc:AlternateContent xmlns:mc="http://schemas.openxmlformats.org/markup-compatibility/2006">
                <mc:Choice xmlns:v="urn:schemas-microsoft-com:vml" Requires="v">
                  <p:oleObj spid="_x0000_s471045" name="Equation" r:id="rId8" imgW="1981080" imgH="241200" progId="Equation.DSMT4">
                    <p:embed/>
                  </p:oleObj>
                </mc:Choice>
                <mc:Fallback>
                  <p:oleObj name="Equation" r:id="rId8" imgW="1981080" imgH="2412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4" y="1497"/>
                          <a:ext cx="2322"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5" name="Rectangle 11"/>
            <p:cNvSpPr>
              <a:spLocks noChangeArrowheads="1"/>
            </p:cNvSpPr>
            <p:nvPr/>
          </p:nvSpPr>
          <p:spPr bwMode="auto">
            <a:xfrm>
              <a:off x="602" y="148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故：</a:t>
              </a:r>
            </a:p>
          </p:txBody>
        </p:sp>
      </p:grpSp>
      <p:sp>
        <p:nvSpPr>
          <p:cNvPr id="349199" name="Rectangle 15"/>
          <p:cNvSpPr>
            <a:spLocks noChangeArrowheads="1"/>
          </p:cNvSpPr>
          <p:nvPr/>
        </p:nvSpPr>
        <p:spPr bwMode="auto">
          <a:xfrm>
            <a:off x="304800" y="323215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画中每克白铅所含铅</a:t>
            </a:r>
            <a:r>
              <a:rPr lang="en-US" altLang="zh-CN" sz="2400" b="1">
                <a:latin typeface="Times New Roman" pitchFamily="18" charset="0"/>
              </a:rPr>
              <a:t>210</a:t>
            </a:r>
            <a:r>
              <a:rPr lang="zh-CN" altLang="en-US" sz="2400" b="1">
                <a:latin typeface="Times New Roman" pitchFamily="18" charset="0"/>
              </a:rPr>
              <a:t>目前的分解数</a:t>
            </a:r>
            <a:r>
              <a:rPr lang="en-US" altLang="zh-CN" sz="2400" b="1">
                <a:latin typeface="Times New Roman" pitchFamily="18" charset="0"/>
              </a:rPr>
              <a:t>λ</a:t>
            </a:r>
            <a:r>
              <a:rPr lang="en-US" altLang="zh-CN" sz="2400" b="1" i="1">
                <a:latin typeface="Times New Roman" pitchFamily="18" charset="0"/>
              </a:rPr>
              <a:t>y</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及目前镭的分解数</a:t>
            </a:r>
            <a:r>
              <a:rPr lang="en-US" altLang="zh-CN" sz="2400" b="1" i="1">
                <a:latin typeface="Times New Roman" pitchFamily="18" charset="0"/>
              </a:rPr>
              <a:t>r</a:t>
            </a:r>
            <a:r>
              <a:rPr lang="zh-CN" altLang="en-US" sz="2400" b="1">
                <a:latin typeface="Times New Roman" pitchFamily="18" charset="0"/>
              </a:rPr>
              <a:t>均可用仪器测出，从而可求出</a:t>
            </a:r>
            <a:r>
              <a:rPr lang="en-US" altLang="zh-CN" sz="2400" b="1">
                <a:latin typeface="Times New Roman" pitchFamily="18" charset="0"/>
              </a:rPr>
              <a:t>λ</a:t>
            </a:r>
            <a:r>
              <a:rPr lang="en-US" altLang="zh-CN" sz="2400" b="1" i="1">
                <a:latin typeface="Times New Roman" pitchFamily="18" charset="0"/>
              </a:rPr>
              <a:t>y</a:t>
            </a:r>
            <a:r>
              <a:rPr lang="en-US" altLang="zh-CN" sz="2400" b="1" baseline="-30000">
                <a:latin typeface="Times New Roman" pitchFamily="18" charset="0"/>
              </a:rPr>
              <a:t>0</a:t>
            </a:r>
            <a:r>
              <a:rPr lang="zh-CN" altLang="en-US" sz="2400" b="1">
                <a:latin typeface="Times New Roman" pitchFamily="18" charset="0"/>
              </a:rPr>
              <a:t>的近似值，并利用（</a:t>
            </a:r>
            <a:r>
              <a:rPr lang="en-US" altLang="zh-CN" sz="2400" b="1">
                <a:latin typeface="Times New Roman" pitchFamily="18" charset="0"/>
              </a:rPr>
              <a:t>1</a:t>
            </a:r>
            <a:r>
              <a:rPr lang="zh-CN" altLang="en-US" sz="2400" b="1">
                <a:latin typeface="Times New Roman" pitchFamily="18" charset="0"/>
              </a:rPr>
              <a:t>）判断这样的分解数是否合理。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9192"/>
                                        </p:tgtEl>
                                        <p:attrNameLst>
                                          <p:attrName>style.visibility</p:attrName>
                                        </p:attrNameLst>
                                      </p:cBhvr>
                                      <p:to>
                                        <p:strVal val="visible"/>
                                      </p:to>
                                    </p:set>
                                    <p:animEffect transition="in" filter="wipe(up)">
                                      <p:cBhvr>
                                        <p:cTn id="7" dur="500"/>
                                        <p:tgtEl>
                                          <p:spTgt spid="349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9193"/>
                                        </p:tgtEl>
                                        <p:attrNameLst>
                                          <p:attrName>style.visibility</p:attrName>
                                        </p:attrNameLst>
                                      </p:cBhvr>
                                      <p:to>
                                        <p:strVal val="visible"/>
                                      </p:to>
                                    </p:set>
                                    <p:animEffect transition="in" filter="wipe(up)">
                                      <p:cBhvr>
                                        <p:cTn id="12" dur="500"/>
                                        <p:tgtEl>
                                          <p:spTgt spid="349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9196"/>
                                        </p:tgtEl>
                                        <p:attrNameLst>
                                          <p:attrName>style.visibility</p:attrName>
                                        </p:attrNameLst>
                                      </p:cBhvr>
                                      <p:to>
                                        <p:strVal val="visible"/>
                                      </p:to>
                                    </p:set>
                                    <p:animEffect transition="in" filter="wipe(left)">
                                      <p:cBhvr>
                                        <p:cTn id="17" dur="500"/>
                                        <p:tgtEl>
                                          <p:spTgt spid="349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9199"/>
                                        </p:tgtEl>
                                        <p:attrNameLst>
                                          <p:attrName>style.visibility</p:attrName>
                                        </p:attrNameLst>
                                      </p:cBhvr>
                                      <p:to>
                                        <p:strVal val="visible"/>
                                      </p:to>
                                    </p:set>
                                    <p:animEffect transition="in" filter="wipe(up)">
                                      <p:cBhvr>
                                        <p:cTn id="22" dur="500"/>
                                        <p:tgtEl>
                                          <p:spTgt spid="349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7" name="Rectangle 5"/>
          <p:cNvSpPr>
            <a:spLocks noChangeArrowheads="1"/>
          </p:cNvSpPr>
          <p:nvPr/>
        </p:nvSpPr>
        <p:spPr bwMode="auto">
          <a:xfrm>
            <a:off x="228600" y="2444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楷体_GB2312" pitchFamily="49" charset="-122"/>
              </a:rPr>
              <a:t>Carnegie-Mellon</a:t>
            </a:r>
            <a:r>
              <a:rPr lang="zh-CN" altLang="en-US" sz="2400" b="1">
                <a:latin typeface="楷体_GB2312" pitchFamily="49" charset="-122"/>
              </a:rPr>
              <a:t>大学的科学家们利用上述模型对部分有疑问的油画作了鉴定，测得数据如下（见表</a:t>
            </a:r>
            <a:r>
              <a:rPr lang="en-US" altLang="zh-CN" sz="2400" b="1">
                <a:latin typeface="楷体_GB2312" pitchFamily="49" charset="-122"/>
              </a:rPr>
              <a:t>3-1</a:t>
            </a:r>
            <a:r>
              <a:rPr lang="zh-CN" altLang="en-US" sz="2400" b="1">
                <a:latin typeface="楷体_GB2312" pitchFamily="49" charset="-122"/>
              </a:rPr>
              <a:t>）。 </a:t>
            </a:r>
          </a:p>
        </p:txBody>
      </p:sp>
      <p:grpSp>
        <p:nvGrpSpPr>
          <p:cNvPr id="351379" name="Group 147"/>
          <p:cNvGrpSpPr>
            <a:grpSpLocks/>
          </p:cNvGrpSpPr>
          <p:nvPr/>
        </p:nvGrpSpPr>
        <p:grpSpPr bwMode="auto">
          <a:xfrm>
            <a:off x="304800" y="914400"/>
            <a:ext cx="8610600" cy="3733800"/>
            <a:chOff x="192" y="624"/>
            <a:chExt cx="5424" cy="2352"/>
          </a:xfrm>
        </p:grpSpPr>
        <p:grpSp>
          <p:nvGrpSpPr>
            <p:cNvPr id="351373" name="Group 141"/>
            <p:cNvGrpSpPr>
              <a:grpSpLocks/>
            </p:cNvGrpSpPr>
            <p:nvPr/>
          </p:nvGrpSpPr>
          <p:grpSpPr bwMode="auto">
            <a:xfrm>
              <a:off x="192" y="912"/>
              <a:ext cx="5424" cy="2064"/>
              <a:chOff x="192" y="912"/>
              <a:chExt cx="5409" cy="2289"/>
            </a:xfrm>
          </p:grpSpPr>
          <p:grpSp>
            <p:nvGrpSpPr>
              <p:cNvPr id="351308" name="Group 76"/>
              <p:cNvGrpSpPr>
                <a:grpSpLocks/>
              </p:cNvGrpSpPr>
              <p:nvPr/>
            </p:nvGrpSpPr>
            <p:grpSpPr bwMode="auto">
              <a:xfrm>
                <a:off x="192" y="912"/>
                <a:ext cx="1326" cy="327"/>
                <a:chOff x="0" y="0"/>
                <a:chExt cx="1223" cy="327"/>
              </a:xfrm>
            </p:grpSpPr>
            <p:sp>
              <p:nvSpPr>
                <p:cNvPr id="351286" name="Rectangle 54"/>
                <p:cNvSpPr>
                  <a:spLocks noChangeArrowheads="1"/>
                </p:cNvSpPr>
                <p:nvPr/>
              </p:nvSpPr>
              <p:spPr bwMode="auto">
                <a:xfrm>
                  <a:off x="43" y="0"/>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600" b="1">
                      <a:latin typeface="楷体_GB2312" pitchFamily="49" charset="-122"/>
                    </a:rPr>
                    <a:t>油画名称</a:t>
                  </a:r>
                </a:p>
                <a:p>
                  <a:pPr algn="just"/>
                  <a:endParaRPr lang="en-US" altLang="zh-CN" sz="1600" b="1">
                    <a:latin typeface="楷体_GB2312" pitchFamily="49" charset="-122"/>
                  </a:endParaRPr>
                </a:p>
              </p:txBody>
            </p:sp>
            <p:sp>
              <p:nvSpPr>
                <p:cNvPr id="351307" name="Rectangle 75"/>
                <p:cNvSpPr>
                  <a:spLocks noChangeArrowheads="1"/>
                </p:cNvSpPr>
                <p:nvPr/>
              </p:nvSpPr>
              <p:spPr bwMode="auto">
                <a:xfrm>
                  <a:off x="0" y="0"/>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10" name="Group 78"/>
              <p:cNvGrpSpPr>
                <a:grpSpLocks/>
              </p:cNvGrpSpPr>
              <p:nvPr/>
            </p:nvGrpSpPr>
            <p:grpSpPr bwMode="auto">
              <a:xfrm>
                <a:off x="1518" y="912"/>
                <a:ext cx="1326" cy="327"/>
                <a:chOff x="1223" y="0"/>
                <a:chExt cx="1223" cy="327"/>
              </a:xfrm>
            </p:grpSpPr>
            <p:sp>
              <p:nvSpPr>
                <p:cNvPr id="351287" name="Rectangle 55"/>
                <p:cNvSpPr>
                  <a:spLocks noChangeArrowheads="1"/>
                </p:cNvSpPr>
                <p:nvPr/>
              </p:nvSpPr>
              <p:spPr bwMode="auto">
                <a:xfrm>
                  <a:off x="1266" y="0"/>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210</a:t>
                  </a:r>
                  <a:r>
                    <a:rPr lang="zh-CN" altLang="en-US" sz="1600" b="1">
                      <a:latin typeface="楷体_GB2312" pitchFamily="49" charset="-122"/>
                    </a:rPr>
                    <a:t>分解数（个</a:t>
                  </a:r>
                  <a:r>
                    <a:rPr lang="en-US" altLang="zh-CN" sz="1600" b="1">
                      <a:latin typeface="楷体_GB2312" pitchFamily="49" charset="-122"/>
                    </a:rPr>
                    <a:t>/</a:t>
                  </a:r>
                  <a:r>
                    <a:rPr lang="zh-CN" altLang="en-US" sz="1600" b="1">
                      <a:latin typeface="楷体_GB2312" pitchFamily="49" charset="-122"/>
                    </a:rPr>
                    <a:t>分）</a:t>
                  </a:r>
                </a:p>
                <a:p>
                  <a:pPr algn="just" eaLnBrk="0" hangingPunct="0"/>
                  <a:endParaRPr lang="en-US" altLang="zh-CN" sz="1600" b="1">
                    <a:latin typeface="楷体_GB2312" pitchFamily="49" charset="-122"/>
                  </a:endParaRPr>
                </a:p>
              </p:txBody>
            </p:sp>
            <p:sp>
              <p:nvSpPr>
                <p:cNvPr id="351309" name="Rectangle 77"/>
                <p:cNvSpPr>
                  <a:spLocks noChangeArrowheads="1"/>
                </p:cNvSpPr>
                <p:nvPr/>
              </p:nvSpPr>
              <p:spPr bwMode="auto">
                <a:xfrm>
                  <a:off x="1223" y="0"/>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12" name="Group 80"/>
              <p:cNvGrpSpPr>
                <a:grpSpLocks/>
              </p:cNvGrpSpPr>
              <p:nvPr/>
            </p:nvGrpSpPr>
            <p:grpSpPr bwMode="auto">
              <a:xfrm>
                <a:off x="2844" y="912"/>
                <a:ext cx="1377" cy="327"/>
                <a:chOff x="2446" y="0"/>
                <a:chExt cx="1223" cy="327"/>
              </a:xfrm>
            </p:grpSpPr>
            <p:sp>
              <p:nvSpPr>
                <p:cNvPr id="351288" name="Rectangle 56"/>
                <p:cNvSpPr>
                  <a:spLocks noChangeArrowheads="1"/>
                </p:cNvSpPr>
                <p:nvPr/>
              </p:nvSpPr>
              <p:spPr bwMode="auto">
                <a:xfrm>
                  <a:off x="2489" y="0"/>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600" b="1">
                      <a:latin typeface="楷体_GB2312" pitchFamily="49" charset="-122"/>
                    </a:rPr>
                    <a:t>镭</a:t>
                  </a:r>
                  <a:r>
                    <a:rPr lang="en-US" altLang="zh-CN" sz="1600" b="1">
                      <a:latin typeface="楷体_GB2312" pitchFamily="49" charset="-122"/>
                    </a:rPr>
                    <a:t>226</a:t>
                  </a:r>
                  <a:r>
                    <a:rPr lang="zh-CN" altLang="en-US" sz="1600" b="1">
                      <a:latin typeface="楷体_GB2312" pitchFamily="49" charset="-122"/>
                    </a:rPr>
                    <a:t>分解数（个</a:t>
                  </a:r>
                  <a:r>
                    <a:rPr lang="en-US" altLang="zh-CN" sz="1600" b="1">
                      <a:latin typeface="楷体_GB2312" pitchFamily="49" charset="-122"/>
                    </a:rPr>
                    <a:t>/</a:t>
                  </a:r>
                  <a:r>
                    <a:rPr lang="zh-CN" altLang="en-US" sz="1600" b="1">
                      <a:latin typeface="楷体_GB2312" pitchFamily="49" charset="-122"/>
                    </a:rPr>
                    <a:t>分）</a:t>
                  </a:r>
                </a:p>
                <a:p>
                  <a:pPr algn="just" eaLnBrk="0" hangingPunct="0"/>
                  <a:endParaRPr lang="en-US" altLang="zh-CN" sz="1600" b="1">
                    <a:latin typeface="楷体_GB2312" pitchFamily="49" charset="-122"/>
                  </a:endParaRPr>
                </a:p>
              </p:txBody>
            </p:sp>
            <p:sp>
              <p:nvSpPr>
                <p:cNvPr id="351311" name="Rectangle 79"/>
                <p:cNvSpPr>
                  <a:spLocks noChangeArrowheads="1"/>
                </p:cNvSpPr>
                <p:nvPr/>
              </p:nvSpPr>
              <p:spPr bwMode="auto">
                <a:xfrm>
                  <a:off x="2446" y="0"/>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14" name="Group 82"/>
              <p:cNvGrpSpPr>
                <a:grpSpLocks/>
              </p:cNvGrpSpPr>
              <p:nvPr/>
            </p:nvGrpSpPr>
            <p:grpSpPr bwMode="auto">
              <a:xfrm>
                <a:off x="192" y="1239"/>
                <a:ext cx="1326" cy="327"/>
                <a:chOff x="0" y="327"/>
                <a:chExt cx="1223" cy="327"/>
              </a:xfrm>
            </p:grpSpPr>
            <p:sp>
              <p:nvSpPr>
                <p:cNvPr id="351289" name="Rectangle 57"/>
                <p:cNvSpPr>
                  <a:spLocks noChangeArrowheads="1"/>
                </p:cNvSpPr>
                <p:nvPr/>
              </p:nvSpPr>
              <p:spPr bwMode="auto">
                <a:xfrm>
                  <a:off x="43" y="327"/>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a:t>
                  </a:r>
                  <a:r>
                    <a:rPr lang="zh-CN" altLang="en-US" sz="1600" b="1">
                      <a:latin typeface="楷体_GB2312" pitchFamily="49" charset="-122"/>
                    </a:rPr>
                    <a:t>、在埃牟斯的门徒</a:t>
                  </a:r>
                </a:p>
                <a:p>
                  <a:pPr algn="just" eaLnBrk="0" hangingPunct="0"/>
                  <a:endParaRPr lang="en-US" altLang="zh-CN" sz="1600" b="1">
                    <a:latin typeface="楷体_GB2312" pitchFamily="49" charset="-122"/>
                  </a:endParaRPr>
                </a:p>
              </p:txBody>
            </p:sp>
            <p:sp>
              <p:nvSpPr>
                <p:cNvPr id="351313" name="Rectangle 81"/>
                <p:cNvSpPr>
                  <a:spLocks noChangeArrowheads="1"/>
                </p:cNvSpPr>
                <p:nvPr/>
              </p:nvSpPr>
              <p:spPr bwMode="auto">
                <a:xfrm>
                  <a:off x="0" y="327"/>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16" name="Group 84"/>
              <p:cNvGrpSpPr>
                <a:grpSpLocks/>
              </p:cNvGrpSpPr>
              <p:nvPr/>
            </p:nvGrpSpPr>
            <p:grpSpPr bwMode="auto">
              <a:xfrm>
                <a:off x="1518" y="1239"/>
                <a:ext cx="1326" cy="327"/>
                <a:chOff x="1223" y="327"/>
                <a:chExt cx="1223" cy="327"/>
              </a:xfrm>
            </p:grpSpPr>
            <p:sp>
              <p:nvSpPr>
                <p:cNvPr id="351290" name="Rectangle 58"/>
                <p:cNvSpPr>
                  <a:spLocks noChangeArrowheads="1"/>
                </p:cNvSpPr>
                <p:nvPr/>
              </p:nvSpPr>
              <p:spPr bwMode="auto">
                <a:xfrm>
                  <a:off x="1266" y="327"/>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 8.5</a:t>
                  </a:r>
                </a:p>
                <a:p>
                  <a:pPr algn="just" eaLnBrk="0" hangingPunct="0"/>
                  <a:endParaRPr lang="en-US" altLang="zh-CN" sz="1600" b="1">
                    <a:latin typeface="楷体_GB2312" pitchFamily="49" charset="-122"/>
                  </a:endParaRPr>
                </a:p>
              </p:txBody>
            </p:sp>
            <p:sp>
              <p:nvSpPr>
                <p:cNvPr id="351315" name="Rectangle 83"/>
                <p:cNvSpPr>
                  <a:spLocks noChangeArrowheads="1"/>
                </p:cNvSpPr>
                <p:nvPr/>
              </p:nvSpPr>
              <p:spPr bwMode="auto">
                <a:xfrm>
                  <a:off x="1223" y="327"/>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18" name="Group 86"/>
              <p:cNvGrpSpPr>
                <a:grpSpLocks/>
              </p:cNvGrpSpPr>
              <p:nvPr/>
            </p:nvGrpSpPr>
            <p:grpSpPr bwMode="auto">
              <a:xfrm>
                <a:off x="2844" y="1239"/>
                <a:ext cx="1377" cy="327"/>
                <a:chOff x="2446" y="327"/>
                <a:chExt cx="1223" cy="327"/>
              </a:xfrm>
            </p:grpSpPr>
            <p:sp>
              <p:nvSpPr>
                <p:cNvPr id="351291" name="Rectangle 59"/>
                <p:cNvSpPr>
                  <a:spLocks noChangeArrowheads="1"/>
                </p:cNvSpPr>
                <p:nvPr/>
              </p:nvSpPr>
              <p:spPr bwMode="auto">
                <a:xfrm>
                  <a:off x="2489" y="327"/>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0.8</a:t>
                  </a:r>
                </a:p>
                <a:p>
                  <a:pPr algn="just" eaLnBrk="0" hangingPunct="0"/>
                  <a:endParaRPr lang="en-US" altLang="zh-CN" sz="1600" b="1">
                    <a:latin typeface="楷体_GB2312" pitchFamily="49" charset="-122"/>
                  </a:endParaRPr>
                </a:p>
              </p:txBody>
            </p:sp>
            <p:sp>
              <p:nvSpPr>
                <p:cNvPr id="351317" name="Rectangle 85"/>
                <p:cNvSpPr>
                  <a:spLocks noChangeArrowheads="1"/>
                </p:cNvSpPr>
                <p:nvPr/>
              </p:nvSpPr>
              <p:spPr bwMode="auto">
                <a:xfrm>
                  <a:off x="2446" y="327"/>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20" name="Group 88"/>
              <p:cNvGrpSpPr>
                <a:grpSpLocks/>
              </p:cNvGrpSpPr>
              <p:nvPr/>
            </p:nvGrpSpPr>
            <p:grpSpPr bwMode="auto">
              <a:xfrm>
                <a:off x="192" y="1566"/>
                <a:ext cx="1326" cy="327"/>
                <a:chOff x="0" y="654"/>
                <a:chExt cx="1223" cy="327"/>
              </a:xfrm>
            </p:grpSpPr>
            <p:sp>
              <p:nvSpPr>
                <p:cNvPr id="351292" name="Rectangle 60"/>
                <p:cNvSpPr>
                  <a:spLocks noChangeArrowheads="1"/>
                </p:cNvSpPr>
                <p:nvPr/>
              </p:nvSpPr>
              <p:spPr bwMode="auto">
                <a:xfrm>
                  <a:off x="43" y="654"/>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2</a:t>
                  </a:r>
                  <a:r>
                    <a:rPr lang="zh-CN" altLang="en-US" sz="1600" b="1">
                      <a:latin typeface="楷体_GB2312" pitchFamily="49" charset="-122"/>
                    </a:rPr>
                    <a:t>、濯足</a:t>
                  </a:r>
                </a:p>
                <a:p>
                  <a:pPr algn="just" eaLnBrk="0" hangingPunct="0"/>
                  <a:endParaRPr lang="en-US" altLang="zh-CN" sz="1600" b="1">
                    <a:latin typeface="楷体_GB2312" pitchFamily="49" charset="-122"/>
                  </a:endParaRPr>
                </a:p>
              </p:txBody>
            </p:sp>
            <p:sp>
              <p:nvSpPr>
                <p:cNvPr id="351319" name="Rectangle 87"/>
                <p:cNvSpPr>
                  <a:spLocks noChangeArrowheads="1"/>
                </p:cNvSpPr>
                <p:nvPr/>
              </p:nvSpPr>
              <p:spPr bwMode="auto">
                <a:xfrm>
                  <a:off x="0" y="654"/>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22" name="Group 90"/>
              <p:cNvGrpSpPr>
                <a:grpSpLocks/>
              </p:cNvGrpSpPr>
              <p:nvPr/>
            </p:nvGrpSpPr>
            <p:grpSpPr bwMode="auto">
              <a:xfrm>
                <a:off x="1518" y="1566"/>
                <a:ext cx="1326" cy="327"/>
                <a:chOff x="1223" y="654"/>
                <a:chExt cx="1223" cy="327"/>
              </a:xfrm>
            </p:grpSpPr>
            <p:sp>
              <p:nvSpPr>
                <p:cNvPr id="351293" name="Rectangle 61"/>
                <p:cNvSpPr>
                  <a:spLocks noChangeArrowheads="1"/>
                </p:cNvSpPr>
                <p:nvPr/>
              </p:nvSpPr>
              <p:spPr bwMode="auto">
                <a:xfrm>
                  <a:off x="1266" y="654"/>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12.6</a:t>
                  </a:r>
                </a:p>
                <a:p>
                  <a:pPr algn="just" eaLnBrk="0" hangingPunct="0"/>
                  <a:endParaRPr lang="en-US" altLang="zh-CN" sz="1600" b="1">
                    <a:latin typeface="楷体_GB2312" pitchFamily="49" charset="-122"/>
                  </a:endParaRPr>
                </a:p>
              </p:txBody>
            </p:sp>
            <p:sp>
              <p:nvSpPr>
                <p:cNvPr id="351321" name="Rectangle 89"/>
                <p:cNvSpPr>
                  <a:spLocks noChangeArrowheads="1"/>
                </p:cNvSpPr>
                <p:nvPr/>
              </p:nvSpPr>
              <p:spPr bwMode="auto">
                <a:xfrm>
                  <a:off x="1223" y="654"/>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24" name="Group 92"/>
              <p:cNvGrpSpPr>
                <a:grpSpLocks/>
              </p:cNvGrpSpPr>
              <p:nvPr/>
            </p:nvGrpSpPr>
            <p:grpSpPr bwMode="auto">
              <a:xfrm>
                <a:off x="2844" y="1566"/>
                <a:ext cx="1377" cy="327"/>
                <a:chOff x="2446" y="654"/>
                <a:chExt cx="1223" cy="327"/>
              </a:xfrm>
            </p:grpSpPr>
            <p:sp>
              <p:nvSpPr>
                <p:cNvPr id="351294" name="Rectangle 62"/>
                <p:cNvSpPr>
                  <a:spLocks noChangeArrowheads="1"/>
                </p:cNvSpPr>
                <p:nvPr/>
              </p:nvSpPr>
              <p:spPr bwMode="auto">
                <a:xfrm>
                  <a:off x="2489" y="654"/>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0.26</a:t>
                  </a:r>
                </a:p>
                <a:p>
                  <a:pPr algn="just" eaLnBrk="0" hangingPunct="0"/>
                  <a:endParaRPr lang="en-US" altLang="zh-CN" sz="1600" b="1">
                    <a:latin typeface="楷体_GB2312" pitchFamily="49" charset="-122"/>
                  </a:endParaRPr>
                </a:p>
              </p:txBody>
            </p:sp>
            <p:sp>
              <p:nvSpPr>
                <p:cNvPr id="351323" name="Rectangle 91"/>
                <p:cNvSpPr>
                  <a:spLocks noChangeArrowheads="1"/>
                </p:cNvSpPr>
                <p:nvPr/>
              </p:nvSpPr>
              <p:spPr bwMode="auto">
                <a:xfrm>
                  <a:off x="2446" y="654"/>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26" name="Group 94"/>
              <p:cNvGrpSpPr>
                <a:grpSpLocks/>
              </p:cNvGrpSpPr>
              <p:nvPr/>
            </p:nvGrpSpPr>
            <p:grpSpPr bwMode="auto">
              <a:xfrm>
                <a:off x="192" y="1893"/>
                <a:ext cx="1326" cy="327"/>
                <a:chOff x="0" y="981"/>
                <a:chExt cx="1223" cy="327"/>
              </a:xfrm>
            </p:grpSpPr>
            <p:sp>
              <p:nvSpPr>
                <p:cNvPr id="351295" name="Rectangle 63"/>
                <p:cNvSpPr>
                  <a:spLocks noChangeArrowheads="1"/>
                </p:cNvSpPr>
                <p:nvPr/>
              </p:nvSpPr>
              <p:spPr bwMode="auto">
                <a:xfrm>
                  <a:off x="43" y="981"/>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3</a:t>
                  </a:r>
                  <a:r>
                    <a:rPr lang="zh-CN" altLang="en-US" sz="1600" b="1">
                      <a:latin typeface="楷体_GB2312" pitchFamily="49" charset="-122"/>
                    </a:rPr>
                    <a:t>、看乐谱的女人</a:t>
                  </a:r>
                </a:p>
                <a:p>
                  <a:pPr algn="just" eaLnBrk="0" hangingPunct="0"/>
                  <a:endParaRPr lang="en-US" altLang="zh-CN" sz="1600" b="1">
                    <a:latin typeface="楷体_GB2312" pitchFamily="49" charset="-122"/>
                  </a:endParaRPr>
                </a:p>
              </p:txBody>
            </p:sp>
            <p:sp>
              <p:nvSpPr>
                <p:cNvPr id="351325" name="Rectangle 93"/>
                <p:cNvSpPr>
                  <a:spLocks noChangeArrowheads="1"/>
                </p:cNvSpPr>
                <p:nvPr/>
              </p:nvSpPr>
              <p:spPr bwMode="auto">
                <a:xfrm>
                  <a:off x="0" y="981"/>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28" name="Group 96"/>
              <p:cNvGrpSpPr>
                <a:grpSpLocks/>
              </p:cNvGrpSpPr>
              <p:nvPr/>
            </p:nvGrpSpPr>
            <p:grpSpPr bwMode="auto">
              <a:xfrm>
                <a:off x="1518" y="1893"/>
                <a:ext cx="1326" cy="327"/>
                <a:chOff x="1223" y="981"/>
                <a:chExt cx="1223" cy="327"/>
              </a:xfrm>
            </p:grpSpPr>
            <p:sp>
              <p:nvSpPr>
                <p:cNvPr id="351296" name="Rectangle 64"/>
                <p:cNvSpPr>
                  <a:spLocks noChangeArrowheads="1"/>
                </p:cNvSpPr>
                <p:nvPr/>
              </p:nvSpPr>
              <p:spPr bwMode="auto">
                <a:xfrm>
                  <a:off x="1266" y="981"/>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10.3</a:t>
                  </a:r>
                </a:p>
                <a:p>
                  <a:pPr algn="just" eaLnBrk="0" hangingPunct="0"/>
                  <a:endParaRPr lang="en-US" altLang="zh-CN" sz="1600" b="1">
                    <a:latin typeface="楷体_GB2312" pitchFamily="49" charset="-122"/>
                  </a:endParaRPr>
                </a:p>
              </p:txBody>
            </p:sp>
            <p:sp>
              <p:nvSpPr>
                <p:cNvPr id="351327" name="Rectangle 95"/>
                <p:cNvSpPr>
                  <a:spLocks noChangeArrowheads="1"/>
                </p:cNvSpPr>
                <p:nvPr/>
              </p:nvSpPr>
              <p:spPr bwMode="auto">
                <a:xfrm>
                  <a:off x="1223" y="981"/>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30" name="Group 98"/>
              <p:cNvGrpSpPr>
                <a:grpSpLocks/>
              </p:cNvGrpSpPr>
              <p:nvPr/>
            </p:nvGrpSpPr>
            <p:grpSpPr bwMode="auto">
              <a:xfrm>
                <a:off x="2847" y="1893"/>
                <a:ext cx="1377" cy="327"/>
                <a:chOff x="2446" y="981"/>
                <a:chExt cx="1223" cy="327"/>
              </a:xfrm>
            </p:grpSpPr>
            <p:sp>
              <p:nvSpPr>
                <p:cNvPr id="351297" name="Rectangle 65"/>
                <p:cNvSpPr>
                  <a:spLocks noChangeArrowheads="1"/>
                </p:cNvSpPr>
                <p:nvPr/>
              </p:nvSpPr>
              <p:spPr bwMode="auto">
                <a:xfrm>
                  <a:off x="2489" y="981"/>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0.3</a:t>
                  </a:r>
                </a:p>
                <a:p>
                  <a:pPr algn="just" eaLnBrk="0" hangingPunct="0"/>
                  <a:endParaRPr lang="en-US" altLang="zh-CN" sz="1600" b="1">
                    <a:latin typeface="楷体_GB2312" pitchFamily="49" charset="-122"/>
                  </a:endParaRPr>
                </a:p>
              </p:txBody>
            </p:sp>
            <p:sp>
              <p:nvSpPr>
                <p:cNvPr id="351329" name="Rectangle 97"/>
                <p:cNvSpPr>
                  <a:spLocks noChangeArrowheads="1"/>
                </p:cNvSpPr>
                <p:nvPr/>
              </p:nvSpPr>
              <p:spPr bwMode="auto">
                <a:xfrm>
                  <a:off x="2446" y="981"/>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32" name="Group 100"/>
              <p:cNvGrpSpPr>
                <a:grpSpLocks/>
              </p:cNvGrpSpPr>
              <p:nvPr/>
            </p:nvGrpSpPr>
            <p:grpSpPr bwMode="auto">
              <a:xfrm>
                <a:off x="192" y="2220"/>
                <a:ext cx="1326" cy="327"/>
                <a:chOff x="0" y="1308"/>
                <a:chExt cx="1223" cy="327"/>
              </a:xfrm>
            </p:grpSpPr>
            <p:sp>
              <p:nvSpPr>
                <p:cNvPr id="351298" name="Rectangle 66"/>
                <p:cNvSpPr>
                  <a:spLocks noChangeArrowheads="1"/>
                </p:cNvSpPr>
                <p:nvPr/>
              </p:nvSpPr>
              <p:spPr bwMode="auto">
                <a:xfrm>
                  <a:off x="43" y="1308"/>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4</a:t>
                  </a:r>
                  <a:r>
                    <a:rPr lang="zh-CN" altLang="en-US" sz="1600" b="1">
                      <a:latin typeface="楷体_GB2312" pitchFamily="49" charset="-122"/>
                    </a:rPr>
                    <a:t>、演奏曼陀琳的女人</a:t>
                  </a:r>
                </a:p>
                <a:p>
                  <a:pPr algn="just" eaLnBrk="0" hangingPunct="0"/>
                  <a:endParaRPr lang="en-US" altLang="zh-CN" sz="1600" b="1">
                    <a:latin typeface="楷体_GB2312" pitchFamily="49" charset="-122"/>
                  </a:endParaRPr>
                </a:p>
              </p:txBody>
            </p:sp>
            <p:sp>
              <p:nvSpPr>
                <p:cNvPr id="351331" name="Rectangle 99"/>
                <p:cNvSpPr>
                  <a:spLocks noChangeArrowheads="1"/>
                </p:cNvSpPr>
                <p:nvPr/>
              </p:nvSpPr>
              <p:spPr bwMode="auto">
                <a:xfrm>
                  <a:off x="0" y="1308"/>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34" name="Group 102"/>
              <p:cNvGrpSpPr>
                <a:grpSpLocks/>
              </p:cNvGrpSpPr>
              <p:nvPr/>
            </p:nvGrpSpPr>
            <p:grpSpPr bwMode="auto">
              <a:xfrm>
                <a:off x="1518" y="2220"/>
                <a:ext cx="1326" cy="327"/>
                <a:chOff x="1223" y="1308"/>
                <a:chExt cx="1223" cy="327"/>
              </a:xfrm>
            </p:grpSpPr>
            <p:sp>
              <p:nvSpPr>
                <p:cNvPr id="351299" name="Rectangle 67"/>
                <p:cNvSpPr>
                  <a:spLocks noChangeArrowheads="1"/>
                </p:cNvSpPr>
                <p:nvPr/>
              </p:nvSpPr>
              <p:spPr bwMode="auto">
                <a:xfrm>
                  <a:off x="1266" y="1308"/>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8.2</a:t>
                  </a:r>
                </a:p>
                <a:p>
                  <a:pPr algn="just" eaLnBrk="0" hangingPunct="0"/>
                  <a:endParaRPr lang="en-US" altLang="zh-CN" sz="1600" b="1">
                    <a:latin typeface="楷体_GB2312" pitchFamily="49" charset="-122"/>
                  </a:endParaRPr>
                </a:p>
              </p:txBody>
            </p:sp>
            <p:sp>
              <p:nvSpPr>
                <p:cNvPr id="351333" name="Rectangle 101"/>
                <p:cNvSpPr>
                  <a:spLocks noChangeArrowheads="1"/>
                </p:cNvSpPr>
                <p:nvPr/>
              </p:nvSpPr>
              <p:spPr bwMode="auto">
                <a:xfrm>
                  <a:off x="1223" y="1308"/>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36" name="Group 104"/>
              <p:cNvGrpSpPr>
                <a:grpSpLocks/>
              </p:cNvGrpSpPr>
              <p:nvPr/>
            </p:nvGrpSpPr>
            <p:grpSpPr bwMode="auto">
              <a:xfrm>
                <a:off x="2844" y="2220"/>
                <a:ext cx="1377" cy="327"/>
                <a:chOff x="2446" y="1308"/>
                <a:chExt cx="1223" cy="327"/>
              </a:xfrm>
            </p:grpSpPr>
            <p:sp>
              <p:nvSpPr>
                <p:cNvPr id="351300" name="Rectangle 68"/>
                <p:cNvSpPr>
                  <a:spLocks noChangeArrowheads="1"/>
                </p:cNvSpPr>
                <p:nvPr/>
              </p:nvSpPr>
              <p:spPr bwMode="auto">
                <a:xfrm>
                  <a:off x="2489" y="1308"/>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0.17</a:t>
                  </a:r>
                </a:p>
                <a:p>
                  <a:pPr algn="just" eaLnBrk="0" hangingPunct="0"/>
                  <a:endParaRPr lang="en-US" altLang="zh-CN" sz="1600" b="1">
                    <a:latin typeface="楷体_GB2312" pitchFamily="49" charset="-122"/>
                  </a:endParaRPr>
                </a:p>
              </p:txBody>
            </p:sp>
            <p:sp>
              <p:nvSpPr>
                <p:cNvPr id="351335" name="Rectangle 103"/>
                <p:cNvSpPr>
                  <a:spLocks noChangeArrowheads="1"/>
                </p:cNvSpPr>
                <p:nvPr/>
              </p:nvSpPr>
              <p:spPr bwMode="auto">
                <a:xfrm>
                  <a:off x="2446" y="1308"/>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38" name="Group 106"/>
              <p:cNvGrpSpPr>
                <a:grpSpLocks/>
              </p:cNvGrpSpPr>
              <p:nvPr/>
            </p:nvGrpSpPr>
            <p:grpSpPr bwMode="auto">
              <a:xfrm>
                <a:off x="192" y="2547"/>
                <a:ext cx="1326" cy="327"/>
                <a:chOff x="0" y="1635"/>
                <a:chExt cx="1223" cy="327"/>
              </a:xfrm>
            </p:grpSpPr>
            <p:sp>
              <p:nvSpPr>
                <p:cNvPr id="351301" name="Rectangle 69"/>
                <p:cNvSpPr>
                  <a:spLocks noChangeArrowheads="1"/>
                </p:cNvSpPr>
                <p:nvPr/>
              </p:nvSpPr>
              <p:spPr bwMode="auto">
                <a:xfrm>
                  <a:off x="43" y="1635"/>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5</a:t>
                  </a:r>
                  <a:r>
                    <a:rPr lang="zh-CN" altLang="en-US" sz="1600" b="1">
                      <a:latin typeface="楷体_GB2312" pitchFamily="49" charset="-122"/>
                    </a:rPr>
                    <a:t>、花边织工</a:t>
                  </a:r>
                </a:p>
                <a:p>
                  <a:pPr algn="just" eaLnBrk="0" hangingPunct="0"/>
                  <a:endParaRPr lang="en-US" altLang="zh-CN" sz="1600" b="1">
                    <a:latin typeface="楷体_GB2312" pitchFamily="49" charset="-122"/>
                  </a:endParaRPr>
                </a:p>
              </p:txBody>
            </p:sp>
            <p:sp>
              <p:nvSpPr>
                <p:cNvPr id="351337" name="Rectangle 105"/>
                <p:cNvSpPr>
                  <a:spLocks noChangeArrowheads="1"/>
                </p:cNvSpPr>
                <p:nvPr/>
              </p:nvSpPr>
              <p:spPr bwMode="auto">
                <a:xfrm>
                  <a:off x="0" y="1635"/>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40" name="Group 108"/>
              <p:cNvGrpSpPr>
                <a:grpSpLocks/>
              </p:cNvGrpSpPr>
              <p:nvPr/>
            </p:nvGrpSpPr>
            <p:grpSpPr bwMode="auto">
              <a:xfrm>
                <a:off x="1518" y="2547"/>
                <a:ext cx="1326" cy="327"/>
                <a:chOff x="1223" y="1635"/>
                <a:chExt cx="1223" cy="327"/>
              </a:xfrm>
            </p:grpSpPr>
            <p:sp>
              <p:nvSpPr>
                <p:cNvPr id="351302" name="Rectangle 70"/>
                <p:cNvSpPr>
                  <a:spLocks noChangeArrowheads="1"/>
                </p:cNvSpPr>
                <p:nvPr/>
              </p:nvSpPr>
              <p:spPr bwMode="auto">
                <a:xfrm>
                  <a:off x="1266" y="1635"/>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1.5</a:t>
                  </a:r>
                </a:p>
                <a:p>
                  <a:pPr algn="just" eaLnBrk="0" hangingPunct="0"/>
                  <a:endParaRPr lang="en-US" altLang="zh-CN" sz="1600" b="1">
                    <a:latin typeface="楷体_GB2312" pitchFamily="49" charset="-122"/>
                  </a:endParaRPr>
                </a:p>
              </p:txBody>
            </p:sp>
            <p:sp>
              <p:nvSpPr>
                <p:cNvPr id="351339" name="Rectangle 107"/>
                <p:cNvSpPr>
                  <a:spLocks noChangeArrowheads="1"/>
                </p:cNvSpPr>
                <p:nvPr/>
              </p:nvSpPr>
              <p:spPr bwMode="auto">
                <a:xfrm>
                  <a:off x="1223" y="1635"/>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42" name="Group 110"/>
              <p:cNvGrpSpPr>
                <a:grpSpLocks/>
              </p:cNvGrpSpPr>
              <p:nvPr/>
            </p:nvGrpSpPr>
            <p:grpSpPr bwMode="auto">
              <a:xfrm>
                <a:off x="2844" y="2547"/>
                <a:ext cx="1377" cy="327"/>
                <a:chOff x="2446" y="1635"/>
                <a:chExt cx="1223" cy="327"/>
              </a:xfrm>
            </p:grpSpPr>
            <p:sp>
              <p:nvSpPr>
                <p:cNvPr id="351303" name="Rectangle 71"/>
                <p:cNvSpPr>
                  <a:spLocks noChangeArrowheads="1"/>
                </p:cNvSpPr>
                <p:nvPr/>
              </p:nvSpPr>
              <p:spPr bwMode="auto">
                <a:xfrm>
                  <a:off x="2489" y="1635"/>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1.4</a:t>
                  </a:r>
                </a:p>
                <a:p>
                  <a:pPr algn="just" eaLnBrk="0" hangingPunct="0"/>
                  <a:endParaRPr lang="en-US" altLang="zh-CN" sz="1600" b="1">
                    <a:latin typeface="楷体_GB2312" pitchFamily="49" charset="-122"/>
                  </a:endParaRPr>
                </a:p>
              </p:txBody>
            </p:sp>
            <p:sp>
              <p:nvSpPr>
                <p:cNvPr id="351341" name="Rectangle 109"/>
                <p:cNvSpPr>
                  <a:spLocks noChangeArrowheads="1"/>
                </p:cNvSpPr>
                <p:nvPr/>
              </p:nvSpPr>
              <p:spPr bwMode="auto">
                <a:xfrm>
                  <a:off x="2446" y="1635"/>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44" name="Group 112"/>
              <p:cNvGrpSpPr>
                <a:grpSpLocks/>
              </p:cNvGrpSpPr>
              <p:nvPr/>
            </p:nvGrpSpPr>
            <p:grpSpPr bwMode="auto">
              <a:xfrm>
                <a:off x="192" y="2874"/>
                <a:ext cx="1326" cy="327"/>
                <a:chOff x="0" y="1962"/>
                <a:chExt cx="1223" cy="327"/>
              </a:xfrm>
            </p:grpSpPr>
            <p:sp>
              <p:nvSpPr>
                <p:cNvPr id="351304" name="Rectangle 72"/>
                <p:cNvSpPr>
                  <a:spLocks noChangeArrowheads="1"/>
                </p:cNvSpPr>
                <p:nvPr/>
              </p:nvSpPr>
              <p:spPr bwMode="auto">
                <a:xfrm>
                  <a:off x="43" y="1962"/>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6</a:t>
                  </a:r>
                  <a:r>
                    <a:rPr lang="zh-CN" altLang="en-US" sz="1600" b="1">
                      <a:latin typeface="楷体_GB2312" pitchFamily="49" charset="-122"/>
                    </a:rPr>
                    <a:t>、笑女</a:t>
                  </a:r>
                </a:p>
                <a:p>
                  <a:pPr algn="just" eaLnBrk="0" hangingPunct="0"/>
                  <a:endParaRPr lang="en-US" altLang="zh-CN" sz="1600" b="1">
                    <a:latin typeface="楷体_GB2312" pitchFamily="49" charset="-122"/>
                  </a:endParaRPr>
                </a:p>
              </p:txBody>
            </p:sp>
            <p:sp>
              <p:nvSpPr>
                <p:cNvPr id="351343" name="Rectangle 111"/>
                <p:cNvSpPr>
                  <a:spLocks noChangeArrowheads="1"/>
                </p:cNvSpPr>
                <p:nvPr/>
              </p:nvSpPr>
              <p:spPr bwMode="auto">
                <a:xfrm>
                  <a:off x="0" y="1962"/>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46" name="Group 114"/>
              <p:cNvGrpSpPr>
                <a:grpSpLocks/>
              </p:cNvGrpSpPr>
              <p:nvPr/>
            </p:nvGrpSpPr>
            <p:grpSpPr bwMode="auto">
              <a:xfrm>
                <a:off x="1518" y="2874"/>
                <a:ext cx="1326" cy="327"/>
                <a:chOff x="1223" y="1962"/>
                <a:chExt cx="1223" cy="327"/>
              </a:xfrm>
            </p:grpSpPr>
            <p:sp>
              <p:nvSpPr>
                <p:cNvPr id="351305" name="Rectangle 73"/>
                <p:cNvSpPr>
                  <a:spLocks noChangeArrowheads="1"/>
                </p:cNvSpPr>
                <p:nvPr/>
              </p:nvSpPr>
              <p:spPr bwMode="auto">
                <a:xfrm>
                  <a:off x="1266" y="1962"/>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5.2</a:t>
                  </a:r>
                </a:p>
                <a:p>
                  <a:pPr algn="just" eaLnBrk="0" hangingPunct="0"/>
                  <a:endParaRPr lang="en-US" altLang="zh-CN" sz="1600" b="1">
                    <a:latin typeface="楷体_GB2312" pitchFamily="49" charset="-122"/>
                  </a:endParaRPr>
                </a:p>
              </p:txBody>
            </p:sp>
            <p:sp>
              <p:nvSpPr>
                <p:cNvPr id="351345" name="Rectangle 113"/>
                <p:cNvSpPr>
                  <a:spLocks noChangeArrowheads="1"/>
                </p:cNvSpPr>
                <p:nvPr/>
              </p:nvSpPr>
              <p:spPr bwMode="auto">
                <a:xfrm>
                  <a:off x="1223" y="1962"/>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48" name="Group 116"/>
              <p:cNvGrpSpPr>
                <a:grpSpLocks/>
              </p:cNvGrpSpPr>
              <p:nvPr/>
            </p:nvGrpSpPr>
            <p:grpSpPr bwMode="auto">
              <a:xfrm>
                <a:off x="2844" y="2874"/>
                <a:ext cx="1377" cy="327"/>
                <a:chOff x="2446" y="1962"/>
                <a:chExt cx="1223" cy="327"/>
              </a:xfrm>
            </p:grpSpPr>
            <p:sp>
              <p:nvSpPr>
                <p:cNvPr id="351306" name="Rectangle 74"/>
                <p:cNvSpPr>
                  <a:spLocks noChangeArrowheads="1"/>
                </p:cNvSpPr>
                <p:nvPr/>
              </p:nvSpPr>
              <p:spPr bwMode="auto">
                <a:xfrm>
                  <a:off x="2489" y="1962"/>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6.0</a:t>
                  </a:r>
                </a:p>
                <a:p>
                  <a:pPr algn="just" eaLnBrk="0" hangingPunct="0"/>
                  <a:endParaRPr lang="en-US" altLang="zh-CN" sz="1600" b="1">
                    <a:latin typeface="楷体_GB2312" pitchFamily="49" charset="-122"/>
                  </a:endParaRPr>
                </a:p>
              </p:txBody>
            </p:sp>
            <p:sp>
              <p:nvSpPr>
                <p:cNvPr id="351347" name="Rectangle 115"/>
                <p:cNvSpPr>
                  <a:spLocks noChangeArrowheads="1"/>
                </p:cNvSpPr>
                <p:nvPr/>
              </p:nvSpPr>
              <p:spPr bwMode="auto">
                <a:xfrm>
                  <a:off x="2446" y="1962"/>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52" name="Group 120"/>
              <p:cNvGrpSpPr>
                <a:grpSpLocks/>
              </p:cNvGrpSpPr>
              <p:nvPr/>
            </p:nvGrpSpPr>
            <p:grpSpPr bwMode="auto">
              <a:xfrm>
                <a:off x="4224" y="912"/>
                <a:ext cx="1377" cy="327"/>
                <a:chOff x="2446" y="0"/>
                <a:chExt cx="1223" cy="327"/>
              </a:xfrm>
            </p:grpSpPr>
            <p:sp>
              <p:nvSpPr>
                <p:cNvPr id="351353" name="Rectangle 121"/>
                <p:cNvSpPr>
                  <a:spLocks noChangeArrowheads="1"/>
                </p:cNvSpPr>
                <p:nvPr/>
              </p:nvSpPr>
              <p:spPr bwMode="auto">
                <a:xfrm>
                  <a:off x="2489" y="0"/>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600" b="1">
                      <a:latin typeface="楷体_GB2312" pitchFamily="49" charset="-122"/>
                    </a:rPr>
                    <a:t>计算</a:t>
                  </a:r>
                  <a:r>
                    <a:rPr lang="en-US" altLang="zh-CN" sz="1600" b="1">
                      <a:latin typeface="Times New Roman" pitchFamily="18" charset="0"/>
                    </a:rPr>
                    <a:t>λ</a:t>
                  </a:r>
                  <a:r>
                    <a:rPr lang="en-US" altLang="zh-CN" sz="1600" b="1" i="1">
                      <a:latin typeface="Times New Roman" pitchFamily="18" charset="0"/>
                    </a:rPr>
                    <a:t>y</a:t>
                  </a:r>
                  <a:r>
                    <a:rPr lang="en-US" altLang="zh-CN" sz="1600" b="1" baseline="-30000">
                      <a:latin typeface="Times New Roman" pitchFamily="18" charset="0"/>
                    </a:rPr>
                    <a:t>0</a:t>
                  </a:r>
                  <a:r>
                    <a:rPr lang="en-US" altLang="zh-CN" sz="1600" b="1">
                      <a:latin typeface="Times New Roman" pitchFamily="18" charset="0"/>
                    </a:rPr>
                    <a:t> </a:t>
                  </a:r>
                  <a:r>
                    <a:rPr lang="zh-CN" altLang="en-US" sz="1600" b="1">
                      <a:latin typeface="楷体_GB2312" pitchFamily="49" charset="-122"/>
                    </a:rPr>
                    <a:t>（个</a:t>
                  </a:r>
                  <a:r>
                    <a:rPr lang="en-US" altLang="zh-CN" sz="1600" b="1">
                      <a:latin typeface="楷体_GB2312" pitchFamily="49" charset="-122"/>
                    </a:rPr>
                    <a:t>/</a:t>
                  </a:r>
                  <a:r>
                    <a:rPr lang="zh-CN" altLang="en-US" sz="1600" b="1">
                      <a:latin typeface="楷体_GB2312" pitchFamily="49" charset="-122"/>
                    </a:rPr>
                    <a:t>分）</a:t>
                  </a:r>
                </a:p>
                <a:p>
                  <a:pPr algn="just" eaLnBrk="0" hangingPunct="0"/>
                  <a:endParaRPr lang="en-US" altLang="zh-CN" sz="1600" b="1">
                    <a:latin typeface="楷体_GB2312" pitchFamily="49" charset="-122"/>
                  </a:endParaRPr>
                </a:p>
              </p:txBody>
            </p:sp>
            <p:sp>
              <p:nvSpPr>
                <p:cNvPr id="351354" name="Rectangle 122"/>
                <p:cNvSpPr>
                  <a:spLocks noChangeArrowheads="1"/>
                </p:cNvSpPr>
                <p:nvPr/>
              </p:nvSpPr>
              <p:spPr bwMode="auto">
                <a:xfrm>
                  <a:off x="2446" y="0"/>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55" name="Group 123"/>
              <p:cNvGrpSpPr>
                <a:grpSpLocks/>
              </p:cNvGrpSpPr>
              <p:nvPr/>
            </p:nvGrpSpPr>
            <p:grpSpPr bwMode="auto">
              <a:xfrm>
                <a:off x="4224" y="1239"/>
                <a:ext cx="1377" cy="327"/>
                <a:chOff x="2446" y="327"/>
                <a:chExt cx="1223" cy="327"/>
              </a:xfrm>
            </p:grpSpPr>
            <p:sp>
              <p:nvSpPr>
                <p:cNvPr id="351356" name="Rectangle 124"/>
                <p:cNvSpPr>
                  <a:spLocks noChangeArrowheads="1"/>
                </p:cNvSpPr>
                <p:nvPr/>
              </p:nvSpPr>
              <p:spPr bwMode="auto">
                <a:xfrm>
                  <a:off x="2489" y="327"/>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98050</a:t>
                  </a:r>
                </a:p>
                <a:p>
                  <a:pPr algn="just" eaLnBrk="0" hangingPunct="0"/>
                  <a:endParaRPr lang="en-US" altLang="zh-CN" sz="1600" b="1">
                    <a:latin typeface="楷体_GB2312" pitchFamily="49" charset="-122"/>
                  </a:endParaRPr>
                </a:p>
              </p:txBody>
            </p:sp>
            <p:sp>
              <p:nvSpPr>
                <p:cNvPr id="351357" name="Rectangle 125"/>
                <p:cNvSpPr>
                  <a:spLocks noChangeArrowheads="1"/>
                </p:cNvSpPr>
                <p:nvPr/>
              </p:nvSpPr>
              <p:spPr bwMode="auto">
                <a:xfrm>
                  <a:off x="2446" y="327"/>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58" name="Group 126"/>
              <p:cNvGrpSpPr>
                <a:grpSpLocks/>
              </p:cNvGrpSpPr>
              <p:nvPr/>
            </p:nvGrpSpPr>
            <p:grpSpPr bwMode="auto">
              <a:xfrm>
                <a:off x="4224" y="1566"/>
                <a:ext cx="1377" cy="327"/>
                <a:chOff x="2446" y="654"/>
                <a:chExt cx="1223" cy="327"/>
              </a:xfrm>
            </p:grpSpPr>
            <p:sp>
              <p:nvSpPr>
                <p:cNvPr id="351359" name="Rectangle 127"/>
                <p:cNvSpPr>
                  <a:spLocks noChangeArrowheads="1"/>
                </p:cNvSpPr>
                <p:nvPr/>
              </p:nvSpPr>
              <p:spPr bwMode="auto">
                <a:xfrm>
                  <a:off x="2489" y="654"/>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157130</a:t>
                  </a:r>
                </a:p>
                <a:p>
                  <a:pPr algn="just" eaLnBrk="0" hangingPunct="0"/>
                  <a:endParaRPr lang="en-US" altLang="zh-CN" sz="1600" b="1">
                    <a:latin typeface="楷体_GB2312" pitchFamily="49" charset="-122"/>
                  </a:endParaRPr>
                </a:p>
              </p:txBody>
            </p:sp>
            <p:sp>
              <p:nvSpPr>
                <p:cNvPr id="351360" name="Rectangle 128"/>
                <p:cNvSpPr>
                  <a:spLocks noChangeArrowheads="1"/>
                </p:cNvSpPr>
                <p:nvPr/>
              </p:nvSpPr>
              <p:spPr bwMode="auto">
                <a:xfrm>
                  <a:off x="2446" y="654"/>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61" name="Group 129"/>
              <p:cNvGrpSpPr>
                <a:grpSpLocks/>
              </p:cNvGrpSpPr>
              <p:nvPr/>
            </p:nvGrpSpPr>
            <p:grpSpPr bwMode="auto">
              <a:xfrm>
                <a:off x="4224" y="1893"/>
                <a:ext cx="1377" cy="327"/>
                <a:chOff x="2446" y="981"/>
                <a:chExt cx="1223" cy="327"/>
              </a:xfrm>
            </p:grpSpPr>
            <p:sp>
              <p:nvSpPr>
                <p:cNvPr id="351362" name="Rectangle 130"/>
                <p:cNvSpPr>
                  <a:spLocks noChangeArrowheads="1"/>
                </p:cNvSpPr>
                <p:nvPr/>
              </p:nvSpPr>
              <p:spPr bwMode="auto">
                <a:xfrm>
                  <a:off x="2489" y="981"/>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127340</a:t>
                  </a:r>
                </a:p>
                <a:p>
                  <a:pPr algn="just" eaLnBrk="0" hangingPunct="0"/>
                  <a:endParaRPr lang="en-US" altLang="zh-CN" sz="1600" b="1">
                    <a:latin typeface="楷体_GB2312" pitchFamily="49" charset="-122"/>
                  </a:endParaRPr>
                </a:p>
              </p:txBody>
            </p:sp>
            <p:sp>
              <p:nvSpPr>
                <p:cNvPr id="351363" name="Rectangle 131"/>
                <p:cNvSpPr>
                  <a:spLocks noChangeArrowheads="1"/>
                </p:cNvSpPr>
                <p:nvPr/>
              </p:nvSpPr>
              <p:spPr bwMode="auto">
                <a:xfrm>
                  <a:off x="2446" y="981"/>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64" name="Group 132"/>
              <p:cNvGrpSpPr>
                <a:grpSpLocks/>
              </p:cNvGrpSpPr>
              <p:nvPr/>
            </p:nvGrpSpPr>
            <p:grpSpPr bwMode="auto">
              <a:xfrm>
                <a:off x="4224" y="2220"/>
                <a:ext cx="1377" cy="327"/>
                <a:chOff x="2446" y="1308"/>
                <a:chExt cx="1223" cy="327"/>
              </a:xfrm>
            </p:grpSpPr>
            <p:sp>
              <p:nvSpPr>
                <p:cNvPr id="351365" name="Rectangle 133"/>
                <p:cNvSpPr>
                  <a:spLocks noChangeArrowheads="1"/>
                </p:cNvSpPr>
                <p:nvPr/>
              </p:nvSpPr>
              <p:spPr bwMode="auto">
                <a:xfrm>
                  <a:off x="2489" y="1308"/>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102250</a:t>
                  </a:r>
                </a:p>
                <a:p>
                  <a:pPr algn="just" eaLnBrk="0" hangingPunct="0"/>
                  <a:endParaRPr lang="en-US" altLang="zh-CN" sz="1600" b="1">
                    <a:latin typeface="楷体_GB2312" pitchFamily="49" charset="-122"/>
                  </a:endParaRPr>
                </a:p>
              </p:txBody>
            </p:sp>
            <p:sp>
              <p:nvSpPr>
                <p:cNvPr id="351366" name="Rectangle 134"/>
                <p:cNvSpPr>
                  <a:spLocks noChangeArrowheads="1"/>
                </p:cNvSpPr>
                <p:nvPr/>
              </p:nvSpPr>
              <p:spPr bwMode="auto">
                <a:xfrm>
                  <a:off x="2446" y="1308"/>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67" name="Group 135"/>
              <p:cNvGrpSpPr>
                <a:grpSpLocks/>
              </p:cNvGrpSpPr>
              <p:nvPr/>
            </p:nvGrpSpPr>
            <p:grpSpPr bwMode="auto">
              <a:xfrm>
                <a:off x="4224" y="2547"/>
                <a:ext cx="1377" cy="327"/>
                <a:chOff x="2446" y="1635"/>
                <a:chExt cx="1223" cy="327"/>
              </a:xfrm>
            </p:grpSpPr>
            <p:sp>
              <p:nvSpPr>
                <p:cNvPr id="351368" name="Rectangle 136"/>
                <p:cNvSpPr>
                  <a:spLocks noChangeArrowheads="1"/>
                </p:cNvSpPr>
                <p:nvPr/>
              </p:nvSpPr>
              <p:spPr bwMode="auto">
                <a:xfrm>
                  <a:off x="2489" y="1635"/>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1274.8</a:t>
                  </a:r>
                </a:p>
                <a:p>
                  <a:pPr algn="just" eaLnBrk="0" hangingPunct="0"/>
                  <a:endParaRPr lang="en-US" altLang="zh-CN" sz="1600" b="1">
                    <a:latin typeface="楷体_GB2312" pitchFamily="49" charset="-122"/>
                  </a:endParaRPr>
                </a:p>
              </p:txBody>
            </p:sp>
            <p:sp>
              <p:nvSpPr>
                <p:cNvPr id="351369" name="Rectangle 137"/>
                <p:cNvSpPr>
                  <a:spLocks noChangeArrowheads="1"/>
                </p:cNvSpPr>
                <p:nvPr/>
              </p:nvSpPr>
              <p:spPr bwMode="auto">
                <a:xfrm>
                  <a:off x="2446" y="1635"/>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1370" name="Group 138"/>
              <p:cNvGrpSpPr>
                <a:grpSpLocks/>
              </p:cNvGrpSpPr>
              <p:nvPr/>
            </p:nvGrpSpPr>
            <p:grpSpPr bwMode="auto">
              <a:xfrm>
                <a:off x="4224" y="2874"/>
                <a:ext cx="1377" cy="327"/>
                <a:chOff x="2446" y="1962"/>
                <a:chExt cx="1223" cy="327"/>
              </a:xfrm>
            </p:grpSpPr>
            <p:sp>
              <p:nvSpPr>
                <p:cNvPr id="351371" name="Rectangle 139"/>
                <p:cNvSpPr>
                  <a:spLocks noChangeArrowheads="1"/>
                </p:cNvSpPr>
                <p:nvPr/>
              </p:nvSpPr>
              <p:spPr bwMode="auto">
                <a:xfrm>
                  <a:off x="2489" y="1962"/>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600" b="1">
                      <a:latin typeface="楷体_GB2312" pitchFamily="49" charset="-122"/>
                    </a:rPr>
                    <a:t>-10181</a:t>
                  </a:r>
                </a:p>
                <a:p>
                  <a:pPr algn="just" eaLnBrk="0" hangingPunct="0"/>
                  <a:endParaRPr lang="en-US" altLang="zh-CN" sz="1600" b="1">
                    <a:latin typeface="楷体_GB2312" pitchFamily="49" charset="-122"/>
                  </a:endParaRPr>
                </a:p>
              </p:txBody>
            </p:sp>
            <p:sp>
              <p:nvSpPr>
                <p:cNvPr id="351372" name="Rectangle 140"/>
                <p:cNvSpPr>
                  <a:spLocks noChangeArrowheads="1"/>
                </p:cNvSpPr>
                <p:nvPr/>
              </p:nvSpPr>
              <p:spPr bwMode="auto">
                <a:xfrm>
                  <a:off x="2446" y="1962"/>
                  <a:ext cx="122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51375" name="Rectangle 143"/>
            <p:cNvSpPr>
              <a:spLocks noChangeArrowheads="1"/>
            </p:cNvSpPr>
            <p:nvPr/>
          </p:nvSpPr>
          <p:spPr bwMode="auto">
            <a:xfrm>
              <a:off x="2592" y="62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rPr>
                <a:t>表</a:t>
              </a:r>
              <a:r>
                <a:rPr lang="en-US" altLang="zh-CN" b="1">
                  <a:latin typeface="楷体_GB2312" pitchFamily="49" charset="-122"/>
                </a:rPr>
                <a:t>3-1 </a:t>
              </a:r>
            </a:p>
          </p:txBody>
        </p:sp>
      </p:grpSp>
      <p:grpSp>
        <p:nvGrpSpPr>
          <p:cNvPr id="351381" name="Group 149"/>
          <p:cNvGrpSpPr>
            <a:grpSpLocks/>
          </p:cNvGrpSpPr>
          <p:nvPr/>
        </p:nvGrpSpPr>
        <p:grpSpPr bwMode="auto">
          <a:xfrm>
            <a:off x="152400" y="4724400"/>
            <a:ext cx="8763000" cy="1768475"/>
            <a:chOff x="96" y="2976"/>
            <a:chExt cx="5520" cy="1114"/>
          </a:xfrm>
        </p:grpSpPr>
        <p:sp>
          <p:nvSpPr>
            <p:cNvPr id="351378" name="Rectangle 146"/>
            <p:cNvSpPr>
              <a:spLocks noChangeArrowheads="1"/>
            </p:cNvSpPr>
            <p:nvPr/>
          </p:nvSpPr>
          <p:spPr bwMode="auto">
            <a:xfrm>
              <a:off x="144" y="3264"/>
              <a:ext cx="547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a:latin typeface="楷体_GB2312" pitchFamily="49" charset="-122"/>
                </a:rPr>
                <a:t>    </a:t>
              </a:r>
              <a:r>
                <a:rPr lang="zh-CN" altLang="en-US" b="1">
                  <a:latin typeface="楷体_GB2312" pitchFamily="49" charset="-122"/>
                </a:rPr>
                <a:t>对</a:t>
              </a:r>
              <a:r>
                <a:rPr lang="zh-CN" altLang="en-US" b="1">
                  <a:latin typeface="Times New Roman"/>
                </a:rPr>
                <a:t>“</a:t>
              </a:r>
              <a:r>
                <a:rPr lang="zh-CN" altLang="en-US" b="1">
                  <a:latin typeface="楷体_GB2312" pitchFamily="49" charset="-122"/>
                </a:rPr>
                <a:t>在埃牟斯的门徒</a:t>
              </a:r>
              <a:r>
                <a:rPr lang="zh-CN" altLang="en-US" b="1">
                  <a:latin typeface="Times New Roman"/>
                </a:rPr>
                <a:t>”</a:t>
              </a:r>
              <a:r>
                <a:rPr lang="zh-CN" altLang="en-US" b="1">
                  <a:latin typeface="楷体_GB2312" pitchFamily="49" charset="-122"/>
                </a:rPr>
                <a:t>，</a:t>
              </a:r>
              <a:r>
                <a:rPr lang="en-US" altLang="zh-CN" b="1">
                  <a:latin typeface="楷体_GB2312" pitchFamily="49" charset="-122"/>
                </a:rPr>
                <a:t>λ</a:t>
              </a:r>
              <a:r>
                <a:rPr lang="en-US" altLang="zh-CN" b="1" i="1">
                  <a:latin typeface="楷体_GB2312" pitchFamily="49" charset="-122"/>
                </a:rPr>
                <a:t>y</a:t>
              </a:r>
              <a:r>
                <a:rPr lang="en-US" altLang="zh-CN" b="1" baseline="-30000">
                  <a:latin typeface="楷体_GB2312" pitchFamily="49" charset="-122"/>
                </a:rPr>
                <a:t>0</a:t>
              </a:r>
              <a:r>
                <a:rPr lang="en-US" altLang="zh-CN" b="1">
                  <a:latin typeface="楷体_GB2312" pitchFamily="49" charset="-122"/>
                </a:rPr>
                <a:t>≈98050</a:t>
              </a:r>
              <a:r>
                <a:rPr lang="zh-CN" altLang="en-US" b="1">
                  <a:latin typeface="楷体_GB2312" pitchFamily="49" charset="-122"/>
                </a:rPr>
                <a:t>（个</a:t>
              </a:r>
              <a:r>
                <a:rPr lang="en-US" altLang="zh-CN" b="1">
                  <a:latin typeface="楷体_GB2312" pitchFamily="49" charset="-122"/>
                </a:rPr>
                <a:t>/</a:t>
              </a:r>
              <a:r>
                <a:rPr lang="zh-CN" altLang="en-US" b="1">
                  <a:latin typeface="楷体_GB2312" pitchFamily="49" charset="-122"/>
                </a:rPr>
                <a:t>每克每分钟），它必定是一幅伪造品。类似可以判定（</a:t>
              </a:r>
              <a:r>
                <a:rPr lang="en-US" altLang="zh-CN" b="1">
                  <a:latin typeface="楷体_GB2312" pitchFamily="49" charset="-122"/>
                </a:rPr>
                <a:t>2</a:t>
              </a:r>
              <a:r>
                <a:rPr lang="zh-CN" altLang="en-US" b="1">
                  <a:latin typeface="楷体_GB2312" pitchFamily="49" charset="-122"/>
                </a:rPr>
                <a:t>），（</a:t>
              </a:r>
              <a:r>
                <a:rPr lang="en-US" altLang="zh-CN" b="1">
                  <a:latin typeface="楷体_GB2312" pitchFamily="49" charset="-122"/>
                </a:rPr>
                <a:t>3</a:t>
              </a:r>
              <a:r>
                <a:rPr lang="zh-CN" altLang="en-US" b="1">
                  <a:latin typeface="楷体_GB2312" pitchFamily="49" charset="-122"/>
                </a:rPr>
                <a:t>），（</a:t>
              </a:r>
              <a:r>
                <a:rPr lang="en-US" altLang="zh-CN" b="1">
                  <a:latin typeface="楷体_GB2312" pitchFamily="49" charset="-122"/>
                </a:rPr>
                <a:t>4</a:t>
              </a:r>
              <a:r>
                <a:rPr lang="zh-CN" altLang="en-US" b="1">
                  <a:latin typeface="楷体_GB2312" pitchFamily="49" charset="-122"/>
                </a:rPr>
                <a:t>）也是赝品。而（</a:t>
              </a:r>
              <a:r>
                <a:rPr lang="en-US" altLang="zh-CN" b="1">
                  <a:latin typeface="楷体_GB2312" pitchFamily="49" charset="-122"/>
                </a:rPr>
                <a:t>5</a:t>
              </a:r>
              <a:r>
                <a:rPr lang="zh-CN" altLang="en-US" b="1">
                  <a:latin typeface="楷体_GB2312" pitchFamily="49" charset="-122"/>
                </a:rPr>
                <a:t>）和（</a:t>
              </a:r>
              <a:r>
                <a:rPr lang="en-US" altLang="zh-CN" b="1">
                  <a:latin typeface="楷体_GB2312" pitchFamily="49" charset="-122"/>
                </a:rPr>
                <a:t>6</a:t>
              </a:r>
              <a:r>
                <a:rPr lang="zh-CN" altLang="en-US" b="1">
                  <a:latin typeface="楷体_GB2312" pitchFamily="49" charset="-122"/>
                </a:rPr>
                <a:t>）都不会是几十年内伪制品，因为放射性物质已处于接近平衡的状态，这样的平衡不可能发生在十九世纪和二十世纪的任何作品中。 </a:t>
              </a:r>
            </a:p>
          </p:txBody>
        </p:sp>
        <p:sp>
          <p:nvSpPr>
            <p:cNvPr id="351380" name="Text Box 148"/>
            <p:cNvSpPr txBox="1">
              <a:spLocks noChangeArrowheads="1"/>
            </p:cNvSpPr>
            <p:nvPr/>
          </p:nvSpPr>
          <p:spPr bwMode="auto">
            <a:xfrm>
              <a:off x="96" y="2976"/>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0000"/>
                  </a:solidFill>
                  <a:latin typeface="宋体" pitchFamily="2" charset="-122"/>
                </a:rPr>
                <a:t>判定</a:t>
              </a:r>
              <a:r>
                <a:rPr lang="zh-CN" altLang="en-US" sz="2400" b="1">
                  <a:solidFill>
                    <a:srgbClr val="CC0000"/>
                  </a:solidFill>
                </a:rPr>
                <a:t>结果：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1237"/>
                                        </p:tgtEl>
                                        <p:attrNameLst>
                                          <p:attrName>style.visibility</p:attrName>
                                        </p:attrNameLst>
                                      </p:cBhvr>
                                      <p:to>
                                        <p:strVal val="visible"/>
                                      </p:to>
                                    </p:set>
                                    <p:animEffect transition="in" filter="wipe(up)">
                                      <p:cBhvr>
                                        <p:cTn id="7" dur="500"/>
                                        <p:tgtEl>
                                          <p:spTgt spid="351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51379"/>
                                        </p:tgtEl>
                                        <p:attrNameLst>
                                          <p:attrName>style.visibility</p:attrName>
                                        </p:attrNameLst>
                                      </p:cBhvr>
                                      <p:to>
                                        <p:strVal val="visible"/>
                                      </p:to>
                                    </p:set>
                                    <p:animEffect transition="in" filter="box(out)">
                                      <p:cBhvr>
                                        <p:cTn id="12" dur="500"/>
                                        <p:tgtEl>
                                          <p:spTgt spid="351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1381"/>
                                        </p:tgtEl>
                                        <p:attrNameLst>
                                          <p:attrName>style.visibility</p:attrName>
                                        </p:attrNameLst>
                                      </p:cBhvr>
                                      <p:to>
                                        <p:strVal val="visible"/>
                                      </p:to>
                                    </p:set>
                                    <p:animEffect transition="in" filter="wipe(left)">
                                      <p:cBhvr>
                                        <p:cTn id="17" dur="500"/>
                                        <p:tgtEl>
                                          <p:spTgt spid="35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265" name="Group 9"/>
          <p:cNvGrpSpPr>
            <a:grpSpLocks/>
          </p:cNvGrpSpPr>
          <p:nvPr/>
        </p:nvGrpSpPr>
        <p:grpSpPr bwMode="auto">
          <a:xfrm>
            <a:off x="381000" y="304800"/>
            <a:ext cx="8229600" cy="6172200"/>
            <a:chOff x="240" y="192"/>
            <a:chExt cx="5184" cy="3888"/>
          </a:xfrm>
        </p:grpSpPr>
        <p:sp>
          <p:nvSpPr>
            <p:cNvPr id="352264" name="AutoShape 8"/>
            <p:cNvSpPr>
              <a:spLocks noChangeArrowheads="1"/>
            </p:cNvSpPr>
            <p:nvPr/>
          </p:nvSpPr>
          <p:spPr bwMode="auto">
            <a:xfrm>
              <a:off x="240" y="192"/>
              <a:ext cx="5184" cy="3888"/>
            </a:xfrm>
            <a:prstGeom prst="foldedCorner">
              <a:avLst>
                <a:gd name="adj" fmla="val 125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2261" name="Rectangle 5"/>
            <p:cNvSpPr>
              <a:spLocks noChangeArrowheads="1"/>
            </p:cNvSpPr>
            <p:nvPr/>
          </p:nvSpPr>
          <p:spPr bwMode="auto">
            <a:xfrm>
              <a:off x="336" y="336"/>
              <a:ext cx="5040"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仿宋_GB2312" pitchFamily="49" charset="-122"/>
                  <a:ea typeface="仿宋_GB2312" pitchFamily="49" charset="-122"/>
                </a:rPr>
                <a:t>    </a:t>
              </a:r>
              <a:r>
                <a:rPr lang="zh-CN" altLang="en-US" sz="2400" b="1">
                  <a:latin typeface="仿宋_GB2312" pitchFamily="49" charset="-122"/>
                  <a:ea typeface="仿宋_GB2312" pitchFamily="49" charset="-122"/>
                </a:rPr>
                <a:t>利用放射原理，还可以对其他文物的年代进行测定。例如对有机物（动、植物）遗体，考古学上目前流行的测定方法是放射性碳</a:t>
              </a:r>
              <a:r>
                <a:rPr lang="en-US" altLang="zh-CN" sz="2400" b="1">
                  <a:latin typeface="仿宋_GB2312" pitchFamily="49" charset="-122"/>
                  <a:ea typeface="仿宋_GB2312" pitchFamily="49" charset="-122"/>
                </a:rPr>
                <a:t>14</a:t>
              </a:r>
              <a:r>
                <a:rPr lang="zh-CN" altLang="en-US" sz="2400" b="1">
                  <a:latin typeface="仿宋_GB2312" pitchFamily="49" charset="-122"/>
                  <a:ea typeface="仿宋_GB2312" pitchFamily="49" charset="-122"/>
                </a:rPr>
                <a:t>测定法，这种方法具有较高的精确度，其基本原理是：由于大气层受到宇宙线的连续照射，空气中含有微量的中微子，它们和空气中的氮结合，形成放射性碳</a:t>
              </a:r>
              <a:r>
                <a:rPr lang="en-US" altLang="zh-CN" sz="2400" b="1">
                  <a:latin typeface="仿宋_GB2312" pitchFamily="49" charset="-122"/>
                  <a:ea typeface="仿宋_GB2312" pitchFamily="49" charset="-122"/>
                </a:rPr>
                <a:t>14</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C</a:t>
              </a:r>
              <a:r>
                <a:rPr lang="en-US" altLang="zh-CN" sz="2400" b="1" baseline="30000">
                  <a:latin typeface="仿宋_GB2312" pitchFamily="49" charset="-122"/>
                  <a:ea typeface="仿宋_GB2312" pitchFamily="49" charset="-122"/>
                </a:rPr>
                <a:t>14</a:t>
              </a:r>
              <a:r>
                <a:rPr lang="zh-CN" altLang="en-US" sz="2400" b="1">
                  <a:latin typeface="仿宋_GB2312" pitchFamily="49" charset="-122"/>
                  <a:ea typeface="仿宋_GB2312" pitchFamily="49" charset="-122"/>
                </a:rPr>
                <a:t>）。有机物存活时，它们通过新陈代谢与外界进行物质交换，使体内的</a:t>
              </a:r>
              <a:r>
                <a:rPr lang="en-US" altLang="zh-CN" sz="2400" b="1">
                  <a:latin typeface="仿宋_GB2312" pitchFamily="49" charset="-122"/>
                  <a:ea typeface="仿宋_GB2312" pitchFamily="49" charset="-122"/>
                </a:rPr>
                <a:t>C</a:t>
              </a:r>
              <a:r>
                <a:rPr lang="en-US" altLang="zh-CN" sz="2400" b="1" baseline="30000">
                  <a:latin typeface="仿宋_GB2312" pitchFamily="49" charset="-122"/>
                  <a:ea typeface="仿宋_GB2312" pitchFamily="49" charset="-122"/>
                </a:rPr>
                <a:t>14</a:t>
              </a:r>
              <a:r>
                <a:rPr lang="zh-CN" altLang="en-US" sz="2400" b="1">
                  <a:latin typeface="仿宋_GB2312" pitchFamily="49" charset="-122"/>
                  <a:ea typeface="仿宋_GB2312" pitchFamily="49" charset="-122"/>
                </a:rPr>
                <a:t>处于放射性平衡中。一旦有机物死亡，新陈代谢终止，放射性平衡即被破坏。因而，通过对比测定，可以估计出它们生存的年代。例如，</a:t>
              </a:r>
              <a:r>
                <a:rPr lang="en-US" altLang="zh-CN" sz="2400" b="1">
                  <a:latin typeface="仿宋_GB2312" pitchFamily="49" charset="-122"/>
                  <a:ea typeface="仿宋_GB2312" pitchFamily="49" charset="-122"/>
                </a:rPr>
                <a:t>1950</a:t>
              </a:r>
              <a:r>
                <a:rPr lang="zh-CN" altLang="en-US" sz="2400" b="1">
                  <a:latin typeface="仿宋_GB2312" pitchFamily="49" charset="-122"/>
                  <a:ea typeface="仿宋_GB2312" pitchFamily="49" charset="-122"/>
                </a:rPr>
                <a:t>年在巴比伦发现一根刻有</a:t>
              </a:r>
              <a:r>
                <a:rPr lang="en-US" altLang="zh-CN" sz="2400" b="1">
                  <a:latin typeface="仿宋_GB2312" pitchFamily="49" charset="-122"/>
                  <a:ea typeface="仿宋_GB2312" pitchFamily="49" charset="-122"/>
                </a:rPr>
                <a:t>Hammurabi</a:t>
              </a:r>
              <a:r>
                <a:rPr lang="zh-CN" altLang="en-US" sz="2400" b="1">
                  <a:latin typeface="仿宋_GB2312" pitchFamily="49" charset="-122"/>
                  <a:ea typeface="仿宋_GB2312" pitchFamily="49" charset="-122"/>
                </a:rPr>
                <a:t>王朝字样的木炭，经测定，其</a:t>
              </a:r>
              <a:r>
                <a:rPr lang="en-US" altLang="zh-CN" sz="2400" b="1">
                  <a:latin typeface="仿宋_GB2312" pitchFamily="49" charset="-122"/>
                  <a:ea typeface="仿宋_GB2312" pitchFamily="49" charset="-122"/>
                </a:rPr>
                <a:t>C</a:t>
              </a:r>
              <a:r>
                <a:rPr lang="en-US" altLang="zh-CN" sz="2400" b="1" baseline="30000">
                  <a:latin typeface="仿宋_GB2312" pitchFamily="49" charset="-122"/>
                  <a:ea typeface="仿宋_GB2312" pitchFamily="49" charset="-122"/>
                </a:rPr>
                <a:t>14</a:t>
              </a:r>
              <a:r>
                <a:rPr lang="zh-CN" altLang="en-US" sz="2400" b="1">
                  <a:latin typeface="仿宋_GB2312" pitchFamily="49" charset="-122"/>
                  <a:ea typeface="仿宋_GB2312" pitchFamily="49" charset="-122"/>
                </a:rPr>
                <a:t>衰减数为</a:t>
              </a:r>
              <a:r>
                <a:rPr lang="en-US" altLang="zh-CN" sz="2400" b="1">
                  <a:latin typeface="仿宋_GB2312" pitchFamily="49" charset="-122"/>
                  <a:ea typeface="仿宋_GB2312" pitchFamily="49" charset="-122"/>
                </a:rPr>
                <a:t>4.09</a:t>
              </a:r>
              <a:r>
                <a:rPr lang="zh-CN" altLang="en-US" sz="2400" b="1">
                  <a:latin typeface="仿宋_GB2312" pitchFamily="49" charset="-122"/>
                  <a:ea typeface="仿宋_GB2312" pitchFamily="49" charset="-122"/>
                </a:rPr>
                <a:t>个</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每克每分钟，而新砍伐烧成的木炭中</a:t>
              </a:r>
              <a:r>
                <a:rPr lang="en-US" altLang="zh-CN" sz="2400" b="1">
                  <a:latin typeface="仿宋_GB2312" pitchFamily="49" charset="-122"/>
                  <a:ea typeface="仿宋_GB2312" pitchFamily="49" charset="-122"/>
                </a:rPr>
                <a:t>C</a:t>
              </a:r>
              <a:r>
                <a:rPr lang="en-US" altLang="zh-CN" sz="2400" b="1" baseline="30000">
                  <a:latin typeface="仿宋_GB2312" pitchFamily="49" charset="-122"/>
                  <a:ea typeface="仿宋_GB2312" pitchFamily="49" charset="-122"/>
                </a:rPr>
                <a:t>14</a:t>
              </a:r>
              <a:r>
                <a:rPr lang="zh-CN" altLang="en-US" sz="2400" b="1">
                  <a:latin typeface="仿宋_GB2312" pitchFamily="49" charset="-122"/>
                  <a:ea typeface="仿宋_GB2312" pitchFamily="49" charset="-122"/>
                </a:rPr>
                <a:t>衰减数为</a:t>
              </a:r>
              <a:r>
                <a:rPr lang="en-US" altLang="zh-CN" sz="2400" b="1">
                  <a:latin typeface="仿宋_GB2312" pitchFamily="49" charset="-122"/>
                  <a:ea typeface="仿宋_GB2312" pitchFamily="49" charset="-122"/>
                </a:rPr>
                <a:t>6.68</a:t>
              </a:r>
              <a:r>
                <a:rPr lang="zh-CN" altLang="en-US" sz="2400" b="1">
                  <a:latin typeface="仿宋_GB2312" pitchFamily="49" charset="-122"/>
                  <a:ea typeface="仿宋_GB2312" pitchFamily="49" charset="-122"/>
                </a:rPr>
                <a:t>个</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每克每分钟，</a:t>
              </a:r>
              <a:r>
                <a:rPr lang="en-US" altLang="zh-CN" sz="2400" b="1">
                  <a:latin typeface="仿宋_GB2312" pitchFamily="49" charset="-122"/>
                  <a:ea typeface="仿宋_GB2312" pitchFamily="49" charset="-122"/>
                </a:rPr>
                <a:t>C</a:t>
              </a:r>
              <a:r>
                <a:rPr lang="en-US" altLang="zh-CN" sz="2400" b="1" baseline="30000">
                  <a:latin typeface="仿宋_GB2312" pitchFamily="49" charset="-122"/>
                  <a:ea typeface="仿宋_GB2312" pitchFamily="49" charset="-122"/>
                </a:rPr>
                <a:t>14</a:t>
              </a:r>
              <a:r>
                <a:rPr lang="zh-CN" altLang="en-US" sz="2400" b="1">
                  <a:latin typeface="仿宋_GB2312" pitchFamily="49" charset="-122"/>
                  <a:ea typeface="仿宋_GB2312" pitchFamily="49" charset="-122"/>
                </a:rPr>
                <a:t>的半衰期为</a:t>
              </a:r>
              <a:r>
                <a:rPr lang="en-US" altLang="zh-CN" sz="2400" b="1">
                  <a:latin typeface="仿宋_GB2312" pitchFamily="49" charset="-122"/>
                  <a:ea typeface="仿宋_GB2312" pitchFamily="49" charset="-122"/>
                </a:rPr>
                <a:t>5568</a:t>
              </a:r>
              <a:r>
                <a:rPr lang="zh-CN" altLang="en-US" sz="2400" b="1">
                  <a:latin typeface="仿宋_GB2312" pitchFamily="49" charset="-122"/>
                  <a:ea typeface="仿宋_GB2312" pitchFamily="49" charset="-122"/>
                </a:rPr>
                <a:t>年，由此可以推算出该王朝约存在于</a:t>
              </a:r>
              <a:r>
                <a:rPr lang="en-US" altLang="zh-CN" sz="2400" b="1">
                  <a:latin typeface="仿宋_GB2312" pitchFamily="49" charset="-122"/>
                  <a:ea typeface="仿宋_GB2312" pitchFamily="49" charset="-122"/>
                </a:rPr>
                <a:t>3900-4000</a:t>
              </a:r>
              <a:r>
                <a:rPr lang="zh-CN" altLang="en-US" sz="2400" b="1">
                  <a:latin typeface="仿宋_GB2312" pitchFamily="49" charset="-122"/>
                  <a:ea typeface="仿宋_GB2312" pitchFamily="49" charset="-122"/>
                </a:rPr>
                <a:t>年前。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2265"/>
                                        </p:tgtEl>
                                        <p:attrNameLst>
                                          <p:attrName>style.visibility</p:attrName>
                                        </p:attrNameLst>
                                      </p:cBhvr>
                                      <p:to>
                                        <p:strVal val="visible"/>
                                      </p:to>
                                    </p:set>
                                    <p:animEffect transition="in" filter="wipe(up)">
                                      <p:cBhvr>
                                        <p:cTn id="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Rectangle 4"/>
          <p:cNvSpPr>
            <a:spLocks noGrp="1" noChangeArrowheads="1"/>
          </p:cNvSpPr>
          <p:nvPr>
            <p:ph type="title"/>
          </p:nvPr>
        </p:nvSpPr>
        <p:spPr bwMode="auto">
          <a:xfrm>
            <a:off x="76200" y="228600"/>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solidFill>
                  <a:srgbClr val="33CC33"/>
                </a:solidFill>
                <a:latin typeface="楷体_GB2312" pitchFamily="49" charset="-122"/>
                <a:ea typeface="楷体_GB2312" pitchFamily="49" charset="-122"/>
              </a:rPr>
              <a:t>例</a:t>
            </a:r>
            <a:r>
              <a:rPr lang="en-US" altLang="zh-CN" sz="2800" b="1">
                <a:solidFill>
                  <a:srgbClr val="33CC33"/>
                </a:solidFill>
                <a:latin typeface="楷体_GB2312" pitchFamily="49" charset="-122"/>
                <a:ea typeface="楷体_GB2312" pitchFamily="49" charset="-122"/>
              </a:rPr>
              <a:t>6</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新产品的推广</a:t>
            </a:r>
            <a:endParaRPr lang="zh-CN" altLang="en-US"/>
          </a:p>
        </p:txBody>
      </p:sp>
      <p:grpSp>
        <p:nvGrpSpPr>
          <p:cNvPr id="354330" name="Group 26"/>
          <p:cNvGrpSpPr>
            <a:grpSpLocks/>
          </p:cNvGrpSpPr>
          <p:nvPr/>
        </p:nvGrpSpPr>
        <p:grpSpPr bwMode="auto">
          <a:xfrm>
            <a:off x="304800" y="914400"/>
            <a:ext cx="8458200" cy="1552575"/>
            <a:chOff x="240" y="606"/>
            <a:chExt cx="5328" cy="978"/>
          </a:xfrm>
        </p:grpSpPr>
        <p:sp>
          <p:nvSpPr>
            <p:cNvPr id="354309" name="Rectangle 5"/>
            <p:cNvSpPr>
              <a:spLocks noChangeArrowheads="1"/>
            </p:cNvSpPr>
            <p:nvPr/>
          </p:nvSpPr>
          <p:spPr bwMode="auto">
            <a:xfrm>
              <a:off x="1008" y="606"/>
              <a:ext cx="456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宋体" pitchFamily="2" charset="-122"/>
                  <a:ea typeface="宋体" pitchFamily="2" charset="-122"/>
                </a:rPr>
                <a:t>    </a:t>
              </a:r>
              <a:r>
                <a:rPr lang="zh-CN" altLang="en-US" sz="2400" b="1">
                  <a:latin typeface="楷体_GB2312" pitchFamily="49" charset="-122"/>
                </a:rPr>
                <a:t>经济学家和社会学家一直很关心新产品的推销速度问题。怎样建立一个数学模型来描述它，并由此析出一些有用的结果以指导生产呢？以下是第二次世界大战后日本家电业界建立的电饭包销售模型。 </a:t>
              </a:r>
            </a:p>
          </p:txBody>
        </p:sp>
        <p:pic>
          <p:nvPicPr>
            <p:cNvPr id="354310" name="Picture 6" descr="j021352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40" y="606"/>
              <a:ext cx="744" cy="9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4317" name="Group 13"/>
          <p:cNvGrpSpPr>
            <a:grpSpLocks/>
          </p:cNvGrpSpPr>
          <p:nvPr/>
        </p:nvGrpSpPr>
        <p:grpSpPr bwMode="auto">
          <a:xfrm>
            <a:off x="152400" y="2590800"/>
            <a:ext cx="8839200" cy="1438275"/>
            <a:chOff x="96" y="1652"/>
            <a:chExt cx="5568" cy="906"/>
          </a:xfrm>
        </p:grpSpPr>
        <p:sp>
          <p:nvSpPr>
            <p:cNvPr id="354312" name="Rectangle 8"/>
            <p:cNvSpPr>
              <a:spLocks noChangeArrowheads="1"/>
            </p:cNvSpPr>
            <p:nvPr/>
          </p:nvSpPr>
          <p:spPr bwMode="auto">
            <a:xfrm>
              <a:off x="96" y="1652"/>
              <a:ext cx="55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设需求量有一个上界，并记此上界为</a:t>
              </a:r>
              <a:r>
                <a:rPr lang="en-US" altLang="zh-CN" sz="2400" b="1" i="1">
                  <a:latin typeface="Times New Roman" pitchFamily="18" charset="0"/>
                </a:rPr>
                <a:t>K</a:t>
              </a:r>
              <a:r>
                <a:rPr lang="zh-CN" altLang="en-US" sz="2400" b="1">
                  <a:latin typeface="Times New Roman" pitchFamily="18" charset="0"/>
                </a:rPr>
                <a:t>，记</a:t>
              </a:r>
              <a:r>
                <a:rPr lang="en-US" altLang="zh-CN" sz="2400" b="1" i="1">
                  <a:latin typeface="Times New Roman" pitchFamily="18" charset="0"/>
                </a:rPr>
                <a:t>t</a:t>
              </a:r>
              <a:r>
                <a:rPr lang="zh-CN" altLang="en-US" sz="2400" b="1">
                  <a:latin typeface="Times New Roman" pitchFamily="18" charset="0"/>
                </a:rPr>
                <a:t>时刻已销售出的电饭包数量为</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，则尚未使用的人数大致为</a:t>
              </a:r>
              <a:r>
                <a:rPr lang="en-US" altLang="zh-CN" sz="2400" b="1" i="1">
                  <a:latin typeface="Times New Roman" pitchFamily="18" charset="0"/>
                </a:rPr>
                <a:t>K</a:t>
              </a:r>
              <a:r>
                <a:rPr lang="zh-CN" altLang="en-US"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，于是由统计筹算律： </a:t>
              </a:r>
            </a:p>
          </p:txBody>
        </p:sp>
        <p:graphicFrame>
          <p:nvGraphicFramePr>
            <p:cNvPr id="354313" name="Object 9"/>
            <p:cNvGraphicFramePr>
              <a:graphicFrameLocks noChangeAspect="1"/>
            </p:cNvGraphicFramePr>
            <p:nvPr/>
          </p:nvGraphicFramePr>
          <p:xfrm>
            <a:off x="1214" y="2112"/>
            <a:ext cx="1042" cy="446"/>
          </p:xfrm>
          <a:graphic>
            <a:graphicData uri="http://schemas.openxmlformats.org/presentationml/2006/ole">
              <mc:AlternateContent xmlns:mc="http://schemas.openxmlformats.org/markup-compatibility/2006">
                <mc:Choice xmlns:v="urn:schemas-microsoft-com:vml" Requires="v">
                  <p:oleObj spid="_x0000_s354337" name="Equation" r:id="rId5" imgW="914400" imgH="393480" progId="Equation.DSMT4">
                    <p:embed/>
                  </p:oleObj>
                </mc:Choice>
                <mc:Fallback>
                  <p:oleObj name="Equation" r:id="rId5" imgW="91440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 y="2112"/>
                          <a:ext cx="1042"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4316" name="Group 12"/>
          <p:cNvGrpSpPr>
            <a:grpSpLocks/>
          </p:cNvGrpSpPr>
          <p:nvPr/>
        </p:nvGrpSpPr>
        <p:grpSpPr bwMode="auto">
          <a:xfrm>
            <a:off x="730250" y="3962400"/>
            <a:ext cx="5822950" cy="696913"/>
            <a:chOff x="480" y="2544"/>
            <a:chExt cx="3668" cy="439"/>
          </a:xfrm>
        </p:grpSpPr>
        <p:sp>
          <p:nvSpPr>
            <p:cNvPr id="354314" name="Text Box 10"/>
            <p:cNvSpPr txBox="1">
              <a:spLocks noChangeArrowheads="1"/>
            </p:cNvSpPr>
            <p:nvPr/>
          </p:nvSpPr>
          <p:spPr bwMode="auto">
            <a:xfrm>
              <a:off x="480" y="2544"/>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记比例系数为</a:t>
              </a:r>
              <a:r>
                <a:rPr lang="en-US" altLang="zh-CN" sz="2400" b="1" i="1">
                  <a:latin typeface="楷体_GB2312" pitchFamily="49" charset="-122"/>
                </a:rPr>
                <a:t>k</a:t>
              </a:r>
              <a:r>
                <a:rPr lang="zh-CN" altLang="en-US" sz="2400" b="1">
                  <a:latin typeface="楷体_GB2312" pitchFamily="49" charset="-122"/>
                </a:rPr>
                <a:t>，</a:t>
              </a:r>
              <a:r>
                <a:rPr lang="zh-CN" altLang="en-US" sz="2400" b="1">
                  <a:latin typeface="Times New Roman" pitchFamily="18" charset="0"/>
                </a:rPr>
                <a:t>则</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满足：</a:t>
              </a:r>
              <a:r>
                <a:rPr lang="zh-CN" altLang="en-US" sz="2400" b="1">
                  <a:latin typeface="楷体_GB2312" pitchFamily="49" charset="-122"/>
                </a:rPr>
                <a:t> </a:t>
              </a:r>
            </a:p>
          </p:txBody>
        </p:sp>
        <p:graphicFrame>
          <p:nvGraphicFramePr>
            <p:cNvPr id="354315" name="Object 11"/>
            <p:cNvGraphicFramePr>
              <a:graphicFrameLocks noChangeAspect="1"/>
            </p:cNvGraphicFramePr>
            <p:nvPr/>
          </p:nvGraphicFramePr>
          <p:xfrm>
            <a:off x="3072" y="2544"/>
            <a:ext cx="1076" cy="439"/>
          </p:xfrm>
          <a:graphic>
            <a:graphicData uri="http://schemas.openxmlformats.org/presentationml/2006/ole">
              <mc:AlternateContent xmlns:mc="http://schemas.openxmlformats.org/markup-compatibility/2006">
                <mc:Choice xmlns:v="urn:schemas-microsoft-com:vml" Requires="v">
                  <p:oleObj spid="_x0000_s354338" name="Equation" r:id="rId7" imgW="952200" imgH="393480" progId="Equation.DSMT4">
                    <p:embed/>
                  </p:oleObj>
                </mc:Choice>
                <mc:Fallback>
                  <p:oleObj name="Equation" r:id="rId7" imgW="952200" imgH="393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544"/>
                          <a:ext cx="1076"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4320" name="Group 16"/>
          <p:cNvGrpSpPr>
            <a:grpSpLocks/>
          </p:cNvGrpSpPr>
          <p:nvPr/>
        </p:nvGrpSpPr>
        <p:grpSpPr bwMode="auto">
          <a:xfrm>
            <a:off x="762000" y="4648200"/>
            <a:ext cx="6934200" cy="762000"/>
            <a:chOff x="480" y="2976"/>
            <a:chExt cx="4368" cy="480"/>
          </a:xfrm>
        </p:grpSpPr>
        <p:sp>
          <p:nvSpPr>
            <p:cNvPr id="354318" name="Text Box 14"/>
            <p:cNvSpPr txBox="1">
              <a:spLocks noChangeArrowheads="1"/>
            </p:cNvSpPr>
            <p:nvPr/>
          </p:nvSpPr>
          <p:spPr bwMode="auto">
            <a:xfrm>
              <a:off x="480" y="2976"/>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此方程即</a:t>
              </a:r>
              <a:r>
                <a:rPr lang="en-US" altLang="zh-CN" sz="2400" b="1">
                  <a:latin typeface="楷体_GB2312" pitchFamily="49" charset="-122"/>
                </a:rPr>
                <a:t>Logistic</a:t>
              </a:r>
              <a:r>
                <a:rPr lang="zh-CN" altLang="en-US" sz="2400" b="1">
                  <a:latin typeface="楷体_GB2312" pitchFamily="49" charset="-122"/>
                </a:rPr>
                <a:t>模型，解为： </a:t>
              </a:r>
            </a:p>
          </p:txBody>
        </p:sp>
        <p:graphicFrame>
          <p:nvGraphicFramePr>
            <p:cNvPr id="354319" name="Object 15"/>
            <p:cNvGraphicFramePr>
              <a:graphicFrameLocks noChangeAspect="1"/>
            </p:cNvGraphicFramePr>
            <p:nvPr/>
          </p:nvGraphicFramePr>
          <p:xfrm>
            <a:off x="3264" y="3027"/>
            <a:ext cx="1114" cy="429"/>
          </p:xfrm>
          <a:graphic>
            <a:graphicData uri="http://schemas.openxmlformats.org/presentationml/2006/ole">
              <mc:AlternateContent xmlns:mc="http://schemas.openxmlformats.org/markup-compatibility/2006">
                <mc:Choice xmlns:v="urn:schemas-microsoft-com:vml" Requires="v">
                  <p:oleObj spid="_x0000_s354339" name="Equation" r:id="rId9" imgW="1015920" imgH="393480" progId="Equation.DSMT4">
                    <p:embed/>
                  </p:oleObj>
                </mc:Choice>
                <mc:Fallback>
                  <p:oleObj name="Equation" r:id="rId9" imgW="1015920" imgH="39348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027"/>
                          <a:ext cx="1114" cy="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4323" name="Group 19"/>
          <p:cNvGrpSpPr>
            <a:grpSpLocks/>
          </p:cNvGrpSpPr>
          <p:nvPr/>
        </p:nvGrpSpPr>
        <p:grpSpPr bwMode="auto">
          <a:xfrm>
            <a:off x="6781800" y="3962400"/>
            <a:ext cx="2057400" cy="1066800"/>
            <a:chOff x="4272" y="2544"/>
            <a:chExt cx="1296" cy="672"/>
          </a:xfrm>
        </p:grpSpPr>
        <p:sp>
          <p:nvSpPr>
            <p:cNvPr id="354321" name="Text Box 17"/>
            <p:cNvSpPr txBox="1">
              <a:spLocks noChangeArrowheads="1"/>
            </p:cNvSpPr>
            <p:nvPr/>
          </p:nvSpPr>
          <p:spPr bwMode="auto">
            <a:xfrm>
              <a:off x="4512" y="2544"/>
              <a:ext cx="1056" cy="404"/>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CC0000"/>
                  </a:solidFill>
                  <a:latin typeface="Times New Roman" pitchFamily="18" charset="0"/>
                </a:rPr>
                <a:t>还有两个奇解</a:t>
              </a:r>
              <a:r>
                <a:rPr lang="en-US" altLang="zh-CN" sz="1800" b="1">
                  <a:solidFill>
                    <a:srgbClr val="CC0000"/>
                  </a:solidFill>
                  <a:latin typeface="Times New Roman" pitchFamily="18" charset="0"/>
                </a:rPr>
                <a:t>:   </a:t>
              </a:r>
              <a:r>
                <a:rPr lang="en-US" altLang="zh-CN" sz="1800" b="1" i="1">
                  <a:solidFill>
                    <a:srgbClr val="CC0000"/>
                  </a:solidFill>
                  <a:latin typeface="Times New Roman" pitchFamily="18" charset="0"/>
                  <a:ea typeface="宋体" pitchFamily="2" charset="-122"/>
                </a:rPr>
                <a:t>x</a:t>
              </a:r>
              <a:r>
                <a:rPr lang="en-US" altLang="zh-CN" sz="1800" b="1">
                  <a:solidFill>
                    <a:srgbClr val="CC0000"/>
                  </a:solidFill>
                  <a:latin typeface="Times New Roman" pitchFamily="18" charset="0"/>
                  <a:ea typeface="宋体" pitchFamily="2" charset="-122"/>
                </a:rPr>
                <a:t>=0</a:t>
              </a:r>
              <a:r>
                <a:rPr lang="zh-CN" altLang="en-US" sz="1800" b="1">
                  <a:solidFill>
                    <a:srgbClr val="CC0000"/>
                  </a:solidFill>
                  <a:latin typeface="宋体" pitchFamily="2" charset="-122"/>
                  <a:ea typeface="宋体" pitchFamily="2" charset="-122"/>
                </a:rPr>
                <a:t>和</a:t>
              </a:r>
              <a:r>
                <a:rPr lang="en-US" altLang="zh-CN" sz="1800" b="1" i="1">
                  <a:solidFill>
                    <a:srgbClr val="CC0000"/>
                  </a:solidFill>
                  <a:latin typeface="Times New Roman" pitchFamily="18" charset="0"/>
                  <a:ea typeface="宋体" pitchFamily="2" charset="-122"/>
                </a:rPr>
                <a:t>x</a:t>
              </a:r>
              <a:r>
                <a:rPr lang="en-US" altLang="zh-CN" sz="1800" b="1">
                  <a:solidFill>
                    <a:srgbClr val="CC0000"/>
                  </a:solidFill>
                  <a:latin typeface="Times New Roman" pitchFamily="18" charset="0"/>
                  <a:ea typeface="宋体" pitchFamily="2" charset="-122"/>
                </a:rPr>
                <a:t>=</a:t>
              </a:r>
              <a:r>
                <a:rPr lang="en-US" altLang="zh-CN" sz="1800" b="1" i="1">
                  <a:solidFill>
                    <a:srgbClr val="CC0000"/>
                  </a:solidFill>
                  <a:latin typeface="Times New Roman" pitchFamily="18" charset="0"/>
                  <a:ea typeface="宋体" pitchFamily="2" charset="-122"/>
                </a:rPr>
                <a:t>K</a:t>
              </a:r>
              <a:r>
                <a:rPr lang="en-US" altLang="zh-CN" sz="1800" b="1">
                  <a:solidFill>
                    <a:srgbClr val="CC0000"/>
                  </a:solidFill>
                  <a:latin typeface="Times New Roman" pitchFamily="18" charset="0"/>
                </a:rPr>
                <a:t> </a:t>
              </a:r>
            </a:p>
          </p:txBody>
        </p:sp>
        <p:sp>
          <p:nvSpPr>
            <p:cNvPr id="354322" name="Line 18"/>
            <p:cNvSpPr>
              <a:spLocks noChangeShapeType="1"/>
            </p:cNvSpPr>
            <p:nvPr/>
          </p:nvSpPr>
          <p:spPr bwMode="auto">
            <a:xfrm flipH="1">
              <a:off x="4272" y="2976"/>
              <a:ext cx="288"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4331" name="Group 27"/>
          <p:cNvGrpSpPr>
            <a:grpSpLocks/>
          </p:cNvGrpSpPr>
          <p:nvPr/>
        </p:nvGrpSpPr>
        <p:grpSpPr bwMode="auto">
          <a:xfrm>
            <a:off x="762000" y="5257800"/>
            <a:ext cx="7391400" cy="1219200"/>
            <a:chOff x="480" y="3312"/>
            <a:chExt cx="4656" cy="768"/>
          </a:xfrm>
        </p:grpSpPr>
        <p:sp>
          <p:nvSpPr>
            <p:cNvPr id="354324" name="Text Box 20"/>
            <p:cNvSpPr txBox="1">
              <a:spLocks noChangeArrowheads="1"/>
            </p:cNvSpPr>
            <p:nvPr/>
          </p:nvSpPr>
          <p:spPr bwMode="auto">
            <a:xfrm>
              <a:off x="480" y="3312"/>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对</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求一阶、两阶导数： </a:t>
              </a:r>
            </a:p>
          </p:txBody>
        </p:sp>
        <p:grpSp>
          <p:nvGrpSpPr>
            <p:cNvPr id="354328" name="Group 24"/>
            <p:cNvGrpSpPr>
              <a:grpSpLocks/>
            </p:cNvGrpSpPr>
            <p:nvPr/>
          </p:nvGrpSpPr>
          <p:grpSpPr bwMode="auto">
            <a:xfrm>
              <a:off x="1402" y="3574"/>
              <a:ext cx="3734" cy="506"/>
              <a:chOff x="1210" y="3600"/>
              <a:chExt cx="3734" cy="506"/>
            </a:xfrm>
          </p:grpSpPr>
          <p:graphicFrame>
            <p:nvGraphicFramePr>
              <p:cNvPr id="354325" name="Object 21"/>
              <p:cNvGraphicFramePr>
                <a:graphicFrameLocks noChangeAspect="1"/>
              </p:cNvGraphicFramePr>
              <p:nvPr/>
            </p:nvGraphicFramePr>
            <p:xfrm>
              <a:off x="1210" y="3600"/>
              <a:ext cx="1382" cy="506"/>
            </p:xfrm>
            <a:graphic>
              <a:graphicData uri="http://schemas.openxmlformats.org/presentationml/2006/ole">
                <mc:AlternateContent xmlns:mc="http://schemas.openxmlformats.org/markup-compatibility/2006">
                  <mc:Choice xmlns:v="urn:schemas-microsoft-com:vml" Requires="v">
                    <p:oleObj spid="_x0000_s354340" name="Equation" r:id="rId11" imgW="1218960" imgH="444240" progId="Equation.DSMT4">
                      <p:embed/>
                    </p:oleObj>
                  </mc:Choice>
                  <mc:Fallback>
                    <p:oleObj name="Equation" r:id="rId11" imgW="1218960" imgH="44424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0" y="3600"/>
                            <a:ext cx="1382"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4326" name="Object 22"/>
              <p:cNvGraphicFramePr>
                <a:graphicFrameLocks noChangeAspect="1"/>
              </p:cNvGraphicFramePr>
              <p:nvPr/>
            </p:nvGraphicFramePr>
            <p:xfrm>
              <a:off x="2870" y="3600"/>
              <a:ext cx="2074" cy="502"/>
            </p:xfrm>
            <a:graphic>
              <a:graphicData uri="http://schemas.openxmlformats.org/presentationml/2006/ole">
                <mc:AlternateContent xmlns:mc="http://schemas.openxmlformats.org/markup-compatibility/2006">
                  <mc:Choice xmlns:v="urn:schemas-microsoft-com:vml" Requires="v">
                    <p:oleObj spid="_x0000_s354341" name="Equation" r:id="rId13" imgW="1841400" imgH="444240" progId="Equation.DSMT4">
                      <p:embed/>
                    </p:oleObj>
                  </mc:Choice>
                  <mc:Fallback>
                    <p:oleObj name="Equation" r:id="rId13" imgW="1841400" imgH="44424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0" y="3600"/>
                            <a:ext cx="2074"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4330"/>
                                        </p:tgtEl>
                                        <p:attrNameLst>
                                          <p:attrName>style.visibility</p:attrName>
                                        </p:attrNameLst>
                                      </p:cBhvr>
                                      <p:to>
                                        <p:strVal val="visible"/>
                                      </p:to>
                                    </p:set>
                                    <p:animEffect transition="in" filter="wipe(up)">
                                      <p:cBhvr>
                                        <p:cTn id="7" dur="500"/>
                                        <p:tgtEl>
                                          <p:spTgt spid="354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4317"/>
                                        </p:tgtEl>
                                        <p:attrNameLst>
                                          <p:attrName>style.visibility</p:attrName>
                                        </p:attrNameLst>
                                      </p:cBhvr>
                                      <p:to>
                                        <p:strVal val="visible"/>
                                      </p:to>
                                    </p:set>
                                    <p:animEffect transition="in" filter="wipe(left)">
                                      <p:cBhvr>
                                        <p:cTn id="12" dur="500"/>
                                        <p:tgtEl>
                                          <p:spTgt spid="354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4316"/>
                                        </p:tgtEl>
                                        <p:attrNameLst>
                                          <p:attrName>style.visibility</p:attrName>
                                        </p:attrNameLst>
                                      </p:cBhvr>
                                      <p:to>
                                        <p:strVal val="visible"/>
                                      </p:to>
                                    </p:set>
                                    <p:animEffect transition="in" filter="wipe(up)">
                                      <p:cBhvr>
                                        <p:cTn id="17" dur="500"/>
                                        <p:tgtEl>
                                          <p:spTgt spid="354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4320"/>
                                        </p:tgtEl>
                                        <p:attrNameLst>
                                          <p:attrName>style.visibility</p:attrName>
                                        </p:attrNameLst>
                                      </p:cBhvr>
                                      <p:to>
                                        <p:strVal val="visible"/>
                                      </p:to>
                                    </p:set>
                                    <p:animEffect transition="in" filter="wipe(left)">
                                      <p:cBhvr>
                                        <p:cTn id="22" dur="500"/>
                                        <p:tgtEl>
                                          <p:spTgt spid="354320"/>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354323"/>
                                        </p:tgtEl>
                                        <p:attrNameLst>
                                          <p:attrName>style.visibility</p:attrName>
                                        </p:attrNameLst>
                                      </p:cBhvr>
                                      <p:to>
                                        <p:strVal val="visible"/>
                                      </p:to>
                                    </p:set>
                                  </p:childTnLst>
                                  <p:subTnLst>
                                    <p:set>
                                      <p:cBhvr override="childStyle">
                                        <p:cTn dur="1" fill="hold" display="0" masterRel="nextClick" afterEffect="1"/>
                                        <p:tgtEl>
                                          <p:spTgt spid="354323"/>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54331"/>
                                        </p:tgtEl>
                                        <p:attrNameLst>
                                          <p:attrName>style.visibility</p:attrName>
                                        </p:attrNameLst>
                                      </p:cBhvr>
                                      <p:to>
                                        <p:strVal val="visible"/>
                                      </p:to>
                                    </p:set>
                                    <p:animEffect transition="in" filter="wipe(left)">
                                      <p:cBhvr>
                                        <p:cTn id="30" dur="500"/>
                                        <p:tgtEl>
                                          <p:spTgt spid="354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8" name="Rectangle 6"/>
          <p:cNvSpPr>
            <a:spLocks noChangeArrowheads="1"/>
          </p:cNvSpPr>
          <p:nvPr/>
        </p:nvSpPr>
        <p:spPr bwMode="auto">
          <a:xfrm>
            <a:off x="457200" y="6858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)&gt;0</a:t>
            </a:r>
            <a:r>
              <a:rPr lang="zh-CN" altLang="en-US" sz="2400" b="1">
                <a:latin typeface="Times New Roman" pitchFamily="18" charset="0"/>
              </a:rPr>
              <a:t>，即</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单调增加。</a:t>
            </a:r>
          </a:p>
        </p:txBody>
      </p:sp>
      <p:grpSp>
        <p:nvGrpSpPr>
          <p:cNvPr id="356367" name="Group 15"/>
          <p:cNvGrpSpPr>
            <a:grpSpLocks/>
          </p:cNvGrpSpPr>
          <p:nvPr/>
        </p:nvGrpSpPr>
        <p:grpSpPr bwMode="auto">
          <a:xfrm>
            <a:off x="6553200" y="3581400"/>
            <a:ext cx="2438400" cy="2971800"/>
            <a:chOff x="4128" y="2304"/>
            <a:chExt cx="1536" cy="1872"/>
          </a:xfrm>
        </p:grpSpPr>
        <p:pic>
          <p:nvPicPr>
            <p:cNvPr id="3563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3228"/>
              <a:ext cx="1536"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36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2304"/>
              <a:ext cx="1536"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6376" name="Group 24"/>
          <p:cNvGrpSpPr>
            <a:grpSpLocks/>
          </p:cNvGrpSpPr>
          <p:nvPr/>
        </p:nvGrpSpPr>
        <p:grpSpPr bwMode="auto">
          <a:xfrm>
            <a:off x="460375" y="1265238"/>
            <a:ext cx="3386138" cy="792162"/>
            <a:chOff x="290" y="701"/>
            <a:chExt cx="2133" cy="499"/>
          </a:xfrm>
        </p:grpSpPr>
        <p:sp>
          <p:nvSpPr>
            <p:cNvPr id="356369" name="Rectangle 17"/>
            <p:cNvSpPr>
              <a:spLocks noChangeArrowheads="1"/>
            </p:cNvSpPr>
            <p:nvPr/>
          </p:nvSpPr>
          <p:spPr bwMode="auto">
            <a:xfrm>
              <a:off x="290" y="797"/>
              <a:ext cx="1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令</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0</a:t>
              </a:r>
              <a:r>
                <a:rPr lang="en-US" altLang="zh-CN" sz="2400" b="1">
                  <a:latin typeface="Times New Roman" pitchFamily="18" charset="0"/>
                </a:rPr>
                <a:t>)=0</a:t>
              </a:r>
              <a:r>
                <a:rPr lang="zh-CN" altLang="en-US" sz="2400" b="1">
                  <a:latin typeface="Times New Roman" pitchFamily="18" charset="0"/>
                </a:rPr>
                <a:t>，有</a:t>
              </a:r>
            </a:p>
          </p:txBody>
        </p:sp>
        <p:graphicFrame>
          <p:nvGraphicFramePr>
            <p:cNvPr id="356356" name="Object 4"/>
            <p:cNvGraphicFramePr>
              <a:graphicFrameLocks noChangeAspect="1"/>
            </p:cNvGraphicFramePr>
            <p:nvPr/>
          </p:nvGraphicFramePr>
          <p:xfrm>
            <a:off x="1584" y="701"/>
            <a:ext cx="839" cy="499"/>
          </p:xfrm>
          <a:graphic>
            <a:graphicData uri="http://schemas.openxmlformats.org/presentationml/2006/ole">
              <mc:AlternateContent xmlns:mc="http://schemas.openxmlformats.org/markup-compatibility/2006">
                <mc:Choice xmlns:v="urn:schemas-microsoft-com:vml" Requires="v">
                  <p:oleObj spid="_x0000_s356378" name="公式" r:id="rId6" imgW="660113" imgH="393529" progId="Equation.3">
                    <p:embed/>
                  </p:oleObj>
                </mc:Choice>
                <mc:Fallback>
                  <p:oleObj name="公式" r:id="rId6" imgW="660113"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701"/>
                          <a:ext cx="839"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6368" name="Rectangle 16"/>
          <p:cNvSpPr>
            <a:spLocks noChangeArrowheads="1"/>
          </p:cNvSpPr>
          <p:nvPr/>
        </p:nvSpPr>
        <p:spPr bwMode="auto">
          <a:xfrm>
            <a:off x="381000" y="2209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当</a:t>
            </a:r>
            <a:r>
              <a:rPr lang="en-US" altLang="zh-CN" sz="2400" b="1" i="1">
                <a:latin typeface="Times New Roman" pitchFamily="18" charset="0"/>
              </a:rPr>
              <a:t>t</a:t>
            </a:r>
            <a:r>
              <a:rPr lang="en-US" altLang="zh-CN" sz="2400" b="1">
                <a:latin typeface="Times New Roman" pitchFamily="18" charset="0"/>
              </a:rPr>
              <a:t>&lt;</a:t>
            </a:r>
            <a:r>
              <a:rPr lang="en-US" altLang="zh-CN" sz="2400" b="1" i="1">
                <a:latin typeface="Times New Roman" pitchFamily="18" charset="0"/>
              </a:rPr>
              <a:t>t</a:t>
            </a:r>
            <a:r>
              <a:rPr lang="en-US" altLang="zh-CN" sz="2400" b="1" baseline="-30000">
                <a:latin typeface="Times New Roman" pitchFamily="18" charset="0"/>
              </a:rPr>
              <a:t>0</a:t>
            </a:r>
            <a:r>
              <a:rPr lang="zh-CN" altLang="en-US" sz="2400" b="1">
                <a:latin typeface="Times New Roman" pitchFamily="18" charset="0"/>
              </a:rPr>
              <a:t>时，</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单调增加，当</a:t>
            </a:r>
            <a:r>
              <a:rPr lang="en-US" altLang="zh-CN" sz="2400" b="1" i="1">
                <a:latin typeface="Times New Roman" pitchFamily="18" charset="0"/>
              </a:rPr>
              <a:t>t</a:t>
            </a:r>
            <a:r>
              <a:rPr lang="en-US" altLang="zh-CN" sz="2400" b="1">
                <a:latin typeface="Times New Roman" pitchFamily="18" charset="0"/>
              </a:rPr>
              <a:t>&gt;</a:t>
            </a:r>
            <a:r>
              <a:rPr lang="en-US" altLang="zh-CN" sz="2400" b="1" i="1">
                <a:latin typeface="Times New Roman" pitchFamily="18" charset="0"/>
              </a:rPr>
              <a:t>t</a:t>
            </a:r>
            <a:r>
              <a:rPr lang="en-US" altLang="zh-CN" sz="2400" b="1" baseline="-30000">
                <a:latin typeface="Times New Roman" pitchFamily="18" charset="0"/>
              </a:rPr>
              <a:t>0</a:t>
            </a:r>
            <a:r>
              <a:rPr lang="zh-CN" altLang="en-US" sz="2400" b="1">
                <a:latin typeface="Times New Roman" pitchFamily="18" charset="0"/>
              </a:rPr>
              <a:t>时，</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单调减小。</a:t>
            </a:r>
            <a:endParaRPr lang="zh-CN" altLang="en-US" sz="2400" b="1">
              <a:latin typeface="楷体_GB2312" pitchFamily="49" charset="-122"/>
            </a:endParaRPr>
          </a:p>
        </p:txBody>
      </p:sp>
      <p:pic>
        <p:nvPicPr>
          <p:cNvPr id="356371" name="Picture 19" descr="BS02064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 y="4191000"/>
            <a:ext cx="1720850" cy="1712913"/>
          </a:xfrm>
          <a:prstGeom prst="rect">
            <a:avLst/>
          </a:prstGeom>
          <a:noFill/>
          <a:extLst>
            <a:ext uri="{909E8E84-426E-40DD-AFC4-6F175D3DCCD1}">
              <a14:hiddenFill xmlns:a14="http://schemas.microsoft.com/office/drawing/2010/main">
                <a:solidFill>
                  <a:srgbClr val="FFFFFF"/>
                </a:solidFill>
              </a14:hiddenFill>
            </a:ext>
          </a:extLst>
        </p:spPr>
      </p:pic>
      <p:sp>
        <p:nvSpPr>
          <p:cNvPr id="356372" name="AutoShape 20"/>
          <p:cNvSpPr>
            <a:spLocks noChangeArrowheads="1"/>
          </p:cNvSpPr>
          <p:nvPr/>
        </p:nvSpPr>
        <p:spPr bwMode="auto">
          <a:xfrm>
            <a:off x="1981200" y="1752600"/>
            <a:ext cx="5486400" cy="2209800"/>
          </a:xfrm>
          <a:prstGeom prst="cloudCallout">
            <a:avLst>
              <a:gd name="adj1" fmla="val -66843"/>
              <a:gd name="adj2" fmla="val 7967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itchFamily="18" charset="0"/>
              </a:rPr>
              <a:t>在销出量小于最大需求量的一半时，销售速度是不断增大的，销出量达到最大需求量的一半时，该产品最为畅销，接着销售速度将开始下降。</a:t>
            </a:r>
          </a:p>
        </p:txBody>
      </p:sp>
      <p:sp>
        <p:nvSpPr>
          <p:cNvPr id="356373" name="AutoShape 21"/>
          <p:cNvSpPr>
            <a:spLocks noChangeArrowheads="1"/>
          </p:cNvSpPr>
          <p:nvPr/>
        </p:nvSpPr>
        <p:spPr bwMode="auto">
          <a:xfrm>
            <a:off x="1676400" y="1600200"/>
            <a:ext cx="5867400" cy="2438400"/>
          </a:xfrm>
          <a:prstGeom prst="cloudCallout">
            <a:avLst>
              <a:gd name="adj1" fmla="val -55981"/>
              <a:gd name="adj2" fmla="val 7252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楷体_GB2312" pitchFamily="49" charset="-122"/>
              </a:rPr>
              <a:t>所以初期应采取小批量生产并加以广告宣传；从有</a:t>
            </a:r>
            <a:r>
              <a:rPr lang="en-US" altLang="zh-CN" b="1">
                <a:latin typeface="楷体_GB2312" pitchFamily="49" charset="-122"/>
              </a:rPr>
              <a:t>20%</a:t>
            </a:r>
            <a:r>
              <a:rPr lang="zh-CN" altLang="en-US" b="1">
                <a:latin typeface="楷体_GB2312" pitchFamily="49" charset="-122"/>
              </a:rPr>
              <a:t>用户到有</a:t>
            </a:r>
            <a:r>
              <a:rPr lang="en-US" altLang="zh-CN" b="1">
                <a:latin typeface="楷体_GB2312" pitchFamily="49" charset="-122"/>
              </a:rPr>
              <a:t>80%</a:t>
            </a:r>
            <a:r>
              <a:rPr lang="zh-CN" altLang="en-US" b="1">
                <a:latin typeface="楷体_GB2312" pitchFamily="49" charset="-122"/>
              </a:rPr>
              <a:t>用户这段时期，应该大批量生产；后期则应适时转产，这样做可以取得较高的经济效果。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56367"/>
                                        </p:tgtEl>
                                        <p:attrNameLst>
                                          <p:attrName>style.visibility</p:attrName>
                                        </p:attrNameLst>
                                      </p:cBhvr>
                                      <p:to>
                                        <p:strVal val="visible"/>
                                      </p:to>
                                    </p:set>
                                    <p:animEffect transition="in" filter="blinds(horizontal)">
                                      <p:cBhvr>
                                        <p:cTn id="7" dur="500"/>
                                        <p:tgtEl>
                                          <p:spTgt spid="35636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6358"/>
                                        </p:tgtEl>
                                        <p:attrNameLst>
                                          <p:attrName>style.visibility</p:attrName>
                                        </p:attrNameLst>
                                      </p:cBhvr>
                                      <p:to>
                                        <p:strVal val="visible"/>
                                      </p:to>
                                    </p:set>
                                    <p:animEffect transition="in" filter="wipe(left)">
                                      <p:cBhvr>
                                        <p:cTn id="11" dur="500"/>
                                        <p:tgtEl>
                                          <p:spTgt spid="3563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376"/>
                                        </p:tgtEl>
                                        <p:attrNameLst>
                                          <p:attrName>style.visibility</p:attrName>
                                        </p:attrNameLst>
                                      </p:cBhvr>
                                      <p:to>
                                        <p:strVal val="visible"/>
                                      </p:to>
                                    </p:set>
                                    <p:animEffect transition="in" filter="wipe(up)">
                                      <p:cBhvr>
                                        <p:cTn id="16" dur="500"/>
                                        <p:tgtEl>
                                          <p:spTgt spid="356376"/>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56368"/>
                                        </p:tgtEl>
                                        <p:attrNameLst>
                                          <p:attrName>style.visibility</p:attrName>
                                        </p:attrNameLst>
                                      </p:cBhvr>
                                      <p:to>
                                        <p:strVal val="visible"/>
                                      </p:to>
                                    </p:set>
                                    <p:animEffect transition="in" filter="wipe(left)">
                                      <p:cBhvr>
                                        <p:cTn id="20" dur="500"/>
                                        <p:tgtEl>
                                          <p:spTgt spid="3563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56371"/>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56372"/>
                                        </p:tgtEl>
                                        <p:attrNameLst>
                                          <p:attrName>style.visibility</p:attrName>
                                        </p:attrNameLst>
                                      </p:cBhvr>
                                      <p:to>
                                        <p:strVal val="visible"/>
                                      </p:to>
                                    </p:set>
                                    <p:animEffect transition="in" filter="wipe(left)">
                                      <p:cBhvr>
                                        <p:cTn id="28" dur="500"/>
                                        <p:tgtEl>
                                          <p:spTgt spid="356372"/>
                                        </p:tgtEl>
                                      </p:cBhvr>
                                    </p:animEffect>
                                  </p:childTnLst>
                                  <p:subTnLst>
                                    <p:set>
                                      <p:cBhvr override="childStyle">
                                        <p:cTn dur="1" fill="hold" display="0" masterRel="nextClick" afterEffect="1"/>
                                        <p:tgtEl>
                                          <p:spTgt spid="35637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6373"/>
                                        </p:tgtEl>
                                        <p:attrNameLst>
                                          <p:attrName>style.visibility</p:attrName>
                                        </p:attrNameLst>
                                      </p:cBhvr>
                                      <p:to>
                                        <p:strVal val="visible"/>
                                      </p:to>
                                    </p:set>
                                    <p:animEffect transition="in" filter="wipe(left)">
                                      <p:cBhvr>
                                        <p:cTn id="33" dur="500"/>
                                        <p:tgtEl>
                                          <p:spTgt spid="356373"/>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8" grpId="0" autoUpdateAnimBg="0"/>
      <p:bldP spid="356368" grpId="0" autoUpdateAnimBg="0"/>
      <p:bldP spid="356372" grpId="0" animBg="1" autoUpdateAnimBg="0"/>
      <p:bldP spid="3563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7" name="Picture 37" descr="j02832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32725" y="-49213"/>
            <a:ext cx="1463675" cy="1268413"/>
          </a:xfrm>
          <a:prstGeom prst="rect">
            <a:avLst/>
          </a:prstGeom>
          <a:noFill/>
          <a:extLst>
            <a:ext uri="{909E8E84-426E-40DD-AFC4-6F175D3DCCD1}">
              <a14:hiddenFill xmlns:a14="http://schemas.microsoft.com/office/drawing/2010/main">
                <a:solidFill>
                  <a:srgbClr val="FFFFFF"/>
                </a:solidFill>
              </a14:hiddenFill>
            </a:ext>
          </a:extLst>
        </p:spPr>
      </p:pic>
      <p:sp>
        <p:nvSpPr>
          <p:cNvPr id="358402" name="Rectangle 2"/>
          <p:cNvSpPr>
            <a:spLocks noGrp="1" noChangeArrowheads="1"/>
          </p:cNvSpPr>
          <p:nvPr>
            <p:ph type="title"/>
          </p:nvPr>
        </p:nvSpPr>
        <p:spPr bwMode="auto">
          <a:xfrm>
            <a:off x="1524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3.3</a:t>
            </a:r>
            <a:r>
              <a:rPr kumimoji="1" lang="en-US" altLang="zh-CN" sz="2800" b="1">
                <a:solidFill>
                  <a:srgbClr val="FF3300"/>
                </a:solidFill>
                <a:latin typeface="Times New Roman" pitchFamily="18" charset="0"/>
                <a:ea typeface="楷体_GB2312" pitchFamily="49" charset="-122"/>
              </a:rPr>
              <a:t>  </a:t>
            </a:r>
            <a:r>
              <a:rPr kumimoji="1" lang="zh-CN" altLang="en-US" sz="2800" b="1">
                <a:solidFill>
                  <a:srgbClr val="FF3300"/>
                </a:solidFill>
                <a:latin typeface="楷体_GB2312" pitchFamily="49" charset="-122"/>
                <a:ea typeface="楷体_GB2312" pitchFamily="49" charset="-122"/>
              </a:rPr>
              <a:t>为什么要用三级火箭来发射人造卫星</a:t>
            </a:r>
            <a:endParaRPr lang="zh-CN" altLang="en-US"/>
          </a:p>
        </p:txBody>
      </p:sp>
      <p:grpSp>
        <p:nvGrpSpPr>
          <p:cNvPr id="358407" name="Group 7"/>
          <p:cNvGrpSpPr>
            <a:grpSpLocks/>
          </p:cNvGrpSpPr>
          <p:nvPr/>
        </p:nvGrpSpPr>
        <p:grpSpPr bwMode="auto">
          <a:xfrm>
            <a:off x="152400" y="838200"/>
            <a:ext cx="8839200" cy="844550"/>
            <a:chOff x="48" y="576"/>
            <a:chExt cx="5568" cy="532"/>
          </a:xfrm>
        </p:grpSpPr>
        <p:sp>
          <p:nvSpPr>
            <p:cNvPr id="358405" name="Rectangle 5"/>
            <p:cNvSpPr>
              <a:spLocks noChangeArrowheads="1"/>
            </p:cNvSpPr>
            <p:nvPr/>
          </p:nvSpPr>
          <p:spPr bwMode="auto">
            <a:xfrm>
              <a:off x="576" y="576"/>
              <a:ext cx="50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构造数学模型，以说明为什么不能用一级火箭而必须用多级火箭来发射人造卫星？为什么一般都采用三级火箭系统？ </a:t>
              </a:r>
            </a:p>
          </p:txBody>
        </p:sp>
        <p:pic>
          <p:nvPicPr>
            <p:cNvPr id="358406" name="Picture 6" descr="BD00028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 y="576"/>
              <a:ext cx="543" cy="532"/>
            </a:xfrm>
            <a:prstGeom prst="rect">
              <a:avLst/>
            </a:prstGeom>
            <a:noFill/>
            <a:extLst>
              <a:ext uri="{909E8E84-426E-40DD-AFC4-6F175D3DCCD1}">
                <a14:hiddenFill xmlns:a14="http://schemas.microsoft.com/office/drawing/2010/main">
                  <a:solidFill>
                    <a:srgbClr val="FFFFFF"/>
                  </a:solidFill>
                </a14:hiddenFill>
              </a:ext>
            </a:extLst>
          </p:spPr>
        </p:pic>
      </p:grpSp>
      <p:sp>
        <p:nvSpPr>
          <p:cNvPr id="358409" name="Rectangle 9"/>
          <p:cNvSpPr>
            <a:spLocks noChangeArrowheads="1"/>
          </p:cNvSpPr>
          <p:nvPr/>
        </p:nvSpPr>
        <p:spPr bwMode="auto">
          <a:xfrm>
            <a:off x="228600" y="17526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1</a:t>
            </a:r>
            <a:r>
              <a:rPr lang="zh-CN" altLang="en-US" sz="2400" b="1">
                <a:latin typeface="楷体_GB2312" pitchFamily="49" charset="-122"/>
              </a:rPr>
              <a:t>、为什么不能用一级火箭发射人造卫星</a:t>
            </a:r>
            <a:r>
              <a:rPr lang="en-US" altLang="zh-CN" sz="2400" b="1">
                <a:latin typeface="楷体_GB2312" pitchFamily="49" charset="-122"/>
              </a:rPr>
              <a:t>?</a:t>
            </a:r>
            <a:r>
              <a:rPr lang="en-US" altLang="zh-CN" sz="1100">
                <a:ea typeface="宋体" pitchFamily="2" charset="-122"/>
              </a:rPr>
              <a:t> </a:t>
            </a:r>
            <a:endParaRPr lang="en-US" altLang="zh-CN" sz="1800">
              <a:ea typeface="宋体" pitchFamily="2" charset="-122"/>
            </a:endParaRPr>
          </a:p>
        </p:txBody>
      </p:sp>
      <p:sp>
        <p:nvSpPr>
          <p:cNvPr id="358410" name="Rectangle 10"/>
          <p:cNvSpPr>
            <a:spLocks noChangeArrowheads="1"/>
          </p:cNvSpPr>
          <p:nvPr/>
        </p:nvSpPr>
        <p:spPr bwMode="auto">
          <a:xfrm>
            <a:off x="762000" y="2362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a:t>
            </a:r>
            <a:r>
              <a:rPr lang="en-US" altLang="zh-CN" sz="2400" b="1">
                <a:latin typeface="楷体_GB2312" pitchFamily="49" charset="-122"/>
              </a:rPr>
              <a:t>1</a:t>
            </a:r>
            <a:r>
              <a:rPr lang="zh-CN" altLang="en-US" sz="2400" b="1">
                <a:latin typeface="楷体_GB2312" pitchFamily="49" charset="-122"/>
              </a:rPr>
              <a:t>）卫星能在轨道上运动的最低速度 </a:t>
            </a:r>
          </a:p>
        </p:txBody>
      </p:sp>
      <p:grpSp>
        <p:nvGrpSpPr>
          <p:cNvPr id="358415" name="Group 15"/>
          <p:cNvGrpSpPr>
            <a:grpSpLocks/>
          </p:cNvGrpSpPr>
          <p:nvPr/>
        </p:nvGrpSpPr>
        <p:grpSpPr bwMode="auto">
          <a:xfrm>
            <a:off x="914400" y="2895600"/>
            <a:ext cx="7315200" cy="1600200"/>
            <a:chOff x="576" y="1968"/>
            <a:chExt cx="4608" cy="1008"/>
          </a:xfrm>
        </p:grpSpPr>
        <p:sp>
          <p:nvSpPr>
            <p:cNvPr id="358411" name="Rectangle 11"/>
            <p:cNvSpPr>
              <a:spLocks noChangeArrowheads="1"/>
            </p:cNvSpPr>
            <p:nvPr/>
          </p:nvSpPr>
          <p:spPr bwMode="auto">
            <a:xfrm>
              <a:off x="576" y="1968"/>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Times New Roman" pitchFamily="18" charset="0"/>
                </a:rPr>
                <a:t>假设：</a:t>
              </a:r>
              <a:endParaRPr lang="zh-CN" altLang="en-US" sz="1100">
                <a:solidFill>
                  <a:srgbClr val="33CC33"/>
                </a:solidFill>
                <a:ea typeface="宋体" pitchFamily="2" charset="-122"/>
              </a:endParaRPr>
            </a:p>
          </p:txBody>
        </p:sp>
        <p:grpSp>
          <p:nvGrpSpPr>
            <p:cNvPr id="358414" name="Group 14"/>
            <p:cNvGrpSpPr>
              <a:grpSpLocks/>
            </p:cNvGrpSpPr>
            <p:nvPr/>
          </p:nvGrpSpPr>
          <p:grpSpPr bwMode="auto">
            <a:xfrm>
              <a:off x="1056" y="2016"/>
              <a:ext cx="4128" cy="960"/>
              <a:chOff x="912" y="2256"/>
              <a:chExt cx="4128" cy="960"/>
            </a:xfrm>
          </p:grpSpPr>
          <p:sp>
            <p:nvSpPr>
              <p:cNvPr id="358412" name="Rectangle 12"/>
              <p:cNvSpPr>
                <a:spLocks noChangeArrowheads="1"/>
              </p:cNvSpPr>
              <p:nvPr/>
            </p:nvSpPr>
            <p:spPr bwMode="auto">
              <a:xfrm>
                <a:off x="912" y="2256"/>
                <a:ext cx="41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rPr>
                  <a:t>（</a:t>
                </a:r>
                <a:r>
                  <a:rPr lang="en-US" altLang="zh-CN" b="1">
                    <a:latin typeface="楷体_GB2312" pitchFamily="49" charset="-122"/>
                  </a:rPr>
                  <a:t>i</a:t>
                </a:r>
                <a:r>
                  <a:rPr lang="zh-CN" altLang="en-US" b="1">
                    <a:latin typeface="楷体_GB2312" pitchFamily="49" charset="-122"/>
                  </a:rPr>
                  <a:t>） 卫星轨道为过地球中心的某一平面上的圆，卫星  </a:t>
                </a:r>
              </a:p>
              <a:p>
                <a:r>
                  <a:rPr lang="zh-CN" altLang="en-US" b="1">
                    <a:latin typeface="楷体_GB2312" pitchFamily="49" charset="-122"/>
                  </a:rPr>
                  <a:t>      在此轨道上作匀速圆周运动。 </a:t>
                </a:r>
              </a:p>
            </p:txBody>
          </p:sp>
          <p:sp>
            <p:nvSpPr>
              <p:cNvPr id="358413" name="Rectangle 13"/>
              <p:cNvSpPr>
                <a:spLocks noChangeArrowheads="1"/>
              </p:cNvSpPr>
              <p:nvPr/>
            </p:nvSpPr>
            <p:spPr bwMode="auto">
              <a:xfrm>
                <a:off x="912" y="2774"/>
                <a:ext cx="41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rPr>
                  <a:t>（</a:t>
                </a:r>
                <a:r>
                  <a:rPr lang="en-US" altLang="zh-CN" b="1">
                    <a:latin typeface="楷体_GB2312" pitchFamily="49" charset="-122"/>
                  </a:rPr>
                  <a:t>ii</a:t>
                </a:r>
                <a:r>
                  <a:rPr lang="zh-CN" altLang="en-US" b="1">
                    <a:latin typeface="楷体_GB2312" pitchFamily="49" charset="-122"/>
                  </a:rPr>
                  <a:t>）地球是固定于空间中的均匀球体，其它星球对卫     </a:t>
                </a:r>
              </a:p>
              <a:p>
                <a:r>
                  <a:rPr lang="zh-CN" altLang="en-US" b="1">
                    <a:latin typeface="楷体_GB2312" pitchFamily="49" charset="-122"/>
                  </a:rPr>
                  <a:t>      星的引力忽略不计。 </a:t>
                </a:r>
              </a:p>
            </p:txBody>
          </p:sp>
        </p:grpSp>
      </p:grpSp>
      <p:grpSp>
        <p:nvGrpSpPr>
          <p:cNvPr id="358420" name="Group 20"/>
          <p:cNvGrpSpPr>
            <a:grpSpLocks/>
          </p:cNvGrpSpPr>
          <p:nvPr/>
        </p:nvGrpSpPr>
        <p:grpSpPr bwMode="auto">
          <a:xfrm>
            <a:off x="914400" y="4191000"/>
            <a:ext cx="7304088" cy="1128713"/>
            <a:chOff x="576" y="2832"/>
            <a:chExt cx="4601" cy="711"/>
          </a:xfrm>
        </p:grpSpPr>
        <p:sp>
          <p:nvSpPr>
            <p:cNvPr id="358416" name="Rectangle 16"/>
            <p:cNvSpPr>
              <a:spLocks noChangeArrowheads="1"/>
            </p:cNvSpPr>
            <p:nvPr/>
          </p:nvSpPr>
          <p:spPr bwMode="auto">
            <a:xfrm>
              <a:off x="576" y="2832"/>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Times New Roman" pitchFamily="18" charset="0"/>
                </a:rPr>
                <a:t>分析：</a:t>
              </a:r>
              <a:endParaRPr lang="zh-CN" altLang="en-US" sz="1800">
                <a:solidFill>
                  <a:srgbClr val="33CC33"/>
                </a:solidFill>
                <a:ea typeface="宋体" pitchFamily="2" charset="-122"/>
              </a:endParaRPr>
            </a:p>
          </p:txBody>
        </p:sp>
        <p:grpSp>
          <p:nvGrpSpPr>
            <p:cNvPr id="358419" name="Group 19"/>
            <p:cNvGrpSpPr>
              <a:grpSpLocks/>
            </p:cNvGrpSpPr>
            <p:nvPr/>
          </p:nvGrpSpPr>
          <p:grpSpPr bwMode="auto">
            <a:xfrm>
              <a:off x="960" y="3120"/>
              <a:ext cx="4217" cy="423"/>
              <a:chOff x="960" y="3120"/>
              <a:chExt cx="4217" cy="423"/>
            </a:xfrm>
          </p:grpSpPr>
          <p:sp>
            <p:nvSpPr>
              <p:cNvPr id="358417" name="Rectangle 17"/>
              <p:cNvSpPr>
                <a:spLocks noChangeArrowheads="1"/>
              </p:cNvSpPr>
              <p:nvPr/>
            </p:nvSpPr>
            <p:spPr bwMode="auto">
              <a:xfrm>
                <a:off x="960" y="3120"/>
                <a:ext cx="3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根据牛顿第三定律，地球对卫星的引力为</a:t>
                </a:r>
                <a:r>
                  <a:rPr lang="en-US" altLang="zh-CN" sz="2400" b="1">
                    <a:latin typeface="Times New Roman" pitchFamily="18" charset="0"/>
                  </a:rPr>
                  <a:t>: </a:t>
                </a:r>
              </a:p>
            </p:txBody>
          </p:sp>
          <p:graphicFrame>
            <p:nvGraphicFramePr>
              <p:cNvPr id="358418" name="Object 18"/>
              <p:cNvGraphicFramePr>
                <a:graphicFrameLocks noChangeAspect="1"/>
              </p:cNvGraphicFramePr>
              <p:nvPr/>
            </p:nvGraphicFramePr>
            <p:xfrm>
              <a:off x="4614" y="3120"/>
              <a:ext cx="563" cy="423"/>
            </p:xfrm>
            <a:graphic>
              <a:graphicData uri="http://schemas.openxmlformats.org/presentationml/2006/ole">
                <mc:AlternateContent xmlns:mc="http://schemas.openxmlformats.org/markup-compatibility/2006">
                  <mc:Choice xmlns:v="urn:schemas-microsoft-com:vml" Requires="v">
                    <p:oleObj spid="_x0000_s358441" name="Equation" r:id="rId6" imgW="520560" imgH="393480" progId="Equation.DSMT4">
                      <p:embed/>
                    </p:oleObj>
                  </mc:Choice>
                  <mc:Fallback>
                    <p:oleObj name="Equation" r:id="rId6" imgW="520560" imgH="393480"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 y="3120"/>
                            <a:ext cx="563"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58429" name="Group 29"/>
          <p:cNvGrpSpPr>
            <a:grpSpLocks/>
          </p:cNvGrpSpPr>
          <p:nvPr/>
        </p:nvGrpSpPr>
        <p:grpSpPr bwMode="auto">
          <a:xfrm>
            <a:off x="1524000" y="5106988"/>
            <a:ext cx="4724400" cy="760412"/>
            <a:chOff x="912" y="3360"/>
            <a:chExt cx="2976" cy="479"/>
          </a:xfrm>
        </p:grpSpPr>
        <p:grpSp>
          <p:nvGrpSpPr>
            <p:cNvPr id="358424" name="Group 24"/>
            <p:cNvGrpSpPr>
              <a:grpSpLocks/>
            </p:cNvGrpSpPr>
            <p:nvPr/>
          </p:nvGrpSpPr>
          <p:grpSpPr bwMode="auto">
            <a:xfrm>
              <a:off x="912" y="3360"/>
              <a:ext cx="1632" cy="479"/>
              <a:chOff x="912" y="3360"/>
              <a:chExt cx="1632" cy="479"/>
            </a:xfrm>
          </p:grpSpPr>
          <p:sp>
            <p:nvSpPr>
              <p:cNvPr id="358421" name="Text Box 21"/>
              <p:cNvSpPr txBox="1">
                <a:spLocks noChangeArrowheads="1"/>
              </p:cNvSpPr>
              <p:nvPr/>
            </p:nvSpPr>
            <p:spPr bwMode="auto">
              <a:xfrm>
                <a:off x="912" y="336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在地面有</a:t>
                </a:r>
                <a:r>
                  <a:rPr lang="en-US" altLang="zh-CN" sz="2400" b="1">
                    <a:latin typeface="楷体_GB2312" pitchFamily="49" charset="-122"/>
                  </a:rPr>
                  <a:t>:</a:t>
                </a:r>
              </a:p>
            </p:txBody>
          </p:sp>
          <p:graphicFrame>
            <p:nvGraphicFramePr>
              <p:cNvPr id="358422" name="Object 22"/>
              <p:cNvGraphicFramePr>
                <a:graphicFrameLocks noChangeAspect="1"/>
              </p:cNvGraphicFramePr>
              <p:nvPr/>
            </p:nvGraphicFramePr>
            <p:xfrm>
              <a:off x="1886" y="3408"/>
              <a:ext cx="658" cy="431"/>
            </p:xfrm>
            <a:graphic>
              <a:graphicData uri="http://schemas.openxmlformats.org/presentationml/2006/ole">
                <mc:AlternateContent xmlns:mc="http://schemas.openxmlformats.org/markup-compatibility/2006">
                  <mc:Choice xmlns:v="urn:schemas-microsoft-com:vml" Requires="v">
                    <p:oleObj spid="_x0000_s358442" name="Equation" r:id="rId8" imgW="596880" imgH="393480" progId="Equation.DSMT4">
                      <p:embed/>
                    </p:oleObj>
                  </mc:Choice>
                  <mc:Fallback>
                    <p:oleObj name="Equation" r:id="rId8" imgW="596880" imgH="39348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6" y="3408"/>
                            <a:ext cx="658"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23" name="Text Box 23"/>
            <p:cNvSpPr txBox="1">
              <a:spLocks noChangeArrowheads="1"/>
            </p:cNvSpPr>
            <p:nvPr/>
          </p:nvSpPr>
          <p:spPr bwMode="auto">
            <a:xfrm>
              <a:off x="2736" y="33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得</a:t>
              </a:r>
              <a:r>
                <a:rPr lang="en-US" altLang="zh-CN" sz="2400" b="1">
                  <a:latin typeface="楷体_GB2312" pitchFamily="49" charset="-122"/>
                </a:rPr>
                <a:t>: </a:t>
              </a:r>
              <a:r>
                <a:rPr lang="en-US" altLang="zh-CN" sz="2400" b="1" i="1">
                  <a:solidFill>
                    <a:srgbClr val="3333CC"/>
                  </a:solidFill>
                  <a:latin typeface="Times New Roman" pitchFamily="18" charset="0"/>
                  <a:ea typeface="宋体" pitchFamily="2" charset="-122"/>
                  <a:cs typeface="Times New Roman" pitchFamily="18" charset="0"/>
                </a:rPr>
                <a:t>k</a:t>
              </a:r>
              <a:r>
                <a:rPr lang="en-US" altLang="zh-CN" sz="2400" b="1">
                  <a:solidFill>
                    <a:srgbClr val="3333CC"/>
                  </a:solidFill>
                  <a:latin typeface="Times New Roman" pitchFamily="18" charset="0"/>
                  <a:ea typeface="宋体" pitchFamily="2" charset="-122"/>
                  <a:cs typeface="Times New Roman" pitchFamily="18" charset="0"/>
                </a:rPr>
                <a:t>=</a:t>
              </a:r>
              <a:r>
                <a:rPr lang="en-US" altLang="zh-CN" sz="2400" b="1" i="1">
                  <a:solidFill>
                    <a:srgbClr val="3333CC"/>
                  </a:solidFill>
                  <a:latin typeface="Times New Roman" pitchFamily="18" charset="0"/>
                  <a:ea typeface="宋体" pitchFamily="2" charset="-122"/>
                  <a:cs typeface="Times New Roman" pitchFamily="18" charset="0"/>
                </a:rPr>
                <a:t>gR</a:t>
              </a:r>
              <a:r>
                <a:rPr lang="en-US" altLang="zh-CN" sz="2400" b="1" baseline="30000">
                  <a:solidFill>
                    <a:srgbClr val="3333CC"/>
                  </a:solidFill>
                  <a:latin typeface="Times New Roman" pitchFamily="18" charset="0"/>
                  <a:ea typeface="宋体" pitchFamily="2" charset="-122"/>
                  <a:cs typeface="Times New Roman" pitchFamily="18" charset="0"/>
                </a:rPr>
                <a:t>2</a:t>
              </a:r>
              <a:r>
                <a:rPr lang="en-US" altLang="zh-CN" sz="2400" b="1">
                  <a:solidFill>
                    <a:srgbClr val="3333CC"/>
                  </a:solidFill>
                  <a:latin typeface="楷体_GB2312" pitchFamily="49" charset="-122"/>
                </a:rPr>
                <a:t>  </a:t>
              </a:r>
            </a:p>
          </p:txBody>
        </p:sp>
      </p:grpSp>
      <p:sp>
        <p:nvSpPr>
          <p:cNvPr id="358425" name="AutoShape 25"/>
          <p:cNvSpPr>
            <a:spLocks/>
          </p:cNvSpPr>
          <p:nvPr/>
        </p:nvSpPr>
        <p:spPr bwMode="auto">
          <a:xfrm>
            <a:off x="6858000" y="4038600"/>
            <a:ext cx="1600200" cy="609600"/>
          </a:xfrm>
          <a:prstGeom prst="borderCallout2">
            <a:avLst>
              <a:gd name="adj1" fmla="val 18750"/>
              <a:gd name="adj2" fmla="val -4764"/>
              <a:gd name="adj3" fmla="val 18750"/>
              <a:gd name="adj4" fmla="val -37898"/>
              <a:gd name="adj5" fmla="val 175259"/>
              <a:gd name="adj6" fmla="val -72023"/>
            </a:avLst>
          </a:prstGeom>
          <a:solidFill>
            <a:schemeClr val="accent1"/>
          </a:solidFill>
          <a:ln w="9525">
            <a:solidFill>
              <a:schemeClr val="tx1"/>
            </a:solidFill>
            <a:miter lim="800000"/>
            <a:headEn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b="1" i="1">
                <a:latin typeface="楷体_GB2312" pitchFamily="49" charset="-122"/>
              </a:rPr>
              <a:t>R</a:t>
            </a:r>
            <a:r>
              <a:rPr lang="zh-CN" altLang="en-US" sz="1800" b="1">
                <a:latin typeface="楷体_GB2312" pitchFamily="49" charset="-122"/>
              </a:rPr>
              <a:t>为地球半径，约为</a:t>
            </a:r>
            <a:r>
              <a:rPr lang="en-US" altLang="zh-CN" sz="1800" b="1">
                <a:latin typeface="楷体_GB2312" pitchFamily="49" charset="-122"/>
              </a:rPr>
              <a:t>6400</a:t>
            </a:r>
            <a:r>
              <a:rPr lang="zh-CN" altLang="en-US" sz="1800" b="1">
                <a:latin typeface="楷体_GB2312" pitchFamily="49" charset="-122"/>
              </a:rPr>
              <a:t>公里 </a:t>
            </a:r>
          </a:p>
        </p:txBody>
      </p:sp>
      <p:grpSp>
        <p:nvGrpSpPr>
          <p:cNvPr id="358428" name="Group 28"/>
          <p:cNvGrpSpPr>
            <a:grpSpLocks/>
          </p:cNvGrpSpPr>
          <p:nvPr/>
        </p:nvGrpSpPr>
        <p:grpSpPr bwMode="auto">
          <a:xfrm>
            <a:off x="1524000" y="5715000"/>
            <a:ext cx="5257800" cy="795338"/>
            <a:chOff x="912" y="3771"/>
            <a:chExt cx="3312" cy="501"/>
          </a:xfrm>
        </p:grpSpPr>
        <p:sp>
          <p:nvSpPr>
            <p:cNvPr id="358426" name="Rectangle 26"/>
            <p:cNvSpPr>
              <a:spLocks noChangeArrowheads="1"/>
            </p:cNvSpPr>
            <p:nvPr/>
          </p:nvSpPr>
          <p:spPr bwMode="auto">
            <a:xfrm>
              <a:off x="912" y="3840"/>
              <a:ext cx="3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故引力</a:t>
              </a:r>
              <a:r>
                <a:rPr lang="en-US" altLang="zh-CN" sz="2400" b="1">
                  <a:latin typeface="楷体_GB2312" pitchFamily="49" charset="-122"/>
                </a:rPr>
                <a:t>: </a:t>
              </a:r>
            </a:p>
          </p:txBody>
        </p:sp>
        <p:graphicFrame>
          <p:nvGraphicFramePr>
            <p:cNvPr id="358427" name="Object 27"/>
            <p:cNvGraphicFramePr>
              <a:graphicFrameLocks noChangeAspect="1"/>
            </p:cNvGraphicFramePr>
            <p:nvPr/>
          </p:nvGraphicFramePr>
          <p:xfrm>
            <a:off x="1920" y="3771"/>
            <a:ext cx="912" cy="501"/>
          </p:xfrm>
          <a:graphic>
            <a:graphicData uri="http://schemas.openxmlformats.org/presentationml/2006/ole">
              <mc:AlternateContent xmlns:mc="http://schemas.openxmlformats.org/markup-compatibility/2006">
                <mc:Choice xmlns:v="urn:schemas-microsoft-com:vml" Requires="v">
                  <p:oleObj spid="_x0000_s358443" name="Equation" r:id="rId10" imgW="850680" imgH="469800" progId="Equation.DSMT4">
                    <p:embed/>
                  </p:oleObj>
                </mc:Choice>
                <mc:Fallback>
                  <p:oleObj name="Equation" r:id="rId10" imgW="850680" imgH="469800"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3771"/>
                          <a:ext cx="912" cy="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8436" name="Group 36"/>
          <p:cNvGrpSpPr>
            <a:grpSpLocks/>
          </p:cNvGrpSpPr>
          <p:nvPr/>
        </p:nvGrpSpPr>
        <p:grpSpPr bwMode="auto">
          <a:xfrm>
            <a:off x="3810000" y="5105400"/>
            <a:ext cx="4876800" cy="914400"/>
            <a:chOff x="2400" y="3360"/>
            <a:chExt cx="3072" cy="576"/>
          </a:xfrm>
        </p:grpSpPr>
        <p:sp>
          <p:nvSpPr>
            <p:cNvPr id="358432" name="Line 32"/>
            <p:cNvSpPr>
              <a:spLocks noChangeShapeType="1"/>
            </p:cNvSpPr>
            <p:nvPr/>
          </p:nvSpPr>
          <p:spPr bwMode="auto">
            <a:xfrm>
              <a:off x="2400" y="3360"/>
              <a:ext cx="2832"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34" name="Line 34"/>
            <p:cNvSpPr>
              <a:spLocks noChangeShapeType="1"/>
            </p:cNvSpPr>
            <p:nvPr/>
          </p:nvSpPr>
          <p:spPr bwMode="auto">
            <a:xfrm flipH="1">
              <a:off x="4656" y="3360"/>
              <a:ext cx="576" cy="576"/>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35" name="Text Box 35"/>
            <p:cNvSpPr txBox="1">
              <a:spLocks noChangeArrowheads="1"/>
            </p:cNvSpPr>
            <p:nvPr/>
          </p:nvSpPr>
          <p:spPr bwMode="auto">
            <a:xfrm>
              <a:off x="4848" y="3648"/>
              <a:ext cx="624" cy="237"/>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CC0000"/>
                  </a:solidFill>
                  <a:latin typeface="方正姚体" pitchFamily="2" charset="-122"/>
                  <a:ea typeface="方正姚体" pitchFamily="2" charset="-122"/>
                </a:rPr>
                <a:t>假设</a:t>
              </a:r>
              <a:r>
                <a:rPr lang="en-US" altLang="zh-CN" sz="1800">
                  <a:solidFill>
                    <a:srgbClr val="CC0000"/>
                  </a:solidFill>
                  <a:latin typeface="方正姚体" pitchFamily="2" charset="-122"/>
                  <a:ea typeface="方正姚体" pitchFamily="2" charset="-122"/>
                </a:rPr>
                <a:t>(ii)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8407"/>
                                        </p:tgtEl>
                                        <p:attrNameLst>
                                          <p:attrName>style.visibility</p:attrName>
                                        </p:attrNameLst>
                                      </p:cBhvr>
                                      <p:to>
                                        <p:strVal val="visible"/>
                                      </p:to>
                                    </p:set>
                                    <p:animEffect transition="in" filter="wipe(up)">
                                      <p:cBhvr>
                                        <p:cTn id="7" dur="500"/>
                                        <p:tgtEl>
                                          <p:spTgt spid="358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09"/>
                                        </p:tgtEl>
                                        <p:attrNameLst>
                                          <p:attrName>style.visibility</p:attrName>
                                        </p:attrNameLst>
                                      </p:cBhvr>
                                      <p:to>
                                        <p:strVal val="visible"/>
                                      </p:to>
                                    </p:set>
                                    <p:animEffect transition="in" filter="wipe(left)">
                                      <p:cBhvr>
                                        <p:cTn id="12" dur="500"/>
                                        <p:tgtEl>
                                          <p:spTgt spid="358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10"/>
                                        </p:tgtEl>
                                        <p:attrNameLst>
                                          <p:attrName>style.visibility</p:attrName>
                                        </p:attrNameLst>
                                      </p:cBhvr>
                                      <p:to>
                                        <p:strVal val="visible"/>
                                      </p:to>
                                    </p:set>
                                    <p:animEffect transition="in" filter="wipe(left)">
                                      <p:cBhvr>
                                        <p:cTn id="17" dur="500"/>
                                        <p:tgtEl>
                                          <p:spTgt spid="358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8415"/>
                                        </p:tgtEl>
                                        <p:attrNameLst>
                                          <p:attrName>style.visibility</p:attrName>
                                        </p:attrNameLst>
                                      </p:cBhvr>
                                      <p:to>
                                        <p:strVal val="visible"/>
                                      </p:to>
                                    </p:set>
                                    <p:animEffect transition="in" filter="wipe(up)">
                                      <p:cBhvr>
                                        <p:cTn id="22" dur="500"/>
                                        <p:tgtEl>
                                          <p:spTgt spid="358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58420"/>
                                        </p:tgtEl>
                                        <p:attrNameLst>
                                          <p:attrName>style.visibility</p:attrName>
                                        </p:attrNameLst>
                                      </p:cBhvr>
                                      <p:to>
                                        <p:strVal val="visible"/>
                                      </p:to>
                                    </p:set>
                                    <p:animEffect transition="in" filter="wipe(up)">
                                      <p:cBhvr>
                                        <p:cTn id="27" dur="500"/>
                                        <p:tgtEl>
                                          <p:spTgt spid="358420"/>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58436"/>
                                        </p:tgtEl>
                                        <p:attrNameLst>
                                          <p:attrName>style.visibility</p:attrName>
                                        </p:attrNameLst>
                                      </p:cBhvr>
                                      <p:to>
                                        <p:strVal val="visible"/>
                                      </p:to>
                                    </p:set>
                                    <p:animEffect transition="in" filter="wipe(left)">
                                      <p:cBhvr>
                                        <p:cTn id="31" dur="500"/>
                                        <p:tgtEl>
                                          <p:spTgt spid="358436"/>
                                        </p:tgtEl>
                                      </p:cBhvr>
                                    </p:animEffect>
                                  </p:childTnLst>
                                  <p:subTnLst>
                                    <p:set>
                                      <p:cBhvr override="childStyle">
                                        <p:cTn dur="1" fill="hold" display="0" masterRel="nextClick" afterEffect="1"/>
                                        <p:tgtEl>
                                          <p:spTgt spid="358436"/>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58429"/>
                                        </p:tgtEl>
                                        <p:attrNameLst>
                                          <p:attrName>style.visibility</p:attrName>
                                        </p:attrNameLst>
                                      </p:cBhvr>
                                      <p:to>
                                        <p:strVal val="visible"/>
                                      </p:to>
                                    </p:set>
                                    <p:animEffect transition="in" filter="wipe(left)">
                                      <p:cBhvr>
                                        <p:cTn id="36" dur="500"/>
                                        <p:tgtEl>
                                          <p:spTgt spid="358429"/>
                                        </p:tgtEl>
                                      </p:cBhvr>
                                    </p:animEffec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358425"/>
                                        </p:tgtEl>
                                        <p:attrNameLst>
                                          <p:attrName>style.visibility</p:attrName>
                                        </p:attrNameLst>
                                      </p:cBhvr>
                                      <p:to>
                                        <p:strVal val="visible"/>
                                      </p:to>
                                    </p:set>
                                  </p:childTnLst>
                                  <p:subTnLst>
                                    <p:set>
                                      <p:cBhvr override="childStyle">
                                        <p:cTn dur="1" fill="hold" display="0" masterRel="nextClick" afterEffect="1"/>
                                        <p:tgtEl>
                                          <p:spTgt spid="358425"/>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58428"/>
                                        </p:tgtEl>
                                        <p:attrNameLst>
                                          <p:attrName>style.visibility</p:attrName>
                                        </p:attrNameLst>
                                      </p:cBhvr>
                                      <p:to>
                                        <p:strVal val="visible"/>
                                      </p:to>
                                    </p:set>
                                    <p:animEffect transition="in" filter="wipe(left)">
                                      <p:cBhvr>
                                        <p:cTn id="44" dur="500"/>
                                        <p:tgtEl>
                                          <p:spTgt spid="35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9" grpId="0" autoUpdateAnimBg="0"/>
      <p:bldP spid="358410" grpId="0" autoUpdateAnimBg="0"/>
      <p:bldP spid="35842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5655" name="Group 87"/>
          <p:cNvGrpSpPr>
            <a:grpSpLocks/>
          </p:cNvGrpSpPr>
          <p:nvPr/>
        </p:nvGrpSpPr>
        <p:grpSpPr bwMode="auto">
          <a:xfrm>
            <a:off x="304800" y="3976688"/>
            <a:ext cx="1371600" cy="2576512"/>
            <a:chOff x="528" y="1689"/>
            <a:chExt cx="1104" cy="1623"/>
          </a:xfrm>
        </p:grpSpPr>
        <p:grpSp>
          <p:nvGrpSpPr>
            <p:cNvPr id="365656" name="Group 88"/>
            <p:cNvGrpSpPr>
              <a:grpSpLocks/>
            </p:cNvGrpSpPr>
            <p:nvPr/>
          </p:nvGrpSpPr>
          <p:grpSpPr bwMode="auto">
            <a:xfrm>
              <a:off x="528" y="1776"/>
              <a:ext cx="480" cy="1440"/>
              <a:chOff x="528" y="2688"/>
              <a:chExt cx="480" cy="1440"/>
            </a:xfrm>
          </p:grpSpPr>
          <p:sp>
            <p:nvSpPr>
              <p:cNvPr id="365657" name="AutoShape 89"/>
              <p:cNvSpPr>
                <a:spLocks noChangeArrowheads="1"/>
              </p:cNvSpPr>
              <p:nvPr/>
            </p:nvSpPr>
            <p:spPr bwMode="auto">
              <a:xfrm>
                <a:off x="672" y="2688"/>
                <a:ext cx="192"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658" name="Rectangle 90"/>
              <p:cNvSpPr>
                <a:spLocks noChangeArrowheads="1"/>
              </p:cNvSpPr>
              <p:nvPr/>
            </p:nvSpPr>
            <p:spPr bwMode="auto">
              <a:xfrm>
                <a:off x="672" y="2976"/>
                <a:ext cx="192"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659" name="AutoShape 91"/>
              <p:cNvSpPr>
                <a:spLocks noChangeArrowheads="1"/>
              </p:cNvSpPr>
              <p:nvPr/>
            </p:nvSpPr>
            <p:spPr bwMode="auto">
              <a:xfrm flipV="1">
                <a:off x="576" y="3504"/>
                <a:ext cx="384" cy="2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660" name="Line 92"/>
              <p:cNvSpPr>
                <a:spLocks noChangeShapeType="1"/>
              </p:cNvSpPr>
              <p:nvPr/>
            </p:nvSpPr>
            <p:spPr bwMode="auto">
              <a:xfrm>
                <a:off x="624"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1" name="Line 93"/>
              <p:cNvSpPr>
                <a:spLocks noChangeShapeType="1"/>
              </p:cNvSpPr>
              <p:nvPr/>
            </p:nvSpPr>
            <p:spPr bwMode="auto">
              <a:xfrm>
                <a:off x="720"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2" name="Line 94"/>
              <p:cNvSpPr>
                <a:spLocks noChangeShapeType="1"/>
              </p:cNvSpPr>
              <p:nvPr/>
            </p:nvSpPr>
            <p:spPr bwMode="auto">
              <a:xfrm>
                <a:off x="816"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3" name="Line 95"/>
              <p:cNvSpPr>
                <a:spLocks noChangeShapeType="1"/>
              </p:cNvSpPr>
              <p:nvPr/>
            </p:nvSpPr>
            <p:spPr bwMode="auto">
              <a:xfrm>
                <a:off x="912"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4" name="Line 96"/>
              <p:cNvSpPr>
                <a:spLocks noChangeShapeType="1"/>
              </p:cNvSpPr>
              <p:nvPr/>
            </p:nvSpPr>
            <p:spPr bwMode="auto">
              <a:xfrm flipH="1">
                <a:off x="528" y="3840"/>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5" name="Line 97"/>
              <p:cNvSpPr>
                <a:spLocks noChangeShapeType="1"/>
              </p:cNvSpPr>
              <p:nvPr/>
            </p:nvSpPr>
            <p:spPr bwMode="auto">
              <a:xfrm>
                <a:off x="960" y="3840"/>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5666" name="Line 98"/>
            <p:cNvSpPr>
              <a:spLocks noChangeShapeType="1"/>
            </p:cNvSpPr>
            <p:nvPr/>
          </p:nvSpPr>
          <p:spPr bwMode="auto">
            <a:xfrm flipV="1">
              <a:off x="1104" y="1785"/>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7" name="Line 99"/>
            <p:cNvSpPr>
              <a:spLocks noChangeShapeType="1"/>
            </p:cNvSpPr>
            <p:nvPr/>
          </p:nvSpPr>
          <p:spPr bwMode="auto">
            <a:xfrm>
              <a:off x="1104" y="2745"/>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68" name="Rectangle 100"/>
            <p:cNvSpPr>
              <a:spLocks noChangeArrowheads="1"/>
            </p:cNvSpPr>
            <p:nvPr/>
          </p:nvSpPr>
          <p:spPr bwMode="auto">
            <a:xfrm>
              <a:off x="1152" y="2601"/>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ea typeface="宋体" pitchFamily="2" charset="-122"/>
                </a:rPr>
                <a:t>dm</a:t>
              </a:r>
            </a:p>
          </p:txBody>
        </p:sp>
        <p:sp>
          <p:nvSpPr>
            <p:cNvPr id="365669" name="Rectangle 101"/>
            <p:cNvSpPr>
              <a:spLocks noChangeArrowheads="1"/>
            </p:cNvSpPr>
            <p:nvPr/>
          </p:nvSpPr>
          <p:spPr bwMode="auto">
            <a:xfrm>
              <a:off x="1152" y="2217"/>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ea typeface="宋体" pitchFamily="2" charset="-122"/>
                </a:rPr>
                <a:t>m-dm</a:t>
              </a:r>
            </a:p>
          </p:txBody>
        </p:sp>
        <p:sp>
          <p:nvSpPr>
            <p:cNvPr id="365670" name="Text Box 102"/>
            <p:cNvSpPr txBox="1">
              <a:spLocks noChangeArrowheads="1"/>
            </p:cNvSpPr>
            <p:nvPr/>
          </p:nvSpPr>
          <p:spPr bwMode="auto">
            <a:xfrm>
              <a:off x="1152" y="1689"/>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v</a:t>
              </a:r>
            </a:p>
          </p:txBody>
        </p:sp>
        <p:sp>
          <p:nvSpPr>
            <p:cNvPr id="365671" name="Text Box 103"/>
            <p:cNvSpPr txBox="1">
              <a:spLocks noChangeArrowheads="1"/>
            </p:cNvSpPr>
            <p:nvPr/>
          </p:nvSpPr>
          <p:spPr bwMode="auto">
            <a:xfrm>
              <a:off x="1152" y="3081"/>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u-v</a:t>
              </a:r>
            </a:p>
          </p:txBody>
        </p:sp>
      </p:grpSp>
      <p:grpSp>
        <p:nvGrpSpPr>
          <p:cNvPr id="365577" name="Group 9"/>
          <p:cNvGrpSpPr>
            <a:grpSpLocks/>
          </p:cNvGrpSpPr>
          <p:nvPr/>
        </p:nvGrpSpPr>
        <p:grpSpPr bwMode="auto">
          <a:xfrm>
            <a:off x="3048000" y="762000"/>
            <a:ext cx="4876800" cy="914400"/>
            <a:chOff x="2400" y="3360"/>
            <a:chExt cx="3072" cy="576"/>
          </a:xfrm>
        </p:grpSpPr>
        <p:sp>
          <p:nvSpPr>
            <p:cNvPr id="365578" name="Line 10"/>
            <p:cNvSpPr>
              <a:spLocks noChangeShapeType="1"/>
            </p:cNvSpPr>
            <p:nvPr/>
          </p:nvSpPr>
          <p:spPr bwMode="auto">
            <a:xfrm>
              <a:off x="2400" y="3360"/>
              <a:ext cx="2832"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579" name="Line 11"/>
            <p:cNvSpPr>
              <a:spLocks noChangeShapeType="1"/>
            </p:cNvSpPr>
            <p:nvPr/>
          </p:nvSpPr>
          <p:spPr bwMode="auto">
            <a:xfrm flipH="1">
              <a:off x="4656" y="3360"/>
              <a:ext cx="576" cy="576"/>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580" name="Text Box 12"/>
            <p:cNvSpPr txBox="1">
              <a:spLocks noChangeArrowheads="1"/>
            </p:cNvSpPr>
            <p:nvPr/>
          </p:nvSpPr>
          <p:spPr bwMode="auto">
            <a:xfrm>
              <a:off x="4848" y="3648"/>
              <a:ext cx="624" cy="237"/>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CC0000"/>
                  </a:solidFill>
                  <a:latin typeface="方正姚体" pitchFamily="2" charset="-122"/>
                  <a:ea typeface="方正姚体" pitchFamily="2" charset="-122"/>
                </a:rPr>
                <a:t>假设</a:t>
              </a:r>
              <a:r>
                <a:rPr lang="en-US" altLang="zh-CN" sz="1800">
                  <a:solidFill>
                    <a:srgbClr val="CC0000"/>
                  </a:solidFill>
                  <a:latin typeface="方正姚体" pitchFamily="2" charset="-122"/>
                  <a:ea typeface="方正姚体" pitchFamily="2" charset="-122"/>
                </a:rPr>
                <a:t>(i)</a:t>
              </a:r>
            </a:p>
          </p:txBody>
        </p:sp>
      </p:grpSp>
      <p:grpSp>
        <p:nvGrpSpPr>
          <p:cNvPr id="365584" name="Group 16"/>
          <p:cNvGrpSpPr>
            <a:grpSpLocks/>
          </p:cNvGrpSpPr>
          <p:nvPr/>
        </p:nvGrpSpPr>
        <p:grpSpPr bwMode="auto">
          <a:xfrm>
            <a:off x="762000" y="304800"/>
            <a:ext cx="7924800" cy="1143000"/>
            <a:chOff x="192" y="192"/>
            <a:chExt cx="4992" cy="720"/>
          </a:xfrm>
        </p:grpSpPr>
        <p:grpSp>
          <p:nvGrpSpPr>
            <p:cNvPr id="365576" name="Group 8"/>
            <p:cNvGrpSpPr>
              <a:grpSpLocks/>
            </p:cNvGrpSpPr>
            <p:nvPr/>
          </p:nvGrpSpPr>
          <p:grpSpPr bwMode="auto">
            <a:xfrm>
              <a:off x="192" y="192"/>
              <a:ext cx="4992" cy="710"/>
              <a:chOff x="192" y="154"/>
              <a:chExt cx="4992" cy="710"/>
            </a:xfrm>
          </p:grpSpPr>
          <p:sp>
            <p:nvSpPr>
              <p:cNvPr id="365572" name="Rectangle 4"/>
              <p:cNvSpPr>
                <a:spLocks noChangeArrowheads="1"/>
              </p:cNvSpPr>
              <p:nvPr/>
            </p:nvSpPr>
            <p:spPr bwMode="auto">
              <a:xfrm>
                <a:off x="192" y="154"/>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卫星所受到的引力也就是它作匀速圆周运动的向心力</a:t>
                </a:r>
              </a:p>
            </p:txBody>
          </p:sp>
          <p:grpSp>
            <p:nvGrpSpPr>
              <p:cNvPr id="365575" name="Group 7"/>
              <p:cNvGrpSpPr>
                <a:grpSpLocks/>
              </p:cNvGrpSpPr>
              <p:nvPr/>
            </p:nvGrpSpPr>
            <p:grpSpPr bwMode="auto">
              <a:xfrm>
                <a:off x="216" y="416"/>
                <a:ext cx="1416" cy="448"/>
                <a:chOff x="216" y="416"/>
                <a:chExt cx="1416" cy="448"/>
              </a:xfrm>
            </p:grpSpPr>
            <p:sp>
              <p:nvSpPr>
                <p:cNvPr id="365573" name="Rectangle 5"/>
                <p:cNvSpPr>
                  <a:spLocks noChangeArrowheads="1"/>
                </p:cNvSpPr>
                <p:nvPr/>
              </p:nvSpPr>
              <p:spPr bwMode="auto">
                <a:xfrm>
                  <a:off x="216" y="432"/>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故又有</a:t>
                  </a:r>
                  <a:r>
                    <a:rPr lang="en-US" altLang="zh-CN" sz="2400" b="1">
                      <a:latin typeface="楷体_GB2312" pitchFamily="49" charset="-122"/>
                    </a:rPr>
                    <a:t>:</a:t>
                  </a:r>
                </a:p>
              </p:txBody>
            </p:sp>
            <p:graphicFrame>
              <p:nvGraphicFramePr>
                <p:cNvPr id="365574" name="Object 6"/>
                <p:cNvGraphicFramePr>
                  <a:graphicFrameLocks noChangeAspect="1"/>
                </p:cNvGraphicFramePr>
                <p:nvPr/>
              </p:nvGraphicFramePr>
              <p:xfrm>
                <a:off x="992" y="416"/>
                <a:ext cx="640" cy="448"/>
              </p:xfrm>
              <a:graphic>
                <a:graphicData uri="http://schemas.openxmlformats.org/presentationml/2006/ole">
                  <mc:AlternateContent xmlns:mc="http://schemas.openxmlformats.org/markup-compatibility/2006">
                    <mc:Choice xmlns:v="urn:schemas-microsoft-com:vml" Requires="v">
                      <p:oleObj spid="_x0000_s365678" name="Equation" r:id="rId4" imgW="596880" imgH="419040" progId="Equation.DSMT4">
                        <p:embed/>
                      </p:oleObj>
                    </mc:Choice>
                    <mc:Fallback>
                      <p:oleObj name="Equation" r:id="rId4" imgW="596880" imgH="4190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 y="416"/>
                              <a:ext cx="640"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65583" name="Group 15"/>
            <p:cNvGrpSpPr>
              <a:grpSpLocks/>
            </p:cNvGrpSpPr>
            <p:nvPr/>
          </p:nvGrpSpPr>
          <p:grpSpPr bwMode="auto">
            <a:xfrm>
              <a:off x="2016" y="435"/>
              <a:ext cx="1290" cy="477"/>
              <a:chOff x="2016" y="435"/>
              <a:chExt cx="1290" cy="477"/>
            </a:xfrm>
          </p:grpSpPr>
          <p:sp>
            <p:nvSpPr>
              <p:cNvPr id="365581" name="Text Box 13"/>
              <p:cNvSpPr txBox="1">
                <a:spLocks noChangeArrowheads="1"/>
              </p:cNvSpPr>
              <p:nvPr/>
            </p:nvSpPr>
            <p:spPr bwMode="auto">
              <a:xfrm>
                <a:off x="2016" y="48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从而</a:t>
                </a:r>
                <a:r>
                  <a:rPr lang="en-US" altLang="zh-CN" sz="2400" b="1">
                    <a:latin typeface="楷体_GB2312" pitchFamily="49" charset="-122"/>
                  </a:rPr>
                  <a:t>:</a:t>
                </a:r>
              </a:p>
            </p:txBody>
          </p:sp>
          <p:graphicFrame>
            <p:nvGraphicFramePr>
              <p:cNvPr id="365582" name="Object 14"/>
              <p:cNvGraphicFramePr>
                <a:graphicFrameLocks noChangeAspect="1"/>
              </p:cNvGraphicFramePr>
              <p:nvPr/>
            </p:nvGraphicFramePr>
            <p:xfrm>
              <a:off x="2640" y="435"/>
              <a:ext cx="666" cy="477"/>
            </p:xfrm>
            <a:graphic>
              <a:graphicData uri="http://schemas.openxmlformats.org/presentationml/2006/ole">
                <mc:AlternateContent xmlns:mc="http://schemas.openxmlformats.org/markup-compatibility/2006">
                  <mc:Choice xmlns:v="urn:schemas-microsoft-com:vml" Requires="v">
                    <p:oleObj spid="_x0000_s365679" name="Equation" r:id="rId6" imgW="622080" imgH="444240" progId="Equation.DSMT4">
                      <p:embed/>
                    </p:oleObj>
                  </mc:Choice>
                  <mc:Fallback>
                    <p:oleObj name="Equation" r:id="rId6" imgW="622080" imgH="44424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435"/>
                            <a:ext cx="666"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65613" name="Group 45"/>
          <p:cNvGrpSpPr>
            <a:grpSpLocks/>
          </p:cNvGrpSpPr>
          <p:nvPr/>
        </p:nvGrpSpPr>
        <p:grpSpPr bwMode="auto">
          <a:xfrm>
            <a:off x="762000" y="1524000"/>
            <a:ext cx="8153400" cy="4572000"/>
            <a:chOff x="240" y="960"/>
            <a:chExt cx="5136" cy="2880"/>
          </a:xfrm>
        </p:grpSpPr>
        <p:sp>
          <p:nvSpPr>
            <p:cNvPr id="365585" name="Text Box 17"/>
            <p:cNvSpPr txBox="1">
              <a:spLocks noChangeArrowheads="1"/>
            </p:cNvSpPr>
            <p:nvPr/>
          </p:nvSpPr>
          <p:spPr bwMode="auto">
            <a:xfrm>
              <a:off x="240" y="96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设</a:t>
              </a:r>
              <a:r>
                <a:rPr lang="en-US" altLang="zh-CN" sz="2400" b="1">
                  <a:latin typeface="楷体_GB2312" pitchFamily="49" charset="-122"/>
                </a:rPr>
                <a:t>g=9.81</a:t>
              </a:r>
              <a:r>
                <a:rPr lang="zh-CN" altLang="en-US" sz="2400" b="1">
                  <a:latin typeface="楷体_GB2312" pitchFamily="49" charset="-122"/>
                </a:rPr>
                <a:t>米</a:t>
              </a:r>
              <a:r>
                <a:rPr lang="en-US" altLang="zh-CN" sz="2400" b="1">
                  <a:latin typeface="楷体_GB2312" pitchFamily="49" charset="-122"/>
                </a:rPr>
                <a:t>/</a:t>
              </a:r>
              <a:r>
                <a:rPr lang="zh-CN" altLang="en-US" sz="2400" b="1">
                  <a:latin typeface="楷体_GB2312" pitchFamily="49" charset="-122"/>
                </a:rPr>
                <a:t>秒</a:t>
              </a:r>
              <a:r>
                <a:rPr lang="en-US" altLang="zh-CN" sz="2400" b="1" baseline="30000">
                  <a:latin typeface="楷体_GB2312" pitchFamily="49" charset="-122"/>
                </a:rPr>
                <a:t>2</a:t>
              </a:r>
              <a:r>
                <a:rPr lang="zh-CN" altLang="en-US" sz="2400" b="1">
                  <a:latin typeface="楷体_GB2312" pitchFamily="49" charset="-122"/>
                </a:rPr>
                <a:t>，得</a:t>
              </a:r>
              <a:r>
                <a:rPr lang="en-US" altLang="zh-CN" sz="2400" b="1">
                  <a:latin typeface="楷体_GB2312" pitchFamily="49" charset="-122"/>
                </a:rPr>
                <a:t>:</a:t>
              </a:r>
              <a:r>
                <a:rPr lang="en-US" altLang="zh-CN" sz="1800">
                  <a:ea typeface="宋体" pitchFamily="2" charset="-122"/>
                </a:rPr>
                <a:t> </a:t>
              </a:r>
            </a:p>
          </p:txBody>
        </p:sp>
        <p:grpSp>
          <p:nvGrpSpPr>
            <p:cNvPr id="365612" name="Group 44"/>
            <p:cNvGrpSpPr>
              <a:grpSpLocks/>
            </p:cNvGrpSpPr>
            <p:nvPr/>
          </p:nvGrpSpPr>
          <p:grpSpPr bwMode="auto">
            <a:xfrm>
              <a:off x="336" y="1248"/>
              <a:ext cx="5040" cy="2592"/>
              <a:chOff x="336" y="1248"/>
              <a:chExt cx="5040" cy="2592"/>
            </a:xfrm>
          </p:grpSpPr>
          <p:grpSp>
            <p:nvGrpSpPr>
              <p:cNvPr id="365605" name="Group 37"/>
              <p:cNvGrpSpPr>
                <a:grpSpLocks/>
              </p:cNvGrpSpPr>
              <p:nvPr/>
            </p:nvGrpSpPr>
            <p:grpSpPr bwMode="auto">
              <a:xfrm>
                <a:off x="3264" y="1392"/>
                <a:ext cx="2112" cy="2448"/>
                <a:chOff x="816" y="1392"/>
                <a:chExt cx="2112" cy="2448"/>
              </a:xfrm>
            </p:grpSpPr>
            <p:sp>
              <p:nvSpPr>
                <p:cNvPr id="365586" name="Rectangle 18"/>
                <p:cNvSpPr>
                  <a:spLocks noChangeArrowheads="1"/>
                </p:cNvSpPr>
                <p:nvPr/>
              </p:nvSpPr>
              <p:spPr bwMode="auto">
                <a:xfrm>
                  <a:off x="816" y="1392"/>
                  <a:ext cx="1056" cy="432"/>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latin typeface="楷体_GB2312" pitchFamily="49" charset="-122"/>
                    </a:rPr>
                    <a:t>卫星离地面高度</a:t>
                  </a:r>
                </a:p>
                <a:p>
                  <a:pPr algn="ctr"/>
                  <a:r>
                    <a:rPr lang="zh-CN" altLang="en-US" sz="1800" b="1">
                      <a:latin typeface="楷体_GB2312" pitchFamily="49" charset="-122"/>
                    </a:rPr>
                    <a:t> </a:t>
                  </a:r>
                  <a:r>
                    <a:rPr lang="en-US" altLang="zh-CN" sz="1800" b="1">
                      <a:latin typeface="楷体_GB2312" pitchFamily="49" charset="-122"/>
                    </a:rPr>
                    <a:t>(</a:t>
                  </a:r>
                  <a:r>
                    <a:rPr lang="zh-CN" altLang="en-US" sz="1800" b="1">
                      <a:latin typeface="楷体_GB2312" pitchFamily="49" charset="-122"/>
                    </a:rPr>
                    <a:t>公里</a:t>
                  </a:r>
                  <a:r>
                    <a:rPr lang="en-US" altLang="zh-CN" sz="1800" b="1">
                      <a:latin typeface="楷体_GB2312" pitchFamily="49" charset="-122"/>
                    </a:rPr>
                    <a:t>)</a:t>
                  </a:r>
                </a:p>
              </p:txBody>
            </p:sp>
            <p:sp>
              <p:nvSpPr>
                <p:cNvPr id="365588" name="Rectangle 20"/>
                <p:cNvSpPr>
                  <a:spLocks noChangeArrowheads="1"/>
                </p:cNvSpPr>
                <p:nvPr/>
              </p:nvSpPr>
              <p:spPr bwMode="auto">
                <a:xfrm>
                  <a:off x="1872" y="1392"/>
                  <a:ext cx="1056" cy="432"/>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latin typeface="楷体_GB2312" pitchFamily="49" charset="-122"/>
                    </a:rPr>
                    <a:t>卫星速度</a:t>
                  </a:r>
                </a:p>
                <a:p>
                  <a:pPr algn="ctr"/>
                  <a:r>
                    <a:rPr lang="zh-CN" altLang="en-US" sz="1800" b="1">
                      <a:latin typeface="楷体_GB2312" pitchFamily="49" charset="-122"/>
                    </a:rPr>
                    <a:t> </a:t>
                  </a:r>
                  <a:r>
                    <a:rPr lang="en-US" altLang="zh-CN" sz="1800" b="1">
                      <a:latin typeface="楷体_GB2312" pitchFamily="49" charset="-122"/>
                    </a:rPr>
                    <a:t>(</a:t>
                  </a:r>
                  <a:r>
                    <a:rPr lang="zh-CN" altLang="en-US" sz="1800" b="1">
                      <a:latin typeface="楷体_GB2312" pitchFamily="49" charset="-122"/>
                    </a:rPr>
                    <a:t>公里</a:t>
                  </a:r>
                  <a:r>
                    <a:rPr lang="en-US" altLang="zh-CN" sz="1800" b="1">
                      <a:latin typeface="楷体_GB2312" pitchFamily="49" charset="-122"/>
                    </a:rPr>
                    <a:t>/</a:t>
                  </a:r>
                  <a:r>
                    <a:rPr lang="zh-CN" altLang="en-US" sz="1800" b="1">
                      <a:latin typeface="楷体_GB2312" pitchFamily="49" charset="-122"/>
                    </a:rPr>
                    <a:t>秒</a:t>
                  </a:r>
                  <a:r>
                    <a:rPr lang="en-US" altLang="zh-CN" sz="1800" b="1">
                      <a:latin typeface="楷体_GB2312" pitchFamily="49" charset="-122"/>
                    </a:rPr>
                    <a:t>)</a:t>
                  </a:r>
                </a:p>
              </p:txBody>
            </p:sp>
            <p:sp>
              <p:nvSpPr>
                <p:cNvPr id="365589" name="Rectangle 21"/>
                <p:cNvSpPr>
                  <a:spLocks noChangeArrowheads="1"/>
                </p:cNvSpPr>
                <p:nvPr/>
              </p:nvSpPr>
              <p:spPr bwMode="auto">
                <a:xfrm>
                  <a:off x="816" y="1824"/>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100</a:t>
                  </a:r>
                </a:p>
              </p:txBody>
            </p:sp>
            <p:sp>
              <p:nvSpPr>
                <p:cNvPr id="365590" name="Rectangle 22"/>
                <p:cNvSpPr>
                  <a:spLocks noChangeArrowheads="1"/>
                </p:cNvSpPr>
                <p:nvPr/>
              </p:nvSpPr>
              <p:spPr bwMode="auto">
                <a:xfrm>
                  <a:off x="816" y="2160"/>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200</a:t>
                  </a:r>
                </a:p>
              </p:txBody>
            </p:sp>
            <p:sp>
              <p:nvSpPr>
                <p:cNvPr id="365591" name="Rectangle 23"/>
                <p:cNvSpPr>
                  <a:spLocks noChangeArrowheads="1"/>
                </p:cNvSpPr>
                <p:nvPr/>
              </p:nvSpPr>
              <p:spPr bwMode="auto">
                <a:xfrm>
                  <a:off x="816" y="2496"/>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400</a:t>
                  </a:r>
                </a:p>
              </p:txBody>
            </p:sp>
            <p:sp>
              <p:nvSpPr>
                <p:cNvPr id="365592" name="Rectangle 24"/>
                <p:cNvSpPr>
                  <a:spLocks noChangeArrowheads="1"/>
                </p:cNvSpPr>
                <p:nvPr/>
              </p:nvSpPr>
              <p:spPr bwMode="auto">
                <a:xfrm>
                  <a:off x="816" y="2832"/>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600</a:t>
                  </a:r>
                </a:p>
              </p:txBody>
            </p:sp>
            <p:sp>
              <p:nvSpPr>
                <p:cNvPr id="365593" name="Rectangle 25"/>
                <p:cNvSpPr>
                  <a:spLocks noChangeArrowheads="1"/>
                </p:cNvSpPr>
                <p:nvPr/>
              </p:nvSpPr>
              <p:spPr bwMode="auto">
                <a:xfrm>
                  <a:off x="816" y="3168"/>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800</a:t>
                  </a:r>
                </a:p>
              </p:txBody>
            </p:sp>
            <p:sp>
              <p:nvSpPr>
                <p:cNvPr id="365594" name="Rectangle 26"/>
                <p:cNvSpPr>
                  <a:spLocks noChangeArrowheads="1"/>
                </p:cNvSpPr>
                <p:nvPr/>
              </p:nvSpPr>
              <p:spPr bwMode="auto">
                <a:xfrm>
                  <a:off x="816" y="3504"/>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1000</a:t>
                  </a:r>
                </a:p>
              </p:txBody>
            </p:sp>
            <p:sp>
              <p:nvSpPr>
                <p:cNvPr id="365597" name="Rectangle 29"/>
                <p:cNvSpPr>
                  <a:spLocks noChangeArrowheads="1"/>
                </p:cNvSpPr>
                <p:nvPr/>
              </p:nvSpPr>
              <p:spPr bwMode="auto">
                <a:xfrm>
                  <a:off x="1872" y="2160"/>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7.80</a:t>
                  </a:r>
                </a:p>
              </p:txBody>
            </p:sp>
            <p:sp>
              <p:nvSpPr>
                <p:cNvPr id="365600" name="Rectangle 32"/>
                <p:cNvSpPr>
                  <a:spLocks noChangeArrowheads="1"/>
                </p:cNvSpPr>
                <p:nvPr/>
              </p:nvSpPr>
              <p:spPr bwMode="auto">
                <a:xfrm>
                  <a:off x="1872" y="2496"/>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7.69</a:t>
                  </a:r>
                </a:p>
              </p:txBody>
            </p:sp>
            <p:sp>
              <p:nvSpPr>
                <p:cNvPr id="365601" name="Rectangle 33"/>
                <p:cNvSpPr>
                  <a:spLocks noChangeArrowheads="1"/>
                </p:cNvSpPr>
                <p:nvPr/>
              </p:nvSpPr>
              <p:spPr bwMode="auto">
                <a:xfrm>
                  <a:off x="1872" y="2832"/>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7.58</a:t>
                  </a:r>
                </a:p>
              </p:txBody>
            </p:sp>
            <p:sp>
              <p:nvSpPr>
                <p:cNvPr id="365602" name="Rectangle 34"/>
                <p:cNvSpPr>
                  <a:spLocks noChangeArrowheads="1"/>
                </p:cNvSpPr>
                <p:nvPr/>
              </p:nvSpPr>
              <p:spPr bwMode="auto">
                <a:xfrm>
                  <a:off x="1872" y="3168"/>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7.47</a:t>
                  </a:r>
                </a:p>
              </p:txBody>
            </p:sp>
            <p:sp>
              <p:nvSpPr>
                <p:cNvPr id="365603" name="Rectangle 35"/>
                <p:cNvSpPr>
                  <a:spLocks noChangeArrowheads="1"/>
                </p:cNvSpPr>
                <p:nvPr/>
              </p:nvSpPr>
              <p:spPr bwMode="auto">
                <a:xfrm>
                  <a:off x="1872" y="3504"/>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7.37</a:t>
                  </a:r>
                </a:p>
              </p:txBody>
            </p:sp>
            <p:sp>
              <p:nvSpPr>
                <p:cNvPr id="365604" name="Rectangle 36"/>
                <p:cNvSpPr>
                  <a:spLocks noChangeArrowheads="1"/>
                </p:cNvSpPr>
                <p:nvPr/>
              </p:nvSpPr>
              <p:spPr bwMode="auto">
                <a:xfrm>
                  <a:off x="1872" y="1824"/>
                  <a:ext cx="1056" cy="336"/>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latin typeface="楷体_GB2312" pitchFamily="49" charset="-122"/>
                    </a:rPr>
                    <a:t>7.86</a:t>
                  </a:r>
                </a:p>
              </p:txBody>
            </p:sp>
          </p:grpSp>
          <p:grpSp>
            <p:nvGrpSpPr>
              <p:cNvPr id="365611" name="Group 43"/>
              <p:cNvGrpSpPr>
                <a:grpSpLocks/>
              </p:cNvGrpSpPr>
              <p:nvPr/>
            </p:nvGrpSpPr>
            <p:grpSpPr bwMode="auto">
              <a:xfrm>
                <a:off x="336" y="1248"/>
                <a:ext cx="3264" cy="480"/>
                <a:chOff x="336" y="1248"/>
                <a:chExt cx="3264" cy="480"/>
              </a:xfrm>
            </p:grpSpPr>
            <p:sp>
              <p:nvSpPr>
                <p:cNvPr id="365608" name="Line 40"/>
                <p:cNvSpPr>
                  <a:spLocks noChangeShapeType="1"/>
                </p:cNvSpPr>
                <p:nvPr/>
              </p:nvSpPr>
              <p:spPr bwMode="auto">
                <a:xfrm>
                  <a:off x="336" y="1248"/>
                  <a:ext cx="3264"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10" name="Line 42"/>
                <p:cNvSpPr>
                  <a:spLocks noChangeShapeType="1"/>
                </p:cNvSpPr>
                <p:nvPr/>
              </p:nvSpPr>
              <p:spPr bwMode="auto">
                <a:xfrm flipH="1">
                  <a:off x="2832" y="1248"/>
                  <a:ext cx="768" cy="48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65614" name="Rectangle 46"/>
          <p:cNvSpPr>
            <a:spLocks noChangeArrowheads="1"/>
          </p:cNvSpPr>
          <p:nvPr/>
        </p:nvSpPr>
        <p:spPr bwMode="auto">
          <a:xfrm>
            <a:off x="76200" y="1524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a:t>
            </a:r>
            <a:r>
              <a:rPr lang="en-US" altLang="zh-CN" sz="2400" b="1">
                <a:latin typeface="楷体_GB2312" pitchFamily="49" charset="-122"/>
              </a:rPr>
              <a:t>2</a:t>
            </a:r>
            <a:r>
              <a:rPr lang="zh-CN" altLang="en-US" sz="2400" b="1">
                <a:latin typeface="楷体_GB2312" pitchFamily="49" charset="-122"/>
              </a:rPr>
              <a:t>）火箭推进力及速度的分析 </a:t>
            </a:r>
          </a:p>
        </p:txBody>
      </p:sp>
      <p:sp>
        <p:nvSpPr>
          <p:cNvPr id="365620" name="Text Box 52"/>
          <p:cNvSpPr txBox="1">
            <a:spLocks noChangeArrowheads="1"/>
          </p:cNvSpPr>
          <p:nvPr/>
        </p:nvSpPr>
        <p:spPr bwMode="auto">
          <a:xfrm>
            <a:off x="228600" y="21336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CC33"/>
                </a:solidFill>
              </a:rPr>
              <a:t>假设：</a:t>
            </a:r>
            <a:r>
              <a:rPr lang="zh-CN" altLang="en-US" sz="2400" b="1">
                <a:latin typeface="楷体_GB2312" pitchFamily="49" charset="-122"/>
              </a:rPr>
              <a:t>火箭重力及空气阻力均不计 </a:t>
            </a:r>
          </a:p>
        </p:txBody>
      </p:sp>
      <p:grpSp>
        <p:nvGrpSpPr>
          <p:cNvPr id="365648" name="Group 80"/>
          <p:cNvGrpSpPr>
            <a:grpSpLocks/>
          </p:cNvGrpSpPr>
          <p:nvPr/>
        </p:nvGrpSpPr>
        <p:grpSpPr bwMode="auto">
          <a:xfrm>
            <a:off x="228600" y="2682875"/>
            <a:ext cx="8382000" cy="1049338"/>
            <a:chOff x="144" y="1690"/>
            <a:chExt cx="5280" cy="661"/>
          </a:xfrm>
        </p:grpSpPr>
        <p:sp>
          <p:nvSpPr>
            <p:cNvPr id="365621" name="Text Box 53"/>
            <p:cNvSpPr txBox="1">
              <a:spLocks noChangeArrowheads="1"/>
            </p:cNvSpPr>
            <p:nvPr/>
          </p:nvSpPr>
          <p:spPr bwMode="auto">
            <a:xfrm>
              <a:off x="144" y="1690"/>
              <a:ext cx="5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CC33"/>
                  </a:solidFill>
                  <a:latin typeface="楷体_GB2312" pitchFamily="49" charset="-122"/>
                </a:rPr>
                <a:t>分析：</a:t>
              </a:r>
              <a:r>
                <a:rPr lang="zh-CN" altLang="en-US" sz="2400" b="1">
                  <a:latin typeface="Times New Roman" pitchFamily="18" charset="0"/>
                </a:rPr>
                <a:t>记火箭在时刻</a:t>
              </a:r>
              <a:r>
                <a:rPr lang="en-US" altLang="zh-CN" sz="2400" b="1" i="1">
                  <a:latin typeface="Times New Roman" pitchFamily="18" charset="0"/>
                </a:rPr>
                <a:t>t</a:t>
              </a:r>
              <a:r>
                <a:rPr lang="zh-CN" altLang="en-US" sz="2400" b="1">
                  <a:latin typeface="Times New Roman" pitchFamily="18" charset="0"/>
                </a:rPr>
                <a:t>的质量和速度分别为</a:t>
              </a:r>
              <a:r>
                <a:rPr lang="en-US" altLang="zh-CN" sz="2400" b="1" i="1">
                  <a:latin typeface="Times New Roman" pitchFamily="18" charset="0"/>
                </a:rPr>
                <a:t>m</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和</a:t>
              </a:r>
              <a:r>
                <a:rPr lang="en-US" altLang="zh-CN" sz="2400" b="1">
                  <a:latin typeface="Times New Roman" pitchFamily="18" charset="0"/>
                </a:rPr>
                <a:t>υ(</a:t>
              </a:r>
              <a:r>
                <a:rPr lang="en-US" altLang="zh-CN" sz="2400" b="1" i="1">
                  <a:latin typeface="Times New Roman" pitchFamily="18" charset="0"/>
                </a:rPr>
                <a:t>t</a:t>
              </a:r>
              <a:r>
                <a:rPr lang="en-US" altLang="zh-CN" sz="2400" b="1">
                  <a:latin typeface="Times New Roman" pitchFamily="18" charset="0"/>
                </a:rPr>
                <a:t>)  </a:t>
              </a:r>
            </a:p>
          </p:txBody>
        </p:sp>
        <p:grpSp>
          <p:nvGrpSpPr>
            <p:cNvPr id="365624" name="Group 56"/>
            <p:cNvGrpSpPr>
              <a:grpSpLocks/>
            </p:cNvGrpSpPr>
            <p:nvPr/>
          </p:nvGrpSpPr>
          <p:grpSpPr bwMode="auto">
            <a:xfrm>
              <a:off x="720" y="1920"/>
              <a:ext cx="2736" cy="431"/>
              <a:chOff x="720" y="2298"/>
              <a:chExt cx="2736" cy="431"/>
            </a:xfrm>
          </p:grpSpPr>
          <p:graphicFrame>
            <p:nvGraphicFramePr>
              <p:cNvPr id="365622" name="Object 54"/>
              <p:cNvGraphicFramePr>
                <a:graphicFrameLocks noChangeAspect="1"/>
              </p:cNvGraphicFramePr>
              <p:nvPr/>
            </p:nvGraphicFramePr>
            <p:xfrm>
              <a:off x="1160" y="2298"/>
              <a:ext cx="2296" cy="431"/>
            </p:xfrm>
            <a:graphic>
              <a:graphicData uri="http://schemas.openxmlformats.org/presentationml/2006/ole">
                <mc:AlternateContent xmlns:mc="http://schemas.openxmlformats.org/markup-compatibility/2006">
                  <mc:Choice xmlns:v="urn:schemas-microsoft-com:vml" Requires="v">
                    <p:oleObj spid="_x0000_s365680" name="Equation" r:id="rId8" imgW="2082600" imgH="393480" progId="Equation.DSMT4">
                      <p:embed/>
                    </p:oleObj>
                  </mc:Choice>
                  <mc:Fallback>
                    <p:oleObj name="Equation" r:id="rId8" imgW="2082600" imgH="393480" progId="Equation.DSMT4">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 y="2298"/>
                            <a:ext cx="2296"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623" name="Text Box 55"/>
              <p:cNvSpPr txBox="1">
                <a:spLocks noChangeArrowheads="1"/>
              </p:cNvSpPr>
              <p:nvPr/>
            </p:nvSpPr>
            <p:spPr bwMode="auto">
              <a:xfrm>
                <a:off x="720" y="23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有：</a:t>
                </a:r>
              </a:p>
            </p:txBody>
          </p:sp>
        </p:grpSp>
      </p:grpSp>
      <p:grpSp>
        <p:nvGrpSpPr>
          <p:cNvPr id="365632" name="Group 64"/>
          <p:cNvGrpSpPr>
            <a:grpSpLocks/>
          </p:cNvGrpSpPr>
          <p:nvPr/>
        </p:nvGrpSpPr>
        <p:grpSpPr bwMode="auto">
          <a:xfrm>
            <a:off x="1143000" y="3592513"/>
            <a:ext cx="7239000" cy="1512887"/>
            <a:chOff x="720" y="2263"/>
            <a:chExt cx="4560" cy="953"/>
          </a:xfrm>
        </p:grpSpPr>
        <p:sp>
          <p:nvSpPr>
            <p:cNvPr id="365625" name="Rectangle 57"/>
            <p:cNvSpPr>
              <a:spLocks noChangeArrowheads="1"/>
            </p:cNvSpPr>
            <p:nvPr/>
          </p:nvSpPr>
          <p:spPr bwMode="auto">
            <a:xfrm>
              <a:off x="720" y="2263"/>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记火箭喷出的气体相对于火箭的速度为</a:t>
              </a:r>
              <a:r>
                <a:rPr lang="en-US" altLang="zh-CN" sz="2400" b="1" i="1">
                  <a:latin typeface="Times New Roman" pitchFamily="18" charset="0"/>
                </a:rPr>
                <a:t>u</a:t>
              </a:r>
              <a:r>
                <a:rPr lang="zh-CN" altLang="en-US" sz="2400" b="1">
                  <a:latin typeface="Times New Roman" pitchFamily="18" charset="0"/>
                </a:rPr>
                <a:t>（常数）， </a:t>
              </a:r>
            </a:p>
          </p:txBody>
        </p:sp>
        <p:sp>
          <p:nvSpPr>
            <p:cNvPr id="365626" name="Rectangle 58"/>
            <p:cNvSpPr>
              <a:spLocks noChangeArrowheads="1"/>
            </p:cNvSpPr>
            <p:nvPr/>
          </p:nvSpPr>
          <p:spPr bwMode="auto">
            <a:xfrm>
              <a:off x="720" y="2551"/>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由动量守恒定理： </a:t>
              </a:r>
            </a:p>
          </p:txBody>
        </p:sp>
        <p:graphicFrame>
          <p:nvGraphicFramePr>
            <p:cNvPr id="365630" name="Object 62"/>
            <p:cNvGraphicFramePr>
              <a:graphicFrameLocks noChangeAspect="1"/>
            </p:cNvGraphicFramePr>
            <p:nvPr/>
          </p:nvGraphicFramePr>
          <p:xfrm>
            <a:off x="1152" y="2743"/>
            <a:ext cx="3986" cy="473"/>
          </p:xfrm>
          <a:graphic>
            <a:graphicData uri="http://schemas.openxmlformats.org/presentationml/2006/ole">
              <mc:AlternateContent xmlns:mc="http://schemas.openxmlformats.org/markup-compatibility/2006">
                <mc:Choice xmlns:v="urn:schemas-microsoft-com:vml" Requires="v">
                  <p:oleObj spid="_x0000_s365681" name="Equation" r:id="rId10" imgW="3619440" imgH="431640" progId="Equation.DSMT4">
                    <p:embed/>
                  </p:oleObj>
                </mc:Choice>
                <mc:Fallback>
                  <p:oleObj name="Equation" r:id="rId10" imgW="3619440" imgH="431640" progId="Equation.DSMT4">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2743"/>
                          <a:ext cx="3986"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5647" name="Group 79"/>
          <p:cNvGrpSpPr>
            <a:grpSpLocks/>
          </p:cNvGrpSpPr>
          <p:nvPr/>
        </p:nvGrpSpPr>
        <p:grpSpPr bwMode="auto">
          <a:xfrm>
            <a:off x="4114800" y="5562600"/>
            <a:ext cx="4953000" cy="1168400"/>
            <a:chOff x="2496" y="3504"/>
            <a:chExt cx="3120" cy="736"/>
          </a:xfrm>
        </p:grpSpPr>
        <p:sp>
          <p:nvSpPr>
            <p:cNvPr id="365642" name="Text Box 74"/>
            <p:cNvSpPr txBox="1">
              <a:spLocks noChangeArrowheads="1"/>
            </p:cNvSpPr>
            <p:nvPr/>
          </p:nvSpPr>
          <p:spPr bwMode="auto">
            <a:xfrm>
              <a:off x="2496" y="3600"/>
              <a:ext cx="1728" cy="640"/>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楷体_GB2312" pitchFamily="49" charset="-122"/>
                </a:rPr>
                <a:t>υ</a:t>
              </a:r>
              <a:r>
                <a:rPr lang="en-US" altLang="zh-CN" b="1" baseline="-30000">
                  <a:latin typeface="楷体_GB2312" pitchFamily="49" charset="-122"/>
                </a:rPr>
                <a:t>0</a:t>
              </a:r>
              <a:r>
                <a:rPr lang="zh-CN" altLang="en-US" b="1">
                  <a:latin typeface="楷体_GB2312" pitchFamily="49" charset="-122"/>
                </a:rPr>
                <a:t>和</a:t>
              </a:r>
              <a:r>
                <a:rPr lang="en-US" altLang="zh-CN" b="1">
                  <a:latin typeface="楷体_GB2312" pitchFamily="49" charset="-122"/>
                </a:rPr>
                <a:t>m</a:t>
              </a:r>
              <a:r>
                <a:rPr lang="en-US" altLang="zh-CN" b="1" baseline="-30000">
                  <a:latin typeface="楷体_GB2312" pitchFamily="49" charset="-122"/>
                </a:rPr>
                <a:t>0</a:t>
              </a:r>
              <a:r>
                <a:rPr lang="zh-CN" altLang="en-US" b="1">
                  <a:latin typeface="楷体_GB2312" pitchFamily="49" charset="-122"/>
                </a:rPr>
                <a:t>一定的情况下，火箭速度</a:t>
              </a:r>
              <a:r>
                <a:rPr lang="en-US" altLang="zh-CN" b="1">
                  <a:latin typeface="楷体_GB2312" pitchFamily="49" charset="-122"/>
                </a:rPr>
                <a:t>υ(t)</a:t>
              </a:r>
              <a:r>
                <a:rPr lang="zh-CN" altLang="en-US" b="1">
                  <a:latin typeface="楷体_GB2312" pitchFamily="49" charset="-122"/>
                </a:rPr>
                <a:t>由喷发速度</a:t>
              </a:r>
              <a:r>
                <a:rPr lang="en-US" altLang="zh-CN" b="1">
                  <a:latin typeface="楷体_GB2312" pitchFamily="49" charset="-122"/>
                </a:rPr>
                <a:t>u</a:t>
              </a:r>
              <a:r>
                <a:rPr lang="zh-CN" altLang="en-US" b="1">
                  <a:latin typeface="楷体_GB2312" pitchFamily="49" charset="-122"/>
                </a:rPr>
                <a:t>及质量比决定。</a:t>
              </a:r>
              <a:r>
                <a:rPr lang="zh-CN" altLang="en-US" sz="1800">
                  <a:ea typeface="宋体" pitchFamily="2" charset="-122"/>
                </a:rPr>
                <a:t> </a:t>
              </a:r>
            </a:p>
          </p:txBody>
        </p:sp>
        <p:grpSp>
          <p:nvGrpSpPr>
            <p:cNvPr id="365646" name="Group 78"/>
            <p:cNvGrpSpPr>
              <a:grpSpLocks/>
            </p:cNvGrpSpPr>
            <p:nvPr/>
          </p:nvGrpSpPr>
          <p:grpSpPr bwMode="auto">
            <a:xfrm>
              <a:off x="2784" y="3504"/>
              <a:ext cx="2832" cy="576"/>
              <a:chOff x="2784" y="3504"/>
              <a:chExt cx="2832" cy="576"/>
            </a:xfrm>
          </p:grpSpPr>
          <p:sp>
            <p:nvSpPr>
              <p:cNvPr id="365644" name="Line 76"/>
              <p:cNvSpPr>
                <a:spLocks noChangeShapeType="1"/>
              </p:cNvSpPr>
              <p:nvPr/>
            </p:nvSpPr>
            <p:spPr bwMode="auto">
              <a:xfrm>
                <a:off x="2784" y="3504"/>
                <a:ext cx="2832"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645" name="Line 77"/>
              <p:cNvSpPr>
                <a:spLocks noChangeShapeType="1"/>
              </p:cNvSpPr>
              <p:nvPr/>
            </p:nvSpPr>
            <p:spPr bwMode="auto">
              <a:xfrm flipH="1">
                <a:off x="4224" y="3504"/>
                <a:ext cx="1392" cy="576"/>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65653" name="Group 85"/>
          <p:cNvGrpSpPr>
            <a:grpSpLocks/>
          </p:cNvGrpSpPr>
          <p:nvPr/>
        </p:nvGrpSpPr>
        <p:grpSpPr bwMode="auto">
          <a:xfrm>
            <a:off x="1143000" y="5086350"/>
            <a:ext cx="7848600" cy="781050"/>
            <a:chOff x="720" y="3204"/>
            <a:chExt cx="4944" cy="492"/>
          </a:xfrm>
        </p:grpSpPr>
        <p:grpSp>
          <p:nvGrpSpPr>
            <p:cNvPr id="365635" name="Group 67"/>
            <p:cNvGrpSpPr>
              <a:grpSpLocks/>
            </p:cNvGrpSpPr>
            <p:nvPr/>
          </p:nvGrpSpPr>
          <p:grpSpPr bwMode="auto">
            <a:xfrm>
              <a:off x="720" y="3216"/>
              <a:ext cx="1488" cy="438"/>
              <a:chOff x="720" y="3216"/>
              <a:chExt cx="1488" cy="438"/>
            </a:xfrm>
          </p:grpSpPr>
          <p:graphicFrame>
            <p:nvGraphicFramePr>
              <p:cNvPr id="365633" name="Object 65"/>
              <p:cNvGraphicFramePr>
                <a:graphicFrameLocks noChangeAspect="1"/>
              </p:cNvGraphicFramePr>
              <p:nvPr/>
            </p:nvGraphicFramePr>
            <p:xfrm>
              <a:off x="1167" y="3216"/>
              <a:ext cx="1041" cy="438"/>
            </p:xfrm>
            <a:graphic>
              <a:graphicData uri="http://schemas.openxmlformats.org/presentationml/2006/ole">
                <mc:AlternateContent xmlns:mc="http://schemas.openxmlformats.org/markup-compatibility/2006">
                  <mc:Choice xmlns:v="urn:schemas-microsoft-com:vml" Requires="v">
                    <p:oleObj spid="_x0000_s365682" name="Equation" r:id="rId12" imgW="927000" imgH="393480" progId="Equation.DSMT4">
                      <p:embed/>
                    </p:oleObj>
                  </mc:Choice>
                  <mc:Fallback>
                    <p:oleObj name="Equation" r:id="rId12" imgW="927000" imgH="393480" progId="Equation.DSMT4">
                      <p:embed/>
                      <p:pic>
                        <p:nvPicPr>
                          <p:cNvPr id="0" name="Object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7" y="3216"/>
                            <a:ext cx="1041"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634" name="Text Box 66"/>
              <p:cNvSpPr txBox="1">
                <a:spLocks noChangeArrowheads="1"/>
              </p:cNvSpPr>
              <p:nvPr/>
            </p:nvSpPr>
            <p:spPr bwMode="auto">
              <a:xfrm>
                <a:off x="720" y="32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故：</a:t>
                </a:r>
              </a:p>
            </p:txBody>
          </p:sp>
        </p:grpSp>
        <p:grpSp>
          <p:nvGrpSpPr>
            <p:cNvPr id="365652" name="Group 84"/>
            <p:cNvGrpSpPr>
              <a:grpSpLocks/>
            </p:cNvGrpSpPr>
            <p:nvPr/>
          </p:nvGrpSpPr>
          <p:grpSpPr bwMode="auto">
            <a:xfrm>
              <a:off x="2448" y="3204"/>
              <a:ext cx="3216" cy="492"/>
              <a:chOff x="2448" y="3204"/>
              <a:chExt cx="3216" cy="492"/>
            </a:xfrm>
          </p:grpSpPr>
          <p:grpSp>
            <p:nvGrpSpPr>
              <p:cNvPr id="365638" name="Group 70"/>
              <p:cNvGrpSpPr>
                <a:grpSpLocks/>
              </p:cNvGrpSpPr>
              <p:nvPr/>
            </p:nvGrpSpPr>
            <p:grpSpPr bwMode="auto">
              <a:xfrm>
                <a:off x="2448" y="3204"/>
                <a:ext cx="2496" cy="492"/>
                <a:chOff x="2736" y="3204"/>
                <a:chExt cx="2496" cy="492"/>
              </a:xfrm>
            </p:grpSpPr>
            <p:sp>
              <p:nvSpPr>
                <p:cNvPr id="365636" name="Rectangle 68"/>
                <p:cNvSpPr>
                  <a:spLocks noChangeArrowheads="1"/>
                </p:cNvSpPr>
                <p:nvPr/>
              </p:nvSpPr>
              <p:spPr bwMode="auto">
                <a:xfrm>
                  <a:off x="2736" y="326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由此解得：</a:t>
                  </a:r>
                  <a:endParaRPr lang="zh-CN" altLang="en-US" sz="1800">
                    <a:ea typeface="宋体" pitchFamily="2" charset="-122"/>
                  </a:endParaRPr>
                </a:p>
              </p:txBody>
            </p:sp>
            <p:graphicFrame>
              <p:nvGraphicFramePr>
                <p:cNvPr id="365637" name="Object 69"/>
                <p:cNvGraphicFramePr>
                  <a:graphicFrameLocks noChangeAspect="1"/>
                </p:cNvGraphicFramePr>
                <p:nvPr/>
              </p:nvGraphicFramePr>
              <p:xfrm>
                <a:off x="3744" y="3204"/>
                <a:ext cx="1488" cy="492"/>
              </p:xfrm>
              <a:graphic>
                <a:graphicData uri="http://schemas.openxmlformats.org/presentationml/2006/ole">
                  <mc:AlternateContent xmlns:mc="http://schemas.openxmlformats.org/markup-compatibility/2006">
                    <mc:Choice xmlns:v="urn:schemas-microsoft-com:vml" Requires="v">
                      <p:oleObj spid="_x0000_s365683" name="Equation" r:id="rId14" imgW="1384200" imgH="457200" progId="Equation.DSMT4">
                        <p:embed/>
                      </p:oleObj>
                    </mc:Choice>
                    <mc:Fallback>
                      <p:oleObj name="Equation" r:id="rId14" imgW="1384200" imgH="457200" progId="Equation.DSMT4">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44" y="3204"/>
                              <a:ext cx="1488"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5651" name="Rectangle 83"/>
              <p:cNvSpPr>
                <a:spLocks noChangeArrowheads="1"/>
              </p:cNvSpPr>
              <p:nvPr/>
            </p:nvSpPr>
            <p:spPr bwMode="auto">
              <a:xfrm>
                <a:off x="5040" y="330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宋体" pitchFamily="2" charset="-122"/>
                    <a:ea typeface="宋体" pitchFamily="2" charset="-122"/>
                  </a:rPr>
                  <a:t>(</a:t>
                </a:r>
                <a:r>
                  <a:rPr lang="en-US" altLang="zh-CN" b="1">
                    <a:latin typeface="Times New Roman" pitchFamily="18" charset="0"/>
                    <a:ea typeface="宋体" pitchFamily="2" charset="-122"/>
                    <a:cs typeface="Times New Roman" pitchFamily="18" charset="0"/>
                  </a:rPr>
                  <a:t>3.11</a:t>
                </a:r>
                <a:r>
                  <a:rPr lang="en-US" altLang="zh-CN" b="1">
                    <a:latin typeface="宋体" pitchFamily="2" charset="-122"/>
                    <a:ea typeface="宋体" pitchFamily="2" charset="-122"/>
                  </a:rPr>
                  <a:t>)</a:t>
                </a:r>
                <a:r>
                  <a:rPr lang="en-US" altLang="zh-CN" sz="1100">
                    <a:ea typeface="宋体" pitchFamily="2" charset="-122"/>
                  </a:rPr>
                  <a:t> </a:t>
                </a:r>
                <a:endParaRPr lang="en-US" altLang="zh-CN" sz="1800">
                  <a:ea typeface="宋体" pitchFamily="2" charset="-122"/>
                </a:endParaRPr>
              </a:p>
            </p:txBody>
          </p:sp>
        </p:grpSp>
      </p:grpSp>
      <p:pic>
        <p:nvPicPr>
          <p:cNvPr id="365654" name="Picture 86" descr="j0283253"/>
          <p:cNvPicPr>
            <a:picLocks noChangeAspect="1" noChangeArrowheads="1" noCrop="1"/>
          </p:cNvPicPr>
          <p:nvPr/>
        </p:nvPicPr>
        <p:blipFill>
          <a:blip r:embed="rId16">
            <a:extLst>
              <a:ext uri="{28A0092B-C50C-407E-A947-70E740481C1C}">
                <a14:useLocalDpi xmlns:a14="http://schemas.microsoft.com/office/drawing/2010/main" val="0"/>
              </a:ext>
            </a:extLst>
          </a:blip>
          <a:srcRect/>
          <a:stretch>
            <a:fillRect/>
          </a:stretch>
        </p:blipFill>
        <p:spPr bwMode="auto">
          <a:xfrm>
            <a:off x="7848600" y="0"/>
            <a:ext cx="1463675" cy="1268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65584"/>
                                        </p:tgtEl>
                                        <p:attrNameLst>
                                          <p:attrName>style.visibility</p:attrName>
                                        </p:attrNameLst>
                                      </p:cBhvr>
                                      <p:to>
                                        <p:strVal val="visible"/>
                                      </p:to>
                                    </p:set>
                                    <p:animEffect transition="in" filter="wipe(up)">
                                      <p:cBhvr>
                                        <p:cTn id="7" dur="500"/>
                                        <p:tgtEl>
                                          <p:spTgt spid="36558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65577"/>
                                        </p:tgtEl>
                                        <p:attrNameLst>
                                          <p:attrName>style.visibility</p:attrName>
                                        </p:attrNameLst>
                                      </p:cBhvr>
                                      <p:to>
                                        <p:strVal val="visible"/>
                                      </p:to>
                                    </p:set>
                                    <p:animEffect transition="in" filter="wipe(left)">
                                      <p:cBhvr>
                                        <p:cTn id="11" dur="500"/>
                                        <p:tgtEl>
                                          <p:spTgt spid="365577"/>
                                        </p:tgtEl>
                                      </p:cBhvr>
                                    </p:animEffect>
                                  </p:childTnLst>
                                  <p:subTnLst>
                                    <p:set>
                                      <p:cBhvr override="childStyle">
                                        <p:cTn dur="1" fill="hold" display="0" masterRel="nextClick" afterEffect="1"/>
                                        <p:tgtEl>
                                          <p:spTgt spid="365577"/>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65613"/>
                                        </p:tgtEl>
                                        <p:attrNameLst>
                                          <p:attrName>style.visibility</p:attrName>
                                        </p:attrNameLst>
                                      </p:cBhvr>
                                      <p:to>
                                        <p:strVal val="visible"/>
                                      </p:to>
                                    </p:set>
                                    <p:animEffect transition="in" filter="wipe(left)">
                                      <p:cBhvr>
                                        <p:cTn id="16" dur="500"/>
                                        <p:tgtEl>
                                          <p:spTgt spid="365613"/>
                                        </p:tgtEl>
                                      </p:cBhvr>
                                    </p:animEffect>
                                  </p:childTnLst>
                                  <p:subTnLst>
                                    <p:set>
                                      <p:cBhvr override="childStyle">
                                        <p:cTn dur="1" fill="hold" display="0" masterRel="nextClick" afterEffect="1"/>
                                        <p:tgtEl>
                                          <p:spTgt spid="365613"/>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65655"/>
                                        </p:tgtEl>
                                        <p:attrNameLst>
                                          <p:attrName>style.visibility</p:attrName>
                                        </p:attrNameLst>
                                      </p:cBhvr>
                                      <p:to>
                                        <p:strVal val="visible"/>
                                      </p:to>
                                    </p:set>
                                    <p:animEffect transition="in" filter="wipe(up)">
                                      <p:cBhvr>
                                        <p:cTn id="21" dur="500"/>
                                        <p:tgtEl>
                                          <p:spTgt spid="36565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65614"/>
                                        </p:tgtEl>
                                        <p:attrNameLst>
                                          <p:attrName>style.visibility</p:attrName>
                                        </p:attrNameLst>
                                      </p:cBhvr>
                                      <p:to>
                                        <p:strVal val="visible"/>
                                      </p:to>
                                    </p:set>
                                    <p:animEffect transition="in" filter="wipe(left)">
                                      <p:cBhvr>
                                        <p:cTn id="25" dur="500"/>
                                        <p:tgtEl>
                                          <p:spTgt spid="3656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65620"/>
                                        </p:tgtEl>
                                        <p:attrNameLst>
                                          <p:attrName>style.visibility</p:attrName>
                                        </p:attrNameLst>
                                      </p:cBhvr>
                                      <p:to>
                                        <p:strVal val="visible"/>
                                      </p:to>
                                    </p:set>
                                    <p:animEffect transition="in" filter="wipe(up)">
                                      <p:cBhvr>
                                        <p:cTn id="30" dur="500"/>
                                        <p:tgtEl>
                                          <p:spTgt spid="3656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65648"/>
                                        </p:tgtEl>
                                        <p:attrNameLst>
                                          <p:attrName>style.visibility</p:attrName>
                                        </p:attrNameLst>
                                      </p:cBhvr>
                                      <p:to>
                                        <p:strVal val="visible"/>
                                      </p:to>
                                    </p:set>
                                    <p:animEffect transition="in" filter="wipe(up)">
                                      <p:cBhvr>
                                        <p:cTn id="35" dur="500"/>
                                        <p:tgtEl>
                                          <p:spTgt spid="3656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65632"/>
                                        </p:tgtEl>
                                        <p:attrNameLst>
                                          <p:attrName>style.visibility</p:attrName>
                                        </p:attrNameLst>
                                      </p:cBhvr>
                                      <p:to>
                                        <p:strVal val="visible"/>
                                      </p:to>
                                    </p:set>
                                    <p:animEffect transition="in" filter="wipe(left)">
                                      <p:cBhvr>
                                        <p:cTn id="40" dur="500"/>
                                        <p:tgtEl>
                                          <p:spTgt spid="3656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65653"/>
                                        </p:tgtEl>
                                        <p:attrNameLst>
                                          <p:attrName>style.visibility</p:attrName>
                                        </p:attrNameLst>
                                      </p:cBhvr>
                                      <p:to>
                                        <p:strVal val="visible"/>
                                      </p:to>
                                    </p:set>
                                    <p:animEffect transition="in" filter="wipe(left)">
                                      <p:cBhvr>
                                        <p:cTn id="45" dur="500"/>
                                        <p:tgtEl>
                                          <p:spTgt spid="365653"/>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65647"/>
                                        </p:tgtEl>
                                        <p:attrNameLst>
                                          <p:attrName>style.visibility</p:attrName>
                                        </p:attrNameLst>
                                      </p:cBhvr>
                                      <p:to>
                                        <p:strVal val="visible"/>
                                      </p:to>
                                    </p:set>
                                    <p:animEffect transition="in" filter="wipe(left)">
                                      <p:cBhvr>
                                        <p:cTn id="49" dur="500"/>
                                        <p:tgtEl>
                                          <p:spTgt spid="365647"/>
                                        </p:tgtEl>
                                      </p:cBhvr>
                                    </p:animEffect>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14" grpId="0" autoUpdateAnimBg="0"/>
      <p:bldP spid="36562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Rectangle 4"/>
          <p:cNvSpPr>
            <a:spLocks noChangeArrowheads="1"/>
          </p:cNvSpPr>
          <p:nvPr/>
        </p:nvSpPr>
        <p:spPr bwMode="auto">
          <a:xfrm>
            <a:off x="152400" y="228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a:t>
            </a:r>
            <a:r>
              <a:rPr lang="en-US" altLang="zh-CN" sz="2400" b="1">
                <a:latin typeface="楷体_GB2312" pitchFamily="49" charset="-122"/>
              </a:rPr>
              <a:t>2</a:t>
            </a:r>
            <a:r>
              <a:rPr lang="zh-CN" altLang="en-US" sz="2400" b="1">
                <a:latin typeface="楷体_GB2312" pitchFamily="49" charset="-122"/>
              </a:rPr>
              <a:t>）火箭推进力及速度的分析 </a:t>
            </a:r>
          </a:p>
        </p:txBody>
      </p:sp>
      <p:grpSp>
        <p:nvGrpSpPr>
          <p:cNvPr id="367747" name="Group 131"/>
          <p:cNvGrpSpPr>
            <a:grpSpLocks/>
          </p:cNvGrpSpPr>
          <p:nvPr/>
        </p:nvGrpSpPr>
        <p:grpSpPr bwMode="auto">
          <a:xfrm>
            <a:off x="381000" y="838200"/>
            <a:ext cx="8382000" cy="1600200"/>
            <a:chOff x="240" y="528"/>
            <a:chExt cx="5280" cy="1008"/>
          </a:xfrm>
        </p:grpSpPr>
        <p:sp>
          <p:nvSpPr>
            <p:cNvPr id="367621" name="Rectangle 5"/>
            <p:cNvSpPr>
              <a:spLocks noChangeArrowheads="1"/>
            </p:cNvSpPr>
            <p:nvPr/>
          </p:nvSpPr>
          <p:spPr bwMode="auto">
            <a:xfrm>
              <a:off x="240" y="528"/>
              <a:ext cx="4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现将火箭</a:t>
              </a:r>
              <a:r>
                <a:rPr lang="en-US" altLang="zh-CN" sz="2400" b="1">
                  <a:latin typeface="Times New Roman"/>
                </a:rPr>
                <a:t>——</a:t>
              </a:r>
              <a:r>
                <a:rPr lang="zh-CN" altLang="en-US" sz="2400" b="1">
                  <a:latin typeface="楷体_GB2312" pitchFamily="49" charset="-122"/>
                </a:rPr>
                <a:t>卫星系统的质量分成三部分： </a:t>
              </a:r>
            </a:p>
          </p:txBody>
        </p:sp>
        <p:sp>
          <p:nvSpPr>
            <p:cNvPr id="367622" name="Rectangle 6"/>
            <p:cNvSpPr>
              <a:spLocks noChangeArrowheads="1"/>
            </p:cNvSpPr>
            <p:nvPr/>
          </p:nvSpPr>
          <p:spPr bwMode="auto">
            <a:xfrm>
              <a:off x="528" y="788"/>
              <a:ext cx="499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a:t>
              </a:r>
              <a:r>
                <a:rPr lang="en-US" altLang="zh-CN" sz="2400" b="1">
                  <a:latin typeface="Times New Roman" pitchFamily="18" charset="0"/>
                </a:rPr>
                <a:t>i</a:t>
              </a:r>
              <a:r>
                <a:rPr lang="zh-CN" altLang="en-US" sz="2400" b="1">
                  <a:latin typeface="Times New Roman" pitchFamily="18" charset="0"/>
                </a:rPr>
                <a:t>）</a:t>
              </a:r>
              <a:r>
                <a:rPr lang="en-US" altLang="zh-CN" sz="2400" b="1" i="1">
                  <a:latin typeface="Times New Roman" pitchFamily="18" charset="0"/>
                </a:rPr>
                <a:t>m</a:t>
              </a:r>
              <a:r>
                <a:rPr lang="en-US" altLang="zh-CN" sz="2400" b="1" i="1" baseline="-30000">
                  <a:latin typeface="Times New Roman" pitchFamily="18" charset="0"/>
                </a:rPr>
                <a:t>P</a:t>
              </a:r>
              <a:r>
                <a:rPr lang="zh-CN" altLang="en-US" sz="2400" b="1">
                  <a:latin typeface="Times New Roman" pitchFamily="18" charset="0"/>
                </a:rPr>
                <a:t>（有效负载，如卫星）</a:t>
              </a:r>
            </a:p>
            <a:p>
              <a:r>
                <a:rPr lang="zh-CN" altLang="en-US" sz="2400" b="1">
                  <a:latin typeface="Times New Roman" pitchFamily="18" charset="0"/>
                </a:rPr>
                <a:t>（</a:t>
              </a:r>
              <a:r>
                <a:rPr lang="en-US" altLang="zh-CN" sz="2400" b="1">
                  <a:latin typeface="Times New Roman" pitchFamily="18" charset="0"/>
                </a:rPr>
                <a:t>ii</a:t>
              </a:r>
              <a:r>
                <a:rPr lang="zh-CN" altLang="en-US" sz="2400" b="1">
                  <a:latin typeface="Times New Roman" pitchFamily="18" charset="0"/>
                </a:rPr>
                <a:t>）</a:t>
              </a:r>
              <a:r>
                <a:rPr lang="en-US" altLang="zh-CN" sz="2400" b="1" i="1">
                  <a:latin typeface="Times New Roman" pitchFamily="18" charset="0"/>
                </a:rPr>
                <a:t>m</a:t>
              </a:r>
              <a:r>
                <a:rPr lang="en-US" altLang="zh-CN" sz="2400" b="1" i="1" baseline="-30000">
                  <a:latin typeface="Times New Roman" pitchFamily="18" charset="0"/>
                </a:rPr>
                <a:t>F</a:t>
              </a:r>
              <a:r>
                <a:rPr lang="zh-CN" altLang="en-US" sz="2400" b="1">
                  <a:latin typeface="Times New Roman" pitchFamily="18" charset="0"/>
                </a:rPr>
                <a:t>（燃料质量）</a:t>
              </a:r>
            </a:p>
            <a:p>
              <a:r>
                <a:rPr lang="zh-CN" altLang="en-US" sz="2400" b="1">
                  <a:latin typeface="Times New Roman" pitchFamily="18" charset="0"/>
                </a:rPr>
                <a:t>（</a:t>
              </a:r>
              <a:r>
                <a:rPr lang="en-US" altLang="zh-CN" sz="2400" b="1">
                  <a:latin typeface="Times New Roman" pitchFamily="18" charset="0"/>
                </a:rPr>
                <a:t>iii</a:t>
              </a:r>
              <a:r>
                <a:rPr lang="zh-CN" altLang="en-US" sz="2400" b="1">
                  <a:latin typeface="Times New Roman" pitchFamily="18" charset="0"/>
                </a:rPr>
                <a:t>）</a:t>
              </a:r>
              <a:r>
                <a:rPr lang="en-US" altLang="zh-CN" sz="2400" b="1" i="1">
                  <a:latin typeface="Times New Roman" pitchFamily="18" charset="0"/>
                </a:rPr>
                <a:t>m</a:t>
              </a:r>
              <a:r>
                <a:rPr lang="en-US" altLang="zh-CN" sz="2400" b="1" i="1" baseline="-30000">
                  <a:latin typeface="Times New Roman" pitchFamily="18" charset="0"/>
                </a:rPr>
                <a:t>S</a:t>
              </a:r>
              <a:r>
                <a:rPr lang="zh-CN" altLang="en-US" sz="2400" b="1">
                  <a:latin typeface="Times New Roman" pitchFamily="18" charset="0"/>
                </a:rPr>
                <a:t>（结构质量</a:t>
              </a:r>
              <a:r>
                <a:rPr lang="en-US" altLang="zh-CN" sz="2400" b="1">
                  <a:latin typeface="Times New Roman" pitchFamily="18" charset="0"/>
                </a:rPr>
                <a:t>——</a:t>
              </a:r>
              <a:r>
                <a:rPr lang="zh-CN" altLang="en-US" sz="2400" b="1">
                  <a:latin typeface="Times New Roman" pitchFamily="18" charset="0"/>
                </a:rPr>
                <a:t>如外壳、燃料容器及推进器）。 </a:t>
              </a:r>
            </a:p>
          </p:txBody>
        </p:sp>
      </p:grpSp>
      <p:grpSp>
        <p:nvGrpSpPr>
          <p:cNvPr id="367625" name="Group 9"/>
          <p:cNvGrpSpPr>
            <a:grpSpLocks/>
          </p:cNvGrpSpPr>
          <p:nvPr/>
        </p:nvGrpSpPr>
        <p:grpSpPr bwMode="auto">
          <a:xfrm>
            <a:off x="381000" y="2530475"/>
            <a:ext cx="7391400" cy="1050925"/>
            <a:chOff x="240" y="1546"/>
            <a:chExt cx="4656" cy="662"/>
          </a:xfrm>
        </p:grpSpPr>
        <p:sp>
          <p:nvSpPr>
            <p:cNvPr id="367623" name="Rectangle 7"/>
            <p:cNvSpPr>
              <a:spLocks noChangeArrowheads="1"/>
            </p:cNvSpPr>
            <p:nvPr/>
          </p:nvSpPr>
          <p:spPr bwMode="auto">
            <a:xfrm>
              <a:off x="240" y="1546"/>
              <a:ext cx="46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最终质量为</a:t>
              </a:r>
              <a:r>
                <a:rPr lang="en-US" altLang="zh-CN" sz="2400" b="1" i="1">
                  <a:latin typeface="Times New Roman" pitchFamily="18" charset="0"/>
                </a:rPr>
                <a:t>m</a:t>
              </a:r>
              <a:r>
                <a:rPr lang="en-US" altLang="zh-CN" sz="2400" b="1" i="1" baseline="-30000">
                  <a:latin typeface="Times New Roman" pitchFamily="18" charset="0"/>
                </a:rPr>
                <a:t>P</a:t>
              </a:r>
              <a:r>
                <a:rPr lang="en-US" altLang="zh-CN" sz="2400" b="1">
                  <a:latin typeface="Times New Roman" pitchFamily="18" charset="0"/>
                </a:rPr>
                <a:t> +</a:t>
              </a:r>
              <a:r>
                <a:rPr lang="en-US" altLang="zh-CN" sz="2400" b="1" i="1">
                  <a:latin typeface="Times New Roman" pitchFamily="18" charset="0"/>
                </a:rPr>
                <a:t> m</a:t>
              </a:r>
              <a:r>
                <a:rPr lang="en-US" altLang="zh-CN" sz="2400" b="1" i="1" baseline="-30000">
                  <a:latin typeface="Times New Roman" pitchFamily="18" charset="0"/>
                </a:rPr>
                <a:t>S</a:t>
              </a:r>
              <a:r>
                <a:rPr lang="en-US" altLang="zh-CN" sz="2400" b="1">
                  <a:latin typeface="Times New Roman" pitchFamily="18" charset="0"/>
                </a:rPr>
                <a:t> </a:t>
              </a:r>
              <a:r>
                <a:rPr lang="zh-CN" altLang="en-US" sz="2400" b="1">
                  <a:latin typeface="Times New Roman" pitchFamily="18" charset="0"/>
                </a:rPr>
                <a:t>，初始速度为</a:t>
              </a:r>
              <a:r>
                <a:rPr lang="en-US" altLang="zh-CN" sz="2400" b="1">
                  <a:latin typeface="Times New Roman" pitchFamily="18" charset="0"/>
                </a:rPr>
                <a:t>0</a:t>
              </a:r>
              <a:r>
                <a:rPr lang="zh-CN" altLang="en-US" sz="2400" b="1">
                  <a:latin typeface="Times New Roman" pitchFamily="18" charset="0"/>
                </a:rPr>
                <a:t>，</a:t>
              </a:r>
            </a:p>
            <a:p>
              <a:r>
                <a:rPr lang="zh-CN" altLang="en-US" sz="2400" b="1">
                  <a:latin typeface="Times New Roman" pitchFamily="18" charset="0"/>
                </a:rPr>
                <a:t>所以末速度：</a:t>
              </a:r>
            </a:p>
          </p:txBody>
        </p:sp>
        <p:graphicFrame>
          <p:nvGraphicFramePr>
            <p:cNvPr id="367624" name="Object 8"/>
            <p:cNvGraphicFramePr>
              <a:graphicFrameLocks noChangeAspect="1"/>
            </p:cNvGraphicFramePr>
            <p:nvPr/>
          </p:nvGraphicFramePr>
          <p:xfrm>
            <a:off x="1398" y="1751"/>
            <a:ext cx="1098" cy="457"/>
          </p:xfrm>
          <a:graphic>
            <a:graphicData uri="http://schemas.openxmlformats.org/presentationml/2006/ole">
              <mc:AlternateContent xmlns:mc="http://schemas.openxmlformats.org/markup-compatibility/2006">
                <mc:Choice xmlns:v="urn:schemas-microsoft-com:vml" Requires="v">
                  <p:oleObj spid="_x0000_s367751" name="Equation" r:id="rId4" imgW="1041120" imgH="431640" progId="Equation.DSMT4">
                    <p:embed/>
                  </p:oleObj>
                </mc:Choice>
                <mc:Fallback>
                  <p:oleObj name="Equation" r:id="rId4" imgW="1041120" imgH="4316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 y="1751"/>
                          <a:ext cx="1098"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7627" name="Group 11"/>
          <p:cNvGrpSpPr>
            <a:grpSpLocks/>
          </p:cNvGrpSpPr>
          <p:nvPr/>
        </p:nvGrpSpPr>
        <p:grpSpPr bwMode="auto">
          <a:xfrm>
            <a:off x="6477000" y="5086350"/>
            <a:ext cx="2384425" cy="1543050"/>
            <a:chOff x="1303" y="1686"/>
            <a:chExt cx="2573" cy="1669"/>
          </a:xfrm>
        </p:grpSpPr>
        <p:grpSp>
          <p:nvGrpSpPr>
            <p:cNvPr id="367628" name="Group 12"/>
            <p:cNvGrpSpPr>
              <a:grpSpLocks/>
            </p:cNvGrpSpPr>
            <p:nvPr/>
          </p:nvGrpSpPr>
          <p:grpSpPr bwMode="auto">
            <a:xfrm>
              <a:off x="1303" y="2760"/>
              <a:ext cx="2573" cy="595"/>
              <a:chOff x="1303" y="2760"/>
              <a:chExt cx="2573" cy="595"/>
            </a:xfrm>
          </p:grpSpPr>
          <p:sp>
            <p:nvSpPr>
              <p:cNvPr id="367629" name="Freeform 13"/>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367630" name="Rectangle 14"/>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367631" name="Freeform 15"/>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367632" name="Freeform 16"/>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367633" name="Group 17"/>
            <p:cNvGrpSpPr>
              <a:grpSpLocks/>
            </p:cNvGrpSpPr>
            <p:nvPr/>
          </p:nvGrpSpPr>
          <p:grpSpPr bwMode="auto">
            <a:xfrm>
              <a:off x="2801" y="1975"/>
              <a:ext cx="67" cy="57"/>
              <a:chOff x="2801" y="1975"/>
              <a:chExt cx="67" cy="57"/>
            </a:xfrm>
          </p:grpSpPr>
          <p:sp>
            <p:nvSpPr>
              <p:cNvPr id="367634" name="Oval 18"/>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367635" name="Oval 19"/>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67636" name="Group 20"/>
            <p:cNvGrpSpPr>
              <a:grpSpLocks/>
            </p:cNvGrpSpPr>
            <p:nvPr/>
          </p:nvGrpSpPr>
          <p:grpSpPr bwMode="auto">
            <a:xfrm>
              <a:off x="2973" y="1980"/>
              <a:ext cx="67" cy="57"/>
              <a:chOff x="2973" y="1980"/>
              <a:chExt cx="67" cy="57"/>
            </a:xfrm>
          </p:grpSpPr>
          <p:sp>
            <p:nvSpPr>
              <p:cNvPr id="367637" name="Oval 21"/>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367638" name="Oval 22"/>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67639" name="Group 23"/>
            <p:cNvGrpSpPr>
              <a:grpSpLocks/>
            </p:cNvGrpSpPr>
            <p:nvPr/>
          </p:nvGrpSpPr>
          <p:grpSpPr bwMode="auto">
            <a:xfrm>
              <a:off x="2169" y="1686"/>
              <a:ext cx="1380" cy="1387"/>
              <a:chOff x="2169" y="1686"/>
              <a:chExt cx="1380" cy="1387"/>
            </a:xfrm>
          </p:grpSpPr>
          <p:grpSp>
            <p:nvGrpSpPr>
              <p:cNvPr id="367640" name="Group 24"/>
              <p:cNvGrpSpPr>
                <a:grpSpLocks/>
              </p:cNvGrpSpPr>
              <p:nvPr/>
            </p:nvGrpSpPr>
            <p:grpSpPr bwMode="auto">
              <a:xfrm>
                <a:off x="2169" y="1686"/>
                <a:ext cx="1236" cy="1387"/>
                <a:chOff x="2169" y="1686"/>
                <a:chExt cx="1236" cy="1387"/>
              </a:xfrm>
            </p:grpSpPr>
            <p:sp>
              <p:nvSpPr>
                <p:cNvPr id="367641" name="Freeform 25"/>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367642" name="Freeform 26"/>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367643" name="Group 27"/>
                <p:cNvGrpSpPr>
                  <a:grpSpLocks/>
                </p:cNvGrpSpPr>
                <p:nvPr/>
              </p:nvGrpSpPr>
              <p:grpSpPr bwMode="auto">
                <a:xfrm>
                  <a:off x="2169" y="2067"/>
                  <a:ext cx="1236" cy="1006"/>
                  <a:chOff x="2169" y="2067"/>
                  <a:chExt cx="1236" cy="1006"/>
                </a:xfrm>
              </p:grpSpPr>
              <p:sp>
                <p:nvSpPr>
                  <p:cNvPr id="367644" name="Freeform 28"/>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367645" name="Group 29"/>
                  <p:cNvGrpSpPr>
                    <a:grpSpLocks/>
                  </p:cNvGrpSpPr>
                  <p:nvPr/>
                </p:nvGrpSpPr>
                <p:grpSpPr bwMode="auto">
                  <a:xfrm>
                    <a:off x="2681" y="2067"/>
                    <a:ext cx="449" cy="1006"/>
                    <a:chOff x="2681" y="2067"/>
                    <a:chExt cx="449" cy="1006"/>
                  </a:xfrm>
                </p:grpSpPr>
                <p:sp>
                  <p:nvSpPr>
                    <p:cNvPr id="367646" name="Freeform 30"/>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367647" name="Freeform 31"/>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367648" name="Freeform 32"/>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367649" name="Freeform 33"/>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367650" name="Group 34"/>
                <p:cNvGrpSpPr>
                  <a:grpSpLocks/>
                </p:cNvGrpSpPr>
                <p:nvPr/>
              </p:nvGrpSpPr>
              <p:grpSpPr bwMode="auto">
                <a:xfrm>
                  <a:off x="2802" y="2002"/>
                  <a:ext cx="216" cy="233"/>
                  <a:chOff x="2802" y="2002"/>
                  <a:chExt cx="216" cy="233"/>
                </a:xfrm>
              </p:grpSpPr>
              <p:sp>
                <p:nvSpPr>
                  <p:cNvPr id="367651" name="Freeform 35"/>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652" name="Freeform 36"/>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653" name="Freeform 37"/>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7654" name="Group 38"/>
                <p:cNvGrpSpPr>
                  <a:grpSpLocks/>
                </p:cNvGrpSpPr>
                <p:nvPr/>
              </p:nvGrpSpPr>
              <p:grpSpPr bwMode="auto">
                <a:xfrm>
                  <a:off x="2780" y="1904"/>
                  <a:ext cx="287" cy="26"/>
                  <a:chOff x="2780" y="1904"/>
                  <a:chExt cx="287" cy="26"/>
                </a:xfrm>
              </p:grpSpPr>
              <p:sp>
                <p:nvSpPr>
                  <p:cNvPr id="367655" name="Freeform 39"/>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367656" name="Freeform 40"/>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367657" name="Freeform 41"/>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367658" name="Freeform 42"/>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367659" name="Freeform 43"/>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367660" name="Group 44"/>
            <p:cNvGrpSpPr>
              <a:grpSpLocks/>
            </p:cNvGrpSpPr>
            <p:nvPr/>
          </p:nvGrpSpPr>
          <p:grpSpPr bwMode="auto">
            <a:xfrm>
              <a:off x="2692" y="1940"/>
              <a:ext cx="431" cy="125"/>
              <a:chOff x="2692" y="1940"/>
              <a:chExt cx="431" cy="125"/>
            </a:xfrm>
          </p:grpSpPr>
          <p:grpSp>
            <p:nvGrpSpPr>
              <p:cNvPr id="367661" name="Group 45"/>
              <p:cNvGrpSpPr>
                <a:grpSpLocks/>
              </p:cNvGrpSpPr>
              <p:nvPr/>
            </p:nvGrpSpPr>
            <p:grpSpPr bwMode="auto">
              <a:xfrm>
                <a:off x="2692" y="1940"/>
                <a:ext cx="431" cy="125"/>
                <a:chOff x="2692" y="1940"/>
                <a:chExt cx="431" cy="125"/>
              </a:xfrm>
            </p:grpSpPr>
            <p:sp>
              <p:nvSpPr>
                <p:cNvPr id="367662" name="Freeform 46"/>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367663" name="Freeform 47"/>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367664" name="Freeform 48"/>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367665" name="Freeform 49"/>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367666" name="Freeform 50"/>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367667" name="Group 51"/>
              <p:cNvGrpSpPr>
                <a:grpSpLocks/>
              </p:cNvGrpSpPr>
              <p:nvPr/>
            </p:nvGrpSpPr>
            <p:grpSpPr bwMode="auto">
              <a:xfrm>
                <a:off x="2803" y="1970"/>
                <a:ext cx="67" cy="57"/>
                <a:chOff x="2803" y="1970"/>
                <a:chExt cx="67" cy="57"/>
              </a:xfrm>
            </p:grpSpPr>
            <p:sp>
              <p:nvSpPr>
                <p:cNvPr id="367668" name="Oval 52"/>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367669" name="Oval 53"/>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367670" name="Group 54"/>
              <p:cNvGrpSpPr>
                <a:grpSpLocks/>
              </p:cNvGrpSpPr>
              <p:nvPr/>
            </p:nvGrpSpPr>
            <p:grpSpPr bwMode="auto">
              <a:xfrm>
                <a:off x="2975" y="1975"/>
                <a:ext cx="67" cy="57"/>
                <a:chOff x="2975" y="1975"/>
                <a:chExt cx="67" cy="57"/>
              </a:xfrm>
            </p:grpSpPr>
            <p:sp>
              <p:nvSpPr>
                <p:cNvPr id="367671" name="Oval 55"/>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367672" name="Oval 56"/>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367673" name="Freeform 57"/>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367674" name="Group 58"/>
            <p:cNvGrpSpPr>
              <a:grpSpLocks/>
            </p:cNvGrpSpPr>
            <p:nvPr/>
          </p:nvGrpSpPr>
          <p:grpSpPr bwMode="auto">
            <a:xfrm rot="16200000" flipV="1">
              <a:off x="2006" y="1788"/>
              <a:ext cx="442" cy="322"/>
              <a:chOff x="4363" y="2585"/>
              <a:chExt cx="1104" cy="808"/>
            </a:xfrm>
          </p:grpSpPr>
          <p:sp>
            <p:nvSpPr>
              <p:cNvPr id="367675" name="Freeform 59"/>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367676" name="Freeform 60"/>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77" name="Freeform 61"/>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78" name="Freeform 62"/>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79" name="Freeform 63"/>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0" name="Freeform 64"/>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1" name="Freeform 65"/>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2" name="Freeform 66"/>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3" name="Freeform 67"/>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4" name="Freeform 68"/>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5" name="Freeform 69"/>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6" name="Freeform 70"/>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7" name="Freeform 71"/>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8" name="Freeform 72"/>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89" name="Freeform 73"/>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0" name="Freeform 74"/>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1" name="Freeform 75"/>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2" name="Freeform 76"/>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3" name="Freeform 77"/>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4" name="Freeform 78"/>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5" name="Freeform 79"/>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367696" name="Freeform 80"/>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grpSp>
        <p:nvGrpSpPr>
          <p:cNvPr id="367697" name="Group 81"/>
          <p:cNvGrpSpPr>
            <a:grpSpLocks/>
          </p:cNvGrpSpPr>
          <p:nvPr/>
        </p:nvGrpSpPr>
        <p:grpSpPr bwMode="auto">
          <a:xfrm>
            <a:off x="228600" y="4800600"/>
            <a:ext cx="1593850" cy="1631950"/>
            <a:chOff x="2051" y="1696"/>
            <a:chExt cx="1004" cy="1028"/>
          </a:xfrm>
        </p:grpSpPr>
        <p:sp>
          <p:nvSpPr>
            <p:cNvPr id="367698" name="Freeform 82"/>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67699" name="Group 83"/>
            <p:cNvGrpSpPr>
              <a:grpSpLocks/>
            </p:cNvGrpSpPr>
            <p:nvPr/>
          </p:nvGrpSpPr>
          <p:grpSpPr bwMode="auto">
            <a:xfrm rot="1123344">
              <a:off x="2441" y="2029"/>
              <a:ext cx="511" cy="637"/>
              <a:chOff x="2308" y="1206"/>
              <a:chExt cx="710" cy="940"/>
            </a:xfrm>
          </p:grpSpPr>
          <p:sp>
            <p:nvSpPr>
              <p:cNvPr id="367700" name="Freeform 84"/>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67701" name="Freeform 85"/>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67702" name="Freeform 86"/>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67703" name="Group 87"/>
            <p:cNvGrpSpPr>
              <a:grpSpLocks/>
            </p:cNvGrpSpPr>
            <p:nvPr/>
          </p:nvGrpSpPr>
          <p:grpSpPr bwMode="auto">
            <a:xfrm rot="1123344">
              <a:off x="2051" y="1977"/>
              <a:ext cx="454" cy="747"/>
              <a:chOff x="1799" y="1328"/>
              <a:chExt cx="630" cy="1101"/>
            </a:xfrm>
          </p:grpSpPr>
          <p:grpSp>
            <p:nvGrpSpPr>
              <p:cNvPr id="367704" name="Group 88"/>
              <p:cNvGrpSpPr>
                <a:grpSpLocks/>
              </p:cNvGrpSpPr>
              <p:nvPr/>
            </p:nvGrpSpPr>
            <p:grpSpPr bwMode="auto">
              <a:xfrm>
                <a:off x="1968" y="1328"/>
                <a:ext cx="461" cy="1101"/>
                <a:chOff x="1968" y="1328"/>
                <a:chExt cx="461" cy="1101"/>
              </a:xfrm>
            </p:grpSpPr>
            <p:sp>
              <p:nvSpPr>
                <p:cNvPr id="367705" name="Freeform 89"/>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67706" name="Freeform 90"/>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7707" name="Group 91"/>
              <p:cNvGrpSpPr>
                <a:grpSpLocks/>
              </p:cNvGrpSpPr>
              <p:nvPr/>
            </p:nvGrpSpPr>
            <p:grpSpPr bwMode="auto">
              <a:xfrm>
                <a:off x="1799" y="1444"/>
                <a:ext cx="549" cy="922"/>
                <a:chOff x="1799" y="1444"/>
                <a:chExt cx="549" cy="922"/>
              </a:xfrm>
            </p:grpSpPr>
            <p:sp>
              <p:nvSpPr>
                <p:cNvPr id="367708" name="Freeform 92"/>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67709" name="Freeform 93"/>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67710" name="Freeform 94"/>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367711" name="Group 95"/>
            <p:cNvGrpSpPr>
              <a:grpSpLocks/>
            </p:cNvGrpSpPr>
            <p:nvPr/>
          </p:nvGrpSpPr>
          <p:grpSpPr bwMode="auto">
            <a:xfrm rot="1123344">
              <a:off x="2327" y="1696"/>
              <a:ext cx="255" cy="314"/>
              <a:chOff x="1947" y="869"/>
              <a:chExt cx="355" cy="463"/>
            </a:xfrm>
          </p:grpSpPr>
          <p:grpSp>
            <p:nvGrpSpPr>
              <p:cNvPr id="367712" name="Group 96"/>
              <p:cNvGrpSpPr>
                <a:grpSpLocks/>
              </p:cNvGrpSpPr>
              <p:nvPr/>
            </p:nvGrpSpPr>
            <p:grpSpPr bwMode="auto">
              <a:xfrm>
                <a:off x="1982" y="1005"/>
                <a:ext cx="305" cy="220"/>
                <a:chOff x="1982" y="1005"/>
                <a:chExt cx="305" cy="220"/>
              </a:xfrm>
            </p:grpSpPr>
            <p:sp>
              <p:nvSpPr>
                <p:cNvPr id="367713" name="Freeform 97"/>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67714" name="Freeform 98"/>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367715" name="Freeform 99"/>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367716" name="Group 100"/>
              <p:cNvGrpSpPr>
                <a:grpSpLocks/>
              </p:cNvGrpSpPr>
              <p:nvPr/>
            </p:nvGrpSpPr>
            <p:grpSpPr bwMode="auto">
              <a:xfrm>
                <a:off x="1997" y="1009"/>
                <a:ext cx="257" cy="143"/>
                <a:chOff x="1997" y="1009"/>
                <a:chExt cx="257" cy="143"/>
              </a:xfrm>
            </p:grpSpPr>
            <p:sp>
              <p:nvSpPr>
                <p:cNvPr id="367717" name="Freeform 101"/>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7718" name="Freeform 102"/>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7719" name="Freeform 103"/>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367720" name="Group 104"/>
              <p:cNvGrpSpPr>
                <a:grpSpLocks/>
              </p:cNvGrpSpPr>
              <p:nvPr/>
            </p:nvGrpSpPr>
            <p:grpSpPr bwMode="auto">
              <a:xfrm>
                <a:off x="2027" y="1019"/>
                <a:ext cx="218" cy="158"/>
                <a:chOff x="2027" y="1019"/>
                <a:chExt cx="218" cy="158"/>
              </a:xfrm>
            </p:grpSpPr>
            <p:sp>
              <p:nvSpPr>
                <p:cNvPr id="367721" name="Freeform 105"/>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67722" name="Oval 106"/>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367723" name="Freeform 107"/>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67724" name="Oval 108"/>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367725" name="Freeform 109"/>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67726" name="Freeform 110"/>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727" name="Freeform 111"/>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367728" name="Freeform 112"/>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367729" name="Group 113"/>
            <p:cNvGrpSpPr>
              <a:grpSpLocks/>
            </p:cNvGrpSpPr>
            <p:nvPr/>
          </p:nvGrpSpPr>
          <p:grpSpPr bwMode="auto">
            <a:xfrm rot="1123344">
              <a:off x="2928" y="1942"/>
              <a:ext cx="127" cy="227"/>
              <a:chOff x="2833" y="962"/>
              <a:chExt cx="176" cy="334"/>
            </a:xfrm>
          </p:grpSpPr>
          <p:sp>
            <p:nvSpPr>
              <p:cNvPr id="367730" name="Freeform 114"/>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31" name="Freeform 115"/>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367732" name="Freeform 116"/>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367733" name="Freeform 117"/>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7734" name="Freeform 118"/>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7735" name="Freeform 119"/>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36" name="Freeform 120"/>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367737" name="Freeform 121"/>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367738" name="Freeform 122"/>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39" name="Freeform 123"/>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7740" name="Freeform 124"/>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41" name="Freeform 125"/>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7742" name="Freeform 126"/>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43" name="Freeform 127"/>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7744" name="Freeform 128"/>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367745" name="AutoShape 129"/>
          <p:cNvSpPr>
            <a:spLocks noChangeArrowheads="1"/>
          </p:cNvSpPr>
          <p:nvPr/>
        </p:nvSpPr>
        <p:spPr bwMode="auto">
          <a:xfrm>
            <a:off x="2743200" y="3505200"/>
            <a:ext cx="5029200" cy="1905000"/>
          </a:xfrm>
          <a:prstGeom prst="cloudCallout">
            <a:avLst>
              <a:gd name="adj1" fmla="val 46940"/>
              <a:gd name="adj2" fmla="val 45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Times New Roman" pitchFamily="18" charset="0"/>
              </a:rPr>
              <a:t>根据目前的技术条件和燃料性能，</a:t>
            </a:r>
            <a:r>
              <a:rPr lang="en-US" altLang="zh-CN" sz="1800" b="1" i="1">
                <a:latin typeface="Times New Roman" pitchFamily="18" charset="0"/>
              </a:rPr>
              <a:t>u</a:t>
            </a:r>
            <a:r>
              <a:rPr lang="zh-CN" altLang="en-US" sz="1800" b="1">
                <a:latin typeface="Times New Roman" pitchFamily="18" charset="0"/>
              </a:rPr>
              <a:t>只能达到</a:t>
            </a:r>
            <a:r>
              <a:rPr lang="en-US" altLang="zh-CN" sz="1800" b="1">
                <a:latin typeface="Times New Roman" pitchFamily="18" charset="0"/>
              </a:rPr>
              <a:t>3</a:t>
            </a:r>
            <a:r>
              <a:rPr lang="zh-CN" altLang="en-US" sz="1800" b="1">
                <a:latin typeface="Times New Roman" pitchFamily="18" charset="0"/>
              </a:rPr>
              <a:t>公里</a:t>
            </a:r>
            <a:r>
              <a:rPr lang="en-US" altLang="zh-CN" sz="1800" b="1">
                <a:latin typeface="Times New Roman" pitchFamily="18" charset="0"/>
              </a:rPr>
              <a:t>/</a:t>
            </a:r>
            <a:r>
              <a:rPr lang="zh-CN" altLang="en-US" sz="1800" b="1">
                <a:latin typeface="Times New Roman" pitchFamily="18" charset="0"/>
              </a:rPr>
              <a:t>秒，即使发射空壳火箭，其末速度也不超过</a:t>
            </a:r>
            <a:r>
              <a:rPr lang="en-US" altLang="zh-CN" sz="1800" b="1">
                <a:latin typeface="Times New Roman" pitchFamily="18" charset="0"/>
              </a:rPr>
              <a:t>6.6</a:t>
            </a:r>
            <a:r>
              <a:rPr lang="zh-CN" altLang="en-US" sz="1800" b="1">
                <a:latin typeface="Times New Roman" pitchFamily="18" charset="0"/>
              </a:rPr>
              <a:t>公里</a:t>
            </a:r>
            <a:r>
              <a:rPr lang="en-US" altLang="zh-CN" sz="1800" b="1">
                <a:latin typeface="Times New Roman" pitchFamily="18" charset="0"/>
              </a:rPr>
              <a:t>/</a:t>
            </a:r>
            <a:r>
              <a:rPr lang="zh-CN" altLang="en-US" sz="1800" b="1">
                <a:latin typeface="Times New Roman" pitchFamily="18" charset="0"/>
              </a:rPr>
              <a:t>秒。 目前根本不可能用一级火箭发射人造卫星</a:t>
            </a:r>
          </a:p>
        </p:txBody>
      </p:sp>
      <p:sp>
        <p:nvSpPr>
          <p:cNvPr id="367746" name="AutoShape 130"/>
          <p:cNvSpPr>
            <a:spLocks noChangeArrowheads="1"/>
          </p:cNvSpPr>
          <p:nvPr/>
        </p:nvSpPr>
        <p:spPr bwMode="auto">
          <a:xfrm>
            <a:off x="1752600" y="3048000"/>
            <a:ext cx="5867400" cy="1828800"/>
          </a:xfrm>
          <a:prstGeom prst="cloudCallout">
            <a:avLst>
              <a:gd name="adj1" fmla="val -58278"/>
              <a:gd name="adj2" fmla="val 5746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宋体" pitchFamily="2" charset="-122"/>
              </a:rPr>
              <a:t>火箭推进力在加速整个火箭时，其实际效益越来越低。如果将结构质量在燃料燃烧过程中</a:t>
            </a:r>
            <a:r>
              <a:rPr lang="zh-CN" altLang="en-US" sz="1800" b="1"/>
              <a:t>不断减少，那么末速度能达到要求吗？</a:t>
            </a:r>
          </a:p>
        </p:txBody>
      </p:sp>
      <p:pic>
        <p:nvPicPr>
          <p:cNvPr id="367749" name="Picture 133" descr="j0283253"/>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604125" y="103188"/>
            <a:ext cx="1463675"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wipe(left)">
                                      <p:cBhvr>
                                        <p:cTn id="7" dur="500"/>
                                        <p:tgtEl>
                                          <p:spTgt spid="367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67747"/>
                                        </p:tgtEl>
                                        <p:attrNameLst>
                                          <p:attrName>style.visibility</p:attrName>
                                        </p:attrNameLst>
                                      </p:cBhvr>
                                      <p:to>
                                        <p:strVal val="visible"/>
                                      </p:to>
                                    </p:set>
                                    <p:animEffect transition="in" filter="wipe(up)">
                                      <p:cBhvr>
                                        <p:cTn id="12" dur="500"/>
                                        <p:tgtEl>
                                          <p:spTgt spid="367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7625"/>
                                        </p:tgtEl>
                                        <p:attrNameLst>
                                          <p:attrName>style.visibility</p:attrName>
                                        </p:attrNameLst>
                                      </p:cBhvr>
                                      <p:to>
                                        <p:strVal val="visible"/>
                                      </p:to>
                                    </p:set>
                                    <p:animEffect transition="in" filter="wipe(left)">
                                      <p:cBhvr>
                                        <p:cTn id="17" dur="500"/>
                                        <p:tgtEl>
                                          <p:spTgt spid="3676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67627"/>
                                        </p:tgtEl>
                                        <p:attrNameLst>
                                          <p:attrName>style.visibility</p:attrName>
                                        </p:attrNameLst>
                                      </p:cBhvr>
                                      <p:to>
                                        <p:strVal val="visible"/>
                                      </p:to>
                                    </p:set>
                                    <p:animEffect transition="in" filter="dissolve">
                                      <p:cBhvr>
                                        <p:cTn id="22" dur="500"/>
                                        <p:tgtEl>
                                          <p:spTgt spid="367627"/>
                                        </p:tgtEl>
                                      </p:cBhvr>
                                    </p:animEffect>
                                  </p:childTnLst>
                                </p:cTn>
                              </p:par>
                            </p:childTnLst>
                          </p:cTn>
                        </p:par>
                        <p:par>
                          <p:cTn id="23" fill="hold" nodeType="afterGroup">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367745"/>
                                        </p:tgtEl>
                                        <p:attrNameLst>
                                          <p:attrName>style.visibility</p:attrName>
                                        </p:attrNameLst>
                                      </p:cBhvr>
                                      <p:to>
                                        <p:strVal val="visible"/>
                                      </p:to>
                                    </p:set>
                                    <p:animEffect transition="in" filter="wipe(right)">
                                      <p:cBhvr>
                                        <p:cTn id="26" dur="500"/>
                                        <p:tgtEl>
                                          <p:spTgt spid="367745"/>
                                        </p:tgtEl>
                                      </p:cBhvr>
                                    </p:animEffect>
                                  </p:childTnLst>
                                  <p:subTnLst>
                                    <p:set>
                                      <p:cBhvr override="childStyle">
                                        <p:cTn dur="1" fill="hold" display="0" masterRel="nextClick" afterEffect="1"/>
                                        <p:tgtEl>
                                          <p:spTgt spid="367745"/>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67697"/>
                                        </p:tgtEl>
                                        <p:attrNameLst>
                                          <p:attrName>style.visibility</p:attrName>
                                        </p:attrNameLst>
                                      </p:cBhvr>
                                      <p:to>
                                        <p:strVal val="visible"/>
                                      </p:to>
                                    </p:set>
                                    <p:animEffect transition="in" filter="dissolve">
                                      <p:cBhvr>
                                        <p:cTn id="31" dur="500"/>
                                        <p:tgtEl>
                                          <p:spTgt spid="367697"/>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67746"/>
                                        </p:tgtEl>
                                        <p:attrNameLst>
                                          <p:attrName>style.visibility</p:attrName>
                                        </p:attrNameLst>
                                      </p:cBhvr>
                                      <p:to>
                                        <p:strVal val="visible"/>
                                      </p:to>
                                    </p:set>
                                    <p:animEffect transition="in" filter="wipe(left)">
                                      <p:cBhvr>
                                        <p:cTn id="35" dur="500"/>
                                        <p:tgtEl>
                                          <p:spTgt spid="367746"/>
                                        </p:tgtEl>
                                      </p:cBhvr>
                                    </p:animEffect>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P spid="367745" grpId="0" animBg="1" autoUpdateAnimBg="0"/>
      <p:bldP spid="36774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8" name="Picture 4" descr="sp_an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323593" name="Rectangle 9"/>
          <p:cNvSpPr>
            <a:spLocks noChangeArrowheads="1"/>
          </p:cNvSpPr>
          <p:nvPr/>
        </p:nvSpPr>
        <p:spPr bwMode="auto">
          <a:xfrm>
            <a:off x="1600200" y="533400"/>
            <a:ext cx="72390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CC00"/>
                </a:solidFill>
                <a:latin typeface="Times New Roman" pitchFamily="18" charset="0"/>
              </a:rPr>
              <a:t>例</a:t>
            </a:r>
            <a:r>
              <a:rPr lang="en-US" altLang="zh-CN" sz="2800" b="1">
                <a:solidFill>
                  <a:srgbClr val="00CC00"/>
                </a:solidFill>
                <a:latin typeface="Times New Roman" pitchFamily="18" charset="0"/>
              </a:rPr>
              <a:t>1</a:t>
            </a:r>
            <a:r>
              <a:rPr lang="en-US" altLang="zh-CN" sz="2400" b="1">
                <a:latin typeface="楷体_GB2312" pitchFamily="49" charset="-122"/>
              </a:rPr>
              <a:t>  </a:t>
            </a:r>
            <a:r>
              <a:rPr lang="zh-CN" altLang="en-US" sz="2400" b="1">
                <a:latin typeface="楷体_GB2312" pitchFamily="49" charset="-122"/>
              </a:rPr>
              <a:t>（理想单摆运动）建立理想单摆运动满足的微分方程，并得出理想单摆运动的周期公式。 </a:t>
            </a:r>
          </a:p>
        </p:txBody>
      </p:sp>
      <p:grpSp>
        <p:nvGrpSpPr>
          <p:cNvPr id="323656" name="Group 72"/>
          <p:cNvGrpSpPr>
            <a:grpSpLocks/>
          </p:cNvGrpSpPr>
          <p:nvPr/>
        </p:nvGrpSpPr>
        <p:grpSpPr bwMode="auto">
          <a:xfrm>
            <a:off x="1600200" y="1524000"/>
            <a:ext cx="7467600" cy="1304925"/>
            <a:chOff x="1008" y="960"/>
            <a:chExt cx="4704" cy="822"/>
          </a:xfrm>
        </p:grpSpPr>
        <p:sp>
          <p:nvSpPr>
            <p:cNvPr id="323617" name="Rectangle 33"/>
            <p:cNvSpPr>
              <a:spLocks noChangeArrowheads="1"/>
            </p:cNvSpPr>
            <p:nvPr/>
          </p:nvSpPr>
          <p:spPr bwMode="auto">
            <a:xfrm>
              <a:off x="1008" y="960"/>
              <a:ext cx="47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从图</a:t>
              </a:r>
              <a:r>
                <a:rPr lang="en-US" altLang="zh-CN" sz="2400" b="1">
                  <a:latin typeface="Times New Roman" pitchFamily="18" charset="0"/>
                </a:rPr>
                <a:t>3-1</a:t>
              </a:r>
              <a:r>
                <a:rPr lang="zh-CN" altLang="en-US" sz="2400" b="1">
                  <a:latin typeface="Times New Roman" pitchFamily="18" charset="0"/>
                </a:rPr>
                <a:t>中不难看出，小球所受的合力为</a:t>
              </a:r>
              <a:r>
                <a:rPr lang="en-US" altLang="zh-CN" sz="2400" b="1">
                  <a:latin typeface="Times New Roman" pitchFamily="18" charset="0"/>
                </a:rPr>
                <a:t>mgsin</a:t>
              </a:r>
              <a:r>
                <a:rPr lang="en-US" altLang="zh-CN" sz="2400" b="1" i="1">
                  <a:latin typeface="Times New Roman" pitchFamily="18" charset="0"/>
                </a:rPr>
                <a:t>θ</a:t>
              </a:r>
              <a:r>
                <a:rPr lang="zh-CN" altLang="en-US" sz="2400" b="1">
                  <a:latin typeface="Times New Roman" pitchFamily="18" charset="0"/>
                </a:rPr>
                <a:t>，根据</a:t>
              </a:r>
              <a:r>
                <a:rPr lang="zh-CN" altLang="en-US" sz="2400" b="1">
                  <a:solidFill>
                    <a:srgbClr val="00CC00"/>
                  </a:solidFill>
                  <a:latin typeface="Times New Roman" pitchFamily="18" charset="0"/>
                </a:rPr>
                <a:t>牛顿第二定律</a:t>
              </a:r>
              <a:r>
                <a:rPr lang="zh-CN" altLang="en-US" sz="2400" b="1">
                  <a:latin typeface="Times New Roman" pitchFamily="18" charset="0"/>
                </a:rPr>
                <a:t>可得：</a:t>
              </a:r>
              <a:r>
                <a:rPr lang="zh-CN" altLang="en-US" sz="2400">
                  <a:latin typeface="Times New Roman" pitchFamily="18" charset="0"/>
                </a:rPr>
                <a:t> </a:t>
              </a:r>
            </a:p>
          </p:txBody>
        </p:sp>
        <p:graphicFrame>
          <p:nvGraphicFramePr>
            <p:cNvPr id="323618" name="Object 34"/>
            <p:cNvGraphicFramePr>
              <a:graphicFrameLocks noChangeAspect="1"/>
            </p:cNvGraphicFramePr>
            <p:nvPr/>
          </p:nvGraphicFramePr>
          <p:xfrm>
            <a:off x="1440" y="1488"/>
            <a:ext cx="1344" cy="294"/>
          </p:xfrm>
          <a:graphic>
            <a:graphicData uri="http://schemas.openxmlformats.org/presentationml/2006/ole">
              <mc:AlternateContent xmlns:mc="http://schemas.openxmlformats.org/markup-compatibility/2006">
                <mc:Choice xmlns:v="urn:schemas-microsoft-com:vml" Requires="v">
                  <p:oleObj spid="_x0000_s323689" name="Equation" r:id="rId5" imgW="1041120" imgH="228600" progId="Equation.DSMT4">
                    <p:embed/>
                  </p:oleObj>
                </mc:Choice>
                <mc:Fallback>
                  <p:oleObj name="Equation" r:id="rId5" imgW="1041120" imgH="2286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1488"/>
                          <a:ext cx="1344"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3655" name="Group 71"/>
          <p:cNvGrpSpPr>
            <a:grpSpLocks/>
          </p:cNvGrpSpPr>
          <p:nvPr/>
        </p:nvGrpSpPr>
        <p:grpSpPr bwMode="auto">
          <a:xfrm>
            <a:off x="2209800" y="2895600"/>
            <a:ext cx="4724400" cy="1905000"/>
            <a:chOff x="1392" y="1824"/>
            <a:chExt cx="2976" cy="1200"/>
          </a:xfrm>
        </p:grpSpPr>
        <p:sp>
          <p:nvSpPr>
            <p:cNvPr id="323619" name="Rectangle 35"/>
            <p:cNvSpPr>
              <a:spLocks noChangeArrowheads="1"/>
            </p:cNvSpPr>
            <p:nvPr/>
          </p:nvSpPr>
          <p:spPr bwMode="auto">
            <a:xfrm>
              <a:off x="1392" y="1824"/>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从而得出两阶微分方程： </a:t>
              </a:r>
            </a:p>
          </p:txBody>
        </p:sp>
        <p:grpSp>
          <p:nvGrpSpPr>
            <p:cNvPr id="323634" name="Group 50"/>
            <p:cNvGrpSpPr>
              <a:grpSpLocks/>
            </p:cNvGrpSpPr>
            <p:nvPr/>
          </p:nvGrpSpPr>
          <p:grpSpPr bwMode="auto">
            <a:xfrm>
              <a:off x="1448" y="2140"/>
              <a:ext cx="2920" cy="884"/>
              <a:chOff x="1448" y="2140"/>
              <a:chExt cx="2920" cy="884"/>
            </a:xfrm>
          </p:grpSpPr>
          <p:graphicFrame>
            <p:nvGraphicFramePr>
              <p:cNvPr id="323620" name="Object 36"/>
              <p:cNvGraphicFramePr>
                <a:graphicFrameLocks noChangeAspect="1"/>
              </p:cNvGraphicFramePr>
              <p:nvPr/>
            </p:nvGraphicFramePr>
            <p:xfrm>
              <a:off x="1448" y="2140"/>
              <a:ext cx="1568" cy="884"/>
            </p:xfrm>
            <a:graphic>
              <a:graphicData uri="http://schemas.openxmlformats.org/presentationml/2006/ole">
                <mc:AlternateContent xmlns:mc="http://schemas.openxmlformats.org/markup-compatibility/2006">
                  <mc:Choice xmlns:v="urn:schemas-microsoft-com:vml" Requires="v">
                    <p:oleObj spid="_x0000_s323690" name="Equation" r:id="rId7" imgW="1218960" imgH="685800" progId="Equation.DSMT4">
                      <p:embed/>
                    </p:oleObj>
                  </mc:Choice>
                  <mc:Fallback>
                    <p:oleObj name="Equation" r:id="rId7" imgW="1218960" imgH="68580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8" y="2140"/>
                            <a:ext cx="1568" cy="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22" name="Text Box 38"/>
              <p:cNvSpPr txBox="1">
                <a:spLocks noChangeArrowheads="1"/>
              </p:cNvSpPr>
              <p:nvPr/>
            </p:nvSpPr>
            <p:spPr bwMode="auto">
              <a:xfrm>
                <a:off x="3744" y="240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latin typeface="宋体" pitchFamily="2" charset="-122"/>
                    <a:ea typeface="宋体" pitchFamily="2" charset="-122"/>
                  </a:rPr>
                  <a:t>（</a:t>
                </a:r>
                <a:r>
                  <a:rPr lang="en-US" altLang="zh-CN" sz="1800" b="1">
                    <a:latin typeface="Times New Roman" pitchFamily="18" charset="0"/>
                    <a:ea typeface="宋体" pitchFamily="2" charset="-122"/>
                    <a:cs typeface="Times New Roman" pitchFamily="18" charset="0"/>
                  </a:rPr>
                  <a:t>3.1</a:t>
                </a:r>
                <a:r>
                  <a:rPr lang="zh-CN" altLang="en-US" sz="1800" b="1">
                    <a:latin typeface="宋体" pitchFamily="2" charset="-122"/>
                    <a:ea typeface="宋体" pitchFamily="2" charset="-122"/>
                  </a:rPr>
                  <a:t>）</a:t>
                </a:r>
              </a:p>
            </p:txBody>
          </p:sp>
        </p:grpSp>
      </p:grpSp>
      <p:sp>
        <p:nvSpPr>
          <p:cNvPr id="323623" name="AutoShape 39"/>
          <p:cNvSpPr>
            <a:spLocks/>
          </p:cNvSpPr>
          <p:nvPr/>
        </p:nvSpPr>
        <p:spPr bwMode="auto">
          <a:xfrm>
            <a:off x="93663" y="3452813"/>
            <a:ext cx="1905000" cy="609600"/>
          </a:xfrm>
          <a:prstGeom prst="borderCallout2">
            <a:avLst>
              <a:gd name="adj1" fmla="val 18750"/>
              <a:gd name="adj2" fmla="val 104000"/>
              <a:gd name="adj3" fmla="val 18750"/>
              <a:gd name="adj4" fmla="val 104000"/>
              <a:gd name="adj5" fmla="val 96356"/>
              <a:gd name="adj6" fmla="val 122250"/>
            </a:avLst>
          </a:prstGeom>
          <a:solidFill>
            <a:srgbClr val="FF9900"/>
          </a:solidFill>
          <a:ln w="9525">
            <a:solidFill>
              <a:schemeClr val="tx1"/>
            </a:solidFill>
            <a:miter lim="800000"/>
            <a:headEnd/>
            <a:tailEnd type="triangle"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ctr"/>
            <a:r>
              <a:rPr lang="zh-CN" altLang="en-US" sz="1800" b="1">
                <a:solidFill>
                  <a:srgbClr val="0000FF"/>
                </a:solidFill>
                <a:ea typeface="宋体" pitchFamily="2" charset="-122"/>
              </a:rPr>
              <a:t>这是理想单摆应满足的运动方程</a:t>
            </a:r>
          </a:p>
        </p:txBody>
      </p:sp>
      <p:sp>
        <p:nvSpPr>
          <p:cNvPr id="323625" name="Rectangle 41"/>
          <p:cNvSpPr>
            <a:spLocks noChangeArrowheads="1"/>
          </p:cNvSpPr>
          <p:nvPr/>
        </p:nvSpPr>
        <p:spPr bwMode="auto">
          <a:xfrm>
            <a:off x="1600200" y="4953000"/>
            <a:ext cx="556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b="1">
                <a:latin typeface="楷体_GB2312" pitchFamily="49" charset="-122"/>
              </a:rPr>
              <a:t>（</a:t>
            </a:r>
            <a:r>
              <a:rPr lang="en-US" altLang="zh-CN" b="1">
                <a:latin typeface="楷体_GB2312" pitchFamily="49" charset="-122"/>
              </a:rPr>
              <a:t>3.1</a:t>
            </a:r>
            <a:r>
              <a:rPr lang="zh-CN" altLang="en-US" b="1">
                <a:latin typeface="楷体_GB2312" pitchFamily="49" charset="-122"/>
              </a:rPr>
              <a:t>）</a:t>
            </a:r>
            <a:r>
              <a:rPr lang="zh-CN" altLang="en-US" sz="2400" b="1">
                <a:latin typeface="楷体_GB2312" pitchFamily="49" charset="-122"/>
              </a:rPr>
              <a:t>是一个两阶非线性方程，不易求解。当</a:t>
            </a:r>
            <a:r>
              <a:rPr lang="en-US" altLang="zh-CN" sz="2400" b="1" i="1">
                <a:latin typeface="楷体_GB2312" pitchFamily="49" charset="-122"/>
              </a:rPr>
              <a:t>θ</a:t>
            </a:r>
            <a:r>
              <a:rPr lang="zh-CN" altLang="en-US" sz="2400" b="1">
                <a:latin typeface="楷体_GB2312" pitchFamily="49" charset="-122"/>
              </a:rPr>
              <a:t>很小时，</a:t>
            </a:r>
            <a:r>
              <a:rPr lang="en-US" altLang="zh-CN" sz="2400" b="1">
                <a:solidFill>
                  <a:srgbClr val="0000FF"/>
                </a:solidFill>
                <a:latin typeface="Times New Roman" pitchFamily="18" charset="0"/>
              </a:rPr>
              <a:t>sin</a:t>
            </a:r>
            <a:r>
              <a:rPr lang="en-US" altLang="zh-CN" sz="2400" b="1" i="1">
                <a:solidFill>
                  <a:srgbClr val="0000FF"/>
                </a:solidFill>
                <a:latin typeface="Times New Roman" pitchFamily="18" charset="0"/>
              </a:rPr>
              <a:t>θ</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θ</a:t>
            </a:r>
            <a:r>
              <a:rPr lang="zh-CN" altLang="en-US" sz="2400" b="1">
                <a:latin typeface="Times New Roman" pitchFamily="18" charset="0"/>
              </a:rPr>
              <a:t>，</a:t>
            </a:r>
            <a:r>
              <a:rPr lang="zh-CN" altLang="en-US" sz="2400" b="1">
                <a:latin typeface="楷体_GB2312" pitchFamily="49" charset="-122"/>
              </a:rPr>
              <a:t>此时，可考察（</a:t>
            </a:r>
            <a:r>
              <a:rPr lang="en-US" altLang="zh-CN" sz="2400" b="1">
                <a:latin typeface="楷体_GB2312" pitchFamily="49" charset="-122"/>
              </a:rPr>
              <a:t>3.1</a:t>
            </a:r>
            <a:r>
              <a:rPr lang="zh-CN" altLang="en-US" sz="2400" b="1">
                <a:latin typeface="楷体_GB2312" pitchFamily="49" charset="-122"/>
              </a:rPr>
              <a:t>）的近似线性方程： </a:t>
            </a:r>
          </a:p>
        </p:txBody>
      </p:sp>
      <p:grpSp>
        <p:nvGrpSpPr>
          <p:cNvPr id="323657" name="Group 73"/>
          <p:cNvGrpSpPr>
            <a:grpSpLocks/>
          </p:cNvGrpSpPr>
          <p:nvPr/>
        </p:nvGrpSpPr>
        <p:grpSpPr bwMode="auto">
          <a:xfrm>
            <a:off x="0" y="1600200"/>
            <a:ext cx="9144000" cy="5029200"/>
            <a:chOff x="0" y="1152"/>
            <a:chExt cx="5760" cy="3168"/>
          </a:xfrm>
        </p:grpSpPr>
        <p:sp>
          <p:nvSpPr>
            <p:cNvPr id="323658" name="Rectangle 74"/>
            <p:cNvSpPr>
              <a:spLocks noChangeArrowheads="1"/>
            </p:cNvSpPr>
            <p:nvPr/>
          </p:nvSpPr>
          <p:spPr bwMode="auto">
            <a:xfrm>
              <a:off x="0" y="1152"/>
              <a:ext cx="5760" cy="316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59" name="Group 75"/>
            <p:cNvGrpSpPr>
              <a:grpSpLocks/>
            </p:cNvGrpSpPr>
            <p:nvPr/>
          </p:nvGrpSpPr>
          <p:grpSpPr bwMode="auto">
            <a:xfrm>
              <a:off x="1440" y="1152"/>
              <a:ext cx="2880" cy="945"/>
              <a:chOff x="1440" y="1152"/>
              <a:chExt cx="2880" cy="945"/>
            </a:xfrm>
          </p:grpSpPr>
          <p:graphicFrame>
            <p:nvGraphicFramePr>
              <p:cNvPr id="323660" name="Object 76"/>
              <p:cNvGraphicFramePr>
                <a:graphicFrameLocks noChangeAspect="1"/>
              </p:cNvGraphicFramePr>
              <p:nvPr/>
            </p:nvGraphicFramePr>
            <p:xfrm>
              <a:off x="1440" y="1152"/>
              <a:ext cx="1680" cy="945"/>
            </p:xfrm>
            <a:graphic>
              <a:graphicData uri="http://schemas.openxmlformats.org/presentationml/2006/ole">
                <mc:AlternateContent xmlns:mc="http://schemas.openxmlformats.org/markup-compatibility/2006">
                  <mc:Choice xmlns:v="urn:schemas-microsoft-com:vml" Requires="v">
                    <p:oleObj spid="_x0000_s323691" name="Equation" r:id="rId9" imgW="1218960" imgH="685800" progId="Equation.DSMT4">
                      <p:embed/>
                    </p:oleObj>
                  </mc:Choice>
                  <mc:Fallback>
                    <p:oleObj name="Equation" r:id="rId9" imgW="1218960" imgH="685800" progId="Equation.DSMT4">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1152"/>
                            <a:ext cx="1680" cy="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661" name="Rectangle 77"/>
              <p:cNvSpPr>
                <a:spLocks noChangeArrowheads="1"/>
              </p:cNvSpPr>
              <p:nvPr/>
            </p:nvSpPr>
            <p:spPr bwMode="auto">
              <a:xfrm>
                <a:off x="3734" y="1449"/>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宋体" pitchFamily="2" charset="-122"/>
                    <a:ea typeface="宋体" pitchFamily="2" charset="-122"/>
                  </a:rPr>
                  <a:t>（</a:t>
                </a:r>
                <a:r>
                  <a:rPr lang="en-US" altLang="zh-CN" sz="1800" b="1">
                    <a:latin typeface="Times New Roman" pitchFamily="18" charset="0"/>
                    <a:ea typeface="宋体" pitchFamily="2" charset="-122"/>
                    <a:cs typeface="Times New Roman" pitchFamily="18" charset="0"/>
                  </a:rPr>
                  <a:t>3.2</a:t>
                </a:r>
                <a:r>
                  <a:rPr lang="zh-CN" altLang="en-US" sz="1800" b="1">
                    <a:latin typeface="宋体" pitchFamily="2" charset="-122"/>
                    <a:ea typeface="宋体" pitchFamily="2" charset="-122"/>
                  </a:rPr>
                  <a:t>）</a:t>
                </a:r>
              </a:p>
            </p:txBody>
          </p:sp>
        </p:grpSp>
      </p:grpSp>
      <p:grpSp>
        <p:nvGrpSpPr>
          <p:cNvPr id="323662" name="Group 78"/>
          <p:cNvGrpSpPr>
            <a:grpSpLocks/>
          </p:cNvGrpSpPr>
          <p:nvPr/>
        </p:nvGrpSpPr>
        <p:grpSpPr bwMode="auto">
          <a:xfrm>
            <a:off x="2209800" y="5181600"/>
            <a:ext cx="4495800" cy="1143000"/>
            <a:chOff x="1392" y="3360"/>
            <a:chExt cx="2832" cy="720"/>
          </a:xfrm>
        </p:grpSpPr>
        <p:sp>
          <p:nvSpPr>
            <p:cNvPr id="323663" name="Rectangle 79"/>
            <p:cNvSpPr>
              <a:spLocks noChangeArrowheads="1"/>
            </p:cNvSpPr>
            <p:nvPr/>
          </p:nvSpPr>
          <p:spPr bwMode="auto">
            <a:xfrm>
              <a:off x="1392" y="3360"/>
              <a:ext cx="2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由此即可得出</a:t>
              </a:r>
            </a:p>
          </p:txBody>
        </p:sp>
        <p:graphicFrame>
          <p:nvGraphicFramePr>
            <p:cNvPr id="323664" name="Object 80"/>
            <p:cNvGraphicFramePr>
              <a:graphicFrameLocks noChangeAspect="1"/>
            </p:cNvGraphicFramePr>
            <p:nvPr/>
          </p:nvGraphicFramePr>
          <p:xfrm>
            <a:off x="2928" y="3568"/>
            <a:ext cx="816" cy="512"/>
          </p:xfrm>
          <a:graphic>
            <a:graphicData uri="http://schemas.openxmlformats.org/presentationml/2006/ole">
              <mc:AlternateContent xmlns:mc="http://schemas.openxmlformats.org/markup-compatibility/2006">
                <mc:Choice xmlns:v="urn:schemas-microsoft-com:vml" Requires="v">
                  <p:oleObj spid="_x0000_s323692" name="Equation" r:id="rId11" imgW="711000" imgH="444240" progId="Equation.DSMT4">
                    <p:embed/>
                  </p:oleObj>
                </mc:Choice>
                <mc:Fallback>
                  <p:oleObj name="Equation" r:id="rId11" imgW="711000" imgH="444240" progId="Equation.DSMT4">
                    <p:embed/>
                    <p:pic>
                      <p:nvPicPr>
                        <p:cNvPr id="0" name="Object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 y="3568"/>
                          <a:ext cx="816"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3678" name="Group 94"/>
          <p:cNvGrpSpPr>
            <a:grpSpLocks/>
          </p:cNvGrpSpPr>
          <p:nvPr/>
        </p:nvGrpSpPr>
        <p:grpSpPr bwMode="auto">
          <a:xfrm>
            <a:off x="1295400" y="3048000"/>
            <a:ext cx="6553200" cy="1230313"/>
            <a:chOff x="816" y="1920"/>
            <a:chExt cx="4128" cy="775"/>
          </a:xfrm>
        </p:grpSpPr>
        <p:sp>
          <p:nvSpPr>
            <p:cNvPr id="323666" name="Rectangle 82"/>
            <p:cNvSpPr>
              <a:spLocks noChangeArrowheads="1"/>
            </p:cNvSpPr>
            <p:nvPr/>
          </p:nvSpPr>
          <p:spPr bwMode="auto">
            <a:xfrm>
              <a:off x="816" y="1920"/>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宋体" pitchFamily="2" charset="-122"/>
                  <a:ea typeface="宋体" pitchFamily="2" charset="-122"/>
                </a:rPr>
                <a:t>       </a:t>
              </a:r>
              <a:r>
                <a:rPr lang="zh-CN" altLang="en-US" sz="2400" b="1">
                  <a:latin typeface="楷体_GB2312" pitchFamily="49" charset="-122"/>
                </a:rPr>
                <a:t>（</a:t>
              </a:r>
              <a:r>
                <a:rPr lang="en-US" altLang="zh-CN" sz="2400" b="1">
                  <a:latin typeface="楷体_GB2312" pitchFamily="49" charset="-122"/>
                </a:rPr>
                <a:t>3.2</a:t>
              </a:r>
              <a:r>
                <a:rPr lang="zh-CN" altLang="en-US" sz="2400" b="1">
                  <a:latin typeface="楷体_GB2312" pitchFamily="49" charset="-122"/>
                </a:rPr>
                <a:t>）的解为</a:t>
              </a:r>
              <a:r>
                <a:rPr lang="en-US" altLang="zh-CN" sz="2400" b="1">
                  <a:latin typeface="楷体_GB2312" pitchFamily="49" charset="-122"/>
                </a:rPr>
                <a:t>: </a:t>
              </a:r>
              <a:r>
                <a:rPr lang="en-US" altLang="zh-CN" sz="2400" b="1" i="1">
                  <a:solidFill>
                    <a:srgbClr val="0000FF"/>
                  </a:solidFill>
                  <a:latin typeface="Times New Roman" pitchFamily="18" charset="0"/>
                </a:rPr>
                <a:t>θ</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t</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 θ</a:t>
              </a:r>
              <a:r>
                <a:rPr lang="en-US" altLang="zh-CN" sz="2400" b="1" baseline="-30000">
                  <a:solidFill>
                    <a:srgbClr val="0000FF"/>
                  </a:solidFill>
                  <a:latin typeface="Times New Roman" pitchFamily="18" charset="0"/>
                </a:rPr>
                <a:t>0</a:t>
              </a:r>
              <a:r>
                <a:rPr lang="en-US" altLang="zh-CN" sz="2400" b="1">
                  <a:solidFill>
                    <a:srgbClr val="0000FF"/>
                  </a:solidFill>
                  <a:latin typeface="Times New Roman" pitchFamily="18" charset="0"/>
                </a:rPr>
                <a:t>cosω</a:t>
              </a:r>
              <a:r>
                <a:rPr lang="en-US" altLang="zh-CN" sz="2400" b="1" i="1">
                  <a:solidFill>
                    <a:srgbClr val="0000FF"/>
                  </a:solidFill>
                  <a:latin typeface="Times New Roman" pitchFamily="18" charset="0"/>
                </a:rPr>
                <a:t>t</a:t>
              </a:r>
              <a:r>
                <a:rPr lang="en-US" altLang="zh-CN" sz="2400" b="1">
                  <a:latin typeface="楷体_GB2312" pitchFamily="49" charset="-122"/>
                </a:rPr>
                <a:t> </a:t>
              </a:r>
            </a:p>
          </p:txBody>
        </p:sp>
        <p:grpSp>
          <p:nvGrpSpPr>
            <p:cNvPr id="323667" name="Group 83"/>
            <p:cNvGrpSpPr>
              <a:grpSpLocks/>
            </p:cNvGrpSpPr>
            <p:nvPr/>
          </p:nvGrpSpPr>
          <p:grpSpPr bwMode="auto">
            <a:xfrm>
              <a:off x="2832" y="2160"/>
              <a:ext cx="1118" cy="535"/>
              <a:chOff x="2906" y="2393"/>
              <a:chExt cx="1118" cy="535"/>
            </a:xfrm>
          </p:grpSpPr>
          <p:graphicFrame>
            <p:nvGraphicFramePr>
              <p:cNvPr id="323668" name="Object 84"/>
              <p:cNvGraphicFramePr>
                <a:graphicFrameLocks noChangeAspect="1"/>
              </p:cNvGraphicFramePr>
              <p:nvPr/>
            </p:nvGraphicFramePr>
            <p:xfrm>
              <a:off x="3368" y="2393"/>
              <a:ext cx="656" cy="535"/>
            </p:xfrm>
            <a:graphic>
              <a:graphicData uri="http://schemas.openxmlformats.org/presentationml/2006/ole">
                <mc:AlternateContent xmlns:mc="http://schemas.openxmlformats.org/markup-compatibility/2006">
                  <mc:Choice xmlns:v="urn:schemas-microsoft-com:vml" Requires="v">
                    <p:oleObj spid="_x0000_s323693" name="Equation" r:id="rId13" imgW="545760" imgH="444240" progId="Equation.DSMT4">
                      <p:embed/>
                    </p:oleObj>
                  </mc:Choice>
                  <mc:Fallback>
                    <p:oleObj name="Equation" r:id="rId13" imgW="545760" imgH="444240" progId="Equation.DSMT4">
                      <p:embed/>
                      <p:pic>
                        <p:nvPicPr>
                          <p:cNvPr id="0" name="Object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8" y="2393"/>
                            <a:ext cx="656"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69" name="Rectangle 85"/>
              <p:cNvSpPr>
                <a:spLocks noChangeArrowheads="1"/>
              </p:cNvSpPr>
              <p:nvPr/>
            </p:nvSpPr>
            <p:spPr bwMode="auto">
              <a:xfrm>
                <a:off x="2906" y="254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其中</a:t>
                </a:r>
              </a:p>
            </p:txBody>
          </p:sp>
        </p:grpSp>
      </p:grpSp>
      <p:grpSp>
        <p:nvGrpSpPr>
          <p:cNvPr id="323670" name="Group 86"/>
          <p:cNvGrpSpPr>
            <a:grpSpLocks/>
          </p:cNvGrpSpPr>
          <p:nvPr/>
        </p:nvGrpSpPr>
        <p:grpSpPr bwMode="auto">
          <a:xfrm>
            <a:off x="2133600" y="4038600"/>
            <a:ext cx="5486400" cy="1219200"/>
            <a:chOff x="1344" y="2640"/>
            <a:chExt cx="3456" cy="768"/>
          </a:xfrm>
        </p:grpSpPr>
        <p:grpSp>
          <p:nvGrpSpPr>
            <p:cNvPr id="323671" name="Group 87"/>
            <p:cNvGrpSpPr>
              <a:grpSpLocks/>
            </p:cNvGrpSpPr>
            <p:nvPr/>
          </p:nvGrpSpPr>
          <p:grpSpPr bwMode="auto">
            <a:xfrm>
              <a:off x="1344" y="2640"/>
              <a:ext cx="3456" cy="480"/>
              <a:chOff x="864" y="2880"/>
              <a:chExt cx="3456" cy="480"/>
            </a:xfrm>
          </p:grpSpPr>
          <p:sp>
            <p:nvSpPr>
              <p:cNvPr id="323672" name="Rectangle 88"/>
              <p:cNvSpPr>
                <a:spLocks noChangeArrowheads="1"/>
              </p:cNvSpPr>
              <p:nvPr/>
            </p:nvSpPr>
            <p:spPr bwMode="auto">
              <a:xfrm>
                <a:off x="864" y="2976"/>
                <a:ext cx="3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当         时</a:t>
                </a:r>
                <a:r>
                  <a:rPr lang="en-US" altLang="zh-CN" sz="2400" b="1">
                    <a:latin typeface="Times New Roman" pitchFamily="18" charset="0"/>
                  </a:rPr>
                  <a:t>,</a:t>
                </a:r>
                <a:r>
                  <a:rPr lang="en-US" altLang="zh-CN" sz="2400" b="1" i="1">
                    <a:solidFill>
                      <a:srgbClr val="0000FF"/>
                    </a:solidFill>
                    <a:latin typeface="Times New Roman" pitchFamily="18" charset="0"/>
                  </a:rPr>
                  <a:t>θ</a:t>
                </a:r>
                <a:r>
                  <a:rPr lang="en-US" altLang="zh-CN" sz="2400" b="1">
                    <a:solidFill>
                      <a:srgbClr val="0000FF"/>
                    </a:solidFill>
                    <a:latin typeface="Times New Roman" pitchFamily="18" charset="0"/>
                  </a:rPr>
                  <a:t>(</a:t>
                </a:r>
                <a:r>
                  <a:rPr lang="en-US" altLang="zh-CN" sz="2400" b="1" i="1">
                    <a:solidFill>
                      <a:srgbClr val="0000FF"/>
                    </a:solidFill>
                    <a:latin typeface="Times New Roman" pitchFamily="18" charset="0"/>
                  </a:rPr>
                  <a:t>t</a:t>
                </a:r>
                <a:r>
                  <a:rPr lang="en-US" altLang="zh-CN" sz="2400" b="1">
                    <a:solidFill>
                      <a:srgbClr val="0000FF"/>
                    </a:solidFill>
                    <a:latin typeface="Times New Roman" pitchFamily="18" charset="0"/>
                  </a:rPr>
                  <a:t>)=0</a:t>
                </a:r>
                <a:endParaRPr lang="en-US" altLang="zh-CN" sz="2400" b="1">
                  <a:latin typeface="Times New Roman" pitchFamily="18" charset="0"/>
                </a:endParaRPr>
              </a:p>
            </p:txBody>
          </p:sp>
          <p:graphicFrame>
            <p:nvGraphicFramePr>
              <p:cNvPr id="323673" name="Object 89"/>
              <p:cNvGraphicFramePr>
                <a:graphicFrameLocks noChangeAspect="1"/>
              </p:cNvGraphicFramePr>
              <p:nvPr/>
            </p:nvGraphicFramePr>
            <p:xfrm>
              <a:off x="1190" y="2880"/>
              <a:ext cx="387" cy="480"/>
            </p:xfrm>
            <a:graphic>
              <a:graphicData uri="http://schemas.openxmlformats.org/presentationml/2006/ole">
                <mc:AlternateContent xmlns:mc="http://schemas.openxmlformats.org/markup-compatibility/2006">
                  <mc:Choice xmlns:v="urn:schemas-microsoft-com:vml" Requires="v">
                    <p:oleObj spid="_x0000_s323694" name="Equation" r:id="rId15" imgW="368280" imgH="393480" progId="Equation.DSMT4">
                      <p:embed/>
                    </p:oleObj>
                  </mc:Choice>
                  <mc:Fallback>
                    <p:oleObj name="Equation" r:id="rId15" imgW="368280" imgH="393480" progId="Equation.DSMT4">
                      <p:embed/>
                      <p:pic>
                        <p:nvPicPr>
                          <p:cNvPr id="0" name="Object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0" y="2880"/>
                            <a:ext cx="387"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3674" name="Group 90"/>
            <p:cNvGrpSpPr>
              <a:grpSpLocks/>
            </p:cNvGrpSpPr>
            <p:nvPr/>
          </p:nvGrpSpPr>
          <p:grpSpPr bwMode="auto">
            <a:xfrm>
              <a:off x="2858" y="2867"/>
              <a:ext cx="1255" cy="541"/>
              <a:chOff x="2858" y="3024"/>
              <a:chExt cx="1255" cy="541"/>
            </a:xfrm>
          </p:grpSpPr>
          <p:graphicFrame>
            <p:nvGraphicFramePr>
              <p:cNvPr id="323675" name="Object 91"/>
              <p:cNvGraphicFramePr>
                <a:graphicFrameLocks noChangeAspect="1"/>
              </p:cNvGraphicFramePr>
              <p:nvPr/>
            </p:nvGraphicFramePr>
            <p:xfrm>
              <a:off x="3264" y="3024"/>
              <a:ext cx="849" cy="541"/>
            </p:xfrm>
            <a:graphic>
              <a:graphicData uri="http://schemas.openxmlformats.org/presentationml/2006/ole">
                <mc:AlternateContent xmlns:mc="http://schemas.openxmlformats.org/markup-compatibility/2006">
                  <mc:Choice xmlns:v="urn:schemas-microsoft-com:vml" Requires="v">
                    <p:oleObj spid="_x0000_s323695" name="Equation" r:id="rId17" imgW="698400" imgH="444240" progId="Equation.DSMT4">
                      <p:embed/>
                    </p:oleObj>
                  </mc:Choice>
                  <mc:Fallback>
                    <p:oleObj name="Equation" r:id="rId17" imgW="698400" imgH="444240" progId="Equation.DSMT4">
                      <p:embed/>
                      <p:pic>
                        <p:nvPicPr>
                          <p:cNvPr id="0" name="Object 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3024"/>
                            <a:ext cx="849"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76" name="Rectangle 92"/>
              <p:cNvSpPr>
                <a:spLocks noChangeArrowheads="1"/>
              </p:cNvSpPr>
              <p:nvPr/>
            </p:nvSpPr>
            <p:spPr bwMode="auto">
              <a:xfrm>
                <a:off x="2858" y="316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故有</a:t>
                </a:r>
              </a:p>
            </p:txBody>
          </p:sp>
        </p:grpSp>
      </p:grpSp>
      <p:grpSp>
        <p:nvGrpSpPr>
          <p:cNvPr id="323616" name="Group 32"/>
          <p:cNvGrpSpPr>
            <a:grpSpLocks/>
          </p:cNvGrpSpPr>
          <p:nvPr/>
        </p:nvGrpSpPr>
        <p:grpSpPr bwMode="auto">
          <a:xfrm>
            <a:off x="6934200" y="3962400"/>
            <a:ext cx="2133600" cy="2805113"/>
            <a:chOff x="4176" y="1776"/>
            <a:chExt cx="1344" cy="1767"/>
          </a:xfrm>
        </p:grpSpPr>
        <p:grpSp>
          <p:nvGrpSpPr>
            <p:cNvPr id="323594" name="Group 10"/>
            <p:cNvGrpSpPr>
              <a:grpSpLocks/>
            </p:cNvGrpSpPr>
            <p:nvPr/>
          </p:nvGrpSpPr>
          <p:grpSpPr bwMode="auto">
            <a:xfrm>
              <a:off x="4176" y="1776"/>
              <a:ext cx="1344" cy="1479"/>
              <a:chOff x="3504" y="1968"/>
              <a:chExt cx="1344" cy="1479"/>
            </a:xfrm>
          </p:grpSpPr>
          <p:sp>
            <p:nvSpPr>
              <p:cNvPr id="323595" name="Line 11"/>
              <p:cNvSpPr>
                <a:spLocks noChangeShapeType="1"/>
              </p:cNvSpPr>
              <p:nvPr/>
            </p:nvSpPr>
            <p:spPr bwMode="auto">
              <a:xfrm>
                <a:off x="3504" y="206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596" name="Line 12"/>
              <p:cNvSpPr>
                <a:spLocks noChangeShapeType="1"/>
              </p:cNvSpPr>
              <p:nvPr/>
            </p:nvSpPr>
            <p:spPr bwMode="auto">
              <a:xfrm flipH="1">
                <a:off x="3600"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597" name="Line 13"/>
              <p:cNvSpPr>
                <a:spLocks noChangeShapeType="1"/>
              </p:cNvSpPr>
              <p:nvPr/>
            </p:nvSpPr>
            <p:spPr bwMode="auto">
              <a:xfrm flipH="1">
                <a:off x="3696"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598" name="Line 14"/>
              <p:cNvSpPr>
                <a:spLocks noChangeShapeType="1"/>
              </p:cNvSpPr>
              <p:nvPr/>
            </p:nvSpPr>
            <p:spPr bwMode="auto">
              <a:xfrm flipH="1">
                <a:off x="3792"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599" name="Line 15"/>
              <p:cNvSpPr>
                <a:spLocks noChangeShapeType="1"/>
              </p:cNvSpPr>
              <p:nvPr/>
            </p:nvSpPr>
            <p:spPr bwMode="auto">
              <a:xfrm flipH="1">
                <a:off x="3888"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0" name="Line 16"/>
              <p:cNvSpPr>
                <a:spLocks noChangeShapeType="1"/>
              </p:cNvSpPr>
              <p:nvPr/>
            </p:nvSpPr>
            <p:spPr bwMode="auto">
              <a:xfrm flipH="1">
                <a:off x="3984"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1" name="Line 17"/>
              <p:cNvSpPr>
                <a:spLocks noChangeShapeType="1"/>
              </p:cNvSpPr>
              <p:nvPr/>
            </p:nvSpPr>
            <p:spPr bwMode="auto">
              <a:xfrm flipH="1">
                <a:off x="4080"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2" name="Line 18"/>
              <p:cNvSpPr>
                <a:spLocks noChangeShapeType="1"/>
              </p:cNvSpPr>
              <p:nvPr/>
            </p:nvSpPr>
            <p:spPr bwMode="auto">
              <a:xfrm flipH="1">
                <a:off x="4176" y="19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3" name="Line 19"/>
              <p:cNvSpPr>
                <a:spLocks noChangeShapeType="1"/>
              </p:cNvSpPr>
              <p:nvPr/>
            </p:nvSpPr>
            <p:spPr bwMode="auto">
              <a:xfrm>
                <a:off x="3888" y="2064"/>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4" name="AutoShape 20"/>
              <p:cNvSpPr>
                <a:spLocks noChangeArrowheads="1"/>
              </p:cNvSpPr>
              <p:nvPr/>
            </p:nvSpPr>
            <p:spPr bwMode="auto">
              <a:xfrm>
                <a:off x="4272" y="2832"/>
                <a:ext cx="144" cy="144"/>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05" name="Line 21"/>
              <p:cNvSpPr>
                <a:spLocks noChangeShapeType="1"/>
              </p:cNvSpPr>
              <p:nvPr/>
            </p:nvSpPr>
            <p:spPr bwMode="auto">
              <a:xfrm>
                <a:off x="3888" y="2064"/>
                <a:ext cx="576"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6" name="Line 22"/>
              <p:cNvSpPr>
                <a:spLocks noChangeShapeType="1"/>
              </p:cNvSpPr>
              <p:nvPr/>
            </p:nvSpPr>
            <p:spPr bwMode="auto">
              <a:xfrm>
                <a:off x="4320" y="292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7" name="Line 23"/>
              <p:cNvSpPr>
                <a:spLocks noChangeShapeType="1"/>
              </p:cNvSpPr>
              <p:nvPr/>
            </p:nvSpPr>
            <p:spPr bwMode="auto">
              <a:xfrm flipH="1">
                <a:off x="4176" y="2928"/>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08" name="Text Box 24"/>
              <p:cNvSpPr txBox="1">
                <a:spLocks noChangeArrowheads="1"/>
              </p:cNvSpPr>
              <p:nvPr/>
            </p:nvSpPr>
            <p:spPr bwMode="auto">
              <a:xfrm>
                <a:off x="4320" y="2601"/>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Times New Roman" pitchFamily="18" charset="0"/>
                    <a:ea typeface="宋体" pitchFamily="2" charset="-122"/>
                  </a:rPr>
                  <a:t>M</a:t>
                </a:r>
              </a:p>
            </p:txBody>
          </p:sp>
          <p:sp>
            <p:nvSpPr>
              <p:cNvPr id="323609" name="Text Box 25"/>
              <p:cNvSpPr txBox="1">
                <a:spLocks noChangeArrowheads="1"/>
              </p:cNvSpPr>
              <p:nvPr/>
            </p:nvSpPr>
            <p:spPr bwMode="auto">
              <a:xfrm>
                <a:off x="4512" y="292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Q</a:t>
                </a:r>
              </a:p>
            </p:txBody>
          </p:sp>
          <p:sp>
            <p:nvSpPr>
              <p:cNvPr id="323610" name="Text Box 26"/>
              <p:cNvSpPr txBox="1">
                <a:spLocks noChangeArrowheads="1"/>
              </p:cNvSpPr>
              <p:nvPr/>
            </p:nvSpPr>
            <p:spPr bwMode="auto">
              <a:xfrm>
                <a:off x="3984" y="2793"/>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P</a:t>
                </a:r>
              </a:p>
            </p:txBody>
          </p:sp>
          <p:sp>
            <p:nvSpPr>
              <p:cNvPr id="323611" name="Text Box 27"/>
              <p:cNvSpPr txBox="1">
                <a:spLocks noChangeArrowheads="1"/>
              </p:cNvSpPr>
              <p:nvPr/>
            </p:nvSpPr>
            <p:spPr bwMode="auto">
              <a:xfrm>
                <a:off x="4176" y="321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ea typeface="宋体" pitchFamily="2" charset="-122"/>
                  </a:rPr>
                  <a:t>mg</a:t>
                </a:r>
              </a:p>
            </p:txBody>
          </p:sp>
          <p:sp>
            <p:nvSpPr>
              <p:cNvPr id="323612" name="Freeform 28"/>
              <p:cNvSpPr>
                <a:spLocks/>
              </p:cNvSpPr>
              <p:nvPr/>
            </p:nvSpPr>
            <p:spPr bwMode="auto">
              <a:xfrm>
                <a:off x="3888" y="2352"/>
                <a:ext cx="144" cy="56"/>
              </a:xfrm>
              <a:custGeom>
                <a:avLst/>
                <a:gdLst>
                  <a:gd name="T0" fmla="*/ 0 w 144"/>
                  <a:gd name="T1" fmla="*/ 48 h 56"/>
                  <a:gd name="T2" fmla="*/ 96 w 144"/>
                  <a:gd name="T3" fmla="*/ 48 h 56"/>
                  <a:gd name="T4" fmla="*/ 144 w 144"/>
                  <a:gd name="T5" fmla="*/ 0 h 56"/>
                </a:gdLst>
                <a:ahLst/>
                <a:cxnLst>
                  <a:cxn ang="0">
                    <a:pos x="T0" y="T1"/>
                  </a:cxn>
                  <a:cxn ang="0">
                    <a:pos x="T2" y="T3"/>
                  </a:cxn>
                  <a:cxn ang="0">
                    <a:pos x="T4" y="T5"/>
                  </a:cxn>
                </a:cxnLst>
                <a:rect l="0" t="0" r="r" b="b"/>
                <a:pathLst>
                  <a:path w="144" h="56">
                    <a:moveTo>
                      <a:pt x="0" y="48"/>
                    </a:moveTo>
                    <a:cubicBezTo>
                      <a:pt x="36" y="52"/>
                      <a:pt x="72" y="56"/>
                      <a:pt x="96" y="48"/>
                    </a:cubicBezTo>
                    <a:cubicBezTo>
                      <a:pt x="120" y="40"/>
                      <a:pt x="132" y="20"/>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3613" name="Object 29"/>
              <p:cNvGraphicFramePr>
                <a:graphicFrameLocks noChangeAspect="1"/>
              </p:cNvGraphicFramePr>
              <p:nvPr/>
            </p:nvGraphicFramePr>
            <p:xfrm>
              <a:off x="3937" y="2400"/>
              <a:ext cx="143" cy="200"/>
            </p:xfrm>
            <a:graphic>
              <a:graphicData uri="http://schemas.openxmlformats.org/presentationml/2006/ole">
                <mc:AlternateContent xmlns:mc="http://schemas.openxmlformats.org/markup-compatibility/2006">
                  <mc:Choice xmlns:v="urn:schemas-microsoft-com:vml" Requires="v">
                    <p:oleObj spid="_x0000_s323696" name="公式" r:id="rId19" imgW="126720" imgH="177480" progId="Equation.3">
                      <p:embed/>
                    </p:oleObj>
                  </mc:Choice>
                  <mc:Fallback>
                    <p:oleObj name="公式" r:id="rId19" imgW="126720" imgH="17748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37" y="2400"/>
                            <a:ext cx="14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14" name="Object 30"/>
              <p:cNvGraphicFramePr>
                <a:graphicFrameLocks noChangeAspect="1"/>
              </p:cNvGraphicFramePr>
              <p:nvPr/>
            </p:nvGraphicFramePr>
            <p:xfrm>
              <a:off x="4128" y="2304"/>
              <a:ext cx="124" cy="248"/>
            </p:xfrm>
            <a:graphic>
              <a:graphicData uri="http://schemas.openxmlformats.org/presentationml/2006/ole">
                <mc:AlternateContent xmlns:mc="http://schemas.openxmlformats.org/markup-compatibility/2006">
                  <mc:Choice xmlns:v="urn:schemas-microsoft-com:vml" Requires="v">
                    <p:oleObj spid="_x0000_s323697" name="公式" r:id="rId21" imgW="88560" imgH="177480" progId="Equation.3">
                      <p:embed/>
                    </p:oleObj>
                  </mc:Choice>
                  <mc:Fallback>
                    <p:oleObj name="公式" r:id="rId21" imgW="88560" imgH="17748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8" y="2304"/>
                            <a:ext cx="12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3615" name="Text Box 31"/>
            <p:cNvSpPr txBox="1">
              <a:spLocks noChangeArrowheads="1"/>
            </p:cNvSpPr>
            <p:nvPr/>
          </p:nvSpPr>
          <p:spPr bwMode="auto">
            <a:xfrm>
              <a:off x="4464" y="331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宋体" pitchFamily="2" charset="-122"/>
                </a:rPr>
                <a:t>图</a:t>
              </a:r>
              <a:r>
                <a:rPr lang="en-US" altLang="zh-CN" sz="1800" b="1">
                  <a:latin typeface="Times New Roman" pitchFamily="18" charset="0"/>
                  <a:ea typeface="宋体" pitchFamily="2" charset="-122"/>
                  <a:cs typeface="Times New Roman" pitchFamily="18" charset="0"/>
                </a:rPr>
                <a:t>3-1</a:t>
              </a:r>
              <a:r>
                <a:rPr lang="en-US" altLang="zh-CN" sz="1800">
                  <a:ea typeface="宋体" pitchFamily="2" charset="-122"/>
                </a:rPr>
                <a:t> </a:t>
              </a:r>
            </a:p>
          </p:txBody>
        </p:sp>
      </p:grpSp>
      <p:sp>
        <p:nvSpPr>
          <p:cNvPr id="323677" name="AutoShape 93"/>
          <p:cNvSpPr>
            <a:spLocks/>
          </p:cNvSpPr>
          <p:nvPr/>
        </p:nvSpPr>
        <p:spPr bwMode="auto">
          <a:xfrm>
            <a:off x="457200" y="2106613"/>
            <a:ext cx="1295400" cy="609600"/>
          </a:xfrm>
          <a:prstGeom prst="borderCallout2">
            <a:avLst>
              <a:gd name="adj1" fmla="val 18750"/>
              <a:gd name="adj2" fmla="val 105884"/>
              <a:gd name="adj3" fmla="val 18750"/>
              <a:gd name="adj4" fmla="val 105884"/>
              <a:gd name="adj5" fmla="val 75259"/>
              <a:gd name="adj6" fmla="val 153310"/>
            </a:avLst>
          </a:prstGeom>
          <a:solidFill>
            <a:srgbClr val="FF9900"/>
          </a:solidFill>
          <a:ln w="9525">
            <a:solidFill>
              <a:schemeClr val="tx1"/>
            </a:solidFill>
            <a:miter lim="800000"/>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solidFill>
                  <a:srgbClr val="0000FF"/>
                </a:solidFill>
                <a:latin typeface="楷体_GB2312" pitchFamily="49" charset="-122"/>
              </a:rPr>
              <a:t>（</a:t>
            </a:r>
            <a:r>
              <a:rPr lang="en-US" altLang="zh-CN" sz="1800" b="1">
                <a:solidFill>
                  <a:srgbClr val="0000FF"/>
                </a:solidFill>
                <a:latin typeface="楷体_GB2312" pitchFamily="49" charset="-122"/>
              </a:rPr>
              <a:t>3.1</a:t>
            </a:r>
            <a:r>
              <a:rPr lang="zh-CN" altLang="en-US" sz="1800" b="1">
                <a:solidFill>
                  <a:srgbClr val="0000FF"/>
                </a:solidFill>
                <a:latin typeface="楷体_GB2312" pitchFamily="49" charset="-122"/>
              </a:rPr>
              <a:t>）的近似方程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wipe(left)">
                                      <p:cBhvr>
                                        <p:cTn id="7" dur="500"/>
                                        <p:tgtEl>
                                          <p:spTgt spid="323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3616"/>
                                        </p:tgtEl>
                                        <p:attrNameLst>
                                          <p:attrName>style.visibility</p:attrName>
                                        </p:attrNameLst>
                                      </p:cBhvr>
                                      <p:to>
                                        <p:strVal val="visible"/>
                                      </p:to>
                                    </p:set>
                                    <p:animEffect transition="in" filter="dissolve">
                                      <p:cBhvr>
                                        <p:cTn id="12" dur="500"/>
                                        <p:tgtEl>
                                          <p:spTgt spid="323616"/>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23656"/>
                                        </p:tgtEl>
                                        <p:attrNameLst>
                                          <p:attrName>style.visibility</p:attrName>
                                        </p:attrNameLst>
                                      </p:cBhvr>
                                      <p:to>
                                        <p:strVal val="visible"/>
                                      </p:to>
                                    </p:set>
                                    <p:animEffect transition="in" filter="wipe(up)">
                                      <p:cBhvr>
                                        <p:cTn id="16" dur="500"/>
                                        <p:tgtEl>
                                          <p:spTgt spid="3236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23655"/>
                                        </p:tgtEl>
                                        <p:attrNameLst>
                                          <p:attrName>style.visibility</p:attrName>
                                        </p:attrNameLst>
                                      </p:cBhvr>
                                      <p:to>
                                        <p:strVal val="visible"/>
                                      </p:to>
                                    </p:set>
                                    <p:animEffect transition="in" filter="wipe(up)">
                                      <p:cBhvr>
                                        <p:cTn id="21" dur="500"/>
                                        <p:tgtEl>
                                          <p:spTgt spid="3236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23623"/>
                                        </p:tgtEl>
                                        <p:attrNameLst>
                                          <p:attrName>style.visibility</p:attrName>
                                        </p:attrNameLst>
                                      </p:cBhvr>
                                      <p:to>
                                        <p:strVal val="visible"/>
                                      </p:to>
                                    </p:set>
                                  </p:childTnLst>
                                  <p:subTnLst>
                                    <p:set>
                                      <p:cBhvr override="childStyle">
                                        <p:cTn dur="1" fill="hold" display="0" masterRel="nextClick" afterEffect="1"/>
                                        <p:tgtEl>
                                          <p:spTgt spid="323623"/>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3625"/>
                                        </p:tgtEl>
                                        <p:attrNameLst>
                                          <p:attrName>style.visibility</p:attrName>
                                        </p:attrNameLst>
                                      </p:cBhvr>
                                      <p:to>
                                        <p:strVal val="visible"/>
                                      </p:to>
                                    </p:set>
                                    <p:animEffect transition="in" filter="wipe(left)">
                                      <p:cBhvr>
                                        <p:cTn id="30" dur="500"/>
                                        <p:tgtEl>
                                          <p:spTgt spid="3236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23657"/>
                                        </p:tgtEl>
                                        <p:attrNameLst>
                                          <p:attrName>style.visibility</p:attrName>
                                        </p:attrNameLst>
                                      </p:cBhvr>
                                      <p:to>
                                        <p:strVal val="visible"/>
                                      </p:to>
                                    </p:set>
                                    <p:animEffect transition="in" filter="wipe(up)">
                                      <p:cBhvr>
                                        <p:cTn id="35" dur="500"/>
                                        <p:tgtEl>
                                          <p:spTgt spid="323657"/>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323677"/>
                                        </p:tgtEl>
                                        <p:attrNameLst>
                                          <p:attrName>style.visibility</p:attrName>
                                        </p:attrNameLst>
                                      </p:cBhvr>
                                      <p:to>
                                        <p:strVal val="visible"/>
                                      </p:to>
                                    </p:set>
                                  </p:childTnLst>
                                  <p:subTnLst>
                                    <p:set>
                                      <p:cBhvr override="childStyle">
                                        <p:cTn dur="1" fill="hold" display="0" masterRel="nextClick" afterEffect="1"/>
                                        <p:tgtEl>
                                          <p:spTgt spid="323677"/>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23678"/>
                                        </p:tgtEl>
                                        <p:attrNameLst>
                                          <p:attrName>style.visibility</p:attrName>
                                        </p:attrNameLst>
                                      </p:cBhvr>
                                      <p:to>
                                        <p:strVal val="visible"/>
                                      </p:to>
                                    </p:set>
                                    <p:animEffect transition="in" filter="wipe(left)">
                                      <p:cBhvr>
                                        <p:cTn id="43" dur="500"/>
                                        <p:tgtEl>
                                          <p:spTgt spid="3236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23670"/>
                                        </p:tgtEl>
                                        <p:attrNameLst>
                                          <p:attrName>style.visibility</p:attrName>
                                        </p:attrNameLst>
                                      </p:cBhvr>
                                      <p:to>
                                        <p:strVal val="visible"/>
                                      </p:to>
                                    </p:set>
                                    <p:animEffect transition="in" filter="wipe(left)">
                                      <p:cBhvr>
                                        <p:cTn id="48" dur="500"/>
                                        <p:tgtEl>
                                          <p:spTgt spid="3236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23662"/>
                                        </p:tgtEl>
                                        <p:attrNameLst>
                                          <p:attrName>style.visibility</p:attrName>
                                        </p:attrNameLst>
                                      </p:cBhvr>
                                      <p:to>
                                        <p:strVal val="visible"/>
                                      </p:to>
                                    </p:set>
                                    <p:animEffect transition="in" filter="wipe(left)">
                                      <p:cBhvr>
                                        <p:cTn id="53" dur="500"/>
                                        <p:tgtEl>
                                          <p:spTgt spid="323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utoUpdateAnimBg="0"/>
      <p:bldP spid="323623" grpId="0" animBg="1" autoUpdateAnimBg="0"/>
      <p:bldP spid="323625" grpId="0" autoUpdateAnimBg="0"/>
      <p:bldP spid="323677"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741" name="Picture 77" descr="j02832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56525" y="26988"/>
            <a:ext cx="1463675" cy="1268412"/>
          </a:xfrm>
          <a:prstGeom prst="rect">
            <a:avLst/>
          </a:prstGeom>
          <a:noFill/>
          <a:extLst>
            <a:ext uri="{909E8E84-426E-40DD-AFC4-6F175D3DCCD1}">
              <a14:hiddenFill xmlns:a14="http://schemas.microsoft.com/office/drawing/2010/main">
                <a:solidFill>
                  <a:srgbClr val="FFFFFF"/>
                </a:solidFill>
              </a14:hiddenFill>
            </a:ext>
          </a:extLst>
        </p:spPr>
      </p:pic>
      <p:sp>
        <p:nvSpPr>
          <p:cNvPr id="369668" name="Rectangle 4"/>
          <p:cNvSpPr>
            <a:spLocks noChangeArrowheads="1"/>
          </p:cNvSpPr>
          <p:nvPr/>
        </p:nvSpPr>
        <p:spPr bwMode="auto">
          <a:xfrm>
            <a:off x="228600" y="381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2</a:t>
            </a:r>
            <a:r>
              <a:rPr lang="zh-CN" altLang="en-US" sz="2400" b="1">
                <a:latin typeface="楷体_GB2312" pitchFamily="49" charset="-122"/>
              </a:rPr>
              <a:t>、理想火箭模型 </a:t>
            </a:r>
          </a:p>
        </p:txBody>
      </p:sp>
      <p:grpSp>
        <p:nvGrpSpPr>
          <p:cNvPr id="369671" name="Group 7"/>
          <p:cNvGrpSpPr>
            <a:grpSpLocks/>
          </p:cNvGrpSpPr>
          <p:nvPr/>
        </p:nvGrpSpPr>
        <p:grpSpPr bwMode="auto">
          <a:xfrm>
            <a:off x="685800" y="838200"/>
            <a:ext cx="7924800" cy="1219200"/>
            <a:chOff x="432" y="528"/>
            <a:chExt cx="4992" cy="768"/>
          </a:xfrm>
        </p:grpSpPr>
        <p:sp>
          <p:nvSpPr>
            <p:cNvPr id="369669" name="Rectangle 5"/>
            <p:cNvSpPr>
              <a:spLocks noChangeArrowheads="1"/>
            </p:cNvSpPr>
            <p:nvPr/>
          </p:nvSpPr>
          <p:spPr bwMode="auto">
            <a:xfrm>
              <a:off x="432" y="528"/>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rPr>
                <a:t>假设：</a:t>
              </a:r>
              <a:endParaRPr lang="zh-CN" altLang="en-US" sz="1800">
                <a:solidFill>
                  <a:srgbClr val="33CC33"/>
                </a:solidFill>
                <a:ea typeface="宋体" pitchFamily="2" charset="-122"/>
              </a:endParaRPr>
            </a:p>
          </p:txBody>
        </p:sp>
        <p:sp>
          <p:nvSpPr>
            <p:cNvPr id="369670" name="Rectangle 6"/>
            <p:cNvSpPr>
              <a:spLocks noChangeArrowheads="1"/>
            </p:cNvSpPr>
            <p:nvPr/>
          </p:nvSpPr>
          <p:spPr bwMode="auto">
            <a:xfrm>
              <a:off x="768" y="548"/>
              <a:ext cx="465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记结构质量</a:t>
              </a:r>
              <a:r>
                <a:rPr lang="en-US" altLang="zh-CN" sz="2400" b="1" i="1">
                  <a:latin typeface="Times New Roman" pitchFamily="18" charset="0"/>
                </a:rPr>
                <a:t>m</a:t>
              </a:r>
              <a:r>
                <a:rPr lang="en-US" altLang="zh-CN" sz="2400" b="1" i="1" baseline="-30000">
                  <a:latin typeface="Times New Roman" pitchFamily="18" charset="0"/>
                </a:rPr>
                <a:t>S</a:t>
              </a:r>
              <a:r>
                <a:rPr lang="zh-CN" altLang="en-US" sz="2400" b="1">
                  <a:latin typeface="Times New Roman" pitchFamily="18" charset="0"/>
                </a:rPr>
                <a:t>在</a:t>
              </a:r>
              <a:r>
                <a:rPr lang="en-US" altLang="zh-CN" sz="2400" b="1" i="1">
                  <a:latin typeface="Times New Roman" pitchFamily="18" charset="0"/>
                </a:rPr>
                <a:t>m</a:t>
              </a:r>
              <a:r>
                <a:rPr lang="en-US" altLang="zh-CN" sz="2400" b="1" i="1" baseline="-30000">
                  <a:latin typeface="Times New Roman" pitchFamily="18" charset="0"/>
                </a:rPr>
                <a:t>S</a:t>
              </a:r>
              <a:r>
                <a:rPr lang="en-US" altLang="zh-CN" sz="2400" b="1">
                  <a:latin typeface="Times New Roman" pitchFamily="18" charset="0"/>
                </a:rPr>
                <a:t> +</a:t>
              </a:r>
              <a:r>
                <a:rPr lang="en-US" altLang="zh-CN" sz="2400" b="1" i="1">
                  <a:latin typeface="Times New Roman" pitchFamily="18" charset="0"/>
                </a:rPr>
                <a:t> m</a:t>
              </a:r>
              <a:r>
                <a:rPr lang="en-US" altLang="zh-CN" sz="2400" b="1" i="1" baseline="-30000">
                  <a:latin typeface="Times New Roman" pitchFamily="18" charset="0"/>
                </a:rPr>
                <a:t>F</a:t>
              </a:r>
              <a:r>
                <a:rPr lang="zh-CN" altLang="en-US" sz="2400" b="1">
                  <a:latin typeface="Times New Roman" pitchFamily="18" charset="0"/>
                </a:rPr>
                <a:t>中占的比例为</a:t>
              </a:r>
              <a:r>
                <a:rPr lang="en-US" altLang="zh-CN" sz="2400" b="1">
                  <a:latin typeface="Times New Roman" pitchFamily="18" charset="0"/>
                </a:rPr>
                <a:t>λ</a:t>
              </a:r>
              <a:r>
                <a:rPr lang="zh-CN" altLang="en-US" sz="2400" b="1">
                  <a:latin typeface="Times New Roman" pitchFamily="18" charset="0"/>
                </a:rPr>
                <a:t>，假设火箭能随时抛弃无用的结构，结构质量与燃料质量以</a:t>
              </a:r>
              <a:r>
                <a:rPr lang="en-US" altLang="zh-CN" sz="2400" b="1">
                  <a:latin typeface="Times New Roman" pitchFamily="18" charset="0"/>
                </a:rPr>
                <a:t>λ</a:t>
              </a:r>
              <a:r>
                <a:rPr lang="zh-CN" altLang="en-US" sz="2400" b="1">
                  <a:latin typeface="Times New Roman" pitchFamily="18" charset="0"/>
                </a:rPr>
                <a:t>与（</a:t>
              </a:r>
              <a:r>
                <a:rPr lang="en-US" altLang="zh-CN" sz="2400" b="1">
                  <a:latin typeface="Times New Roman" pitchFamily="18" charset="0"/>
                </a:rPr>
                <a:t>1-λ</a:t>
              </a:r>
              <a:r>
                <a:rPr lang="zh-CN" altLang="en-US" sz="2400" b="1">
                  <a:latin typeface="Times New Roman" pitchFamily="18" charset="0"/>
                </a:rPr>
                <a:t>）的比例同时减少。 </a:t>
              </a:r>
            </a:p>
          </p:txBody>
        </p:sp>
      </p:grpSp>
      <p:grpSp>
        <p:nvGrpSpPr>
          <p:cNvPr id="369739" name="Group 75"/>
          <p:cNvGrpSpPr>
            <a:grpSpLocks/>
          </p:cNvGrpSpPr>
          <p:nvPr/>
        </p:nvGrpSpPr>
        <p:grpSpPr bwMode="auto">
          <a:xfrm>
            <a:off x="685800" y="1981200"/>
            <a:ext cx="8153400" cy="617538"/>
            <a:chOff x="432" y="1248"/>
            <a:chExt cx="5136" cy="389"/>
          </a:xfrm>
        </p:grpSpPr>
        <p:sp>
          <p:nvSpPr>
            <p:cNvPr id="369672" name="Rectangle 8"/>
            <p:cNvSpPr>
              <a:spLocks noChangeArrowheads="1"/>
            </p:cNvSpPr>
            <p:nvPr/>
          </p:nvSpPr>
          <p:spPr bwMode="auto">
            <a:xfrm>
              <a:off x="432" y="12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建模</a:t>
              </a:r>
              <a:r>
                <a:rPr lang="en-US" altLang="zh-CN" sz="2400" b="1">
                  <a:solidFill>
                    <a:srgbClr val="33CC33"/>
                  </a:solidFill>
                  <a:latin typeface="楷体_GB2312" pitchFamily="49" charset="-122"/>
                </a:rPr>
                <a:t>:</a:t>
              </a:r>
              <a:r>
                <a:rPr lang="en-US" altLang="zh-CN" sz="1100">
                  <a:ea typeface="宋体" pitchFamily="2" charset="-122"/>
                </a:rPr>
                <a:t> </a:t>
              </a:r>
              <a:endParaRPr lang="en-US" altLang="zh-CN" sz="1800">
                <a:ea typeface="宋体" pitchFamily="2" charset="-122"/>
              </a:endParaRPr>
            </a:p>
          </p:txBody>
        </p:sp>
        <p:grpSp>
          <p:nvGrpSpPr>
            <p:cNvPr id="369675" name="Group 11"/>
            <p:cNvGrpSpPr>
              <a:grpSpLocks/>
            </p:cNvGrpSpPr>
            <p:nvPr/>
          </p:nvGrpSpPr>
          <p:grpSpPr bwMode="auto">
            <a:xfrm>
              <a:off x="1152" y="1248"/>
              <a:ext cx="4416" cy="389"/>
              <a:chOff x="1152" y="1296"/>
              <a:chExt cx="4416" cy="389"/>
            </a:xfrm>
          </p:grpSpPr>
          <p:sp>
            <p:nvSpPr>
              <p:cNvPr id="369673" name="Rectangle 9"/>
              <p:cNvSpPr>
                <a:spLocks noChangeArrowheads="1"/>
              </p:cNvSpPr>
              <p:nvPr/>
            </p:nvSpPr>
            <p:spPr bwMode="auto">
              <a:xfrm>
                <a:off x="1152" y="134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a:t>
                </a:r>
                <a:r>
                  <a:rPr lang="zh-CN" altLang="en-US" sz="1100">
                    <a:ea typeface="宋体" pitchFamily="2" charset="-122"/>
                  </a:rPr>
                  <a:t> </a:t>
                </a:r>
                <a:endParaRPr lang="zh-CN" altLang="en-US" sz="1800">
                  <a:ea typeface="宋体" pitchFamily="2" charset="-122"/>
                </a:endParaRPr>
              </a:p>
            </p:txBody>
          </p:sp>
          <p:graphicFrame>
            <p:nvGraphicFramePr>
              <p:cNvPr id="369674" name="Object 10"/>
              <p:cNvGraphicFramePr>
                <a:graphicFrameLocks noChangeAspect="1"/>
              </p:cNvGraphicFramePr>
              <p:nvPr/>
            </p:nvGraphicFramePr>
            <p:xfrm>
              <a:off x="1445" y="1296"/>
              <a:ext cx="4123" cy="389"/>
            </p:xfrm>
            <a:graphic>
              <a:graphicData uri="http://schemas.openxmlformats.org/presentationml/2006/ole">
                <mc:AlternateContent xmlns:mc="http://schemas.openxmlformats.org/markup-compatibility/2006">
                  <mc:Choice xmlns:v="urn:schemas-microsoft-com:vml" Requires="v">
                    <p:oleObj spid="_x0000_s369747" name="Equation" r:id="rId5" imgW="4140000" imgH="393480" progId="Equation.DSMT4">
                      <p:embed/>
                    </p:oleObj>
                  </mc:Choice>
                  <mc:Fallback>
                    <p:oleObj name="Equation" r:id="rId5" imgW="4140000" imgH="393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 y="1296"/>
                            <a:ext cx="4123"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69678" name="Group 14"/>
          <p:cNvGrpSpPr>
            <a:grpSpLocks/>
          </p:cNvGrpSpPr>
          <p:nvPr/>
        </p:nvGrpSpPr>
        <p:grpSpPr bwMode="auto">
          <a:xfrm>
            <a:off x="1828800" y="2566988"/>
            <a:ext cx="3429000" cy="709612"/>
            <a:chOff x="1152" y="1617"/>
            <a:chExt cx="2160" cy="447"/>
          </a:xfrm>
        </p:grpSpPr>
        <p:sp>
          <p:nvSpPr>
            <p:cNvPr id="369676" name="Rectangle 12"/>
            <p:cNvSpPr>
              <a:spLocks noChangeArrowheads="1"/>
            </p:cNvSpPr>
            <p:nvPr/>
          </p:nvSpPr>
          <p:spPr bwMode="auto">
            <a:xfrm>
              <a:off x="1152" y="163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得到：</a:t>
              </a:r>
            </a:p>
          </p:txBody>
        </p:sp>
        <p:graphicFrame>
          <p:nvGraphicFramePr>
            <p:cNvPr id="369677" name="Object 13"/>
            <p:cNvGraphicFramePr>
              <a:graphicFrameLocks noChangeAspect="1"/>
            </p:cNvGraphicFramePr>
            <p:nvPr/>
          </p:nvGraphicFramePr>
          <p:xfrm>
            <a:off x="1805" y="1617"/>
            <a:ext cx="1507" cy="447"/>
          </p:xfrm>
          <a:graphic>
            <a:graphicData uri="http://schemas.openxmlformats.org/presentationml/2006/ole">
              <mc:AlternateContent xmlns:mc="http://schemas.openxmlformats.org/markup-compatibility/2006">
                <mc:Choice xmlns:v="urn:schemas-microsoft-com:vml" Requires="v">
                  <p:oleObj spid="_x0000_s369748" name="Equation" r:id="rId7" imgW="1320480" imgH="393480" progId="Equation.DSMT4">
                    <p:embed/>
                  </p:oleObj>
                </mc:Choice>
                <mc:Fallback>
                  <p:oleObj name="Equation" r:id="rId7" imgW="1320480" imgH="39348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5" y="1617"/>
                          <a:ext cx="1507"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9683" name="Group 19"/>
          <p:cNvGrpSpPr>
            <a:grpSpLocks/>
          </p:cNvGrpSpPr>
          <p:nvPr/>
        </p:nvGrpSpPr>
        <p:grpSpPr bwMode="auto">
          <a:xfrm>
            <a:off x="1828800" y="3276600"/>
            <a:ext cx="3124200" cy="800100"/>
            <a:chOff x="1152" y="2064"/>
            <a:chExt cx="1968" cy="504"/>
          </a:xfrm>
        </p:grpSpPr>
        <p:sp>
          <p:nvSpPr>
            <p:cNvPr id="369681" name="Rectangle 17"/>
            <p:cNvSpPr>
              <a:spLocks noChangeArrowheads="1"/>
            </p:cNvSpPr>
            <p:nvPr/>
          </p:nvSpPr>
          <p:spPr bwMode="auto">
            <a:xfrm>
              <a:off x="1152" y="2064"/>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解得：</a:t>
              </a:r>
              <a:r>
                <a:rPr lang="zh-CN" altLang="en-US" sz="1100">
                  <a:ea typeface="宋体" pitchFamily="2" charset="-122"/>
                </a:rPr>
                <a:t> </a:t>
              </a:r>
              <a:endParaRPr lang="zh-CN" altLang="en-US" sz="2400">
                <a:latin typeface="Times New Roman" pitchFamily="18" charset="0"/>
                <a:ea typeface="宋体" pitchFamily="2" charset="-122"/>
              </a:endParaRPr>
            </a:p>
          </p:txBody>
        </p:sp>
        <p:graphicFrame>
          <p:nvGraphicFramePr>
            <p:cNvPr id="369682" name="Object 18"/>
            <p:cNvGraphicFramePr>
              <a:graphicFrameLocks noChangeAspect="1"/>
            </p:cNvGraphicFramePr>
            <p:nvPr/>
          </p:nvGraphicFramePr>
          <p:xfrm>
            <a:off x="1801" y="2160"/>
            <a:ext cx="1319" cy="408"/>
          </p:xfrm>
          <a:graphic>
            <a:graphicData uri="http://schemas.openxmlformats.org/presentationml/2006/ole">
              <mc:AlternateContent xmlns:mc="http://schemas.openxmlformats.org/markup-compatibility/2006">
                <mc:Choice xmlns:v="urn:schemas-microsoft-com:vml" Requires="v">
                  <p:oleObj spid="_x0000_s369749" name="Equation" r:id="rId9" imgW="1346040" imgH="419040" progId="Equation.DSMT4">
                    <p:embed/>
                  </p:oleObj>
                </mc:Choice>
                <mc:Fallback>
                  <p:oleObj name="Equation" r:id="rId9" imgW="1346040" imgH="41904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1" y="2160"/>
                          <a:ext cx="131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9684" name="Rectangle 20"/>
          <p:cNvSpPr>
            <a:spLocks noChangeArrowheads="1"/>
          </p:cNvSpPr>
          <p:nvPr/>
        </p:nvSpPr>
        <p:spPr bwMode="auto">
          <a:xfrm>
            <a:off x="1219200" y="3978275"/>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理想火箭与一级火箭最大的区别在于，当火箭燃料耗尽时，结构质量也逐渐抛尽，它的最终质量为</a:t>
            </a:r>
            <a:r>
              <a:rPr lang="en-US" altLang="zh-CN" sz="2400" b="1" i="1">
                <a:latin typeface="Times New Roman" pitchFamily="18" charset="0"/>
              </a:rPr>
              <a:t>m</a:t>
            </a:r>
            <a:r>
              <a:rPr lang="en-US" altLang="zh-CN" sz="2400" b="1" i="1" baseline="-30000">
                <a:latin typeface="Times New Roman" pitchFamily="18" charset="0"/>
              </a:rPr>
              <a:t>P</a:t>
            </a:r>
            <a:r>
              <a:rPr lang="zh-CN" altLang="en-US" sz="2400" b="1">
                <a:latin typeface="Times New Roman" pitchFamily="18" charset="0"/>
              </a:rPr>
              <a:t>， </a:t>
            </a:r>
          </a:p>
        </p:txBody>
      </p:sp>
      <p:grpSp>
        <p:nvGrpSpPr>
          <p:cNvPr id="369687" name="Group 23"/>
          <p:cNvGrpSpPr>
            <a:grpSpLocks/>
          </p:cNvGrpSpPr>
          <p:nvPr/>
        </p:nvGrpSpPr>
        <p:grpSpPr bwMode="auto">
          <a:xfrm>
            <a:off x="1828800" y="4876800"/>
            <a:ext cx="6248400" cy="838200"/>
            <a:chOff x="1152" y="3072"/>
            <a:chExt cx="3936" cy="528"/>
          </a:xfrm>
        </p:grpSpPr>
        <p:sp>
          <p:nvSpPr>
            <p:cNvPr id="369685" name="Rectangle 21"/>
            <p:cNvSpPr>
              <a:spLocks noChangeArrowheads="1"/>
            </p:cNvSpPr>
            <p:nvPr/>
          </p:nvSpPr>
          <p:spPr bwMode="auto">
            <a:xfrm>
              <a:off x="1152" y="3072"/>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所以最终速度为：</a:t>
              </a:r>
              <a:r>
                <a:rPr lang="zh-CN" altLang="en-US" sz="1100">
                  <a:ea typeface="宋体" pitchFamily="2" charset="-122"/>
                </a:rPr>
                <a:t> </a:t>
              </a:r>
              <a:endParaRPr lang="zh-CN" altLang="en-US" sz="1800">
                <a:ea typeface="宋体" pitchFamily="2" charset="-122"/>
              </a:endParaRPr>
            </a:p>
          </p:txBody>
        </p:sp>
        <p:graphicFrame>
          <p:nvGraphicFramePr>
            <p:cNvPr id="369686" name="Object 22"/>
            <p:cNvGraphicFramePr>
              <a:graphicFrameLocks noChangeAspect="1"/>
            </p:cNvGraphicFramePr>
            <p:nvPr/>
          </p:nvGraphicFramePr>
          <p:xfrm>
            <a:off x="2780" y="3107"/>
            <a:ext cx="1252" cy="493"/>
          </p:xfrm>
          <a:graphic>
            <a:graphicData uri="http://schemas.openxmlformats.org/presentationml/2006/ole">
              <mc:AlternateContent xmlns:mc="http://schemas.openxmlformats.org/markup-compatibility/2006">
                <mc:Choice xmlns:v="urn:schemas-microsoft-com:vml" Requires="v">
                  <p:oleObj spid="_x0000_s369750" name="Equation" r:id="rId11" imgW="1104840" imgH="431640" progId="Equation.DSMT4">
                    <p:embed/>
                  </p:oleObj>
                </mc:Choice>
                <mc:Fallback>
                  <p:oleObj name="Equation" r:id="rId11" imgW="1104840" imgH="43164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0" y="3107"/>
                          <a:ext cx="1252"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9688" name="Group 24"/>
          <p:cNvGrpSpPr>
            <a:grpSpLocks/>
          </p:cNvGrpSpPr>
          <p:nvPr/>
        </p:nvGrpSpPr>
        <p:grpSpPr bwMode="auto">
          <a:xfrm>
            <a:off x="228600" y="4800600"/>
            <a:ext cx="1593850" cy="1631950"/>
            <a:chOff x="2051" y="1696"/>
            <a:chExt cx="1004" cy="1028"/>
          </a:xfrm>
        </p:grpSpPr>
        <p:sp>
          <p:nvSpPr>
            <p:cNvPr id="369689" name="Freeform 25"/>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69690" name="Group 26"/>
            <p:cNvGrpSpPr>
              <a:grpSpLocks/>
            </p:cNvGrpSpPr>
            <p:nvPr/>
          </p:nvGrpSpPr>
          <p:grpSpPr bwMode="auto">
            <a:xfrm rot="1123344">
              <a:off x="2441" y="2029"/>
              <a:ext cx="511" cy="637"/>
              <a:chOff x="2308" y="1206"/>
              <a:chExt cx="710" cy="940"/>
            </a:xfrm>
          </p:grpSpPr>
          <p:sp>
            <p:nvSpPr>
              <p:cNvPr id="369691" name="Freeform 27"/>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69692" name="Freeform 28"/>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69693" name="Freeform 29"/>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69694" name="Group 30"/>
            <p:cNvGrpSpPr>
              <a:grpSpLocks/>
            </p:cNvGrpSpPr>
            <p:nvPr/>
          </p:nvGrpSpPr>
          <p:grpSpPr bwMode="auto">
            <a:xfrm rot="1123344">
              <a:off x="2051" y="1977"/>
              <a:ext cx="454" cy="747"/>
              <a:chOff x="1799" y="1328"/>
              <a:chExt cx="630" cy="1101"/>
            </a:xfrm>
          </p:grpSpPr>
          <p:grpSp>
            <p:nvGrpSpPr>
              <p:cNvPr id="369695" name="Group 31"/>
              <p:cNvGrpSpPr>
                <a:grpSpLocks/>
              </p:cNvGrpSpPr>
              <p:nvPr/>
            </p:nvGrpSpPr>
            <p:grpSpPr bwMode="auto">
              <a:xfrm>
                <a:off x="1968" y="1328"/>
                <a:ext cx="461" cy="1101"/>
                <a:chOff x="1968" y="1328"/>
                <a:chExt cx="461" cy="1101"/>
              </a:xfrm>
            </p:grpSpPr>
            <p:sp>
              <p:nvSpPr>
                <p:cNvPr id="369696" name="Freeform 32"/>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69697" name="Freeform 33"/>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698" name="Group 34"/>
              <p:cNvGrpSpPr>
                <a:grpSpLocks/>
              </p:cNvGrpSpPr>
              <p:nvPr/>
            </p:nvGrpSpPr>
            <p:grpSpPr bwMode="auto">
              <a:xfrm>
                <a:off x="1799" y="1444"/>
                <a:ext cx="549" cy="922"/>
                <a:chOff x="1799" y="1444"/>
                <a:chExt cx="549" cy="922"/>
              </a:xfrm>
            </p:grpSpPr>
            <p:sp>
              <p:nvSpPr>
                <p:cNvPr id="369699" name="Freeform 35"/>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69700" name="Freeform 36"/>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69701" name="Freeform 37"/>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369702" name="Group 38"/>
            <p:cNvGrpSpPr>
              <a:grpSpLocks/>
            </p:cNvGrpSpPr>
            <p:nvPr/>
          </p:nvGrpSpPr>
          <p:grpSpPr bwMode="auto">
            <a:xfrm rot="1123344">
              <a:off x="2327" y="1696"/>
              <a:ext cx="255" cy="314"/>
              <a:chOff x="1947" y="869"/>
              <a:chExt cx="355" cy="463"/>
            </a:xfrm>
          </p:grpSpPr>
          <p:grpSp>
            <p:nvGrpSpPr>
              <p:cNvPr id="369703" name="Group 39"/>
              <p:cNvGrpSpPr>
                <a:grpSpLocks/>
              </p:cNvGrpSpPr>
              <p:nvPr/>
            </p:nvGrpSpPr>
            <p:grpSpPr bwMode="auto">
              <a:xfrm>
                <a:off x="1982" y="1005"/>
                <a:ext cx="305" cy="220"/>
                <a:chOff x="1982" y="1005"/>
                <a:chExt cx="305" cy="220"/>
              </a:xfrm>
            </p:grpSpPr>
            <p:sp>
              <p:nvSpPr>
                <p:cNvPr id="369704" name="Freeform 40"/>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69705" name="Freeform 41"/>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369706" name="Freeform 42"/>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369707" name="Group 43"/>
              <p:cNvGrpSpPr>
                <a:grpSpLocks/>
              </p:cNvGrpSpPr>
              <p:nvPr/>
            </p:nvGrpSpPr>
            <p:grpSpPr bwMode="auto">
              <a:xfrm>
                <a:off x="1997" y="1009"/>
                <a:ext cx="257" cy="143"/>
                <a:chOff x="1997" y="1009"/>
                <a:chExt cx="257" cy="143"/>
              </a:xfrm>
            </p:grpSpPr>
            <p:sp>
              <p:nvSpPr>
                <p:cNvPr id="369708" name="Freeform 44"/>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9709" name="Freeform 45"/>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9710" name="Freeform 46"/>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369711" name="Group 47"/>
              <p:cNvGrpSpPr>
                <a:grpSpLocks/>
              </p:cNvGrpSpPr>
              <p:nvPr/>
            </p:nvGrpSpPr>
            <p:grpSpPr bwMode="auto">
              <a:xfrm>
                <a:off x="2027" y="1019"/>
                <a:ext cx="218" cy="158"/>
                <a:chOff x="2027" y="1019"/>
                <a:chExt cx="218" cy="158"/>
              </a:xfrm>
            </p:grpSpPr>
            <p:sp>
              <p:nvSpPr>
                <p:cNvPr id="369712" name="Freeform 48"/>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69713" name="Oval 49"/>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369714" name="Freeform 50"/>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69715" name="Oval 51"/>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369716" name="Freeform 52"/>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69717" name="Freeform 53"/>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718" name="Freeform 54"/>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369719" name="Freeform 55"/>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369720" name="Group 56"/>
            <p:cNvGrpSpPr>
              <a:grpSpLocks/>
            </p:cNvGrpSpPr>
            <p:nvPr/>
          </p:nvGrpSpPr>
          <p:grpSpPr bwMode="auto">
            <a:xfrm rot="1123344">
              <a:off x="2928" y="1942"/>
              <a:ext cx="127" cy="227"/>
              <a:chOff x="2833" y="962"/>
              <a:chExt cx="176" cy="334"/>
            </a:xfrm>
          </p:grpSpPr>
          <p:sp>
            <p:nvSpPr>
              <p:cNvPr id="369721" name="Freeform 57"/>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22" name="Freeform 58"/>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369723" name="Freeform 59"/>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369724" name="Freeform 60"/>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9725" name="Freeform 61"/>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9726" name="Freeform 62"/>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27" name="Freeform 63"/>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369728" name="Freeform 64"/>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369729" name="Freeform 65"/>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30" name="Freeform 66"/>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9731" name="Freeform 67"/>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32" name="Freeform 68"/>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69733" name="Freeform 69"/>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34" name="Freeform 70"/>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69735" name="Freeform 71"/>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369736" name="AutoShape 72"/>
          <p:cNvSpPr>
            <a:spLocks noChangeArrowheads="1"/>
          </p:cNvSpPr>
          <p:nvPr/>
        </p:nvSpPr>
        <p:spPr bwMode="auto">
          <a:xfrm>
            <a:off x="1752600" y="2819400"/>
            <a:ext cx="4648200" cy="1828800"/>
          </a:xfrm>
          <a:prstGeom prst="cloudCallout">
            <a:avLst>
              <a:gd name="adj1" fmla="val -60449"/>
              <a:gd name="adj2" fmla="val 7413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itchFamily="18" charset="0"/>
              </a:rPr>
              <a:t>只要</a:t>
            </a:r>
            <a:r>
              <a:rPr lang="en-US" altLang="zh-CN" b="1" i="1">
                <a:latin typeface="Times New Roman" pitchFamily="18" charset="0"/>
              </a:rPr>
              <a:t>m</a:t>
            </a:r>
            <a:r>
              <a:rPr lang="en-US" altLang="zh-CN" b="1" baseline="-30000">
                <a:latin typeface="Times New Roman" pitchFamily="18" charset="0"/>
              </a:rPr>
              <a:t>0</a:t>
            </a:r>
            <a:r>
              <a:rPr lang="zh-CN" altLang="en-US" b="1">
                <a:latin typeface="Times New Roman" pitchFamily="18" charset="0"/>
              </a:rPr>
              <a:t>足够大，我们可以使卫星达到我们希望它具有的任意速度。</a:t>
            </a:r>
          </a:p>
        </p:txBody>
      </p:sp>
      <p:sp>
        <p:nvSpPr>
          <p:cNvPr id="369737" name="AutoShape 73"/>
          <p:cNvSpPr>
            <a:spLocks noChangeArrowheads="1"/>
          </p:cNvSpPr>
          <p:nvPr/>
        </p:nvSpPr>
        <p:spPr bwMode="auto">
          <a:xfrm>
            <a:off x="1143000" y="2514600"/>
            <a:ext cx="6172200" cy="2133600"/>
          </a:xfrm>
          <a:prstGeom prst="cloudCallout">
            <a:avLst>
              <a:gd name="adj1" fmla="val -44597"/>
              <a:gd name="adj2" fmla="val 7001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itchFamily="18" charset="0"/>
              </a:rPr>
              <a:t>考虑到空气阻力和重力等因素，估计（按比例的粗略估计）发射卫星要使</a:t>
            </a:r>
            <a:r>
              <a:rPr lang="en-US" altLang="zh-CN" b="1">
                <a:latin typeface="Times New Roman" pitchFamily="18" charset="0"/>
              </a:rPr>
              <a:t>υ=10.5</a:t>
            </a:r>
            <a:r>
              <a:rPr lang="zh-CN" altLang="en-US" b="1">
                <a:latin typeface="Times New Roman" pitchFamily="18" charset="0"/>
              </a:rPr>
              <a:t>公里</a:t>
            </a:r>
            <a:r>
              <a:rPr lang="en-US" altLang="zh-CN" b="1">
                <a:latin typeface="Times New Roman" pitchFamily="18" charset="0"/>
              </a:rPr>
              <a:t>/</a:t>
            </a:r>
            <a:r>
              <a:rPr lang="zh-CN" altLang="en-US" b="1">
                <a:latin typeface="Times New Roman" pitchFamily="18" charset="0"/>
              </a:rPr>
              <a:t>秒才行，则可推算出</a:t>
            </a:r>
            <a:r>
              <a:rPr lang="en-US" altLang="zh-CN" b="1" i="1">
                <a:latin typeface="Times New Roman" pitchFamily="18" charset="0"/>
              </a:rPr>
              <a:t>m</a:t>
            </a:r>
            <a:r>
              <a:rPr lang="en-US" altLang="zh-CN" b="1" i="1" baseline="-30000">
                <a:latin typeface="Times New Roman" pitchFamily="18" charset="0"/>
              </a:rPr>
              <a:t>0</a:t>
            </a:r>
            <a:r>
              <a:rPr lang="en-US" altLang="zh-CN" b="1">
                <a:latin typeface="Times New Roman" pitchFamily="18" charset="0"/>
              </a:rPr>
              <a:t>/ </a:t>
            </a:r>
            <a:r>
              <a:rPr lang="en-US" altLang="zh-CN" b="1" i="1">
                <a:latin typeface="Times New Roman" pitchFamily="18" charset="0"/>
              </a:rPr>
              <a:t>m</a:t>
            </a:r>
            <a:r>
              <a:rPr lang="en-US" altLang="zh-CN" b="1" i="1" baseline="-30000">
                <a:latin typeface="Times New Roman" pitchFamily="18" charset="0"/>
              </a:rPr>
              <a:t>p</a:t>
            </a:r>
            <a:r>
              <a:rPr lang="zh-CN" altLang="en-US" b="1">
                <a:latin typeface="Times New Roman" pitchFamily="18" charset="0"/>
              </a:rPr>
              <a:t>约为</a:t>
            </a:r>
            <a:r>
              <a:rPr lang="en-US" altLang="zh-CN" b="1">
                <a:latin typeface="Times New Roman" pitchFamily="18" charset="0"/>
              </a:rPr>
              <a:t>51,</a:t>
            </a:r>
            <a:r>
              <a:rPr lang="zh-CN" altLang="en-US" b="1">
                <a:latin typeface="Times New Roman" pitchFamily="18" charset="0"/>
              </a:rPr>
              <a:t>即发射一吨重的卫星大约需要</a:t>
            </a:r>
            <a:r>
              <a:rPr lang="en-US" altLang="zh-CN" b="1">
                <a:latin typeface="Times New Roman" pitchFamily="18" charset="0"/>
              </a:rPr>
              <a:t>50</a:t>
            </a:r>
            <a:r>
              <a:rPr lang="zh-CN" altLang="en-US" b="1">
                <a:latin typeface="Times New Roman" pitchFamily="18" charset="0"/>
              </a:rPr>
              <a:t>吨重的理想火箭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wipe(left)">
                                      <p:cBhvr>
                                        <p:cTn id="7" dur="500"/>
                                        <p:tgtEl>
                                          <p:spTgt spid="369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69671"/>
                                        </p:tgtEl>
                                        <p:attrNameLst>
                                          <p:attrName>style.visibility</p:attrName>
                                        </p:attrNameLst>
                                      </p:cBhvr>
                                      <p:to>
                                        <p:strVal val="visible"/>
                                      </p:to>
                                    </p:set>
                                    <p:animEffect transition="in" filter="wipe(up)">
                                      <p:cBhvr>
                                        <p:cTn id="12" dur="500"/>
                                        <p:tgtEl>
                                          <p:spTgt spid="369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9739"/>
                                        </p:tgtEl>
                                        <p:attrNameLst>
                                          <p:attrName>style.visibility</p:attrName>
                                        </p:attrNameLst>
                                      </p:cBhvr>
                                      <p:to>
                                        <p:strVal val="visible"/>
                                      </p:to>
                                    </p:set>
                                    <p:animEffect transition="in" filter="wipe(left)">
                                      <p:cBhvr>
                                        <p:cTn id="17" dur="500"/>
                                        <p:tgtEl>
                                          <p:spTgt spid="3697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9678"/>
                                        </p:tgtEl>
                                        <p:attrNameLst>
                                          <p:attrName>style.visibility</p:attrName>
                                        </p:attrNameLst>
                                      </p:cBhvr>
                                      <p:to>
                                        <p:strVal val="visible"/>
                                      </p:to>
                                    </p:set>
                                    <p:animEffect transition="in" filter="wipe(left)">
                                      <p:cBhvr>
                                        <p:cTn id="22" dur="500"/>
                                        <p:tgtEl>
                                          <p:spTgt spid="369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9683"/>
                                        </p:tgtEl>
                                        <p:attrNameLst>
                                          <p:attrName>style.visibility</p:attrName>
                                        </p:attrNameLst>
                                      </p:cBhvr>
                                      <p:to>
                                        <p:strVal val="visible"/>
                                      </p:to>
                                    </p:set>
                                    <p:animEffect transition="in" filter="wipe(left)">
                                      <p:cBhvr>
                                        <p:cTn id="27" dur="500"/>
                                        <p:tgtEl>
                                          <p:spTgt spid="3696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69684"/>
                                        </p:tgtEl>
                                        <p:attrNameLst>
                                          <p:attrName>style.visibility</p:attrName>
                                        </p:attrNameLst>
                                      </p:cBhvr>
                                      <p:to>
                                        <p:strVal val="visible"/>
                                      </p:to>
                                    </p:set>
                                    <p:animEffect transition="in" filter="wipe(up)">
                                      <p:cBhvr>
                                        <p:cTn id="32" dur="500"/>
                                        <p:tgtEl>
                                          <p:spTgt spid="3696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9687"/>
                                        </p:tgtEl>
                                        <p:attrNameLst>
                                          <p:attrName>style.visibility</p:attrName>
                                        </p:attrNameLst>
                                      </p:cBhvr>
                                      <p:to>
                                        <p:strVal val="visible"/>
                                      </p:to>
                                    </p:set>
                                    <p:animEffect transition="in" filter="wipe(left)">
                                      <p:cBhvr>
                                        <p:cTn id="37" dur="500"/>
                                        <p:tgtEl>
                                          <p:spTgt spid="3696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69688"/>
                                        </p:tgtEl>
                                        <p:attrNameLst>
                                          <p:attrName>style.visibility</p:attrName>
                                        </p:attrNameLst>
                                      </p:cBhvr>
                                      <p:to>
                                        <p:strVal val="visible"/>
                                      </p:to>
                                    </p:set>
                                    <p:animEffect transition="in" filter="dissolve">
                                      <p:cBhvr>
                                        <p:cTn id="42" dur="500"/>
                                        <p:tgtEl>
                                          <p:spTgt spid="369688"/>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69736"/>
                                        </p:tgtEl>
                                        <p:attrNameLst>
                                          <p:attrName>style.visibility</p:attrName>
                                        </p:attrNameLst>
                                      </p:cBhvr>
                                      <p:to>
                                        <p:strVal val="visible"/>
                                      </p:to>
                                    </p:set>
                                    <p:animEffect transition="in" filter="wipe(left)">
                                      <p:cBhvr>
                                        <p:cTn id="46" dur="500"/>
                                        <p:tgtEl>
                                          <p:spTgt spid="369736"/>
                                        </p:tgtEl>
                                      </p:cBhvr>
                                    </p:animEffect>
                                  </p:childTnLst>
                                  <p:subTnLst>
                                    <p:set>
                                      <p:cBhvr override="childStyle">
                                        <p:cTn dur="1" fill="hold" display="0" masterRel="nextClick" afterEffect="1"/>
                                        <p:tgtEl>
                                          <p:spTgt spid="369736"/>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9737"/>
                                        </p:tgtEl>
                                        <p:attrNameLst>
                                          <p:attrName>style.visibility</p:attrName>
                                        </p:attrNameLst>
                                      </p:cBhvr>
                                      <p:to>
                                        <p:strVal val="visible"/>
                                      </p:to>
                                    </p:set>
                                    <p:animEffect transition="in" filter="wipe(left)">
                                      <p:cBhvr>
                                        <p:cTn id="51" dur="500"/>
                                        <p:tgtEl>
                                          <p:spTgt spid="369737"/>
                                        </p:tgtEl>
                                      </p:cBhvr>
                                    </p:animEffect>
                                  </p:childTnLst>
                                  <p:subTnLst>
                                    <p:set>
                                      <p:cBhvr override="childStyle">
                                        <p:cTn dur="1" fill="hold" display="0" masterRel="nextClick" afterEffect="1"/>
                                        <p:tgtEl>
                                          <p:spTgt spid="369737"/>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utoUpdateAnimBg="0"/>
      <p:bldP spid="369684" grpId="0" autoUpdateAnimBg="0"/>
      <p:bldP spid="369736" grpId="0" animBg="1" autoUpdateAnimBg="0"/>
      <p:bldP spid="36973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707" name="Picture 19" descr="j02832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9213"/>
            <a:ext cx="1463675" cy="1268413"/>
          </a:xfrm>
          <a:prstGeom prst="rect">
            <a:avLst/>
          </a:prstGeom>
          <a:noFill/>
          <a:extLst>
            <a:ext uri="{909E8E84-426E-40DD-AFC4-6F175D3DCCD1}">
              <a14:hiddenFill xmlns:a14="http://schemas.microsoft.com/office/drawing/2010/main">
                <a:solidFill>
                  <a:srgbClr val="FFFFFF"/>
                </a:solidFill>
              </a14:hiddenFill>
            </a:ext>
          </a:extLst>
        </p:spPr>
      </p:pic>
      <p:sp>
        <p:nvSpPr>
          <p:cNvPr id="370694" name="Rectangle 6"/>
          <p:cNvSpPr>
            <a:spLocks noChangeArrowheads="1"/>
          </p:cNvSpPr>
          <p:nvPr/>
        </p:nvSpPr>
        <p:spPr bwMode="auto">
          <a:xfrm>
            <a:off x="228600" y="381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3</a:t>
            </a:r>
            <a:r>
              <a:rPr lang="zh-CN" altLang="en-US" sz="2400" b="1">
                <a:latin typeface="楷体_GB2312" pitchFamily="49" charset="-122"/>
              </a:rPr>
              <a:t>、理想过程的实际逼近</a:t>
            </a:r>
            <a:r>
              <a:rPr lang="en-US" altLang="zh-CN" sz="2400" b="1">
                <a:latin typeface="Times New Roman"/>
              </a:rPr>
              <a:t>——</a:t>
            </a:r>
            <a:r>
              <a:rPr lang="zh-CN" altLang="en-US" sz="2400" b="1">
                <a:latin typeface="楷体_GB2312" pitchFamily="49" charset="-122"/>
              </a:rPr>
              <a:t>多级火箭卫星系统 </a:t>
            </a:r>
          </a:p>
        </p:txBody>
      </p:sp>
      <p:sp>
        <p:nvSpPr>
          <p:cNvPr id="370696" name="Rectangle 8"/>
          <p:cNvSpPr>
            <a:spLocks noChangeArrowheads="1"/>
          </p:cNvSpPr>
          <p:nvPr/>
        </p:nvSpPr>
        <p:spPr bwMode="auto">
          <a:xfrm>
            <a:off x="685800" y="8699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记火箭级数为</a:t>
            </a:r>
            <a:r>
              <a:rPr lang="en-US" altLang="zh-CN" sz="2400" b="1" i="1">
                <a:latin typeface="Times New Roman" pitchFamily="18" charset="0"/>
              </a:rPr>
              <a:t>n</a:t>
            </a:r>
            <a:r>
              <a:rPr lang="zh-CN" altLang="en-US" sz="2400" b="1">
                <a:latin typeface="Times New Roman" pitchFamily="18" charset="0"/>
              </a:rPr>
              <a:t>，当第</a:t>
            </a:r>
            <a:r>
              <a:rPr lang="en-US" altLang="zh-CN" sz="2400" b="1" i="1">
                <a:latin typeface="Times New Roman" pitchFamily="18" charset="0"/>
              </a:rPr>
              <a:t>i</a:t>
            </a:r>
            <a:r>
              <a:rPr lang="zh-CN" altLang="en-US" sz="2400" b="1">
                <a:latin typeface="Times New Roman" pitchFamily="18" charset="0"/>
              </a:rPr>
              <a:t>级火箭的燃料烧尽时，第</a:t>
            </a:r>
            <a:r>
              <a:rPr lang="en-US" altLang="zh-CN" sz="2400" b="1" i="1">
                <a:latin typeface="Times New Roman" pitchFamily="18" charset="0"/>
              </a:rPr>
              <a:t>i</a:t>
            </a:r>
            <a:r>
              <a:rPr lang="en-US" altLang="zh-CN" sz="2400" b="1">
                <a:latin typeface="Times New Roman" pitchFamily="18" charset="0"/>
              </a:rPr>
              <a:t>+1</a:t>
            </a:r>
            <a:r>
              <a:rPr lang="zh-CN" altLang="en-US" sz="2400" b="1">
                <a:latin typeface="Times New Roman" pitchFamily="18" charset="0"/>
              </a:rPr>
              <a:t>级火箭立即自动点火，并抛弃已经无用的第</a:t>
            </a:r>
            <a:r>
              <a:rPr lang="en-US" altLang="zh-CN" sz="2400" b="1" i="1">
                <a:latin typeface="Times New Roman" pitchFamily="18" charset="0"/>
              </a:rPr>
              <a:t>i</a:t>
            </a:r>
            <a:r>
              <a:rPr lang="zh-CN" altLang="en-US" sz="2400" b="1">
                <a:latin typeface="Times New Roman" pitchFamily="18" charset="0"/>
              </a:rPr>
              <a:t>级火箭。用</a:t>
            </a:r>
            <a:r>
              <a:rPr lang="en-US" altLang="zh-CN" sz="2400" b="1" i="1">
                <a:latin typeface="Times New Roman" pitchFamily="18" charset="0"/>
              </a:rPr>
              <a:t>m</a:t>
            </a:r>
            <a:r>
              <a:rPr lang="en-US" altLang="zh-CN" sz="2400" b="1" i="1" baseline="-30000">
                <a:latin typeface="Times New Roman" pitchFamily="18" charset="0"/>
              </a:rPr>
              <a:t>i</a:t>
            </a:r>
            <a:r>
              <a:rPr lang="zh-CN" altLang="en-US" sz="2400" b="1">
                <a:latin typeface="Times New Roman" pitchFamily="18" charset="0"/>
              </a:rPr>
              <a:t>表示第</a:t>
            </a:r>
            <a:r>
              <a:rPr lang="en-US" altLang="zh-CN" sz="2400" b="1" i="1">
                <a:latin typeface="Times New Roman" pitchFamily="18" charset="0"/>
              </a:rPr>
              <a:t>i</a:t>
            </a:r>
            <a:r>
              <a:rPr lang="zh-CN" altLang="en-US" sz="2400" b="1">
                <a:latin typeface="Times New Roman" pitchFamily="18" charset="0"/>
              </a:rPr>
              <a:t>级火箭的质量，</a:t>
            </a:r>
            <a:r>
              <a:rPr lang="en-US" altLang="zh-CN" sz="2400" b="1" i="1">
                <a:latin typeface="Times New Roman" pitchFamily="18" charset="0"/>
              </a:rPr>
              <a:t>m</a:t>
            </a:r>
            <a:r>
              <a:rPr lang="en-US" altLang="zh-CN" sz="2400" b="1" i="1" baseline="-30000">
                <a:latin typeface="Times New Roman" pitchFamily="18" charset="0"/>
              </a:rPr>
              <a:t>P</a:t>
            </a:r>
            <a:r>
              <a:rPr lang="zh-CN" altLang="en-US" sz="2400" b="1">
                <a:latin typeface="Times New Roman" pitchFamily="18" charset="0"/>
              </a:rPr>
              <a:t>表示有效负载。 </a:t>
            </a:r>
          </a:p>
        </p:txBody>
      </p:sp>
      <p:sp>
        <p:nvSpPr>
          <p:cNvPr id="370697" name="Rectangle 9"/>
          <p:cNvSpPr>
            <a:spLocks noChangeArrowheads="1"/>
          </p:cNvSpPr>
          <p:nvPr/>
        </p:nvSpPr>
        <p:spPr bwMode="auto">
          <a:xfrm>
            <a:off x="685800" y="2057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先作如下假设： </a:t>
            </a:r>
          </a:p>
        </p:txBody>
      </p:sp>
      <p:grpSp>
        <p:nvGrpSpPr>
          <p:cNvPr id="370708" name="Group 20"/>
          <p:cNvGrpSpPr>
            <a:grpSpLocks/>
          </p:cNvGrpSpPr>
          <p:nvPr/>
        </p:nvGrpSpPr>
        <p:grpSpPr bwMode="auto">
          <a:xfrm>
            <a:off x="1295400" y="2514600"/>
            <a:ext cx="7696200" cy="1676400"/>
            <a:chOff x="816" y="1584"/>
            <a:chExt cx="4848" cy="1056"/>
          </a:xfrm>
        </p:grpSpPr>
        <p:sp>
          <p:nvSpPr>
            <p:cNvPr id="370698" name="Rectangle 10"/>
            <p:cNvSpPr>
              <a:spLocks noChangeArrowheads="1"/>
            </p:cNvSpPr>
            <p:nvPr/>
          </p:nvSpPr>
          <p:spPr bwMode="auto">
            <a:xfrm>
              <a:off x="816" y="1584"/>
              <a:ext cx="48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a:t>
              </a:r>
              <a:r>
                <a:rPr lang="en-US" altLang="zh-CN" sz="2400" b="1">
                  <a:latin typeface="Times New Roman" pitchFamily="18" charset="0"/>
                </a:rPr>
                <a:t>i</a:t>
              </a:r>
              <a:r>
                <a:rPr lang="zh-CN" altLang="en-US" sz="2400" b="1">
                  <a:latin typeface="Times New Roman" pitchFamily="18" charset="0"/>
                </a:rPr>
                <a:t>）设各级火箭具有相同的</a:t>
              </a:r>
              <a:r>
                <a:rPr lang="en-US" altLang="zh-CN" sz="2400" b="1">
                  <a:latin typeface="Times New Roman" pitchFamily="18" charset="0"/>
                </a:rPr>
                <a:t>λ ,</a:t>
              </a:r>
              <a:r>
                <a:rPr lang="zh-CN" altLang="en-US" sz="2400" b="1">
                  <a:latin typeface="Times New Roman" pitchFamily="18" charset="0"/>
                </a:rPr>
                <a:t>即</a:t>
              </a:r>
              <a:r>
                <a:rPr lang="en-US" altLang="zh-CN" sz="2400" b="1" i="1">
                  <a:latin typeface="Times New Roman" pitchFamily="18" charset="0"/>
                </a:rPr>
                <a:t>i</a:t>
              </a:r>
              <a:r>
                <a:rPr lang="zh-CN" altLang="en-US" sz="2400" b="1">
                  <a:latin typeface="Times New Roman" pitchFamily="18" charset="0"/>
                </a:rPr>
                <a:t>级火箭中</a:t>
              </a:r>
              <a:r>
                <a:rPr lang="en-US" altLang="zh-CN" sz="2400" b="1">
                  <a:latin typeface="Times New Roman" pitchFamily="18" charset="0"/>
                </a:rPr>
                <a:t>λ</a:t>
              </a:r>
              <a:r>
                <a:rPr lang="en-US" altLang="zh-CN" sz="2400" b="1" i="1">
                  <a:latin typeface="Times New Roman" pitchFamily="18" charset="0"/>
                </a:rPr>
                <a:t>m</a:t>
              </a:r>
              <a:r>
                <a:rPr lang="en-US" altLang="zh-CN" sz="2400" b="1" i="1" baseline="-30000">
                  <a:latin typeface="Times New Roman" pitchFamily="18" charset="0"/>
                </a:rPr>
                <a:t>i</a:t>
              </a:r>
              <a:r>
                <a:rPr lang="zh-CN" altLang="en-US" sz="2400" b="1">
                  <a:latin typeface="Times New Roman" pitchFamily="18" charset="0"/>
                </a:rPr>
                <a:t>为结构质量，（</a:t>
              </a:r>
              <a:r>
                <a:rPr lang="en-US" altLang="zh-CN" sz="2400" b="1">
                  <a:latin typeface="Times New Roman" pitchFamily="18" charset="0"/>
                </a:rPr>
                <a:t>1-λ</a:t>
              </a:r>
              <a:r>
                <a:rPr lang="zh-CN" altLang="en-US" sz="2400" b="1">
                  <a:latin typeface="Times New Roman" pitchFamily="18" charset="0"/>
                </a:rPr>
                <a:t>）</a:t>
              </a:r>
              <a:r>
                <a:rPr lang="en-US" altLang="zh-CN" sz="2400" b="1" i="1">
                  <a:latin typeface="Times New Roman" pitchFamily="18" charset="0"/>
                </a:rPr>
                <a:t>m</a:t>
              </a:r>
              <a:r>
                <a:rPr lang="en-US" altLang="zh-CN" sz="2400" b="1" i="1" baseline="-30000">
                  <a:latin typeface="Times New Roman" pitchFamily="18" charset="0"/>
                </a:rPr>
                <a:t>i</a:t>
              </a:r>
              <a:r>
                <a:rPr lang="zh-CN" altLang="en-US" sz="2400" b="1">
                  <a:latin typeface="Times New Roman" pitchFamily="18" charset="0"/>
                </a:rPr>
                <a:t>为燃料质量。</a:t>
              </a:r>
            </a:p>
          </p:txBody>
        </p:sp>
        <p:sp>
          <p:nvSpPr>
            <p:cNvPr id="370699" name="Rectangle 11"/>
            <p:cNvSpPr>
              <a:spLocks noChangeArrowheads="1"/>
            </p:cNvSpPr>
            <p:nvPr/>
          </p:nvSpPr>
          <p:spPr bwMode="auto">
            <a:xfrm>
              <a:off x="816" y="2122"/>
              <a:ext cx="48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a:t>
              </a:r>
              <a:r>
                <a:rPr lang="en-US" altLang="zh-CN" sz="2400" b="1">
                  <a:latin typeface="Times New Roman" pitchFamily="18" charset="0"/>
                </a:rPr>
                <a:t>ii</a:t>
              </a:r>
              <a:r>
                <a:rPr lang="zh-CN" altLang="en-US" sz="2400" b="1">
                  <a:latin typeface="Times New Roman" pitchFamily="18" charset="0"/>
                </a:rPr>
                <a:t>）</a:t>
              </a:r>
              <a:r>
                <a:rPr lang="zh-CN" altLang="en-US" sz="2400" b="1">
                  <a:latin typeface="楷体_GB2312" pitchFamily="49" charset="-122"/>
                </a:rPr>
                <a:t>设燃烧级初始质量与其负载质量之比保持不变，并记比值为</a:t>
              </a:r>
              <a:r>
                <a:rPr lang="en-US" altLang="zh-CN" sz="2400" b="1" i="1">
                  <a:latin typeface="楷体_GB2312" pitchFamily="49" charset="-122"/>
                </a:rPr>
                <a:t>k</a:t>
              </a:r>
              <a:r>
                <a:rPr lang="zh-CN" altLang="en-US" sz="2400" b="1">
                  <a:latin typeface="楷体_GB2312" pitchFamily="49" charset="-122"/>
                </a:rPr>
                <a:t>。 </a:t>
              </a:r>
            </a:p>
          </p:txBody>
        </p:sp>
      </p:grpSp>
      <p:sp>
        <p:nvSpPr>
          <p:cNvPr id="370700" name="Rectangle 12"/>
          <p:cNvSpPr>
            <a:spLocks noChangeArrowheads="1"/>
          </p:cNvSpPr>
          <p:nvPr/>
        </p:nvSpPr>
        <p:spPr bwMode="auto">
          <a:xfrm>
            <a:off x="685800" y="41910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考虑二级火箭：</a:t>
            </a:r>
            <a:r>
              <a:rPr lang="zh-CN" altLang="en-US" sz="1100">
                <a:solidFill>
                  <a:srgbClr val="33CC33"/>
                </a:solidFill>
                <a:ea typeface="宋体" pitchFamily="2" charset="-122"/>
              </a:rPr>
              <a:t> </a:t>
            </a:r>
            <a:endParaRPr lang="zh-CN" altLang="en-US" sz="1800">
              <a:solidFill>
                <a:srgbClr val="33CC33"/>
              </a:solidFill>
              <a:ea typeface="宋体" pitchFamily="2" charset="-122"/>
            </a:endParaRPr>
          </a:p>
        </p:txBody>
      </p:sp>
      <p:grpSp>
        <p:nvGrpSpPr>
          <p:cNvPr id="370709" name="Group 21"/>
          <p:cNvGrpSpPr>
            <a:grpSpLocks/>
          </p:cNvGrpSpPr>
          <p:nvPr/>
        </p:nvGrpSpPr>
        <p:grpSpPr bwMode="auto">
          <a:xfrm>
            <a:off x="1295400" y="4648200"/>
            <a:ext cx="7467600" cy="1981200"/>
            <a:chOff x="816" y="2928"/>
            <a:chExt cx="4704" cy="1248"/>
          </a:xfrm>
        </p:grpSpPr>
        <p:grpSp>
          <p:nvGrpSpPr>
            <p:cNvPr id="370703" name="Group 15"/>
            <p:cNvGrpSpPr>
              <a:grpSpLocks/>
            </p:cNvGrpSpPr>
            <p:nvPr/>
          </p:nvGrpSpPr>
          <p:grpSpPr bwMode="auto">
            <a:xfrm>
              <a:off x="816" y="2928"/>
              <a:ext cx="4704" cy="670"/>
              <a:chOff x="816" y="2928"/>
              <a:chExt cx="4704" cy="670"/>
            </a:xfrm>
          </p:grpSpPr>
          <p:sp>
            <p:nvSpPr>
              <p:cNvPr id="370701" name="Rectangle 13"/>
              <p:cNvSpPr>
                <a:spLocks noChangeArrowheads="1"/>
              </p:cNvSpPr>
              <p:nvPr/>
            </p:nvSpPr>
            <p:spPr bwMode="auto">
              <a:xfrm>
                <a:off x="816" y="2928"/>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由</a:t>
                </a:r>
                <a:r>
                  <a:rPr lang="en-US" altLang="zh-CN" sz="2400" b="1">
                    <a:latin typeface="Times New Roman" pitchFamily="18" charset="0"/>
                  </a:rPr>
                  <a:t>3.11</a:t>
                </a:r>
                <a:r>
                  <a:rPr lang="zh-CN" altLang="en-US" sz="2400" b="1">
                    <a:latin typeface="Times New Roman" pitchFamily="18" charset="0"/>
                  </a:rPr>
                  <a:t>式，当第一级火箭燃烧完时，其末速度为： </a:t>
                </a:r>
              </a:p>
            </p:txBody>
          </p:sp>
          <p:graphicFrame>
            <p:nvGraphicFramePr>
              <p:cNvPr id="370702" name="Object 14"/>
              <p:cNvGraphicFramePr>
                <a:graphicFrameLocks noChangeAspect="1"/>
              </p:cNvGraphicFramePr>
              <p:nvPr/>
            </p:nvGraphicFramePr>
            <p:xfrm>
              <a:off x="3918" y="3120"/>
              <a:ext cx="1602" cy="478"/>
            </p:xfrm>
            <a:graphic>
              <a:graphicData uri="http://schemas.openxmlformats.org/presentationml/2006/ole">
                <mc:AlternateContent xmlns:mc="http://schemas.openxmlformats.org/markup-compatibility/2006">
                  <mc:Choice xmlns:v="urn:schemas-microsoft-com:vml" Requires="v">
                    <p:oleObj spid="_x0000_s370716" name="Equation" r:id="rId5" imgW="1460160" imgH="431640" progId="Equation.DSMT4">
                      <p:embed/>
                    </p:oleObj>
                  </mc:Choice>
                  <mc:Fallback>
                    <p:oleObj name="Equation" r:id="rId5" imgW="1460160" imgH="43164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 y="3120"/>
                            <a:ext cx="1602"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0704" name="Rectangle 16"/>
            <p:cNvSpPr>
              <a:spLocks noChangeArrowheads="1"/>
            </p:cNvSpPr>
            <p:nvPr/>
          </p:nvSpPr>
          <p:spPr bwMode="auto">
            <a:xfrm>
              <a:off x="816" y="3408"/>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当第二级火箭燃尽时，末速度为： </a:t>
              </a:r>
            </a:p>
          </p:txBody>
        </p:sp>
        <p:graphicFrame>
          <p:nvGraphicFramePr>
            <p:cNvPr id="370705" name="Object 17"/>
            <p:cNvGraphicFramePr>
              <a:graphicFrameLocks noChangeAspect="1"/>
            </p:cNvGraphicFramePr>
            <p:nvPr/>
          </p:nvGraphicFramePr>
          <p:xfrm>
            <a:off x="1798" y="3671"/>
            <a:ext cx="3722" cy="505"/>
          </p:xfrm>
          <a:graphic>
            <a:graphicData uri="http://schemas.openxmlformats.org/presentationml/2006/ole">
              <mc:AlternateContent xmlns:mc="http://schemas.openxmlformats.org/markup-compatibility/2006">
                <mc:Choice xmlns:v="urn:schemas-microsoft-com:vml" Requires="v">
                  <p:oleObj spid="_x0000_s370717" name="Equation" r:id="rId7" imgW="3581280" imgH="482400" progId="Equation.DSMT4">
                    <p:embed/>
                  </p:oleObj>
                </mc:Choice>
                <mc:Fallback>
                  <p:oleObj name="Equation" r:id="rId7" imgW="3581280" imgH="4824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 y="3671"/>
                          <a:ext cx="3722"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0713" name="Group 25"/>
          <p:cNvGrpSpPr>
            <a:grpSpLocks/>
          </p:cNvGrpSpPr>
          <p:nvPr/>
        </p:nvGrpSpPr>
        <p:grpSpPr bwMode="auto">
          <a:xfrm>
            <a:off x="4495800" y="3800475"/>
            <a:ext cx="4343400" cy="1076325"/>
            <a:chOff x="2880" y="2352"/>
            <a:chExt cx="2736" cy="678"/>
          </a:xfrm>
        </p:grpSpPr>
        <p:sp>
          <p:nvSpPr>
            <p:cNvPr id="370710" name="Line 22"/>
            <p:cNvSpPr>
              <a:spLocks noChangeShapeType="1"/>
            </p:cNvSpPr>
            <p:nvPr/>
          </p:nvSpPr>
          <p:spPr bwMode="auto">
            <a:xfrm>
              <a:off x="2880" y="2352"/>
              <a:ext cx="2736"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0711" name="Line 23"/>
            <p:cNvSpPr>
              <a:spLocks noChangeShapeType="1"/>
            </p:cNvSpPr>
            <p:nvPr/>
          </p:nvSpPr>
          <p:spPr bwMode="auto">
            <a:xfrm flipH="1">
              <a:off x="4848" y="2352"/>
              <a:ext cx="768" cy="528"/>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0712" name="Text Box 24"/>
            <p:cNvSpPr txBox="1">
              <a:spLocks noChangeArrowheads="1"/>
            </p:cNvSpPr>
            <p:nvPr/>
          </p:nvSpPr>
          <p:spPr bwMode="auto">
            <a:xfrm>
              <a:off x="3840" y="2390"/>
              <a:ext cx="1296" cy="640"/>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CC0000"/>
                  </a:solidFill>
                </a:rPr>
                <a:t>该假设有点强加的味道，先权作讨论的方便吧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0694"/>
                                        </p:tgtEl>
                                        <p:attrNameLst>
                                          <p:attrName>style.visibility</p:attrName>
                                        </p:attrNameLst>
                                      </p:cBhvr>
                                      <p:to>
                                        <p:strVal val="visible"/>
                                      </p:to>
                                    </p:set>
                                    <p:animEffect transition="in" filter="wipe(left)">
                                      <p:cBhvr>
                                        <p:cTn id="7" dur="500"/>
                                        <p:tgtEl>
                                          <p:spTgt spid="370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0696"/>
                                        </p:tgtEl>
                                        <p:attrNameLst>
                                          <p:attrName>style.visibility</p:attrName>
                                        </p:attrNameLst>
                                      </p:cBhvr>
                                      <p:to>
                                        <p:strVal val="visible"/>
                                      </p:to>
                                    </p:set>
                                    <p:animEffect transition="in" filter="wipe(up)">
                                      <p:cBhvr>
                                        <p:cTn id="12" dur="500"/>
                                        <p:tgtEl>
                                          <p:spTgt spid="370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0697"/>
                                        </p:tgtEl>
                                        <p:attrNameLst>
                                          <p:attrName>style.visibility</p:attrName>
                                        </p:attrNameLst>
                                      </p:cBhvr>
                                      <p:to>
                                        <p:strVal val="visible"/>
                                      </p:to>
                                    </p:set>
                                    <p:animEffect transition="in" filter="wipe(left)">
                                      <p:cBhvr>
                                        <p:cTn id="17" dur="500"/>
                                        <p:tgtEl>
                                          <p:spTgt spid="3706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0708"/>
                                        </p:tgtEl>
                                        <p:attrNameLst>
                                          <p:attrName>style.visibility</p:attrName>
                                        </p:attrNameLst>
                                      </p:cBhvr>
                                      <p:to>
                                        <p:strVal val="visible"/>
                                      </p:to>
                                    </p:set>
                                    <p:animEffect transition="in" filter="wipe(up)">
                                      <p:cBhvr>
                                        <p:cTn id="22" dur="500"/>
                                        <p:tgtEl>
                                          <p:spTgt spid="37070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70713"/>
                                        </p:tgtEl>
                                        <p:attrNameLst>
                                          <p:attrName>style.visibility</p:attrName>
                                        </p:attrNameLst>
                                      </p:cBhvr>
                                      <p:to>
                                        <p:strVal val="visible"/>
                                      </p:to>
                                    </p:set>
                                    <p:animEffect transition="in" filter="wipe(left)">
                                      <p:cBhvr>
                                        <p:cTn id="26" dur="500"/>
                                        <p:tgtEl>
                                          <p:spTgt spid="370713"/>
                                        </p:tgtEl>
                                      </p:cBhvr>
                                    </p:animEffect>
                                  </p:childTnLst>
                                  <p:subTnLst>
                                    <p:set>
                                      <p:cBhvr override="childStyle">
                                        <p:cTn dur="1" fill="hold" display="0" masterRel="nextClick" afterEffect="1"/>
                                        <p:tgtEl>
                                          <p:spTgt spid="370713"/>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0700"/>
                                        </p:tgtEl>
                                        <p:attrNameLst>
                                          <p:attrName>style.visibility</p:attrName>
                                        </p:attrNameLst>
                                      </p:cBhvr>
                                      <p:to>
                                        <p:strVal val="visible"/>
                                      </p:to>
                                    </p:set>
                                    <p:anim calcmode="lin" valueType="num">
                                      <p:cBhvr additive="base">
                                        <p:cTn id="31" dur="500" fill="hold"/>
                                        <p:tgtEl>
                                          <p:spTgt spid="370700"/>
                                        </p:tgtEl>
                                        <p:attrNameLst>
                                          <p:attrName>ppt_x</p:attrName>
                                        </p:attrNameLst>
                                      </p:cBhvr>
                                      <p:tavLst>
                                        <p:tav tm="0">
                                          <p:val>
                                            <p:strVal val="0-#ppt_w/2"/>
                                          </p:val>
                                        </p:tav>
                                        <p:tav tm="100000">
                                          <p:val>
                                            <p:strVal val="#ppt_x"/>
                                          </p:val>
                                        </p:tav>
                                      </p:tavLst>
                                    </p:anim>
                                    <p:anim calcmode="lin" valueType="num">
                                      <p:cBhvr additive="base">
                                        <p:cTn id="32" dur="500" fill="hold"/>
                                        <p:tgtEl>
                                          <p:spTgt spid="3707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70709"/>
                                        </p:tgtEl>
                                        <p:attrNameLst>
                                          <p:attrName>style.visibility</p:attrName>
                                        </p:attrNameLst>
                                      </p:cBhvr>
                                      <p:to>
                                        <p:strVal val="visible"/>
                                      </p:to>
                                    </p:set>
                                    <p:animEffect transition="in" filter="wipe(left)">
                                      <p:cBhvr>
                                        <p:cTn id="37" dur="500"/>
                                        <p:tgtEl>
                                          <p:spTgt spid="37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utoUpdateAnimBg="0"/>
      <p:bldP spid="370696" grpId="0" autoUpdateAnimBg="0"/>
      <p:bldP spid="370697" grpId="0" autoUpdateAnimBg="0"/>
      <p:bldP spid="37070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68" name="Picture 32" descr="j02832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80325" y="26988"/>
            <a:ext cx="1463675" cy="1268412"/>
          </a:xfrm>
          <a:prstGeom prst="rect">
            <a:avLst/>
          </a:prstGeom>
          <a:noFill/>
          <a:extLst>
            <a:ext uri="{909E8E84-426E-40DD-AFC4-6F175D3DCCD1}">
              <a14:hiddenFill xmlns:a14="http://schemas.microsoft.com/office/drawing/2010/main">
                <a:solidFill>
                  <a:srgbClr val="FFFFFF"/>
                </a:solidFill>
              </a14:hiddenFill>
            </a:ext>
          </a:extLst>
        </p:spPr>
      </p:pic>
      <p:grpSp>
        <p:nvGrpSpPr>
          <p:cNvPr id="372765" name="Group 29"/>
          <p:cNvGrpSpPr>
            <a:grpSpLocks/>
          </p:cNvGrpSpPr>
          <p:nvPr/>
        </p:nvGrpSpPr>
        <p:grpSpPr bwMode="auto">
          <a:xfrm>
            <a:off x="609600" y="336550"/>
            <a:ext cx="7696200" cy="2619375"/>
            <a:chOff x="384" y="212"/>
            <a:chExt cx="4848" cy="1650"/>
          </a:xfrm>
        </p:grpSpPr>
        <p:sp>
          <p:nvSpPr>
            <p:cNvPr id="372740" name="Rectangle 4"/>
            <p:cNvSpPr>
              <a:spLocks noChangeArrowheads="1"/>
            </p:cNvSpPr>
            <p:nvPr/>
          </p:nvSpPr>
          <p:spPr bwMode="auto">
            <a:xfrm>
              <a:off x="384" y="212"/>
              <a:ext cx="48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又由假设（</a:t>
              </a:r>
              <a:r>
                <a:rPr lang="en-US" altLang="zh-CN" sz="2400" b="1">
                  <a:latin typeface="Times New Roman" pitchFamily="18" charset="0"/>
                </a:rPr>
                <a:t>ii</a:t>
              </a:r>
              <a:r>
                <a:rPr lang="zh-CN" altLang="en-US" sz="2400" b="1">
                  <a:latin typeface="Times New Roman" pitchFamily="18" charset="0"/>
                </a:rPr>
                <a:t>），</a:t>
              </a:r>
              <a:r>
                <a:rPr lang="en-US" altLang="zh-CN" sz="2400" b="1" i="1">
                  <a:latin typeface="Times New Roman" pitchFamily="18" charset="0"/>
                </a:rPr>
                <a:t>m</a:t>
              </a:r>
              <a:r>
                <a:rPr lang="en-US" altLang="zh-CN" sz="2400" b="1" baseline="-30000">
                  <a:latin typeface="Times New Roman" pitchFamily="18" charset="0"/>
                </a:rPr>
                <a:t>2</a:t>
              </a:r>
              <a:r>
                <a:rPr lang="en-US" altLang="zh-CN" sz="2400" b="1">
                  <a:latin typeface="Times New Roman" pitchFamily="18" charset="0"/>
                </a:rPr>
                <a:t>=</a:t>
              </a:r>
              <a:r>
                <a:rPr lang="en-US" altLang="zh-CN" sz="2400" b="1" i="1">
                  <a:latin typeface="Times New Roman" pitchFamily="18" charset="0"/>
                </a:rPr>
                <a:t>km</a:t>
              </a:r>
              <a:r>
                <a:rPr lang="en-US" altLang="zh-CN" sz="2400" b="1" i="1" baseline="-30000">
                  <a:latin typeface="Times New Roman" pitchFamily="18" charset="0"/>
                </a:rPr>
                <a:t>P</a:t>
              </a:r>
              <a:r>
                <a:rPr lang="zh-CN" altLang="en-US" sz="2400" b="1">
                  <a:latin typeface="Times New Roman" pitchFamily="18" charset="0"/>
                </a:rPr>
                <a:t>，</a:t>
              </a:r>
              <a:r>
                <a:rPr lang="en-US" altLang="zh-CN" sz="2400" b="1" i="1">
                  <a:latin typeface="Times New Roman" pitchFamily="18" charset="0"/>
                </a:rPr>
                <a:t>m</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k</a:t>
              </a:r>
              <a:r>
                <a:rPr lang="en-US" altLang="zh-CN" sz="2400" b="1">
                  <a:latin typeface="Times New Roman" pitchFamily="18" charset="0"/>
                </a:rPr>
                <a:t>(</a:t>
              </a:r>
              <a:r>
                <a:rPr lang="en-US" altLang="zh-CN" sz="2400" b="1" i="1">
                  <a:latin typeface="Times New Roman" pitchFamily="18" charset="0"/>
                </a:rPr>
                <a:t>m</a:t>
              </a:r>
              <a:r>
                <a:rPr lang="en-US" altLang="zh-CN" sz="2400" b="1" baseline="-30000">
                  <a:latin typeface="Times New Roman" pitchFamily="18" charset="0"/>
                </a:rPr>
                <a:t>2</a:t>
              </a:r>
              <a:r>
                <a:rPr lang="en-US" altLang="zh-CN" sz="2400" b="1">
                  <a:latin typeface="Times New Roman" pitchFamily="18" charset="0"/>
                </a:rPr>
                <a:t>+</a:t>
              </a:r>
              <a:r>
                <a:rPr lang="en-US" altLang="zh-CN" sz="2400" b="1" i="1">
                  <a:latin typeface="Times New Roman" pitchFamily="18" charset="0"/>
                </a:rPr>
                <a:t>m</a:t>
              </a:r>
              <a:r>
                <a:rPr lang="en-US" altLang="zh-CN" sz="2400" b="1" i="1" baseline="-30000">
                  <a:latin typeface="Times New Roman" pitchFamily="18" charset="0"/>
                </a:rPr>
                <a:t>P</a:t>
              </a:r>
              <a:r>
                <a:rPr lang="en-US" altLang="zh-CN" sz="2400" b="1">
                  <a:latin typeface="Times New Roman" pitchFamily="18" charset="0"/>
                </a:rPr>
                <a:t>)</a:t>
              </a:r>
              <a:r>
                <a:rPr lang="zh-CN" altLang="en-US" sz="2400" b="1">
                  <a:latin typeface="Times New Roman" pitchFamily="18" charset="0"/>
                </a:rPr>
                <a:t>，代入上式，仍设</a:t>
              </a:r>
              <a:r>
                <a:rPr lang="en-US" altLang="zh-CN" sz="2400" b="1" i="1">
                  <a:latin typeface="Times New Roman" pitchFamily="18" charset="0"/>
                </a:rPr>
                <a:t>u</a:t>
              </a:r>
              <a:r>
                <a:rPr lang="en-US" altLang="zh-CN" sz="2400" b="1">
                  <a:latin typeface="Times New Roman" pitchFamily="18" charset="0"/>
                </a:rPr>
                <a:t>=3</a:t>
              </a:r>
              <a:r>
                <a:rPr lang="zh-CN" altLang="en-US" sz="2400" b="1">
                  <a:latin typeface="Times New Roman" pitchFamily="18" charset="0"/>
                </a:rPr>
                <a:t>公里</a:t>
              </a:r>
              <a:r>
                <a:rPr lang="en-US" altLang="zh-CN" sz="2400" b="1">
                  <a:latin typeface="Times New Roman" pitchFamily="18" charset="0"/>
                </a:rPr>
                <a:t>/</a:t>
              </a:r>
              <a:r>
                <a:rPr lang="zh-CN" altLang="en-US" sz="2400" b="1">
                  <a:latin typeface="Times New Roman" pitchFamily="18" charset="0"/>
                </a:rPr>
                <a:t>秒，且为了计算方便，近似取</a:t>
              </a:r>
              <a:r>
                <a:rPr lang="en-US" altLang="zh-CN" sz="2400" b="1">
                  <a:latin typeface="Times New Roman" pitchFamily="18" charset="0"/>
                </a:rPr>
                <a:t>λ=0.1</a:t>
              </a:r>
              <a:r>
                <a:rPr lang="zh-CN" altLang="en-US" sz="2400" b="1">
                  <a:latin typeface="Times New Roman" pitchFamily="18" charset="0"/>
                </a:rPr>
                <a:t>，则可得： </a:t>
              </a:r>
            </a:p>
          </p:txBody>
        </p:sp>
        <p:grpSp>
          <p:nvGrpSpPr>
            <p:cNvPr id="372743" name="Group 7"/>
            <p:cNvGrpSpPr>
              <a:grpSpLocks/>
            </p:cNvGrpSpPr>
            <p:nvPr/>
          </p:nvGrpSpPr>
          <p:grpSpPr bwMode="auto">
            <a:xfrm>
              <a:off x="720" y="768"/>
              <a:ext cx="4368" cy="1094"/>
              <a:chOff x="1008" y="912"/>
              <a:chExt cx="4368" cy="1094"/>
            </a:xfrm>
          </p:grpSpPr>
          <p:graphicFrame>
            <p:nvGraphicFramePr>
              <p:cNvPr id="372741" name="Object 5"/>
              <p:cNvGraphicFramePr>
                <a:graphicFrameLocks noChangeAspect="1"/>
              </p:cNvGraphicFramePr>
              <p:nvPr/>
            </p:nvGraphicFramePr>
            <p:xfrm>
              <a:off x="1008" y="912"/>
              <a:ext cx="2304" cy="1094"/>
            </p:xfrm>
            <a:graphic>
              <a:graphicData uri="http://schemas.openxmlformats.org/presentationml/2006/ole">
                <mc:AlternateContent xmlns:mc="http://schemas.openxmlformats.org/markup-compatibility/2006">
                  <mc:Choice xmlns:v="urn:schemas-microsoft-com:vml" Requires="v">
                    <p:oleObj spid="_x0000_s372775" name="Equation" r:id="rId5" imgW="2400120" imgH="1143000" progId="Equation.DSMT4">
                      <p:embed/>
                    </p:oleObj>
                  </mc:Choice>
                  <mc:Fallback>
                    <p:oleObj name="Equation" r:id="rId5" imgW="2400120" imgH="1143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912"/>
                            <a:ext cx="2304" cy="1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3324" y="1122"/>
              <a:ext cx="2052" cy="462"/>
            </p:xfrm>
            <a:graphic>
              <a:graphicData uri="http://schemas.openxmlformats.org/presentationml/2006/ole">
                <mc:AlternateContent xmlns:mc="http://schemas.openxmlformats.org/markup-compatibility/2006">
                  <mc:Choice xmlns:v="urn:schemas-microsoft-com:vml" Requires="v">
                    <p:oleObj spid="_x0000_s372776" name="Equation" r:id="rId7" imgW="2070000" imgH="469800" progId="Equation.DSMT4">
                      <p:embed/>
                    </p:oleObj>
                  </mc:Choice>
                  <mc:Fallback>
                    <p:oleObj name="Equation" r:id="rId7" imgW="2070000" imgH="469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4" y="1122"/>
                            <a:ext cx="2052"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72746" name="Group 10"/>
          <p:cNvGrpSpPr>
            <a:grpSpLocks/>
          </p:cNvGrpSpPr>
          <p:nvPr/>
        </p:nvGrpSpPr>
        <p:grpSpPr bwMode="auto">
          <a:xfrm>
            <a:off x="609600" y="2590800"/>
            <a:ext cx="6400800" cy="646113"/>
            <a:chOff x="384" y="1872"/>
            <a:chExt cx="4032" cy="407"/>
          </a:xfrm>
        </p:grpSpPr>
        <p:sp>
          <p:nvSpPr>
            <p:cNvPr id="372744" name="Rectangle 8"/>
            <p:cNvSpPr>
              <a:spLocks noChangeArrowheads="1"/>
            </p:cNvSpPr>
            <p:nvPr/>
          </p:nvSpPr>
          <p:spPr bwMode="auto">
            <a:xfrm>
              <a:off x="384" y="1920"/>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要使</a:t>
              </a:r>
              <a:r>
                <a:rPr lang="en-US" altLang="zh-CN" sz="2400" b="1">
                  <a:latin typeface="Times New Roman" pitchFamily="18" charset="0"/>
                </a:rPr>
                <a:t>υ</a:t>
              </a:r>
              <a:r>
                <a:rPr lang="en-US" altLang="zh-CN" sz="2400" b="1" baseline="-30000">
                  <a:latin typeface="Times New Roman" pitchFamily="18" charset="0"/>
                </a:rPr>
                <a:t>2</a:t>
              </a:r>
              <a:r>
                <a:rPr lang="en-US" altLang="zh-CN" sz="2400" b="1">
                  <a:latin typeface="Times New Roman" pitchFamily="18" charset="0"/>
                </a:rPr>
                <a:t>=10.5</a:t>
              </a:r>
              <a:r>
                <a:rPr lang="zh-CN" altLang="en-US" sz="2400" b="1">
                  <a:latin typeface="Times New Roman" pitchFamily="18" charset="0"/>
                </a:rPr>
                <a:t>公里</a:t>
              </a:r>
              <a:r>
                <a:rPr lang="en-US" altLang="zh-CN" sz="2400" b="1">
                  <a:latin typeface="Times New Roman" pitchFamily="18" charset="0"/>
                </a:rPr>
                <a:t>/</a:t>
              </a:r>
              <a:r>
                <a:rPr lang="zh-CN" altLang="en-US" sz="2400" b="1">
                  <a:latin typeface="Times New Roman" pitchFamily="18" charset="0"/>
                </a:rPr>
                <a:t>秒，则应使</a:t>
              </a:r>
              <a:r>
                <a:rPr lang="en-US" altLang="zh-CN" sz="2400" b="1">
                  <a:latin typeface="Times New Roman" pitchFamily="18" charset="0"/>
                </a:rPr>
                <a:t>: </a:t>
              </a:r>
            </a:p>
          </p:txBody>
        </p:sp>
        <p:graphicFrame>
          <p:nvGraphicFramePr>
            <p:cNvPr id="372745" name="Object 9"/>
            <p:cNvGraphicFramePr>
              <a:graphicFrameLocks noChangeAspect="1"/>
            </p:cNvGraphicFramePr>
            <p:nvPr/>
          </p:nvGraphicFramePr>
          <p:xfrm>
            <a:off x="3122" y="1872"/>
            <a:ext cx="1294" cy="407"/>
          </p:xfrm>
          <a:graphic>
            <a:graphicData uri="http://schemas.openxmlformats.org/presentationml/2006/ole">
              <mc:AlternateContent xmlns:mc="http://schemas.openxmlformats.org/markup-compatibility/2006">
                <mc:Choice xmlns:v="urn:schemas-microsoft-com:vml" Requires="v">
                  <p:oleObj spid="_x0000_s372777" name="Equation" r:id="rId9" imgW="1320480" imgH="419040" progId="Equation.DSMT4">
                    <p:embed/>
                  </p:oleObj>
                </mc:Choice>
                <mc:Fallback>
                  <p:oleObj name="Equation" r:id="rId9" imgW="1320480" imgH="4190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2" y="1872"/>
                          <a:ext cx="1294"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2749" name="Group 13"/>
          <p:cNvGrpSpPr>
            <a:grpSpLocks/>
          </p:cNvGrpSpPr>
          <p:nvPr/>
        </p:nvGrpSpPr>
        <p:grpSpPr bwMode="auto">
          <a:xfrm>
            <a:off x="609600" y="3124200"/>
            <a:ext cx="7010400" cy="730250"/>
            <a:chOff x="384" y="2112"/>
            <a:chExt cx="4416" cy="460"/>
          </a:xfrm>
        </p:grpSpPr>
        <p:sp>
          <p:nvSpPr>
            <p:cNvPr id="372747" name="Rectangle 11"/>
            <p:cNvSpPr>
              <a:spLocks noChangeArrowheads="1"/>
            </p:cNvSpPr>
            <p:nvPr/>
          </p:nvSpPr>
          <p:spPr bwMode="auto">
            <a:xfrm>
              <a:off x="384" y="2112"/>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即</a:t>
              </a:r>
              <a:r>
                <a:rPr lang="en-US" altLang="zh-CN" sz="2400" b="1" i="1">
                  <a:latin typeface="Times New Roman" pitchFamily="18" charset="0"/>
                </a:rPr>
                <a:t>k</a:t>
              </a:r>
              <a:r>
                <a:rPr lang="en-US" altLang="zh-CN" sz="2400" b="1">
                  <a:latin typeface="Times New Roman" pitchFamily="18" charset="0"/>
                </a:rPr>
                <a:t>≈11.2</a:t>
              </a:r>
              <a:r>
                <a:rPr lang="zh-CN" altLang="en-US" sz="2400" b="1">
                  <a:latin typeface="Times New Roman" pitchFamily="18" charset="0"/>
                </a:rPr>
                <a:t>，而</a:t>
              </a:r>
              <a:r>
                <a:rPr lang="en-US" altLang="zh-CN" sz="2400" b="1">
                  <a:latin typeface="Times New Roman" pitchFamily="18" charset="0"/>
                </a:rPr>
                <a:t>: </a:t>
              </a:r>
            </a:p>
          </p:txBody>
        </p:sp>
        <p:graphicFrame>
          <p:nvGraphicFramePr>
            <p:cNvPr id="372748" name="Object 12"/>
            <p:cNvGraphicFramePr>
              <a:graphicFrameLocks noChangeAspect="1"/>
            </p:cNvGraphicFramePr>
            <p:nvPr/>
          </p:nvGraphicFramePr>
          <p:xfrm>
            <a:off x="1824" y="2160"/>
            <a:ext cx="1140" cy="412"/>
          </p:xfrm>
          <a:graphic>
            <a:graphicData uri="http://schemas.openxmlformats.org/presentationml/2006/ole">
              <mc:AlternateContent xmlns:mc="http://schemas.openxmlformats.org/markup-compatibility/2006">
                <mc:Choice xmlns:v="urn:schemas-microsoft-com:vml" Requires="v">
                  <p:oleObj spid="_x0000_s372778" name="Equation" r:id="rId11" imgW="1206360" imgH="431640" progId="Equation.DSMT4">
                    <p:embed/>
                  </p:oleObj>
                </mc:Choice>
                <mc:Fallback>
                  <p:oleObj name="Equation" r:id="rId11" imgW="1206360" imgH="4316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 y="2160"/>
                          <a:ext cx="1140"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2756" name="Group 20"/>
          <p:cNvGrpSpPr>
            <a:grpSpLocks/>
          </p:cNvGrpSpPr>
          <p:nvPr/>
        </p:nvGrpSpPr>
        <p:grpSpPr bwMode="auto">
          <a:xfrm>
            <a:off x="533400" y="3657600"/>
            <a:ext cx="8305800" cy="1203325"/>
            <a:chOff x="336" y="2544"/>
            <a:chExt cx="5232" cy="758"/>
          </a:xfrm>
        </p:grpSpPr>
        <p:sp>
          <p:nvSpPr>
            <p:cNvPr id="372750" name="Rectangle 14"/>
            <p:cNvSpPr>
              <a:spLocks noChangeArrowheads="1"/>
            </p:cNvSpPr>
            <p:nvPr/>
          </p:nvSpPr>
          <p:spPr bwMode="auto">
            <a:xfrm>
              <a:off x="336" y="2544"/>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类似地，可以推算出三级火箭：</a:t>
              </a:r>
              <a:r>
                <a:rPr lang="zh-CN" altLang="en-US" sz="1800">
                  <a:ea typeface="宋体" pitchFamily="2" charset="-122"/>
                </a:rPr>
                <a:t> </a:t>
              </a:r>
            </a:p>
          </p:txBody>
        </p:sp>
        <p:graphicFrame>
          <p:nvGraphicFramePr>
            <p:cNvPr id="372751" name="Object 15"/>
            <p:cNvGraphicFramePr>
              <a:graphicFrameLocks noChangeAspect="1"/>
            </p:cNvGraphicFramePr>
            <p:nvPr/>
          </p:nvGraphicFramePr>
          <p:xfrm>
            <a:off x="2079" y="2832"/>
            <a:ext cx="3489" cy="470"/>
          </p:xfrm>
          <a:graphic>
            <a:graphicData uri="http://schemas.openxmlformats.org/presentationml/2006/ole">
              <mc:AlternateContent xmlns:mc="http://schemas.openxmlformats.org/markup-compatibility/2006">
                <mc:Choice xmlns:v="urn:schemas-microsoft-com:vml" Requires="v">
                  <p:oleObj spid="_x0000_s372779" name="Equation" r:id="rId13" imgW="3619440" imgH="482400" progId="Equation.DSMT4">
                    <p:embed/>
                  </p:oleObj>
                </mc:Choice>
                <mc:Fallback>
                  <p:oleObj name="Equation" r:id="rId13" imgW="3619440" imgH="4824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9" y="2832"/>
                          <a:ext cx="3489" cy="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2754" name="Group 18"/>
          <p:cNvGrpSpPr>
            <a:grpSpLocks/>
          </p:cNvGrpSpPr>
          <p:nvPr/>
        </p:nvGrpSpPr>
        <p:grpSpPr bwMode="auto">
          <a:xfrm>
            <a:off x="533400" y="4849813"/>
            <a:ext cx="6400800" cy="712787"/>
            <a:chOff x="336" y="3264"/>
            <a:chExt cx="4032" cy="449"/>
          </a:xfrm>
        </p:grpSpPr>
        <p:sp>
          <p:nvSpPr>
            <p:cNvPr id="372752" name="Rectangle 16"/>
            <p:cNvSpPr>
              <a:spLocks noChangeArrowheads="1"/>
            </p:cNvSpPr>
            <p:nvPr/>
          </p:nvSpPr>
          <p:spPr bwMode="auto">
            <a:xfrm>
              <a:off x="336" y="3312"/>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在同样假设下</a:t>
              </a:r>
              <a:r>
                <a:rPr lang="en-US" altLang="zh-CN" sz="2400" b="1">
                  <a:latin typeface="楷体_GB2312" pitchFamily="49" charset="-122"/>
                </a:rPr>
                <a:t>:</a:t>
              </a:r>
              <a:r>
                <a:rPr lang="en-US" altLang="zh-CN" sz="1100">
                  <a:ea typeface="宋体" pitchFamily="2" charset="-122"/>
                </a:rPr>
                <a:t> </a:t>
              </a:r>
              <a:endParaRPr lang="en-US" altLang="zh-CN" sz="1800">
                <a:ea typeface="宋体" pitchFamily="2" charset="-122"/>
              </a:endParaRPr>
            </a:p>
          </p:txBody>
        </p:sp>
        <p:graphicFrame>
          <p:nvGraphicFramePr>
            <p:cNvPr id="372753" name="Object 17"/>
            <p:cNvGraphicFramePr>
              <a:graphicFrameLocks noChangeAspect="1"/>
            </p:cNvGraphicFramePr>
            <p:nvPr/>
          </p:nvGraphicFramePr>
          <p:xfrm>
            <a:off x="1728" y="3264"/>
            <a:ext cx="2136" cy="449"/>
          </p:xfrm>
          <a:graphic>
            <a:graphicData uri="http://schemas.openxmlformats.org/presentationml/2006/ole">
              <mc:AlternateContent xmlns:mc="http://schemas.openxmlformats.org/markup-compatibility/2006">
                <mc:Choice xmlns:v="urn:schemas-microsoft-com:vml" Requires="v">
                  <p:oleObj spid="_x0000_s372780" name="Equation" r:id="rId15" imgW="2222280" imgH="469800" progId="Equation.DSMT4">
                    <p:embed/>
                  </p:oleObj>
                </mc:Choice>
                <mc:Fallback>
                  <p:oleObj name="Equation" r:id="rId15" imgW="2222280" imgH="4698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3264"/>
                          <a:ext cx="2136"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2755" name="Rectangle 19"/>
          <p:cNvSpPr>
            <a:spLocks noChangeArrowheads="1"/>
          </p:cNvSpPr>
          <p:nvPr/>
        </p:nvSpPr>
        <p:spPr bwMode="auto">
          <a:xfrm>
            <a:off x="533400" y="56388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要使</a:t>
            </a:r>
            <a:r>
              <a:rPr lang="en-US" altLang="zh-CN" sz="2400" b="1" i="1">
                <a:latin typeface="Times New Roman" pitchFamily="18" charset="0"/>
              </a:rPr>
              <a:t>υ</a:t>
            </a:r>
            <a:r>
              <a:rPr lang="en-US" altLang="zh-CN" sz="2400" b="1" baseline="-30000">
                <a:latin typeface="Times New Roman" pitchFamily="18" charset="0"/>
              </a:rPr>
              <a:t>3</a:t>
            </a:r>
            <a:r>
              <a:rPr lang="en-US" altLang="zh-CN" sz="2400" b="1">
                <a:latin typeface="Times New Roman" pitchFamily="18" charset="0"/>
              </a:rPr>
              <a:t>=10.5</a:t>
            </a:r>
            <a:r>
              <a:rPr lang="zh-CN" altLang="en-US" sz="2400" b="1">
                <a:latin typeface="Times New Roman" pitchFamily="18" charset="0"/>
              </a:rPr>
              <a:t>公里</a:t>
            </a:r>
            <a:r>
              <a:rPr lang="en-US" altLang="zh-CN" sz="2400" b="1">
                <a:latin typeface="Times New Roman" pitchFamily="18" charset="0"/>
              </a:rPr>
              <a:t>/</a:t>
            </a:r>
            <a:r>
              <a:rPr lang="zh-CN" altLang="en-US" sz="2400" b="1">
                <a:latin typeface="Times New Roman" pitchFamily="18" charset="0"/>
              </a:rPr>
              <a:t>秒，则</a:t>
            </a:r>
            <a:r>
              <a:rPr lang="en-US" altLang="zh-CN" sz="2400">
                <a:solidFill>
                  <a:srgbClr val="3333CC"/>
                </a:solidFill>
                <a:latin typeface="Times New Roman" pitchFamily="18" charset="0"/>
              </a:rPr>
              <a:t>(</a:t>
            </a:r>
            <a:r>
              <a:rPr lang="en-US" altLang="zh-CN" sz="2400" i="1">
                <a:solidFill>
                  <a:srgbClr val="3333CC"/>
                </a:solidFill>
                <a:latin typeface="Times New Roman" pitchFamily="18" charset="0"/>
              </a:rPr>
              <a:t>k</a:t>
            </a:r>
            <a:r>
              <a:rPr lang="en-US" altLang="zh-CN" sz="2400">
                <a:solidFill>
                  <a:srgbClr val="3333CC"/>
                </a:solidFill>
                <a:latin typeface="Times New Roman" pitchFamily="18" charset="0"/>
              </a:rPr>
              <a:t>+1)/(0.1</a:t>
            </a:r>
            <a:r>
              <a:rPr lang="en-US" altLang="zh-CN" sz="2400" i="1">
                <a:solidFill>
                  <a:srgbClr val="3333CC"/>
                </a:solidFill>
                <a:latin typeface="Times New Roman" pitchFamily="18" charset="0"/>
              </a:rPr>
              <a:t>k</a:t>
            </a:r>
            <a:r>
              <a:rPr lang="en-US" altLang="zh-CN" sz="2400">
                <a:solidFill>
                  <a:srgbClr val="3333CC"/>
                </a:solidFill>
                <a:latin typeface="Times New Roman" pitchFamily="18" charset="0"/>
              </a:rPr>
              <a:t>+1)≈3.21</a:t>
            </a:r>
            <a:r>
              <a:rPr lang="zh-CN" altLang="en-US" sz="2400" b="1">
                <a:latin typeface="Times New Roman" pitchFamily="18" charset="0"/>
              </a:rPr>
              <a:t>，</a:t>
            </a:r>
            <a:r>
              <a:rPr lang="en-US" altLang="zh-CN" sz="2400" b="1">
                <a:latin typeface="Times New Roman" pitchFamily="18" charset="0"/>
              </a:rPr>
              <a:t>k≈3.25</a:t>
            </a:r>
            <a:r>
              <a:rPr lang="zh-CN" altLang="en-US" sz="2400" b="1">
                <a:latin typeface="Times New Roman" pitchFamily="18" charset="0"/>
              </a:rPr>
              <a:t>，而</a:t>
            </a:r>
            <a:r>
              <a:rPr lang="zh-CN" altLang="en-US" sz="2400">
                <a:solidFill>
                  <a:srgbClr val="3333CC"/>
                </a:solidFill>
                <a:latin typeface="Times New Roman" pitchFamily="18" charset="0"/>
              </a:rPr>
              <a:t>（</a:t>
            </a:r>
            <a:r>
              <a:rPr lang="en-US" altLang="zh-CN" sz="2400" i="1">
                <a:solidFill>
                  <a:srgbClr val="3333CC"/>
                </a:solidFill>
                <a:latin typeface="Times New Roman" pitchFamily="18" charset="0"/>
              </a:rPr>
              <a:t>m</a:t>
            </a:r>
            <a:r>
              <a:rPr lang="en-US" altLang="zh-CN" sz="2400" baseline="-30000">
                <a:solidFill>
                  <a:srgbClr val="3333CC"/>
                </a:solidFill>
                <a:latin typeface="Times New Roman" pitchFamily="18" charset="0"/>
              </a:rPr>
              <a:t>1</a:t>
            </a:r>
            <a:r>
              <a:rPr lang="en-US" altLang="zh-CN" sz="2400">
                <a:solidFill>
                  <a:srgbClr val="3333CC"/>
                </a:solidFill>
                <a:latin typeface="Times New Roman" pitchFamily="18" charset="0"/>
              </a:rPr>
              <a:t>+</a:t>
            </a:r>
            <a:r>
              <a:rPr lang="en-US" altLang="zh-CN" sz="2400" i="1">
                <a:solidFill>
                  <a:srgbClr val="3333CC"/>
                </a:solidFill>
                <a:latin typeface="Times New Roman" pitchFamily="18" charset="0"/>
              </a:rPr>
              <a:t> m</a:t>
            </a:r>
            <a:r>
              <a:rPr lang="en-US" altLang="zh-CN" sz="2400" baseline="-30000">
                <a:solidFill>
                  <a:srgbClr val="3333CC"/>
                </a:solidFill>
                <a:latin typeface="Times New Roman" pitchFamily="18" charset="0"/>
              </a:rPr>
              <a:t>2</a:t>
            </a:r>
            <a:r>
              <a:rPr lang="en-US" altLang="zh-CN" sz="2400">
                <a:solidFill>
                  <a:srgbClr val="3333CC"/>
                </a:solidFill>
                <a:latin typeface="Times New Roman" pitchFamily="18" charset="0"/>
              </a:rPr>
              <a:t>+</a:t>
            </a:r>
            <a:r>
              <a:rPr lang="en-US" altLang="zh-CN" sz="2400" i="1">
                <a:solidFill>
                  <a:srgbClr val="3333CC"/>
                </a:solidFill>
                <a:latin typeface="Times New Roman" pitchFamily="18" charset="0"/>
              </a:rPr>
              <a:t> m</a:t>
            </a:r>
            <a:r>
              <a:rPr lang="en-US" altLang="zh-CN" sz="2400" baseline="-30000">
                <a:solidFill>
                  <a:srgbClr val="3333CC"/>
                </a:solidFill>
                <a:latin typeface="Times New Roman" pitchFamily="18" charset="0"/>
              </a:rPr>
              <a:t>3</a:t>
            </a:r>
            <a:r>
              <a:rPr lang="en-US" altLang="zh-CN" sz="2400">
                <a:solidFill>
                  <a:srgbClr val="3333CC"/>
                </a:solidFill>
                <a:latin typeface="Times New Roman" pitchFamily="18" charset="0"/>
              </a:rPr>
              <a:t>+</a:t>
            </a:r>
            <a:r>
              <a:rPr lang="en-US" altLang="zh-CN" sz="2400" i="1">
                <a:solidFill>
                  <a:srgbClr val="3333CC"/>
                </a:solidFill>
                <a:latin typeface="Times New Roman" pitchFamily="18" charset="0"/>
              </a:rPr>
              <a:t> m</a:t>
            </a:r>
            <a:r>
              <a:rPr lang="en-US" altLang="zh-CN" sz="2400" i="1" baseline="-30000">
                <a:solidFill>
                  <a:srgbClr val="3333CC"/>
                </a:solidFill>
                <a:latin typeface="Times New Roman" pitchFamily="18" charset="0"/>
              </a:rPr>
              <a:t>P</a:t>
            </a:r>
            <a:r>
              <a:rPr lang="zh-CN" altLang="en-US" sz="2400">
                <a:solidFill>
                  <a:srgbClr val="3333CC"/>
                </a:solidFill>
                <a:latin typeface="Times New Roman" pitchFamily="18" charset="0"/>
              </a:rPr>
              <a:t>）</a:t>
            </a:r>
            <a:r>
              <a:rPr lang="en-US" altLang="zh-CN" sz="2400">
                <a:solidFill>
                  <a:srgbClr val="3333CC"/>
                </a:solidFill>
                <a:latin typeface="Times New Roman" pitchFamily="18" charset="0"/>
              </a:rPr>
              <a:t>/</a:t>
            </a:r>
            <a:r>
              <a:rPr lang="en-US" altLang="zh-CN" sz="2400" i="1">
                <a:solidFill>
                  <a:srgbClr val="3333CC"/>
                </a:solidFill>
                <a:latin typeface="Times New Roman" pitchFamily="18" charset="0"/>
              </a:rPr>
              <a:t> m</a:t>
            </a:r>
            <a:r>
              <a:rPr lang="en-US" altLang="zh-CN" sz="2400" i="1" baseline="-30000">
                <a:solidFill>
                  <a:srgbClr val="3333CC"/>
                </a:solidFill>
                <a:latin typeface="Times New Roman" pitchFamily="18" charset="0"/>
              </a:rPr>
              <a:t>P</a:t>
            </a:r>
            <a:r>
              <a:rPr lang="en-US" altLang="zh-CN" sz="2400">
                <a:solidFill>
                  <a:srgbClr val="3333CC"/>
                </a:solidFill>
                <a:latin typeface="Times New Roman" pitchFamily="18" charset="0"/>
              </a:rPr>
              <a:t>≈77</a:t>
            </a:r>
            <a:r>
              <a:rPr lang="zh-CN" altLang="en-US" sz="2400" b="1">
                <a:latin typeface="Times New Roman" pitchFamily="18" charset="0"/>
              </a:rPr>
              <a:t>。 </a:t>
            </a:r>
          </a:p>
        </p:txBody>
      </p:sp>
      <p:sp>
        <p:nvSpPr>
          <p:cNvPr id="372757" name="Oval 21"/>
          <p:cNvSpPr>
            <a:spLocks noChangeArrowheads="1"/>
          </p:cNvSpPr>
          <p:nvPr/>
        </p:nvSpPr>
        <p:spPr bwMode="auto">
          <a:xfrm>
            <a:off x="3200400" y="5867400"/>
            <a:ext cx="1981200" cy="838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58" name="Oval 22"/>
          <p:cNvSpPr>
            <a:spLocks noChangeArrowheads="1"/>
          </p:cNvSpPr>
          <p:nvPr/>
        </p:nvSpPr>
        <p:spPr bwMode="auto">
          <a:xfrm>
            <a:off x="3352800" y="3048000"/>
            <a:ext cx="1981200" cy="838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62" name="Line 26"/>
          <p:cNvSpPr>
            <a:spLocks noChangeShapeType="1"/>
          </p:cNvSpPr>
          <p:nvPr/>
        </p:nvSpPr>
        <p:spPr bwMode="auto">
          <a:xfrm flipH="1">
            <a:off x="4267200" y="3429000"/>
            <a:ext cx="685800" cy="281940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2764" name="Group 28"/>
          <p:cNvGrpSpPr>
            <a:grpSpLocks/>
          </p:cNvGrpSpPr>
          <p:nvPr/>
        </p:nvGrpSpPr>
        <p:grpSpPr bwMode="auto">
          <a:xfrm>
            <a:off x="4267200" y="5029200"/>
            <a:ext cx="4724400" cy="1219200"/>
            <a:chOff x="2688" y="3216"/>
            <a:chExt cx="2976" cy="768"/>
          </a:xfrm>
        </p:grpSpPr>
        <p:sp>
          <p:nvSpPr>
            <p:cNvPr id="372760" name="Text Box 24"/>
            <p:cNvSpPr txBox="1">
              <a:spLocks noChangeArrowheads="1"/>
            </p:cNvSpPr>
            <p:nvPr/>
          </p:nvSpPr>
          <p:spPr bwMode="auto">
            <a:xfrm>
              <a:off x="4032" y="3216"/>
              <a:ext cx="1536" cy="412"/>
            </a:xfrm>
            <a:prstGeom prst="rect">
              <a:avLst/>
            </a:prstGeom>
            <a:solidFill>
              <a:srgbClr val="FF9900"/>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CC0000"/>
                  </a:solidFill>
                  <a:latin typeface="楷体_GB2312" pitchFamily="49" charset="-122"/>
                </a:rPr>
                <a:t>三级火箭比二级火箭几乎节省了一半 </a:t>
              </a:r>
            </a:p>
          </p:txBody>
        </p:sp>
        <p:sp>
          <p:nvSpPr>
            <p:cNvPr id="372763" name="Line 27"/>
            <p:cNvSpPr>
              <a:spLocks noChangeShapeType="1"/>
            </p:cNvSpPr>
            <p:nvPr/>
          </p:nvSpPr>
          <p:spPr bwMode="auto">
            <a:xfrm flipV="1">
              <a:off x="2688" y="3600"/>
              <a:ext cx="2976" cy="384"/>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72766" name="Picture 30" descr="j024485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672263" y="28194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72767" name="AutoShape 31"/>
          <p:cNvSpPr>
            <a:spLocks noChangeArrowheads="1"/>
          </p:cNvSpPr>
          <p:nvPr/>
        </p:nvSpPr>
        <p:spPr bwMode="auto">
          <a:xfrm>
            <a:off x="1600200" y="1752600"/>
            <a:ext cx="4572000" cy="1828800"/>
          </a:xfrm>
          <a:prstGeom prst="cloudCallout">
            <a:avLst>
              <a:gd name="adj1" fmla="val 69097"/>
              <a:gd name="adj2" fmla="val 7222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是否三级火箭就是最省呢？最简单的方法就是对四级、五级等火箭进行讨论。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72765"/>
                                        </p:tgtEl>
                                        <p:attrNameLst>
                                          <p:attrName>style.visibility</p:attrName>
                                        </p:attrNameLst>
                                      </p:cBhvr>
                                      <p:to>
                                        <p:strVal val="visible"/>
                                      </p:to>
                                    </p:set>
                                    <p:animEffect transition="in" filter="wipe(up)">
                                      <p:cBhvr>
                                        <p:cTn id="7" dur="500"/>
                                        <p:tgtEl>
                                          <p:spTgt spid="372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2746"/>
                                        </p:tgtEl>
                                        <p:attrNameLst>
                                          <p:attrName>style.visibility</p:attrName>
                                        </p:attrNameLst>
                                      </p:cBhvr>
                                      <p:to>
                                        <p:strVal val="visible"/>
                                      </p:to>
                                    </p:set>
                                    <p:animEffect transition="in" filter="wipe(left)">
                                      <p:cBhvr>
                                        <p:cTn id="12" dur="500"/>
                                        <p:tgtEl>
                                          <p:spTgt spid="372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2749"/>
                                        </p:tgtEl>
                                        <p:attrNameLst>
                                          <p:attrName>style.visibility</p:attrName>
                                        </p:attrNameLst>
                                      </p:cBhvr>
                                      <p:to>
                                        <p:strVal val="visible"/>
                                      </p:to>
                                    </p:set>
                                    <p:animEffect transition="in" filter="wipe(left)">
                                      <p:cBhvr>
                                        <p:cTn id="17" dur="500"/>
                                        <p:tgtEl>
                                          <p:spTgt spid="372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2756"/>
                                        </p:tgtEl>
                                        <p:attrNameLst>
                                          <p:attrName>style.visibility</p:attrName>
                                        </p:attrNameLst>
                                      </p:cBhvr>
                                      <p:to>
                                        <p:strVal val="visible"/>
                                      </p:to>
                                    </p:set>
                                    <p:animEffect transition="in" filter="wipe(up)">
                                      <p:cBhvr>
                                        <p:cTn id="22" dur="500"/>
                                        <p:tgtEl>
                                          <p:spTgt spid="372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2754"/>
                                        </p:tgtEl>
                                        <p:attrNameLst>
                                          <p:attrName>style.visibility</p:attrName>
                                        </p:attrNameLst>
                                      </p:cBhvr>
                                      <p:to>
                                        <p:strVal val="visible"/>
                                      </p:to>
                                    </p:set>
                                    <p:animEffect transition="in" filter="wipe(left)">
                                      <p:cBhvr>
                                        <p:cTn id="27" dur="500"/>
                                        <p:tgtEl>
                                          <p:spTgt spid="3727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2755"/>
                                        </p:tgtEl>
                                        <p:attrNameLst>
                                          <p:attrName>style.visibility</p:attrName>
                                        </p:attrNameLst>
                                      </p:cBhvr>
                                      <p:to>
                                        <p:strVal val="visible"/>
                                      </p:to>
                                    </p:set>
                                    <p:animEffect transition="in" filter="wipe(up)">
                                      <p:cBhvr>
                                        <p:cTn id="32" dur="500"/>
                                        <p:tgtEl>
                                          <p:spTgt spid="3727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72758"/>
                                        </p:tgtEl>
                                        <p:attrNameLst>
                                          <p:attrName>style.visibility</p:attrName>
                                        </p:attrNameLst>
                                      </p:cBhvr>
                                      <p:to>
                                        <p:strVal val="visible"/>
                                      </p:to>
                                    </p:set>
                                    <p:animEffect transition="in" filter="barn(outHorizontal)">
                                      <p:cBhvr>
                                        <p:cTn id="37" dur="500"/>
                                        <p:tgtEl>
                                          <p:spTgt spid="372758"/>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72762"/>
                                        </p:tgtEl>
                                        <p:attrNameLst>
                                          <p:attrName>style.visibility</p:attrName>
                                        </p:attrNameLst>
                                      </p:cBhvr>
                                      <p:to>
                                        <p:strVal val="visible"/>
                                      </p:to>
                                    </p:set>
                                    <p:animEffect transition="in" filter="wipe(up)">
                                      <p:cBhvr>
                                        <p:cTn id="41" dur="500"/>
                                        <p:tgtEl>
                                          <p:spTgt spid="372762"/>
                                        </p:tgtEl>
                                      </p:cBhvr>
                                    </p:animEffect>
                                  </p:childTnLst>
                                </p:cTn>
                              </p:par>
                            </p:childTnLst>
                          </p:cTn>
                        </p:par>
                        <p:par>
                          <p:cTn id="42" fill="hold" nodeType="afterGroup">
                            <p:stCondLst>
                              <p:cond delay="1000"/>
                            </p:stCondLst>
                            <p:childTnLst>
                              <p:par>
                                <p:cTn id="43" presetID="16" presetClass="entr" presetSubtype="42" fill="hold" grpId="0" nodeType="afterEffect">
                                  <p:stCondLst>
                                    <p:cond delay="0"/>
                                  </p:stCondLst>
                                  <p:childTnLst>
                                    <p:set>
                                      <p:cBhvr>
                                        <p:cTn id="44" dur="1" fill="hold">
                                          <p:stCondLst>
                                            <p:cond delay="0"/>
                                          </p:stCondLst>
                                        </p:cTn>
                                        <p:tgtEl>
                                          <p:spTgt spid="372757"/>
                                        </p:tgtEl>
                                        <p:attrNameLst>
                                          <p:attrName>style.visibility</p:attrName>
                                        </p:attrNameLst>
                                      </p:cBhvr>
                                      <p:to>
                                        <p:strVal val="visible"/>
                                      </p:to>
                                    </p:set>
                                    <p:animEffect transition="in" filter="barn(outHorizontal)">
                                      <p:cBhvr>
                                        <p:cTn id="45" dur="500"/>
                                        <p:tgtEl>
                                          <p:spTgt spid="372757"/>
                                        </p:tgtEl>
                                      </p:cBhvr>
                                    </p:animEffect>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372764"/>
                                        </p:tgtEl>
                                        <p:attrNameLst>
                                          <p:attrName>style.visibility</p:attrName>
                                        </p:attrNameLst>
                                      </p:cBhvr>
                                      <p:to>
                                        <p:strVal val="visible"/>
                                      </p:to>
                                    </p:set>
                                    <p:animEffect transition="in" filter="wipe(left)">
                                      <p:cBhvr>
                                        <p:cTn id="49" dur="500"/>
                                        <p:tgtEl>
                                          <p:spTgt spid="3727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372766"/>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372767"/>
                                        </p:tgtEl>
                                        <p:attrNameLst>
                                          <p:attrName>style.visibility</p:attrName>
                                        </p:attrNameLst>
                                      </p:cBhvr>
                                      <p:to>
                                        <p:strVal val="visible"/>
                                      </p:to>
                                    </p:set>
                                    <p:animEffect transition="in" filter="wipe(right)">
                                      <p:cBhvr>
                                        <p:cTn id="57" dur="500"/>
                                        <p:tgtEl>
                                          <p:spTgt spid="372767"/>
                                        </p:tgtEl>
                                      </p:cBhvr>
                                    </p:animEffect>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5" grpId="0" autoUpdateAnimBg="0"/>
      <p:bldP spid="372757" grpId="0" animBg="1"/>
      <p:bldP spid="372758" grpId="0" animBg="1"/>
      <p:bldP spid="372762" grpId="0" animBg="1"/>
      <p:bldP spid="37276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87" name="Picture 1051" descr="j028325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0"/>
            <a:ext cx="1463675" cy="1268413"/>
          </a:xfrm>
          <a:prstGeom prst="rect">
            <a:avLst/>
          </a:prstGeom>
          <a:noFill/>
          <a:extLst>
            <a:ext uri="{909E8E84-426E-40DD-AFC4-6F175D3DCCD1}">
              <a14:hiddenFill xmlns:a14="http://schemas.microsoft.com/office/drawing/2010/main">
                <a:solidFill>
                  <a:srgbClr val="FFFFFF"/>
                </a:solidFill>
              </a14:hiddenFill>
            </a:ext>
          </a:extLst>
        </p:spPr>
      </p:pic>
      <p:sp>
        <p:nvSpPr>
          <p:cNvPr id="373765" name="Rectangle 1029"/>
          <p:cNvSpPr>
            <a:spLocks noChangeArrowheads="1"/>
          </p:cNvSpPr>
          <p:nvPr/>
        </p:nvSpPr>
        <p:spPr bwMode="auto">
          <a:xfrm>
            <a:off x="609600" y="3810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考虑</a:t>
            </a:r>
            <a:r>
              <a:rPr lang="en-US" altLang="zh-CN" sz="2400" b="1">
                <a:solidFill>
                  <a:srgbClr val="33CC33"/>
                </a:solidFill>
                <a:latin typeface="楷体_GB2312" pitchFamily="49" charset="-122"/>
              </a:rPr>
              <a:t>N</a:t>
            </a:r>
            <a:r>
              <a:rPr lang="zh-CN" altLang="en-US" sz="2400" b="1">
                <a:solidFill>
                  <a:srgbClr val="33CC33"/>
                </a:solidFill>
                <a:latin typeface="楷体_GB2312" pitchFamily="49" charset="-122"/>
              </a:rPr>
              <a:t>级火箭：</a:t>
            </a:r>
            <a:r>
              <a:rPr lang="zh-CN" altLang="en-US" sz="1100">
                <a:solidFill>
                  <a:srgbClr val="33CC33"/>
                </a:solidFill>
                <a:ea typeface="宋体" pitchFamily="2" charset="-122"/>
              </a:rPr>
              <a:t> </a:t>
            </a:r>
            <a:endParaRPr lang="zh-CN" altLang="en-US" sz="1800">
              <a:solidFill>
                <a:srgbClr val="33CC33"/>
              </a:solidFill>
              <a:ea typeface="宋体" pitchFamily="2" charset="-122"/>
            </a:endParaRPr>
          </a:p>
        </p:txBody>
      </p:sp>
      <p:sp>
        <p:nvSpPr>
          <p:cNvPr id="373766" name="Rectangle 1030"/>
          <p:cNvSpPr>
            <a:spLocks noChangeArrowheads="1"/>
          </p:cNvSpPr>
          <p:nvPr/>
        </p:nvSpPr>
        <p:spPr bwMode="auto">
          <a:xfrm>
            <a:off x="533400" y="8382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记</a:t>
            </a:r>
            <a:r>
              <a:rPr lang="en-US" altLang="zh-CN" sz="2400" b="1" i="1">
                <a:latin typeface="Times New Roman" pitchFamily="18" charset="0"/>
              </a:rPr>
              <a:t>n</a:t>
            </a:r>
            <a:r>
              <a:rPr lang="zh-CN" altLang="en-US" sz="2400" b="1">
                <a:latin typeface="Times New Roman" pitchFamily="18" charset="0"/>
              </a:rPr>
              <a:t>级火箭的总质量（包含有效负载</a:t>
            </a:r>
            <a:r>
              <a:rPr lang="en-US" altLang="zh-CN" sz="2400" b="1" i="1">
                <a:latin typeface="Times New Roman" pitchFamily="18" charset="0"/>
              </a:rPr>
              <a:t>m</a:t>
            </a:r>
            <a:r>
              <a:rPr lang="en-US" altLang="zh-CN" sz="2400" b="1" i="1" baseline="-30000">
                <a:latin typeface="Times New Roman" pitchFamily="18" charset="0"/>
              </a:rPr>
              <a:t>P</a:t>
            </a:r>
            <a:r>
              <a:rPr lang="zh-CN" altLang="en-US" sz="2400" b="1">
                <a:latin typeface="Times New Roman" pitchFamily="18" charset="0"/>
              </a:rPr>
              <a:t>）为</a:t>
            </a:r>
            <a:r>
              <a:rPr lang="en-US" altLang="zh-CN" sz="2400" b="1" i="1">
                <a:latin typeface="Times New Roman" pitchFamily="18" charset="0"/>
              </a:rPr>
              <a:t>m</a:t>
            </a:r>
            <a:r>
              <a:rPr lang="en-US" altLang="zh-CN" sz="2400" b="1" baseline="-30000">
                <a:latin typeface="Times New Roman" pitchFamily="18" charset="0"/>
              </a:rPr>
              <a:t>0</a:t>
            </a:r>
            <a:r>
              <a:rPr lang="en-US" altLang="zh-CN" sz="2400" b="1">
                <a:latin typeface="Times New Roman" pitchFamily="18" charset="0"/>
              </a:rPr>
              <a:t> </a:t>
            </a:r>
            <a:r>
              <a:rPr lang="zh-CN" altLang="en-US" sz="2400" b="1">
                <a:latin typeface="Times New Roman" pitchFamily="18" charset="0"/>
              </a:rPr>
              <a:t>，在相同的假设下可以计算出相应的</a:t>
            </a:r>
            <a:r>
              <a:rPr lang="en-US" altLang="zh-CN" sz="2400" b="1" i="1">
                <a:latin typeface="Times New Roman" pitchFamily="18" charset="0"/>
              </a:rPr>
              <a:t>m</a:t>
            </a:r>
            <a:r>
              <a:rPr lang="en-US" altLang="zh-CN" sz="2400" b="1" baseline="-30000">
                <a:latin typeface="Times New Roman" pitchFamily="18" charset="0"/>
              </a:rPr>
              <a:t>0</a:t>
            </a:r>
            <a:r>
              <a:rPr lang="en-US" altLang="zh-CN" sz="2400" b="1">
                <a:latin typeface="Times New Roman" pitchFamily="18" charset="0"/>
              </a:rPr>
              <a:t>/ </a:t>
            </a:r>
            <a:r>
              <a:rPr lang="en-US" altLang="zh-CN" sz="2400" b="1" i="1">
                <a:latin typeface="Times New Roman" pitchFamily="18" charset="0"/>
              </a:rPr>
              <a:t>m</a:t>
            </a:r>
            <a:r>
              <a:rPr lang="en-US" altLang="zh-CN" sz="2400" b="1" i="1" baseline="-30000">
                <a:latin typeface="Times New Roman" pitchFamily="18" charset="0"/>
              </a:rPr>
              <a:t>P</a:t>
            </a:r>
            <a:r>
              <a:rPr lang="zh-CN" altLang="en-US" sz="2400" b="1">
                <a:latin typeface="Times New Roman" pitchFamily="18" charset="0"/>
              </a:rPr>
              <a:t>的值，见表</a:t>
            </a:r>
            <a:r>
              <a:rPr lang="en-US" altLang="zh-CN" sz="2400">
                <a:latin typeface="Times New Roman" pitchFamily="18" charset="0"/>
                <a:ea typeface="宋体" pitchFamily="2" charset="-122"/>
              </a:rPr>
              <a:t>3</a:t>
            </a:r>
            <a:r>
              <a:rPr lang="en-US" altLang="zh-CN" sz="2400">
                <a:latin typeface="楷体_GB2312" pitchFamily="49" charset="-122"/>
              </a:rPr>
              <a:t>-</a:t>
            </a:r>
            <a:r>
              <a:rPr lang="en-US" altLang="zh-CN" sz="2400">
                <a:latin typeface="Times New Roman" pitchFamily="18" charset="0"/>
              </a:rPr>
              <a:t>2</a:t>
            </a:r>
          </a:p>
        </p:txBody>
      </p:sp>
      <p:grpSp>
        <p:nvGrpSpPr>
          <p:cNvPr id="373785" name="Group 1049"/>
          <p:cNvGrpSpPr>
            <a:grpSpLocks/>
          </p:cNvGrpSpPr>
          <p:nvPr/>
        </p:nvGrpSpPr>
        <p:grpSpPr bwMode="auto">
          <a:xfrm>
            <a:off x="1066800" y="1933575"/>
            <a:ext cx="6705600" cy="1419225"/>
            <a:chOff x="624" y="1056"/>
            <a:chExt cx="4224" cy="894"/>
          </a:xfrm>
        </p:grpSpPr>
        <p:grpSp>
          <p:nvGrpSpPr>
            <p:cNvPr id="373783" name="Group 1047"/>
            <p:cNvGrpSpPr>
              <a:grpSpLocks/>
            </p:cNvGrpSpPr>
            <p:nvPr/>
          </p:nvGrpSpPr>
          <p:grpSpPr bwMode="auto">
            <a:xfrm>
              <a:off x="624" y="1296"/>
              <a:ext cx="4224" cy="654"/>
              <a:chOff x="384" y="1344"/>
              <a:chExt cx="4224" cy="654"/>
            </a:xfrm>
          </p:grpSpPr>
          <p:grpSp>
            <p:nvGrpSpPr>
              <p:cNvPr id="373773" name="Group 1037"/>
              <p:cNvGrpSpPr>
                <a:grpSpLocks/>
              </p:cNvGrpSpPr>
              <p:nvPr/>
            </p:nvGrpSpPr>
            <p:grpSpPr bwMode="auto">
              <a:xfrm>
                <a:off x="384" y="1344"/>
                <a:ext cx="1152" cy="327"/>
                <a:chOff x="0" y="0"/>
                <a:chExt cx="759" cy="327"/>
              </a:xfrm>
            </p:grpSpPr>
            <p:sp>
              <p:nvSpPr>
                <p:cNvPr id="373768" name="Rectangle 1032"/>
                <p:cNvSpPr>
                  <a:spLocks noChangeArrowheads="1"/>
                </p:cNvSpPr>
                <p:nvPr/>
              </p:nvSpPr>
              <p:spPr bwMode="auto">
                <a:xfrm>
                  <a:off x="43" y="0"/>
                  <a:ext cx="6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i="1">
                      <a:latin typeface="Times New Roman" pitchFamily="18" charset="0"/>
                      <a:ea typeface="宋体" pitchFamily="2" charset="-122"/>
                      <a:cs typeface="Times New Roman" pitchFamily="18" charset="0"/>
                    </a:rPr>
                    <a:t>n</a:t>
                  </a:r>
                  <a:r>
                    <a:rPr lang="zh-CN" altLang="en-US" sz="1800" b="1">
                      <a:latin typeface="宋体" pitchFamily="2" charset="-122"/>
                      <a:ea typeface="宋体" pitchFamily="2" charset="-122"/>
                    </a:rPr>
                    <a:t>（级数）</a:t>
                  </a:r>
                  <a:endParaRPr lang="zh-CN" altLang="en-US" sz="1800" b="1">
                    <a:latin typeface="Times New Roman" pitchFamily="18" charset="0"/>
                    <a:ea typeface="宋体" pitchFamily="2" charset="-122"/>
                    <a:cs typeface="Times New Roman" pitchFamily="18" charset="0"/>
                  </a:endParaRPr>
                </a:p>
                <a:p>
                  <a:pPr algn="just" eaLnBrk="0" hangingPunct="0"/>
                  <a:endParaRPr lang="en-US" altLang="zh-CN" sz="1800" b="1">
                    <a:ea typeface="宋体" pitchFamily="2" charset="-122"/>
                  </a:endParaRPr>
                </a:p>
              </p:txBody>
            </p:sp>
            <p:sp>
              <p:nvSpPr>
                <p:cNvPr id="373772" name="Rectangle 1036"/>
                <p:cNvSpPr>
                  <a:spLocks noChangeArrowheads="1"/>
                </p:cNvSpPr>
                <p:nvPr/>
              </p:nvSpPr>
              <p:spPr bwMode="auto">
                <a:xfrm>
                  <a:off x="0" y="0"/>
                  <a:ext cx="759"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3775" name="Group 1039"/>
              <p:cNvGrpSpPr>
                <a:grpSpLocks/>
              </p:cNvGrpSpPr>
              <p:nvPr/>
            </p:nvGrpSpPr>
            <p:grpSpPr bwMode="auto">
              <a:xfrm>
                <a:off x="1536" y="1344"/>
                <a:ext cx="3072" cy="327"/>
                <a:chOff x="759" y="0"/>
                <a:chExt cx="2824" cy="327"/>
              </a:xfrm>
            </p:grpSpPr>
            <p:sp>
              <p:nvSpPr>
                <p:cNvPr id="373769" name="Rectangle 1033"/>
                <p:cNvSpPr>
                  <a:spLocks noChangeArrowheads="1"/>
                </p:cNvSpPr>
                <p:nvPr/>
              </p:nvSpPr>
              <p:spPr bwMode="auto">
                <a:xfrm>
                  <a:off x="802" y="0"/>
                  <a:ext cx="2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Times New Roman" pitchFamily="18" charset="0"/>
                      <a:ea typeface="宋体" pitchFamily="2" charset="-122"/>
                      <a:cs typeface="Times New Roman" pitchFamily="18" charset="0"/>
                    </a:rPr>
                    <a:t>1    2        3       4        5       </a:t>
                  </a:r>
                  <a:r>
                    <a:rPr lang="en-US" altLang="zh-CN" sz="1800" b="1">
                      <a:latin typeface="Times New Roman"/>
                      <a:ea typeface="宋体" pitchFamily="2" charset="-122"/>
                    </a:rPr>
                    <a:t>…</a:t>
                  </a:r>
                  <a:r>
                    <a:rPr lang="en-US" altLang="zh-CN" sz="1800" b="1">
                      <a:latin typeface="Times New Roman" pitchFamily="18" charset="0"/>
                      <a:ea typeface="宋体" pitchFamily="2" charset="-122"/>
                      <a:cs typeface="Times New Roman" pitchFamily="18" charset="0"/>
                    </a:rPr>
                    <a:t>     </a:t>
                  </a:r>
                  <a:r>
                    <a:rPr lang="en-US" altLang="zh-CN" sz="1800" b="1">
                      <a:latin typeface="宋体" pitchFamily="2" charset="-122"/>
                      <a:ea typeface="宋体" pitchFamily="2" charset="-122"/>
                    </a:rPr>
                    <a:t>∞</a:t>
                  </a:r>
                  <a:r>
                    <a:rPr lang="zh-CN" altLang="en-US" sz="1800" b="1">
                      <a:latin typeface="宋体" pitchFamily="2" charset="-122"/>
                      <a:ea typeface="宋体" pitchFamily="2" charset="-122"/>
                    </a:rPr>
                    <a:t>（理想）</a:t>
                  </a:r>
                  <a:endParaRPr lang="zh-CN" altLang="en-US" sz="1800" b="1">
                    <a:latin typeface="Times New Roman" pitchFamily="18" charset="0"/>
                    <a:ea typeface="宋体" pitchFamily="2" charset="-122"/>
                    <a:cs typeface="Times New Roman" pitchFamily="18" charset="0"/>
                  </a:endParaRPr>
                </a:p>
                <a:p>
                  <a:pPr algn="just" eaLnBrk="0" hangingPunct="0"/>
                  <a:r>
                    <a:rPr lang="zh-CN" altLang="en-US" sz="1800" b="1">
                      <a:ea typeface="宋体" pitchFamily="2" charset="-122"/>
                    </a:rPr>
                    <a:t> </a:t>
                  </a:r>
                </a:p>
              </p:txBody>
            </p:sp>
            <p:sp>
              <p:nvSpPr>
                <p:cNvPr id="373774" name="Rectangle 1038"/>
                <p:cNvSpPr>
                  <a:spLocks noChangeArrowheads="1"/>
                </p:cNvSpPr>
                <p:nvPr/>
              </p:nvSpPr>
              <p:spPr bwMode="auto">
                <a:xfrm>
                  <a:off x="759" y="0"/>
                  <a:ext cx="28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3777" name="Group 1041"/>
              <p:cNvGrpSpPr>
                <a:grpSpLocks/>
              </p:cNvGrpSpPr>
              <p:nvPr/>
            </p:nvGrpSpPr>
            <p:grpSpPr bwMode="auto">
              <a:xfrm>
                <a:off x="384" y="1671"/>
                <a:ext cx="1152" cy="327"/>
                <a:chOff x="0" y="327"/>
                <a:chExt cx="759" cy="327"/>
              </a:xfrm>
            </p:grpSpPr>
            <p:sp>
              <p:nvSpPr>
                <p:cNvPr id="373770" name="Rectangle 1034"/>
                <p:cNvSpPr>
                  <a:spLocks noChangeArrowheads="1"/>
                </p:cNvSpPr>
                <p:nvPr/>
              </p:nvSpPr>
              <p:spPr bwMode="auto">
                <a:xfrm>
                  <a:off x="43" y="327"/>
                  <a:ext cx="6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b="1">
                      <a:latin typeface="宋体" pitchFamily="2" charset="-122"/>
                      <a:ea typeface="宋体" pitchFamily="2" charset="-122"/>
                    </a:rPr>
                    <a:t>火箭质量（吨）</a:t>
                  </a:r>
                  <a:endParaRPr lang="zh-CN" altLang="en-US" sz="1800" b="1">
                    <a:latin typeface="Times New Roman" pitchFamily="18" charset="0"/>
                    <a:ea typeface="宋体" pitchFamily="2" charset="-122"/>
                    <a:cs typeface="Times New Roman" pitchFamily="18" charset="0"/>
                  </a:endParaRPr>
                </a:p>
                <a:p>
                  <a:pPr algn="just" eaLnBrk="0" hangingPunct="0"/>
                  <a:endParaRPr lang="en-US" altLang="zh-CN" sz="1800" b="1">
                    <a:ea typeface="宋体" pitchFamily="2" charset="-122"/>
                  </a:endParaRPr>
                </a:p>
              </p:txBody>
            </p:sp>
            <p:sp>
              <p:nvSpPr>
                <p:cNvPr id="373776" name="Rectangle 1040"/>
                <p:cNvSpPr>
                  <a:spLocks noChangeArrowheads="1"/>
                </p:cNvSpPr>
                <p:nvPr/>
              </p:nvSpPr>
              <p:spPr bwMode="auto">
                <a:xfrm>
                  <a:off x="0" y="327"/>
                  <a:ext cx="759"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3779" name="Group 1043"/>
              <p:cNvGrpSpPr>
                <a:grpSpLocks/>
              </p:cNvGrpSpPr>
              <p:nvPr/>
            </p:nvGrpSpPr>
            <p:grpSpPr bwMode="auto">
              <a:xfrm>
                <a:off x="1536" y="1671"/>
                <a:ext cx="3072" cy="327"/>
                <a:chOff x="759" y="327"/>
                <a:chExt cx="2824" cy="327"/>
              </a:xfrm>
            </p:grpSpPr>
            <p:sp>
              <p:nvSpPr>
                <p:cNvPr id="373771" name="Rectangle 1035"/>
                <p:cNvSpPr>
                  <a:spLocks noChangeArrowheads="1"/>
                </p:cNvSpPr>
                <p:nvPr/>
              </p:nvSpPr>
              <p:spPr bwMode="auto">
                <a:xfrm>
                  <a:off x="802" y="327"/>
                  <a:ext cx="2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Times New Roman" pitchFamily="18" charset="0"/>
                      <a:ea typeface="宋体" pitchFamily="2" charset="-122"/>
                      <a:cs typeface="Times New Roman" pitchFamily="18" charset="0"/>
                    </a:rPr>
                    <a:t>/    149    77     65      60      </a:t>
                  </a:r>
                  <a:r>
                    <a:rPr lang="en-US" altLang="zh-CN" sz="1800" b="1">
                      <a:latin typeface="Times New Roman"/>
                      <a:ea typeface="宋体" pitchFamily="2" charset="-122"/>
                    </a:rPr>
                    <a:t>…</a:t>
                  </a:r>
                  <a:r>
                    <a:rPr lang="en-US" altLang="zh-CN" sz="1800" b="1">
                      <a:latin typeface="Times New Roman" pitchFamily="18" charset="0"/>
                      <a:ea typeface="宋体" pitchFamily="2" charset="-122"/>
                      <a:cs typeface="Times New Roman" pitchFamily="18" charset="0"/>
                    </a:rPr>
                    <a:t>     50</a:t>
                  </a:r>
                  <a:endParaRPr lang="en-US" altLang="zh-CN" sz="1800" b="1">
                    <a:ea typeface="宋体" pitchFamily="2" charset="-122"/>
                  </a:endParaRPr>
                </a:p>
              </p:txBody>
            </p:sp>
            <p:sp>
              <p:nvSpPr>
                <p:cNvPr id="373778" name="Rectangle 1042"/>
                <p:cNvSpPr>
                  <a:spLocks noChangeArrowheads="1"/>
                </p:cNvSpPr>
                <p:nvPr/>
              </p:nvSpPr>
              <p:spPr bwMode="auto">
                <a:xfrm>
                  <a:off x="759" y="327"/>
                  <a:ext cx="28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73784" name="Rectangle 1048"/>
            <p:cNvSpPr>
              <a:spLocks noChangeArrowheads="1"/>
            </p:cNvSpPr>
            <p:nvPr/>
          </p:nvSpPr>
          <p:spPr bwMode="auto">
            <a:xfrm>
              <a:off x="2352" y="1056"/>
              <a:ext cx="5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imes New Roman" pitchFamily="18" charset="0"/>
                </a:rPr>
                <a:t>表</a:t>
              </a:r>
              <a:r>
                <a:rPr lang="en-US" altLang="zh-CN">
                  <a:latin typeface="Times New Roman" pitchFamily="18" charset="0"/>
                  <a:ea typeface="宋体" pitchFamily="2" charset="-122"/>
                </a:rPr>
                <a:t>3</a:t>
              </a:r>
              <a:r>
                <a:rPr lang="en-US" altLang="zh-CN">
                  <a:latin typeface="楷体_GB2312" pitchFamily="49" charset="-122"/>
                </a:rPr>
                <a:t>-</a:t>
              </a:r>
              <a:r>
                <a:rPr lang="en-US" altLang="zh-CN">
                  <a:latin typeface="Times New Roman" pitchFamily="18" charset="0"/>
                </a:rPr>
                <a:t>2</a:t>
              </a:r>
            </a:p>
          </p:txBody>
        </p:sp>
      </p:grpSp>
      <p:pic>
        <p:nvPicPr>
          <p:cNvPr id="373788" name="Picture 1052" descr="j02448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1863" y="16002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73789" name="AutoShape 1053"/>
          <p:cNvSpPr>
            <a:spLocks noChangeArrowheads="1"/>
          </p:cNvSpPr>
          <p:nvPr/>
        </p:nvSpPr>
        <p:spPr bwMode="auto">
          <a:xfrm>
            <a:off x="2057400" y="3276600"/>
            <a:ext cx="5638800" cy="2133600"/>
          </a:xfrm>
          <a:prstGeom prst="cloudCallout">
            <a:avLst>
              <a:gd name="adj1" fmla="val 53069"/>
              <a:gd name="adj2" fmla="val -68898"/>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CC0000"/>
                </a:solidFill>
                <a:latin typeface="楷体_GB2312" pitchFamily="49" charset="-122"/>
              </a:rPr>
              <a:t>由于工艺的复杂性及每节火箭都需配备一个推进器，所以使用四级或四级以上火箭是不合算的，三级火箭提供了一个最好的方案。</a:t>
            </a:r>
          </a:p>
        </p:txBody>
      </p:sp>
      <p:grpSp>
        <p:nvGrpSpPr>
          <p:cNvPr id="373790" name="Group 1054"/>
          <p:cNvGrpSpPr>
            <a:grpSpLocks/>
          </p:cNvGrpSpPr>
          <p:nvPr/>
        </p:nvGrpSpPr>
        <p:grpSpPr bwMode="auto">
          <a:xfrm>
            <a:off x="457200" y="4845050"/>
            <a:ext cx="1593850" cy="1631950"/>
            <a:chOff x="2051" y="1696"/>
            <a:chExt cx="1004" cy="1028"/>
          </a:xfrm>
        </p:grpSpPr>
        <p:sp>
          <p:nvSpPr>
            <p:cNvPr id="373791" name="Freeform 1055"/>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73792" name="Group 1056"/>
            <p:cNvGrpSpPr>
              <a:grpSpLocks/>
            </p:cNvGrpSpPr>
            <p:nvPr/>
          </p:nvGrpSpPr>
          <p:grpSpPr bwMode="auto">
            <a:xfrm rot="1123344">
              <a:off x="2441" y="2029"/>
              <a:ext cx="511" cy="637"/>
              <a:chOff x="2308" y="1206"/>
              <a:chExt cx="710" cy="940"/>
            </a:xfrm>
          </p:grpSpPr>
          <p:sp>
            <p:nvSpPr>
              <p:cNvPr id="373793" name="Freeform 1057"/>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73794" name="Freeform 1058"/>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73795" name="Freeform 1059"/>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73796" name="Group 1060"/>
            <p:cNvGrpSpPr>
              <a:grpSpLocks/>
            </p:cNvGrpSpPr>
            <p:nvPr/>
          </p:nvGrpSpPr>
          <p:grpSpPr bwMode="auto">
            <a:xfrm rot="1123344">
              <a:off x="2051" y="1977"/>
              <a:ext cx="454" cy="747"/>
              <a:chOff x="1799" y="1328"/>
              <a:chExt cx="630" cy="1101"/>
            </a:xfrm>
          </p:grpSpPr>
          <p:grpSp>
            <p:nvGrpSpPr>
              <p:cNvPr id="373797" name="Group 1061"/>
              <p:cNvGrpSpPr>
                <a:grpSpLocks/>
              </p:cNvGrpSpPr>
              <p:nvPr/>
            </p:nvGrpSpPr>
            <p:grpSpPr bwMode="auto">
              <a:xfrm>
                <a:off x="1968" y="1328"/>
                <a:ext cx="461" cy="1101"/>
                <a:chOff x="1968" y="1328"/>
                <a:chExt cx="461" cy="1101"/>
              </a:xfrm>
            </p:grpSpPr>
            <p:sp>
              <p:nvSpPr>
                <p:cNvPr id="373798" name="Freeform 1062"/>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73799" name="Freeform 1063"/>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3800" name="Group 1064"/>
              <p:cNvGrpSpPr>
                <a:grpSpLocks/>
              </p:cNvGrpSpPr>
              <p:nvPr/>
            </p:nvGrpSpPr>
            <p:grpSpPr bwMode="auto">
              <a:xfrm>
                <a:off x="1799" y="1444"/>
                <a:ext cx="549" cy="922"/>
                <a:chOff x="1799" y="1444"/>
                <a:chExt cx="549" cy="922"/>
              </a:xfrm>
            </p:grpSpPr>
            <p:sp>
              <p:nvSpPr>
                <p:cNvPr id="373801" name="Freeform 1065"/>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73802" name="Freeform 1066"/>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73803" name="Freeform 1067"/>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373804" name="Group 1068"/>
            <p:cNvGrpSpPr>
              <a:grpSpLocks/>
            </p:cNvGrpSpPr>
            <p:nvPr/>
          </p:nvGrpSpPr>
          <p:grpSpPr bwMode="auto">
            <a:xfrm rot="1123344">
              <a:off x="2327" y="1696"/>
              <a:ext cx="255" cy="314"/>
              <a:chOff x="1947" y="869"/>
              <a:chExt cx="355" cy="463"/>
            </a:xfrm>
          </p:grpSpPr>
          <p:grpSp>
            <p:nvGrpSpPr>
              <p:cNvPr id="373805" name="Group 1069"/>
              <p:cNvGrpSpPr>
                <a:grpSpLocks/>
              </p:cNvGrpSpPr>
              <p:nvPr/>
            </p:nvGrpSpPr>
            <p:grpSpPr bwMode="auto">
              <a:xfrm>
                <a:off x="1982" y="1005"/>
                <a:ext cx="305" cy="220"/>
                <a:chOff x="1982" y="1005"/>
                <a:chExt cx="305" cy="220"/>
              </a:xfrm>
            </p:grpSpPr>
            <p:sp>
              <p:nvSpPr>
                <p:cNvPr id="373806" name="Freeform 1070"/>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73807" name="Freeform 1071"/>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373808" name="Freeform 1072"/>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373809" name="Group 1073"/>
              <p:cNvGrpSpPr>
                <a:grpSpLocks/>
              </p:cNvGrpSpPr>
              <p:nvPr/>
            </p:nvGrpSpPr>
            <p:grpSpPr bwMode="auto">
              <a:xfrm>
                <a:off x="1997" y="1009"/>
                <a:ext cx="257" cy="143"/>
                <a:chOff x="1997" y="1009"/>
                <a:chExt cx="257" cy="143"/>
              </a:xfrm>
            </p:grpSpPr>
            <p:sp>
              <p:nvSpPr>
                <p:cNvPr id="373810" name="Freeform 1074"/>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73811" name="Freeform 1075"/>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73812" name="Freeform 1076"/>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373813" name="Group 1077"/>
              <p:cNvGrpSpPr>
                <a:grpSpLocks/>
              </p:cNvGrpSpPr>
              <p:nvPr/>
            </p:nvGrpSpPr>
            <p:grpSpPr bwMode="auto">
              <a:xfrm>
                <a:off x="2027" y="1019"/>
                <a:ext cx="218" cy="158"/>
                <a:chOff x="2027" y="1019"/>
                <a:chExt cx="218" cy="158"/>
              </a:xfrm>
            </p:grpSpPr>
            <p:sp>
              <p:nvSpPr>
                <p:cNvPr id="373814" name="Freeform 1078"/>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73815" name="Oval 1079"/>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373816" name="Freeform 1080"/>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73817" name="Oval 1081"/>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373818" name="Freeform 1082"/>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73819" name="Freeform 1083"/>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3820" name="Freeform 1084"/>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373821" name="Freeform 1085"/>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373822" name="Group 1086"/>
            <p:cNvGrpSpPr>
              <a:grpSpLocks/>
            </p:cNvGrpSpPr>
            <p:nvPr/>
          </p:nvGrpSpPr>
          <p:grpSpPr bwMode="auto">
            <a:xfrm rot="1123344">
              <a:off x="2928" y="1942"/>
              <a:ext cx="127" cy="227"/>
              <a:chOff x="2833" y="962"/>
              <a:chExt cx="176" cy="334"/>
            </a:xfrm>
          </p:grpSpPr>
          <p:sp>
            <p:nvSpPr>
              <p:cNvPr id="373823" name="Freeform 1087"/>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24" name="Freeform 1088"/>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373825" name="Freeform 1089"/>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373826" name="Freeform 1090"/>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73827" name="Freeform 1091"/>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73828" name="Freeform 1092"/>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29" name="Freeform 1093"/>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373830" name="Freeform 1094"/>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373831" name="Freeform 1095"/>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32" name="Freeform 1096"/>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73833" name="Freeform 1097"/>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34" name="Freeform 1098"/>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73835" name="Freeform 1099"/>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36" name="Freeform 1100"/>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73837" name="Freeform 1101"/>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373838" name="AutoShape 1102"/>
          <p:cNvSpPr>
            <a:spLocks noChangeArrowheads="1"/>
          </p:cNvSpPr>
          <p:nvPr/>
        </p:nvSpPr>
        <p:spPr bwMode="auto">
          <a:xfrm>
            <a:off x="1295400" y="2590800"/>
            <a:ext cx="4648200" cy="1905000"/>
          </a:xfrm>
          <a:prstGeom prst="cloudCallout">
            <a:avLst>
              <a:gd name="adj1" fmla="val -44671"/>
              <a:gd name="adj2" fmla="val 7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CC0000"/>
                </a:solidFill>
              </a:rPr>
              <a:t>当然若燃料的价钱很便宜而推进器的价钱很贵切且制作工艺非常复杂的话，也可选择二级火箭。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3765"/>
                                        </p:tgtEl>
                                        <p:attrNameLst>
                                          <p:attrName>style.visibility</p:attrName>
                                        </p:attrNameLst>
                                      </p:cBhvr>
                                      <p:to>
                                        <p:strVal val="visible"/>
                                      </p:to>
                                    </p:set>
                                    <p:animEffect transition="in" filter="wipe(left)">
                                      <p:cBhvr>
                                        <p:cTn id="7" dur="500"/>
                                        <p:tgtEl>
                                          <p:spTgt spid="373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3766"/>
                                        </p:tgtEl>
                                        <p:attrNameLst>
                                          <p:attrName>style.visibility</p:attrName>
                                        </p:attrNameLst>
                                      </p:cBhvr>
                                      <p:to>
                                        <p:strVal val="visible"/>
                                      </p:to>
                                    </p:set>
                                    <p:animEffect transition="in" filter="wipe(left)">
                                      <p:cBhvr>
                                        <p:cTn id="12" dur="500"/>
                                        <p:tgtEl>
                                          <p:spTgt spid="3737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3785"/>
                                        </p:tgtEl>
                                        <p:attrNameLst>
                                          <p:attrName>style.visibility</p:attrName>
                                        </p:attrNameLst>
                                      </p:cBhvr>
                                      <p:to>
                                        <p:strVal val="visible"/>
                                      </p:to>
                                    </p:set>
                                    <p:animEffect transition="in" filter="wipe(up)">
                                      <p:cBhvr>
                                        <p:cTn id="17" dur="500"/>
                                        <p:tgtEl>
                                          <p:spTgt spid="3737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73788"/>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73789"/>
                                        </p:tgtEl>
                                        <p:attrNameLst>
                                          <p:attrName>style.visibility</p:attrName>
                                        </p:attrNameLst>
                                      </p:cBhvr>
                                      <p:to>
                                        <p:strVal val="visible"/>
                                      </p:to>
                                    </p:set>
                                    <p:animEffect transition="in" filter="wipe(up)">
                                      <p:cBhvr>
                                        <p:cTn id="25" dur="500"/>
                                        <p:tgtEl>
                                          <p:spTgt spid="373789"/>
                                        </p:tgtEl>
                                      </p:cBhvr>
                                    </p:animEffect>
                                  </p:childTnLst>
                                  <p:subTnLst>
                                    <p:set>
                                      <p:cBhvr override="childStyle">
                                        <p:cTn dur="1" fill="hold" display="0" masterRel="nextClick" afterEffect="1"/>
                                        <p:tgtEl>
                                          <p:spTgt spid="37378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73790"/>
                                        </p:tgtEl>
                                        <p:attrNameLst>
                                          <p:attrName>style.visibility</p:attrName>
                                        </p:attrNameLst>
                                      </p:cBhvr>
                                      <p:to>
                                        <p:strVal val="visible"/>
                                      </p:to>
                                    </p:set>
                                    <p:animEffect transition="in" filter="dissolve">
                                      <p:cBhvr>
                                        <p:cTn id="30" dur="500"/>
                                        <p:tgtEl>
                                          <p:spTgt spid="373790"/>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373838"/>
                                        </p:tgtEl>
                                        <p:attrNameLst>
                                          <p:attrName>style.visibility</p:attrName>
                                        </p:attrNameLst>
                                      </p:cBhvr>
                                      <p:to>
                                        <p:strVal val="visible"/>
                                      </p:to>
                                    </p:set>
                                    <p:animEffect transition="in" filter="wipe(down)">
                                      <p:cBhvr>
                                        <p:cTn id="34" dur="500"/>
                                        <p:tgtEl>
                                          <p:spTgt spid="373838"/>
                                        </p:tgtEl>
                                      </p:cBhvr>
                                    </p:animEffect>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autoUpdateAnimBg="0"/>
      <p:bldP spid="373766" grpId="0" autoUpdateAnimBg="0"/>
      <p:bldP spid="373789" grpId="0" animBg="1" autoUpdateAnimBg="0"/>
      <p:bldP spid="37383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810" name="Picture 26" descr="j028325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49213"/>
            <a:ext cx="1463675" cy="1268413"/>
          </a:xfrm>
          <a:prstGeom prst="rect">
            <a:avLst/>
          </a:prstGeom>
          <a:noFill/>
          <a:extLst>
            <a:ext uri="{909E8E84-426E-40DD-AFC4-6F175D3DCCD1}">
              <a14:hiddenFill xmlns:a14="http://schemas.microsoft.com/office/drawing/2010/main">
                <a:solidFill>
                  <a:srgbClr val="FFFFFF"/>
                </a:solidFill>
              </a14:hiddenFill>
            </a:ext>
          </a:extLst>
        </p:spPr>
      </p:pic>
      <p:sp>
        <p:nvSpPr>
          <p:cNvPr id="374788" name="Rectangle 4"/>
          <p:cNvSpPr>
            <a:spLocks noChangeArrowheads="1"/>
          </p:cNvSpPr>
          <p:nvPr/>
        </p:nvSpPr>
        <p:spPr bwMode="auto">
          <a:xfrm>
            <a:off x="228600" y="304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4</a:t>
            </a:r>
            <a:r>
              <a:rPr lang="zh-CN" altLang="en-US" sz="2400" b="1">
                <a:latin typeface="楷体_GB2312" pitchFamily="49" charset="-122"/>
              </a:rPr>
              <a:t>、火箭结构的优化设计</a:t>
            </a:r>
          </a:p>
        </p:txBody>
      </p:sp>
      <p:sp>
        <p:nvSpPr>
          <p:cNvPr id="374806" name="Text Box 22"/>
          <p:cNvSpPr txBox="1">
            <a:spLocks noChangeArrowheads="1"/>
          </p:cNvSpPr>
          <p:nvPr/>
        </p:nvSpPr>
        <p:spPr bwMode="auto">
          <a:xfrm>
            <a:off x="685800" y="793750"/>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rPr>
              <a:t>    3</a:t>
            </a:r>
            <a:r>
              <a:rPr lang="zh-CN" altLang="en-US" sz="2400" b="1">
                <a:latin typeface="楷体_GB2312" pitchFamily="49" charset="-122"/>
              </a:rPr>
              <a:t>中已经能说过假设</a:t>
            </a:r>
            <a:r>
              <a:rPr lang="en-US" altLang="zh-CN" sz="2400" b="1">
                <a:latin typeface="楷体_GB2312" pitchFamily="49" charset="-122"/>
              </a:rPr>
              <a:t>(ii)</a:t>
            </a:r>
            <a:r>
              <a:rPr lang="zh-CN" altLang="en-US" sz="2400" b="1">
                <a:latin typeface="楷体_GB2312" pitchFamily="49" charset="-122"/>
              </a:rPr>
              <a:t>有点强加的味道；现去掉该假设，在各级火箭具有相同</a:t>
            </a:r>
            <a:r>
              <a:rPr lang="en-US" altLang="zh-CN" sz="2400" b="1">
                <a:latin typeface="楷体_GB2312" pitchFamily="49" charset="-122"/>
              </a:rPr>
              <a:t>λ</a:t>
            </a:r>
            <a:r>
              <a:rPr lang="zh-CN" altLang="en-US" sz="2400" b="1">
                <a:latin typeface="楷体_GB2312" pitchFamily="49" charset="-122"/>
              </a:rPr>
              <a:t>的粗糙假设下，来讨论火箭结构的最优设计。 </a:t>
            </a:r>
          </a:p>
        </p:txBody>
      </p:sp>
      <p:grpSp>
        <p:nvGrpSpPr>
          <p:cNvPr id="374812" name="Group 28"/>
          <p:cNvGrpSpPr>
            <a:grpSpLocks/>
          </p:cNvGrpSpPr>
          <p:nvPr/>
        </p:nvGrpSpPr>
        <p:grpSpPr bwMode="auto">
          <a:xfrm>
            <a:off x="1219200" y="1981200"/>
            <a:ext cx="4800600" cy="1993900"/>
            <a:chOff x="768" y="1248"/>
            <a:chExt cx="3024" cy="1256"/>
          </a:xfrm>
        </p:grpSpPr>
        <p:sp>
          <p:nvSpPr>
            <p:cNvPr id="374807" name="Rectangle 23"/>
            <p:cNvSpPr>
              <a:spLocks noChangeArrowheads="1"/>
            </p:cNvSpPr>
            <p:nvPr/>
          </p:nvSpPr>
          <p:spPr bwMode="auto">
            <a:xfrm>
              <a:off x="960" y="1296"/>
              <a:ext cx="283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latin typeface="Times New Roman" pitchFamily="18" charset="0"/>
                  <a:ea typeface="宋体" pitchFamily="2" charset="-122"/>
                  <a:cs typeface="Times New Roman" pitchFamily="18" charset="0"/>
                </a:rPr>
                <a:t>   W</a:t>
              </a:r>
              <a:r>
                <a:rPr lang="en-US" altLang="zh-CN" sz="2400" b="1" i="1" baseline="-30000">
                  <a:latin typeface="Times New Roman" pitchFamily="18" charset="0"/>
                  <a:ea typeface="宋体" pitchFamily="2" charset="-122"/>
                  <a:cs typeface="Times New Roman" pitchFamily="18" charset="0"/>
                </a:rPr>
                <a:t>1</a:t>
              </a:r>
              <a:r>
                <a:rPr lang="en-US" altLang="zh-CN" sz="2400" b="1" i="1">
                  <a:latin typeface="Times New Roman" pitchFamily="18" charset="0"/>
                  <a:ea typeface="宋体" pitchFamily="2" charset="-122"/>
                  <a:cs typeface="Times New Roman" pitchFamily="18" charset="0"/>
                </a:rPr>
                <a:t>=m</a:t>
              </a:r>
              <a:r>
                <a:rPr lang="en-US" altLang="zh-CN" sz="2400" b="1" i="1" baseline="-30000">
                  <a:latin typeface="Times New Roman" pitchFamily="18" charset="0"/>
                  <a:ea typeface="宋体" pitchFamily="2" charset="-122"/>
                  <a:cs typeface="Times New Roman" pitchFamily="18" charset="0"/>
                </a:rPr>
                <a:t>1</a:t>
              </a:r>
              <a:r>
                <a:rPr lang="en-US" altLang="zh-CN" sz="2400" b="1" i="1">
                  <a:latin typeface="Times New Roman" pitchFamily="18" charset="0"/>
                  <a:ea typeface="宋体" pitchFamily="2" charset="-122"/>
                  <a:cs typeface="Times New Roman" pitchFamily="18" charset="0"/>
                </a:rPr>
                <a:t>+</a:t>
              </a:r>
              <a:r>
                <a:rPr lang="en-US" altLang="zh-CN" sz="2400" b="1" i="1">
                  <a:latin typeface="Times New Roman"/>
                  <a:ea typeface="宋体" pitchFamily="2" charset="-122"/>
                </a:rPr>
                <a:t>…</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n</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P</a:t>
              </a:r>
              <a:r>
                <a:rPr lang="en-US" altLang="zh-CN" sz="2400" b="1" i="1">
                  <a:ea typeface="宋体" pitchFamily="2" charset="-122"/>
                </a:rPr>
                <a:t> </a:t>
              </a:r>
            </a:p>
            <a:p>
              <a:pPr algn="just"/>
              <a:r>
                <a:rPr lang="en-US" altLang="zh-CN" sz="2400" b="1" i="1">
                  <a:latin typeface="Times New Roman" pitchFamily="18" charset="0"/>
                  <a:ea typeface="宋体" pitchFamily="2" charset="-122"/>
                  <a:cs typeface="Times New Roman" pitchFamily="18" charset="0"/>
                </a:rPr>
                <a:t>W</a:t>
              </a:r>
              <a:r>
                <a:rPr lang="en-US" altLang="zh-CN" sz="2400" b="1" i="1" baseline="-30000">
                  <a:latin typeface="Times New Roman" pitchFamily="18" charset="0"/>
                  <a:ea typeface="宋体" pitchFamily="2" charset="-122"/>
                  <a:cs typeface="Times New Roman" pitchFamily="18" charset="0"/>
                </a:rPr>
                <a:t>2</a:t>
              </a:r>
              <a:r>
                <a:rPr lang="en-US" altLang="zh-CN" sz="2400" b="1" i="1">
                  <a:latin typeface="Times New Roman" pitchFamily="18" charset="0"/>
                  <a:ea typeface="宋体" pitchFamily="2" charset="-122"/>
                  <a:cs typeface="Times New Roman" pitchFamily="18" charset="0"/>
                </a:rPr>
                <a:t>=m</a:t>
              </a:r>
              <a:r>
                <a:rPr lang="en-US" altLang="zh-CN" sz="2400" b="1" i="1" baseline="-30000">
                  <a:latin typeface="Times New Roman" pitchFamily="18" charset="0"/>
                  <a:ea typeface="宋体" pitchFamily="2" charset="-122"/>
                  <a:cs typeface="Times New Roman" pitchFamily="18" charset="0"/>
                </a:rPr>
                <a:t>2</a:t>
              </a:r>
              <a:r>
                <a:rPr lang="en-US" altLang="zh-CN" sz="2400" b="1" i="1">
                  <a:latin typeface="Times New Roman" pitchFamily="18" charset="0"/>
                  <a:ea typeface="宋体" pitchFamily="2" charset="-122"/>
                  <a:cs typeface="Times New Roman" pitchFamily="18" charset="0"/>
                </a:rPr>
                <a:t>+</a:t>
              </a:r>
              <a:r>
                <a:rPr lang="en-US" altLang="zh-CN" sz="2400" b="1" i="1">
                  <a:latin typeface="Times New Roman"/>
                  <a:ea typeface="宋体" pitchFamily="2" charset="-122"/>
                </a:rPr>
                <a:t>…</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n</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P</a:t>
              </a:r>
              <a:endParaRPr lang="en-US" altLang="zh-CN" sz="2400" b="1" i="1">
                <a:latin typeface="Times New Roman" pitchFamily="18" charset="0"/>
                <a:ea typeface="宋体" pitchFamily="2" charset="-122"/>
                <a:cs typeface="Times New Roman" pitchFamily="18" charset="0"/>
              </a:endParaRPr>
            </a:p>
            <a:p>
              <a:pPr algn="just"/>
              <a:r>
                <a:rPr lang="en-US" altLang="zh-CN" sz="2400" b="1" i="1">
                  <a:latin typeface="Times New Roman"/>
                  <a:ea typeface="宋体" pitchFamily="2" charset="-122"/>
                </a:rPr>
                <a:t>……</a:t>
              </a:r>
              <a:endParaRPr lang="en-US" altLang="zh-CN" sz="2400" b="1" i="1">
                <a:latin typeface="Times New Roman" pitchFamily="18" charset="0"/>
                <a:ea typeface="宋体" pitchFamily="2" charset="-122"/>
                <a:cs typeface="Times New Roman" pitchFamily="18" charset="0"/>
              </a:endParaRPr>
            </a:p>
            <a:p>
              <a:pPr algn="just"/>
              <a:r>
                <a:rPr lang="en-US" altLang="zh-CN" sz="2400" b="1" i="1">
                  <a:latin typeface="Times New Roman" pitchFamily="18" charset="0"/>
                  <a:ea typeface="宋体" pitchFamily="2" charset="-122"/>
                  <a:cs typeface="Times New Roman" pitchFamily="18" charset="0"/>
                </a:rPr>
                <a:t>W</a:t>
              </a:r>
              <a:r>
                <a:rPr lang="en-US" altLang="zh-CN" sz="2400" b="1" i="1" baseline="-30000">
                  <a:latin typeface="Times New Roman" pitchFamily="18" charset="0"/>
                  <a:ea typeface="宋体" pitchFamily="2" charset="-122"/>
                  <a:cs typeface="Times New Roman" pitchFamily="18" charset="0"/>
                </a:rPr>
                <a:t>n</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n</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P</a:t>
              </a:r>
              <a:endParaRPr lang="en-US" altLang="zh-CN" sz="2400" b="1" i="1">
                <a:latin typeface="Times New Roman" pitchFamily="18" charset="0"/>
                <a:ea typeface="宋体" pitchFamily="2" charset="-122"/>
                <a:cs typeface="Times New Roman" pitchFamily="18" charset="0"/>
              </a:endParaRPr>
            </a:p>
            <a:p>
              <a:pPr algn="just"/>
              <a:r>
                <a:rPr lang="en-US" altLang="zh-CN" sz="2400" b="1" i="1">
                  <a:latin typeface="Times New Roman" pitchFamily="18" charset="0"/>
                  <a:ea typeface="宋体" pitchFamily="2" charset="-122"/>
                  <a:cs typeface="Times New Roman" pitchFamily="18" charset="0"/>
                </a:rPr>
                <a:t>W</a:t>
              </a:r>
              <a:r>
                <a:rPr lang="en-US" altLang="zh-CN" sz="2400" b="1" i="1" baseline="-30000">
                  <a:latin typeface="Times New Roman" pitchFamily="18" charset="0"/>
                  <a:ea typeface="宋体" pitchFamily="2" charset="-122"/>
                  <a:cs typeface="Times New Roman" pitchFamily="18" charset="0"/>
                </a:rPr>
                <a:t>n+1</a:t>
              </a:r>
              <a:r>
                <a:rPr lang="en-US" altLang="zh-CN" sz="2400" b="1" i="1">
                  <a:latin typeface="Times New Roman" pitchFamily="18" charset="0"/>
                  <a:ea typeface="宋体" pitchFamily="2" charset="-122"/>
                  <a:cs typeface="Times New Roman" pitchFamily="18" charset="0"/>
                </a:rPr>
                <a:t>= m</a:t>
              </a:r>
              <a:r>
                <a:rPr lang="en-US" altLang="zh-CN" sz="2400" b="1" i="1" baseline="-30000">
                  <a:latin typeface="Times New Roman" pitchFamily="18" charset="0"/>
                  <a:ea typeface="宋体" pitchFamily="2" charset="-122"/>
                  <a:cs typeface="Times New Roman" pitchFamily="18" charset="0"/>
                </a:rPr>
                <a:t>P</a:t>
              </a:r>
              <a:endParaRPr lang="en-US" altLang="zh-CN" sz="2400" b="1" i="1">
                <a:ea typeface="宋体" pitchFamily="2" charset="-122"/>
              </a:endParaRPr>
            </a:p>
          </p:txBody>
        </p:sp>
        <p:sp>
          <p:nvSpPr>
            <p:cNvPr id="374811" name="Text Box 27"/>
            <p:cNvSpPr txBox="1">
              <a:spLocks noChangeArrowheads="1"/>
            </p:cNvSpPr>
            <p:nvPr/>
          </p:nvSpPr>
          <p:spPr bwMode="auto">
            <a:xfrm>
              <a:off x="768" y="124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记</a:t>
              </a:r>
            </a:p>
          </p:txBody>
        </p:sp>
      </p:grpSp>
      <p:grpSp>
        <p:nvGrpSpPr>
          <p:cNvPr id="374814" name="Group 30"/>
          <p:cNvGrpSpPr>
            <a:grpSpLocks/>
          </p:cNvGrpSpPr>
          <p:nvPr/>
        </p:nvGrpSpPr>
        <p:grpSpPr bwMode="auto">
          <a:xfrm>
            <a:off x="1219200" y="4221163"/>
            <a:ext cx="7620000" cy="1112837"/>
            <a:chOff x="768" y="2496"/>
            <a:chExt cx="4800" cy="701"/>
          </a:xfrm>
        </p:grpSpPr>
        <p:sp>
          <p:nvSpPr>
            <p:cNvPr id="374809" name="Rectangle 25"/>
            <p:cNvSpPr>
              <a:spLocks noChangeArrowheads="1"/>
            </p:cNvSpPr>
            <p:nvPr/>
          </p:nvSpPr>
          <p:spPr bwMode="auto">
            <a:xfrm>
              <a:off x="768" y="2496"/>
              <a:ext cx="3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应用（</a:t>
              </a:r>
              <a:r>
                <a:rPr lang="en-US" altLang="zh-CN" sz="2400" b="1">
                  <a:latin typeface="楷体_GB2312" pitchFamily="49" charset="-122"/>
                </a:rPr>
                <a:t>3.11</a:t>
              </a:r>
              <a:r>
                <a:rPr lang="zh-CN" altLang="en-US" sz="2400" b="1">
                  <a:latin typeface="楷体_GB2312" pitchFamily="49" charset="-122"/>
                </a:rPr>
                <a:t>）可求得末速度： </a:t>
              </a:r>
            </a:p>
          </p:txBody>
        </p:sp>
        <p:graphicFrame>
          <p:nvGraphicFramePr>
            <p:cNvPr id="374813" name="Object 29"/>
            <p:cNvGraphicFramePr>
              <a:graphicFrameLocks noChangeAspect="1"/>
            </p:cNvGraphicFramePr>
            <p:nvPr/>
          </p:nvGraphicFramePr>
          <p:xfrm>
            <a:off x="2638" y="2688"/>
            <a:ext cx="2930" cy="509"/>
          </p:xfrm>
          <a:graphic>
            <a:graphicData uri="http://schemas.openxmlformats.org/presentationml/2006/ole">
              <mc:AlternateContent xmlns:mc="http://schemas.openxmlformats.org/markup-compatibility/2006">
                <mc:Choice xmlns:v="urn:schemas-microsoft-com:vml" Requires="v">
                  <p:oleObj spid="_x0000_s374879" name="Equation" r:id="rId6" imgW="2793960" imgH="482400" progId="Equation.DSMT4">
                    <p:embed/>
                  </p:oleObj>
                </mc:Choice>
                <mc:Fallback>
                  <p:oleObj name="Equation" r:id="rId6" imgW="2793960" imgH="48240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8" y="2688"/>
                          <a:ext cx="2930"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4817" name="Group 33"/>
          <p:cNvGrpSpPr>
            <a:grpSpLocks/>
          </p:cNvGrpSpPr>
          <p:nvPr/>
        </p:nvGrpSpPr>
        <p:grpSpPr bwMode="auto">
          <a:xfrm>
            <a:off x="1185863" y="5181600"/>
            <a:ext cx="3081337" cy="942975"/>
            <a:chOff x="747" y="3024"/>
            <a:chExt cx="1941" cy="594"/>
          </a:xfrm>
        </p:grpSpPr>
        <p:graphicFrame>
          <p:nvGraphicFramePr>
            <p:cNvPr id="374815" name="Object 31"/>
            <p:cNvGraphicFramePr>
              <a:graphicFrameLocks noChangeAspect="1"/>
            </p:cNvGraphicFramePr>
            <p:nvPr/>
          </p:nvGraphicFramePr>
          <p:xfrm>
            <a:off x="1177" y="3120"/>
            <a:ext cx="1511" cy="498"/>
          </p:xfrm>
          <a:graphic>
            <a:graphicData uri="http://schemas.openxmlformats.org/presentationml/2006/ole">
              <mc:AlternateContent xmlns:mc="http://schemas.openxmlformats.org/markup-compatibility/2006">
                <mc:Choice xmlns:v="urn:schemas-microsoft-com:vml" Requires="v">
                  <p:oleObj spid="_x0000_s374880" name="Equation" r:id="rId8" imgW="1320480" imgH="431640" progId="Equation.DSMT4">
                    <p:embed/>
                  </p:oleObj>
                </mc:Choice>
                <mc:Fallback>
                  <p:oleObj name="Equation" r:id="rId8" imgW="1320480" imgH="431640"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7" y="3120"/>
                          <a:ext cx="1511"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16" name="Rectangle 32"/>
            <p:cNvSpPr>
              <a:spLocks noChangeArrowheads="1"/>
            </p:cNvSpPr>
            <p:nvPr/>
          </p:nvSpPr>
          <p:spPr bwMode="auto">
            <a:xfrm>
              <a:off x="747" y="302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记</a:t>
              </a:r>
            </a:p>
          </p:txBody>
        </p:sp>
      </p:grpSp>
      <p:sp>
        <p:nvSpPr>
          <p:cNvPr id="374846" name="Rectangle 62"/>
          <p:cNvSpPr>
            <a:spLocks noChangeArrowheads="1"/>
          </p:cNvSpPr>
          <p:nvPr/>
        </p:nvSpPr>
        <p:spPr bwMode="auto">
          <a:xfrm>
            <a:off x="0" y="1981200"/>
            <a:ext cx="9144000" cy="4876800"/>
          </a:xfrm>
          <a:prstGeom prst="rect">
            <a:avLst/>
          </a:prstGeom>
          <a:solidFill>
            <a:srgbClr val="FFFFCC"/>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847" name="Group 63"/>
          <p:cNvGrpSpPr>
            <a:grpSpLocks/>
          </p:cNvGrpSpPr>
          <p:nvPr/>
        </p:nvGrpSpPr>
        <p:grpSpPr bwMode="auto">
          <a:xfrm>
            <a:off x="1185863" y="2057400"/>
            <a:ext cx="5099050" cy="1508125"/>
            <a:chOff x="747" y="1296"/>
            <a:chExt cx="3212" cy="950"/>
          </a:xfrm>
        </p:grpSpPr>
        <p:graphicFrame>
          <p:nvGraphicFramePr>
            <p:cNvPr id="374848" name="Object 64"/>
            <p:cNvGraphicFramePr>
              <a:graphicFrameLocks noChangeAspect="1"/>
            </p:cNvGraphicFramePr>
            <p:nvPr/>
          </p:nvGraphicFramePr>
          <p:xfrm>
            <a:off x="1200" y="1296"/>
            <a:ext cx="2759" cy="950"/>
          </p:xfrm>
          <a:graphic>
            <a:graphicData uri="http://schemas.openxmlformats.org/presentationml/2006/ole">
              <mc:AlternateContent xmlns:mc="http://schemas.openxmlformats.org/markup-compatibility/2006">
                <mc:Choice xmlns:v="urn:schemas-microsoft-com:vml" Requires="v">
                  <p:oleObj spid="_x0000_s374881" name="Equation" r:id="rId10" imgW="2793960" imgH="965160" progId="Equation.DSMT4">
                    <p:embed/>
                  </p:oleObj>
                </mc:Choice>
                <mc:Fallback>
                  <p:oleObj name="Equation" r:id="rId10" imgW="2793960" imgH="965160" progId="Equation.DSMT4">
                    <p:embed/>
                    <p:pic>
                      <p:nvPicPr>
                        <p:cNvPr id="0"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1296"/>
                          <a:ext cx="2759" cy="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49" name="Rectangle 65"/>
            <p:cNvSpPr>
              <a:spLocks noChangeArrowheads="1"/>
            </p:cNvSpPr>
            <p:nvPr/>
          </p:nvSpPr>
          <p:spPr bwMode="auto">
            <a:xfrm>
              <a:off x="747" y="158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则</a:t>
              </a:r>
            </a:p>
          </p:txBody>
        </p:sp>
      </p:grpSp>
      <p:grpSp>
        <p:nvGrpSpPr>
          <p:cNvPr id="374850" name="Group 66"/>
          <p:cNvGrpSpPr>
            <a:grpSpLocks/>
          </p:cNvGrpSpPr>
          <p:nvPr/>
        </p:nvGrpSpPr>
        <p:grpSpPr bwMode="auto">
          <a:xfrm>
            <a:off x="1214438" y="4495800"/>
            <a:ext cx="4043362" cy="768350"/>
            <a:chOff x="747" y="2736"/>
            <a:chExt cx="2547" cy="484"/>
          </a:xfrm>
        </p:grpSpPr>
        <p:graphicFrame>
          <p:nvGraphicFramePr>
            <p:cNvPr id="374851" name="Object 67"/>
            <p:cNvGraphicFramePr>
              <a:graphicFrameLocks noChangeAspect="1"/>
            </p:cNvGraphicFramePr>
            <p:nvPr/>
          </p:nvGraphicFramePr>
          <p:xfrm>
            <a:off x="1169" y="2769"/>
            <a:ext cx="2125" cy="451"/>
          </p:xfrm>
          <a:graphic>
            <a:graphicData uri="http://schemas.openxmlformats.org/presentationml/2006/ole">
              <mc:AlternateContent xmlns:mc="http://schemas.openxmlformats.org/markup-compatibility/2006">
                <mc:Choice xmlns:v="urn:schemas-microsoft-com:vml" Requires="v">
                  <p:oleObj spid="_x0000_s374882" name="Equation" r:id="rId12" imgW="2057400" imgH="431640" progId="Equation.DSMT4">
                    <p:embed/>
                  </p:oleObj>
                </mc:Choice>
                <mc:Fallback>
                  <p:oleObj name="Equation" r:id="rId12" imgW="2057400" imgH="431640" progId="Equation.DSMT4">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9" y="2769"/>
                          <a:ext cx="2125"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52" name="Rectangle 68"/>
            <p:cNvSpPr>
              <a:spLocks noChangeArrowheads="1"/>
            </p:cNvSpPr>
            <p:nvPr/>
          </p:nvSpPr>
          <p:spPr bwMode="auto">
            <a:xfrm>
              <a:off x="747" y="273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又</a:t>
              </a:r>
            </a:p>
          </p:txBody>
        </p:sp>
      </p:grpSp>
      <p:sp>
        <p:nvSpPr>
          <p:cNvPr id="374853" name="Rectangle 69"/>
          <p:cNvSpPr>
            <a:spLocks noChangeArrowheads="1"/>
          </p:cNvSpPr>
          <p:nvPr/>
        </p:nvSpPr>
        <p:spPr bwMode="auto">
          <a:xfrm>
            <a:off x="1219200" y="5562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问题化为，在</a:t>
            </a:r>
            <a:r>
              <a:rPr lang="en-US" altLang="zh-CN" sz="2400" b="1" i="1">
                <a:latin typeface="Times New Roman" pitchFamily="18" charset="0"/>
              </a:rPr>
              <a:t>υ</a:t>
            </a:r>
            <a:r>
              <a:rPr lang="en-US" altLang="zh-CN" sz="2400" b="1" i="1" baseline="-30000">
                <a:latin typeface="Times New Roman" pitchFamily="18" charset="0"/>
              </a:rPr>
              <a:t>n</a:t>
            </a:r>
            <a:r>
              <a:rPr lang="zh-CN" altLang="en-US" sz="2400" b="1">
                <a:latin typeface="Times New Roman" pitchFamily="18" charset="0"/>
              </a:rPr>
              <a:t>一定的条件下，求使</a:t>
            </a:r>
            <a:r>
              <a:rPr lang="en-US" altLang="zh-CN" sz="2400" b="1" i="1">
                <a:latin typeface="Times New Roman" pitchFamily="18" charset="0"/>
              </a:rPr>
              <a:t>k</a:t>
            </a:r>
            <a:r>
              <a:rPr lang="en-US" altLang="zh-CN" sz="2400" b="1" baseline="-30000">
                <a:latin typeface="Times New Roman" pitchFamily="18" charset="0"/>
              </a:rPr>
              <a:t>1 </a:t>
            </a:r>
            <a:r>
              <a:rPr lang="en-US" altLang="zh-CN" sz="2400" b="1" i="1">
                <a:latin typeface="Times New Roman" pitchFamily="18" charset="0"/>
              </a:rPr>
              <a:t>k</a:t>
            </a:r>
            <a:r>
              <a:rPr lang="en-US" altLang="zh-CN" sz="2400" b="1" baseline="-30000">
                <a:latin typeface="Times New Roman" pitchFamily="18" charset="0"/>
              </a:rPr>
              <a:t>2</a:t>
            </a:r>
            <a:r>
              <a:rPr lang="en-US" altLang="zh-CN" sz="2400" b="1">
                <a:latin typeface="Times New Roman"/>
              </a:rPr>
              <a:t>…</a:t>
            </a:r>
            <a:r>
              <a:rPr lang="en-US" altLang="zh-CN" sz="2400" b="1" i="1">
                <a:latin typeface="Times New Roman" pitchFamily="18" charset="0"/>
              </a:rPr>
              <a:t>k</a:t>
            </a:r>
            <a:r>
              <a:rPr lang="en-US" altLang="zh-CN" sz="2400" b="1" i="1" baseline="-30000">
                <a:latin typeface="Times New Roman" pitchFamily="18" charset="0"/>
              </a:rPr>
              <a:t>n</a:t>
            </a:r>
            <a:r>
              <a:rPr lang="zh-CN" altLang="en-US" sz="2400" b="1">
                <a:latin typeface="Times New Roman" pitchFamily="18" charset="0"/>
              </a:rPr>
              <a:t>最小</a:t>
            </a:r>
            <a:r>
              <a:rPr lang="zh-CN" altLang="en-US" sz="1100">
                <a:latin typeface="Times New Roman" pitchFamily="18" charset="0"/>
                <a:ea typeface="宋体" pitchFamily="2" charset="-122"/>
              </a:rPr>
              <a:t> </a:t>
            </a:r>
          </a:p>
        </p:txBody>
      </p:sp>
      <p:graphicFrame>
        <p:nvGraphicFramePr>
          <p:cNvPr id="374854" name="Object 70"/>
          <p:cNvGraphicFramePr>
            <a:graphicFrameLocks noChangeAspect="1"/>
          </p:cNvGraphicFramePr>
          <p:nvPr/>
        </p:nvGraphicFramePr>
        <p:xfrm>
          <a:off x="2209800" y="3505200"/>
          <a:ext cx="4191000" cy="746125"/>
        </p:xfrm>
        <a:graphic>
          <a:graphicData uri="http://schemas.openxmlformats.org/presentationml/2006/ole">
            <mc:AlternateContent xmlns:mc="http://schemas.openxmlformats.org/markup-compatibility/2006">
              <mc:Choice xmlns:v="urn:schemas-microsoft-com:vml" Requires="v">
                <p:oleObj spid="_x0000_s374883" name="Equation" r:id="rId14" imgW="2222280" imgH="431640" progId="Equation.DSMT4">
                  <p:embed/>
                </p:oleObj>
              </mc:Choice>
              <mc:Fallback>
                <p:oleObj name="Equation" r:id="rId14" imgW="2222280" imgH="431640" progId="Equation.DSMT4">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3505200"/>
                        <a:ext cx="41910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55" name="Rectangle 71"/>
          <p:cNvSpPr>
            <a:spLocks noChangeArrowheads="1"/>
          </p:cNvSpPr>
          <p:nvPr/>
        </p:nvSpPr>
        <p:spPr bwMode="auto">
          <a:xfrm>
            <a:off x="0" y="1987550"/>
            <a:ext cx="9144000" cy="4876800"/>
          </a:xfrm>
          <a:prstGeom prst="rect">
            <a:avLst/>
          </a:prstGeom>
          <a:solidFill>
            <a:srgbClr val="FFFFCC"/>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864" name="Group 80"/>
          <p:cNvGrpSpPr>
            <a:grpSpLocks/>
          </p:cNvGrpSpPr>
          <p:nvPr/>
        </p:nvGrpSpPr>
        <p:grpSpPr bwMode="auto">
          <a:xfrm>
            <a:off x="1295400" y="2057400"/>
            <a:ext cx="6019800" cy="1676400"/>
            <a:chOff x="816" y="1296"/>
            <a:chExt cx="3792" cy="1056"/>
          </a:xfrm>
        </p:grpSpPr>
        <p:sp>
          <p:nvSpPr>
            <p:cNvPr id="374856" name="Rectangle 72"/>
            <p:cNvSpPr>
              <a:spLocks noChangeArrowheads="1"/>
            </p:cNvSpPr>
            <p:nvPr/>
          </p:nvSpPr>
          <p:spPr bwMode="auto">
            <a:xfrm>
              <a:off x="816" y="1296"/>
              <a:ext cx="3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解条件极值问题： </a:t>
              </a:r>
            </a:p>
          </p:txBody>
        </p:sp>
        <p:graphicFrame>
          <p:nvGraphicFramePr>
            <p:cNvPr id="374857" name="Object 73"/>
            <p:cNvGraphicFramePr>
              <a:graphicFrameLocks noChangeAspect="1"/>
            </p:cNvGraphicFramePr>
            <p:nvPr/>
          </p:nvGraphicFramePr>
          <p:xfrm>
            <a:off x="1968" y="1566"/>
            <a:ext cx="2640" cy="786"/>
          </p:xfrm>
          <a:graphic>
            <a:graphicData uri="http://schemas.openxmlformats.org/presentationml/2006/ole">
              <mc:AlternateContent xmlns:mc="http://schemas.openxmlformats.org/markup-compatibility/2006">
                <mc:Choice xmlns:v="urn:schemas-microsoft-com:vml" Requires="v">
                  <p:oleObj spid="_x0000_s374884" name="Equation" r:id="rId16" imgW="2311200" imgH="685800" progId="Equation.DSMT4">
                    <p:embed/>
                  </p:oleObj>
                </mc:Choice>
                <mc:Fallback>
                  <p:oleObj name="Equation" r:id="rId16" imgW="2311200" imgH="685800" progId="Equation.DSMT4">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8" y="1566"/>
                          <a:ext cx="2640" cy="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4858" name="Group 74"/>
          <p:cNvGrpSpPr>
            <a:grpSpLocks/>
          </p:cNvGrpSpPr>
          <p:nvPr/>
        </p:nvGrpSpPr>
        <p:grpSpPr bwMode="auto">
          <a:xfrm>
            <a:off x="1219200" y="3867150"/>
            <a:ext cx="7772400" cy="1314450"/>
            <a:chOff x="768" y="2400"/>
            <a:chExt cx="4896" cy="828"/>
          </a:xfrm>
        </p:grpSpPr>
        <p:sp>
          <p:nvSpPr>
            <p:cNvPr id="374859" name="Rectangle 75"/>
            <p:cNvSpPr>
              <a:spLocks noChangeArrowheads="1"/>
            </p:cNvSpPr>
            <p:nvPr/>
          </p:nvSpPr>
          <p:spPr bwMode="auto">
            <a:xfrm>
              <a:off x="768" y="2400"/>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或等价地求解无约束极值问题： </a:t>
              </a:r>
            </a:p>
          </p:txBody>
        </p:sp>
        <p:graphicFrame>
          <p:nvGraphicFramePr>
            <p:cNvPr id="374860" name="Object 76"/>
            <p:cNvGraphicFramePr>
              <a:graphicFrameLocks noChangeAspect="1"/>
            </p:cNvGraphicFramePr>
            <p:nvPr/>
          </p:nvGraphicFramePr>
          <p:xfrm>
            <a:off x="1975" y="2688"/>
            <a:ext cx="3689" cy="540"/>
          </p:xfrm>
          <a:graphic>
            <a:graphicData uri="http://schemas.openxmlformats.org/presentationml/2006/ole">
              <mc:AlternateContent xmlns:mc="http://schemas.openxmlformats.org/markup-compatibility/2006">
                <mc:Choice xmlns:v="urn:schemas-microsoft-com:vml" Requires="v">
                  <p:oleObj spid="_x0000_s374885" name="Equation" r:id="rId18" imgW="3441600" imgH="507960" progId="Equation.DSMT4">
                    <p:embed/>
                  </p:oleObj>
                </mc:Choice>
                <mc:Fallback>
                  <p:oleObj name="Equation" r:id="rId18" imgW="3441600" imgH="507960" progId="Equation.DSMT4">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5" y="2688"/>
                          <a:ext cx="3689"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4861" name="Group 77"/>
          <p:cNvGrpSpPr>
            <a:grpSpLocks/>
          </p:cNvGrpSpPr>
          <p:nvPr/>
        </p:nvGrpSpPr>
        <p:grpSpPr bwMode="auto">
          <a:xfrm>
            <a:off x="1219200" y="5257800"/>
            <a:ext cx="6248400" cy="685800"/>
            <a:chOff x="768" y="3168"/>
            <a:chExt cx="3936" cy="432"/>
          </a:xfrm>
        </p:grpSpPr>
        <p:sp>
          <p:nvSpPr>
            <p:cNvPr id="374862" name="Rectangle 78"/>
            <p:cNvSpPr>
              <a:spLocks noChangeArrowheads="1"/>
            </p:cNvSpPr>
            <p:nvPr/>
          </p:nvSpPr>
          <p:spPr bwMode="auto">
            <a:xfrm>
              <a:off x="768" y="3168"/>
              <a:ext cx="38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可以解出最优结构设计应满足： </a:t>
              </a:r>
            </a:p>
          </p:txBody>
        </p:sp>
        <p:graphicFrame>
          <p:nvGraphicFramePr>
            <p:cNvPr id="374863" name="Object 79"/>
            <p:cNvGraphicFramePr>
              <a:graphicFrameLocks noChangeAspect="1"/>
            </p:cNvGraphicFramePr>
            <p:nvPr/>
          </p:nvGraphicFramePr>
          <p:xfrm>
            <a:off x="3437" y="3314"/>
            <a:ext cx="1267" cy="286"/>
          </p:xfrm>
          <a:graphic>
            <a:graphicData uri="http://schemas.openxmlformats.org/presentationml/2006/ole">
              <mc:AlternateContent xmlns:mc="http://schemas.openxmlformats.org/markup-compatibility/2006">
                <mc:Choice xmlns:v="urn:schemas-microsoft-com:vml" Requires="v">
                  <p:oleObj spid="_x0000_s374886" name="Equation" r:id="rId20" imgW="1002960" imgH="228600" progId="Equation.DSMT4">
                    <p:embed/>
                  </p:oleObj>
                </mc:Choice>
                <mc:Fallback>
                  <p:oleObj name="Equation" r:id="rId20" imgW="1002960" imgH="228600" progId="Equation.DSMT4">
                    <p:embed/>
                    <p:pic>
                      <p:nvPicPr>
                        <p:cNvPr id="0" name="Object 7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37" y="3314"/>
                          <a:ext cx="1267"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74865" name="Picture 81" descr="j0244855"/>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900863" y="32766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74866" name="AutoShape 82"/>
          <p:cNvSpPr>
            <a:spLocks noChangeArrowheads="1"/>
          </p:cNvSpPr>
          <p:nvPr/>
        </p:nvSpPr>
        <p:spPr bwMode="auto">
          <a:xfrm>
            <a:off x="1600200" y="1866900"/>
            <a:ext cx="4572000" cy="1828800"/>
          </a:xfrm>
          <a:prstGeom prst="cloudCallout">
            <a:avLst>
              <a:gd name="adj1" fmla="val 69097"/>
              <a:gd name="adj2" fmla="val 72222"/>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CC0000"/>
                </a:solidFill>
                <a:latin typeface="Times New Roman" pitchFamily="18" charset="0"/>
              </a:rPr>
              <a:t>火箭结构优化设计讨论中我们得到与假设（</a:t>
            </a:r>
            <a:r>
              <a:rPr lang="en-US" altLang="zh-CN" b="1">
                <a:solidFill>
                  <a:srgbClr val="CC0000"/>
                </a:solidFill>
                <a:latin typeface="Times New Roman" pitchFamily="18" charset="0"/>
              </a:rPr>
              <a:t>ii</a:t>
            </a:r>
            <a:r>
              <a:rPr lang="zh-CN" altLang="en-US" b="1">
                <a:solidFill>
                  <a:srgbClr val="CC0000"/>
                </a:solidFill>
                <a:latin typeface="Times New Roman" pitchFamily="18" charset="0"/>
              </a:rPr>
              <a:t>）相符的结果，这说明前面的讨论都是有效的！</a:t>
            </a:r>
          </a:p>
        </p:txBody>
      </p:sp>
      <p:sp>
        <p:nvSpPr>
          <p:cNvPr id="374868" name="Oval 84"/>
          <p:cNvSpPr>
            <a:spLocks noChangeArrowheads="1"/>
          </p:cNvSpPr>
          <p:nvPr/>
        </p:nvSpPr>
        <p:spPr bwMode="auto">
          <a:xfrm>
            <a:off x="5334000" y="5334000"/>
            <a:ext cx="1981200" cy="838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wipe(left)">
                                      <p:cBhvr>
                                        <p:cTn id="7" dur="500"/>
                                        <p:tgtEl>
                                          <p:spTgt spid="374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4806"/>
                                        </p:tgtEl>
                                        <p:attrNameLst>
                                          <p:attrName>style.visibility</p:attrName>
                                        </p:attrNameLst>
                                      </p:cBhvr>
                                      <p:to>
                                        <p:strVal val="visible"/>
                                      </p:to>
                                    </p:set>
                                    <p:animEffect transition="in" filter="wipe(left)">
                                      <p:cBhvr>
                                        <p:cTn id="12" dur="500"/>
                                        <p:tgtEl>
                                          <p:spTgt spid="374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4812"/>
                                        </p:tgtEl>
                                        <p:attrNameLst>
                                          <p:attrName>style.visibility</p:attrName>
                                        </p:attrNameLst>
                                      </p:cBhvr>
                                      <p:to>
                                        <p:strVal val="visible"/>
                                      </p:to>
                                    </p:set>
                                    <p:animEffect transition="in" filter="wipe(up)">
                                      <p:cBhvr>
                                        <p:cTn id="17" dur="500"/>
                                        <p:tgtEl>
                                          <p:spTgt spid="374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4814"/>
                                        </p:tgtEl>
                                        <p:attrNameLst>
                                          <p:attrName>style.visibility</p:attrName>
                                        </p:attrNameLst>
                                      </p:cBhvr>
                                      <p:to>
                                        <p:strVal val="visible"/>
                                      </p:to>
                                    </p:set>
                                    <p:animEffect transition="in" filter="wipe(left)">
                                      <p:cBhvr>
                                        <p:cTn id="22" dur="500"/>
                                        <p:tgtEl>
                                          <p:spTgt spid="3748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4817"/>
                                        </p:tgtEl>
                                        <p:attrNameLst>
                                          <p:attrName>style.visibility</p:attrName>
                                        </p:attrNameLst>
                                      </p:cBhvr>
                                      <p:to>
                                        <p:strVal val="visible"/>
                                      </p:to>
                                    </p:set>
                                    <p:animEffect transition="in" filter="wipe(left)">
                                      <p:cBhvr>
                                        <p:cTn id="27" dur="500"/>
                                        <p:tgtEl>
                                          <p:spTgt spid="374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4846"/>
                                        </p:tgtEl>
                                        <p:attrNameLst>
                                          <p:attrName>style.visibility</p:attrName>
                                        </p:attrNameLst>
                                      </p:cBhvr>
                                      <p:to>
                                        <p:strVal val="visible"/>
                                      </p:to>
                                    </p:set>
                                    <p:animEffect transition="in" filter="strips(downRight)">
                                      <p:cBhvr>
                                        <p:cTn id="32" dur="500"/>
                                        <p:tgtEl>
                                          <p:spTgt spid="374846"/>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374847"/>
                                        </p:tgtEl>
                                        <p:attrNameLst>
                                          <p:attrName>style.visibility</p:attrName>
                                        </p:attrNameLst>
                                      </p:cBhvr>
                                      <p:to>
                                        <p:strVal val="visible"/>
                                      </p:to>
                                    </p:set>
                                    <p:animEffect transition="in" filter="wipe(up)">
                                      <p:cBhvr>
                                        <p:cTn id="36" dur="500"/>
                                        <p:tgtEl>
                                          <p:spTgt spid="374847"/>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374854"/>
                                        </p:tgtEl>
                                        <p:attrNameLst>
                                          <p:attrName>style.visibility</p:attrName>
                                        </p:attrNameLst>
                                      </p:cBhvr>
                                      <p:to>
                                        <p:strVal val="visible"/>
                                      </p:to>
                                    </p:set>
                                    <p:animEffect transition="in" filter="wipe(left)">
                                      <p:cBhvr>
                                        <p:cTn id="40" dur="500"/>
                                        <p:tgtEl>
                                          <p:spTgt spid="37485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74850"/>
                                        </p:tgtEl>
                                        <p:attrNameLst>
                                          <p:attrName>style.visibility</p:attrName>
                                        </p:attrNameLst>
                                      </p:cBhvr>
                                      <p:to>
                                        <p:strVal val="visible"/>
                                      </p:to>
                                    </p:set>
                                    <p:animEffect transition="in" filter="wipe(left)">
                                      <p:cBhvr>
                                        <p:cTn id="45" dur="500"/>
                                        <p:tgtEl>
                                          <p:spTgt spid="3748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74853"/>
                                        </p:tgtEl>
                                        <p:attrNameLst>
                                          <p:attrName>style.visibility</p:attrName>
                                        </p:attrNameLst>
                                      </p:cBhvr>
                                      <p:to>
                                        <p:strVal val="visible"/>
                                      </p:to>
                                    </p:set>
                                    <p:animEffect transition="in" filter="wipe(left)">
                                      <p:cBhvr>
                                        <p:cTn id="50" dur="500"/>
                                        <p:tgtEl>
                                          <p:spTgt spid="374853"/>
                                        </p:tgtEl>
                                      </p:cBhvr>
                                    </p:animEffect>
                                  </p:childTnLst>
                                  <p:subTnLst>
                                    <p:audio>
                                      <p:cMediaNode>
                                        <p:cTn display="0" masterRel="sameClick">
                                          <p:stCondLst>
                                            <p:cond evt="begin" delay="0">
                                              <p:tn val="48"/>
                                            </p:cond>
                                          </p:stCondLst>
                                          <p:endCondLst>
                                            <p:cond evt="onStopAudio" delay="0">
                                              <p:tgtEl>
                                                <p:sldTgt/>
                                              </p:tgtEl>
                                            </p:cond>
                                          </p:endCondLst>
                                        </p:cTn>
                                        <p:tgtEl>
                                          <p:sndTgt r:embed="rId3" name="drumroll.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374855"/>
                                        </p:tgtEl>
                                        <p:attrNameLst>
                                          <p:attrName>style.visibility</p:attrName>
                                        </p:attrNameLst>
                                      </p:cBhvr>
                                      <p:to>
                                        <p:strVal val="visible"/>
                                      </p:to>
                                    </p:set>
                                    <p:animEffect transition="in" filter="strips(downRight)">
                                      <p:cBhvr>
                                        <p:cTn id="55" dur="500"/>
                                        <p:tgtEl>
                                          <p:spTgt spid="374855"/>
                                        </p:tgtEl>
                                      </p:cBhvr>
                                    </p:animEffect>
                                  </p:childTnLst>
                                </p:cTn>
                              </p:par>
                            </p:childTnLst>
                          </p:cTn>
                        </p:par>
                        <p:par>
                          <p:cTn id="56" fill="hold" nodeType="afterGroup">
                            <p:stCondLst>
                              <p:cond delay="500"/>
                            </p:stCondLst>
                            <p:childTnLst>
                              <p:par>
                                <p:cTn id="57" presetID="22" presetClass="entr" presetSubtype="1" fill="hold" nodeType="afterEffect">
                                  <p:stCondLst>
                                    <p:cond delay="0"/>
                                  </p:stCondLst>
                                  <p:childTnLst>
                                    <p:set>
                                      <p:cBhvr>
                                        <p:cTn id="58" dur="1" fill="hold">
                                          <p:stCondLst>
                                            <p:cond delay="0"/>
                                          </p:stCondLst>
                                        </p:cTn>
                                        <p:tgtEl>
                                          <p:spTgt spid="374864"/>
                                        </p:tgtEl>
                                        <p:attrNameLst>
                                          <p:attrName>style.visibility</p:attrName>
                                        </p:attrNameLst>
                                      </p:cBhvr>
                                      <p:to>
                                        <p:strVal val="visible"/>
                                      </p:to>
                                    </p:set>
                                    <p:animEffect transition="in" filter="wipe(up)">
                                      <p:cBhvr>
                                        <p:cTn id="59" dur="500"/>
                                        <p:tgtEl>
                                          <p:spTgt spid="37486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374858"/>
                                        </p:tgtEl>
                                        <p:attrNameLst>
                                          <p:attrName>style.visibility</p:attrName>
                                        </p:attrNameLst>
                                      </p:cBhvr>
                                      <p:to>
                                        <p:strVal val="visible"/>
                                      </p:to>
                                    </p:set>
                                    <p:animEffect transition="in" filter="wipe(left)">
                                      <p:cBhvr>
                                        <p:cTn id="64" dur="500"/>
                                        <p:tgtEl>
                                          <p:spTgt spid="37485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374861"/>
                                        </p:tgtEl>
                                        <p:attrNameLst>
                                          <p:attrName>style.visibility</p:attrName>
                                        </p:attrNameLst>
                                      </p:cBhvr>
                                      <p:to>
                                        <p:strVal val="visible"/>
                                      </p:to>
                                    </p:set>
                                    <p:animEffect transition="in" filter="wipe(left)">
                                      <p:cBhvr>
                                        <p:cTn id="69" dur="500"/>
                                        <p:tgtEl>
                                          <p:spTgt spid="37486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42" fill="hold" grpId="0" nodeType="clickEffect">
                                  <p:stCondLst>
                                    <p:cond delay="0"/>
                                  </p:stCondLst>
                                  <p:childTnLst>
                                    <p:set>
                                      <p:cBhvr>
                                        <p:cTn id="73" dur="1" fill="hold">
                                          <p:stCondLst>
                                            <p:cond delay="0"/>
                                          </p:stCondLst>
                                        </p:cTn>
                                        <p:tgtEl>
                                          <p:spTgt spid="374868"/>
                                        </p:tgtEl>
                                        <p:attrNameLst>
                                          <p:attrName>style.visibility</p:attrName>
                                        </p:attrNameLst>
                                      </p:cBhvr>
                                      <p:to>
                                        <p:strVal val="visible"/>
                                      </p:to>
                                    </p:set>
                                    <p:animEffect transition="in" filter="barn(outHorizontal)">
                                      <p:cBhvr>
                                        <p:cTn id="74" dur="500"/>
                                        <p:tgtEl>
                                          <p:spTgt spid="374868"/>
                                        </p:tgtEl>
                                      </p:cBhvr>
                                    </p:animEffect>
                                  </p:childTnLst>
                                  <p:subTnLst>
                                    <p:audio>
                                      <p:cMediaNode>
                                        <p:cTn display="0" masterRel="sameClick">
                                          <p:stCondLst>
                                            <p:cond evt="begin" delay="0">
                                              <p:tn val="72"/>
                                            </p:cond>
                                          </p:stCondLst>
                                          <p:endCondLst>
                                            <p:cond evt="onStopAudio" delay="0">
                                              <p:tgtEl>
                                                <p:sldTgt/>
                                              </p:tgtEl>
                                            </p:cond>
                                          </p:endCondLst>
                                        </p:cTn>
                                        <p:tgtEl>
                                          <p:sndTgt r:embed="rId4" name="whoosh.wav"/>
                                        </p:tgtEl>
                                      </p:cMediaNode>
                                    </p:audio>
                                  </p:sub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499"/>
                                          </p:stCondLst>
                                        </p:cTn>
                                        <p:tgtEl>
                                          <p:spTgt spid="374865"/>
                                        </p:tgtEl>
                                        <p:attrNameLst>
                                          <p:attrName>style.visibility</p:attrName>
                                        </p:attrNameLst>
                                      </p:cBhvr>
                                      <p:to>
                                        <p:strVal val="visible"/>
                                      </p:to>
                                    </p:set>
                                  </p:childTnLst>
                                </p:cTn>
                              </p:par>
                            </p:childTnLst>
                          </p:cTn>
                        </p:par>
                        <p:par>
                          <p:cTn id="78" fill="hold" nodeType="afterGroup">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374866"/>
                                        </p:tgtEl>
                                        <p:attrNameLst>
                                          <p:attrName>style.visibility</p:attrName>
                                        </p:attrNameLst>
                                      </p:cBhvr>
                                      <p:to>
                                        <p:strVal val="visible"/>
                                      </p:to>
                                    </p:set>
                                    <p:animEffect transition="in" filter="wipe(right)">
                                      <p:cBhvr>
                                        <p:cTn id="81" dur="500"/>
                                        <p:tgtEl>
                                          <p:spTgt spid="374866"/>
                                        </p:tgtEl>
                                      </p:cBhvr>
                                    </p:animEffect>
                                  </p:childTnLst>
                                  <p:subTnLst>
                                    <p:audio>
                                      <p:cMediaNode>
                                        <p:cTn display="0" masterRel="sameClick">
                                          <p:stCondLst>
                                            <p:cond evt="begin" delay="0">
                                              <p:tn val="7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P spid="374806" grpId="0" autoUpdateAnimBg="0"/>
      <p:bldP spid="374846" grpId="0" animBg="1"/>
      <p:bldP spid="374853" grpId="0" autoUpdateAnimBg="0"/>
      <p:bldP spid="374855" grpId="0" animBg="1"/>
      <p:bldP spid="374866" grpId="0" animBg="1" autoUpdateAnimBg="0"/>
      <p:bldP spid="37486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86" name="Picture 6" descr="PE03254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661275" y="179388"/>
            <a:ext cx="1406525" cy="1268412"/>
          </a:xfrm>
          <a:prstGeom prst="rect">
            <a:avLst/>
          </a:prstGeom>
          <a:noFill/>
          <a:extLst>
            <a:ext uri="{909E8E84-426E-40DD-AFC4-6F175D3DCCD1}">
              <a14:hiddenFill xmlns:a14="http://schemas.microsoft.com/office/drawing/2010/main">
                <a:solidFill>
                  <a:srgbClr val="FFFFFF"/>
                </a:solidFill>
              </a14:hiddenFill>
            </a:ext>
          </a:extLst>
        </p:spPr>
      </p:pic>
      <p:sp>
        <p:nvSpPr>
          <p:cNvPr id="378882" name="Rectangle 2"/>
          <p:cNvSpPr>
            <a:spLocks noGrp="1" noChangeArrowheads="1"/>
          </p:cNvSpPr>
          <p:nvPr>
            <p:ph type="title"/>
          </p:nvPr>
        </p:nvSpPr>
        <p:spPr bwMode="auto">
          <a:xfrm>
            <a:off x="1524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3.4</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ea typeface="楷体_GB2312" pitchFamily="49" charset="-122"/>
              </a:rPr>
              <a:t>药物在体内的分布</a:t>
            </a:r>
            <a:r>
              <a:rPr lang="zh-CN" altLang="en-US" sz="2800"/>
              <a:t> </a:t>
            </a:r>
          </a:p>
        </p:txBody>
      </p:sp>
      <p:sp>
        <p:nvSpPr>
          <p:cNvPr id="378888" name="Text Box 8"/>
          <p:cNvSpPr txBox="1">
            <a:spLocks noChangeArrowheads="1"/>
          </p:cNvSpPr>
          <p:nvPr/>
        </p:nvSpPr>
        <p:spPr bwMode="auto">
          <a:xfrm>
            <a:off x="914400" y="914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CC33"/>
                </a:solidFill>
              </a:rPr>
              <a:t>何为房室系统？</a:t>
            </a:r>
          </a:p>
        </p:txBody>
      </p:sp>
      <p:sp>
        <p:nvSpPr>
          <p:cNvPr id="378889" name="Rectangle 9"/>
          <p:cNvSpPr>
            <a:spLocks noChangeArrowheads="1"/>
          </p:cNvSpPr>
          <p:nvPr/>
        </p:nvSpPr>
        <p:spPr bwMode="auto">
          <a:xfrm>
            <a:off x="381000" y="1371600"/>
            <a:ext cx="6400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楷体_GB2312" pitchFamily="49" charset="-122"/>
              </a:rPr>
              <a:t>    </a:t>
            </a:r>
            <a:r>
              <a:rPr lang="zh-CN" altLang="en-US" b="1">
                <a:latin typeface="楷体_GB2312" pitchFamily="49" charset="-122"/>
              </a:rPr>
              <a:t>在用微分方程研究实际问题时，人们常常采用一种叫</a:t>
            </a:r>
            <a:r>
              <a:rPr lang="zh-CN" altLang="en-US" b="1">
                <a:latin typeface="Times New Roman"/>
              </a:rPr>
              <a:t>“</a:t>
            </a:r>
            <a:r>
              <a:rPr lang="zh-CN" altLang="en-US" b="1">
                <a:latin typeface="楷体_GB2312" pitchFamily="49" charset="-122"/>
              </a:rPr>
              <a:t>房室系统</a:t>
            </a:r>
            <a:r>
              <a:rPr lang="zh-CN" altLang="en-US" b="1">
                <a:latin typeface="Times New Roman"/>
              </a:rPr>
              <a:t>”</a:t>
            </a:r>
            <a:r>
              <a:rPr lang="zh-CN" altLang="en-US" b="1">
                <a:latin typeface="楷体_GB2312" pitchFamily="49" charset="-122"/>
              </a:rPr>
              <a:t>的观点来考察问题。根据研究对象的特征或研究的不同精度要求，我们把研究对象看成一个整体（单房室系统）或将其剖分成若干个相互存在着某种联系的部分（多房室系统）。</a:t>
            </a:r>
          </a:p>
        </p:txBody>
      </p:sp>
      <p:sp>
        <p:nvSpPr>
          <p:cNvPr id="378894" name="Rectangle 14"/>
          <p:cNvSpPr>
            <a:spLocks noChangeArrowheads="1"/>
          </p:cNvSpPr>
          <p:nvPr/>
        </p:nvSpPr>
        <p:spPr bwMode="auto">
          <a:xfrm>
            <a:off x="381000" y="3048000"/>
            <a:ext cx="6400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楷体_GB2312" pitchFamily="49" charset="-122"/>
              </a:rPr>
              <a:t>    </a:t>
            </a:r>
            <a:r>
              <a:rPr lang="zh-CN" altLang="en-US" b="1">
                <a:latin typeface="楷体_GB2312" pitchFamily="49" charset="-122"/>
              </a:rPr>
              <a:t>房室具有以下特征：它由考察对象均匀分布而成，房室中考察对象的数量或浓度（密度）的变化率与外部环境有关，这种关系被称为</a:t>
            </a:r>
            <a:r>
              <a:rPr lang="zh-CN" altLang="en-US" b="1">
                <a:latin typeface="Times New Roman"/>
              </a:rPr>
              <a:t>“</a:t>
            </a:r>
            <a:r>
              <a:rPr lang="zh-CN" altLang="en-US" b="1">
                <a:latin typeface="楷体_GB2312" pitchFamily="49" charset="-122"/>
              </a:rPr>
              <a:t>交换</a:t>
            </a:r>
            <a:r>
              <a:rPr lang="zh-CN" altLang="en-US" b="1">
                <a:latin typeface="Times New Roman"/>
              </a:rPr>
              <a:t>”</a:t>
            </a:r>
            <a:r>
              <a:rPr lang="zh-CN" altLang="en-US" b="1">
                <a:latin typeface="楷体_GB2312" pitchFamily="49" charset="-122"/>
              </a:rPr>
              <a:t>且交换满足着总量守衡。在本节中，我们将用房室系统的方法来研究药物在体内的分布。在下一节中，我们将用多房室系统的方法来研究另一问题。</a:t>
            </a:r>
          </a:p>
        </p:txBody>
      </p:sp>
      <p:grpSp>
        <p:nvGrpSpPr>
          <p:cNvPr id="378910" name="Group 30"/>
          <p:cNvGrpSpPr>
            <a:grpSpLocks/>
          </p:cNvGrpSpPr>
          <p:nvPr/>
        </p:nvGrpSpPr>
        <p:grpSpPr bwMode="auto">
          <a:xfrm>
            <a:off x="6781800" y="3810000"/>
            <a:ext cx="2438400" cy="2514600"/>
            <a:chOff x="4224" y="2496"/>
            <a:chExt cx="1536" cy="1584"/>
          </a:xfrm>
        </p:grpSpPr>
        <p:sp>
          <p:nvSpPr>
            <p:cNvPr id="378905" name="Line 25"/>
            <p:cNvSpPr>
              <a:spLocks noChangeShapeType="1"/>
            </p:cNvSpPr>
            <p:nvPr/>
          </p:nvSpPr>
          <p:spPr bwMode="auto">
            <a:xfrm>
              <a:off x="4416" y="408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8908" name="Group 28"/>
            <p:cNvGrpSpPr>
              <a:grpSpLocks/>
            </p:cNvGrpSpPr>
            <p:nvPr/>
          </p:nvGrpSpPr>
          <p:grpSpPr bwMode="auto">
            <a:xfrm>
              <a:off x="4224" y="2496"/>
              <a:ext cx="1536" cy="1584"/>
              <a:chOff x="4224" y="2544"/>
              <a:chExt cx="1536" cy="1584"/>
            </a:xfrm>
          </p:grpSpPr>
          <p:grpSp>
            <p:nvGrpSpPr>
              <p:cNvPr id="378896" name="Group 16"/>
              <p:cNvGrpSpPr>
                <a:grpSpLocks/>
              </p:cNvGrpSpPr>
              <p:nvPr/>
            </p:nvGrpSpPr>
            <p:grpSpPr bwMode="auto">
              <a:xfrm>
                <a:off x="4224" y="2544"/>
                <a:ext cx="1536" cy="1498"/>
                <a:chOff x="1968" y="1430"/>
                <a:chExt cx="1536" cy="1498"/>
              </a:xfrm>
            </p:grpSpPr>
            <p:sp>
              <p:nvSpPr>
                <p:cNvPr id="378897" name="AutoShape 17"/>
                <p:cNvSpPr>
                  <a:spLocks noChangeArrowheads="1"/>
                </p:cNvSpPr>
                <p:nvPr/>
              </p:nvSpPr>
              <p:spPr bwMode="auto">
                <a:xfrm>
                  <a:off x="2016" y="1680"/>
                  <a:ext cx="1296" cy="124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98" name="Line 18"/>
                <p:cNvSpPr>
                  <a:spLocks noChangeShapeType="1"/>
                </p:cNvSpPr>
                <p:nvPr/>
              </p:nvSpPr>
              <p:spPr bwMode="auto">
                <a:xfrm flipH="1">
                  <a:off x="2688" y="1872"/>
                  <a:ext cx="96"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899" name="Line 19"/>
                <p:cNvSpPr>
                  <a:spLocks noChangeShapeType="1"/>
                </p:cNvSpPr>
                <p:nvPr/>
              </p:nvSpPr>
              <p:spPr bwMode="auto">
                <a:xfrm flipH="1">
                  <a:off x="2784" y="2016"/>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00" name="Text Box 20"/>
                <p:cNvSpPr txBox="1">
                  <a:spLocks noChangeArrowheads="1"/>
                </p:cNvSpPr>
                <p:nvPr/>
              </p:nvSpPr>
              <p:spPr bwMode="auto">
                <a:xfrm>
                  <a:off x="2832" y="1776"/>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交换</a:t>
                  </a:r>
                </a:p>
              </p:txBody>
            </p:sp>
            <p:sp>
              <p:nvSpPr>
                <p:cNvPr id="378901" name="Text Box 21"/>
                <p:cNvSpPr txBox="1">
                  <a:spLocks noChangeArrowheads="1"/>
                </p:cNvSpPr>
                <p:nvPr/>
              </p:nvSpPr>
              <p:spPr bwMode="auto">
                <a:xfrm>
                  <a:off x="1968" y="2121"/>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环境</a:t>
                  </a:r>
                </a:p>
              </p:txBody>
            </p:sp>
            <p:sp>
              <p:nvSpPr>
                <p:cNvPr id="378902" name="Text Box 22"/>
                <p:cNvSpPr txBox="1">
                  <a:spLocks noChangeArrowheads="1"/>
                </p:cNvSpPr>
                <p:nvPr/>
              </p:nvSpPr>
              <p:spPr bwMode="auto">
                <a:xfrm>
                  <a:off x="2448" y="216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内部</a:t>
                  </a:r>
                </a:p>
              </p:txBody>
            </p:sp>
            <p:sp>
              <p:nvSpPr>
                <p:cNvPr id="378903" name="Text Box 23"/>
                <p:cNvSpPr txBox="1">
                  <a:spLocks noChangeArrowheads="1"/>
                </p:cNvSpPr>
                <p:nvPr/>
              </p:nvSpPr>
              <p:spPr bwMode="auto">
                <a:xfrm>
                  <a:off x="2448" y="1430"/>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单房室系统</a:t>
                  </a:r>
                </a:p>
              </p:txBody>
            </p:sp>
          </p:grpSp>
          <p:sp>
            <p:nvSpPr>
              <p:cNvPr id="378906" name="Text Box 26"/>
              <p:cNvSpPr txBox="1">
                <a:spLocks noChangeArrowheads="1"/>
              </p:cNvSpPr>
              <p:nvPr/>
            </p:nvSpPr>
            <p:spPr bwMode="auto">
              <a:xfrm>
                <a:off x="4704" y="388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a:ea typeface="宋体" pitchFamily="2" charset="-122"/>
                </a:endParaRPr>
              </a:p>
            </p:txBody>
          </p:sp>
          <p:sp>
            <p:nvSpPr>
              <p:cNvPr id="378907" name="Text Box 27"/>
              <p:cNvSpPr txBox="1">
                <a:spLocks noChangeArrowheads="1"/>
              </p:cNvSpPr>
              <p:nvPr/>
            </p:nvSpPr>
            <p:spPr bwMode="auto">
              <a:xfrm>
                <a:off x="4608" y="3897"/>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均匀分布</a:t>
                </a:r>
              </a:p>
            </p:txBody>
          </p:sp>
        </p:grpSp>
        <p:sp>
          <p:nvSpPr>
            <p:cNvPr id="378904" name="Line 24"/>
            <p:cNvSpPr>
              <a:spLocks noChangeShapeType="1"/>
            </p:cNvSpPr>
            <p:nvPr/>
          </p:nvSpPr>
          <p:spPr bwMode="auto">
            <a:xfrm flipH="1">
              <a:off x="4416" y="3504"/>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wipe(left)">
                                      <p:cBhvr>
                                        <p:cTn id="7" dur="500"/>
                                        <p:tgtEl>
                                          <p:spTgt spid="378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10"/>
                                        </p:tgtEl>
                                        <p:attrNameLst>
                                          <p:attrName>style.visibility</p:attrName>
                                        </p:attrNameLst>
                                      </p:cBhvr>
                                      <p:to>
                                        <p:strVal val="visible"/>
                                      </p:to>
                                    </p:set>
                                    <p:animEffect transition="in" filter="checkerboard(across)">
                                      <p:cBhvr>
                                        <p:cTn id="12" dur="500"/>
                                        <p:tgtEl>
                                          <p:spTgt spid="378910"/>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8889"/>
                                        </p:tgtEl>
                                        <p:attrNameLst>
                                          <p:attrName>style.visibility</p:attrName>
                                        </p:attrNameLst>
                                      </p:cBhvr>
                                      <p:to>
                                        <p:strVal val="visible"/>
                                      </p:to>
                                    </p:set>
                                    <p:animEffect transition="in" filter="wipe(up)">
                                      <p:cBhvr>
                                        <p:cTn id="16" dur="500"/>
                                        <p:tgtEl>
                                          <p:spTgt spid="3788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78894"/>
                                        </p:tgtEl>
                                        <p:attrNameLst>
                                          <p:attrName>style.visibility</p:attrName>
                                        </p:attrNameLst>
                                      </p:cBhvr>
                                      <p:to>
                                        <p:strVal val="visible"/>
                                      </p:to>
                                    </p:set>
                                    <p:animEffect transition="in" filter="wipe(up)">
                                      <p:cBhvr>
                                        <p:cTn id="21" dur="500"/>
                                        <p:tgtEl>
                                          <p:spTgt spid="378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autoUpdateAnimBg="0"/>
      <p:bldP spid="378889" grpId="0" autoUpdateAnimBg="0"/>
      <p:bldP spid="37889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896" name="Group 40"/>
          <p:cNvGrpSpPr>
            <a:grpSpLocks/>
          </p:cNvGrpSpPr>
          <p:nvPr/>
        </p:nvGrpSpPr>
        <p:grpSpPr bwMode="auto">
          <a:xfrm>
            <a:off x="228600" y="2743200"/>
            <a:ext cx="8839200" cy="1239838"/>
            <a:chOff x="144" y="1498"/>
            <a:chExt cx="5568" cy="781"/>
          </a:xfrm>
        </p:grpSpPr>
        <p:sp>
          <p:nvSpPr>
            <p:cNvPr id="377891" name="Rectangle 35"/>
            <p:cNvSpPr>
              <a:spLocks noChangeArrowheads="1"/>
            </p:cNvSpPr>
            <p:nvPr/>
          </p:nvSpPr>
          <p:spPr bwMode="auto">
            <a:xfrm>
              <a:off x="144" y="1498"/>
              <a:ext cx="55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药物的分解与排泄（输出）速率通常被认为是与药物当前的浓度成正比的，即： </a:t>
              </a:r>
            </a:p>
          </p:txBody>
        </p:sp>
        <p:graphicFrame>
          <p:nvGraphicFramePr>
            <p:cNvPr id="377894" name="Object 38"/>
            <p:cNvGraphicFramePr>
              <a:graphicFrameLocks noChangeAspect="1"/>
            </p:cNvGraphicFramePr>
            <p:nvPr/>
          </p:nvGraphicFramePr>
          <p:xfrm>
            <a:off x="2016" y="1824"/>
            <a:ext cx="762" cy="455"/>
          </p:xfrm>
          <a:graphic>
            <a:graphicData uri="http://schemas.openxmlformats.org/presentationml/2006/ole">
              <mc:AlternateContent xmlns:mc="http://schemas.openxmlformats.org/markup-compatibility/2006">
                <mc:Choice xmlns:v="urn:schemas-microsoft-com:vml" Requires="v">
                  <p:oleObj spid="_x0000_s377907" name="Equation" r:id="rId3" imgW="749160" imgH="444240" progId="Equation.DSMT4">
                    <p:embed/>
                  </p:oleObj>
                </mc:Choice>
                <mc:Fallback>
                  <p:oleObj name="Equation" r:id="rId3" imgW="749160" imgH="44424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1824"/>
                          <a:ext cx="762"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77860" name="Picture 4" descr="PE03254_"/>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7661275" y="103188"/>
            <a:ext cx="1406525" cy="1268412"/>
          </a:xfrm>
          <a:prstGeom prst="rect">
            <a:avLst/>
          </a:prstGeom>
          <a:noFill/>
          <a:extLst>
            <a:ext uri="{909E8E84-426E-40DD-AFC4-6F175D3DCCD1}">
              <a14:hiddenFill xmlns:a14="http://schemas.microsoft.com/office/drawing/2010/main">
                <a:solidFill>
                  <a:srgbClr val="FFFFFF"/>
                </a:solidFill>
              </a14:hiddenFill>
            </a:ext>
          </a:extLst>
        </p:spPr>
      </p:pic>
      <p:sp>
        <p:nvSpPr>
          <p:cNvPr id="377862" name="Rectangle 6"/>
          <p:cNvSpPr>
            <a:spLocks noChangeArrowheads="1"/>
          </p:cNvSpPr>
          <p:nvPr/>
        </p:nvSpPr>
        <p:spPr bwMode="auto">
          <a:xfrm>
            <a:off x="304800" y="304800"/>
            <a:ext cx="6400800"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楷体_GB2312" pitchFamily="49" charset="-122"/>
              </a:rPr>
              <a:t>药物分布的单房室模型 </a:t>
            </a:r>
          </a:p>
        </p:txBody>
      </p:sp>
      <p:grpSp>
        <p:nvGrpSpPr>
          <p:cNvPr id="377897" name="Group 41"/>
          <p:cNvGrpSpPr>
            <a:grpSpLocks/>
          </p:cNvGrpSpPr>
          <p:nvPr/>
        </p:nvGrpSpPr>
        <p:grpSpPr bwMode="auto">
          <a:xfrm>
            <a:off x="228600" y="1160463"/>
            <a:ext cx="8839200" cy="1506537"/>
            <a:chOff x="144" y="731"/>
            <a:chExt cx="5568" cy="949"/>
          </a:xfrm>
        </p:grpSpPr>
        <p:sp>
          <p:nvSpPr>
            <p:cNvPr id="377887" name="Rectangle 31"/>
            <p:cNvSpPr>
              <a:spLocks noChangeArrowheads="1"/>
            </p:cNvSpPr>
            <p:nvPr/>
          </p:nvSpPr>
          <p:spPr bwMode="auto">
            <a:xfrm>
              <a:off x="144" y="731"/>
              <a:ext cx="55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单房室模型是最简单的模型，它假设：体内药物在任一时刻都是均匀分布的，设</a:t>
              </a:r>
              <a:r>
                <a:rPr lang="en-US" altLang="zh-CN" sz="2400" b="1" i="1">
                  <a:latin typeface="Times New Roman" pitchFamily="18" charset="0"/>
                </a:rPr>
                <a:t>t</a:t>
              </a:r>
              <a:r>
                <a:rPr lang="zh-CN" altLang="en-US" sz="2400" b="1">
                  <a:latin typeface="Times New Roman" pitchFamily="18" charset="0"/>
                </a:rPr>
                <a:t>时刻体内药物的总量为</a:t>
              </a:r>
              <a:r>
                <a:rPr lang="en-US" altLang="zh-CN" sz="2400" b="1" i="1">
                  <a:latin typeface="Times New Roman" pitchFamily="18" charset="0"/>
                </a:rPr>
                <a:t>x</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；系统处于一种动态平衡中，即成立着关系式： </a:t>
              </a:r>
            </a:p>
          </p:txBody>
        </p:sp>
        <p:graphicFrame>
          <p:nvGraphicFramePr>
            <p:cNvPr id="377889" name="Object 33"/>
            <p:cNvGraphicFramePr>
              <a:graphicFrameLocks noChangeAspect="1"/>
            </p:cNvGraphicFramePr>
            <p:nvPr/>
          </p:nvGraphicFramePr>
          <p:xfrm>
            <a:off x="3014" y="1239"/>
            <a:ext cx="1306" cy="441"/>
          </p:xfrm>
          <a:graphic>
            <a:graphicData uri="http://schemas.openxmlformats.org/presentationml/2006/ole">
              <mc:AlternateContent xmlns:mc="http://schemas.openxmlformats.org/markup-compatibility/2006">
                <mc:Choice xmlns:v="urn:schemas-microsoft-com:vml" Requires="v">
                  <p:oleObj spid="_x0000_s377908" name="Equation" r:id="rId6" imgW="1320480" imgH="444240" progId="Equation.DSMT4">
                    <p:embed/>
                  </p:oleObj>
                </mc:Choice>
                <mc:Fallback>
                  <p:oleObj name="Equation" r:id="rId6" imgW="1320480" imgH="444240" progId="Equation.DSMT4">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 y="1239"/>
                          <a:ext cx="1306"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7892" name="Rectangle 36"/>
          <p:cNvSpPr>
            <a:spLocks noChangeArrowheads="1"/>
          </p:cNvSpPr>
          <p:nvPr/>
        </p:nvSpPr>
        <p:spPr bwMode="auto">
          <a:xfrm>
            <a:off x="228600" y="4375150"/>
            <a:ext cx="5105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宋体" pitchFamily="2" charset="-122"/>
                <a:ea typeface="宋体" pitchFamily="2" charset="-122"/>
              </a:rPr>
              <a:t>    </a:t>
            </a:r>
            <a:r>
              <a:rPr lang="zh-CN" altLang="en-US" sz="2400" b="1">
                <a:latin typeface="楷体_GB2312" pitchFamily="49" charset="-122"/>
              </a:rPr>
              <a:t>药物的输入规律与给药的方式有关。下面，我们来研究一下在几种常见的给药方式下体内药体的变化规律。 </a:t>
            </a:r>
          </a:p>
        </p:txBody>
      </p:sp>
      <p:grpSp>
        <p:nvGrpSpPr>
          <p:cNvPr id="377901" name="Group 45"/>
          <p:cNvGrpSpPr>
            <a:grpSpLocks/>
          </p:cNvGrpSpPr>
          <p:nvPr/>
        </p:nvGrpSpPr>
        <p:grpSpPr bwMode="auto">
          <a:xfrm>
            <a:off x="5334000" y="3824288"/>
            <a:ext cx="3805238" cy="3005137"/>
            <a:chOff x="3360" y="2409"/>
            <a:chExt cx="2397" cy="1893"/>
          </a:xfrm>
        </p:grpSpPr>
        <p:grpSp>
          <p:nvGrpSpPr>
            <p:cNvPr id="377877" name="Group 21"/>
            <p:cNvGrpSpPr>
              <a:grpSpLocks/>
            </p:cNvGrpSpPr>
            <p:nvPr/>
          </p:nvGrpSpPr>
          <p:grpSpPr bwMode="auto">
            <a:xfrm>
              <a:off x="3360" y="2631"/>
              <a:ext cx="2301" cy="1671"/>
              <a:chOff x="3267" y="1872"/>
              <a:chExt cx="2301" cy="1671"/>
            </a:xfrm>
          </p:grpSpPr>
          <p:grpSp>
            <p:nvGrpSpPr>
              <p:cNvPr id="377863" name="Group 7"/>
              <p:cNvGrpSpPr>
                <a:grpSpLocks/>
              </p:cNvGrpSpPr>
              <p:nvPr/>
            </p:nvGrpSpPr>
            <p:grpSpPr bwMode="auto">
              <a:xfrm>
                <a:off x="3267" y="1872"/>
                <a:ext cx="2301" cy="1335"/>
                <a:chOff x="1056" y="1737"/>
                <a:chExt cx="2301" cy="1335"/>
              </a:xfrm>
            </p:grpSpPr>
            <p:sp>
              <p:nvSpPr>
                <p:cNvPr id="377864" name="Oval 8"/>
                <p:cNvSpPr>
                  <a:spLocks noChangeArrowheads="1"/>
                </p:cNvSpPr>
                <p:nvPr/>
              </p:nvSpPr>
              <p:spPr bwMode="auto">
                <a:xfrm>
                  <a:off x="1680" y="1824"/>
                  <a:ext cx="960" cy="100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5" name="Line 9"/>
                <p:cNvSpPr>
                  <a:spLocks noChangeShapeType="1"/>
                </p:cNvSpPr>
                <p:nvPr/>
              </p:nvSpPr>
              <p:spPr bwMode="auto">
                <a:xfrm>
                  <a:off x="1584" y="235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66" name="Line 10"/>
                <p:cNvSpPr>
                  <a:spLocks noChangeShapeType="1"/>
                </p:cNvSpPr>
                <p:nvPr/>
              </p:nvSpPr>
              <p:spPr bwMode="auto">
                <a:xfrm>
                  <a:off x="2544" y="235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67" name="Text Box 11"/>
                <p:cNvSpPr txBox="1">
                  <a:spLocks noChangeArrowheads="1"/>
                </p:cNvSpPr>
                <p:nvPr/>
              </p:nvSpPr>
              <p:spPr bwMode="auto">
                <a:xfrm>
                  <a:off x="1968" y="20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机体</a:t>
                  </a:r>
                </a:p>
              </p:txBody>
            </p:sp>
            <p:sp>
              <p:nvSpPr>
                <p:cNvPr id="377868" name="Text Box 12"/>
                <p:cNvSpPr txBox="1">
                  <a:spLocks noChangeArrowheads="1"/>
                </p:cNvSpPr>
                <p:nvPr/>
              </p:nvSpPr>
              <p:spPr bwMode="auto">
                <a:xfrm>
                  <a:off x="1488" y="1737"/>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环境</a:t>
                  </a:r>
                </a:p>
              </p:txBody>
            </p:sp>
            <p:grpSp>
              <p:nvGrpSpPr>
                <p:cNvPr id="377869" name="Group 13"/>
                <p:cNvGrpSpPr>
                  <a:grpSpLocks/>
                </p:cNvGrpSpPr>
                <p:nvPr/>
              </p:nvGrpSpPr>
              <p:grpSpPr bwMode="auto">
                <a:xfrm>
                  <a:off x="1632" y="2592"/>
                  <a:ext cx="1296" cy="480"/>
                  <a:chOff x="1632" y="2544"/>
                  <a:chExt cx="1296" cy="480"/>
                </a:xfrm>
              </p:grpSpPr>
              <p:sp>
                <p:nvSpPr>
                  <p:cNvPr id="377870" name="Line 14"/>
                  <p:cNvSpPr>
                    <a:spLocks noChangeShapeType="1"/>
                  </p:cNvSpPr>
                  <p:nvPr/>
                </p:nvSpPr>
                <p:spPr bwMode="auto">
                  <a:xfrm flipH="1">
                    <a:off x="1632" y="2544"/>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71" name="Line 15"/>
                  <p:cNvSpPr>
                    <a:spLocks noChangeShapeType="1"/>
                  </p:cNvSpPr>
                  <p:nvPr/>
                </p:nvSpPr>
                <p:spPr bwMode="auto">
                  <a:xfrm>
                    <a:off x="1632" y="3024"/>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72" name="Text Box 16"/>
                  <p:cNvSpPr txBox="1">
                    <a:spLocks noChangeArrowheads="1"/>
                  </p:cNvSpPr>
                  <p:nvPr/>
                </p:nvSpPr>
                <p:spPr bwMode="auto">
                  <a:xfrm>
                    <a:off x="1776" y="2793"/>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药物总量</a:t>
                    </a:r>
                  </a:p>
                </p:txBody>
              </p:sp>
            </p:grpSp>
            <p:graphicFrame>
              <p:nvGraphicFramePr>
                <p:cNvPr id="377873" name="Object 17"/>
                <p:cNvGraphicFramePr>
                  <a:graphicFrameLocks noChangeAspect="1"/>
                </p:cNvGraphicFramePr>
                <p:nvPr/>
              </p:nvGraphicFramePr>
              <p:xfrm>
                <a:off x="2016" y="2256"/>
                <a:ext cx="379" cy="279"/>
              </p:xfrm>
              <a:graphic>
                <a:graphicData uri="http://schemas.openxmlformats.org/presentationml/2006/ole">
                  <mc:AlternateContent xmlns:mc="http://schemas.openxmlformats.org/markup-compatibility/2006">
                    <mc:Choice xmlns:v="urn:schemas-microsoft-com:vml" Requires="v">
                      <p:oleObj spid="_x0000_s377909" name="Equation" r:id="rId8" imgW="279360" imgH="203040" progId="Equation.DSMT4">
                        <p:embed/>
                      </p:oleObj>
                    </mc:Choice>
                    <mc:Fallback>
                      <p:oleObj name="Equation" r:id="rId8" imgW="279360" imgH="20304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 y="2256"/>
                              <a:ext cx="37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74" name="Object 18"/>
                <p:cNvGraphicFramePr>
                  <a:graphicFrameLocks noChangeAspect="1"/>
                </p:cNvGraphicFramePr>
                <p:nvPr/>
              </p:nvGraphicFramePr>
              <p:xfrm>
                <a:off x="1056" y="2119"/>
                <a:ext cx="484" cy="473"/>
              </p:xfrm>
              <a:graphic>
                <a:graphicData uri="http://schemas.openxmlformats.org/presentationml/2006/ole">
                  <mc:AlternateContent xmlns:mc="http://schemas.openxmlformats.org/markup-compatibility/2006">
                    <mc:Choice xmlns:v="urn:schemas-microsoft-com:vml" Requires="v">
                      <p:oleObj spid="_x0000_s377910" name="Equation" r:id="rId10" imgW="457200" imgH="444240" progId="Equation.DSMT4">
                        <p:embed/>
                      </p:oleObj>
                    </mc:Choice>
                    <mc:Fallback>
                      <p:oleObj name="Equation" r:id="rId10" imgW="457200" imgH="44424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2119"/>
                              <a:ext cx="484"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75" name="Object 19"/>
                <p:cNvGraphicFramePr>
                  <a:graphicFrameLocks noChangeAspect="1"/>
                </p:cNvGraphicFramePr>
                <p:nvPr/>
              </p:nvGraphicFramePr>
              <p:xfrm>
                <a:off x="2880" y="2112"/>
                <a:ext cx="477" cy="480"/>
              </p:xfrm>
              <a:graphic>
                <a:graphicData uri="http://schemas.openxmlformats.org/presentationml/2006/ole">
                  <mc:AlternateContent xmlns:mc="http://schemas.openxmlformats.org/markup-compatibility/2006">
                    <mc:Choice xmlns:v="urn:schemas-microsoft-com:vml" Requires="v">
                      <p:oleObj spid="_x0000_s377911" name="Equation" r:id="rId12" imgW="444240" imgH="444240" progId="Equation.DSMT4">
                        <p:embed/>
                      </p:oleObj>
                    </mc:Choice>
                    <mc:Fallback>
                      <p:oleObj name="Equation" r:id="rId12" imgW="444240" imgH="44424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2112"/>
                              <a:ext cx="477"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7876" name="Rectangle 20"/>
              <p:cNvSpPr>
                <a:spLocks noChangeArrowheads="1"/>
              </p:cNvSpPr>
              <p:nvPr/>
            </p:nvSpPr>
            <p:spPr bwMode="auto">
              <a:xfrm>
                <a:off x="4176" y="3312"/>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latin typeface="宋体" pitchFamily="2" charset="-122"/>
                    <a:ea typeface="宋体" pitchFamily="2" charset="-122"/>
                  </a:rPr>
                  <a:t>图</a:t>
                </a:r>
                <a:r>
                  <a:rPr lang="en-US" altLang="zh-CN" sz="1800">
                    <a:latin typeface="Times New Roman" pitchFamily="18" charset="0"/>
                    <a:ea typeface="宋体" pitchFamily="2" charset="-122"/>
                    <a:cs typeface="Times New Roman" pitchFamily="18" charset="0"/>
                  </a:rPr>
                  <a:t>3-8</a:t>
                </a:r>
                <a:r>
                  <a:rPr lang="en-US" altLang="zh-CN" sz="1100">
                    <a:ea typeface="宋体" pitchFamily="2" charset="-122"/>
                  </a:rPr>
                  <a:t> </a:t>
                </a:r>
                <a:endParaRPr lang="en-US" altLang="zh-CN" sz="1800">
                  <a:ea typeface="宋体" pitchFamily="2" charset="-122"/>
                </a:endParaRPr>
              </a:p>
            </p:txBody>
          </p:sp>
        </p:grpSp>
        <p:sp>
          <p:nvSpPr>
            <p:cNvPr id="377881" name="Rectangle 25"/>
            <p:cNvSpPr>
              <a:spLocks noChangeArrowheads="1"/>
            </p:cNvSpPr>
            <p:nvPr/>
          </p:nvSpPr>
          <p:spPr bwMode="auto">
            <a:xfrm>
              <a:off x="4489" y="2409"/>
              <a:ext cx="1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ea typeface="宋体" pitchFamily="2" charset="-122"/>
                </a:rPr>
                <a:t>假设药物均匀分布</a:t>
              </a:r>
            </a:p>
          </p:txBody>
        </p:sp>
        <p:grpSp>
          <p:nvGrpSpPr>
            <p:cNvPr id="377900" name="Group 44"/>
            <p:cNvGrpSpPr>
              <a:grpSpLocks/>
            </p:cNvGrpSpPr>
            <p:nvPr/>
          </p:nvGrpSpPr>
          <p:grpSpPr bwMode="auto">
            <a:xfrm>
              <a:off x="4416" y="2631"/>
              <a:ext cx="1299" cy="288"/>
              <a:chOff x="4461" y="2631"/>
              <a:chExt cx="1299" cy="288"/>
            </a:xfrm>
          </p:grpSpPr>
          <p:sp>
            <p:nvSpPr>
              <p:cNvPr id="377879" name="Line 23"/>
              <p:cNvSpPr>
                <a:spLocks noChangeShapeType="1"/>
              </p:cNvSpPr>
              <p:nvPr/>
            </p:nvSpPr>
            <p:spPr bwMode="auto">
              <a:xfrm flipH="1">
                <a:off x="4461" y="2631"/>
                <a:ext cx="144"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99" name="Line 43"/>
              <p:cNvSpPr>
                <a:spLocks noChangeShapeType="1"/>
              </p:cNvSpPr>
              <p:nvPr/>
            </p:nvSpPr>
            <p:spPr bwMode="auto">
              <a:xfrm>
                <a:off x="4608" y="2640"/>
                <a:ext cx="11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7862"/>
                                        </p:tgtEl>
                                        <p:attrNameLst>
                                          <p:attrName>style.visibility</p:attrName>
                                        </p:attrNameLst>
                                      </p:cBhvr>
                                      <p:to>
                                        <p:strVal val="visible"/>
                                      </p:to>
                                    </p:set>
                                    <p:animEffect transition="in" filter="wipe(left)">
                                      <p:cBhvr>
                                        <p:cTn id="7" dur="500"/>
                                        <p:tgtEl>
                                          <p:spTgt spid="377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7901"/>
                                        </p:tgtEl>
                                        <p:attrNameLst>
                                          <p:attrName>style.visibility</p:attrName>
                                        </p:attrNameLst>
                                      </p:cBhvr>
                                      <p:to>
                                        <p:strVal val="visible"/>
                                      </p:to>
                                    </p:set>
                                    <p:animEffect transition="in" filter="wipe(up)">
                                      <p:cBhvr>
                                        <p:cTn id="12" dur="500"/>
                                        <p:tgtEl>
                                          <p:spTgt spid="37790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77897"/>
                                        </p:tgtEl>
                                        <p:attrNameLst>
                                          <p:attrName>style.visibility</p:attrName>
                                        </p:attrNameLst>
                                      </p:cBhvr>
                                      <p:to>
                                        <p:strVal val="visible"/>
                                      </p:to>
                                    </p:set>
                                    <p:animEffect transition="in" filter="wipe(left)">
                                      <p:cBhvr>
                                        <p:cTn id="16" dur="500"/>
                                        <p:tgtEl>
                                          <p:spTgt spid="3778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77896"/>
                                        </p:tgtEl>
                                        <p:attrNameLst>
                                          <p:attrName>style.visibility</p:attrName>
                                        </p:attrNameLst>
                                      </p:cBhvr>
                                      <p:to>
                                        <p:strVal val="visible"/>
                                      </p:to>
                                    </p:set>
                                    <p:animEffect transition="in" filter="wipe(left)">
                                      <p:cBhvr>
                                        <p:cTn id="21" dur="500"/>
                                        <p:tgtEl>
                                          <p:spTgt spid="3778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77892"/>
                                        </p:tgtEl>
                                        <p:attrNameLst>
                                          <p:attrName>style.visibility</p:attrName>
                                        </p:attrNameLst>
                                      </p:cBhvr>
                                      <p:to>
                                        <p:strVal val="visible"/>
                                      </p:to>
                                    </p:set>
                                    <p:animEffect transition="in" filter="wipe(up)">
                                      <p:cBhvr>
                                        <p:cTn id="26" dur="500"/>
                                        <p:tgtEl>
                                          <p:spTgt spid="37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animBg="1" autoUpdateAnimBg="0"/>
      <p:bldP spid="3778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304800" y="2286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情况</a:t>
            </a:r>
            <a:r>
              <a:rPr lang="en-US" altLang="zh-CN" sz="2400" b="1">
                <a:solidFill>
                  <a:srgbClr val="33CC33"/>
                </a:solidFill>
                <a:latin typeface="楷体_GB2312" pitchFamily="49" charset="-122"/>
              </a:rPr>
              <a:t>1 </a:t>
            </a:r>
            <a:r>
              <a:rPr lang="zh-CN" altLang="en-US" sz="2400" b="1">
                <a:solidFill>
                  <a:srgbClr val="33CC33"/>
                </a:solidFill>
                <a:latin typeface="楷体_GB2312" pitchFamily="49" charset="-122"/>
              </a:rPr>
              <a:t>快速静脉注射</a:t>
            </a:r>
            <a:endParaRPr lang="zh-CN" altLang="en-US" sz="1800">
              <a:ea typeface="宋体" pitchFamily="2" charset="-122"/>
            </a:endParaRPr>
          </a:p>
        </p:txBody>
      </p:sp>
      <p:pic>
        <p:nvPicPr>
          <p:cNvPr id="380933" name="Picture 5" descr="PE03254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661275" y="179388"/>
            <a:ext cx="1406525" cy="1268412"/>
          </a:xfrm>
          <a:prstGeom prst="rect">
            <a:avLst/>
          </a:prstGeom>
          <a:noFill/>
          <a:extLst>
            <a:ext uri="{909E8E84-426E-40DD-AFC4-6F175D3DCCD1}">
              <a14:hiddenFill xmlns:a14="http://schemas.microsoft.com/office/drawing/2010/main">
                <a:solidFill>
                  <a:srgbClr val="FFFFFF"/>
                </a:solidFill>
              </a14:hiddenFill>
            </a:ext>
          </a:extLst>
        </p:spPr>
      </p:pic>
      <p:grpSp>
        <p:nvGrpSpPr>
          <p:cNvPr id="380953" name="Group 25"/>
          <p:cNvGrpSpPr>
            <a:grpSpLocks/>
          </p:cNvGrpSpPr>
          <p:nvPr/>
        </p:nvGrpSpPr>
        <p:grpSpPr bwMode="auto">
          <a:xfrm>
            <a:off x="6176963" y="4648200"/>
            <a:ext cx="2967037" cy="1981200"/>
            <a:chOff x="3795" y="2832"/>
            <a:chExt cx="1869" cy="1248"/>
          </a:xfrm>
        </p:grpSpPr>
        <p:grpSp>
          <p:nvGrpSpPr>
            <p:cNvPr id="380950" name="Group 22"/>
            <p:cNvGrpSpPr>
              <a:grpSpLocks/>
            </p:cNvGrpSpPr>
            <p:nvPr/>
          </p:nvGrpSpPr>
          <p:grpSpPr bwMode="auto">
            <a:xfrm>
              <a:off x="3795" y="2985"/>
              <a:ext cx="1869" cy="1095"/>
              <a:chOff x="3555" y="2265"/>
              <a:chExt cx="1869" cy="1095"/>
            </a:xfrm>
          </p:grpSpPr>
          <p:sp>
            <p:nvSpPr>
              <p:cNvPr id="380937" name="Oval 9"/>
              <p:cNvSpPr>
                <a:spLocks noChangeArrowheads="1"/>
              </p:cNvSpPr>
              <p:nvPr/>
            </p:nvSpPr>
            <p:spPr bwMode="auto">
              <a:xfrm>
                <a:off x="3747" y="2352"/>
                <a:ext cx="960" cy="100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0939" name="Line 11"/>
              <p:cNvSpPr>
                <a:spLocks noChangeShapeType="1"/>
              </p:cNvSpPr>
              <p:nvPr/>
            </p:nvSpPr>
            <p:spPr bwMode="auto">
              <a:xfrm>
                <a:off x="4611" y="288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940" name="Text Box 12"/>
              <p:cNvSpPr txBox="1">
                <a:spLocks noChangeArrowheads="1"/>
              </p:cNvSpPr>
              <p:nvPr/>
            </p:nvSpPr>
            <p:spPr bwMode="auto">
              <a:xfrm>
                <a:off x="4035" y="240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机体</a:t>
                </a:r>
              </a:p>
            </p:txBody>
          </p:sp>
          <p:sp>
            <p:nvSpPr>
              <p:cNvPr id="380941" name="Text Box 13"/>
              <p:cNvSpPr txBox="1">
                <a:spLocks noChangeArrowheads="1"/>
              </p:cNvSpPr>
              <p:nvPr/>
            </p:nvSpPr>
            <p:spPr bwMode="auto">
              <a:xfrm>
                <a:off x="3555" y="226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环境</a:t>
                </a:r>
              </a:p>
            </p:txBody>
          </p:sp>
          <p:graphicFrame>
            <p:nvGraphicFramePr>
              <p:cNvPr id="380946" name="Object 18"/>
              <p:cNvGraphicFramePr>
                <a:graphicFrameLocks noChangeAspect="1"/>
              </p:cNvGraphicFramePr>
              <p:nvPr/>
            </p:nvGraphicFramePr>
            <p:xfrm>
              <a:off x="4037" y="2697"/>
              <a:ext cx="379" cy="279"/>
            </p:xfrm>
            <a:graphic>
              <a:graphicData uri="http://schemas.openxmlformats.org/presentationml/2006/ole">
                <mc:AlternateContent xmlns:mc="http://schemas.openxmlformats.org/markup-compatibility/2006">
                  <mc:Choice xmlns:v="urn:schemas-microsoft-com:vml" Requires="v">
                    <p:oleObj spid="_x0000_s380984" name="Equation" r:id="rId5" imgW="279360" imgH="203040" progId="Equation.DSMT4">
                      <p:embed/>
                    </p:oleObj>
                  </mc:Choice>
                  <mc:Fallback>
                    <p:oleObj name="Equation" r:id="rId5" imgW="279360" imgH="20304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7" y="2697"/>
                            <a:ext cx="37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48" name="Object 20"/>
              <p:cNvGraphicFramePr>
                <a:graphicFrameLocks noChangeAspect="1"/>
              </p:cNvGraphicFramePr>
              <p:nvPr/>
            </p:nvGraphicFramePr>
            <p:xfrm>
              <a:off x="4947" y="2640"/>
              <a:ext cx="477" cy="480"/>
            </p:xfrm>
            <a:graphic>
              <a:graphicData uri="http://schemas.openxmlformats.org/presentationml/2006/ole">
                <mc:AlternateContent xmlns:mc="http://schemas.openxmlformats.org/markup-compatibility/2006">
                  <mc:Choice xmlns:v="urn:schemas-microsoft-com:vml" Requires="v">
                    <p:oleObj spid="_x0000_s380985" name="Equation" r:id="rId7" imgW="444240" imgH="444240" progId="Equation.DSMT4">
                      <p:embed/>
                    </p:oleObj>
                  </mc:Choice>
                  <mc:Fallback>
                    <p:oleObj name="Equation" r:id="rId7" imgW="444240" imgH="44424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7" y="2640"/>
                            <a:ext cx="477"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49" name="Object 21"/>
              <p:cNvGraphicFramePr>
                <a:graphicFrameLocks noChangeAspect="1"/>
              </p:cNvGraphicFramePr>
              <p:nvPr/>
            </p:nvGraphicFramePr>
            <p:xfrm>
              <a:off x="3984" y="2996"/>
              <a:ext cx="624" cy="220"/>
            </p:xfrm>
            <a:graphic>
              <a:graphicData uri="http://schemas.openxmlformats.org/presentationml/2006/ole">
                <mc:AlternateContent xmlns:mc="http://schemas.openxmlformats.org/markup-compatibility/2006">
                  <mc:Choice xmlns:v="urn:schemas-microsoft-com:vml" Requires="v">
                    <p:oleObj spid="_x0000_s380986" name="Equation" r:id="rId9" imgW="583920" imgH="203040" progId="Equation.DSMT4">
                      <p:embed/>
                    </p:oleObj>
                  </mc:Choice>
                  <mc:Fallback>
                    <p:oleObj name="Equation" r:id="rId9" imgW="583920" imgH="20304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996"/>
                            <a:ext cx="624"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0951" name="Text Box 23"/>
            <p:cNvSpPr txBox="1">
              <a:spLocks noChangeArrowheads="1"/>
            </p:cNvSpPr>
            <p:nvPr/>
          </p:nvSpPr>
          <p:spPr bwMode="auto">
            <a:xfrm>
              <a:off x="4896" y="2832"/>
              <a:ext cx="7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只输出不输入房室</a:t>
              </a:r>
            </a:p>
          </p:txBody>
        </p:sp>
      </p:grpSp>
      <p:grpSp>
        <p:nvGrpSpPr>
          <p:cNvPr id="380972" name="Group 44"/>
          <p:cNvGrpSpPr>
            <a:grpSpLocks/>
          </p:cNvGrpSpPr>
          <p:nvPr/>
        </p:nvGrpSpPr>
        <p:grpSpPr bwMode="auto">
          <a:xfrm>
            <a:off x="838200" y="2971800"/>
            <a:ext cx="6324600" cy="1295400"/>
            <a:chOff x="528" y="1872"/>
            <a:chExt cx="3984" cy="816"/>
          </a:xfrm>
        </p:grpSpPr>
        <p:grpSp>
          <p:nvGrpSpPr>
            <p:cNvPr id="380961" name="Group 33"/>
            <p:cNvGrpSpPr>
              <a:grpSpLocks/>
            </p:cNvGrpSpPr>
            <p:nvPr/>
          </p:nvGrpSpPr>
          <p:grpSpPr bwMode="auto">
            <a:xfrm>
              <a:off x="528" y="1872"/>
              <a:ext cx="2160" cy="336"/>
              <a:chOff x="528" y="2064"/>
              <a:chExt cx="2160" cy="336"/>
            </a:xfrm>
          </p:grpSpPr>
          <p:sp>
            <p:nvSpPr>
              <p:cNvPr id="380956" name="Text Box 28"/>
              <p:cNvSpPr txBox="1">
                <a:spLocks noChangeArrowheads="1"/>
              </p:cNvSpPr>
              <p:nvPr/>
            </p:nvSpPr>
            <p:spPr bwMode="auto">
              <a:xfrm>
                <a:off x="528" y="2064"/>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其解为：</a:t>
                </a:r>
              </a:p>
            </p:txBody>
          </p:sp>
          <p:graphicFrame>
            <p:nvGraphicFramePr>
              <p:cNvPr id="380957" name="Object 29"/>
              <p:cNvGraphicFramePr>
                <a:graphicFrameLocks noChangeAspect="1"/>
              </p:cNvGraphicFramePr>
              <p:nvPr/>
            </p:nvGraphicFramePr>
            <p:xfrm>
              <a:off x="1879" y="2153"/>
              <a:ext cx="809" cy="247"/>
            </p:xfrm>
            <a:graphic>
              <a:graphicData uri="http://schemas.openxmlformats.org/presentationml/2006/ole">
                <mc:AlternateContent xmlns:mc="http://schemas.openxmlformats.org/markup-compatibility/2006">
                  <mc:Choice xmlns:v="urn:schemas-microsoft-com:vml" Requires="v">
                    <p:oleObj spid="_x0000_s380987" name="Equation" r:id="rId11" imgW="749160" imgH="228600" progId="Equation.DSMT4">
                      <p:embed/>
                    </p:oleObj>
                  </mc:Choice>
                  <mc:Fallback>
                    <p:oleObj name="Equation" r:id="rId11" imgW="749160" imgH="2286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9" y="2153"/>
                            <a:ext cx="809"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0962" name="Group 34"/>
            <p:cNvGrpSpPr>
              <a:grpSpLocks/>
            </p:cNvGrpSpPr>
            <p:nvPr/>
          </p:nvGrpSpPr>
          <p:grpSpPr bwMode="auto">
            <a:xfrm>
              <a:off x="528" y="2244"/>
              <a:ext cx="3984" cy="444"/>
              <a:chOff x="528" y="2436"/>
              <a:chExt cx="3984" cy="444"/>
            </a:xfrm>
          </p:grpSpPr>
          <p:sp>
            <p:nvSpPr>
              <p:cNvPr id="380958" name="Rectangle 30"/>
              <p:cNvSpPr>
                <a:spLocks noChangeArrowheads="1"/>
              </p:cNvSpPr>
              <p:nvPr/>
            </p:nvSpPr>
            <p:spPr bwMode="auto">
              <a:xfrm>
                <a:off x="528" y="2448"/>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药物的浓度：</a:t>
                </a:r>
                <a:r>
                  <a:rPr lang="zh-CN" altLang="en-US" sz="1100">
                    <a:ea typeface="宋体" pitchFamily="2" charset="-122"/>
                  </a:rPr>
                  <a:t> </a:t>
                </a:r>
                <a:endParaRPr lang="zh-CN" altLang="en-US" sz="1800">
                  <a:ea typeface="宋体" pitchFamily="2" charset="-122"/>
                </a:endParaRPr>
              </a:p>
            </p:txBody>
          </p:sp>
          <p:graphicFrame>
            <p:nvGraphicFramePr>
              <p:cNvPr id="380960" name="Object 32"/>
              <p:cNvGraphicFramePr>
                <a:graphicFrameLocks noChangeAspect="1"/>
              </p:cNvGraphicFramePr>
              <p:nvPr/>
            </p:nvGraphicFramePr>
            <p:xfrm>
              <a:off x="1887" y="2436"/>
              <a:ext cx="897" cy="444"/>
            </p:xfrm>
            <a:graphic>
              <a:graphicData uri="http://schemas.openxmlformats.org/presentationml/2006/ole">
                <mc:AlternateContent xmlns:mc="http://schemas.openxmlformats.org/markup-compatibility/2006">
                  <mc:Choice xmlns:v="urn:schemas-microsoft-com:vml" Requires="v">
                    <p:oleObj spid="_x0000_s380988" name="Equation" r:id="rId13" imgW="787320" imgH="393480" progId="Equation.DSMT4">
                      <p:embed/>
                    </p:oleObj>
                  </mc:Choice>
                  <mc:Fallback>
                    <p:oleObj name="Equation" r:id="rId13" imgW="787320" imgH="39348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7" y="2436"/>
                            <a:ext cx="897"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80973" name="Group 45"/>
          <p:cNvGrpSpPr>
            <a:grpSpLocks/>
          </p:cNvGrpSpPr>
          <p:nvPr/>
        </p:nvGrpSpPr>
        <p:grpSpPr bwMode="auto">
          <a:xfrm>
            <a:off x="228600" y="4343400"/>
            <a:ext cx="8686800" cy="1600200"/>
            <a:chOff x="144" y="2736"/>
            <a:chExt cx="5472" cy="1008"/>
          </a:xfrm>
        </p:grpSpPr>
        <p:sp>
          <p:nvSpPr>
            <p:cNvPr id="380965" name="Rectangle 37"/>
            <p:cNvSpPr>
              <a:spLocks noChangeArrowheads="1"/>
            </p:cNvSpPr>
            <p:nvPr/>
          </p:nvSpPr>
          <p:spPr bwMode="auto">
            <a:xfrm>
              <a:off x="144" y="2736"/>
              <a:ext cx="54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与放射性物质类似，医学上将血浆药物浓度衰减一半所需的时间称为药物的血浆半衰期： </a:t>
              </a:r>
            </a:p>
          </p:txBody>
        </p:sp>
        <p:graphicFrame>
          <p:nvGraphicFramePr>
            <p:cNvPr id="380966" name="Object 38"/>
            <p:cNvGraphicFramePr>
              <a:graphicFrameLocks noChangeAspect="1"/>
            </p:cNvGraphicFramePr>
            <p:nvPr/>
          </p:nvGraphicFramePr>
          <p:xfrm>
            <a:off x="1920" y="3277"/>
            <a:ext cx="597" cy="467"/>
          </p:xfrm>
          <a:graphic>
            <a:graphicData uri="http://schemas.openxmlformats.org/presentationml/2006/ole">
              <mc:AlternateContent xmlns:mc="http://schemas.openxmlformats.org/markup-compatibility/2006">
                <mc:Choice xmlns:v="urn:schemas-microsoft-com:vml" Requires="v">
                  <p:oleObj spid="_x0000_s380989" name="Equation" r:id="rId15" imgW="558720" imgH="431640" progId="Equation.DSMT4">
                    <p:embed/>
                  </p:oleObj>
                </mc:Choice>
                <mc:Fallback>
                  <p:oleObj name="Equation" r:id="rId15" imgW="558720" imgH="431640" progId="Equation.DSMT4">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0" y="3277"/>
                          <a:ext cx="597" cy="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0971" name="Group 43"/>
          <p:cNvGrpSpPr>
            <a:grpSpLocks/>
          </p:cNvGrpSpPr>
          <p:nvPr/>
        </p:nvGrpSpPr>
        <p:grpSpPr bwMode="auto">
          <a:xfrm>
            <a:off x="4419600" y="2757488"/>
            <a:ext cx="3276600" cy="976312"/>
            <a:chOff x="2784" y="1737"/>
            <a:chExt cx="2064" cy="615"/>
          </a:xfrm>
        </p:grpSpPr>
        <p:grpSp>
          <p:nvGrpSpPr>
            <p:cNvPr id="380970" name="Group 42"/>
            <p:cNvGrpSpPr>
              <a:grpSpLocks/>
            </p:cNvGrpSpPr>
            <p:nvPr/>
          </p:nvGrpSpPr>
          <p:grpSpPr bwMode="auto">
            <a:xfrm>
              <a:off x="2784" y="1968"/>
              <a:ext cx="1968" cy="384"/>
              <a:chOff x="2784" y="1968"/>
              <a:chExt cx="1968" cy="384"/>
            </a:xfrm>
          </p:grpSpPr>
          <p:sp>
            <p:nvSpPr>
              <p:cNvPr id="380967" name="Line 39"/>
              <p:cNvSpPr>
                <a:spLocks noChangeShapeType="1"/>
              </p:cNvSpPr>
              <p:nvPr/>
            </p:nvSpPr>
            <p:spPr bwMode="auto">
              <a:xfrm flipV="1">
                <a:off x="2784" y="1968"/>
                <a:ext cx="384" cy="384"/>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968" name="Line 40"/>
              <p:cNvSpPr>
                <a:spLocks noChangeShapeType="1"/>
              </p:cNvSpPr>
              <p:nvPr/>
            </p:nvSpPr>
            <p:spPr bwMode="auto">
              <a:xfrm>
                <a:off x="3168" y="1968"/>
                <a:ext cx="1584"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0969" name="Text Box 41"/>
            <p:cNvSpPr txBox="1">
              <a:spLocks noChangeArrowheads="1"/>
            </p:cNvSpPr>
            <p:nvPr/>
          </p:nvSpPr>
          <p:spPr bwMode="auto">
            <a:xfrm>
              <a:off x="3168" y="1737"/>
              <a:ext cx="1680"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FF0000"/>
                  </a:solidFill>
                  <a:latin typeface="宋体" pitchFamily="2" charset="-122"/>
                  <a:ea typeface="宋体" pitchFamily="2" charset="-122"/>
                </a:rPr>
                <a:t>负增长率的</a:t>
              </a:r>
              <a:r>
                <a:rPr lang="en-US" altLang="zh-CN" sz="1800">
                  <a:solidFill>
                    <a:srgbClr val="FF0000"/>
                  </a:solidFill>
                  <a:latin typeface="Times New Roman" pitchFamily="18" charset="0"/>
                  <a:ea typeface="宋体" pitchFamily="2" charset="-122"/>
                  <a:cs typeface="Times New Roman" pitchFamily="18" charset="0"/>
                </a:rPr>
                <a:t>Malthus</a:t>
              </a:r>
              <a:r>
                <a:rPr lang="zh-CN" altLang="en-US" sz="1800">
                  <a:solidFill>
                    <a:srgbClr val="FF0000"/>
                  </a:solidFill>
                  <a:latin typeface="宋体" pitchFamily="2" charset="-122"/>
                  <a:ea typeface="宋体" pitchFamily="2" charset="-122"/>
                </a:rPr>
                <a:t>模型</a:t>
              </a:r>
              <a:r>
                <a:rPr lang="zh-CN" altLang="en-US" sz="1800">
                  <a:solidFill>
                    <a:srgbClr val="FF0000"/>
                  </a:solidFill>
                  <a:ea typeface="宋体" pitchFamily="2" charset="-122"/>
                </a:rPr>
                <a:t> </a:t>
              </a:r>
            </a:p>
          </p:txBody>
        </p:sp>
      </p:grpSp>
      <p:grpSp>
        <p:nvGrpSpPr>
          <p:cNvPr id="380976" name="Group 48"/>
          <p:cNvGrpSpPr>
            <a:grpSpLocks/>
          </p:cNvGrpSpPr>
          <p:nvPr/>
        </p:nvGrpSpPr>
        <p:grpSpPr bwMode="auto">
          <a:xfrm>
            <a:off x="228600" y="762000"/>
            <a:ext cx="8458200" cy="2209800"/>
            <a:chOff x="144" y="480"/>
            <a:chExt cx="5328" cy="1392"/>
          </a:xfrm>
        </p:grpSpPr>
        <p:grpSp>
          <p:nvGrpSpPr>
            <p:cNvPr id="380963" name="Group 35"/>
            <p:cNvGrpSpPr>
              <a:grpSpLocks/>
            </p:cNvGrpSpPr>
            <p:nvPr/>
          </p:nvGrpSpPr>
          <p:grpSpPr bwMode="auto">
            <a:xfrm>
              <a:off x="144" y="480"/>
              <a:ext cx="5328" cy="1392"/>
              <a:chOff x="144" y="480"/>
              <a:chExt cx="5328" cy="1392"/>
            </a:xfrm>
          </p:grpSpPr>
          <p:sp>
            <p:nvSpPr>
              <p:cNvPr id="380935" name="Rectangle 7"/>
              <p:cNvSpPr>
                <a:spLocks noChangeArrowheads="1"/>
              </p:cNvSpPr>
              <p:nvPr/>
            </p:nvSpPr>
            <p:spPr bwMode="auto">
              <a:xfrm>
                <a:off x="144" y="480"/>
                <a:ext cx="532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在快速静脉注射时，总量为</a:t>
                </a:r>
                <a:r>
                  <a:rPr lang="en-US" altLang="zh-CN" sz="2400" b="1" i="1">
                    <a:latin typeface="Times New Roman" pitchFamily="18" charset="0"/>
                  </a:rPr>
                  <a:t>D</a:t>
                </a:r>
                <a:r>
                  <a:rPr lang="zh-CN" altLang="en-US" sz="2400" b="1">
                    <a:latin typeface="Times New Roman" pitchFamily="18" charset="0"/>
                  </a:rPr>
                  <a:t>的药物在瞬间被注入体内。设机体的体积为</a:t>
                </a:r>
                <a:r>
                  <a:rPr lang="en-US" altLang="zh-CN" sz="2400" b="1" i="1">
                    <a:latin typeface="Times New Roman" pitchFamily="18" charset="0"/>
                  </a:rPr>
                  <a:t>V</a:t>
                </a:r>
                <a:r>
                  <a:rPr lang="zh-CN" altLang="en-US" sz="2400" b="1">
                    <a:latin typeface="Times New Roman" pitchFamily="18" charset="0"/>
                  </a:rPr>
                  <a:t>，则我们可以近似地将系统看成初始总量为</a:t>
                </a:r>
                <a:r>
                  <a:rPr lang="en-US" altLang="zh-CN" sz="2400" b="1" i="1">
                    <a:latin typeface="Times New Roman" pitchFamily="18" charset="0"/>
                  </a:rPr>
                  <a:t>D</a:t>
                </a:r>
                <a:r>
                  <a:rPr lang="zh-CN" altLang="en-US" sz="2400" b="1">
                    <a:latin typeface="Times New Roman" pitchFamily="18" charset="0"/>
                  </a:rPr>
                  <a:t>，浓度为</a:t>
                </a:r>
                <a:r>
                  <a:rPr lang="en-US" altLang="zh-CN" sz="2400" b="1" i="1">
                    <a:latin typeface="Times New Roman" pitchFamily="18" charset="0"/>
                  </a:rPr>
                  <a:t>D/V</a:t>
                </a:r>
                <a:r>
                  <a:rPr lang="zh-CN" altLang="en-US" sz="2400" b="1">
                    <a:latin typeface="Times New Roman" pitchFamily="18" charset="0"/>
                  </a:rPr>
                  <a:t>，只输出不输入的房室，即系统可看成近似地满足微分方程： </a:t>
                </a:r>
              </a:p>
            </p:txBody>
          </p:sp>
          <p:graphicFrame>
            <p:nvGraphicFramePr>
              <p:cNvPr id="380954" name="Object 26"/>
              <p:cNvGraphicFramePr>
                <a:graphicFrameLocks noChangeAspect="1"/>
              </p:cNvGraphicFramePr>
              <p:nvPr/>
            </p:nvGraphicFramePr>
            <p:xfrm>
              <a:off x="1871" y="1158"/>
              <a:ext cx="865" cy="714"/>
            </p:xfrm>
            <a:graphic>
              <a:graphicData uri="http://schemas.openxmlformats.org/presentationml/2006/ole">
                <mc:AlternateContent xmlns:mc="http://schemas.openxmlformats.org/markup-compatibility/2006">
                  <mc:Choice xmlns:v="urn:schemas-microsoft-com:vml" Requires="v">
                    <p:oleObj spid="_x0000_s380990" name="Equation" r:id="rId17" imgW="799920" imgH="660240" progId="Equation.DSMT4">
                      <p:embed/>
                    </p:oleObj>
                  </mc:Choice>
                  <mc:Fallback>
                    <p:oleObj name="Equation" r:id="rId17" imgW="799920" imgH="660240"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1" y="1158"/>
                            <a:ext cx="865" cy="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0975" name="Text Box 47"/>
            <p:cNvSpPr txBox="1">
              <a:spLocks noChangeArrowheads="1"/>
            </p:cNvSpPr>
            <p:nvPr/>
          </p:nvSpPr>
          <p:spPr bwMode="auto">
            <a:xfrm>
              <a:off x="3504" y="138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3.12</a:t>
              </a:r>
              <a:r>
                <a:rPr lang="zh-CN" altLang="en-US">
                  <a:latin typeface="宋体" pitchFamily="2" charset="-122"/>
                  <a:ea typeface="宋体" pitchFamily="2" charset="-122"/>
                </a:rPr>
                <a:t>）</a:t>
              </a:r>
              <a:r>
                <a:rPr lang="zh-CN" altLang="en-US" sz="1800">
                  <a:ea typeface="宋体"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wipe(left)">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0953"/>
                                        </p:tgtEl>
                                        <p:attrNameLst>
                                          <p:attrName>style.visibility</p:attrName>
                                        </p:attrNameLst>
                                      </p:cBhvr>
                                      <p:to>
                                        <p:strVal val="visible"/>
                                      </p:to>
                                    </p:set>
                                    <p:animEffect transition="in" filter="wipe(left)">
                                      <p:cBhvr>
                                        <p:cTn id="12" dur="500"/>
                                        <p:tgtEl>
                                          <p:spTgt spid="380953"/>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80976"/>
                                        </p:tgtEl>
                                        <p:attrNameLst>
                                          <p:attrName>style.visibility</p:attrName>
                                        </p:attrNameLst>
                                      </p:cBhvr>
                                      <p:to>
                                        <p:strVal val="visible"/>
                                      </p:to>
                                    </p:set>
                                    <p:animEffect transition="in" filter="wipe(up)">
                                      <p:cBhvr>
                                        <p:cTn id="16" dur="500"/>
                                        <p:tgtEl>
                                          <p:spTgt spid="3809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80972"/>
                                        </p:tgtEl>
                                        <p:attrNameLst>
                                          <p:attrName>style.visibility</p:attrName>
                                        </p:attrNameLst>
                                      </p:cBhvr>
                                      <p:to>
                                        <p:strVal val="visible"/>
                                      </p:to>
                                    </p:set>
                                    <p:animEffect transition="in" filter="wipe(left)">
                                      <p:cBhvr>
                                        <p:cTn id="21" dur="500"/>
                                        <p:tgtEl>
                                          <p:spTgt spid="380972"/>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380971"/>
                                        </p:tgtEl>
                                        <p:attrNameLst>
                                          <p:attrName>style.visibility</p:attrName>
                                        </p:attrNameLst>
                                      </p:cBhvr>
                                      <p:to>
                                        <p:strVal val="visible"/>
                                      </p:to>
                                    </p:set>
                                    <p:animEffect transition="in" filter="wipe(down)">
                                      <p:cBhvr>
                                        <p:cTn id="25" dur="500"/>
                                        <p:tgtEl>
                                          <p:spTgt spid="380971"/>
                                        </p:tgtEl>
                                      </p:cBhvr>
                                    </p:animEffect>
                                  </p:childTnLst>
                                  <p:subTnLst>
                                    <p:set>
                                      <p:cBhvr override="childStyle">
                                        <p:cTn dur="1" fill="hold" display="0" masterRel="nextClick" afterEffect="1"/>
                                        <p:tgtEl>
                                          <p:spTgt spid="380971"/>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80973"/>
                                        </p:tgtEl>
                                        <p:attrNameLst>
                                          <p:attrName>style.visibility</p:attrName>
                                        </p:attrNameLst>
                                      </p:cBhvr>
                                      <p:to>
                                        <p:strVal val="visible"/>
                                      </p:to>
                                    </p:set>
                                    <p:animEffect transition="in" filter="wipe(up)">
                                      <p:cBhvr>
                                        <p:cTn id="30" dur="500"/>
                                        <p:tgtEl>
                                          <p:spTgt spid="38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ChangeArrowheads="1"/>
          </p:cNvSpPr>
          <p:nvPr/>
        </p:nvSpPr>
        <p:spPr bwMode="auto">
          <a:xfrm>
            <a:off x="304800" y="2286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情况</a:t>
            </a:r>
            <a:r>
              <a:rPr lang="en-US" altLang="zh-CN" sz="2400" b="1">
                <a:solidFill>
                  <a:srgbClr val="33CC33"/>
                </a:solidFill>
                <a:latin typeface="楷体_GB2312" pitchFamily="49" charset="-122"/>
              </a:rPr>
              <a:t>2 </a:t>
            </a:r>
            <a:r>
              <a:rPr lang="zh-CN" altLang="en-US" sz="2400" b="1">
                <a:solidFill>
                  <a:srgbClr val="33CC33"/>
                </a:solidFill>
                <a:latin typeface="楷体_GB2312" pitchFamily="49" charset="-122"/>
              </a:rPr>
              <a:t>恒速静脉点滴 </a:t>
            </a:r>
          </a:p>
        </p:txBody>
      </p:sp>
      <p:grpSp>
        <p:nvGrpSpPr>
          <p:cNvPr id="379922" name="Group 18"/>
          <p:cNvGrpSpPr>
            <a:grpSpLocks/>
          </p:cNvGrpSpPr>
          <p:nvPr/>
        </p:nvGrpSpPr>
        <p:grpSpPr bwMode="auto">
          <a:xfrm>
            <a:off x="5181600" y="4724400"/>
            <a:ext cx="3886200" cy="1981200"/>
            <a:chOff x="3264" y="2976"/>
            <a:chExt cx="2448" cy="1248"/>
          </a:xfrm>
        </p:grpSpPr>
        <p:sp>
          <p:nvSpPr>
            <p:cNvPr id="379911" name="Oval 7"/>
            <p:cNvSpPr>
              <a:spLocks noChangeArrowheads="1"/>
            </p:cNvSpPr>
            <p:nvPr/>
          </p:nvSpPr>
          <p:spPr bwMode="auto">
            <a:xfrm>
              <a:off x="4035" y="3216"/>
              <a:ext cx="960" cy="100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2" name="Line 8"/>
            <p:cNvSpPr>
              <a:spLocks noChangeShapeType="1"/>
            </p:cNvSpPr>
            <p:nvPr/>
          </p:nvSpPr>
          <p:spPr bwMode="auto">
            <a:xfrm>
              <a:off x="4899" y="37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913" name="Text Box 9"/>
            <p:cNvSpPr txBox="1">
              <a:spLocks noChangeArrowheads="1"/>
            </p:cNvSpPr>
            <p:nvPr/>
          </p:nvSpPr>
          <p:spPr bwMode="auto">
            <a:xfrm>
              <a:off x="4323" y="326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机体</a:t>
              </a:r>
            </a:p>
          </p:txBody>
        </p:sp>
        <p:sp>
          <p:nvSpPr>
            <p:cNvPr id="379914" name="Text Box 10"/>
            <p:cNvSpPr txBox="1">
              <a:spLocks noChangeArrowheads="1"/>
            </p:cNvSpPr>
            <p:nvPr/>
          </p:nvSpPr>
          <p:spPr bwMode="auto">
            <a:xfrm>
              <a:off x="3843" y="312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环境</a:t>
              </a:r>
            </a:p>
          </p:txBody>
        </p:sp>
        <p:graphicFrame>
          <p:nvGraphicFramePr>
            <p:cNvPr id="379915" name="Object 11"/>
            <p:cNvGraphicFramePr>
              <a:graphicFrameLocks noChangeAspect="1"/>
            </p:cNvGraphicFramePr>
            <p:nvPr/>
          </p:nvGraphicFramePr>
          <p:xfrm>
            <a:off x="4325" y="3561"/>
            <a:ext cx="379" cy="279"/>
          </p:xfrm>
          <a:graphic>
            <a:graphicData uri="http://schemas.openxmlformats.org/presentationml/2006/ole">
              <mc:AlternateContent xmlns:mc="http://schemas.openxmlformats.org/markup-compatibility/2006">
                <mc:Choice xmlns:v="urn:schemas-microsoft-com:vml" Requires="v">
                  <p:oleObj spid="_x0000_s379979" name="Equation" r:id="rId5" imgW="279360" imgH="203040" progId="Equation.DSMT4">
                    <p:embed/>
                  </p:oleObj>
                </mc:Choice>
                <mc:Fallback>
                  <p:oleObj name="Equation" r:id="rId5" imgW="279360" imgH="2030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 y="3561"/>
                          <a:ext cx="37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16" name="Object 12"/>
            <p:cNvGraphicFramePr>
              <a:graphicFrameLocks noChangeAspect="1"/>
            </p:cNvGraphicFramePr>
            <p:nvPr/>
          </p:nvGraphicFramePr>
          <p:xfrm>
            <a:off x="5235" y="3504"/>
            <a:ext cx="477" cy="480"/>
          </p:xfrm>
          <a:graphic>
            <a:graphicData uri="http://schemas.openxmlformats.org/presentationml/2006/ole">
              <mc:AlternateContent xmlns:mc="http://schemas.openxmlformats.org/markup-compatibility/2006">
                <mc:Choice xmlns:v="urn:schemas-microsoft-com:vml" Requires="v">
                  <p:oleObj spid="_x0000_s379980" name="Equation" r:id="rId7" imgW="444240" imgH="444240" progId="Equation.DSMT4">
                    <p:embed/>
                  </p:oleObj>
                </mc:Choice>
                <mc:Fallback>
                  <p:oleObj name="Equation" r:id="rId7" imgW="444240" imgH="4442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5" y="3504"/>
                          <a:ext cx="477"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17" name="Object 13"/>
            <p:cNvGraphicFramePr>
              <a:graphicFrameLocks noChangeAspect="1"/>
            </p:cNvGraphicFramePr>
            <p:nvPr/>
          </p:nvGraphicFramePr>
          <p:xfrm>
            <a:off x="4299" y="3860"/>
            <a:ext cx="570" cy="220"/>
          </p:xfrm>
          <a:graphic>
            <a:graphicData uri="http://schemas.openxmlformats.org/presentationml/2006/ole">
              <mc:AlternateContent xmlns:mc="http://schemas.openxmlformats.org/markup-compatibility/2006">
                <mc:Choice xmlns:v="urn:schemas-microsoft-com:vml" Requires="v">
                  <p:oleObj spid="_x0000_s379981" name="Equation" r:id="rId9" imgW="533160" imgH="203040" progId="Equation.DSMT4">
                    <p:embed/>
                  </p:oleObj>
                </mc:Choice>
                <mc:Fallback>
                  <p:oleObj name="Equation" r:id="rId9" imgW="533160" imgH="203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9" y="3860"/>
                          <a:ext cx="57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8" name="Text Box 14"/>
            <p:cNvSpPr txBox="1">
              <a:spLocks noChangeArrowheads="1"/>
            </p:cNvSpPr>
            <p:nvPr/>
          </p:nvSpPr>
          <p:spPr bwMode="auto">
            <a:xfrm>
              <a:off x="4944" y="2976"/>
              <a:ext cx="7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恒定速率输入房室</a:t>
              </a:r>
            </a:p>
          </p:txBody>
        </p:sp>
        <p:graphicFrame>
          <p:nvGraphicFramePr>
            <p:cNvPr id="379919" name="Object 15"/>
            <p:cNvGraphicFramePr>
              <a:graphicFrameLocks noChangeAspect="1"/>
            </p:cNvGraphicFramePr>
            <p:nvPr/>
          </p:nvGraphicFramePr>
          <p:xfrm>
            <a:off x="3264" y="3438"/>
            <a:ext cx="774" cy="450"/>
          </p:xfrm>
          <a:graphic>
            <a:graphicData uri="http://schemas.openxmlformats.org/presentationml/2006/ole">
              <mc:AlternateContent xmlns:mc="http://schemas.openxmlformats.org/markup-compatibility/2006">
                <mc:Choice xmlns:v="urn:schemas-microsoft-com:vml" Requires="v">
                  <p:oleObj spid="_x0000_s379982" r:id="rId11" imgW="774364" imgH="444307" progId="Equation.DSMT4">
                    <p:embed/>
                  </p:oleObj>
                </mc:Choice>
                <mc:Fallback>
                  <p:oleObj r:id="rId11" imgW="774364" imgH="444307"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3438"/>
                          <a:ext cx="774"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20" name="Line 16"/>
            <p:cNvSpPr>
              <a:spLocks noChangeShapeType="1"/>
            </p:cNvSpPr>
            <p:nvPr/>
          </p:nvSpPr>
          <p:spPr bwMode="auto">
            <a:xfrm>
              <a:off x="3888" y="37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79925" name="Picture 21" descr="PE03254_"/>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7661275" y="103188"/>
            <a:ext cx="1406525" cy="1268412"/>
          </a:xfrm>
          <a:prstGeom prst="rect">
            <a:avLst/>
          </a:prstGeom>
          <a:noFill/>
          <a:extLst>
            <a:ext uri="{909E8E84-426E-40DD-AFC4-6F175D3DCCD1}">
              <a14:hiddenFill xmlns:a14="http://schemas.microsoft.com/office/drawing/2010/main">
                <a:solidFill>
                  <a:srgbClr val="FFFFFF"/>
                </a:solidFill>
              </a14:hiddenFill>
            </a:ext>
          </a:extLst>
        </p:spPr>
      </p:pic>
      <p:grpSp>
        <p:nvGrpSpPr>
          <p:cNvPr id="379965" name="Group 61"/>
          <p:cNvGrpSpPr>
            <a:grpSpLocks/>
          </p:cNvGrpSpPr>
          <p:nvPr/>
        </p:nvGrpSpPr>
        <p:grpSpPr bwMode="auto">
          <a:xfrm>
            <a:off x="838200" y="762000"/>
            <a:ext cx="7929563" cy="1371600"/>
            <a:chOff x="528" y="480"/>
            <a:chExt cx="4995" cy="864"/>
          </a:xfrm>
        </p:grpSpPr>
        <p:grpSp>
          <p:nvGrpSpPr>
            <p:cNvPr id="379927" name="Group 23"/>
            <p:cNvGrpSpPr>
              <a:grpSpLocks/>
            </p:cNvGrpSpPr>
            <p:nvPr/>
          </p:nvGrpSpPr>
          <p:grpSpPr bwMode="auto">
            <a:xfrm>
              <a:off x="528" y="480"/>
              <a:ext cx="4128" cy="576"/>
              <a:chOff x="528" y="432"/>
              <a:chExt cx="4128" cy="576"/>
            </a:xfrm>
          </p:grpSpPr>
          <p:sp>
            <p:nvSpPr>
              <p:cNvPr id="379923" name="Rectangle 19"/>
              <p:cNvSpPr>
                <a:spLocks noChangeArrowheads="1"/>
              </p:cNvSpPr>
              <p:nvPr/>
            </p:nvSpPr>
            <p:spPr bwMode="auto">
              <a:xfrm>
                <a:off x="528" y="432"/>
                <a:ext cx="3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药物似恒速点滴方式进入体内，即</a:t>
                </a:r>
                <a:r>
                  <a:rPr lang="en-US" altLang="zh-CN" sz="2400" b="1">
                    <a:latin typeface="楷体_GB2312" pitchFamily="49" charset="-122"/>
                  </a:rPr>
                  <a:t>: </a:t>
                </a:r>
              </a:p>
            </p:txBody>
          </p:sp>
          <p:graphicFrame>
            <p:nvGraphicFramePr>
              <p:cNvPr id="379924" name="Object 20"/>
              <p:cNvGraphicFramePr>
                <a:graphicFrameLocks noChangeAspect="1"/>
              </p:cNvGraphicFramePr>
              <p:nvPr/>
            </p:nvGraphicFramePr>
            <p:xfrm>
              <a:off x="3821" y="506"/>
              <a:ext cx="835" cy="502"/>
            </p:xfrm>
            <a:graphic>
              <a:graphicData uri="http://schemas.openxmlformats.org/presentationml/2006/ole">
                <mc:AlternateContent xmlns:mc="http://schemas.openxmlformats.org/markup-compatibility/2006">
                  <mc:Choice xmlns:v="urn:schemas-microsoft-com:vml" Requires="v">
                    <p:oleObj spid="_x0000_s379983" name="Equation" r:id="rId14" imgW="749160" imgH="444240" progId="Equation.DSMT4">
                      <p:embed/>
                    </p:oleObj>
                  </mc:Choice>
                  <mc:Fallback>
                    <p:oleObj name="Equation" r:id="rId14" imgW="749160" imgH="44424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1" y="506"/>
                            <a:ext cx="835"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9964" name="Group 60"/>
            <p:cNvGrpSpPr>
              <a:grpSpLocks/>
            </p:cNvGrpSpPr>
            <p:nvPr/>
          </p:nvGrpSpPr>
          <p:grpSpPr bwMode="auto">
            <a:xfrm>
              <a:off x="528" y="816"/>
              <a:ext cx="4995" cy="528"/>
              <a:chOff x="528" y="816"/>
              <a:chExt cx="4995" cy="528"/>
            </a:xfrm>
          </p:grpSpPr>
          <p:sp>
            <p:nvSpPr>
              <p:cNvPr id="379926" name="Rectangle 22"/>
              <p:cNvSpPr>
                <a:spLocks noChangeArrowheads="1"/>
              </p:cNvSpPr>
              <p:nvPr/>
            </p:nvSpPr>
            <p:spPr bwMode="auto">
              <a:xfrm>
                <a:off x="528" y="816"/>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则体内药物总量满足： </a:t>
                </a:r>
              </a:p>
            </p:txBody>
          </p:sp>
          <p:grpSp>
            <p:nvGrpSpPr>
              <p:cNvPr id="379933" name="Group 29"/>
              <p:cNvGrpSpPr>
                <a:grpSpLocks/>
              </p:cNvGrpSpPr>
              <p:nvPr/>
            </p:nvGrpSpPr>
            <p:grpSpPr bwMode="auto">
              <a:xfrm>
                <a:off x="2592" y="907"/>
                <a:ext cx="2931" cy="437"/>
                <a:chOff x="2349" y="1003"/>
                <a:chExt cx="2931" cy="437"/>
              </a:xfrm>
            </p:grpSpPr>
            <p:graphicFrame>
              <p:nvGraphicFramePr>
                <p:cNvPr id="379928" name="Object 24"/>
                <p:cNvGraphicFramePr>
                  <a:graphicFrameLocks noChangeAspect="1"/>
                </p:cNvGraphicFramePr>
                <p:nvPr/>
              </p:nvGraphicFramePr>
              <p:xfrm>
                <a:off x="2349" y="1003"/>
                <a:ext cx="894" cy="437"/>
              </p:xfrm>
              <a:graphic>
                <a:graphicData uri="http://schemas.openxmlformats.org/presentationml/2006/ole">
                  <mc:AlternateContent xmlns:mc="http://schemas.openxmlformats.org/markup-compatibility/2006">
                    <mc:Choice xmlns:v="urn:schemas-microsoft-com:vml" Requires="v">
                      <p:oleObj spid="_x0000_s379984" name="Equation" r:id="rId16" imgW="799920" imgH="393480" progId="Equation.DSMT4">
                        <p:embed/>
                      </p:oleObj>
                    </mc:Choice>
                    <mc:Fallback>
                      <p:oleObj name="Equation" r:id="rId16" imgW="799920" imgH="39348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49" y="1003"/>
                              <a:ext cx="894"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31" name="Text Box 27"/>
                <p:cNvSpPr txBox="1">
                  <a:spLocks noChangeArrowheads="1"/>
                </p:cNvSpPr>
                <p:nvPr/>
              </p:nvSpPr>
              <p:spPr bwMode="auto">
                <a:xfrm>
                  <a:off x="3216" y="1104"/>
                  <a:ext cx="1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3333CC"/>
                      </a:solidFill>
                      <a:latin typeface="宋体" pitchFamily="2" charset="-122"/>
                      <a:ea typeface="宋体" pitchFamily="2" charset="-122"/>
                    </a:rPr>
                    <a:t>（</a:t>
                  </a:r>
                  <a:r>
                    <a:rPr lang="en-US" altLang="zh-CN" i="1">
                      <a:solidFill>
                        <a:srgbClr val="3333CC"/>
                      </a:solidFill>
                      <a:latin typeface="Times New Roman" pitchFamily="18" charset="0"/>
                      <a:ea typeface="宋体" pitchFamily="2" charset="-122"/>
                      <a:cs typeface="Times New Roman" pitchFamily="18" charset="0"/>
                    </a:rPr>
                    <a:t>x</a:t>
                  </a:r>
                  <a:r>
                    <a:rPr lang="en-US" altLang="zh-CN">
                      <a:solidFill>
                        <a:srgbClr val="3333CC"/>
                      </a:solidFill>
                      <a:latin typeface="Times New Roman" pitchFamily="18" charset="0"/>
                      <a:ea typeface="宋体" pitchFamily="2" charset="-122"/>
                      <a:cs typeface="Times New Roman" pitchFamily="18" charset="0"/>
                    </a:rPr>
                    <a:t>(0)=0</a:t>
                  </a:r>
                  <a:r>
                    <a:rPr lang="zh-CN" altLang="en-US">
                      <a:solidFill>
                        <a:srgbClr val="3333CC"/>
                      </a:solidFill>
                      <a:latin typeface="宋体" pitchFamily="2" charset="-122"/>
                      <a:ea typeface="宋体" pitchFamily="2" charset="-122"/>
                    </a:rPr>
                    <a:t>）</a:t>
                  </a:r>
                  <a:r>
                    <a:rPr lang="zh-CN" altLang="en-US">
                      <a:solidFill>
                        <a:srgbClr val="3333CC"/>
                      </a:solidFill>
                      <a:ea typeface="宋体" pitchFamily="2" charset="-122"/>
                    </a:rPr>
                    <a:t> </a:t>
                  </a:r>
                </a:p>
              </p:txBody>
            </p:sp>
            <p:sp>
              <p:nvSpPr>
                <p:cNvPr id="379932" name="Text Box 28"/>
                <p:cNvSpPr txBox="1">
                  <a:spLocks noChangeArrowheads="1"/>
                </p:cNvSpPr>
                <p:nvPr/>
              </p:nvSpPr>
              <p:spPr bwMode="auto">
                <a:xfrm>
                  <a:off x="4224" y="110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3.13</a:t>
                  </a:r>
                  <a:r>
                    <a:rPr lang="zh-CN" altLang="en-US">
                      <a:latin typeface="宋体" pitchFamily="2" charset="-122"/>
                      <a:ea typeface="宋体" pitchFamily="2" charset="-122"/>
                    </a:rPr>
                    <a:t>）</a:t>
                  </a:r>
                  <a:r>
                    <a:rPr lang="zh-CN" altLang="en-US">
                      <a:ea typeface="宋体" pitchFamily="2" charset="-122"/>
                    </a:rPr>
                    <a:t> </a:t>
                  </a:r>
                </a:p>
              </p:txBody>
            </p:sp>
          </p:grpSp>
        </p:grpSp>
      </p:grpSp>
      <p:grpSp>
        <p:nvGrpSpPr>
          <p:cNvPr id="379967" name="Group 63"/>
          <p:cNvGrpSpPr>
            <a:grpSpLocks/>
          </p:cNvGrpSpPr>
          <p:nvPr/>
        </p:nvGrpSpPr>
        <p:grpSpPr bwMode="auto">
          <a:xfrm>
            <a:off x="838200" y="2133600"/>
            <a:ext cx="7620000" cy="1066800"/>
            <a:chOff x="528" y="1344"/>
            <a:chExt cx="4800" cy="672"/>
          </a:xfrm>
        </p:grpSpPr>
        <p:sp>
          <p:nvSpPr>
            <p:cNvPr id="379935" name="Rectangle 31"/>
            <p:cNvSpPr>
              <a:spLocks noChangeArrowheads="1"/>
            </p:cNvSpPr>
            <p:nvPr/>
          </p:nvSpPr>
          <p:spPr bwMode="auto">
            <a:xfrm>
              <a:off x="528" y="1344"/>
              <a:ext cx="3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这是一个一阶常系数线性方程，其解为： </a:t>
              </a:r>
            </a:p>
          </p:txBody>
        </p:sp>
        <p:grpSp>
          <p:nvGrpSpPr>
            <p:cNvPr id="379966" name="Group 62"/>
            <p:cNvGrpSpPr>
              <a:grpSpLocks/>
            </p:cNvGrpSpPr>
            <p:nvPr/>
          </p:nvGrpSpPr>
          <p:grpSpPr bwMode="auto">
            <a:xfrm>
              <a:off x="2256" y="1562"/>
              <a:ext cx="3072" cy="454"/>
              <a:chOff x="2256" y="1562"/>
              <a:chExt cx="3072" cy="454"/>
            </a:xfrm>
          </p:grpSpPr>
          <p:graphicFrame>
            <p:nvGraphicFramePr>
              <p:cNvPr id="379936" name="Object 32"/>
              <p:cNvGraphicFramePr>
                <a:graphicFrameLocks noChangeAspect="1"/>
              </p:cNvGraphicFramePr>
              <p:nvPr/>
            </p:nvGraphicFramePr>
            <p:xfrm>
              <a:off x="2256" y="1565"/>
              <a:ext cx="1298" cy="451"/>
            </p:xfrm>
            <a:graphic>
              <a:graphicData uri="http://schemas.openxmlformats.org/presentationml/2006/ole">
                <mc:AlternateContent xmlns:mc="http://schemas.openxmlformats.org/markup-compatibility/2006">
                  <mc:Choice xmlns:v="urn:schemas-microsoft-com:vml" Requires="v">
                    <p:oleObj spid="_x0000_s379985" name="Equation" r:id="rId18" imgW="1143000" imgH="393480" progId="Equation.DSMT4">
                      <p:embed/>
                    </p:oleObj>
                  </mc:Choice>
                  <mc:Fallback>
                    <p:oleObj name="Equation" r:id="rId18" imgW="1143000" imgH="393480" progId="Equation.DSMT4">
                      <p:embed/>
                      <p:pic>
                        <p:nvPicPr>
                          <p:cNvPr id="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56" y="1565"/>
                            <a:ext cx="1298"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37" name="Object 33"/>
              <p:cNvGraphicFramePr>
                <a:graphicFrameLocks noChangeAspect="1"/>
              </p:cNvGraphicFramePr>
              <p:nvPr/>
            </p:nvGraphicFramePr>
            <p:xfrm>
              <a:off x="3823" y="1562"/>
              <a:ext cx="1505" cy="454"/>
            </p:xfrm>
            <a:graphic>
              <a:graphicData uri="http://schemas.openxmlformats.org/presentationml/2006/ole">
                <mc:AlternateContent xmlns:mc="http://schemas.openxmlformats.org/markup-compatibility/2006">
                  <mc:Choice xmlns:v="urn:schemas-microsoft-com:vml" Requires="v">
                    <p:oleObj spid="_x0000_s379986" name="Equation" r:id="rId20" imgW="1180800" imgH="393480" progId="Equation.DSMT4">
                      <p:embed/>
                    </p:oleObj>
                  </mc:Choice>
                  <mc:Fallback>
                    <p:oleObj name="Equation" r:id="rId20" imgW="1180800" imgH="393480" progId="Equation.DSMT4">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23" y="1562"/>
                            <a:ext cx="1505"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38" name="Text Box 34"/>
              <p:cNvSpPr txBox="1">
                <a:spLocks noChangeArrowheads="1"/>
              </p:cNvSpPr>
              <p:nvPr/>
            </p:nvSpPr>
            <p:spPr bwMode="auto">
              <a:xfrm>
                <a:off x="3552" y="16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或</a:t>
                </a:r>
              </a:p>
            </p:txBody>
          </p:sp>
        </p:grpSp>
      </p:grpSp>
      <p:grpSp>
        <p:nvGrpSpPr>
          <p:cNvPr id="379951" name="Group 47"/>
          <p:cNvGrpSpPr>
            <a:grpSpLocks/>
          </p:cNvGrpSpPr>
          <p:nvPr/>
        </p:nvGrpSpPr>
        <p:grpSpPr bwMode="auto">
          <a:xfrm>
            <a:off x="838200" y="2667000"/>
            <a:ext cx="2586038" cy="914400"/>
            <a:chOff x="528" y="2064"/>
            <a:chExt cx="1629" cy="576"/>
          </a:xfrm>
        </p:grpSpPr>
        <p:sp>
          <p:nvSpPr>
            <p:cNvPr id="379940" name="Text Box 36"/>
            <p:cNvSpPr txBox="1">
              <a:spLocks noChangeArrowheads="1"/>
            </p:cNvSpPr>
            <p:nvPr/>
          </p:nvSpPr>
          <p:spPr bwMode="auto">
            <a:xfrm>
              <a:off x="52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itchFamily="2" charset="-122"/>
                </a:rPr>
                <a:t>易见</a:t>
              </a:r>
              <a:r>
                <a:rPr lang="zh-CN" altLang="en-US" sz="2400" b="1"/>
                <a:t>：</a:t>
              </a:r>
            </a:p>
          </p:txBody>
        </p:sp>
        <p:graphicFrame>
          <p:nvGraphicFramePr>
            <p:cNvPr id="379941" name="Object 37"/>
            <p:cNvGraphicFramePr>
              <a:graphicFrameLocks noChangeAspect="1"/>
            </p:cNvGraphicFramePr>
            <p:nvPr/>
          </p:nvGraphicFramePr>
          <p:xfrm>
            <a:off x="1008" y="2204"/>
            <a:ext cx="1149" cy="436"/>
          </p:xfrm>
          <a:graphic>
            <a:graphicData uri="http://schemas.openxmlformats.org/presentationml/2006/ole">
              <mc:AlternateContent xmlns:mc="http://schemas.openxmlformats.org/markup-compatibility/2006">
                <mc:Choice xmlns:v="urn:schemas-microsoft-com:vml" Requires="v">
                  <p:oleObj spid="_x0000_s379987" name="Equation" r:id="rId22" imgW="1130040" imgH="431640" progId="Equation.DSMT4">
                    <p:embed/>
                  </p:oleObj>
                </mc:Choice>
                <mc:Fallback>
                  <p:oleObj name="Equation" r:id="rId22" imgW="1130040" imgH="431640" progId="Equation.DSMT4">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8" y="2204"/>
                          <a:ext cx="1149" cy="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9948" name="Group 44"/>
          <p:cNvGrpSpPr>
            <a:grpSpLocks/>
          </p:cNvGrpSpPr>
          <p:nvPr/>
        </p:nvGrpSpPr>
        <p:grpSpPr bwMode="auto">
          <a:xfrm>
            <a:off x="3429000" y="3276600"/>
            <a:ext cx="2286000" cy="685800"/>
            <a:chOff x="2112" y="2592"/>
            <a:chExt cx="1440" cy="432"/>
          </a:xfrm>
        </p:grpSpPr>
        <p:grpSp>
          <p:nvGrpSpPr>
            <p:cNvPr id="379947" name="Group 43"/>
            <p:cNvGrpSpPr>
              <a:grpSpLocks/>
            </p:cNvGrpSpPr>
            <p:nvPr/>
          </p:nvGrpSpPr>
          <p:grpSpPr bwMode="auto">
            <a:xfrm>
              <a:off x="2112" y="2592"/>
              <a:ext cx="1248" cy="432"/>
              <a:chOff x="2112" y="2592"/>
              <a:chExt cx="1248" cy="432"/>
            </a:xfrm>
          </p:grpSpPr>
          <p:sp>
            <p:nvSpPr>
              <p:cNvPr id="379943" name="Line 39"/>
              <p:cNvSpPr>
                <a:spLocks noChangeShapeType="1"/>
              </p:cNvSpPr>
              <p:nvPr/>
            </p:nvSpPr>
            <p:spPr bwMode="auto">
              <a:xfrm>
                <a:off x="2112" y="2592"/>
                <a:ext cx="96" cy="432"/>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945" name="Line 41"/>
              <p:cNvSpPr>
                <a:spLocks noChangeShapeType="1"/>
              </p:cNvSpPr>
              <p:nvPr/>
            </p:nvSpPr>
            <p:spPr bwMode="auto">
              <a:xfrm>
                <a:off x="2208" y="3024"/>
                <a:ext cx="1152"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9946" name="Text Box 42"/>
            <p:cNvSpPr txBox="1">
              <a:spLocks noChangeArrowheads="1"/>
            </p:cNvSpPr>
            <p:nvPr/>
          </p:nvSpPr>
          <p:spPr bwMode="auto">
            <a:xfrm>
              <a:off x="2160" y="2784"/>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FF0000"/>
                  </a:solidFill>
                  <a:latin typeface="宋体" pitchFamily="2" charset="-122"/>
                  <a:ea typeface="宋体" pitchFamily="2" charset="-122"/>
                </a:rPr>
                <a:t>称为稳态血药浓度</a:t>
              </a:r>
              <a:r>
                <a:rPr lang="zh-CN" altLang="en-US" sz="1800">
                  <a:solidFill>
                    <a:srgbClr val="FF0000"/>
                  </a:solidFill>
                  <a:ea typeface="宋体" pitchFamily="2" charset="-122"/>
                </a:rPr>
                <a:t> </a:t>
              </a:r>
            </a:p>
          </p:txBody>
        </p:sp>
      </p:grpSp>
      <p:sp>
        <p:nvSpPr>
          <p:cNvPr id="379952" name="Text Box 48"/>
          <p:cNvSpPr txBox="1">
            <a:spLocks noChangeArrowheads="1"/>
          </p:cNvSpPr>
          <p:nvPr/>
        </p:nvSpPr>
        <p:spPr bwMode="auto">
          <a:xfrm>
            <a:off x="228600" y="361315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rPr>
              <a:t>    </a:t>
            </a:r>
            <a:r>
              <a:rPr lang="zh-CN" altLang="en-US" sz="2400" b="1">
                <a:latin typeface="Times New Roman" pitchFamily="18" charset="0"/>
              </a:rPr>
              <a:t>对于多次点滴，设点滴时间为</a:t>
            </a:r>
            <a:r>
              <a:rPr lang="en-US" altLang="zh-CN" sz="2400" b="1" i="1">
                <a:latin typeface="Times New Roman" pitchFamily="18" charset="0"/>
              </a:rPr>
              <a:t>T</a:t>
            </a:r>
            <a:r>
              <a:rPr lang="en-US" altLang="zh-CN" sz="2400" b="1" baseline="-30000">
                <a:latin typeface="Times New Roman" pitchFamily="18" charset="0"/>
              </a:rPr>
              <a:t>1</a:t>
            </a:r>
            <a:r>
              <a:rPr lang="zh-CN" altLang="en-US" sz="2400" b="1">
                <a:latin typeface="Times New Roman" pitchFamily="18" charset="0"/>
              </a:rPr>
              <a:t>，两次点滴之间的间隔时间设为</a:t>
            </a:r>
            <a:r>
              <a:rPr lang="en-US" altLang="zh-CN" sz="2400" b="1" i="1">
                <a:latin typeface="Times New Roman" pitchFamily="18" charset="0"/>
              </a:rPr>
              <a:t>T</a:t>
            </a:r>
            <a:r>
              <a:rPr lang="en-US" altLang="zh-CN" sz="2400" b="1" baseline="-30000">
                <a:latin typeface="Times New Roman" pitchFamily="18" charset="0"/>
              </a:rPr>
              <a:t>2</a:t>
            </a:r>
            <a:r>
              <a:rPr lang="zh-CN" altLang="en-US" sz="2400" b="1">
                <a:latin typeface="Times New Roman" pitchFamily="18" charset="0"/>
              </a:rPr>
              <a:t>，</a:t>
            </a:r>
            <a:r>
              <a:rPr lang="zh-CN" altLang="en-US" sz="2400" b="1">
                <a:latin typeface="楷体_GB2312" pitchFamily="49" charset="-122"/>
              </a:rPr>
              <a:t>则在第一次点滴结束时病人体内的药物浓度可由上式得出。其后</a:t>
            </a:r>
            <a:r>
              <a:rPr lang="en-US" altLang="zh-CN" sz="2400" b="1" i="1">
                <a:latin typeface="Times New Roman" pitchFamily="18" charset="0"/>
              </a:rPr>
              <a:t>T</a:t>
            </a:r>
            <a:r>
              <a:rPr lang="en-US" altLang="zh-CN" sz="2400" b="1" baseline="-30000">
                <a:latin typeface="Times New Roman" pitchFamily="18" charset="0"/>
              </a:rPr>
              <a:t>2</a:t>
            </a:r>
            <a:r>
              <a:rPr lang="zh-CN" altLang="en-US" sz="2400" b="1">
                <a:latin typeface="楷体_GB2312" pitchFamily="49" charset="-122"/>
              </a:rPr>
              <a:t>时间内为情况</a:t>
            </a:r>
            <a:r>
              <a:rPr lang="en-US" altLang="zh-CN" sz="2400" b="1">
                <a:latin typeface="楷体_GB2312" pitchFamily="49" charset="-122"/>
              </a:rPr>
              <a:t>1</a:t>
            </a:r>
            <a:r>
              <a:rPr lang="zh-CN" altLang="en-US" sz="2400" b="1">
                <a:latin typeface="楷体_GB2312" pitchFamily="49" charset="-122"/>
              </a:rPr>
              <a:t>。故：</a:t>
            </a:r>
          </a:p>
        </p:txBody>
      </p:sp>
      <p:grpSp>
        <p:nvGrpSpPr>
          <p:cNvPr id="379961" name="Group 57"/>
          <p:cNvGrpSpPr>
            <a:grpSpLocks/>
          </p:cNvGrpSpPr>
          <p:nvPr/>
        </p:nvGrpSpPr>
        <p:grpSpPr bwMode="auto">
          <a:xfrm>
            <a:off x="685800" y="4784725"/>
            <a:ext cx="4648200" cy="1768475"/>
            <a:chOff x="336" y="2976"/>
            <a:chExt cx="2928" cy="1114"/>
          </a:xfrm>
        </p:grpSpPr>
        <p:graphicFrame>
          <p:nvGraphicFramePr>
            <p:cNvPr id="379953" name="Object 49"/>
            <p:cNvGraphicFramePr>
              <a:graphicFrameLocks noChangeAspect="1"/>
            </p:cNvGraphicFramePr>
            <p:nvPr/>
          </p:nvGraphicFramePr>
          <p:xfrm>
            <a:off x="1285" y="2976"/>
            <a:ext cx="1323" cy="444"/>
          </p:xfrm>
          <a:graphic>
            <a:graphicData uri="http://schemas.openxmlformats.org/presentationml/2006/ole">
              <mc:AlternateContent xmlns:mc="http://schemas.openxmlformats.org/markup-compatibility/2006">
                <mc:Choice xmlns:v="urn:schemas-microsoft-com:vml" Requires="v">
                  <p:oleObj spid="_x0000_s379988" name="Equation" r:id="rId24" imgW="1180800" imgH="393480" progId="Equation.DSMT4">
                    <p:embed/>
                  </p:oleObj>
                </mc:Choice>
                <mc:Fallback>
                  <p:oleObj name="Equation" r:id="rId24" imgW="1180800" imgH="393480" progId="Equation.DSMT4">
                    <p:embed/>
                    <p:pic>
                      <p:nvPicPr>
                        <p:cNvPr id="0" name="Object 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85" y="2976"/>
                          <a:ext cx="1323"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54" name="Text Box 50"/>
            <p:cNvSpPr txBox="1">
              <a:spLocks noChangeArrowheads="1"/>
            </p:cNvSpPr>
            <p:nvPr/>
          </p:nvSpPr>
          <p:spPr bwMode="auto">
            <a:xfrm>
              <a:off x="336" y="3072"/>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宋体" pitchFamily="2" charset="-122"/>
                  <a:ea typeface="华文宋体" pitchFamily="2" charset="-122"/>
                </a:rPr>
                <a:t>（第一次）</a:t>
              </a:r>
              <a:r>
                <a:rPr lang="zh-CN" altLang="en-US">
                  <a:ea typeface="宋体" pitchFamily="2" charset="-122"/>
                </a:rPr>
                <a:t> </a:t>
              </a:r>
            </a:p>
          </p:txBody>
        </p:sp>
        <p:sp>
          <p:nvSpPr>
            <p:cNvPr id="379955" name="Text Box 51"/>
            <p:cNvSpPr txBox="1">
              <a:spLocks noChangeArrowheads="1"/>
            </p:cNvSpPr>
            <p:nvPr/>
          </p:nvSpPr>
          <p:spPr bwMode="auto">
            <a:xfrm>
              <a:off x="2064" y="331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3333CC"/>
                  </a:solidFill>
                  <a:latin typeface="华文宋体" pitchFamily="2" charset="-122"/>
                  <a:ea typeface="华文宋体" pitchFamily="2" charset="-122"/>
                </a:rPr>
                <a:t>0≤</a:t>
              </a:r>
              <a:r>
                <a:rPr lang="en-US" altLang="zh-CN" i="1">
                  <a:solidFill>
                    <a:srgbClr val="3333CC"/>
                  </a:solidFill>
                  <a:latin typeface="华文宋体" pitchFamily="2" charset="-122"/>
                  <a:ea typeface="华文宋体" pitchFamily="2" charset="-122"/>
                </a:rPr>
                <a:t>t</a:t>
              </a:r>
              <a:r>
                <a:rPr lang="en-US" altLang="zh-CN">
                  <a:solidFill>
                    <a:srgbClr val="3333CC"/>
                  </a:solidFill>
                  <a:latin typeface="华文宋体" pitchFamily="2" charset="-122"/>
                  <a:ea typeface="华文宋体" pitchFamily="2" charset="-122"/>
                </a:rPr>
                <a:t>≤</a:t>
              </a:r>
              <a:r>
                <a:rPr lang="en-US" altLang="zh-CN" i="1">
                  <a:solidFill>
                    <a:srgbClr val="3333CC"/>
                  </a:solidFill>
                  <a:latin typeface="华文宋体" pitchFamily="2" charset="-122"/>
                  <a:ea typeface="华文宋体" pitchFamily="2" charset="-122"/>
                </a:rPr>
                <a:t>T</a:t>
              </a:r>
              <a:r>
                <a:rPr lang="en-US" altLang="zh-CN" baseline="-30000">
                  <a:solidFill>
                    <a:srgbClr val="3333CC"/>
                  </a:solidFill>
                  <a:latin typeface="华文宋体" pitchFamily="2" charset="-122"/>
                  <a:ea typeface="华文宋体" pitchFamily="2" charset="-122"/>
                </a:rPr>
                <a:t>1</a:t>
              </a:r>
              <a:r>
                <a:rPr lang="en-US" altLang="zh-CN">
                  <a:solidFill>
                    <a:srgbClr val="3333CC"/>
                  </a:solidFill>
                  <a:latin typeface="华文宋体" pitchFamily="2" charset="-122"/>
                  <a:ea typeface="华文宋体" pitchFamily="2" charset="-122"/>
                </a:rPr>
                <a:t> </a:t>
              </a:r>
            </a:p>
          </p:txBody>
        </p:sp>
        <p:graphicFrame>
          <p:nvGraphicFramePr>
            <p:cNvPr id="379957" name="Object 53"/>
            <p:cNvGraphicFramePr>
              <a:graphicFrameLocks noChangeAspect="1"/>
            </p:cNvGraphicFramePr>
            <p:nvPr/>
          </p:nvGraphicFramePr>
          <p:xfrm>
            <a:off x="528" y="3504"/>
            <a:ext cx="1968" cy="480"/>
          </p:xfrm>
          <a:graphic>
            <a:graphicData uri="http://schemas.openxmlformats.org/presentationml/2006/ole">
              <mc:AlternateContent xmlns:mc="http://schemas.openxmlformats.org/markup-compatibility/2006">
                <mc:Choice xmlns:v="urn:schemas-microsoft-com:vml" Requires="v">
                  <p:oleObj spid="_x0000_s379989" name="Equation" r:id="rId26" imgW="1625400" imgH="393480" progId="Equation.DSMT4">
                    <p:embed/>
                  </p:oleObj>
                </mc:Choice>
                <mc:Fallback>
                  <p:oleObj name="Equation" r:id="rId26" imgW="1625400" imgH="393480" progId="Equation.DSMT4">
                    <p:embed/>
                    <p:pic>
                      <p:nvPicPr>
                        <p:cNvPr id="0"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28" y="3504"/>
                          <a:ext cx="196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60" name="Text Box 56"/>
            <p:cNvSpPr txBox="1">
              <a:spLocks noChangeArrowheads="1"/>
            </p:cNvSpPr>
            <p:nvPr/>
          </p:nvSpPr>
          <p:spPr bwMode="auto">
            <a:xfrm>
              <a:off x="2016" y="3840"/>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3333CC"/>
                  </a:solidFill>
                  <a:latin typeface="华文宋体" pitchFamily="2" charset="-122"/>
                  <a:ea typeface="宋体" pitchFamily="2" charset="-122"/>
                </a:rPr>
                <a:t>T</a:t>
              </a:r>
              <a:r>
                <a:rPr lang="en-US" altLang="zh-CN" baseline="-30000">
                  <a:solidFill>
                    <a:srgbClr val="3333CC"/>
                  </a:solidFill>
                  <a:latin typeface="华文宋体" pitchFamily="2" charset="-122"/>
                  <a:ea typeface="宋体" pitchFamily="2" charset="-122"/>
                </a:rPr>
                <a:t>1</a:t>
              </a:r>
              <a:r>
                <a:rPr lang="en-US" altLang="zh-CN">
                  <a:solidFill>
                    <a:srgbClr val="3333CC"/>
                  </a:solidFill>
                  <a:latin typeface="宋体" pitchFamily="2" charset="-122"/>
                  <a:ea typeface="宋体" pitchFamily="2" charset="-122"/>
                </a:rPr>
                <a:t>≤</a:t>
              </a:r>
              <a:r>
                <a:rPr lang="en-US" altLang="zh-CN" i="1">
                  <a:solidFill>
                    <a:srgbClr val="3333CC"/>
                  </a:solidFill>
                  <a:latin typeface="华文宋体" pitchFamily="2" charset="-122"/>
                  <a:ea typeface="宋体" pitchFamily="2" charset="-122"/>
                </a:rPr>
                <a:t>t</a:t>
              </a:r>
              <a:r>
                <a:rPr lang="en-US" altLang="zh-CN">
                  <a:solidFill>
                    <a:srgbClr val="3333CC"/>
                  </a:solidFill>
                  <a:latin typeface="宋体" pitchFamily="2" charset="-122"/>
                  <a:ea typeface="宋体" pitchFamily="2" charset="-122"/>
                </a:rPr>
                <a:t>≤</a:t>
              </a:r>
              <a:r>
                <a:rPr lang="en-US" altLang="zh-CN" i="1">
                  <a:solidFill>
                    <a:srgbClr val="3333CC"/>
                  </a:solidFill>
                  <a:latin typeface="华文宋体" pitchFamily="2" charset="-122"/>
                  <a:ea typeface="宋体" pitchFamily="2" charset="-122"/>
                </a:rPr>
                <a:t>T</a:t>
              </a:r>
              <a:r>
                <a:rPr lang="en-US" altLang="zh-CN" baseline="-30000">
                  <a:solidFill>
                    <a:srgbClr val="3333CC"/>
                  </a:solidFill>
                  <a:latin typeface="华文宋体" pitchFamily="2" charset="-122"/>
                  <a:ea typeface="宋体" pitchFamily="2" charset="-122"/>
                </a:rPr>
                <a:t>1</a:t>
              </a:r>
              <a:r>
                <a:rPr lang="en-US" altLang="zh-CN" i="1">
                  <a:solidFill>
                    <a:srgbClr val="3333CC"/>
                  </a:solidFill>
                  <a:latin typeface="华文宋体" pitchFamily="2" charset="-122"/>
                  <a:ea typeface="宋体" pitchFamily="2" charset="-122"/>
                </a:rPr>
                <a:t> </a:t>
              </a:r>
              <a:r>
                <a:rPr lang="en-US" altLang="zh-CN">
                  <a:solidFill>
                    <a:srgbClr val="3333CC"/>
                  </a:solidFill>
                  <a:latin typeface="华文宋体" pitchFamily="2" charset="-122"/>
                  <a:ea typeface="宋体" pitchFamily="2" charset="-122"/>
                </a:rPr>
                <a:t>+</a:t>
              </a:r>
              <a:r>
                <a:rPr lang="en-US" altLang="zh-CN" i="1">
                  <a:solidFill>
                    <a:srgbClr val="3333CC"/>
                  </a:solidFill>
                  <a:latin typeface="华文宋体" pitchFamily="2" charset="-122"/>
                  <a:ea typeface="宋体" pitchFamily="2" charset="-122"/>
                </a:rPr>
                <a:t>T</a:t>
              </a:r>
              <a:r>
                <a:rPr lang="en-US" altLang="zh-CN" baseline="-30000">
                  <a:solidFill>
                    <a:srgbClr val="3333CC"/>
                  </a:solidFill>
                  <a:latin typeface="华文宋体" pitchFamily="2" charset="-122"/>
                  <a:ea typeface="宋体" pitchFamily="2" charset="-122"/>
                </a:rPr>
                <a:t>2</a:t>
              </a:r>
              <a:r>
                <a:rPr lang="en-US" altLang="zh-CN">
                  <a:solidFill>
                    <a:srgbClr val="3333CC"/>
                  </a:solidFill>
                  <a:latin typeface="华文宋体" pitchFamily="2" charset="-122"/>
                  <a:ea typeface="华文宋体" pitchFamily="2" charset="-122"/>
                </a:rPr>
                <a:t>  </a:t>
              </a:r>
            </a:p>
          </p:txBody>
        </p:sp>
      </p:grpSp>
      <p:pic>
        <p:nvPicPr>
          <p:cNvPr id="379962" name="Picture 58" descr="j0244855"/>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824663" y="16002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79963" name="AutoShape 59"/>
          <p:cNvSpPr>
            <a:spLocks noChangeArrowheads="1"/>
          </p:cNvSpPr>
          <p:nvPr/>
        </p:nvSpPr>
        <p:spPr bwMode="auto">
          <a:xfrm>
            <a:off x="1676400" y="3276600"/>
            <a:ext cx="5257800" cy="1981200"/>
          </a:xfrm>
          <a:prstGeom prst="cloudCallout">
            <a:avLst>
              <a:gd name="adj1" fmla="val 56190"/>
              <a:gd name="adj2" fmla="val -70352"/>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CC0000"/>
                </a:solidFill>
                <a:latin typeface="楷体_GB2312" pitchFamily="49" charset="-122"/>
              </a:rPr>
              <a:t>类似可讨论以后各次点滴时的情况，区别只在初值上的不同。第二次点滴起，患者   </a:t>
            </a:r>
          </a:p>
          <a:p>
            <a:pPr algn="ctr"/>
            <a:r>
              <a:rPr lang="zh-CN" altLang="en-US" b="1">
                <a:solidFill>
                  <a:srgbClr val="CC0000"/>
                </a:solidFill>
                <a:latin typeface="楷体_GB2312" pitchFamily="49" charset="-122"/>
              </a:rPr>
              <a:t> 体内的初始药物浓度不为零。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9908"/>
                                        </p:tgtEl>
                                        <p:attrNameLst>
                                          <p:attrName>style.visibility</p:attrName>
                                        </p:attrNameLst>
                                      </p:cBhvr>
                                      <p:to>
                                        <p:strVal val="visible"/>
                                      </p:to>
                                    </p:set>
                                    <p:animEffect transition="in" filter="wipe(left)">
                                      <p:cBhvr>
                                        <p:cTn id="7" dur="500"/>
                                        <p:tgtEl>
                                          <p:spTgt spid="37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wipe(left)">
                                      <p:cBhvr>
                                        <p:cTn id="12" dur="500"/>
                                        <p:tgtEl>
                                          <p:spTgt spid="379922"/>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79965"/>
                                        </p:tgtEl>
                                        <p:attrNameLst>
                                          <p:attrName>style.visibility</p:attrName>
                                        </p:attrNameLst>
                                      </p:cBhvr>
                                      <p:to>
                                        <p:strVal val="visible"/>
                                      </p:to>
                                    </p:set>
                                    <p:animEffect transition="in" filter="wipe(up)">
                                      <p:cBhvr>
                                        <p:cTn id="16" dur="500"/>
                                        <p:tgtEl>
                                          <p:spTgt spid="3799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79967"/>
                                        </p:tgtEl>
                                        <p:attrNameLst>
                                          <p:attrName>style.visibility</p:attrName>
                                        </p:attrNameLst>
                                      </p:cBhvr>
                                      <p:to>
                                        <p:strVal val="visible"/>
                                      </p:to>
                                    </p:set>
                                    <p:animEffect transition="in" filter="wipe(left)">
                                      <p:cBhvr>
                                        <p:cTn id="21" dur="500"/>
                                        <p:tgtEl>
                                          <p:spTgt spid="3799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79951"/>
                                        </p:tgtEl>
                                        <p:attrNameLst>
                                          <p:attrName>style.visibility</p:attrName>
                                        </p:attrNameLst>
                                      </p:cBhvr>
                                      <p:to>
                                        <p:strVal val="visible"/>
                                      </p:to>
                                    </p:set>
                                    <p:animEffect transition="in" filter="wipe(up)">
                                      <p:cBhvr>
                                        <p:cTn id="26" dur="500"/>
                                        <p:tgtEl>
                                          <p:spTgt spid="379951"/>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79948"/>
                                        </p:tgtEl>
                                        <p:attrNameLst>
                                          <p:attrName>style.visibility</p:attrName>
                                        </p:attrNameLst>
                                      </p:cBhvr>
                                      <p:to>
                                        <p:strVal val="visible"/>
                                      </p:to>
                                    </p:set>
                                    <p:animEffect transition="in" filter="wipe(left)">
                                      <p:cBhvr>
                                        <p:cTn id="30" dur="500"/>
                                        <p:tgtEl>
                                          <p:spTgt spid="379948"/>
                                        </p:tgtEl>
                                      </p:cBhvr>
                                    </p:animEffect>
                                  </p:childTnLst>
                                  <p:subTnLst>
                                    <p:set>
                                      <p:cBhvr override="childStyle">
                                        <p:cTn dur="1" fill="hold" display="0" masterRel="nextClick" afterEffect="1"/>
                                        <p:tgtEl>
                                          <p:spTgt spid="379948"/>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79952"/>
                                        </p:tgtEl>
                                        <p:attrNameLst>
                                          <p:attrName>style.visibility</p:attrName>
                                        </p:attrNameLst>
                                      </p:cBhvr>
                                      <p:to>
                                        <p:strVal val="visible"/>
                                      </p:to>
                                    </p:set>
                                    <p:animEffect transition="in" filter="wipe(up)">
                                      <p:cBhvr>
                                        <p:cTn id="35" dur="500"/>
                                        <p:tgtEl>
                                          <p:spTgt spid="37995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379961"/>
                                        </p:tgtEl>
                                        <p:attrNameLst>
                                          <p:attrName>style.visibility</p:attrName>
                                        </p:attrNameLst>
                                      </p:cBhvr>
                                      <p:to>
                                        <p:strVal val="visible"/>
                                      </p:to>
                                    </p:set>
                                    <p:animEffect transition="in" filter="wipe(left)">
                                      <p:cBhvr>
                                        <p:cTn id="39" dur="500"/>
                                        <p:tgtEl>
                                          <p:spTgt spid="37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79962"/>
                                        </p:tgtEl>
                                        <p:attrNameLst>
                                          <p:attrName>style.visibility</p:attrName>
                                        </p:attrNameLst>
                                      </p:cBhvr>
                                      <p:to>
                                        <p:strVal val="visible"/>
                                      </p:to>
                                    </p:se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379963"/>
                                        </p:tgtEl>
                                        <p:attrNameLst>
                                          <p:attrName>style.visibility</p:attrName>
                                        </p:attrNameLst>
                                      </p:cBhvr>
                                      <p:to>
                                        <p:strVal val="visible"/>
                                      </p:to>
                                    </p:set>
                                    <p:animEffect transition="in" filter="wipe(up)">
                                      <p:cBhvr>
                                        <p:cTn id="47" dur="500"/>
                                        <p:tgtEl>
                                          <p:spTgt spid="379963"/>
                                        </p:tgtEl>
                                      </p:cBhvr>
                                    </p:animEffect>
                                  </p:childTnLst>
                                  <p:subTnLst>
                                    <p:audio>
                                      <p:cMediaNode>
                                        <p:cTn display="0" masterRel="sameClick">
                                          <p:stCondLst>
                                            <p:cond evt="begin" delay="0">
                                              <p:tn val="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utoUpdateAnimBg="0"/>
      <p:bldP spid="379952" grpId="0" autoUpdateAnimBg="0"/>
      <p:bldP spid="37996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304800" y="2286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CC33"/>
                </a:solidFill>
                <a:latin typeface="楷体_GB2312" pitchFamily="49" charset="-122"/>
              </a:rPr>
              <a:t>情况</a:t>
            </a:r>
            <a:r>
              <a:rPr lang="en-US" altLang="zh-CN" sz="2400" b="1">
                <a:solidFill>
                  <a:srgbClr val="33CC33"/>
                </a:solidFill>
                <a:latin typeface="楷体_GB2312" pitchFamily="49" charset="-122"/>
              </a:rPr>
              <a:t>3 </a:t>
            </a:r>
            <a:r>
              <a:rPr lang="zh-CN" altLang="en-US" sz="2400" b="1">
                <a:solidFill>
                  <a:srgbClr val="33CC33"/>
                </a:solidFill>
                <a:latin typeface="楷体_GB2312" pitchFamily="49" charset="-122"/>
              </a:rPr>
              <a:t>口服药或肌注 </a:t>
            </a:r>
          </a:p>
        </p:txBody>
      </p:sp>
      <p:pic>
        <p:nvPicPr>
          <p:cNvPr id="381957" name="Picture 5" descr="PE03254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661275" y="103188"/>
            <a:ext cx="1406525" cy="1268412"/>
          </a:xfrm>
          <a:prstGeom prst="rect">
            <a:avLst/>
          </a:prstGeom>
          <a:noFill/>
          <a:extLst>
            <a:ext uri="{909E8E84-426E-40DD-AFC4-6F175D3DCCD1}">
              <a14:hiddenFill xmlns:a14="http://schemas.microsoft.com/office/drawing/2010/main">
                <a:solidFill>
                  <a:srgbClr val="FFFFFF"/>
                </a:solidFill>
              </a14:hiddenFill>
            </a:ext>
          </a:extLst>
        </p:spPr>
      </p:pic>
      <p:grpSp>
        <p:nvGrpSpPr>
          <p:cNvPr id="381984" name="Group 32"/>
          <p:cNvGrpSpPr>
            <a:grpSpLocks/>
          </p:cNvGrpSpPr>
          <p:nvPr/>
        </p:nvGrpSpPr>
        <p:grpSpPr bwMode="auto">
          <a:xfrm>
            <a:off x="7391400" y="3276600"/>
            <a:ext cx="1600200" cy="3048000"/>
            <a:chOff x="3552" y="2112"/>
            <a:chExt cx="1008" cy="1920"/>
          </a:xfrm>
        </p:grpSpPr>
        <p:sp>
          <p:nvSpPr>
            <p:cNvPr id="381969" name="Oval 17"/>
            <p:cNvSpPr>
              <a:spLocks noChangeArrowheads="1"/>
            </p:cNvSpPr>
            <p:nvPr/>
          </p:nvSpPr>
          <p:spPr bwMode="auto">
            <a:xfrm>
              <a:off x="3696" y="3024"/>
              <a:ext cx="768" cy="67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2" name="Oval 20"/>
            <p:cNvSpPr>
              <a:spLocks noChangeArrowheads="1"/>
            </p:cNvSpPr>
            <p:nvPr/>
          </p:nvSpPr>
          <p:spPr bwMode="auto">
            <a:xfrm>
              <a:off x="3696" y="2112"/>
              <a:ext cx="768" cy="67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3" name="Line 21"/>
            <p:cNvSpPr>
              <a:spLocks noChangeShapeType="1"/>
            </p:cNvSpPr>
            <p:nvPr/>
          </p:nvSpPr>
          <p:spPr bwMode="auto">
            <a:xfrm>
              <a:off x="4080" y="2688"/>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75" name="Line 23"/>
            <p:cNvSpPr>
              <a:spLocks noChangeShapeType="1"/>
            </p:cNvSpPr>
            <p:nvPr/>
          </p:nvSpPr>
          <p:spPr bwMode="auto">
            <a:xfrm>
              <a:off x="4080" y="3504"/>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76" name="Text Box 24"/>
            <p:cNvSpPr txBox="1">
              <a:spLocks noChangeArrowheads="1"/>
            </p:cNvSpPr>
            <p:nvPr/>
          </p:nvSpPr>
          <p:spPr bwMode="auto">
            <a:xfrm>
              <a:off x="3888" y="240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y(t)</a:t>
              </a:r>
            </a:p>
          </p:txBody>
        </p:sp>
        <p:sp>
          <p:nvSpPr>
            <p:cNvPr id="381977" name="Text Box 25"/>
            <p:cNvSpPr txBox="1">
              <a:spLocks noChangeArrowheads="1"/>
            </p:cNvSpPr>
            <p:nvPr/>
          </p:nvSpPr>
          <p:spPr bwMode="auto">
            <a:xfrm>
              <a:off x="3936" y="326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x(t)</a:t>
              </a:r>
            </a:p>
          </p:txBody>
        </p:sp>
        <p:sp>
          <p:nvSpPr>
            <p:cNvPr id="381978" name="Text Box 26"/>
            <p:cNvSpPr txBox="1">
              <a:spLocks noChangeArrowheads="1"/>
            </p:cNvSpPr>
            <p:nvPr/>
          </p:nvSpPr>
          <p:spPr bwMode="auto">
            <a:xfrm>
              <a:off x="4080" y="27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latin typeface="Times New Roman" pitchFamily="18" charset="0"/>
                  <a:ea typeface="宋体" pitchFamily="2" charset="-122"/>
                  <a:cs typeface="Times New Roman" pitchFamily="18" charset="0"/>
                </a:rPr>
                <a:t>K</a:t>
              </a:r>
              <a:r>
                <a:rPr lang="en-US" altLang="zh-CN" sz="1800" baseline="-30000">
                  <a:latin typeface="Times New Roman" pitchFamily="18" charset="0"/>
                  <a:ea typeface="宋体" pitchFamily="2" charset="-122"/>
                  <a:cs typeface="Times New Roman" pitchFamily="18" charset="0"/>
                </a:rPr>
                <a:t>1</a:t>
              </a:r>
              <a:r>
                <a:rPr lang="en-US" altLang="zh-CN" sz="1800">
                  <a:ea typeface="宋体" pitchFamily="2" charset="-122"/>
                </a:rPr>
                <a:t>y</a:t>
              </a:r>
            </a:p>
          </p:txBody>
        </p:sp>
        <p:sp>
          <p:nvSpPr>
            <p:cNvPr id="381979" name="Text Box 27"/>
            <p:cNvSpPr txBox="1">
              <a:spLocks noChangeArrowheads="1"/>
            </p:cNvSpPr>
            <p:nvPr/>
          </p:nvSpPr>
          <p:spPr bwMode="auto">
            <a:xfrm>
              <a:off x="4080" y="369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latin typeface="Times New Roman" pitchFamily="18" charset="0"/>
                  <a:ea typeface="宋体" pitchFamily="2" charset="-122"/>
                  <a:cs typeface="Times New Roman" pitchFamily="18" charset="0"/>
                </a:rPr>
                <a:t>K</a:t>
              </a:r>
              <a:r>
                <a:rPr lang="en-US" altLang="zh-CN" sz="1800" baseline="-30000">
                  <a:latin typeface="Times New Roman" pitchFamily="18" charset="0"/>
                  <a:ea typeface="宋体" pitchFamily="2" charset="-122"/>
                  <a:cs typeface="Times New Roman" pitchFamily="18" charset="0"/>
                </a:rPr>
                <a:t>1</a:t>
              </a:r>
              <a:r>
                <a:rPr lang="en-US" altLang="zh-CN" sz="1800">
                  <a:ea typeface="宋体" pitchFamily="2" charset="-122"/>
                </a:rPr>
                <a:t>x</a:t>
              </a:r>
            </a:p>
          </p:txBody>
        </p:sp>
        <p:sp>
          <p:nvSpPr>
            <p:cNvPr id="381981" name="Text Box 29"/>
            <p:cNvSpPr txBox="1">
              <a:spLocks noChangeArrowheads="1"/>
            </p:cNvSpPr>
            <p:nvPr/>
          </p:nvSpPr>
          <p:spPr bwMode="auto">
            <a:xfrm>
              <a:off x="3552" y="364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环境</a:t>
              </a:r>
            </a:p>
          </p:txBody>
        </p:sp>
        <p:sp>
          <p:nvSpPr>
            <p:cNvPr id="381982" name="Text Box 30"/>
            <p:cNvSpPr txBox="1">
              <a:spLocks noChangeArrowheads="1"/>
            </p:cNvSpPr>
            <p:nvPr/>
          </p:nvSpPr>
          <p:spPr bwMode="auto">
            <a:xfrm>
              <a:off x="3696" y="316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机体</a:t>
              </a:r>
            </a:p>
          </p:txBody>
        </p:sp>
        <p:sp>
          <p:nvSpPr>
            <p:cNvPr id="381983" name="Text Box 31"/>
            <p:cNvSpPr txBox="1">
              <a:spLocks noChangeArrowheads="1"/>
            </p:cNvSpPr>
            <p:nvPr/>
          </p:nvSpPr>
          <p:spPr bwMode="auto">
            <a:xfrm>
              <a:off x="3744" y="220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ea typeface="宋体" pitchFamily="2" charset="-122"/>
                </a:rPr>
                <a:t>外部药物</a:t>
              </a:r>
            </a:p>
          </p:txBody>
        </p:sp>
      </p:grpSp>
      <p:sp>
        <p:nvSpPr>
          <p:cNvPr id="381985" name="Rectangle 33"/>
          <p:cNvSpPr>
            <a:spLocks noChangeArrowheads="1"/>
          </p:cNvSpPr>
          <p:nvPr/>
        </p:nvSpPr>
        <p:spPr bwMode="auto">
          <a:xfrm>
            <a:off x="304800" y="762000"/>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口服药或肌肉注射时，药物的吸收方式与点滴时不同，药物虽然瞬间进入了体内，但它一般都集中与身体的某一部位，靠其表面与肌体接触而逐步被吸收。设药物被吸收的速率与存量药物的数量成正比，记比例系数为</a:t>
            </a:r>
            <a:r>
              <a:rPr lang="en-US" altLang="zh-CN" sz="2400" b="1" i="1">
                <a:latin typeface="Times New Roman" pitchFamily="18" charset="0"/>
              </a:rPr>
              <a:t>K</a:t>
            </a:r>
            <a:r>
              <a:rPr lang="en-US" altLang="zh-CN" sz="2400" b="1" baseline="-30000">
                <a:latin typeface="Times New Roman" pitchFamily="18" charset="0"/>
              </a:rPr>
              <a:t>1</a:t>
            </a:r>
            <a:r>
              <a:rPr lang="zh-CN" altLang="en-US" sz="2400" b="1">
                <a:latin typeface="Times New Roman" pitchFamily="18" charset="0"/>
              </a:rPr>
              <a:t>，即若记</a:t>
            </a:r>
            <a:r>
              <a:rPr lang="en-US" altLang="zh-CN" sz="2400" b="1" i="1">
                <a:latin typeface="Times New Roman" pitchFamily="18" charset="0"/>
              </a:rPr>
              <a:t>t</a:t>
            </a:r>
            <a:r>
              <a:rPr lang="zh-CN" altLang="en-US" sz="2400" b="1">
                <a:latin typeface="Times New Roman" pitchFamily="18" charset="0"/>
              </a:rPr>
              <a:t>时刻残留药物量为</a:t>
            </a:r>
            <a:r>
              <a:rPr lang="en-US" altLang="zh-CN" sz="2400" b="1" i="1">
                <a:latin typeface="Times New Roman" pitchFamily="18" charset="0"/>
              </a:rPr>
              <a:t>y</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，则</a:t>
            </a:r>
            <a:r>
              <a:rPr lang="en-US" altLang="zh-CN" sz="2400" b="1" i="1">
                <a:latin typeface="Times New Roman" pitchFamily="18" charset="0"/>
              </a:rPr>
              <a:t>y</a:t>
            </a:r>
            <a:r>
              <a:rPr lang="zh-CN" altLang="en-US" sz="2400" b="1">
                <a:latin typeface="Times New Roman" pitchFamily="18" charset="0"/>
              </a:rPr>
              <a:t>满足： </a:t>
            </a:r>
          </a:p>
        </p:txBody>
      </p:sp>
      <p:graphicFrame>
        <p:nvGraphicFramePr>
          <p:cNvPr id="381986" name="Object 34"/>
          <p:cNvGraphicFramePr>
            <a:graphicFrameLocks noChangeAspect="1"/>
          </p:cNvGraphicFramePr>
          <p:nvPr/>
        </p:nvGraphicFramePr>
        <p:xfrm>
          <a:off x="3581400" y="2362200"/>
          <a:ext cx="1295400" cy="1160463"/>
        </p:xfrm>
        <a:graphic>
          <a:graphicData uri="http://schemas.openxmlformats.org/presentationml/2006/ole">
            <mc:AlternateContent xmlns:mc="http://schemas.openxmlformats.org/markup-compatibility/2006">
              <mc:Choice xmlns:v="urn:schemas-microsoft-com:vml" Requires="v">
                <p:oleObj spid="_x0000_s382016" name="Equation" r:id="rId5" imgW="736560" imgH="660240" progId="Equation.DSMT4">
                  <p:embed/>
                </p:oleObj>
              </mc:Choice>
              <mc:Fallback>
                <p:oleObj name="Equation" r:id="rId5" imgW="736560" imgH="66024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362200"/>
                        <a:ext cx="12954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1987" name="Group 35"/>
          <p:cNvGrpSpPr>
            <a:grpSpLocks/>
          </p:cNvGrpSpPr>
          <p:nvPr/>
        </p:nvGrpSpPr>
        <p:grpSpPr bwMode="auto">
          <a:xfrm>
            <a:off x="4724400" y="2300288"/>
            <a:ext cx="3276600" cy="976312"/>
            <a:chOff x="2784" y="1737"/>
            <a:chExt cx="2064" cy="615"/>
          </a:xfrm>
        </p:grpSpPr>
        <p:grpSp>
          <p:nvGrpSpPr>
            <p:cNvPr id="381988" name="Group 36"/>
            <p:cNvGrpSpPr>
              <a:grpSpLocks/>
            </p:cNvGrpSpPr>
            <p:nvPr/>
          </p:nvGrpSpPr>
          <p:grpSpPr bwMode="auto">
            <a:xfrm>
              <a:off x="2784" y="1968"/>
              <a:ext cx="1968" cy="384"/>
              <a:chOff x="2784" y="1968"/>
              <a:chExt cx="1968" cy="384"/>
            </a:xfrm>
          </p:grpSpPr>
          <p:sp>
            <p:nvSpPr>
              <p:cNvPr id="381989" name="Line 37"/>
              <p:cNvSpPr>
                <a:spLocks noChangeShapeType="1"/>
              </p:cNvSpPr>
              <p:nvPr/>
            </p:nvSpPr>
            <p:spPr bwMode="auto">
              <a:xfrm flipV="1">
                <a:off x="2784" y="1968"/>
                <a:ext cx="384" cy="384"/>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90" name="Line 38"/>
              <p:cNvSpPr>
                <a:spLocks noChangeShapeType="1"/>
              </p:cNvSpPr>
              <p:nvPr/>
            </p:nvSpPr>
            <p:spPr bwMode="auto">
              <a:xfrm>
                <a:off x="3168" y="1968"/>
                <a:ext cx="1584"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1991" name="Text Box 39"/>
            <p:cNvSpPr txBox="1">
              <a:spLocks noChangeArrowheads="1"/>
            </p:cNvSpPr>
            <p:nvPr/>
          </p:nvSpPr>
          <p:spPr bwMode="auto">
            <a:xfrm>
              <a:off x="3168" y="1737"/>
              <a:ext cx="1680"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FF0000"/>
                  </a:solidFill>
                  <a:latin typeface="Times New Roman" pitchFamily="18" charset="0"/>
                  <a:ea typeface="宋体" pitchFamily="2" charset="-122"/>
                  <a:cs typeface="Times New Roman" pitchFamily="18" charset="0"/>
                </a:rPr>
                <a:t>D</a:t>
              </a:r>
              <a:r>
                <a:rPr lang="zh-CN" altLang="en-US" sz="1800">
                  <a:solidFill>
                    <a:srgbClr val="FF0000"/>
                  </a:solidFill>
                  <a:latin typeface="宋体" pitchFamily="2" charset="-122"/>
                  <a:ea typeface="宋体" pitchFamily="2" charset="-122"/>
                </a:rPr>
                <a:t>为口服或肌注药物总量</a:t>
              </a:r>
              <a:r>
                <a:rPr lang="zh-CN" altLang="en-US" sz="1800">
                  <a:solidFill>
                    <a:srgbClr val="FF0000"/>
                  </a:solidFill>
                  <a:ea typeface="宋体" pitchFamily="2" charset="-122"/>
                </a:rPr>
                <a:t> </a:t>
              </a:r>
            </a:p>
          </p:txBody>
        </p:sp>
      </p:grpSp>
      <p:grpSp>
        <p:nvGrpSpPr>
          <p:cNvPr id="382002" name="Group 50"/>
          <p:cNvGrpSpPr>
            <a:grpSpLocks/>
          </p:cNvGrpSpPr>
          <p:nvPr/>
        </p:nvGrpSpPr>
        <p:grpSpPr bwMode="auto">
          <a:xfrm>
            <a:off x="914400" y="2971800"/>
            <a:ext cx="2514600" cy="573088"/>
            <a:chOff x="576" y="1895"/>
            <a:chExt cx="1584" cy="361"/>
          </a:xfrm>
        </p:grpSpPr>
        <p:sp>
          <p:nvSpPr>
            <p:cNvPr id="381993" name="Rectangle 41"/>
            <p:cNvSpPr>
              <a:spLocks noChangeArrowheads="1"/>
            </p:cNvSpPr>
            <p:nvPr/>
          </p:nvSpPr>
          <p:spPr bwMode="auto">
            <a:xfrm>
              <a:off x="576" y="1895"/>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因而：</a:t>
              </a:r>
            </a:p>
          </p:txBody>
        </p:sp>
        <p:graphicFrame>
          <p:nvGraphicFramePr>
            <p:cNvPr id="381992" name="Object 40"/>
            <p:cNvGraphicFramePr>
              <a:graphicFrameLocks noChangeAspect="1"/>
            </p:cNvGraphicFramePr>
            <p:nvPr/>
          </p:nvGraphicFramePr>
          <p:xfrm>
            <a:off x="1286" y="2002"/>
            <a:ext cx="874" cy="254"/>
          </p:xfrm>
          <a:graphic>
            <a:graphicData uri="http://schemas.openxmlformats.org/presentationml/2006/ole">
              <mc:AlternateContent xmlns:mc="http://schemas.openxmlformats.org/markup-compatibility/2006">
                <mc:Choice xmlns:v="urn:schemas-microsoft-com:vml" Requires="v">
                  <p:oleObj spid="_x0000_s382017" name="Equation" r:id="rId7" imgW="787320" imgH="228600" progId="Equation.DSMT4">
                    <p:embed/>
                  </p:oleObj>
                </mc:Choice>
                <mc:Fallback>
                  <p:oleObj name="Equation" r:id="rId7" imgW="787320" imgH="228600"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6" y="2002"/>
                          <a:ext cx="874"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1998" name="Group 46"/>
          <p:cNvGrpSpPr>
            <a:grpSpLocks/>
          </p:cNvGrpSpPr>
          <p:nvPr/>
        </p:nvGrpSpPr>
        <p:grpSpPr bwMode="auto">
          <a:xfrm>
            <a:off x="914400" y="3541713"/>
            <a:ext cx="3276600" cy="1335087"/>
            <a:chOff x="576" y="2375"/>
            <a:chExt cx="2064" cy="841"/>
          </a:xfrm>
        </p:grpSpPr>
        <p:graphicFrame>
          <p:nvGraphicFramePr>
            <p:cNvPr id="381995" name="Object 43"/>
            <p:cNvGraphicFramePr>
              <a:graphicFrameLocks noChangeAspect="1"/>
            </p:cNvGraphicFramePr>
            <p:nvPr/>
          </p:nvGraphicFramePr>
          <p:xfrm>
            <a:off x="1306" y="2471"/>
            <a:ext cx="1334" cy="745"/>
          </p:xfrm>
          <a:graphic>
            <a:graphicData uri="http://schemas.openxmlformats.org/presentationml/2006/ole">
              <mc:AlternateContent xmlns:mc="http://schemas.openxmlformats.org/markup-compatibility/2006">
                <mc:Choice xmlns:v="urn:schemas-microsoft-com:vml" Requires="v">
                  <p:oleObj spid="_x0000_s382018" name="Equation" r:id="rId9" imgW="1180800" imgH="660240" progId="Equation.DSMT4">
                    <p:embed/>
                  </p:oleObj>
                </mc:Choice>
                <mc:Fallback>
                  <p:oleObj name="Equation" r:id="rId9" imgW="1180800" imgH="660240" progId="Equation.DSMT4">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6" y="2471"/>
                          <a:ext cx="1334" cy="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96" name="Rectangle 44"/>
            <p:cNvSpPr>
              <a:spLocks noChangeArrowheads="1"/>
            </p:cNvSpPr>
            <p:nvPr/>
          </p:nvSpPr>
          <p:spPr bwMode="auto">
            <a:xfrm>
              <a:off x="576" y="237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所以：</a:t>
              </a:r>
            </a:p>
          </p:txBody>
        </p:sp>
      </p:grpSp>
      <p:grpSp>
        <p:nvGrpSpPr>
          <p:cNvPr id="382001" name="Group 49"/>
          <p:cNvGrpSpPr>
            <a:grpSpLocks/>
          </p:cNvGrpSpPr>
          <p:nvPr/>
        </p:nvGrpSpPr>
        <p:grpSpPr bwMode="auto">
          <a:xfrm>
            <a:off x="914400" y="4800600"/>
            <a:ext cx="3848100" cy="838200"/>
            <a:chOff x="576" y="3120"/>
            <a:chExt cx="2424" cy="528"/>
          </a:xfrm>
        </p:grpSpPr>
        <p:sp>
          <p:nvSpPr>
            <p:cNvPr id="381999" name="Rectangle 47"/>
            <p:cNvSpPr>
              <a:spLocks noChangeArrowheads="1"/>
            </p:cNvSpPr>
            <p:nvPr/>
          </p:nvSpPr>
          <p:spPr bwMode="auto">
            <a:xfrm>
              <a:off x="576" y="312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解得：</a:t>
              </a:r>
            </a:p>
          </p:txBody>
        </p:sp>
        <p:graphicFrame>
          <p:nvGraphicFramePr>
            <p:cNvPr id="382000" name="Object 48"/>
            <p:cNvGraphicFramePr>
              <a:graphicFrameLocks noChangeAspect="1"/>
            </p:cNvGraphicFramePr>
            <p:nvPr/>
          </p:nvGraphicFramePr>
          <p:xfrm>
            <a:off x="1296" y="3154"/>
            <a:ext cx="1704" cy="494"/>
          </p:xfrm>
          <a:graphic>
            <a:graphicData uri="http://schemas.openxmlformats.org/presentationml/2006/ole">
              <mc:AlternateContent xmlns:mc="http://schemas.openxmlformats.org/markup-compatibility/2006">
                <mc:Choice xmlns:v="urn:schemas-microsoft-com:vml" Requires="v">
                  <p:oleObj spid="_x0000_s382019" name="Equation" r:id="rId11" imgW="1498320" imgH="431640" progId="Equation.DSMT4">
                    <p:embed/>
                  </p:oleObj>
                </mc:Choice>
                <mc:Fallback>
                  <p:oleObj name="Equation" r:id="rId11" imgW="1498320" imgH="431640" progId="Equation.DSMT4">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3154"/>
                          <a:ext cx="1704"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2005" name="Group 53"/>
          <p:cNvGrpSpPr>
            <a:grpSpLocks/>
          </p:cNvGrpSpPr>
          <p:nvPr/>
        </p:nvGrpSpPr>
        <p:grpSpPr bwMode="auto">
          <a:xfrm>
            <a:off x="914400" y="5632450"/>
            <a:ext cx="5376863" cy="768350"/>
            <a:chOff x="597" y="3696"/>
            <a:chExt cx="3387" cy="484"/>
          </a:xfrm>
        </p:grpSpPr>
        <p:graphicFrame>
          <p:nvGraphicFramePr>
            <p:cNvPr id="382003" name="Object 51"/>
            <p:cNvGraphicFramePr>
              <a:graphicFrameLocks noChangeAspect="1"/>
            </p:cNvGraphicFramePr>
            <p:nvPr/>
          </p:nvGraphicFramePr>
          <p:xfrm>
            <a:off x="2064" y="3696"/>
            <a:ext cx="1920" cy="484"/>
          </p:xfrm>
          <a:graphic>
            <a:graphicData uri="http://schemas.openxmlformats.org/presentationml/2006/ole">
              <mc:AlternateContent xmlns:mc="http://schemas.openxmlformats.org/markup-compatibility/2006">
                <mc:Choice xmlns:v="urn:schemas-microsoft-com:vml" Requires="v">
                  <p:oleObj spid="_x0000_s382020" name="Equation" r:id="rId13" imgW="1726920" imgH="431640" progId="Equation.DSMT4">
                    <p:embed/>
                  </p:oleObj>
                </mc:Choice>
                <mc:Fallback>
                  <p:oleObj name="Equation" r:id="rId13" imgW="1726920" imgH="431640" progId="Equation.DSMT4">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3696"/>
                          <a:ext cx="1920"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004" name="Rectangle 52"/>
            <p:cNvSpPr>
              <a:spLocks noChangeArrowheads="1"/>
            </p:cNvSpPr>
            <p:nvPr/>
          </p:nvSpPr>
          <p:spPr bwMode="auto">
            <a:xfrm>
              <a:off x="597" y="3696"/>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从而药物浓度：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wipe(left)">
                                      <p:cBhvr>
                                        <p:cTn id="7" dur="500"/>
                                        <p:tgtEl>
                                          <p:spTgt spid="381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81984"/>
                                        </p:tgtEl>
                                        <p:attrNameLst>
                                          <p:attrName>style.visibility</p:attrName>
                                        </p:attrNameLst>
                                      </p:cBhvr>
                                      <p:to>
                                        <p:strVal val="visible"/>
                                      </p:to>
                                    </p:set>
                                    <p:animEffect transition="in" filter="checkerboard(across)">
                                      <p:cBhvr>
                                        <p:cTn id="12" dur="500"/>
                                        <p:tgtEl>
                                          <p:spTgt spid="38198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1985"/>
                                        </p:tgtEl>
                                        <p:attrNameLst>
                                          <p:attrName>style.visibility</p:attrName>
                                        </p:attrNameLst>
                                      </p:cBhvr>
                                      <p:to>
                                        <p:strVal val="visible"/>
                                      </p:to>
                                    </p:set>
                                    <p:animEffect transition="in" filter="wipe(up)">
                                      <p:cBhvr>
                                        <p:cTn id="16" dur="500"/>
                                        <p:tgtEl>
                                          <p:spTgt spid="3819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81986"/>
                                        </p:tgtEl>
                                        <p:attrNameLst>
                                          <p:attrName>style.visibility</p:attrName>
                                        </p:attrNameLst>
                                      </p:cBhvr>
                                      <p:to>
                                        <p:strVal val="visible"/>
                                      </p:to>
                                    </p:set>
                                    <p:animEffect transition="in" filter="wipe(left)">
                                      <p:cBhvr>
                                        <p:cTn id="21" dur="500"/>
                                        <p:tgtEl>
                                          <p:spTgt spid="381986"/>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381987"/>
                                        </p:tgtEl>
                                        <p:attrNameLst>
                                          <p:attrName>style.visibility</p:attrName>
                                        </p:attrNameLst>
                                      </p:cBhvr>
                                      <p:to>
                                        <p:strVal val="visible"/>
                                      </p:to>
                                    </p:set>
                                    <p:animEffect transition="in" filter="wipe(down)">
                                      <p:cBhvr>
                                        <p:cTn id="25" dur="500"/>
                                        <p:tgtEl>
                                          <p:spTgt spid="381987"/>
                                        </p:tgtEl>
                                      </p:cBhvr>
                                    </p:animEffect>
                                  </p:childTnLst>
                                  <p:subTnLst>
                                    <p:set>
                                      <p:cBhvr override="childStyle">
                                        <p:cTn dur="1" fill="hold" display="0" masterRel="nextClick" afterEffect="1"/>
                                        <p:tgtEl>
                                          <p:spTgt spid="381987"/>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82002"/>
                                        </p:tgtEl>
                                        <p:attrNameLst>
                                          <p:attrName>style.visibility</p:attrName>
                                        </p:attrNameLst>
                                      </p:cBhvr>
                                      <p:to>
                                        <p:strVal val="visible"/>
                                      </p:to>
                                    </p:set>
                                    <p:animEffect transition="in" filter="wipe(left)">
                                      <p:cBhvr>
                                        <p:cTn id="30" dur="500"/>
                                        <p:tgtEl>
                                          <p:spTgt spid="3820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81998"/>
                                        </p:tgtEl>
                                        <p:attrNameLst>
                                          <p:attrName>style.visibility</p:attrName>
                                        </p:attrNameLst>
                                      </p:cBhvr>
                                      <p:to>
                                        <p:strVal val="visible"/>
                                      </p:to>
                                    </p:set>
                                    <p:animEffect transition="in" filter="wipe(up)">
                                      <p:cBhvr>
                                        <p:cTn id="35" dur="500"/>
                                        <p:tgtEl>
                                          <p:spTgt spid="3819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82001"/>
                                        </p:tgtEl>
                                        <p:attrNameLst>
                                          <p:attrName>style.visibility</p:attrName>
                                        </p:attrNameLst>
                                      </p:cBhvr>
                                      <p:to>
                                        <p:strVal val="visible"/>
                                      </p:to>
                                    </p:set>
                                    <p:animEffect transition="in" filter="wipe(left)">
                                      <p:cBhvr>
                                        <p:cTn id="40" dur="500"/>
                                        <p:tgtEl>
                                          <p:spTgt spid="3820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82005"/>
                                        </p:tgtEl>
                                        <p:attrNameLst>
                                          <p:attrName>style.visibility</p:attrName>
                                        </p:attrNameLst>
                                      </p:cBhvr>
                                      <p:to>
                                        <p:strVal val="visible"/>
                                      </p:to>
                                    </p:set>
                                    <p:animEffect transition="in" filter="wipe(left)">
                                      <p:cBhvr>
                                        <p:cTn id="45" dur="500"/>
                                        <p:tgtEl>
                                          <p:spTgt spid="382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autoUpdateAnimBg="0"/>
      <p:bldP spid="38198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24" name="Picture 20" descr="j0199382"/>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133600" y="1546225"/>
            <a:ext cx="4216400" cy="2786063"/>
          </a:xfrm>
          <a:prstGeom prst="rect">
            <a:avLst/>
          </a:prstGeom>
          <a:noFill/>
          <a:extLst>
            <a:ext uri="{909E8E84-426E-40DD-AFC4-6F175D3DCCD1}">
              <a14:hiddenFill xmlns:a14="http://schemas.microsoft.com/office/drawing/2010/main">
                <a:solidFill>
                  <a:srgbClr val="FFFFFF"/>
                </a:solidFill>
              </a14:hiddenFill>
            </a:ext>
          </a:extLst>
        </p:spPr>
      </p:pic>
      <p:sp>
        <p:nvSpPr>
          <p:cNvPr id="328709" name="Rectangle 5"/>
          <p:cNvSpPr>
            <a:spLocks noChangeArrowheads="1"/>
          </p:cNvSpPr>
          <p:nvPr/>
        </p:nvSpPr>
        <p:spPr bwMode="auto">
          <a:xfrm>
            <a:off x="76200" y="228600"/>
            <a:ext cx="89154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CC00"/>
                </a:solidFill>
                <a:latin typeface="Times New Roman" pitchFamily="18" charset="0"/>
              </a:rPr>
              <a:t>例</a:t>
            </a:r>
            <a:r>
              <a:rPr lang="en-US" altLang="zh-CN" sz="2800" b="1">
                <a:solidFill>
                  <a:srgbClr val="00CC00"/>
                </a:solidFill>
                <a:latin typeface="Times New Roman" pitchFamily="18" charset="0"/>
              </a:rPr>
              <a:t>2</a:t>
            </a:r>
            <a:r>
              <a:rPr lang="en-US" altLang="zh-CN" sz="2400" b="1">
                <a:latin typeface="楷体_GB2312" pitchFamily="49" charset="-122"/>
              </a:rPr>
              <a:t> </a:t>
            </a:r>
            <a:r>
              <a:rPr lang="zh-CN" altLang="en-US" sz="2400" b="1">
                <a:latin typeface="楷体_GB2312" pitchFamily="49" charset="-122"/>
              </a:rPr>
              <a:t>我方巡逻艇发现敌方潜水艇。与此同时敌方潜水艇也发现了我方巡逻艇，并迅速下潜逃逸。设两艇间距离为</a:t>
            </a:r>
            <a:r>
              <a:rPr lang="en-US" altLang="zh-CN" sz="2400" b="1">
                <a:latin typeface="楷体_GB2312" pitchFamily="49" charset="-122"/>
              </a:rPr>
              <a:t>60</a:t>
            </a:r>
            <a:r>
              <a:rPr lang="zh-CN" altLang="en-US" sz="2400" b="1">
                <a:latin typeface="楷体_GB2312" pitchFamily="49" charset="-122"/>
              </a:rPr>
              <a:t>哩，潜水艇最大航速为</a:t>
            </a:r>
            <a:r>
              <a:rPr lang="en-US" altLang="zh-CN" sz="2400" b="1">
                <a:latin typeface="楷体_GB2312" pitchFamily="49" charset="-122"/>
              </a:rPr>
              <a:t>30</a:t>
            </a:r>
            <a:r>
              <a:rPr lang="zh-CN" altLang="en-US" sz="2400" b="1">
                <a:latin typeface="楷体_GB2312" pitchFamily="49" charset="-122"/>
              </a:rPr>
              <a:t>节而巡逻艇最大航速为</a:t>
            </a:r>
            <a:r>
              <a:rPr lang="en-US" altLang="zh-CN" sz="2400" b="1">
                <a:latin typeface="楷体_GB2312" pitchFamily="49" charset="-122"/>
              </a:rPr>
              <a:t>60</a:t>
            </a:r>
            <a:r>
              <a:rPr lang="zh-CN" altLang="en-US" sz="2400" b="1">
                <a:latin typeface="楷体_GB2312" pitchFamily="49" charset="-122"/>
              </a:rPr>
              <a:t>节，问巡逻艇应如何追赶潜水艇。 </a:t>
            </a:r>
          </a:p>
        </p:txBody>
      </p:sp>
      <p:sp>
        <p:nvSpPr>
          <p:cNvPr id="328722" name="Rectangle 18"/>
          <p:cNvSpPr>
            <a:spLocks noChangeArrowheads="1"/>
          </p:cNvSpPr>
          <p:nvPr/>
        </p:nvSpPr>
        <p:spPr bwMode="auto">
          <a:xfrm>
            <a:off x="712788" y="1905000"/>
            <a:ext cx="784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这一问题属于对策问题，较为复杂。讨论以下简单情形：</a:t>
            </a:r>
          </a:p>
        </p:txBody>
      </p:sp>
      <p:sp>
        <p:nvSpPr>
          <p:cNvPr id="328725" name="Rectangle 21"/>
          <p:cNvSpPr>
            <a:spLocks noChangeArrowheads="1"/>
          </p:cNvSpPr>
          <p:nvPr/>
        </p:nvSpPr>
        <p:spPr bwMode="auto">
          <a:xfrm>
            <a:off x="755650" y="2378075"/>
            <a:ext cx="8083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敌潜艇发现自己目标已暴露后，立即下潜，并沿着直   </a:t>
            </a:r>
          </a:p>
          <a:p>
            <a:r>
              <a:rPr kumimoji="1" lang="zh-CN" altLang="en-US" sz="2400" b="1">
                <a:latin typeface="Times New Roman" pitchFamily="18" charset="0"/>
              </a:rPr>
              <a:t>线方向全速逃逸，逃逸方向我方不知。</a:t>
            </a:r>
          </a:p>
        </p:txBody>
      </p:sp>
      <p:sp>
        <p:nvSpPr>
          <p:cNvPr id="328726" name="Rectangle 22"/>
          <p:cNvSpPr>
            <a:spLocks noChangeArrowheads="1"/>
          </p:cNvSpPr>
          <p:nvPr/>
        </p:nvSpPr>
        <p:spPr bwMode="auto">
          <a:xfrm>
            <a:off x="685800" y="34607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设巡逻艇在</a:t>
            </a:r>
            <a:r>
              <a:rPr kumimoji="1" lang="en-US" altLang="zh-CN" sz="2400" b="1">
                <a:latin typeface="Times New Roman" pitchFamily="18" charset="0"/>
              </a:rPr>
              <a:t>A</a:t>
            </a:r>
            <a:r>
              <a:rPr kumimoji="1" lang="zh-CN" altLang="en-US" sz="2400" b="1">
                <a:latin typeface="Times New Roman" pitchFamily="18" charset="0"/>
              </a:rPr>
              <a:t>处发现位于</a:t>
            </a:r>
            <a:r>
              <a:rPr kumimoji="1" lang="en-US" altLang="zh-CN" sz="2400" b="1">
                <a:latin typeface="Times New Roman" pitchFamily="18" charset="0"/>
              </a:rPr>
              <a:t>B</a:t>
            </a:r>
            <a:r>
              <a:rPr kumimoji="1" lang="zh-CN" altLang="en-US" sz="2400" b="1">
                <a:latin typeface="Times New Roman" pitchFamily="18" charset="0"/>
              </a:rPr>
              <a:t>处的潜水艇，取极坐标，以</a:t>
            </a:r>
            <a:r>
              <a:rPr kumimoji="1" lang="en-US" altLang="zh-CN" sz="2400" b="1">
                <a:latin typeface="Times New Roman" pitchFamily="18" charset="0"/>
              </a:rPr>
              <a:t>B</a:t>
            </a:r>
            <a:r>
              <a:rPr kumimoji="1" lang="zh-CN" altLang="en-US" sz="2400" b="1">
                <a:latin typeface="Times New Roman" pitchFamily="18" charset="0"/>
              </a:rPr>
              <a:t>为极点，</a:t>
            </a:r>
            <a:r>
              <a:rPr kumimoji="1" lang="en-US" altLang="zh-CN" sz="2400" b="1">
                <a:latin typeface="Times New Roman" pitchFamily="18" charset="0"/>
              </a:rPr>
              <a:t>BA</a:t>
            </a:r>
            <a:r>
              <a:rPr kumimoji="1" lang="zh-CN" altLang="en-US" sz="2400" b="1">
                <a:latin typeface="Times New Roman" pitchFamily="18" charset="0"/>
              </a:rPr>
              <a:t>为极轴，设巡逻艇追赶路径在此极坐标下的方程为</a:t>
            </a:r>
            <a:r>
              <a:rPr kumimoji="1" lang="en-US" altLang="zh-CN" sz="2400" b="1" i="1">
                <a:latin typeface="Times New Roman" pitchFamily="18" charset="0"/>
              </a:rPr>
              <a:t>r</a:t>
            </a:r>
            <a:r>
              <a:rPr kumimoji="1" lang="en-US" altLang="zh-CN" sz="2400" b="1">
                <a:latin typeface="Times New Roman" pitchFamily="18" charset="0"/>
              </a:rPr>
              <a:t>=</a:t>
            </a:r>
            <a:r>
              <a:rPr kumimoji="1" lang="en-US" altLang="zh-CN" sz="2400" b="1" i="1">
                <a:latin typeface="Times New Roman" pitchFamily="18" charset="0"/>
              </a:rPr>
              <a:t>r</a:t>
            </a:r>
            <a:r>
              <a:rPr kumimoji="1" lang="en-US" altLang="zh-CN" sz="2400" b="1">
                <a:latin typeface="Times New Roman" pitchFamily="18" charset="0"/>
              </a:rPr>
              <a:t>(</a:t>
            </a:r>
            <a:r>
              <a:rPr kumimoji="1" lang="en-US" altLang="zh-CN" sz="2400" b="1" i="1">
                <a:latin typeface="Times New Roman" pitchFamily="18" charset="0"/>
              </a:rPr>
              <a:t>θ</a:t>
            </a:r>
            <a:r>
              <a:rPr kumimoji="1" lang="en-US" altLang="zh-CN" sz="2400" b="1">
                <a:latin typeface="Times New Roman" pitchFamily="18" charset="0"/>
              </a:rPr>
              <a:t>)</a:t>
            </a:r>
            <a:r>
              <a:rPr kumimoji="1" lang="zh-CN" altLang="en-US" sz="2400" b="1">
                <a:latin typeface="Times New Roman" pitchFamily="18" charset="0"/>
              </a:rPr>
              <a:t>，见图</a:t>
            </a:r>
            <a:r>
              <a:rPr kumimoji="1" lang="en-US" altLang="zh-CN" sz="2400" b="1">
                <a:latin typeface="Times New Roman" pitchFamily="18" charset="0"/>
              </a:rPr>
              <a:t>3-2</a:t>
            </a:r>
            <a:r>
              <a:rPr kumimoji="1" lang="zh-CN" altLang="en-US" sz="2400" b="1">
                <a:latin typeface="Times New Roman" pitchFamily="18" charset="0"/>
              </a:rPr>
              <a:t>。</a:t>
            </a:r>
          </a:p>
        </p:txBody>
      </p:sp>
      <p:grpSp>
        <p:nvGrpSpPr>
          <p:cNvPr id="328741" name="Group 37"/>
          <p:cNvGrpSpPr>
            <a:grpSpLocks/>
          </p:cNvGrpSpPr>
          <p:nvPr/>
        </p:nvGrpSpPr>
        <p:grpSpPr bwMode="auto">
          <a:xfrm>
            <a:off x="5562600" y="4479925"/>
            <a:ext cx="3429000" cy="2301875"/>
            <a:chOff x="3552" y="2726"/>
            <a:chExt cx="2160" cy="1450"/>
          </a:xfrm>
        </p:grpSpPr>
        <p:grpSp>
          <p:nvGrpSpPr>
            <p:cNvPr id="328727" name="Group 23"/>
            <p:cNvGrpSpPr>
              <a:grpSpLocks/>
            </p:cNvGrpSpPr>
            <p:nvPr/>
          </p:nvGrpSpPr>
          <p:grpSpPr bwMode="auto">
            <a:xfrm>
              <a:off x="3552" y="2726"/>
              <a:ext cx="2160" cy="1210"/>
              <a:chOff x="1584" y="1536"/>
              <a:chExt cx="2160" cy="1210"/>
            </a:xfrm>
          </p:grpSpPr>
          <p:sp>
            <p:nvSpPr>
              <p:cNvPr id="328728" name="Line 24"/>
              <p:cNvSpPr>
                <a:spLocks noChangeShapeType="1"/>
              </p:cNvSpPr>
              <p:nvPr/>
            </p:nvSpPr>
            <p:spPr bwMode="auto">
              <a:xfrm>
                <a:off x="1824" y="2640"/>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9" name="Line 25"/>
              <p:cNvSpPr>
                <a:spLocks noChangeShapeType="1"/>
              </p:cNvSpPr>
              <p:nvPr/>
            </p:nvSpPr>
            <p:spPr bwMode="auto">
              <a:xfrm flipV="1">
                <a:off x="1824" y="2112"/>
                <a:ext cx="1056"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0" name="Line 26"/>
              <p:cNvSpPr>
                <a:spLocks noChangeShapeType="1"/>
              </p:cNvSpPr>
              <p:nvPr/>
            </p:nvSpPr>
            <p:spPr bwMode="auto">
              <a:xfrm flipV="1">
                <a:off x="1824" y="1776"/>
                <a:ext cx="1152"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1" name="Line 27"/>
              <p:cNvSpPr>
                <a:spLocks noChangeShapeType="1"/>
              </p:cNvSpPr>
              <p:nvPr/>
            </p:nvSpPr>
            <p:spPr bwMode="auto">
              <a:xfrm flipV="1">
                <a:off x="2880" y="1824"/>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2" name="Line 28"/>
              <p:cNvSpPr>
                <a:spLocks noChangeShapeType="1"/>
              </p:cNvSpPr>
              <p:nvPr/>
            </p:nvSpPr>
            <p:spPr bwMode="auto">
              <a:xfrm flipH="1" flipV="1">
                <a:off x="2736" y="1920"/>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3" name="Text Box 29"/>
              <p:cNvSpPr txBox="1">
                <a:spLocks noChangeArrowheads="1"/>
              </p:cNvSpPr>
              <p:nvPr/>
            </p:nvSpPr>
            <p:spPr bwMode="auto">
              <a:xfrm>
                <a:off x="1584" y="249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Times New Roman" pitchFamily="18" charset="0"/>
                    <a:ea typeface="宋体" pitchFamily="2" charset="-122"/>
                  </a:rPr>
                  <a:t>B</a:t>
                </a:r>
              </a:p>
            </p:txBody>
          </p:sp>
          <p:sp>
            <p:nvSpPr>
              <p:cNvPr id="328734" name="Text Box 30"/>
              <p:cNvSpPr txBox="1">
                <a:spLocks noChangeArrowheads="1"/>
              </p:cNvSpPr>
              <p:nvPr/>
            </p:nvSpPr>
            <p:spPr bwMode="auto">
              <a:xfrm>
                <a:off x="3408"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Times New Roman" pitchFamily="18" charset="0"/>
                    <a:ea typeface="宋体" pitchFamily="2" charset="-122"/>
                  </a:rPr>
                  <a:t>A</a:t>
                </a:r>
              </a:p>
            </p:txBody>
          </p:sp>
          <p:sp>
            <p:nvSpPr>
              <p:cNvPr id="328735" name="Text Box 31"/>
              <p:cNvSpPr txBox="1">
                <a:spLocks noChangeArrowheads="1"/>
              </p:cNvSpPr>
              <p:nvPr/>
            </p:nvSpPr>
            <p:spPr bwMode="auto">
              <a:xfrm>
                <a:off x="2976" y="153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Times New Roman" pitchFamily="18" charset="0"/>
                    <a:ea typeface="宋体" pitchFamily="2" charset="-122"/>
                  </a:rPr>
                  <a:t>A1</a:t>
                </a:r>
              </a:p>
            </p:txBody>
          </p:sp>
          <p:sp>
            <p:nvSpPr>
              <p:cNvPr id="328736" name="Text Box 32"/>
              <p:cNvSpPr txBox="1">
                <a:spLocks noChangeArrowheads="1"/>
              </p:cNvSpPr>
              <p:nvPr/>
            </p:nvSpPr>
            <p:spPr bwMode="auto">
              <a:xfrm>
                <a:off x="2640" y="168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800">
                    <a:latin typeface="Times New Roman" pitchFamily="18" charset="0"/>
                    <a:ea typeface="宋体" pitchFamily="2" charset="-122"/>
                  </a:rPr>
                  <a:t>dr</a:t>
                </a:r>
              </a:p>
            </p:txBody>
          </p:sp>
          <p:sp>
            <p:nvSpPr>
              <p:cNvPr id="328737" name="Text Box 33"/>
              <p:cNvSpPr txBox="1">
                <a:spLocks noChangeArrowheads="1"/>
              </p:cNvSpPr>
              <p:nvPr/>
            </p:nvSpPr>
            <p:spPr bwMode="auto">
              <a:xfrm>
                <a:off x="2928" y="1881"/>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800">
                    <a:latin typeface="Times New Roman" pitchFamily="18" charset="0"/>
                    <a:ea typeface="宋体" pitchFamily="2" charset="-122"/>
                  </a:rPr>
                  <a:t>ds</a:t>
                </a:r>
              </a:p>
            </p:txBody>
          </p:sp>
          <p:sp>
            <p:nvSpPr>
              <p:cNvPr id="328738" name="Rectangle 34"/>
              <p:cNvSpPr>
                <a:spLocks noChangeArrowheads="1"/>
              </p:cNvSpPr>
              <p:nvPr/>
            </p:nvSpPr>
            <p:spPr bwMode="auto">
              <a:xfrm>
                <a:off x="2356" y="2112"/>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i="1">
                    <a:latin typeface="Times New Roman" pitchFamily="18" charset="0"/>
                  </a:rPr>
                  <a:t>dθ</a:t>
                </a:r>
              </a:p>
            </p:txBody>
          </p:sp>
          <p:sp>
            <p:nvSpPr>
              <p:cNvPr id="328739" name="Rectangle 35"/>
              <p:cNvSpPr>
                <a:spLocks noChangeArrowheads="1"/>
              </p:cNvSpPr>
              <p:nvPr/>
            </p:nvSpPr>
            <p:spPr bwMode="auto">
              <a:xfrm>
                <a:off x="2256" y="2385"/>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latin typeface="Times New Roman" pitchFamily="18" charset="0"/>
                  </a:rPr>
                  <a:t>θ</a:t>
                </a:r>
              </a:p>
            </p:txBody>
          </p:sp>
        </p:grpSp>
        <p:sp>
          <p:nvSpPr>
            <p:cNvPr id="328740" name="Rectangle 36"/>
            <p:cNvSpPr>
              <a:spLocks noChangeArrowheads="1"/>
            </p:cNvSpPr>
            <p:nvPr/>
          </p:nvSpPr>
          <p:spPr bwMode="auto">
            <a:xfrm>
              <a:off x="4359" y="3926"/>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itchFamily="18" charset="0"/>
                </a:rPr>
                <a:t>图</a:t>
              </a:r>
              <a:r>
                <a:rPr kumimoji="1" lang="en-US" altLang="zh-CN">
                  <a:latin typeface="Times New Roman" pitchFamily="18" charset="0"/>
                </a:rPr>
                <a:t>3-2</a:t>
              </a:r>
            </a:p>
          </p:txBody>
        </p:sp>
      </p:grpSp>
      <p:grpSp>
        <p:nvGrpSpPr>
          <p:cNvPr id="328745" name="Group 41"/>
          <p:cNvGrpSpPr>
            <a:grpSpLocks/>
          </p:cNvGrpSpPr>
          <p:nvPr/>
        </p:nvGrpSpPr>
        <p:grpSpPr bwMode="auto">
          <a:xfrm>
            <a:off x="1219200" y="4708525"/>
            <a:ext cx="3881438" cy="777875"/>
            <a:chOff x="768" y="2918"/>
            <a:chExt cx="2445" cy="490"/>
          </a:xfrm>
        </p:grpSpPr>
        <p:sp>
          <p:nvSpPr>
            <p:cNvPr id="328743" name="Rectangle 39"/>
            <p:cNvSpPr>
              <a:spLocks noChangeArrowheads="1"/>
            </p:cNvSpPr>
            <p:nvPr/>
          </p:nvSpPr>
          <p:spPr bwMode="auto">
            <a:xfrm>
              <a:off x="768" y="3024"/>
              <a:ext cx="2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由题意，             ，故</a:t>
              </a:r>
              <a:r>
                <a:rPr kumimoji="1" lang="en-US" altLang="zh-CN" sz="2400" i="1">
                  <a:solidFill>
                    <a:srgbClr val="0000FF"/>
                  </a:solidFill>
                  <a:latin typeface="Times New Roman" pitchFamily="18" charset="0"/>
                </a:rPr>
                <a:t>ds</a:t>
              </a:r>
              <a:r>
                <a:rPr kumimoji="1" lang="en-US" altLang="zh-CN" sz="2400">
                  <a:solidFill>
                    <a:srgbClr val="0000FF"/>
                  </a:solidFill>
                  <a:latin typeface="Times New Roman" pitchFamily="18" charset="0"/>
                </a:rPr>
                <a:t>=2</a:t>
              </a:r>
              <a:r>
                <a:rPr kumimoji="1" lang="en-US" altLang="zh-CN" sz="2400" i="1">
                  <a:solidFill>
                    <a:srgbClr val="0000FF"/>
                  </a:solidFill>
                  <a:latin typeface="Times New Roman" pitchFamily="18" charset="0"/>
                </a:rPr>
                <a:t>dr</a:t>
              </a:r>
            </a:p>
          </p:txBody>
        </p:sp>
        <p:graphicFrame>
          <p:nvGraphicFramePr>
            <p:cNvPr id="328744" name="Object 40"/>
            <p:cNvGraphicFramePr>
              <a:graphicFrameLocks noChangeAspect="1"/>
            </p:cNvGraphicFramePr>
            <p:nvPr/>
          </p:nvGraphicFramePr>
          <p:xfrm>
            <a:off x="1473" y="2918"/>
            <a:ext cx="783" cy="490"/>
          </p:xfrm>
          <a:graphic>
            <a:graphicData uri="http://schemas.openxmlformats.org/presentationml/2006/ole">
              <mc:AlternateContent xmlns:mc="http://schemas.openxmlformats.org/markup-compatibility/2006">
                <mc:Choice xmlns:v="urn:schemas-microsoft-com:vml" Requires="v">
                  <p:oleObj spid="_x0000_s328752" name="Equation" r:id="rId4" imgW="622080" imgH="393480" progId="Equation.DSMT4">
                    <p:embed/>
                  </p:oleObj>
                </mc:Choice>
                <mc:Fallback>
                  <p:oleObj name="Equation" r:id="rId4" imgW="622080" imgH="393480"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 y="2918"/>
                          <a:ext cx="783" cy="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8748" name="Group 44"/>
          <p:cNvGrpSpPr>
            <a:grpSpLocks/>
          </p:cNvGrpSpPr>
          <p:nvPr/>
        </p:nvGrpSpPr>
        <p:grpSpPr bwMode="auto">
          <a:xfrm>
            <a:off x="1222375" y="5715000"/>
            <a:ext cx="4492625" cy="457200"/>
            <a:chOff x="770" y="3408"/>
            <a:chExt cx="2830" cy="288"/>
          </a:xfrm>
        </p:grpSpPr>
        <p:sp>
          <p:nvSpPr>
            <p:cNvPr id="328746" name="Rectangle 42"/>
            <p:cNvSpPr>
              <a:spLocks noChangeArrowheads="1"/>
            </p:cNvSpPr>
            <p:nvPr/>
          </p:nvSpPr>
          <p:spPr bwMode="auto">
            <a:xfrm>
              <a:off x="770" y="3408"/>
              <a:ext cx="2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图</a:t>
              </a:r>
              <a:r>
                <a:rPr kumimoji="1" lang="en-US" altLang="zh-CN" sz="2400" b="1">
                  <a:latin typeface="Times New Roman" pitchFamily="18" charset="0"/>
                </a:rPr>
                <a:t>3-2</a:t>
              </a:r>
              <a:r>
                <a:rPr kumimoji="1" lang="zh-CN" altLang="en-US" sz="2400" b="1">
                  <a:latin typeface="Times New Roman" pitchFamily="18" charset="0"/>
                </a:rPr>
                <a:t>可看出，                        </a:t>
              </a:r>
            </a:p>
          </p:txBody>
        </p:sp>
        <p:graphicFrame>
          <p:nvGraphicFramePr>
            <p:cNvPr id="328747" name="Object 43"/>
            <p:cNvGraphicFramePr>
              <a:graphicFrameLocks noChangeAspect="1"/>
            </p:cNvGraphicFramePr>
            <p:nvPr/>
          </p:nvGraphicFramePr>
          <p:xfrm>
            <a:off x="1950" y="3416"/>
            <a:ext cx="1650" cy="280"/>
          </p:xfrm>
          <a:graphic>
            <a:graphicData uri="http://schemas.openxmlformats.org/presentationml/2006/ole">
              <mc:AlternateContent xmlns:mc="http://schemas.openxmlformats.org/markup-compatibility/2006">
                <mc:Choice xmlns:v="urn:schemas-microsoft-com:vml" Requires="v">
                  <p:oleObj spid="_x0000_s328753" name="Equation" r:id="rId6" imgW="1346040" imgH="228600" progId="Equation.DSMT4">
                    <p:embed/>
                  </p:oleObj>
                </mc:Choice>
                <mc:Fallback>
                  <p:oleObj name="Equation" r:id="rId6" imgW="1346040" imgH="228600" progId="Equation.DSMT4">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 y="3416"/>
                          <a:ext cx="1650"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8709"/>
                                        </p:tgtEl>
                                        <p:attrNameLst>
                                          <p:attrName>style.visibility</p:attrName>
                                        </p:attrNameLst>
                                      </p:cBhvr>
                                      <p:to>
                                        <p:strVal val="visible"/>
                                      </p:to>
                                    </p:set>
                                    <p:animEffect transition="in" filter="wipe(up)">
                                      <p:cBhvr>
                                        <p:cTn id="7" dur="500"/>
                                        <p:tgtEl>
                                          <p:spTgt spid="328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22"/>
                                        </p:tgtEl>
                                        <p:attrNameLst>
                                          <p:attrName>style.visibility</p:attrName>
                                        </p:attrNameLst>
                                      </p:cBhvr>
                                      <p:to>
                                        <p:strVal val="visible"/>
                                      </p:to>
                                    </p:set>
                                    <p:animEffect transition="in" filter="wipe(left)">
                                      <p:cBhvr>
                                        <p:cTn id="12" dur="500"/>
                                        <p:tgtEl>
                                          <p:spTgt spid="32872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28725"/>
                                        </p:tgtEl>
                                        <p:attrNameLst>
                                          <p:attrName>style.visibility</p:attrName>
                                        </p:attrNameLst>
                                      </p:cBhvr>
                                      <p:to>
                                        <p:strVal val="visible"/>
                                      </p:to>
                                    </p:set>
                                    <p:animEffect transition="in" filter="wipe(up)">
                                      <p:cBhvr>
                                        <p:cTn id="16" dur="500"/>
                                        <p:tgtEl>
                                          <p:spTgt spid="3287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28741"/>
                                        </p:tgtEl>
                                        <p:attrNameLst>
                                          <p:attrName>style.visibility</p:attrName>
                                        </p:attrNameLst>
                                      </p:cBhvr>
                                      <p:to>
                                        <p:strVal val="visible"/>
                                      </p:to>
                                    </p:set>
                                    <p:animEffect transition="in" filter="blinds(horizontal)">
                                      <p:cBhvr>
                                        <p:cTn id="21" dur="500"/>
                                        <p:tgtEl>
                                          <p:spTgt spid="328741"/>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28726"/>
                                        </p:tgtEl>
                                        <p:attrNameLst>
                                          <p:attrName>style.visibility</p:attrName>
                                        </p:attrNameLst>
                                      </p:cBhvr>
                                      <p:to>
                                        <p:strVal val="visible"/>
                                      </p:to>
                                    </p:set>
                                    <p:animEffect transition="in" filter="wipe(up)">
                                      <p:cBhvr>
                                        <p:cTn id="25" dur="500"/>
                                        <p:tgtEl>
                                          <p:spTgt spid="3287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28745"/>
                                        </p:tgtEl>
                                        <p:attrNameLst>
                                          <p:attrName>style.visibility</p:attrName>
                                        </p:attrNameLst>
                                      </p:cBhvr>
                                      <p:to>
                                        <p:strVal val="visible"/>
                                      </p:to>
                                    </p:set>
                                    <p:animEffect transition="in" filter="wipe(left)">
                                      <p:cBhvr>
                                        <p:cTn id="30" dur="500"/>
                                        <p:tgtEl>
                                          <p:spTgt spid="3287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28748"/>
                                        </p:tgtEl>
                                        <p:attrNameLst>
                                          <p:attrName>style.visibility</p:attrName>
                                        </p:attrNameLst>
                                      </p:cBhvr>
                                      <p:to>
                                        <p:strVal val="visible"/>
                                      </p:to>
                                    </p:set>
                                    <p:animEffect transition="in" filter="wipe(left)">
                                      <p:cBhvr>
                                        <p:cTn id="35" dur="500"/>
                                        <p:tgtEl>
                                          <p:spTgt spid="328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9" grpId="0" autoUpdateAnimBg="0"/>
      <p:bldP spid="328722" grpId="0" autoUpdateAnimBg="0"/>
      <p:bldP spid="328725" grpId="0" autoUpdateAnimBg="0"/>
      <p:bldP spid="32872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92" name="Picture 16" descr="PE03254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661275" y="103188"/>
            <a:ext cx="1406525" cy="1268412"/>
          </a:xfrm>
          <a:prstGeom prst="rect">
            <a:avLst/>
          </a:prstGeom>
          <a:noFill/>
          <a:extLst>
            <a:ext uri="{909E8E84-426E-40DD-AFC4-6F175D3DCCD1}">
              <a14:hiddenFill xmlns:a14="http://schemas.microsoft.com/office/drawing/2010/main">
                <a:solidFill>
                  <a:srgbClr val="FFFFFF"/>
                </a:solidFill>
              </a14:hiddenFill>
            </a:ext>
          </a:extLst>
        </p:spPr>
      </p:pic>
      <p:sp>
        <p:nvSpPr>
          <p:cNvPr id="383000" name="Rectangle 24"/>
          <p:cNvSpPr>
            <a:spLocks noChangeArrowheads="1"/>
          </p:cNvSpPr>
          <p:nvPr/>
        </p:nvSpPr>
        <p:spPr bwMode="auto">
          <a:xfrm>
            <a:off x="304800" y="685800"/>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图</a:t>
            </a:r>
            <a:r>
              <a:rPr lang="en-US" altLang="zh-CN" sz="2400" b="1">
                <a:latin typeface="楷体_GB2312" pitchFamily="49" charset="-122"/>
              </a:rPr>
              <a:t>3-9</a:t>
            </a:r>
            <a:r>
              <a:rPr lang="zh-CN" altLang="en-US" sz="2400" b="1">
                <a:latin typeface="楷体_GB2312" pitchFamily="49" charset="-122"/>
              </a:rPr>
              <a:t>给出了上述三种情况下体内血药浓度的变化曲线。容易看出，快速静脉注射能使血药浓度立即达到峰值，常用于急救等紧急情况；口服、肌注与点滴也有一定的差异，主要表现在血药浓度的峰值出现在不同的时刻，血药的有效浓度保持时间也不尽相同。</a:t>
            </a:r>
          </a:p>
        </p:txBody>
      </p:sp>
      <p:grpSp>
        <p:nvGrpSpPr>
          <p:cNvPr id="383004" name="Group 28"/>
          <p:cNvGrpSpPr>
            <a:grpSpLocks/>
          </p:cNvGrpSpPr>
          <p:nvPr/>
        </p:nvGrpSpPr>
        <p:grpSpPr bwMode="auto">
          <a:xfrm>
            <a:off x="6324600" y="4191000"/>
            <a:ext cx="2676525" cy="2595563"/>
            <a:chOff x="3978" y="2388"/>
            <a:chExt cx="1686" cy="1635"/>
          </a:xfrm>
        </p:grpSpPr>
        <p:pic>
          <p:nvPicPr>
            <p:cNvPr id="38300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 y="2388"/>
              <a:ext cx="1686" cy="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3003" name="Text Box 27"/>
            <p:cNvSpPr txBox="1">
              <a:spLocks noChangeArrowheads="1"/>
            </p:cNvSpPr>
            <p:nvPr/>
          </p:nvSpPr>
          <p:spPr bwMode="auto">
            <a:xfrm>
              <a:off x="4656" y="379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宋体" pitchFamily="2" charset="-122"/>
                  <a:ea typeface="宋体" pitchFamily="2" charset="-122"/>
                </a:rPr>
                <a:t>图</a:t>
              </a:r>
              <a:r>
                <a:rPr lang="en-US" altLang="zh-CN" sz="1800">
                  <a:latin typeface="Times New Roman" pitchFamily="18" charset="0"/>
                  <a:ea typeface="宋体" pitchFamily="2" charset="-122"/>
                  <a:cs typeface="Times New Roman" pitchFamily="18" charset="0"/>
                </a:rPr>
                <a:t>3-9</a:t>
              </a:r>
              <a:r>
                <a:rPr lang="en-US" altLang="zh-CN" sz="1800">
                  <a:ea typeface="宋体" pitchFamily="2" charset="-122"/>
                </a:rPr>
                <a:t> </a:t>
              </a:r>
            </a:p>
          </p:txBody>
        </p:sp>
      </p:grpSp>
      <p:sp>
        <p:nvSpPr>
          <p:cNvPr id="383010" name="Rectangle 34"/>
          <p:cNvSpPr>
            <a:spLocks noChangeArrowheads="1"/>
          </p:cNvSpPr>
          <p:nvPr/>
        </p:nvSpPr>
        <p:spPr bwMode="auto">
          <a:xfrm>
            <a:off x="304800" y="30480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我们已求得三种常见给药方式下的血药浓度</a:t>
            </a:r>
            <a:r>
              <a:rPr lang="en-US" altLang="zh-CN" sz="2400" b="1" i="1">
                <a:latin typeface="楷体_GB2312" pitchFamily="49" charset="-122"/>
              </a:rPr>
              <a:t>C</a:t>
            </a:r>
            <a:r>
              <a:rPr lang="en-US" altLang="zh-CN" sz="2400" b="1">
                <a:latin typeface="楷体_GB2312" pitchFamily="49" charset="-122"/>
              </a:rPr>
              <a:t>(</a:t>
            </a:r>
            <a:r>
              <a:rPr lang="en-US" altLang="zh-CN" sz="2400" b="1" i="1">
                <a:latin typeface="楷体_GB2312" pitchFamily="49" charset="-122"/>
              </a:rPr>
              <a:t>t</a:t>
            </a:r>
            <a:r>
              <a:rPr lang="en-US" altLang="zh-CN" sz="2400" b="1">
                <a:latin typeface="楷体_GB2312" pitchFamily="49" charset="-122"/>
              </a:rPr>
              <a:t>)</a:t>
            </a:r>
            <a:r>
              <a:rPr lang="zh-CN" altLang="en-US" sz="2400" b="1">
                <a:latin typeface="楷体_GB2312" pitchFamily="49" charset="-122"/>
              </a:rPr>
              <a:t>，当然也容易求得血药浓度的峰值及出现峰值的时间，因而，也不难根据不同疾病的治疗要求找出最佳治疗方案。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383004"/>
                                        </p:tgtEl>
                                        <p:attrNameLst>
                                          <p:attrName>style.visibility</p:attrName>
                                        </p:attrNameLst>
                                      </p:cBhvr>
                                      <p:to>
                                        <p:strVal val="visible"/>
                                      </p:to>
                                    </p:set>
                                    <p:animEffect transition="in" filter="blinds(vertical)">
                                      <p:cBhvr>
                                        <p:cTn id="7" dur="500"/>
                                        <p:tgtEl>
                                          <p:spTgt spid="38300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3000"/>
                                        </p:tgtEl>
                                        <p:attrNameLst>
                                          <p:attrName>style.visibility</p:attrName>
                                        </p:attrNameLst>
                                      </p:cBhvr>
                                      <p:to>
                                        <p:strVal val="visible"/>
                                      </p:to>
                                    </p:set>
                                    <p:animEffect transition="in" filter="wipe(up)">
                                      <p:cBhvr>
                                        <p:cTn id="11" dur="500"/>
                                        <p:tgtEl>
                                          <p:spTgt spid="3830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83010"/>
                                        </p:tgtEl>
                                        <p:attrNameLst>
                                          <p:attrName>style.visibility</p:attrName>
                                        </p:attrNameLst>
                                      </p:cBhvr>
                                      <p:to>
                                        <p:strVal val="visible"/>
                                      </p:to>
                                    </p:set>
                                    <p:animEffect transition="in" filter="wipe(left)">
                                      <p:cBhvr>
                                        <p:cTn id="16" dur="500"/>
                                        <p:tgtEl>
                                          <p:spTgt spid="38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00" grpId="0" autoUpdateAnimBg="0"/>
      <p:bldP spid="38301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032" name="Group 8"/>
          <p:cNvGrpSpPr>
            <a:grpSpLocks/>
          </p:cNvGrpSpPr>
          <p:nvPr/>
        </p:nvGrpSpPr>
        <p:grpSpPr bwMode="auto">
          <a:xfrm>
            <a:off x="381000" y="152400"/>
            <a:ext cx="8305800" cy="6477000"/>
            <a:chOff x="240" y="96"/>
            <a:chExt cx="5232" cy="4080"/>
          </a:xfrm>
        </p:grpSpPr>
        <p:sp>
          <p:nvSpPr>
            <p:cNvPr id="385031" name="AutoShape 7"/>
            <p:cNvSpPr>
              <a:spLocks noChangeArrowheads="1"/>
            </p:cNvSpPr>
            <p:nvPr/>
          </p:nvSpPr>
          <p:spPr bwMode="auto">
            <a:xfrm>
              <a:off x="240" y="96"/>
              <a:ext cx="5232" cy="4080"/>
            </a:xfrm>
            <a:prstGeom prst="foldedCorner">
              <a:avLst>
                <a:gd name="adj" fmla="val 12972"/>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9" name="Rectangle 5"/>
            <p:cNvSpPr>
              <a:spLocks noChangeArrowheads="1"/>
            </p:cNvSpPr>
            <p:nvPr/>
          </p:nvSpPr>
          <p:spPr bwMode="auto">
            <a:xfrm>
              <a:off x="384" y="192"/>
              <a:ext cx="4944" cy="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楷体_GB2312" pitchFamily="49" charset="-122"/>
                </a:rPr>
                <a:t>    </a:t>
              </a:r>
              <a:r>
                <a:rPr lang="zh-CN" altLang="en-US" b="1">
                  <a:latin typeface="仿宋_GB2312" pitchFamily="49" charset="-122"/>
                  <a:ea typeface="仿宋_GB2312" pitchFamily="49" charset="-122"/>
                </a:rPr>
                <a:t>新药品、新疫苗在临床应用前必须经过较长时间的基础研究、小量试制、中间试验、专业机构评审及临床研究。当一种新药品、新疫苗研制出来后，研究人员必须用大量实验搞清它是否真的有用，如何使用才能发挥最大效用，提供给医生治病时参考。在实验中研究人员要测定模型中的各种参数，搞清血药浓度的变化规律，根据疾病的特点找出最佳治疗方案（包括给药方式、最佳剂量、给药间隔时间及给药次数等），这些研究与试验据估计最少也需要数年时间。在</a:t>
              </a:r>
              <a:r>
                <a:rPr lang="en-US" altLang="zh-CN" b="1">
                  <a:latin typeface="仿宋_GB2312" pitchFamily="49" charset="-122"/>
                  <a:ea typeface="仿宋_GB2312" pitchFamily="49" charset="-122"/>
                </a:rPr>
                <a:t>2003</a:t>
              </a:r>
              <a:r>
                <a:rPr lang="zh-CN" altLang="en-US" b="1">
                  <a:latin typeface="仿宋_GB2312" pitchFamily="49" charset="-122"/>
                  <a:ea typeface="仿宋_GB2312" pitchFamily="49" charset="-122"/>
                </a:rPr>
                <a:t>年春夏之交的</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（非典）流行期内，有些人希望医药部门能赶快拿出一种能治疗</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的良药或预防</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的有效疫苗来，但这只能是一种空想。</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的突如其来，形成了</a:t>
              </a:r>
              <a:r>
                <a:rPr lang="zh-CN" altLang="en-US" b="1">
                  <a:latin typeface="Times New Roman"/>
                  <a:ea typeface="仿宋_GB2312" pitchFamily="49" charset="-122"/>
                </a:rPr>
                <a:t>“</a:t>
              </a:r>
              <a:r>
                <a:rPr lang="zh-CN" altLang="en-US" b="1">
                  <a:latin typeface="仿宋_GB2312" pitchFamily="49" charset="-122"/>
                  <a:ea typeface="仿宋_GB2312" pitchFamily="49" charset="-122"/>
                </a:rPr>
                <a:t>外行不懂、内行陌生</a:t>
              </a:r>
              <a:r>
                <a:rPr lang="zh-CN" altLang="en-US" b="1">
                  <a:latin typeface="Times New Roman"/>
                  <a:ea typeface="仿宋_GB2312" pitchFamily="49" charset="-122"/>
                </a:rPr>
                <a:t>”</a:t>
              </a:r>
              <a:r>
                <a:rPr lang="zh-CN" altLang="en-US" b="1">
                  <a:latin typeface="仿宋_GB2312" pitchFamily="49" charset="-122"/>
                  <a:ea typeface="仿宋_GB2312" pitchFamily="49" charset="-122"/>
                </a:rPr>
                <a:t>的情况。国内权威机构一度曾认为这是</a:t>
              </a:r>
              <a:r>
                <a:rPr lang="zh-CN" altLang="en-US" b="1">
                  <a:latin typeface="Times New Roman"/>
                  <a:ea typeface="仿宋_GB2312" pitchFamily="49" charset="-122"/>
                </a:rPr>
                <a:t>“</a:t>
              </a:r>
              <a:r>
                <a:rPr lang="zh-CN" altLang="en-US" b="1">
                  <a:latin typeface="仿宋_GB2312" pitchFamily="49" charset="-122"/>
                  <a:ea typeface="仿宋_GB2312" pitchFamily="49" charset="-122"/>
                </a:rPr>
                <a:t>衣原体</a:t>
              </a:r>
              <a:r>
                <a:rPr lang="zh-CN" altLang="en-US" b="1">
                  <a:latin typeface="Times New Roman"/>
                  <a:ea typeface="仿宋_GB2312" pitchFamily="49" charset="-122"/>
                </a:rPr>
                <a:t>”</a:t>
              </a:r>
              <a:r>
                <a:rPr lang="zh-CN" altLang="en-US" b="1">
                  <a:latin typeface="仿宋_GB2312" pitchFamily="49" charset="-122"/>
                  <a:ea typeface="仿宋_GB2312" pitchFamily="49" charset="-122"/>
                </a:rPr>
                <a:t>引起的肺炎，可以用抗生素控制和治疗。但事实上，抗生素类药物对</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的控制与治疗丝毫不起作用。以钟南山院士为首的广东省专家并不迷信权威，坚持认为</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是病毒感染引起的肺炎，两个月后（</a:t>
              </a:r>
              <a:r>
                <a:rPr lang="en-US" altLang="zh-CN" b="1">
                  <a:latin typeface="仿宋_GB2312" pitchFamily="49" charset="-122"/>
                  <a:ea typeface="仿宋_GB2312" pitchFamily="49" charset="-122"/>
                </a:rPr>
                <a:t>4</a:t>
              </a:r>
              <a:r>
                <a:rPr lang="zh-CN" altLang="en-US" b="1">
                  <a:latin typeface="仿宋_GB2312" pitchFamily="49" charset="-122"/>
                  <a:ea typeface="仿宋_GB2312" pitchFamily="49" charset="-122"/>
                </a:rPr>
                <a:t>月</a:t>
              </a:r>
              <a:r>
                <a:rPr lang="en-US" altLang="zh-CN" b="1">
                  <a:latin typeface="仿宋_GB2312" pitchFamily="49" charset="-122"/>
                  <a:ea typeface="仿宋_GB2312" pitchFamily="49" charset="-122"/>
                </a:rPr>
                <a:t>16</a:t>
              </a:r>
              <a:r>
                <a:rPr lang="zh-CN" altLang="en-US" b="1">
                  <a:latin typeface="仿宋_GB2312" pitchFamily="49" charset="-122"/>
                  <a:ea typeface="仿宋_GB2312" pitchFamily="49" charset="-122"/>
                </a:rPr>
                <a:t>日），世界卫生组织正式确认</a:t>
              </a:r>
              <a:r>
                <a:rPr lang="en-US" altLang="zh-CN" b="1">
                  <a:latin typeface="仿宋_GB2312" pitchFamily="49" charset="-122"/>
                  <a:ea typeface="仿宋_GB2312" pitchFamily="49" charset="-122"/>
                </a:rPr>
                <a:t>SARS</a:t>
              </a:r>
              <a:r>
                <a:rPr lang="zh-CN" altLang="en-US" b="1">
                  <a:latin typeface="仿宋_GB2312" pitchFamily="49" charset="-122"/>
                  <a:ea typeface="仿宋_GB2312" pitchFamily="49" charset="-122"/>
                </a:rPr>
                <a:t>是冠状病毒的一个变种引起的非典型性肺炎（注：这种确认并非是由权威机构定义的，而是经对猩猩的多次实验证实的）。发现病原体尚且如此不易，要攻克难关，找到治疗、预防的办法当然就更困难了，企图几个月解决问题注定只能是一种不切实际的幻想。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85032"/>
                                        </p:tgtEl>
                                        <p:attrNameLst>
                                          <p:attrName>style.visibility</p:attrName>
                                        </p:attrNameLst>
                                      </p:cBhvr>
                                      <p:to>
                                        <p:strVal val="visible"/>
                                      </p:to>
                                    </p:set>
                                    <p:animEffect transition="in" filter="wipe(up)">
                                      <p:cBhvr>
                                        <p:cTn id="7"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068" name="Picture 20" descr="PE03254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661275" y="179388"/>
            <a:ext cx="1406525" cy="1268412"/>
          </a:xfrm>
          <a:prstGeom prst="rect">
            <a:avLst/>
          </a:prstGeom>
          <a:noFill/>
          <a:extLst>
            <a:ext uri="{909E8E84-426E-40DD-AFC4-6F175D3DCCD1}">
              <a14:hiddenFill xmlns:a14="http://schemas.microsoft.com/office/drawing/2010/main">
                <a:solidFill>
                  <a:srgbClr val="FFFFFF"/>
                </a:solidFill>
              </a14:hiddenFill>
            </a:ext>
          </a:extLst>
        </p:spPr>
      </p:pic>
      <p:sp>
        <p:nvSpPr>
          <p:cNvPr id="386052" name="Rectangle 4"/>
          <p:cNvSpPr>
            <a:spLocks noChangeArrowheads="1"/>
          </p:cNvSpPr>
          <p:nvPr/>
        </p:nvSpPr>
        <p:spPr bwMode="auto">
          <a:xfrm>
            <a:off x="304800" y="685800"/>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宋体" pitchFamily="2" charset="-122"/>
                <a:ea typeface="宋体" pitchFamily="2" charset="-122"/>
              </a:rPr>
              <a:t>     </a:t>
            </a:r>
            <a:r>
              <a:rPr lang="zh-CN" altLang="en-US" sz="2400" b="1">
                <a:latin typeface="宋体" pitchFamily="2" charset="-122"/>
              </a:rPr>
              <a:t>上述研究是将机体看成一个均匀分布的同质单元，故被称单房室模型，但机体事实上并不是这样。药物进入血液，通过血液循环药物被带到身体的各个部位，又通过交换进入各个器官。因此，要建立更接近实际情况的数学模型就必须正视机体部位之间的差异及相互之间的关联关系，这就需要多房室系统模型。</a:t>
            </a:r>
            <a:endParaRPr lang="zh-CN" altLang="en-US" sz="2400" b="1"/>
          </a:p>
        </p:txBody>
      </p:sp>
      <p:grpSp>
        <p:nvGrpSpPr>
          <p:cNvPr id="386066" name="Group 18"/>
          <p:cNvGrpSpPr>
            <a:grpSpLocks/>
          </p:cNvGrpSpPr>
          <p:nvPr/>
        </p:nvGrpSpPr>
        <p:grpSpPr bwMode="auto">
          <a:xfrm>
            <a:off x="6629400" y="4022725"/>
            <a:ext cx="2362200" cy="1936750"/>
            <a:chOff x="3984" y="2534"/>
            <a:chExt cx="1488" cy="1220"/>
          </a:xfrm>
        </p:grpSpPr>
        <p:grpSp>
          <p:nvGrpSpPr>
            <p:cNvPr id="386064" name="Group 16"/>
            <p:cNvGrpSpPr>
              <a:grpSpLocks/>
            </p:cNvGrpSpPr>
            <p:nvPr/>
          </p:nvGrpSpPr>
          <p:grpSpPr bwMode="auto">
            <a:xfrm>
              <a:off x="3984" y="2534"/>
              <a:ext cx="1488" cy="874"/>
              <a:chOff x="1680" y="2438"/>
              <a:chExt cx="1488" cy="874"/>
            </a:xfrm>
          </p:grpSpPr>
          <p:sp>
            <p:nvSpPr>
              <p:cNvPr id="386054" name="Oval 6"/>
              <p:cNvSpPr>
                <a:spLocks noChangeArrowheads="1"/>
              </p:cNvSpPr>
              <p:nvPr/>
            </p:nvSpPr>
            <p:spPr bwMode="auto">
              <a:xfrm>
                <a:off x="1680" y="2736"/>
                <a:ext cx="576" cy="576"/>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ea typeface="宋体" pitchFamily="2" charset="-122"/>
                    <a:cs typeface="Times New Roman" pitchFamily="18" charset="0"/>
                  </a:rPr>
                  <a:t>I</a:t>
                </a:r>
              </a:p>
            </p:txBody>
          </p:sp>
          <p:sp>
            <p:nvSpPr>
              <p:cNvPr id="386056" name="Oval 8"/>
              <p:cNvSpPr>
                <a:spLocks noChangeArrowheads="1"/>
              </p:cNvSpPr>
              <p:nvPr/>
            </p:nvSpPr>
            <p:spPr bwMode="auto">
              <a:xfrm>
                <a:off x="2496" y="2736"/>
                <a:ext cx="576" cy="576"/>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ea typeface="宋体" pitchFamily="2" charset="-122"/>
                    <a:cs typeface="Times New Roman" pitchFamily="18" charset="0"/>
                  </a:rPr>
                  <a:t>II</a:t>
                </a:r>
              </a:p>
            </p:txBody>
          </p:sp>
          <p:sp>
            <p:nvSpPr>
              <p:cNvPr id="386057" name="Line 9"/>
              <p:cNvSpPr>
                <a:spLocks noChangeShapeType="1"/>
              </p:cNvSpPr>
              <p:nvPr/>
            </p:nvSpPr>
            <p:spPr bwMode="auto">
              <a:xfrm>
                <a:off x="2160" y="288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6059" name="Line 11"/>
              <p:cNvSpPr>
                <a:spLocks noChangeShapeType="1"/>
              </p:cNvSpPr>
              <p:nvPr/>
            </p:nvSpPr>
            <p:spPr bwMode="auto">
              <a:xfrm flipH="1">
                <a:off x="2112" y="316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6061" name="Rectangle 13"/>
              <p:cNvSpPr>
                <a:spLocks noChangeArrowheads="1"/>
              </p:cNvSpPr>
              <p:nvPr/>
            </p:nvSpPr>
            <p:spPr bwMode="auto">
              <a:xfrm>
                <a:off x="2253" y="2630"/>
                <a:ext cx="2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itchFamily="18" charset="0"/>
                    <a:ea typeface="宋体" pitchFamily="2" charset="-122"/>
                    <a:cs typeface="Times New Roman" pitchFamily="18" charset="0"/>
                  </a:rPr>
                  <a:t>k</a:t>
                </a:r>
                <a:r>
                  <a:rPr lang="en-US" altLang="zh-CN" baseline="-30000">
                    <a:latin typeface="Times New Roman" pitchFamily="18" charset="0"/>
                    <a:ea typeface="宋体" pitchFamily="2" charset="-122"/>
                    <a:cs typeface="Times New Roman" pitchFamily="18" charset="0"/>
                  </a:rPr>
                  <a:t>12</a:t>
                </a:r>
              </a:p>
            </p:txBody>
          </p:sp>
          <p:sp>
            <p:nvSpPr>
              <p:cNvPr id="386062" name="Rectangle 14"/>
              <p:cNvSpPr>
                <a:spLocks noChangeArrowheads="1"/>
              </p:cNvSpPr>
              <p:nvPr/>
            </p:nvSpPr>
            <p:spPr bwMode="auto">
              <a:xfrm>
                <a:off x="2244" y="2918"/>
                <a:ext cx="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latin typeface="Times New Roman" pitchFamily="18" charset="0"/>
                    <a:ea typeface="宋体" pitchFamily="2" charset="-122"/>
                    <a:cs typeface="Times New Roman" pitchFamily="18" charset="0"/>
                  </a:rPr>
                  <a:t>k</a:t>
                </a:r>
                <a:r>
                  <a:rPr lang="en-US" altLang="zh-CN" baseline="-30000">
                    <a:latin typeface="Times New Roman" pitchFamily="18" charset="0"/>
                    <a:ea typeface="宋体" pitchFamily="2" charset="-122"/>
                    <a:cs typeface="Times New Roman" pitchFamily="18" charset="0"/>
                  </a:rPr>
                  <a:t>21</a:t>
                </a:r>
              </a:p>
            </p:txBody>
          </p:sp>
          <p:sp>
            <p:nvSpPr>
              <p:cNvPr id="386063" name="Text Box 15"/>
              <p:cNvSpPr txBox="1">
                <a:spLocks noChangeArrowheads="1"/>
              </p:cNvSpPr>
              <p:nvPr/>
            </p:nvSpPr>
            <p:spPr bwMode="auto">
              <a:xfrm>
                <a:off x="2208" y="243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两房室系统</a:t>
                </a:r>
              </a:p>
            </p:txBody>
          </p:sp>
        </p:grpSp>
        <p:sp>
          <p:nvSpPr>
            <p:cNvPr id="386065" name="Rectangle 17"/>
            <p:cNvSpPr>
              <a:spLocks noChangeArrowheads="1"/>
            </p:cNvSpPr>
            <p:nvPr/>
          </p:nvSpPr>
          <p:spPr bwMode="auto">
            <a:xfrm>
              <a:off x="4464" y="3504"/>
              <a:ext cx="5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图</a:t>
              </a:r>
              <a:r>
                <a:rPr lang="en-US" altLang="zh-CN">
                  <a:latin typeface="Times New Roman" pitchFamily="18" charset="0"/>
                  <a:ea typeface="宋体" pitchFamily="2" charset="-122"/>
                  <a:cs typeface="Times New Roman" pitchFamily="18" charset="0"/>
                </a:rPr>
                <a:t>3-10</a:t>
              </a:r>
            </a:p>
          </p:txBody>
        </p:sp>
      </p:grpSp>
      <p:sp>
        <p:nvSpPr>
          <p:cNvPr id="386067" name="Rectangle 19"/>
          <p:cNvSpPr>
            <a:spLocks noChangeArrowheads="1"/>
          </p:cNvSpPr>
          <p:nvPr/>
        </p:nvSpPr>
        <p:spPr bwMode="auto">
          <a:xfrm>
            <a:off x="304800" y="3581400"/>
            <a:ext cx="6172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宋体" pitchFamily="2" charset="-122"/>
                <a:ea typeface="宋体" pitchFamily="2" charset="-122"/>
              </a:rPr>
              <a:t>     </a:t>
            </a:r>
            <a:r>
              <a:rPr lang="zh-CN" altLang="en-US" sz="2400" b="1">
                <a:latin typeface="楷体_GB2312" pitchFamily="49" charset="-122"/>
              </a:rPr>
              <a:t>图</a:t>
            </a:r>
            <a:r>
              <a:rPr lang="en-US" altLang="zh-CN" sz="2400" b="1">
                <a:latin typeface="楷体_GB2312" pitchFamily="49" charset="-122"/>
              </a:rPr>
              <a:t>3-10</a:t>
            </a:r>
            <a:r>
              <a:rPr lang="zh-CN" altLang="en-US" sz="2400" b="1">
                <a:latin typeface="楷体_GB2312" pitchFamily="49" charset="-122"/>
              </a:rPr>
              <a:t>表示的是一种常见的两房室模型，其间的</a:t>
            </a:r>
            <a:r>
              <a:rPr lang="en-US" altLang="zh-CN" sz="2400" b="1" i="1">
                <a:latin typeface="楷体_GB2312" pitchFamily="49" charset="-122"/>
              </a:rPr>
              <a:t>k</a:t>
            </a:r>
            <a:r>
              <a:rPr lang="en-US" altLang="zh-CN" sz="2400" b="1" baseline="-30000">
                <a:latin typeface="楷体_GB2312" pitchFamily="49" charset="-122"/>
              </a:rPr>
              <a:t>12</a:t>
            </a:r>
            <a:r>
              <a:rPr lang="zh-CN" altLang="en-US" sz="2400" b="1">
                <a:latin typeface="楷体_GB2312" pitchFamily="49" charset="-122"/>
              </a:rPr>
              <a:t>表示由室</a:t>
            </a:r>
            <a:r>
              <a:rPr lang="en-US" altLang="zh-CN" sz="2400" b="1">
                <a:latin typeface="楷体_GB2312" pitchFamily="49" charset="-122"/>
              </a:rPr>
              <a:t>I</a:t>
            </a:r>
            <a:r>
              <a:rPr lang="zh-CN" altLang="en-US" sz="2400" b="1">
                <a:latin typeface="楷体_GB2312" pitchFamily="49" charset="-122"/>
              </a:rPr>
              <a:t>渗透到室</a:t>
            </a:r>
            <a:r>
              <a:rPr lang="en-US" altLang="zh-CN" sz="2400" b="1">
                <a:latin typeface="楷体_GB2312" pitchFamily="49" charset="-122"/>
              </a:rPr>
              <a:t>II</a:t>
            </a:r>
            <a:r>
              <a:rPr lang="zh-CN" altLang="en-US" sz="2400" b="1">
                <a:latin typeface="楷体_GB2312" pitchFamily="49" charset="-122"/>
              </a:rPr>
              <a:t>的变化率前的系数，而</a:t>
            </a:r>
            <a:r>
              <a:rPr lang="en-US" altLang="zh-CN" sz="2400" b="1" i="1">
                <a:latin typeface="楷体_GB2312" pitchFamily="49" charset="-122"/>
              </a:rPr>
              <a:t>k</a:t>
            </a:r>
            <a:r>
              <a:rPr lang="en-US" altLang="zh-CN" sz="2400" b="1" baseline="-30000">
                <a:latin typeface="楷体_GB2312" pitchFamily="49" charset="-122"/>
              </a:rPr>
              <a:t>21</a:t>
            </a:r>
            <a:r>
              <a:rPr lang="zh-CN" altLang="en-US" sz="2400" b="1">
                <a:latin typeface="楷体_GB2312" pitchFamily="49" charset="-122"/>
              </a:rPr>
              <a:t>则表示由室</a:t>
            </a:r>
            <a:r>
              <a:rPr lang="en-US" altLang="zh-CN" sz="2400" b="1">
                <a:latin typeface="楷体_GB2312" pitchFamily="49" charset="-122"/>
              </a:rPr>
              <a:t>II</a:t>
            </a:r>
            <a:r>
              <a:rPr lang="zh-CN" altLang="en-US" sz="2400" b="1">
                <a:latin typeface="楷体_GB2312" pitchFamily="49" charset="-122"/>
              </a:rPr>
              <a:t>返回室</a:t>
            </a:r>
            <a:r>
              <a:rPr lang="en-US" altLang="zh-CN" sz="2400" b="1">
                <a:latin typeface="楷体_GB2312" pitchFamily="49" charset="-122"/>
              </a:rPr>
              <a:t>I</a:t>
            </a:r>
            <a:r>
              <a:rPr lang="zh-CN" altLang="en-US" sz="2400" b="1">
                <a:latin typeface="楷体_GB2312" pitchFamily="49" charset="-122"/>
              </a:rPr>
              <a:t>的变化率前的系数，它们刻划了两室间的内在联系，其值应当用实验测定，使之尽可能地接近实际情况。 </a:t>
            </a:r>
          </a:p>
        </p:txBody>
      </p:sp>
      <p:pic>
        <p:nvPicPr>
          <p:cNvPr id="386073" name="Picture 25" descr="j02448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2263" y="32385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86074" name="AutoShape 26"/>
          <p:cNvSpPr>
            <a:spLocks noChangeArrowheads="1"/>
          </p:cNvSpPr>
          <p:nvPr/>
        </p:nvSpPr>
        <p:spPr bwMode="auto">
          <a:xfrm>
            <a:off x="1676400" y="2133600"/>
            <a:ext cx="5181600" cy="1828800"/>
          </a:xfrm>
          <a:prstGeom prst="cloudCallout">
            <a:avLst>
              <a:gd name="adj1" fmla="val 55088"/>
              <a:gd name="adj2" fmla="val 7222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楷体_GB2312" pitchFamily="49" charset="-122"/>
              </a:rPr>
              <a:t>当差异较大的部分较多时，可以类似建立多房室系统，即</a:t>
            </a:r>
            <a:r>
              <a:rPr lang="en-US" altLang="zh-CN" sz="2400" b="1">
                <a:latin typeface="楷体_GB2312" pitchFamily="49" charset="-122"/>
              </a:rPr>
              <a:t>N</a:t>
            </a:r>
            <a:r>
              <a:rPr lang="zh-CN" altLang="en-US" sz="2400" b="1">
                <a:latin typeface="楷体_GB2312" pitchFamily="49" charset="-122"/>
              </a:rPr>
              <a:t>房室系统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wipe(up)">
                                      <p:cBhvr>
                                        <p:cTn id="7" dur="500"/>
                                        <p:tgtEl>
                                          <p:spTgt spid="386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6066"/>
                                        </p:tgtEl>
                                        <p:attrNameLst>
                                          <p:attrName>style.visibility</p:attrName>
                                        </p:attrNameLst>
                                      </p:cBhvr>
                                      <p:to>
                                        <p:strVal val="visible"/>
                                      </p:to>
                                    </p:set>
                                    <p:animEffect transition="in" filter="wipe(left)">
                                      <p:cBhvr>
                                        <p:cTn id="12" dur="500"/>
                                        <p:tgtEl>
                                          <p:spTgt spid="38606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6067"/>
                                        </p:tgtEl>
                                        <p:attrNameLst>
                                          <p:attrName>style.visibility</p:attrName>
                                        </p:attrNameLst>
                                      </p:cBhvr>
                                      <p:to>
                                        <p:strVal val="visible"/>
                                      </p:to>
                                    </p:set>
                                    <p:animEffect transition="in" filter="wipe(up)">
                                      <p:cBhvr>
                                        <p:cTn id="16" dur="500"/>
                                        <p:tgtEl>
                                          <p:spTgt spid="3860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86073"/>
                                        </p:tgtEl>
                                        <p:attrNameLst>
                                          <p:attrName>style.visibility</p:attrName>
                                        </p:attrNameLst>
                                      </p:cBhvr>
                                      <p:to>
                                        <p:strVal val="visible"/>
                                      </p:to>
                                    </p:set>
                                  </p:childTnLst>
                                </p:cTn>
                              </p:par>
                            </p:childTnLst>
                          </p:cTn>
                        </p:par>
                        <p:par>
                          <p:cTn id="21" fill="hold" nodeType="afterGroup">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386074"/>
                                        </p:tgtEl>
                                        <p:attrNameLst>
                                          <p:attrName>style.visibility</p:attrName>
                                        </p:attrNameLst>
                                      </p:cBhvr>
                                      <p:to>
                                        <p:strVal val="visible"/>
                                      </p:to>
                                    </p:set>
                                    <p:animEffect transition="in" filter="wipe(right)">
                                      <p:cBhvr>
                                        <p:cTn id="24" dur="500"/>
                                        <p:tgtEl>
                                          <p:spTgt spid="386074"/>
                                        </p:tgtEl>
                                      </p:cBhvr>
                                    </p:animEffect>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utoUpdateAnimBg="0"/>
      <p:bldP spid="386067" grpId="0" autoUpdateAnimBg="0"/>
      <p:bldP spid="38607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7080" name="Picture 8" descr="j0136733"/>
          <p:cNvPicPr>
            <a:picLocks noChangeAspect="1" noChangeArrowheads="1"/>
          </p:cNvPicPr>
          <p:nvPr/>
        </p:nvPicPr>
        <p:blipFill>
          <a:blip r:embed="rId2" cstate="print">
            <a:lum bright="70000" contrast="-76000"/>
            <a:extLst>
              <a:ext uri="{28A0092B-C50C-407E-A947-70E740481C1C}">
                <a14:useLocalDpi xmlns:a14="http://schemas.microsoft.com/office/drawing/2010/main" val="0"/>
              </a:ext>
            </a:extLst>
          </a:blip>
          <a:srcRect/>
          <a:stretch>
            <a:fillRect/>
          </a:stretch>
        </p:blipFill>
        <p:spPr bwMode="auto">
          <a:xfrm>
            <a:off x="6621463" y="76200"/>
            <a:ext cx="2370137" cy="2590800"/>
          </a:xfrm>
          <a:prstGeom prst="rect">
            <a:avLst/>
          </a:prstGeom>
          <a:noFill/>
          <a:extLst>
            <a:ext uri="{909E8E84-426E-40DD-AFC4-6F175D3DCCD1}">
              <a14:hiddenFill xmlns:a14="http://schemas.microsoft.com/office/drawing/2010/main">
                <a:solidFill>
                  <a:srgbClr val="FFFFFF"/>
                </a:solidFill>
              </a14:hiddenFill>
            </a:ext>
          </a:extLst>
        </p:spPr>
      </p:pic>
      <p:sp>
        <p:nvSpPr>
          <p:cNvPr id="387074" name="Rectangle 2"/>
          <p:cNvSpPr>
            <a:spLocks noGrp="1" noChangeArrowheads="1"/>
          </p:cNvSpPr>
          <p:nvPr>
            <p:ph type="title"/>
          </p:nvPr>
        </p:nvSpPr>
        <p:spPr bwMode="auto">
          <a:xfrm>
            <a:off x="1524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hy§</a:t>
            </a:r>
            <a:r>
              <a:rPr kumimoji="1" lang="en-US" altLang="zh-CN" sz="2800" b="1">
                <a:solidFill>
                  <a:srgbClr val="FF3300"/>
                </a:solidFill>
                <a:latin typeface="楷体_GB2312" pitchFamily="49" charset="-122"/>
                <a:ea typeface="楷体_GB2312" pitchFamily="49" charset="-122"/>
              </a:rPr>
              <a:t>3.5</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传染病模型 </a:t>
            </a:r>
          </a:p>
        </p:txBody>
      </p:sp>
      <p:sp>
        <p:nvSpPr>
          <p:cNvPr id="387077" name="Rectangle 5"/>
          <p:cNvSpPr>
            <a:spLocks noChangeArrowheads="1"/>
          </p:cNvSpPr>
          <p:nvPr/>
        </p:nvSpPr>
        <p:spPr bwMode="auto">
          <a:xfrm>
            <a:off x="533400" y="901700"/>
            <a:ext cx="838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传染病是人类的大敌，通过疾病传播过程中若干重要因素之间的联系建立微分方程加以讨论，研究传染病流行的规律并找出控制疾病流行的方法显然是一件十分有意义的工作。在本节中，我们将主要用多房室系统的观点来看待传染病的流行，并建立起相应的多房室模型。 </a:t>
            </a:r>
          </a:p>
        </p:txBody>
      </p:sp>
      <p:sp>
        <p:nvSpPr>
          <p:cNvPr id="387078" name="Rectangle 6"/>
          <p:cNvSpPr>
            <a:spLocks noChangeArrowheads="1"/>
          </p:cNvSpPr>
          <p:nvPr/>
        </p:nvSpPr>
        <p:spPr bwMode="auto">
          <a:xfrm>
            <a:off x="533400" y="3476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医生们发现，在一个民族或地区，当某种传染病流传时，波及到的总人数大体上保持为一个常数。即既非所有人都会得病也非毫无规律，两次流行（同种疾病）的波及人数不会相差太大。如何解释这一现象呢？试用建模方法来加以证明。 </a:t>
            </a:r>
          </a:p>
        </p:txBody>
      </p:sp>
      <p:sp>
        <p:nvSpPr>
          <p:cNvPr id="387079" name="Text Box 7"/>
          <p:cNvSpPr txBox="1">
            <a:spLocks noChangeArrowheads="1"/>
          </p:cNvSpPr>
          <p:nvPr/>
        </p:nvSpPr>
        <p:spPr bwMode="auto">
          <a:xfrm>
            <a:off x="533400" y="2971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CC33"/>
                </a:solidFill>
              </a:rPr>
              <a:t>问题的提出：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7077"/>
                                        </p:tgtEl>
                                        <p:attrNameLst>
                                          <p:attrName>style.visibility</p:attrName>
                                        </p:attrNameLst>
                                      </p:cBhvr>
                                      <p:to>
                                        <p:strVal val="visible"/>
                                      </p:to>
                                    </p:set>
                                    <p:animEffect transition="in" filter="wipe(up)">
                                      <p:cBhvr>
                                        <p:cTn id="7" dur="500"/>
                                        <p:tgtEl>
                                          <p:spTgt spid="387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9"/>
                                        </p:tgtEl>
                                        <p:attrNameLst>
                                          <p:attrName>style.visibility</p:attrName>
                                        </p:attrNameLst>
                                      </p:cBhvr>
                                      <p:to>
                                        <p:strVal val="visible"/>
                                      </p:to>
                                    </p:set>
                                    <p:animEffect transition="in" filter="wipe(left)">
                                      <p:cBhvr>
                                        <p:cTn id="12" dur="500"/>
                                        <p:tgtEl>
                                          <p:spTgt spid="387079"/>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7078"/>
                                        </p:tgtEl>
                                        <p:attrNameLst>
                                          <p:attrName>style.visibility</p:attrName>
                                        </p:attrNameLst>
                                      </p:cBhvr>
                                      <p:to>
                                        <p:strVal val="visible"/>
                                      </p:to>
                                    </p:set>
                                    <p:animEffect transition="in" filter="wipe(up)">
                                      <p:cBhvr>
                                        <p:cTn id="16" dur="500"/>
                                        <p:tgtEl>
                                          <p:spTgt spid="387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utoUpdateAnimBg="0"/>
      <p:bldP spid="387078" grpId="0" autoUpdateAnimBg="0"/>
      <p:bldP spid="38707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100" name="Picture 4" descr="j0136733"/>
          <p:cNvPicPr>
            <a:picLocks noChangeAspect="1" noChangeArrowheads="1"/>
          </p:cNvPicPr>
          <p:nvPr/>
        </p:nvPicPr>
        <p:blipFill>
          <a:blip r:embed="rId3" cstate="print">
            <a:lum bright="70000" contrast="-76000"/>
            <a:extLst>
              <a:ext uri="{28A0092B-C50C-407E-A947-70E740481C1C}">
                <a14:useLocalDpi xmlns:a14="http://schemas.microsoft.com/office/drawing/2010/main" val="0"/>
              </a:ext>
            </a:extLst>
          </a:blip>
          <a:srcRect/>
          <a:stretch>
            <a:fillRect/>
          </a:stretch>
        </p:blipFill>
        <p:spPr bwMode="auto">
          <a:xfrm>
            <a:off x="6621463" y="76200"/>
            <a:ext cx="2370137" cy="2590800"/>
          </a:xfrm>
          <a:prstGeom prst="rect">
            <a:avLst/>
          </a:prstGeom>
          <a:noFill/>
          <a:extLst>
            <a:ext uri="{909E8E84-426E-40DD-AFC4-6F175D3DCCD1}">
              <a14:hiddenFill xmlns:a14="http://schemas.microsoft.com/office/drawing/2010/main">
                <a:solidFill>
                  <a:srgbClr val="FFFFFF"/>
                </a:solidFill>
              </a14:hiddenFill>
            </a:ext>
          </a:extLst>
        </p:spPr>
      </p:pic>
      <p:sp>
        <p:nvSpPr>
          <p:cNvPr id="388101" name="Rectangle 5"/>
          <p:cNvSpPr>
            <a:spLocks noChangeArrowheads="1"/>
          </p:cNvSpPr>
          <p:nvPr/>
        </p:nvSpPr>
        <p:spPr bwMode="auto">
          <a:xfrm>
            <a:off x="381000" y="596900"/>
            <a:ext cx="815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设某地区共有</a:t>
            </a:r>
            <a:r>
              <a:rPr lang="en-US" altLang="zh-CN" sz="2400" b="1" i="1">
                <a:latin typeface="Times New Roman" pitchFamily="18" charset="0"/>
              </a:rPr>
              <a:t>n</a:t>
            </a:r>
            <a:r>
              <a:rPr lang="en-US" altLang="zh-CN" sz="2400" b="1">
                <a:latin typeface="Times New Roman" pitchFamily="18" charset="0"/>
              </a:rPr>
              <a:t>+1</a:t>
            </a:r>
            <a:r>
              <a:rPr lang="zh-CN" altLang="en-US" sz="2400" b="1">
                <a:latin typeface="Times New Roman" pitchFamily="18" charset="0"/>
              </a:rPr>
              <a:t>人，最初时刻共有</a:t>
            </a:r>
            <a:r>
              <a:rPr lang="en-US" altLang="zh-CN" sz="2400" b="1" i="1">
                <a:latin typeface="Times New Roman" pitchFamily="18" charset="0"/>
              </a:rPr>
              <a:t>i</a:t>
            </a:r>
            <a:r>
              <a:rPr lang="zh-CN" altLang="en-US" sz="2400" b="1">
                <a:latin typeface="Times New Roman" pitchFamily="18" charset="0"/>
              </a:rPr>
              <a:t>人得病，</a:t>
            </a:r>
            <a:r>
              <a:rPr lang="en-US" altLang="zh-CN" sz="2400" b="1" i="1">
                <a:latin typeface="Times New Roman" pitchFamily="18" charset="0"/>
              </a:rPr>
              <a:t>t</a:t>
            </a:r>
            <a:r>
              <a:rPr lang="zh-CN" altLang="en-US" sz="2400" b="1">
                <a:latin typeface="Times New Roman" pitchFamily="18" charset="0"/>
              </a:rPr>
              <a:t>时刻已感染（</a:t>
            </a:r>
            <a:r>
              <a:rPr lang="en-US" altLang="zh-CN" sz="2400" b="1">
                <a:latin typeface="Times New Roman" pitchFamily="18" charset="0"/>
              </a:rPr>
              <a:t>infective</a:t>
            </a:r>
            <a:r>
              <a:rPr lang="zh-CN" altLang="en-US" sz="2400" b="1">
                <a:latin typeface="Times New Roman" pitchFamily="18" charset="0"/>
              </a:rPr>
              <a:t>）的病人数为</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，假定每一已感染者在单位时间内将疾病传播给</a:t>
            </a:r>
            <a:r>
              <a:rPr lang="en-US" altLang="zh-CN" sz="2400" b="1" i="1">
                <a:latin typeface="Times New Roman" pitchFamily="18" charset="0"/>
              </a:rPr>
              <a:t>k</a:t>
            </a:r>
            <a:r>
              <a:rPr lang="zh-CN" altLang="en-US" sz="2400" b="1">
                <a:latin typeface="Times New Roman" pitchFamily="18" charset="0"/>
              </a:rPr>
              <a:t>个人（</a:t>
            </a:r>
            <a:r>
              <a:rPr lang="en-US" altLang="zh-CN" sz="2400" b="1" i="1">
                <a:latin typeface="Times New Roman" pitchFamily="18" charset="0"/>
              </a:rPr>
              <a:t>k</a:t>
            </a:r>
            <a:r>
              <a:rPr lang="zh-CN" altLang="en-US" sz="2400" b="1">
                <a:latin typeface="Times New Roman" pitchFamily="18" charset="0"/>
              </a:rPr>
              <a:t>称为该疾病的传染强度），且设此疾病既不导致死亡也不会康复</a:t>
            </a:r>
          </a:p>
        </p:txBody>
      </p:sp>
      <p:sp>
        <p:nvSpPr>
          <p:cNvPr id="388102" name="Rectangle 6"/>
          <p:cNvSpPr>
            <a:spLocks noChangeArrowheads="1"/>
          </p:cNvSpPr>
          <p:nvPr/>
        </p:nvSpPr>
        <p:spPr bwMode="auto">
          <a:xfrm>
            <a:off x="422275" y="304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CC33"/>
                </a:solidFill>
                <a:latin typeface="Times New Roman" pitchFamily="18" charset="0"/>
              </a:rPr>
              <a:t>模型</a:t>
            </a:r>
            <a:r>
              <a:rPr lang="en-US" altLang="zh-CN" sz="2400" b="1">
                <a:solidFill>
                  <a:srgbClr val="33CC33"/>
                </a:solidFill>
                <a:latin typeface="Times New Roman" pitchFamily="18" charset="0"/>
              </a:rPr>
              <a:t>1</a:t>
            </a:r>
          </a:p>
        </p:txBody>
      </p:sp>
      <p:sp>
        <p:nvSpPr>
          <p:cNvPr id="388109" name="Rectangle 13"/>
          <p:cNvSpPr>
            <a:spLocks noChangeArrowheads="1"/>
          </p:cNvSpPr>
          <p:nvPr/>
        </p:nvSpPr>
        <p:spPr bwMode="auto">
          <a:xfrm>
            <a:off x="381000" y="3657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此模型即</a:t>
            </a:r>
            <a:r>
              <a:rPr lang="en-US" altLang="zh-CN" sz="2400" b="1">
                <a:latin typeface="楷体_GB2312" pitchFamily="49" charset="-122"/>
              </a:rPr>
              <a:t>Malthus</a:t>
            </a:r>
            <a:r>
              <a:rPr lang="zh-CN" altLang="en-US" sz="2400" b="1">
                <a:latin typeface="楷体_GB2312" pitchFamily="49" charset="-122"/>
              </a:rPr>
              <a:t>模型，它大体上反映了传染病流行初期的病人增长情况，在医学上有一定的参考价值，但随着时间的推移，将越来越偏离实际情况。 </a:t>
            </a:r>
          </a:p>
        </p:txBody>
      </p:sp>
      <p:sp>
        <p:nvSpPr>
          <p:cNvPr id="388110" name="Rectangle 14"/>
          <p:cNvSpPr>
            <a:spLocks noChangeArrowheads="1"/>
          </p:cNvSpPr>
          <p:nvPr/>
        </p:nvSpPr>
        <p:spPr bwMode="auto">
          <a:xfrm>
            <a:off x="381000" y="51054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已感染者与尚未感染者之间存在着明显的区别，有必要将人群划分成已感染者与尚未感染的易感染，对每一类中的个体则不加任何区分，来建立两房室系统。 </a:t>
            </a:r>
          </a:p>
        </p:txBody>
      </p:sp>
      <p:grpSp>
        <p:nvGrpSpPr>
          <p:cNvPr id="388114" name="Group 18"/>
          <p:cNvGrpSpPr>
            <a:grpSpLocks/>
          </p:cNvGrpSpPr>
          <p:nvPr/>
        </p:nvGrpSpPr>
        <p:grpSpPr bwMode="auto">
          <a:xfrm>
            <a:off x="990600" y="2362200"/>
            <a:ext cx="6858000" cy="1219200"/>
            <a:chOff x="624" y="1536"/>
            <a:chExt cx="4320" cy="768"/>
          </a:xfrm>
        </p:grpSpPr>
        <p:grpSp>
          <p:nvGrpSpPr>
            <p:cNvPr id="388111" name="Group 15"/>
            <p:cNvGrpSpPr>
              <a:grpSpLocks/>
            </p:cNvGrpSpPr>
            <p:nvPr/>
          </p:nvGrpSpPr>
          <p:grpSpPr bwMode="auto">
            <a:xfrm>
              <a:off x="624" y="1536"/>
              <a:ext cx="3415" cy="768"/>
              <a:chOff x="624" y="1632"/>
              <a:chExt cx="3415" cy="768"/>
            </a:xfrm>
          </p:grpSpPr>
          <p:grpSp>
            <p:nvGrpSpPr>
              <p:cNvPr id="388108" name="Group 12"/>
              <p:cNvGrpSpPr>
                <a:grpSpLocks/>
              </p:cNvGrpSpPr>
              <p:nvPr/>
            </p:nvGrpSpPr>
            <p:grpSpPr bwMode="auto">
              <a:xfrm>
                <a:off x="624" y="1632"/>
                <a:ext cx="1707" cy="768"/>
                <a:chOff x="624" y="1632"/>
                <a:chExt cx="1707" cy="768"/>
              </a:xfrm>
            </p:grpSpPr>
            <p:graphicFrame>
              <p:nvGraphicFramePr>
                <p:cNvPr id="388103" name="Object 7"/>
                <p:cNvGraphicFramePr>
                  <a:graphicFrameLocks noChangeAspect="1"/>
                </p:cNvGraphicFramePr>
                <p:nvPr/>
              </p:nvGraphicFramePr>
              <p:xfrm>
                <a:off x="1680" y="1680"/>
                <a:ext cx="651" cy="720"/>
              </p:xfrm>
              <a:graphic>
                <a:graphicData uri="http://schemas.openxmlformats.org/presentationml/2006/ole">
                  <mc:AlternateContent xmlns:mc="http://schemas.openxmlformats.org/markup-compatibility/2006">
                    <mc:Choice xmlns:v="urn:schemas-microsoft-com:vml" Requires="v">
                      <p:oleObj spid="_x0000_s388117" name="Equation" r:id="rId4" imgW="596880" imgH="660240" progId="Equation.DSMT4">
                        <p:embed/>
                      </p:oleObj>
                    </mc:Choice>
                    <mc:Fallback>
                      <p:oleObj name="Equation" r:id="rId4" imgW="596880" imgH="6602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1680"/>
                              <a:ext cx="651"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04" name="Rectangle 8"/>
                <p:cNvSpPr>
                  <a:spLocks noChangeArrowheads="1"/>
                </p:cNvSpPr>
                <p:nvPr/>
              </p:nvSpPr>
              <p:spPr bwMode="auto">
                <a:xfrm>
                  <a:off x="624" y="163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则可导出：</a:t>
                  </a:r>
                </a:p>
              </p:txBody>
            </p:sp>
          </p:grpSp>
          <p:grpSp>
            <p:nvGrpSpPr>
              <p:cNvPr id="388107" name="Group 11"/>
              <p:cNvGrpSpPr>
                <a:grpSpLocks/>
              </p:cNvGrpSpPr>
              <p:nvPr/>
            </p:nvGrpSpPr>
            <p:grpSpPr bwMode="auto">
              <a:xfrm>
                <a:off x="2472" y="1632"/>
                <a:ext cx="1567" cy="356"/>
                <a:chOff x="2472" y="1632"/>
                <a:chExt cx="1567" cy="356"/>
              </a:xfrm>
            </p:grpSpPr>
            <p:sp>
              <p:nvSpPr>
                <p:cNvPr id="388105" name="Rectangle 9"/>
                <p:cNvSpPr>
                  <a:spLocks noChangeArrowheads="1"/>
                </p:cNvSpPr>
                <p:nvPr/>
              </p:nvSpPr>
              <p:spPr bwMode="auto">
                <a:xfrm>
                  <a:off x="2472" y="1632"/>
                  <a:ext cx="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故可得：</a:t>
                  </a:r>
                  <a:r>
                    <a:rPr lang="zh-CN" altLang="en-US" sz="2400" b="1">
                      <a:latin typeface="Times New Roman" pitchFamily="18" charset="0"/>
                    </a:rPr>
                    <a:t> </a:t>
                  </a:r>
                </a:p>
              </p:txBody>
            </p:sp>
            <p:graphicFrame>
              <p:nvGraphicFramePr>
                <p:cNvPr id="388106" name="Object 10"/>
                <p:cNvGraphicFramePr>
                  <a:graphicFrameLocks noChangeAspect="1"/>
                </p:cNvGraphicFramePr>
                <p:nvPr/>
              </p:nvGraphicFramePr>
              <p:xfrm>
                <a:off x="3360" y="1728"/>
                <a:ext cx="679" cy="260"/>
              </p:xfrm>
              <a:graphic>
                <a:graphicData uri="http://schemas.openxmlformats.org/presentationml/2006/ole">
                  <mc:AlternateContent xmlns:mc="http://schemas.openxmlformats.org/markup-compatibility/2006">
                    <mc:Choice xmlns:v="urn:schemas-microsoft-com:vml" Requires="v">
                      <p:oleObj spid="_x0000_s388118" name="Equation" r:id="rId6" imgW="622080" imgH="241200" progId="Equation.DSMT4">
                        <p:embed/>
                      </p:oleObj>
                    </mc:Choice>
                    <mc:Fallback>
                      <p:oleObj name="Equation" r:id="rId6" imgW="622080" imgH="241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1728"/>
                              <a:ext cx="67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88113" name="Text Box 17"/>
            <p:cNvSpPr txBox="1">
              <a:spLocks noChangeArrowheads="1"/>
            </p:cNvSpPr>
            <p:nvPr/>
          </p:nvSpPr>
          <p:spPr bwMode="auto">
            <a:xfrm>
              <a:off x="4272" y="1641"/>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3.15</a:t>
              </a:r>
              <a:r>
                <a:rPr lang="zh-CN" altLang="en-US">
                  <a:latin typeface="宋体" pitchFamily="2" charset="-122"/>
                  <a:ea typeface="宋体" pitchFamily="2" charset="-122"/>
                </a:rPr>
                <a:t>）</a:t>
              </a:r>
              <a:r>
                <a:rPr lang="zh-CN" altLang="en-US" sz="1800">
                  <a:ea typeface="宋体"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8102"/>
                                        </p:tgtEl>
                                        <p:attrNameLst>
                                          <p:attrName>style.visibility</p:attrName>
                                        </p:attrNameLst>
                                      </p:cBhvr>
                                      <p:to>
                                        <p:strVal val="visible"/>
                                      </p:to>
                                    </p:set>
                                    <p:animEffect transition="in" filter="wipe(left)">
                                      <p:cBhvr>
                                        <p:cTn id="7" dur="500"/>
                                        <p:tgtEl>
                                          <p:spTgt spid="38810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8101"/>
                                        </p:tgtEl>
                                        <p:attrNameLst>
                                          <p:attrName>style.visibility</p:attrName>
                                        </p:attrNameLst>
                                      </p:cBhvr>
                                      <p:to>
                                        <p:strVal val="visible"/>
                                      </p:to>
                                    </p:set>
                                    <p:animEffect transition="in" filter="wipe(up)">
                                      <p:cBhvr>
                                        <p:cTn id="11" dur="500"/>
                                        <p:tgtEl>
                                          <p:spTgt spid="3881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88114"/>
                                        </p:tgtEl>
                                        <p:attrNameLst>
                                          <p:attrName>style.visibility</p:attrName>
                                        </p:attrNameLst>
                                      </p:cBhvr>
                                      <p:to>
                                        <p:strVal val="visible"/>
                                      </p:to>
                                    </p:set>
                                    <p:animEffect transition="in" filter="wipe(left)">
                                      <p:cBhvr>
                                        <p:cTn id="16" dur="500"/>
                                        <p:tgtEl>
                                          <p:spTgt spid="3881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8109"/>
                                        </p:tgtEl>
                                        <p:attrNameLst>
                                          <p:attrName>style.visibility</p:attrName>
                                        </p:attrNameLst>
                                      </p:cBhvr>
                                      <p:to>
                                        <p:strVal val="visible"/>
                                      </p:to>
                                    </p:set>
                                    <p:animEffect transition="in" filter="wipe(up)">
                                      <p:cBhvr>
                                        <p:cTn id="21" dur="500"/>
                                        <p:tgtEl>
                                          <p:spTgt spid="3881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8110"/>
                                        </p:tgtEl>
                                        <p:attrNameLst>
                                          <p:attrName>style.visibility</p:attrName>
                                        </p:attrNameLst>
                                      </p:cBhvr>
                                      <p:to>
                                        <p:strVal val="visible"/>
                                      </p:to>
                                    </p:set>
                                    <p:animEffect transition="in" filter="wipe(left)">
                                      <p:cBhvr>
                                        <p:cTn id="26" dur="500"/>
                                        <p:tgtEl>
                                          <p:spTgt spid="38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utoUpdateAnimBg="0"/>
      <p:bldP spid="388102" grpId="0" autoUpdateAnimBg="0"/>
      <p:bldP spid="388109" grpId="0" autoUpdateAnimBg="0"/>
      <p:bldP spid="3881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5" name="Picture 45" descr="j0136733"/>
          <p:cNvPicPr>
            <a:picLocks noChangeAspect="1" noChangeArrowheads="1"/>
          </p:cNvPicPr>
          <p:nvPr/>
        </p:nvPicPr>
        <p:blipFill>
          <a:blip r:embed="rId5"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89147" name="Group 27"/>
          <p:cNvGrpSpPr>
            <a:grpSpLocks/>
          </p:cNvGrpSpPr>
          <p:nvPr/>
        </p:nvGrpSpPr>
        <p:grpSpPr bwMode="auto">
          <a:xfrm>
            <a:off x="6591300" y="3733800"/>
            <a:ext cx="2476500" cy="2924175"/>
            <a:chOff x="4128" y="2208"/>
            <a:chExt cx="1560" cy="1842"/>
          </a:xfrm>
        </p:grpSpPr>
        <p:pic>
          <p:nvPicPr>
            <p:cNvPr id="3891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208"/>
              <a:ext cx="1560"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46"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8" y="3126"/>
              <a:ext cx="1560"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9124" name="Rectangle 4"/>
          <p:cNvSpPr>
            <a:spLocks noChangeArrowheads="1"/>
          </p:cNvSpPr>
          <p:nvPr/>
        </p:nvSpPr>
        <p:spPr bwMode="auto">
          <a:xfrm>
            <a:off x="422275" y="304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CC33"/>
                </a:solidFill>
                <a:latin typeface="Times New Roman" pitchFamily="18" charset="0"/>
              </a:rPr>
              <a:t>模型</a:t>
            </a:r>
            <a:r>
              <a:rPr lang="en-US" altLang="zh-CN" sz="2400" b="1">
                <a:solidFill>
                  <a:srgbClr val="33CC33"/>
                </a:solidFill>
                <a:latin typeface="Times New Roman" pitchFamily="18" charset="0"/>
              </a:rPr>
              <a:t>2</a:t>
            </a:r>
          </a:p>
        </p:txBody>
      </p:sp>
      <p:sp>
        <p:nvSpPr>
          <p:cNvPr id="389125" name="Rectangle 5"/>
          <p:cNvSpPr>
            <a:spLocks noChangeArrowheads="1"/>
          </p:cNvSpPr>
          <p:nvPr/>
        </p:nvSpPr>
        <p:spPr bwMode="auto">
          <a:xfrm>
            <a:off x="381000" y="6096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记</a:t>
            </a:r>
            <a:r>
              <a:rPr lang="en-US" altLang="zh-CN" sz="2400" b="1" i="1">
                <a:latin typeface="Times New Roman" pitchFamily="18" charset="0"/>
              </a:rPr>
              <a:t>t</a:t>
            </a:r>
            <a:r>
              <a:rPr lang="zh-CN" altLang="en-US" sz="2400" b="1">
                <a:latin typeface="Times New Roman" pitchFamily="18" charset="0"/>
              </a:rPr>
              <a:t>时刻的病人数与易感染人数</a:t>
            </a:r>
            <a:r>
              <a:rPr lang="zh-CN" altLang="en-US" sz="2400" b="1">
                <a:latin typeface="宋体" pitchFamily="2" charset="-122"/>
                <a:ea typeface="宋体" pitchFamily="2" charset="-122"/>
              </a:rPr>
              <a:t>（</a:t>
            </a:r>
            <a:r>
              <a:rPr lang="en-US" altLang="zh-CN" sz="2400" b="1">
                <a:latin typeface="Times New Roman" pitchFamily="18" charset="0"/>
                <a:ea typeface="宋体" pitchFamily="2" charset="-122"/>
              </a:rPr>
              <a:t>susceptible</a:t>
            </a:r>
            <a:r>
              <a:rPr lang="zh-CN" altLang="en-US" sz="2400" b="1">
                <a:latin typeface="宋体" pitchFamily="2" charset="-122"/>
                <a:ea typeface="宋体" pitchFamily="2" charset="-122"/>
              </a:rPr>
              <a:t>）</a:t>
            </a:r>
            <a:r>
              <a:rPr lang="zh-CN" altLang="en-US" sz="2400" b="1">
                <a:latin typeface="Times New Roman" pitchFamily="18" charset="0"/>
              </a:rPr>
              <a:t>分别为</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与</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，初始时刻的病人数为 </a:t>
            </a:r>
            <a:r>
              <a:rPr lang="en-US" altLang="zh-CN" sz="2400" b="1" i="1">
                <a:latin typeface="Times New Roman" pitchFamily="18" charset="0"/>
              </a:rPr>
              <a:t>i</a:t>
            </a:r>
            <a:r>
              <a:rPr lang="zh-CN" altLang="en-US" sz="2400" b="1">
                <a:latin typeface="Times New Roman" pitchFamily="18" charset="0"/>
              </a:rPr>
              <a:t>。根据病人不死也不会康复的假设及（竞争项）统计筹算律， </a:t>
            </a:r>
          </a:p>
        </p:txBody>
      </p:sp>
      <p:grpSp>
        <p:nvGrpSpPr>
          <p:cNvPr id="389136" name="Group 16"/>
          <p:cNvGrpSpPr>
            <a:grpSpLocks/>
          </p:cNvGrpSpPr>
          <p:nvPr/>
        </p:nvGrpSpPr>
        <p:grpSpPr bwMode="auto">
          <a:xfrm>
            <a:off x="990600" y="4029075"/>
            <a:ext cx="3505200" cy="771525"/>
            <a:chOff x="624" y="2778"/>
            <a:chExt cx="2208" cy="486"/>
          </a:xfrm>
        </p:grpSpPr>
        <p:graphicFrame>
          <p:nvGraphicFramePr>
            <p:cNvPr id="389130" name="Object 10"/>
            <p:cNvGraphicFramePr>
              <a:graphicFrameLocks noChangeAspect="1"/>
            </p:cNvGraphicFramePr>
            <p:nvPr/>
          </p:nvGraphicFramePr>
          <p:xfrm>
            <a:off x="1898" y="2778"/>
            <a:ext cx="934" cy="486"/>
          </p:xfrm>
          <a:graphic>
            <a:graphicData uri="http://schemas.openxmlformats.org/presentationml/2006/ole">
              <mc:AlternateContent xmlns:mc="http://schemas.openxmlformats.org/markup-compatibility/2006">
                <mc:Choice xmlns:v="urn:schemas-microsoft-com:vml" Requires="v">
                  <p:oleObj spid="_x0000_s472071" name="Equation" r:id="rId8" imgW="838080" imgH="431640" progId="Equation.DSMT4">
                    <p:embed/>
                  </p:oleObj>
                </mc:Choice>
                <mc:Fallback>
                  <p:oleObj name="Equation" r:id="rId8" imgW="838080" imgH="43164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8" y="2778"/>
                          <a:ext cx="934"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31" name="Rectangle 11"/>
            <p:cNvSpPr>
              <a:spLocks noChangeArrowheads="1"/>
            </p:cNvSpPr>
            <p:nvPr/>
          </p:nvSpPr>
          <p:spPr bwMode="auto">
            <a:xfrm>
              <a:off x="624" y="282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其中：</a:t>
              </a:r>
            </a:p>
          </p:txBody>
        </p:sp>
      </p:grpSp>
      <p:grpSp>
        <p:nvGrpSpPr>
          <p:cNvPr id="389142" name="Group 22"/>
          <p:cNvGrpSpPr>
            <a:grpSpLocks/>
          </p:cNvGrpSpPr>
          <p:nvPr/>
        </p:nvGrpSpPr>
        <p:grpSpPr bwMode="auto">
          <a:xfrm>
            <a:off x="990600" y="3352800"/>
            <a:ext cx="5943600" cy="806450"/>
            <a:chOff x="624" y="2084"/>
            <a:chExt cx="3744" cy="508"/>
          </a:xfrm>
        </p:grpSpPr>
        <p:grpSp>
          <p:nvGrpSpPr>
            <p:cNvPr id="389135" name="Group 15"/>
            <p:cNvGrpSpPr>
              <a:grpSpLocks/>
            </p:cNvGrpSpPr>
            <p:nvPr/>
          </p:nvGrpSpPr>
          <p:grpSpPr bwMode="auto">
            <a:xfrm>
              <a:off x="624" y="2084"/>
              <a:ext cx="2736" cy="508"/>
              <a:chOff x="624" y="2304"/>
              <a:chExt cx="2736" cy="508"/>
            </a:xfrm>
          </p:grpSpPr>
          <p:graphicFrame>
            <p:nvGraphicFramePr>
              <p:cNvPr id="389127" name="Object 7"/>
              <p:cNvGraphicFramePr>
                <a:graphicFrameLocks noChangeAspect="1"/>
              </p:cNvGraphicFramePr>
              <p:nvPr/>
            </p:nvGraphicFramePr>
            <p:xfrm>
              <a:off x="1920" y="2304"/>
              <a:ext cx="1440" cy="508"/>
            </p:xfrm>
            <a:graphic>
              <a:graphicData uri="http://schemas.openxmlformats.org/presentationml/2006/ole">
                <mc:AlternateContent xmlns:mc="http://schemas.openxmlformats.org/markup-compatibility/2006">
                  <mc:Choice xmlns:v="urn:schemas-microsoft-com:vml" Requires="v">
                    <p:oleObj spid="_x0000_s472072" name="Equation" r:id="rId10" imgW="1295280" imgH="457200" progId="Equation.DSMT4">
                      <p:embed/>
                    </p:oleObj>
                  </mc:Choice>
                  <mc:Fallback>
                    <p:oleObj name="Equation" r:id="rId10" imgW="1295280" imgH="4572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2304"/>
                            <a:ext cx="1440"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28" name="Rectangle 8"/>
              <p:cNvSpPr>
                <a:spLocks noChangeArrowheads="1"/>
              </p:cNvSpPr>
              <p:nvPr/>
            </p:nvSpPr>
            <p:spPr bwMode="auto">
              <a:xfrm>
                <a:off x="624" y="240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解得：</a:t>
                </a:r>
              </a:p>
            </p:txBody>
          </p:sp>
        </p:grpSp>
        <p:sp>
          <p:nvSpPr>
            <p:cNvPr id="389139" name="Rectangle 19"/>
            <p:cNvSpPr>
              <a:spLocks noChangeArrowheads="1"/>
            </p:cNvSpPr>
            <p:nvPr/>
          </p:nvSpPr>
          <p:spPr bwMode="auto">
            <a:xfrm>
              <a:off x="3652" y="2198"/>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3.17</a:t>
              </a:r>
              <a:r>
                <a:rPr lang="zh-CN" altLang="en-US">
                  <a:latin typeface="宋体" pitchFamily="2" charset="-122"/>
                  <a:ea typeface="宋体" pitchFamily="2" charset="-122"/>
                </a:rPr>
                <a:t>）</a:t>
              </a:r>
            </a:p>
          </p:txBody>
        </p:sp>
      </p:grpSp>
      <p:grpSp>
        <p:nvGrpSpPr>
          <p:cNvPr id="389141" name="Group 21"/>
          <p:cNvGrpSpPr>
            <a:grpSpLocks/>
          </p:cNvGrpSpPr>
          <p:nvPr/>
        </p:nvGrpSpPr>
        <p:grpSpPr bwMode="auto">
          <a:xfrm>
            <a:off x="1030288" y="1676400"/>
            <a:ext cx="5903912" cy="1928813"/>
            <a:chOff x="649" y="960"/>
            <a:chExt cx="3719" cy="1215"/>
          </a:xfrm>
        </p:grpSpPr>
        <p:grpSp>
          <p:nvGrpSpPr>
            <p:cNvPr id="389134" name="Group 14"/>
            <p:cNvGrpSpPr>
              <a:grpSpLocks/>
            </p:cNvGrpSpPr>
            <p:nvPr/>
          </p:nvGrpSpPr>
          <p:grpSpPr bwMode="auto">
            <a:xfrm>
              <a:off x="649" y="960"/>
              <a:ext cx="2519" cy="1215"/>
              <a:chOff x="649" y="993"/>
              <a:chExt cx="2519" cy="1215"/>
            </a:xfrm>
          </p:grpSpPr>
          <p:graphicFrame>
            <p:nvGraphicFramePr>
              <p:cNvPr id="389126" name="Object 6"/>
              <p:cNvGraphicFramePr>
                <a:graphicFrameLocks noChangeAspect="1"/>
              </p:cNvGraphicFramePr>
              <p:nvPr/>
            </p:nvGraphicFramePr>
            <p:xfrm>
              <a:off x="1920" y="993"/>
              <a:ext cx="1248" cy="1215"/>
            </p:xfrm>
            <a:graphic>
              <a:graphicData uri="http://schemas.openxmlformats.org/presentationml/2006/ole">
                <mc:AlternateContent xmlns:mc="http://schemas.openxmlformats.org/markup-compatibility/2006">
                  <mc:Choice xmlns:v="urn:schemas-microsoft-com:vml" Requires="v">
                    <p:oleObj spid="_x0000_s472073" name="Equation" r:id="rId12" imgW="1091880" imgH="1066680" progId="Equation.DSMT4">
                      <p:embed/>
                    </p:oleObj>
                  </mc:Choice>
                  <mc:Fallback>
                    <p:oleObj name="Equation" r:id="rId12" imgW="1091880" imgH="106668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993"/>
                            <a:ext cx="1248" cy="1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33" name="Rectangle 13"/>
              <p:cNvSpPr>
                <a:spLocks noChangeArrowheads="1"/>
              </p:cNvSpPr>
              <p:nvPr/>
            </p:nvSpPr>
            <p:spPr bwMode="auto">
              <a:xfrm>
                <a:off x="649" y="139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可得：</a:t>
                </a:r>
              </a:p>
            </p:txBody>
          </p:sp>
        </p:grpSp>
        <p:sp>
          <p:nvSpPr>
            <p:cNvPr id="389140" name="Rectangle 20"/>
            <p:cNvSpPr>
              <a:spLocks noChangeArrowheads="1"/>
            </p:cNvSpPr>
            <p:nvPr/>
          </p:nvSpPr>
          <p:spPr bwMode="auto">
            <a:xfrm>
              <a:off x="3652" y="1440"/>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3.16</a:t>
              </a:r>
              <a:r>
                <a:rPr lang="zh-CN" altLang="en-US">
                  <a:latin typeface="宋体" pitchFamily="2" charset="-122"/>
                  <a:ea typeface="宋体" pitchFamily="2" charset="-122"/>
                </a:rPr>
                <a:t>）</a:t>
              </a:r>
            </a:p>
          </p:txBody>
        </p:sp>
      </p:grpSp>
      <p:grpSp>
        <p:nvGrpSpPr>
          <p:cNvPr id="389167" name="Group 47"/>
          <p:cNvGrpSpPr>
            <a:grpSpLocks/>
          </p:cNvGrpSpPr>
          <p:nvPr/>
        </p:nvGrpSpPr>
        <p:grpSpPr bwMode="auto">
          <a:xfrm>
            <a:off x="381000" y="4695825"/>
            <a:ext cx="6324600" cy="1552575"/>
            <a:chOff x="240" y="2832"/>
            <a:chExt cx="3984" cy="978"/>
          </a:xfrm>
        </p:grpSpPr>
        <p:sp>
          <p:nvSpPr>
            <p:cNvPr id="389149" name="Rectangle 29"/>
            <p:cNvSpPr>
              <a:spLocks noChangeArrowheads="1"/>
            </p:cNvSpPr>
            <p:nvPr/>
          </p:nvSpPr>
          <p:spPr bwMode="auto">
            <a:xfrm>
              <a:off x="240" y="2832"/>
              <a:ext cx="398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统计结果显示，</a:t>
              </a:r>
              <a:r>
                <a:rPr lang="en-US" altLang="zh-CN" sz="2400" b="1">
                  <a:latin typeface="楷体_GB2312" pitchFamily="49" charset="-122"/>
                </a:rPr>
                <a:t>(3.17)</a:t>
              </a:r>
              <a:r>
                <a:rPr lang="zh-CN" altLang="en-US" sz="2400" b="1">
                  <a:latin typeface="楷体_GB2312" pitchFamily="49" charset="-122"/>
                </a:rPr>
                <a:t>预报结果比</a:t>
              </a:r>
              <a:r>
                <a:rPr lang="en-US" altLang="zh-CN" sz="2400" b="1">
                  <a:latin typeface="楷体_GB2312" pitchFamily="49" charset="-122"/>
                </a:rPr>
                <a:t>(3.15)</a:t>
              </a:r>
              <a:r>
                <a:rPr lang="zh-CN" altLang="en-US" sz="2400" b="1">
                  <a:latin typeface="楷体_GB2312" pitchFamily="49" charset="-122"/>
                </a:rPr>
                <a:t>更接近实际情况。医学上称曲线    为传染病曲线，并称  </a:t>
              </a:r>
              <a:r>
                <a:rPr lang="zh-CN" altLang="en-US" sz="2400" b="1">
                  <a:latin typeface="Times New Roman" pitchFamily="18" charset="0"/>
                </a:rPr>
                <a:t>最大值时刻</a:t>
              </a:r>
              <a:r>
                <a:rPr lang="en-US" altLang="zh-CN" sz="2400" b="1">
                  <a:latin typeface="Times New Roman" pitchFamily="18" charset="0"/>
                </a:rPr>
                <a:t>t</a:t>
              </a:r>
              <a:r>
                <a:rPr lang="en-US" altLang="zh-CN" sz="2400" b="1" baseline="-30000">
                  <a:latin typeface="Times New Roman" pitchFamily="18" charset="0"/>
                </a:rPr>
                <a:t>1</a:t>
              </a:r>
              <a:r>
                <a:rPr lang="zh-CN" altLang="en-US" sz="2400" b="1">
                  <a:latin typeface="Times New Roman" pitchFamily="18" charset="0"/>
                </a:rPr>
                <a:t>为此传染病的流行高峰。</a:t>
              </a:r>
            </a:p>
          </p:txBody>
        </p:sp>
        <p:graphicFrame>
          <p:nvGraphicFramePr>
            <p:cNvPr id="389148" name="Object 28"/>
            <p:cNvGraphicFramePr>
              <a:graphicFrameLocks noChangeAspect="1"/>
            </p:cNvGraphicFramePr>
            <p:nvPr/>
          </p:nvGraphicFramePr>
          <p:xfrm>
            <a:off x="3024" y="3024"/>
            <a:ext cx="384" cy="369"/>
          </p:xfrm>
          <a:graphic>
            <a:graphicData uri="http://schemas.openxmlformats.org/presentationml/2006/ole">
              <mc:AlternateContent xmlns:mc="http://schemas.openxmlformats.org/markup-compatibility/2006">
                <mc:Choice xmlns:v="urn:schemas-microsoft-com:vml" Requires="v">
                  <p:oleObj spid="_x0000_s472074" name="Equation" r:id="rId14" imgW="406080" imgH="393480" progId="Equation.DSMT4">
                    <p:embed/>
                  </p:oleObj>
                </mc:Choice>
                <mc:Fallback>
                  <p:oleObj name="Equation" r:id="rId14" imgW="406080" imgH="393480" progId="Equation.DSMT4">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3024"/>
                          <a:ext cx="384"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1" name="Object 31"/>
            <p:cNvGraphicFramePr>
              <a:graphicFrameLocks noChangeAspect="1"/>
            </p:cNvGraphicFramePr>
            <p:nvPr/>
          </p:nvGraphicFramePr>
          <p:xfrm>
            <a:off x="1249" y="3281"/>
            <a:ext cx="191" cy="367"/>
          </p:xfrm>
          <a:graphic>
            <a:graphicData uri="http://schemas.openxmlformats.org/presentationml/2006/ole">
              <mc:AlternateContent xmlns:mc="http://schemas.openxmlformats.org/markup-compatibility/2006">
                <mc:Choice xmlns:v="urn:schemas-microsoft-com:vml" Requires="v">
                  <p:oleObj spid="_x0000_s472075" name="Equation" r:id="rId16" imgW="203040" imgH="393480" progId="Equation.DSMT4">
                    <p:embed/>
                  </p:oleObj>
                </mc:Choice>
                <mc:Fallback>
                  <p:oleObj name="Equation" r:id="rId16" imgW="203040" imgH="393480" progId="Equation.DSMT4">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9" y="3281"/>
                          <a:ext cx="191"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9159" name="Group 39"/>
          <p:cNvGrpSpPr>
            <a:grpSpLocks/>
          </p:cNvGrpSpPr>
          <p:nvPr/>
        </p:nvGrpSpPr>
        <p:grpSpPr bwMode="auto">
          <a:xfrm>
            <a:off x="914400" y="6086475"/>
            <a:ext cx="4267200" cy="695325"/>
            <a:chOff x="624" y="3786"/>
            <a:chExt cx="2688" cy="438"/>
          </a:xfrm>
        </p:grpSpPr>
        <p:grpSp>
          <p:nvGrpSpPr>
            <p:cNvPr id="389155" name="Group 35"/>
            <p:cNvGrpSpPr>
              <a:grpSpLocks/>
            </p:cNvGrpSpPr>
            <p:nvPr/>
          </p:nvGrpSpPr>
          <p:grpSpPr bwMode="auto">
            <a:xfrm>
              <a:off x="624" y="3786"/>
              <a:ext cx="994" cy="438"/>
              <a:chOff x="624" y="3786"/>
              <a:chExt cx="994" cy="438"/>
            </a:xfrm>
          </p:grpSpPr>
          <p:graphicFrame>
            <p:nvGraphicFramePr>
              <p:cNvPr id="389153" name="Object 33"/>
              <p:cNvGraphicFramePr>
                <a:graphicFrameLocks noChangeAspect="1"/>
              </p:cNvGraphicFramePr>
              <p:nvPr/>
            </p:nvGraphicFramePr>
            <p:xfrm>
              <a:off x="1104" y="3786"/>
              <a:ext cx="514" cy="438"/>
            </p:xfrm>
            <a:graphic>
              <a:graphicData uri="http://schemas.openxmlformats.org/presentationml/2006/ole">
                <mc:AlternateContent xmlns:mc="http://schemas.openxmlformats.org/markup-compatibility/2006">
                  <mc:Choice xmlns:v="urn:schemas-microsoft-com:vml" Requires="v">
                    <p:oleObj spid="_x0000_s472076" name="Equation" r:id="rId18" imgW="495000" imgH="419040" progId="Equation.DSMT4">
                      <p:embed/>
                    </p:oleObj>
                  </mc:Choice>
                  <mc:Fallback>
                    <p:oleObj name="Equation" r:id="rId18" imgW="495000" imgH="419040" progId="Equation.DSMT4">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04" y="3786"/>
                            <a:ext cx="514"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54" name="Rectangle 34"/>
              <p:cNvSpPr>
                <a:spLocks noChangeArrowheads="1"/>
              </p:cNvSpPr>
              <p:nvPr/>
            </p:nvSpPr>
            <p:spPr bwMode="auto">
              <a:xfrm>
                <a:off x="624" y="379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令：</a:t>
                </a:r>
              </a:p>
            </p:txBody>
          </p:sp>
        </p:grpSp>
        <p:grpSp>
          <p:nvGrpSpPr>
            <p:cNvPr id="389158" name="Group 38"/>
            <p:cNvGrpSpPr>
              <a:grpSpLocks/>
            </p:cNvGrpSpPr>
            <p:nvPr/>
          </p:nvGrpSpPr>
          <p:grpSpPr bwMode="auto">
            <a:xfrm>
              <a:off x="1937" y="3792"/>
              <a:ext cx="1375" cy="432"/>
              <a:chOff x="1946" y="3792"/>
              <a:chExt cx="1375" cy="432"/>
            </a:xfrm>
          </p:grpSpPr>
          <p:graphicFrame>
            <p:nvGraphicFramePr>
              <p:cNvPr id="389156" name="Object 36"/>
              <p:cNvGraphicFramePr>
                <a:graphicFrameLocks noChangeAspect="1"/>
              </p:cNvGraphicFramePr>
              <p:nvPr/>
            </p:nvGraphicFramePr>
            <p:xfrm>
              <a:off x="2448" y="3804"/>
              <a:ext cx="873" cy="420"/>
            </p:xfrm>
            <a:graphic>
              <a:graphicData uri="http://schemas.openxmlformats.org/presentationml/2006/ole">
                <mc:AlternateContent xmlns:mc="http://schemas.openxmlformats.org/markup-compatibility/2006">
                  <mc:Choice xmlns:v="urn:schemas-microsoft-com:vml" Requires="v">
                    <p:oleObj spid="_x0000_s472077" name="Equation" r:id="rId20" imgW="863280" imgH="419040" progId="Equation.DSMT4">
                      <p:embed/>
                    </p:oleObj>
                  </mc:Choice>
                  <mc:Fallback>
                    <p:oleObj name="Equation" r:id="rId20" imgW="863280" imgH="419040" progId="Equation.DSMT4">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48" y="3804"/>
                            <a:ext cx="873"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57" name="Rectangle 37"/>
              <p:cNvSpPr>
                <a:spLocks noChangeArrowheads="1"/>
              </p:cNvSpPr>
              <p:nvPr/>
            </p:nvSpPr>
            <p:spPr bwMode="auto">
              <a:xfrm>
                <a:off x="1946" y="379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得：</a:t>
                </a:r>
              </a:p>
            </p:txBody>
          </p:sp>
        </p:grpSp>
      </p:grpSp>
      <p:grpSp>
        <p:nvGrpSpPr>
          <p:cNvPr id="389164" name="Group 44"/>
          <p:cNvGrpSpPr>
            <a:grpSpLocks/>
          </p:cNvGrpSpPr>
          <p:nvPr/>
        </p:nvGrpSpPr>
        <p:grpSpPr bwMode="auto">
          <a:xfrm>
            <a:off x="4724400" y="5029200"/>
            <a:ext cx="4267200" cy="1235075"/>
            <a:chOff x="3072" y="2966"/>
            <a:chExt cx="2688" cy="778"/>
          </a:xfrm>
        </p:grpSpPr>
        <p:sp>
          <p:nvSpPr>
            <p:cNvPr id="389160" name="Rectangle 40"/>
            <p:cNvSpPr>
              <a:spLocks noChangeArrowheads="1"/>
            </p:cNvSpPr>
            <p:nvPr/>
          </p:nvSpPr>
          <p:spPr bwMode="auto">
            <a:xfrm>
              <a:off x="3312" y="2966"/>
              <a:ext cx="2448" cy="44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latin typeface="宋体" pitchFamily="2" charset="-122"/>
                  <a:ea typeface="宋体" pitchFamily="2" charset="-122"/>
                </a:rPr>
                <a:t>此值与传染病的实际高峰期非常接近，可用作医学上的预报公式。</a:t>
              </a:r>
              <a:r>
                <a:rPr lang="zh-CN" altLang="en-US">
                  <a:solidFill>
                    <a:srgbClr val="FF0000"/>
                  </a:solidFill>
                  <a:ea typeface="宋体" pitchFamily="2" charset="-122"/>
                </a:rPr>
                <a:t> </a:t>
              </a:r>
            </a:p>
          </p:txBody>
        </p:sp>
        <p:sp>
          <p:nvSpPr>
            <p:cNvPr id="389162" name="Line 42"/>
            <p:cNvSpPr>
              <a:spLocks noChangeShapeType="1"/>
            </p:cNvSpPr>
            <p:nvPr/>
          </p:nvSpPr>
          <p:spPr bwMode="auto">
            <a:xfrm flipV="1">
              <a:off x="3072" y="3408"/>
              <a:ext cx="192" cy="336"/>
            </a:xfrm>
            <a:prstGeom prst="line">
              <a:avLst/>
            </a:prstGeom>
            <a:noFill/>
            <a:ln w="1905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89168" name="Picture 48" descr="j0244855"/>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281863" y="28575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389169" name="AutoShape 49"/>
          <p:cNvSpPr>
            <a:spLocks noChangeArrowheads="1"/>
          </p:cNvSpPr>
          <p:nvPr/>
        </p:nvSpPr>
        <p:spPr bwMode="auto">
          <a:xfrm>
            <a:off x="1371600" y="1143000"/>
            <a:ext cx="5638800" cy="2590800"/>
          </a:xfrm>
          <a:prstGeom prst="cloudCallout">
            <a:avLst>
              <a:gd name="adj1" fmla="val 57796"/>
              <a:gd name="adj2" fmla="val 5441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楷体_GB2312" pitchFamily="49" charset="-122"/>
              </a:rPr>
              <a:t>模型</a:t>
            </a:r>
            <a:r>
              <a:rPr lang="en-US" altLang="zh-CN" sz="2400" b="1">
                <a:latin typeface="楷体_GB2312" pitchFamily="49" charset="-122"/>
              </a:rPr>
              <a:t>2</a:t>
            </a:r>
            <a:r>
              <a:rPr lang="zh-CN" altLang="en-US" sz="2400" b="1">
                <a:latin typeface="楷体_GB2312" pitchFamily="49" charset="-122"/>
              </a:rPr>
              <a:t>仍有不足之处，它无法解释医生们发现的现象，且当时间趋与无穷时，模型预测最终所有人都得病，与实际情况不符。 </a:t>
            </a:r>
          </a:p>
        </p:txBody>
      </p:sp>
      <p:sp>
        <p:nvSpPr>
          <p:cNvPr id="389170" name="AutoShape 50"/>
          <p:cNvSpPr>
            <a:spLocks noChangeArrowheads="1"/>
          </p:cNvSpPr>
          <p:nvPr/>
        </p:nvSpPr>
        <p:spPr bwMode="auto">
          <a:xfrm>
            <a:off x="2514600" y="1371600"/>
            <a:ext cx="3886200" cy="2057400"/>
          </a:xfrm>
          <a:prstGeom prst="cloudCallout">
            <a:avLst>
              <a:gd name="adj1" fmla="val 76634"/>
              <a:gd name="adj2" fmla="val 6689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楷体_GB2312" pitchFamily="49" charset="-122"/>
              </a:rPr>
              <a:t>为了使模型更精确，有必要再将人群细分，建立多房室系统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24"/>
                                        </p:tgtEl>
                                        <p:attrNameLst>
                                          <p:attrName>style.visibility</p:attrName>
                                        </p:attrNameLst>
                                      </p:cBhvr>
                                      <p:to>
                                        <p:strVal val="visible"/>
                                      </p:to>
                                    </p:set>
                                    <p:animEffect transition="in" filter="wipe(left)">
                                      <p:cBhvr>
                                        <p:cTn id="7" dur="500"/>
                                        <p:tgtEl>
                                          <p:spTgt spid="38912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9125"/>
                                        </p:tgtEl>
                                        <p:attrNameLst>
                                          <p:attrName>style.visibility</p:attrName>
                                        </p:attrNameLst>
                                      </p:cBhvr>
                                      <p:to>
                                        <p:strVal val="visible"/>
                                      </p:to>
                                    </p:set>
                                    <p:animEffect transition="in" filter="wipe(up)">
                                      <p:cBhvr>
                                        <p:cTn id="11" dur="500"/>
                                        <p:tgtEl>
                                          <p:spTgt spid="3891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9141"/>
                                        </p:tgtEl>
                                        <p:attrNameLst>
                                          <p:attrName>style.visibility</p:attrName>
                                        </p:attrNameLst>
                                      </p:cBhvr>
                                      <p:to>
                                        <p:strVal val="visible"/>
                                      </p:to>
                                    </p:set>
                                    <p:animEffect transition="in" filter="wipe(left)">
                                      <p:cBhvr>
                                        <p:cTn id="15" dur="500"/>
                                        <p:tgtEl>
                                          <p:spTgt spid="3891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89142"/>
                                        </p:tgtEl>
                                        <p:attrNameLst>
                                          <p:attrName>style.visibility</p:attrName>
                                        </p:attrNameLst>
                                      </p:cBhvr>
                                      <p:to>
                                        <p:strVal val="visible"/>
                                      </p:to>
                                    </p:set>
                                    <p:animEffect transition="in" filter="wipe(left)">
                                      <p:cBhvr>
                                        <p:cTn id="20" dur="500"/>
                                        <p:tgtEl>
                                          <p:spTgt spid="389142"/>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389136"/>
                                        </p:tgtEl>
                                        <p:attrNameLst>
                                          <p:attrName>style.visibility</p:attrName>
                                        </p:attrNameLst>
                                      </p:cBhvr>
                                      <p:to>
                                        <p:strVal val="visible"/>
                                      </p:to>
                                    </p:set>
                                    <p:animEffect transition="in" filter="wipe(up)">
                                      <p:cBhvr>
                                        <p:cTn id="24" dur="500"/>
                                        <p:tgtEl>
                                          <p:spTgt spid="3891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89147"/>
                                        </p:tgtEl>
                                        <p:attrNameLst>
                                          <p:attrName>style.visibility</p:attrName>
                                        </p:attrNameLst>
                                      </p:cBhvr>
                                      <p:to>
                                        <p:strVal val="visible"/>
                                      </p:to>
                                    </p:set>
                                    <p:animEffect transition="in" filter="wipe(up)">
                                      <p:cBhvr>
                                        <p:cTn id="29" dur="500"/>
                                        <p:tgtEl>
                                          <p:spTgt spid="389147"/>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89167"/>
                                        </p:tgtEl>
                                        <p:attrNameLst>
                                          <p:attrName>style.visibility</p:attrName>
                                        </p:attrNameLst>
                                      </p:cBhvr>
                                      <p:to>
                                        <p:strVal val="visible"/>
                                      </p:to>
                                    </p:set>
                                    <p:animEffect transition="in" filter="wipe(left)">
                                      <p:cBhvr>
                                        <p:cTn id="33" dur="500"/>
                                        <p:tgtEl>
                                          <p:spTgt spid="3891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89159"/>
                                        </p:tgtEl>
                                        <p:attrNameLst>
                                          <p:attrName>style.visibility</p:attrName>
                                        </p:attrNameLst>
                                      </p:cBhvr>
                                      <p:to>
                                        <p:strVal val="visible"/>
                                      </p:to>
                                    </p:set>
                                    <p:animEffect transition="in" filter="wipe(left)">
                                      <p:cBhvr>
                                        <p:cTn id="38" dur="500"/>
                                        <p:tgtEl>
                                          <p:spTgt spid="389159"/>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389164"/>
                                        </p:tgtEl>
                                        <p:attrNameLst>
                                          <p:attrName>style.visibility</p:attrName>
                                        </p:attrNameLst>
                                      </p:cBhvr>
                                      <p:to>
                                        <p:strVal val="visible"/>
                                      </p:to>
                                    </p:set>
                                    <p:animEffect transition="in" filter="wipe(up)">
                                      <p:cBhvr>
                                        <p:cTn id="42" dur="500"/>
                                        <p:tgtEl>
                                          <p:spTgt spid="3891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89168"/>
                                        </p:tgtEl>
                                        <p:attrNameLst>
                                          <p:attrName>style.visibility</p:attrName>
                                        </p:attrNameLst>
                                      </p:cBhvr>
                                      <p:to>
                                        <p:strVal val="visible"/>
                                      </p:to>
                                    </p:set>
                                  </p:childTnLst>
                                </p:cTn>
                              </p:par>
                            </p:childTnLst>
                          </p:cTn>
                        </p:par>
                        <p:par>
                          <p:cTn id="47" fill="hold" nodeType="afterGroup">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389169"/>
                                        </p:tgtEl>
                                        <p:attrNameLst>
                                          <p:attrName>style.visibility</p:attrName>
                                        </p:attrNameLst>
                                      </p:cBhvr>
                                      <p:to>
                                        <p:strVal val="visible"/>
                                      </p:to>
                                    </p:set>
                                    <p:animEffect transition="in" filter="wipe(right)">
                                      <p:cBhvr>
                                        <p:cTn id="50" dur="500"/>
                                        <p:tgtEl>
                                          <p:spTgt spid="389169"/>
                                        </p:tgtEl>
                                      </p:cBhvr>
                                    </p:animEffect>
                                  </p:childTnLst>
                                  <p:subTnLst>
                                    <p:set>
                                      <p:cBhvr override="childStyle">
                                        <p:cTn dur="1" fill="hold" display="0" masterRel="nextClick" afterEffect="1"/>
                                        <p:tgtEl>
                                          <p:spTgt spid="389169"/>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4"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389170"/>
                                        </p:tgtEl>
                                        <p:attrNameLst>
                                          <p:attrName>style.visibility</p:attrName>
                                        </p:attrNameLst>
                                      </p:cBhvr>
                                      <p:to>
                                        <p:strVal val="visible"/>
                                      </p:to>
                                    </p:set>
                                    <p:animEffect transition="in" filter="wipe(right)">
                                      <p:cBhvr>
                                        <p:cTn id="55" dur="500"/>
                                        <p:tgtEl>
                                          <p:spTgt spid="389170"/>
                                        </p:tgtEl>
                                      </p:cBhvr>
                                    </p:animEffect>
                                  </p:childTnLst>
                                  <p:subTnLst>
                                    <p:audio>
                                      <p:cMediaNode>
                                        <p:cTn display="0" masterRel="sameClick">
                                          <p:stCondLst>
                                            <p:cond evt="begin" delay="0">
                                              <p:tn val="5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utoUpdateAnimBg="0"/>
      <p:bldP spid="389125" grpId="0" autoUpdateAnimBg="0"/>
      <p:bldP spid="389169" grpId="0" animBg="1" autoUpdateAnimBg="0"/>
      <p:bldP spid="38917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79" name="Picture 35" descr="j0136733"/>
          <p:cNvPicPr>
            <a:picLocks noChangeAspect="1" noChangeArrowheads="1"/>
          </p:cNvPicPr>
          <p:nvPr/>
        </p:nvPicPr>
        <p:blipFill>
          <a:blip r:embed="rId3"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90160" name="Group 16"/>
          <p:cNvGrpSpPr>
            <a:grpSpLocks/>
          </p:cNvGrpSpPr>
          <p:nvPr/>
        </p:nvGrpSpPr>
        <p:grpSpPr bwMode="auto">
          <a:xfrm>
            <a:off x="7086600" y="1752600"/>
            <a:ext cx="1828800" cy="3124200"/>
            <a:chOff x="4128" y="1584"/>
            <a:chExt cx="1152" cy="1968"/>
          </a:xfrm>
        </p:grpSpPr>
        <p:sp>
          <p:nvSpPr>
            <p:cNvPr id="390153" name="Oval 9"/>
            <p:cNvSpPr>
              <a:spLocks noChangeArrowheads="1"/>
            </p:cNvSpPr>
            <p:nvPr/>
          </p:nvSpPr>
          <p:spPr bwMode="auto">
            <a:xfrm>
              <a:off x="4128" y="230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infective</a:t>
              </a:r>
            </a:p>
          </p:txBody>
        </p:sp>
        <p:sp>
          <p:nvSpPr>
            <p:cNvPr id="390154" name="Oval 10"/>
            <p:cNvSpPr>
              <a:spLocks noChangeArrowheads="1"/>
            </p:cNvSpPr>
            <p:nvPr/>
          </p:nvSpPr>
          <p:spPr bwMode="auto">
            <a:xfrm>
              <a:off x="4128" y="302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recovered</a:t>
              </a:r>
            </a:p>
          </p:txBody>
        </p:sp>
        <p:sp>
          <p:nvSpPr>
            <p:cNvPr id="390155" name="Oval 11"/>
            <p:cNvSpPr>
              <a:spLocks noChangeArrowheads="1"/>
            </p:cNvSpPr>
            <p:nvPr/>
          </p:nvSpPr>
          <p:spPr bwMode="auto">
            <a:xfrm>
              <a:off x="4128" y="158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ea typeface="宋体" pitchFamily="2" charset="-122"/>
                </a:rPr>
                <a:t>susceptible</a:t>
              </a:r>
            </a:p>
          </p:txBody>
        </p:sp>
        <p:sp>
          <p:nvSpPr>
            <p:cNvPr id="390156" name="Line 12"/>
            <p:cNvSpPr>
              <a:spLocks noChangeShapeType="1"/>
            </p:cNvSpPr>
            <p:nvPr/>
          </p:nvSpPr>
          <p:spPr bwMode="auto">
            <a:xfrm>
              <a:off x="4704" y="20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157" name="Text Box 13"/>
            <p:cNvSpPr txBox="1">
              <a:spLocks noChangeArrowheads="1"/>
            </p:cNvSpPr>
            <p:nvPr/>
          </p:nvSpPr>
          <p:spPr bwMode="auto">
            <a:xfrm>
              <a:off x="4708" y="211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ea typeface="宋体" pitchFamily="2" charset="-122"/>
                </a:rPr>
                <a:t>k</a:t>
              </a:r>
            </a:p>
          </p:txBody>
        </p:sp>
        <p:sp>
          <p:nvSpPr>
            <p:cNvPr id="390158" name="Rectangle 14"/>
            <p:cNvSpPr>
              <a:spLocks noChangeArrowheads="1"/>
            </p:cNvSpPr>
            <p:nvPr/>
          </p:nvSpPr>
          <p:spPr bwMode="auto">
            <a:xfrm>
              <a:off x="4748" y="28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Times New Roman" pitchFamily="18" charset="0"/>
                  <a:ea typeface="宋体" pitchFamily="2" charset="-122"/>
                  <a:cs typeface="Times New Roman" pitchFamily="18" charset="0"/>
                </a:rPr>
                <a:t>l</a:t>
              </a:r>
              <a:r>
                <a:rPr lang="en-US" altLang="zh-CN" sz="1800" i="1">
                  <a:ea typeface="宋体" pitchFamily="2" charset="-122"/>
                </a:rPr>
                <a:t> </a:t>
              </a:r>
            </a:p>
          </p:txBody>
        </p:sp>
        <p:sp>
          <p:nvSpPr>
            <p:cNvPr id="390159" name="Line 15"/>
            <p:cNvSpPr>
              <a:spLocks noChangeShapeType="1"/>
            </p:cNvSpPr>
            <p:nvPr/>
          </p:nvSpPr>
          <p:spPr bwMode="auto">
            <a:xfrm>
              <a:off x="4704" y="278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0163" name="Group 19"/>
          <p:cNvGrpSpPr>
            <a:grpSpLocks/>
          </p:cNvGrpSpPr>
          <p:nvPr/>
        </p:nvGrpSpPr>
        <p:grpSpPr bwMode="auto">
          <a:xfrm>
            <a:off x="1704975" y="1905000"/>
            <a:ext cx="5076825" cy="2138363"/>
            <a:chOff x="1074" y="1248"/>
            <a:chExt cx="3198" cy="1347"/>
          </a:xfrm>
        </p:grpSpPr>
        <p:graphicFrame>
          <p:nvGraphicFramePr>
            <p:cNvPr id="390161" name="Object 17"/>
            <p:cNvGraphicFramePr>
              <a:graphicFrameLocks noChangeAspect="1"/>
            </p:cNvGraphicFramePr>
            <p:nvPr/>
          </p:nvGraphicFramePr>
          <p:xfrm>
            <a:off x="1074" y="1248"/>
            <a:ext cx="1950" cy="1347"/>
          </p:xfrm>
          <a:graphic>
            <a:graphicData uri="http://schemas.openxmlformats.org/presentationml/2006/ole">
              <mc:AlternateContent xmlns:mc="http://schemas.openxmlformats.org/markup-compatibility/2006">
                <mc:Choice xmlns:v="urn:schemas-microsoft-com:vml" Requires="v">
                  <p:oleObj spid="_x0000_s473093" name="Equation" r:id="rId4" imgW="1879560" imgH="1295280" progId="Equation.DSMT4">
                    <p:embed/>
                  </p:oleObj>
                </mc:Choice>
                <mc:Fallback>
                  <p:oleObj name="Equation" r:id="rId4" imgW="1879560" imgH="129528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 y="1248"/>
                          <a:ext cx="1950" cy="1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62" name="Text Box 18"/>
            <p:cNvSpPr txBox="1">
              <a:spLocks noChangeArrowheads="1"/>
            </p:cNvSpPr>
            <p:nvPr/>
          </p:nvSpPr>
          <p:spPr bwMode="auto">
            <a:xfrm>
              <a:off x="3504" y="1814"/>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3.18</a:t>
              </a:r>
              <a:r>
                <a:rPr lang="zh-CN" altLang="en-US">
                  <a:latin typeface="宋体" pitchFamily="2" charset="-122"/>
                  <a:ea typeface="宋体" pitchFamily="2" charset="-122"/>
                </a:rPr>
                <a:t>）</a:t>
              </a:r>
              <a:r>
                <a:rPr lang="zh-CN" altLang="en-US" sz="1800">
                  <a:ea typeface="宋体" pitchFamily="2" charset="-122"/>
                </a:rPr>
                <a:t> </a:t>
              </a:r>
            </a:p>
          </p:txBody>
        </p:sp>
      </p:grpSp>
      <p:grpSp>
        <p:nvGrpSpPr>
          <p:cNvPr id="390172" name="Group 28"/>
          <p:cNvGrpSpPr>
            <a:grpSpLocks/>
          </p:cNvGrpSpPr>
          <p:nvPr/>
        </p:nvGrpSpPr>
        <p:grpSpPr bwMode="auto">
          <a:xfrm>
            <a:off x="2743200" y="2193925"/>
            <a:ext cx="3886200" cy="701675"/>
            <a:chOff x="1632" y="1382"/>
            <a:chExt cx="2448" cy="442"/>
          </a:xfrm>
        </p:grpSpPr>
        <p:grpSp>
          <p:nvGrpSpPr>
            <p:cNvPr id="390171" name="Group 27"/>
            <p:cNvGrpSpPr>
              <a:grpSpLocks/>
            </p:cNvGrpSpPr>
            <p:nvPr/>
          </p:nvGrpSpPr>
          <p:grpSpPr bwMode="auto">
            <a:xfrm>
              <a:off x="1632" y="1584"/>
              <a:ext cx="1824" cy="240"/>
              <a:chOff x="1632" y="1584"/>
              <a:chExt cx="1824" cy="240"/>
            </a:xfrm>
          </p:grpSpPr>
          <p:sp>
            <p:nvSpPr>
              <p:cNvPr id="390166" name="Line 22"/>
              <p:cNvSpPr>
                <a:spLocks noChangeShapeType="1"/>
              </p:cNvSpPr>
              <p:nvPr/>
            </p:nvSpPr>
            <p:spPr bwMode="auto">
              <a:xfrm>
                <a:off x="1776" y="1584"/>
                <a:ext cx="168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169" name="Line 25"/>
              <p:cNvSpPr>
                <a:spLocks noChangeShapeType="1"/>
              </p:cNvSpPr>
              <p:nvPr/>
            </p:nvSpPr>
            <p:spPr bwMode="auto">
              <a:xfrm flipH="1">
                <a:off x="1632" y="1584"/>
                <a:ext cx="144" cy="240"/>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0170" name="Rectangle 26"/>
            <p:cNvSpPr>
              <a:spLocks noChangeArrowheads="1"/>
            </p:cNvSpPr>
            <p:nvPr/>
          </p:nvSpPr>
          <p:spPr bwMode="auto">
            <a:xfrm>
              <a:off x="1776" y="1382"/>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FF0000"/>
                  </a:solidFill>
                  <a:latin typeface="Times New Roman" pitchFamily="18" charset="0"/>
                  <a:ea typeface="宋体" pitchFamily="2" charset="-122"/>
                  <a:cs typeface="Times New Roman" pitchFamily="18" charset="0"/>
                </a:rPr>
                <a:t>l </a:t>
              </a:r>
              <a:r>
                <a:rPr lang="zh-CN" altLang="en-US">
                  <a:solidFill>
                    <a:srgbClr val="FF0000"/>
                  </a:solidFill>
                  <a:latin typeface="Times New Roman" pitchFamily="18" charset="0"/>
                  <a:ea typeface="宋体" pitchFamily="2" charset="-122"/>
                </a:rPr>
                <a:t>称为传染病恢复系数 </a:t>
              </a:r>
            </a:p>
          </p:txBody>
        </p:sp>
      </p:grpSp>
      <p:sp>
        <p:nvSpPr>
          <p:cNvPr id="390173" name="Rectangle 29"/>
          <p:cNvSpPr>
            <a:spLocks noChangeArrowheads="1"/>
          </p:cNvSpPr>
          <p:nvPr/>
        </p:nvSpPr>
        <p:spPr bwMode="auto">
          <a:xfrm>
            <a:off x="990600" y="4114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求解过程如下： </a:t>
            </a:r>
          </a:p>
        </p:txBody>
      </p:sp>
      <p:grpSp>
        <p:nvGrpSpPr>
          <p:cNvPr id="390178" name="Group 34"/>
          <p:cNvGrpSpPr>
            <a:grpSpLocks/>
          </p:cNvGrpSpPr>
          <p:nvPr/>
        </p:nvGrpSpPr>
        <p:grpSpPr bwMode="auto">
          <a:xfrm>
            <a:off x="990600" y="4572000"/>
            <a:ext cx="7391400" cy="769938"/>
            <a:chOff x="624" y="2880"/>
            <a:chExt cx="4656" cy="485"/>
          </a:xfrm>
        </p:grpSpPr>
        <p:sp>
          <p:nvSpPr>
            <p:cNvPr id="390174" name="Rectangle 30"/>
            <p:cNvSpPr>
              <a:spLocks noChangeArrowheads="1"/>
            </p:cNvSpPr>
            <p:nvPr/>
          </p:nvSpPr>
          <p:spPr bwMode="auto">
            <a:xfrm>
              <a:off x="624" y="2880"/>
              <a:ext cx="3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对（</a:t>
              </a:r>
              <a:r>
                <a:rPr lang="en-US" altLang="zh-CN" sz="2400" b="1">
                  <a:latin typeface="Times New Roman" pitchFamily="18" charset="0"/>
                </a:rPr>
                <a:t>3</a:t>
              </a:r>
              <a:r>
                <a:rPr lang="zh-CN" altLang="en-US" sz="2400" b="1">
                  <a:latin typeface="Times New Roman" pitchFamily="18" charset="0"/>
                </a:rPr>
                <a:t>）式求导，由（</a:t>
              </a:r>
              <a:r>
                <a:rPr lang="en-US" altLang="zh-CN" sz="2400" b="1">
                  <a:latin typeface="Times New Roman" pitchFamily="18" charset="0"/>
                </a:rPr>
                <a:t>1</a:t>
              </a: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）得： </a:t>
              </a:r>
            </a:p>
          </p:txBody>
        </p:sp>
        <p:graphicFrame>
          <p:nvGraphicFramePr>
            <p:cNvPr id="390175" name="Object 31"/>
            <p:cNvGraphicFramePr>
              <a:graphicFrameLocks noChangeAspect="1"/>
            </p:cNvGraphicFramePr>
            <p:nvPr/>
          </p:nvGraphicFramePr>
          <p:xfrm>
            <a:off x="3869" y="2928"/>
            <a:ext cx="1411" cy="437"/>
          </p:xfrm>
          <a:graphic>
            <a:graphicData uri="http://schemas.openxmlformats.org/presentationml/2006/ole">
              <mc:AlternateContent xmlns:mc="http://schemas.openxmlformats.org/markup-compatibility/2006">
                <mc:Choice xmlns:v="urn:schemas-microsoft-com:vml" Requires="v">
                  <p:oleObj spid="_x0000_s473094" name="Equation" r:id="rId6" imgW="1257120" imgH="393480" progId="Equation.DSMT4">
                    <p:embed/>
                  </p:oleObj>
                </mc:Choice>
                <mc:Fallback>
                  <p:oleObj name="Equation" r:id="rId6" imgW="1257120" imgH="39348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9" y="2928"/>
                          <a:ext cx="1411"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0180" name="Group 36"/>
          <p:cNvGrpSpPr>
            <a:grpSpLocks/>
          </p:cNvGrpSpPr>
          <p:nvPr/>
        </p:nvGrpSpPr>
        <p:grpSpPr bwMode="auto">
          <a:xfrm>
            <a:off x="990600" y="5029200"/>
            <a:ext cx="2743200" cy="685800"/>
            <a:chOff x="624" y="3216"/>
            <a:chExt cx="1728" cy="432"/>
          </a:xfrm>
        </p:grpSpPr>
        <p:graphicFrame>
          <p:nvGraphicFramePr>
            <p:cNvPr id="390176" name="Object 32"/>
            <p:cNvGraphicFramePr>
              <a:graphicFrameLocks noChangeAspect="1"/>
            </p:cNvGraphicFramePr>
            <p:nvPr/>
          </p:nvGraphicFramePr>
          <p:xfrm>
            <a:off x="1279" y="3233"/>
            <a:ext cx="1073" cy="415"/>
          </p:xfrm>
          <a:graphic>
            <a:graphicData uri="http://schemas.openxmlformats.org/presentationml/2006/ole">
              <mc:AlternateContent xmlns:mc="http://schemas.openxmlformats.org/markup-compatibility/2006">
                <mc:Choice xmlns:v="urn:schemas-microsoft-com:vml" Requires="v">
                  <p:oleObj spid="_x0000_s473095" name="Equation" r:id="rId8" imgW="876240" imgH="342720" progId="Equation.DSMT4">
                    <p:embed/>
                  </p:oleObj>
                </mc:Choice>
                <mc:Fallback>
                  <p:oleObj name="Equation" r:id="rId8" imgW="876240" imgH="342720"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9" y="3233"/>
                          <a:ext cx="1073"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77" name="Text Box 33"/>
            <p:cNvSpPr txBox="1">
              <a:spLocks noChangeArrowheads="1"/>
            </p:cNvSpPr>
            <p:nvPr/>
          </p:nvSpPr>
          <p:spPr bwMode="auto">
            <a:xfrm>
              <a:off x="624" y="321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解得：</a:t>
              </a:r>
            </a:p>
          </p:txBody>
        </p:sp>
      </p:grpSp>
      <p:grpSp>
        <p:nvGrpSpPr>
          <p:cNvPr id="390190" name="Group 46"/>
          <p:cNvGrpSpPr>
            <a:grpSpLocks/>
          </p:cNvGrpSpPr>
          <p:nvPr/>
        </p:nvGrpSpPr>
        <p:grpSpPr bwMode="auto">
          <a:xfrm>
            <a:off x="990600" y="5622925"/>
            <a:ext cx="4876800" cy="777875"/>
            <a:chOff x="624" y="3542"/>
            <a:chExt cx="3072" cy="490"/>
          </a:xfrm>
        </p:grpSpPr>
        <p:grpSp>
          <p:nvGrpSpPr>
            <p:cNvPr id="390184" name="Group 40"/>
            <p:cNvGrpSpPr>
              <a:grpSpLocks/>
            </p:cNvGrpSpPr>
            <p:nvPr/>
          </p:nvGrpSpPr>
          <p:grpSpPr bwMode="auto">
            <a:xfrm>
              <a:off x="624" y="3552"/>
              <a:ext cx="1089" cy="480"/>
              <a:chOff x="624" y="3600"/>
              <a:chExt cx="1089" cy="480"/>
            </a:xfrm>
          </p:grpSpPr>
          <p:sp>
            <p:nvSpPr>
              <p:cNvPr id="390182" name="Text Box 38"/>
              <p:cNvSpPr txBox="1">
                <a:spLocks noChangeArrowheads="1"/>
              </p:cNvSpPr>
              <p:nvPr/>
            </p:nvSpPr>
            <p:spPr bwMode="auto">
              <a:xfrm>
                <a:off x="624" y="360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记：</a:t>
                </a:r>
                <a:r>
                  <a:rPr lang="zh-CN" altLang="en-US" sz="2400">
                    <a:latin typeface="楷体_GB2312" pitchFamily="49" charset="-122"/>
                  </a:rPr>
                  <a:t> </a:t>
                </a:r>
              </a:p>
            </p:txBody>
          </p:sp>
          <p:graphicFrame>
            <p:nvGraphicFramePr>
              <p:cNvPr id="390183" name="Object 39"/>
              <p:cNvGraphicFramePr>
                <a:graphicFrameLocks noChangeAspect="1"/>
              </p:cNvGraphicFramePr>
              <p:nvPr/>
            </p:nvGraphicFramePr>
            <p:xfrm>
              <a:off x="1248" y="3632"/>
              <a:ext cx="465" cy="448"/>
            </p:xfrm>
            <a:graphic>
              <a:graphicData uri="http://schemas.openxmlformats.org/presentationml/2006/ole">
                <mc:AlternateContent xmlns:mc="http://schemas.openxmlformats.org/markup-compatibility/2006">
                  <mc:Choice xmlns:v="urn:schemas-microsoft-com:vml" Requires="v">
                    <p:oleObj spid="_x0000_s473096" name="Equation" r:id="rId10" imgW="406080" imgH="393480" progId="Equation.DSMT4">
                      <p:embed/>
                    </p:oleObj>
                  </mc:Choice>
                  <mc:Fallback>
                    <p:oleObj name="Equation" r:id="rId10" imgW="406080" imgH="393480"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3632"/>
                            <a:ext cx="465"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0187" name="Group 43"/>
            <p:cNvGrpSpPr>
              <a:grpSpLocks/>
            </p:cNvGrpSpPr>
            <p:nvPr/>
          </p:nvGrpSpPr>
          <p:grpSpPr bwMode="auto">
            <a:xfrm>
              <a:off x="2112" y="3542"/>
              <a:ext cx="1584" cy="442"/>
              <a:chOff x="2112" y="3542"/>
              <a:chExt cx="1584" cy="442"/>
            </a:xfrm>
          </p:grpSpPr>
          <p:sp>
            <p:nvSpPr>
              <p:cNvPr id="390185" name="Rectangle 41"/>
              <p:cNvSpPr>
                <a:spLocks noChangeArrowheads="1"/>
              </p:cNvSpPr>
              <p:nvPr/>
            </p:nvSpPr>
            <p:spPr bwMode="auto">
              <a:xfrm>
                <a:off x="2112" y="355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则：</a:t>
                </a:r>
              </a:p>
            </p:txBody>
          </p:sp>
          <p:graphicFrame>
            <p:nvGraphicFramePr>
              <p:cNvPr id="390186" name="Object 42"/>
              <p:cNvGraphicFramePr>
                <a:graphicFrameLocks noChangeAspect="1"/>
              </p:cNvGraphicFramePr>
              <p:nvPr/>
            </p:nvGraphicFramePr>
            <p:xfrm>
              <a:off x="2640" y="3542"/>
              <a:ext cx="1056" cy="442"/>
            </p:xfrm>
            <a:graphic>
              <a:graphicData uri="http://schemas.openxmlformats.org/presentationml/2006/ole">
                <mc:AlternateContent xmlns:mc="http://schemas.openxmlformats.org/markup-compatibility/2006">
                  <mc:Choice xmlns:v="urn:schemas-microsoft-com:vml" Requires="v">
                    <p:oleObj spid="_x0000_s473097" name="Equation" r:id="rId12" imgW="888840" imgH="368280" progId="Equation.DSMT4">
                      <p:embed/>
                    </p:oleObj>
                  </mc:Choice>
                  <mc:Fallback>
                    <p:oleObj name="Equation" r:id="rId12" imgW="888840" imgH="368280" progId="Equation.DSMT4">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 y="3542"/>
                            <a:ext cx="1056"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90149" name="Rectangle 5"/>
          <p:cNvSpPr>
            <a:spLocks noChangeArrowheads="1"/>
          </p:cNvSpPr>
          <p:nvPr/>
        </p:nvSpPr>
        <p:spPr bwMode="auto">
          <a:xfrm>
            <a:off x="381000" y="6858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将人群划分为三类（见右图）：易感染者、已感染者和已恢复者（</a:t>
            </a:r>
            <a:r>
              <a:rPr lang="en-US" altLang="zh-CN" sz="2400" b="1">
                <a:latin typeface="Times New Roman" pitchFamily="18" charset="0"/>
              </a:rPr>
              <a:t>recovered</a:t>
            </a:r>
            <a:r>
              <a:rPr lang="zh-CN" altLang="en-US" sz="2400" b="1">
                <a:latin typeface="Times New Roman" pitchFamily="18" charset="0"/>
              </a:rPr>
              <a:t>）。分别记</a:t>
            </a:r>
            <a:r>
              <a:rPr lang="en-US" altLang="zh-CN" sz="2400" b="1" i="1">
                <a:latin typeface="Times New Roman" pitchFamily="18" charset="0"/>
              </a:rPr>
              <a:t>t</a:t>
            </a:r>
            <a:r>
              <a:rPr lang="zh-CN" altLang="en-US" sz="2400" b="1">
                <a:latin typeface="Times New Roman" pitchFamily="18" charset="0"/>
              </a:rPr>
              <a:t>时刻的三类人数为</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和</a:t>
            </a:r>
            <a:r>
              <a:rPr lang="en-US" altLang="zh-CN" sz="2400" b="1" i="1">
                <a:latin typeface="Times New Roman" pitchFamily="18" charset="0"/>
              </a:rPr>
              <a:t>r</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，则可建立下面的三房室模型： </a:t>
            </a:r>
          </a:p>
        </p:txBody>
      </p:sp>
      <p:sp>
        <p:nvSpPr>
          <p:cNvPr id="390148" name="Rectangle 4"/>
          <p:cNvSpPr>
            <a:spLocks noChangeArrowheads="1"/>
          </p:cNvSpPr>
          <p:nvPr/>
        </p:nvSpPr>
        <p:spPr bwMode="auto">
          <a:xfrm>
            <a:off x="422275" y="2286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CC33"/>
                </a:solidFill>
                <a:latin typeface="Times New Roman" pitchFamily="18" charset="0"/>
              </a:rPr>
              <a:t>模型</a:t>
            </a:r>
            <a:r>
              <a:rPr lang="en-US" altLang="zh-CN" sz="2400" b="1">
                <a:solidFill>
                  <a:srgbClr val="33CC33"/>
                </a:solidFill>
                <a:latin typeface="Times New Roman"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wipe(left)">
                                      <p:cBhvr>
                                        <p:cTn id="7" dur="500"/>
                                        <p:tgtEl>
                                          <p:spTgt spid="390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0160"/>
                                        </p:tgtEl>
                                        <p:attrNameLst>
                                          <p:attrName>style.visibility</p:attrName>
                                        </p:attrNameLst>
                                      </p:cBhvr>
                                      <p:to>
                                        <p:strVal val="visible"/>
                                      </p:to>
                                    </p:set>
                                    <p:animEffect transition="in" filter="wipe(up)">
                                      <p:cBhvr>
                                        <p:cTn id="12" dur="500"/>
                                        <p:tgtEl>
                                          <p:spTgt spid="39016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90149"/>
                                        </p:tgtEl>
                                        <p:attrNameLst>
                                          <p:attrName>style.visibility</p:attrName>
                                        </p:attrNameLst>
                                      </p:cBhvr>
                                      <p:to>
                                        <p:strVal val="visible"/>
                                      </p:to>
                                    </p:set>
                                    <p:animEffect transition="in" filter="wipe(left)">
                                      <p:cBhvr>
                                        <p:cTn id="16" dur="500"/>
                                        <p:tgtEl>
                                          <p:spTgt spid="3901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90163"/>
                                        </p:tgtEl>
                                        <p:attrNameLst>
                                          <p:attrName>style.visibility</p:attrName>
                                        </p:attrNameLst>
                                      </p:cBhvr>
                                      <p:to>
                                        <p:strVal val="visible"/>
                                      </p:to>
                                    </p:set>
                                    <p:animEffect transition="in" filter="wipe(up)">
                                      <p:cBhvr>
                                        <p:cTn id="21" dur="500"/>
                                        <p:tgtEl>
                                          <p:spTgt spid="39016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90172"/>
                                        </p:tgtEl>
                                        <p:attrNameLst>
                                          <p:attrName>style.visibility</p:attrName>
                                        </p:attrNameLst>
                                      </p:cBhvr>
                                      <p:to>
                                        <p:strVal val="visible"/>
                                      </p:to>
                                    </p:set>
                                    <p:animEffect transition="in" filter="wipe(left)">
                                      <p:cBhvr>
                                        <p:cTn id="25" dur="500"/>
                                        <p:tgtEl>
                                          <p:spTgt spid="3901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0173"/>
                                        </p:tgtEl>
                                        <p:attrNameLst>
                                          <p:attrName>style.visibility</p:attrName>
                                        </p:attrNameLst>
                                      </p:cBhvr>
                                      <p:to>
                                        <p:strVal val="visible"/>
                                      </p:to>
                                    </p:set>
                                    <p:animEffect transition="in" filter="wipe(left)">
                                      <p:cBhvr>
                                        <p:cTn id="30" dur="500"/>
                                        <p:tgtEl>
                                          <p:spTgt spid="3901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90178"/>
                                        </p:tgtEl>
                                        <p:attrNameLst>
                                          <p:attrName>style.visibility</p:attrName>
                                        </p:attrNameLst>
                                      </p:cBhvr>
                                      <p:to>
                                        <p:strVal val="visible"/>
                                      </p:to>
                                    </p:set>
                                    <p:animEffect transition="in" filter="wipe(up)">
                                      <p:cBhvr>
                                        <p:cTn id="35" dur="500"/>
                                        <p:tgtEl>
                                          <p:spTgt spid="390178"/>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390180"/>
                                        </p:tgtEl>
                                        <p:attrNameLst>
                                          <p:attrName>style.visibility</p:attrName>
                                        </p:attrNameLst>
                                      </p:cBhvr>
                                      <p:to>
                                        <p:strVal val="visible"/>
                                      </p:to>
                                    </p:set>
                                    <p:animEffect transition="in" filter="wipe(up)">
                                      <p:cBhvr>
                                        <p:cTn id="39" dur="500"/>
                                        <p:tgtEl>
                                          <p:spTgt spid="3901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90190"/>
                                        </p:tgtEl>
                                        <p:attrNameLst>
                                          <p:attrName>style.visibility</p:attrName>
                                        </p:attrNameLst>
                                      </p:cBhvr>
                                      <p:to>
                                        <p:strVal val="visible"/>
                                      </p:to>
                                    </p:set>
                                    <p:animEffect transition="in" filter="wipe(left)">
                                      <p:cBhvr>
                                        <p:cTn id="44" dur="500"/>
                                        <p:tgtEl>
                                          <p:spTgt spid="390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73" grpId="0" autoUpdateAnimBg="0"/>
      <p:bldP spid="390149" grpId="0" autoUpdateAnimBg="0"/>
      <p:bldP spid="39014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2" name="Picture 4" descr="j0136733"/>
          <p:cNvPicPr>
            <a:picLocks noChangeAspect="1" noChangeArrowheads="1"/>
          </p:cNvPicPr>
          <p:nvPr/>
        </p:nvPicPr>
        <p:blipFill>
          <a:blip r:embed="rId4"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91173" name="Group 5"/>
          <p:cNvGrpSpPr>
            <a:grpSpLocks/>
          </p:cNvGrpSpPr>
          <p:nvPr/>
        </p:nvGrpSpPr>
        <p:grpSpPr bwMode="auto">
          <a:xfrm>
            <a:off x="7086600" y="1752600"/>
            <a:ext cx="1828800" cy="3124200"/>
            <a:chOff x="4128" y="1584"/>
            <a:chExt cx="1152" cy="1968"/>
          </a:xfrm>
        </p:grpSpPr>
        <p:sp>
          <p:nvSpPr>
            <p:cNvPr id="391174" name="Oval 6"/>
            <p:cNvSpPr>
              <a:spLocks noChangeArrowheads="1"/>
            </p:cNvSpPr>
            <p:nvPr/>
          </p:nvSpPr>
          <p:spPr bwMode="auto">
            <a:xfrm>
              <a:off x="4128" y="230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infective</a:t>
              </a:r>
            </a:p>
          </p:txBody>
        </p:sp>
        <p:sp>
          <p:nvSpPr>
            <p:cNvPr id="391175" name="Oval 7"/>
            <p:cNvSpPr>
              <a:spLocks noChangeArrowheads="1"/>
            </p:cNvSpPr>
            <p:nvPr/>
          </p:nvSpPr>
          <p:spPr bwMode="auto">
            <a:xfrm>
              <a:off x="4128" y="302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rPr>
                <a:t>recovered</a:t>
              </a:r>
            </a:p>
          </p:txBody>
        </p:sp>
        <p:sp>
          <p:nvSpPr>
            <p:cNvPr id="391176" name="Oval 8"/>
            <p:cNvSpPr>
              <a:spLocks noChangeArrowheads="1"/>
            </p:cNvSpPr>
            <p:nvPr/>
          </p:nvSpPr>
          <p:spPr bwMode="auto">
            <a:xfrm>
              <a:off x="4128" y="1584"/>
              <a:ext cx="1152" cy="52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itchFamily="18" charset="0"/>
                  <a:ea typeface="宋体" pitchFamily="2" charset="-122"/>
                </a:rPr>
                <a:t>susceptible</a:t>
              </a:r>
            </a:p>
          </p:txBody>
        </p:sp>
        <p:sp>
          <p:nvSpPr>
            <p:cNvPr id="391177" name="Line 9"/>
            <p:cNvSpPr>
              <a:spLocks noChangeShapeType="1"/>
            </p:cNvSpPr>
            <p:nvPr/>
          </p:nvSpPr>
          <p:spPr bwMode="auto">
            <a:xfrm>
              <a:off x="4704" y="20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1178" name="Text Box 10"/>
            <p:cNvSpPr txBox="1">
              <a:spLocks noChangeArrowheads="1"/>
            </p:cNvSpPr>
            <p:nvPr/>
          </p:nvSpPr>
          <p:spPr bwMode="auto">
            <a:xfrm>
              <a:off x="4708" y="211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ea typeface="宋体" pitchFamily="2" charset="-122"/>
                </a:rPr>
                <a:t>k</a:t>
              </a:r>
            </a:p>
          </p:txBody>
        </p:sp>
        <p:sp>
          <p:nvSpPr>
            <p:cNvPr id="391179" name="Rectangle 11"/>
            <p:cNvSpPr>
              <a:spLocks noChangeArrowheads="1"/>
            </p:cNvSpPr>
            <p:nvPr/>
          </p:nvSpPr>
          <p:spPr bwMode="auto">
            <a:xfrm>
              <a:off x="4748" y="28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Times New Roman" pitchFamily="18" charset="0"/>
                  <a:ea typeface="宋体" pitchFamily="2" charset="-122"/>
                  <a:cs typeface="Times New Roman" pitchFamily="18" charset="0"/>
                </a:rPr>
                <a:t>l</a:t>
              </a:r>
              <a:r>
                <a:rPr lang="en-US" altLang="zh-CN" sz="1800" i="1">
                  <a:ea typeface="宋体" pitchFamily="2" charset="-122"/>
                </a:rPr>
                <a:t> </a:t>
              </a:r>
            </a:p>
          </p:txBody>
        </p:sp>
        <p:sp>
          <p:nvSpPr>
            <p:cNvPr id="391180" name="Line 12"/>
            <p:cNvSpPr>
              <a:spLocks noChangeShapeType="1"/>
            </p:cNvSpPr>
            <p:nvPr/>
          </p:nvSpPr>
          <p:spPr bwMode="auto">
            <a:xfrm>
              <a:off x="4704" y="278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1203" name="Group 35"/>
          <p:cNvGrpSpPr>
            <a:grpSpLocks/>
          </p:cNvGrpSpPr>
          <p:nvPr/>
        </p:nvGrpSpPr>
        <p:grpSpPr bwMode="auto">
          <a:xfrm>
            <a:off x="838200" y="228600"/>
            <a:ext cx="5072063" cy="696913"/>
            <a:chOff x="528" y="144"/>
            <a:chExt cx="3195" cy="439"/>
          </a:xfrm>
        </p:grpSpPr>
        <p:sp>
          <p:nvSpPr>
            <p:cNvPr id="391182" name="Rectangle 14"/>
            <p:cNvSpPr>
              <a:spLocks noChangeArrowheads="1"/>
            </p:cNvSpPr>
            <p:nvPr/>
          </p:nvSpPr>
          <p:spPr bwMode="auto">
            <a:xfrm>
              <a:off x="528" y="192"/>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由</a:t>
              </a:r>
              <a:r>
                <a:rPr lang="en-US" altLang="zh-CN" sz="2400" b="1">
                  <a:latin typeface="楷体_GB2312" pitchFamily="49" charset="-122"/>
                </a:rPr>
                <a:t>(1)</a:t>
              </a:r>
              <a:r>
                <a:rPr lang="zh-CN" altLang="en-US" sz="2400" b="1">
                  <a:latin typeface="楷体_GB2312" pitchFamily="49" charset="-122"/>
                </a:rPr>
                <a:t>式可得： </a:t>
              </a:r>
            </a:p>
          </p:txBody>
        </p:sp>
        <p:graphicFrame>
          <p:nvGraphicFramePr>
            <p:cNvPr id="391183" name="Object 15"/>
            <p:cNvGraphicFramePr>
              <a:graphicFrameLocks noChangeAspect="1"/>
            </p:cNvGraphicFramePr>
            <p:nvPr/>
          </p:nvGraphicFramePr>
          <p:xfrm>
            <a:off x="1797" y="144"/>
            <a:ext cx="1926" cy="439"/>
          </p:xfrm>
          <a:graphic>
            <a:graphicData uri="http://schemas.openxmlformats.org/presentationml/2006/ole">
              <mc:AlternateContent xmlns:mc="http://schemas.openxmlformats.org/markup-compatibility/2006">
                <mc:Choice xmlns:v="urn:schemas-microsoft-com:vml" Requires="v">
                  <p:oleObj spid="_x0000_s474125" name="Equation" r:id="rId5" imgW="1714320" imgH="393480" progId="Equation.DSMT4">
                    <p:embed/>
                  </p:oleObj>
                </mc:Choice>
                <mc:Fallback>
                  <p:oleObj name="Equation" r:id="rId5" imgW="1714320" imgH="39348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 y="144"/>
                          <a:ext cx="1926"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06" name="Group 38"/>
          <p:cNvGrpSpPr>
            <a:grpSpLocks/>
          </p:cNvGrpSpPr>
          <p:nvPr/>
        </p:nvGrpSpPr>
        <p:grpSpPr bwMode="auto">
          <a:xfrm>
            <a:off x="838200" y="1579563"/>
            <a:ext cx="5105400" cy="2154237"/>
            <a:chOff x="528" y="995"/>
            <a:chExt cx="3216" cy="1357"/>
          </a:xfrm>
        </p:grpSpPr>
        <p:sp>
          <p:nvSpPr>
            <p:cNvPr id="391185" name="Rectangle 17"/>
            <p:cNvSpPr>
              <a:spLocks noChangeArrowheads="1"/>
            </p:cNvSpPr>
            <p:nvPr/>
          </p:nvSpPr>
          <p:spPr bwMode="auto">
            <a:xfrm>
              <a:off x="528" y="105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从而解得：</a:t>
              </a:r>
            </a:p>
          </p:txBody>
        </p:sp>
        <p:graphicFrame>
          <p:nvGraphicFramePr>
            <p:cNvPr id="391205" name="Object 37"/>
            <p:cNvGraphicFramePr>
              <a:graphicFrameLocks noChangeAspect="1"/>
            </p:cNvGraphicFramePr>
            <p:nvPr/>
          </p:nvGraphicFramePr>
          <p:xfrm>
            <a:off x="1824" y="995"/>
            <a:ext cx="1920" cy="1357"/>
          </p:xfrm>
          <a:graphic>
            <a:graphicData uri="http://schemas.openxmlformats.org/presentationml/2006/ole">
              <mc:AlternateContent xmlns:mc="http://schemas.openxmlformats.org/markup-compatibility/2006">
                <mc:Choice xmlns:v="urn:schemas-microsoft-com:vml" Requires="v">
                  <p:oleObj spid="_x0000_s474126" name="Equation" r:id="rId7" imgW="1828800" imgH="1295280" progId="Equation.DSMT4">
                    <p:embed/>
                  </p:oleObj>
                </mc:Choice>
                <mc:Fallback>
                  <p:oleObj name="Equation" r:id="rId7" imgW="1828800" imgH="1295280"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995"/>
                          <a:ext cx="1920" cy="1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08" name="Group 40"/>
          <p:cNvGrpSpPr>
            <a:grpSpLocks/>
          </p:cNvGrpSpPr>
          <p:nvPr/>
        </p:nvGrpSpPr>
        <p:grpSpPr bwMode="auto">
          <a:xfrm>
            <a:off x="838200" y="990600"/>
            <a:ext cx="6858000" cy="714375"/>
            <a:chOff x="528" y="624"/>
            <a:chExt cx="4320" cy="450"/>
          </a:xfrm>
        </p:grpSpPr>
        <p:grpSp>
          <p:nvGrpSpPr>
            <p:cNvPr id="391204" name="Group 36"/>
            <p:cNvGrpSpPr>
              <a:grpSpLocks/>
            </p:cNvGrpSpPr>
            <p:nvPr/>
          </p:nvGrpSpPr>
          <p:grpSpPr bwMode="auto">
            <a:xfrm>
              <a:off x="528" y="624"/>
              <a:ext cx="3168" cy="450"/>
              <a:chOff x="528" y="624"/>
              <a:chExt cx="3168" cy="450"/>
            </a:xfrm>
          </p:grpSpPr>
          <p:sp>
            <p:nvSpPr>
              <p:cNvPr id="391186" name="Rectangle 18"/>
              <p:cNvSpPr>
                <a:spLocks noChangeArrowheads="1"/>
              </p:cNvSpPr>
              <p:nvPr/>
            </p:nvSpPr>
            <p:spPr bwMode="auto">
              <a:xfrm>
                <a:off x="528" y="62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积分得：</a:t>
                </a:r>
              </a:p>
            </p:txBody>
          </p:sp>
          <p:graphicFrame>
            <p:nvGraphicFramePr>
              <p:cNvPr id="391202" name="Object 34"/>
              <p:cNvGraphicFramePr>
                <a:graphicFrameLocks noChangeAspect="1"/>
              </p:cNvGraphicFramePr>
              <p:nvPr/>
            </p:nvGraphicFramePr>
            <p:xfrm>
              <a:off x="1849" y="624"/>
              <a:ext cx="1847" cy="450"/>
            </p:xfrm>
            <a:graphic>
              <a:graphicData uri="http://schemas.openxmlformats.org/presentationml/2006/ole">
                <mc:AlternateContent xmlns:mc="http://schemas.openxmlformats.org/markup-compatibility/2006">
                  <mc:Choice xmlns:v="urn:schemas-microsoft-com:vml" Requires="v">
                    <p:oleObj spid="_x0000_s474127" name="Equation" r:id="rId9" imgW="1752480" imgH="431640" progId="Equation.DSMT4">
                      <p:embed/>
                    </p:oleObj>
                  </mc:Choice>
                  <mc:Fallback>
                    <p:oleObj name="Equation" r:id="rId9" imgW="1752480" imgH="43164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9" y="624"/>
                            <a:ext cx="1847"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1207" name="Text Box 39"/>
            <p:cNvSpPr txBox="1">
              <a:spLocks noChangeArrowheads="1"/>
            </p:cNvSpPr>
            <p:nvPr/>
          </p:nvSpPr>
          <p:spPr bwMode="auto">
            <a:xfrm>
              <a:off x="3984" y="710"/>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3.19</a:t>
              </a:r>
              <a:r>
                <a:rPr lang="zh-CN" altLang="en-US">
                  <a:latin typeface="宋体" pitchFamily="2" charset="-122"/>
                  <a:ea typeface="宋体" pitchFamily="2" charset="-122"/>
                </a:rPr>
                <a:t>）</a:t>
              </a:r>
              <a:r>
                <a:rPr lang="zh-CN" altLang="en-US">
                  <a:ea typeface="宋体" pitchFamily="2" charset="-122"/>
                </a:rPr>
                <a:t> </a:t>
              </a:r>
            </a:p>
          </p:txBody>
        </p:sp>
      </p:grpSp>
      <p:grpSp>
        <p:nvGrpSpPr>
          <p:cNvPr id="391220" name="Group 52"/>
          <p:cNvGrpSpPr>
            <a:grpSpLocks/>
          </p:cNvGrpSpPr>
          <p:nvPr/>
        </p:nvGrpSpPr>
        <p:grpSpPr bwMode="auto">
          <a:xfrm>
            <a:off x="457200" y="2025650"/>
            <a:ext cx="4114800" cy="1403350"/>
            <a:chOff x="432" y="1228"/>
            <a:chExt cx="2592" cy="884"/>
          </a:xfrm>
        </p:grpSpPr>
        <p:sp>
          <p:nvSpPr>
            <p:cNvPr id="391215" name="Rectangle 47"/>
            <p:cNvSpPr>
              <a:spLocks noChangeArrowheads="1"/>
            </p:cNvSpPr>
            <p:nvPr/>
          </p:nvSpPr>
          <p:spPr bwMode="auto">
            <a:xfrm>
              <a:off x="432" y="1228"/>
              <a:ext cx="2592" cy="40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FF0000"/>
                  </a:solidFill>
                  <a:latin typeface="宋体" pitchFamily="2" charset="-122"/>
                  <a:ea typeface="宋体" pitchFamily="2" charset="-122"/>
                </a:rPr>
                <a:t>不难验证，当</a:t>
              </a:r>
              <a:r>
                <a:rPr lang="en-US" altLang="zh-CN" sz="1800" i="1">
                  <a:solidFill>
                    <a:srgbClr val="FF0000"/>
                  </a:solidFill>
                  <a:latin typeface="Times New Roman" pitchFamily="18" charset="0"/>
                  <a:ea typeface="宋体" pitchFamily="2" charset="-122"/>
                  <a:cs typeface="Times New Roman" pitchFamily="18" charset="0"/>
                </a:rPr>
                <a:t>t</a:t>
              </a:r>
              <a:r>
                <a:rPr lang="en-US" altLang="zh-CN" sz="1800">
                  <a:solidFill>
                    <a:srgbClr val="FF0000"/>
                  </a:solidFill>
                  <a:latin typeface="宋体" pitchFamily="2" charset="-122"/>
                  <a:ea typeface="宋体" pitchFamily="2" charset="-122"/>
                </a:rPr>
                <a:t>→</a:t>
              </a:r>
              <a:r>
                <a:rPr lang="en-US" altLang="zh-CN" sz="1800">
                  <a:solidFill>
                    <a:srgbClr val="FF0000"/>
                  </a:solidFill>
                  <a:latin typeface="Times New Roman" pitchFamily="18" charset="0"/>
                  <a:ea typeface="宋体" pitchFamily="2" charset="-122"/>
                  <a:cs typeface="Times New Roman" pitchFamily="18" charset="0"/>
                </a:rPr>
                <a:t>+</a:t>
              </a:r>
              <a:r>
                <a:rPr lang="en-US" altLang="zh-CN" sz="1800">
                  <a:solidFill>
                    <a:srgbClr val="FF0000"/>
                  </a:solidFill>
                  <a:latin typeface="宋体" pitchFamily="2" charset="-122"/>
                  <a:ea typeface="宋体" pitchFamily="2" charset="-122"/>
                </a:rPr>
                <a:t>∞</a:t>
              </a:r>
              <a:r>
                <a:rPr lang="zh-CN" altLang="en-US" sz="1800">
                  <a:solidFill>
                    <a:srgbClr val="FF0000"/>
                  </a:solidFill>
                  <a:latin typeface="宋体" pitchFamily="2" charset="-122"/>
                  <a:ea typeface="宋体" pitchFamily="2" charset="-122"/>
                </a:rPr>
                <a:t>时，</a:t>
              </a:r>
              <a:r>
                <a:rPr lang="en-US" altLang="zh-CN" sz="1800" i="1">
                  <a:solidFill>
                    <a:srgbClr val="FF0000"/>
                  </a:solidFill>
                  <a:latin typeface="Times New Roman" pitchFamily="18" charset="0"/>
                  <a:ea typeface="宋体" pitchFamily="2" charset="-122"/>
                  <a:cs typeface="Times New Roman" pitchFamily="18" charset="0"/>
                </a:rPr>
                <a:t>r</a:t>
              </a:r>
              <a:r>
                <a:rPr lang="en-US" altLang="zh-CN" sz="1800">
                  <a:solidFill>
                    <a:srgbClr val="FF0000"/>
                  </a:solidFill>
                  <a:latin typeface="Times New Roman" pitchFamily="18" charset="0"/>
                  <a:ea typeface="宋体" pitchFamily="2" charset="-122"/>
                  <a:cs typeface="Times New Roman" pitchFamily="18" charset="0"/>
                </a:rPr>
                <a:t>(</a:t>
              </a:r>
              <a:r>
                <a:rPr lang="en-US" altLang="zh-CN" sz="1800" i="1">
                  <a:solidFill>
                    <a:srgbClr val="FF0000"/>
                  </a:solidFill>
                  <a:latin typeface="Times New Roman" pitchFamily="18" charset="0"/>
                  <a:ea typeface="宋体" pitchFamily="2" charset="-122"/>
                  <a:cs typeface="Times New Roman" pitchFamily="18" charset="0"/>
                </a:rPr>
                <a:t>t</a:t>
              </a:r>
              <a:r>
                <a:rPr lang="en-US" altLang="zh-CN" sz="1800">
                  <a:solidFill>
                    <a:srgbClr val="FF0000"/>
                  </a:solidFill>
                  <a:latin typeface="Times New Roman" pitchFamily="18" charset="0"/>
                  <a:ea typeface="宋体" pitchFamily="2" charset="-122"/>
                  <a:cs typeface="Times New Roman" pitchFamily="18" charset="0"/>
                </a:rPr>
                <a:t>)</a:t>
              </a:r>
              <a:r>
                <a:rPr lang="zh-CN" altLang="en-US" sz="1800">
                  <a:solidFill>
                    <a:srgbClr val="FF0000"/>
                  </a:solidFill>
                  <a:latin typeface="宋体" pitchFamily="2" charset="-122"/>
                  <a:ea typeface="宋体" pitchFamily="2" charset="-122"/>
                </a:rPr>
                <a:t>趋向于一个常数，从而可以解释医生们发现的现象。</a:t>
              </a:r>
              <a:r>
                <a:rPr lang="zh-CN" altLang="en-US" sz="1800">
                  <a:solidFill>
                    <a:srgbClr val="FF0000"/>
                  </a:solidFill>
                  <a:ea typeface="宋体" pitchFamily="2" charset="-122"/>
                </a:rPr>
                <a:t> </a:t>
              </a:r>
            </a:p>
          </p:txBody>
        </p:sp>
        <p:grpSp>
          <p:nvGrpSpPr>
            <p:cNvPr id="391219" name="Group 51"/>
            <p:cNvGrpSpPr>
              <a:grpSpLocks/>
            </p:cNvGrpSpPr>
            <p:nvPr/>
          </p:nvGrpSpPr>
          <p:grpSpPr bwMode="auto">
            <a:xfrm>
              <a:off x="480" y="1632"/>
              <a:ext cx="2544" cy="480"/>
              <a:chOff x="480" y="1632"/>
              <a:chExt cx="2544" cy="480"/>
            </a:xfrm>
          </p:grpSpPr>
          <p:sp>
            <p:nvSpPr>
              <p:cNvPr id="391217" name="Line 49"/>
              <p:cNvSpPr>
                <a:spLocks noChangeShapeType="1"/>
              </p:cNvSpPr>
              <p:nvPr/>
            </p:nvSpPr>
            <p:spPr bwMode="auto">
              <a:xfrm>
                <a:off x="480" y="1632"/>
                <a:ext cx="2544"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1218" name="Line 50"/>
              <p:cNvSpPr>
                <a:spLocks noChangeShapeType="1"/>
              </p:cNvSpPr>
              <p:nvPr/>
            </p:nvSpPr>
            <p:spPr bwMode="auto">
              <a:xfrm flipH="1">
                <a:off x="2256" y="1632"/>
                <a:ext cx="768" cy="480"/>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1222" name="Group 54"/>
          <p:cNvGrpSpPr>
            <a:grpSpLocks/>
          </p:cNvGrpSpPr>
          <p:nvPr/>
        </p:nvGrpSpPr>
        <p:grpSpPr bwMode="auto">
          <a:xfrm>
            <a:off x="152400" y="3733800"/>
            <a:ext cx="6248400" cy="1171575"/>
            <a:chOff x="96" y="2352"/>
            <a:chExt cx="3936" cy="738"/>
          </a:xfrm>
        </p:grpSpPr>
        <p:sp>
          <p:nvSpPr>
            <p:cNvPr id="391196" name="Rectangle 28"/>
            <p:cNvSpPr>
              <a:spLocks noChangeArrowheads="1"/>
            </p:cNvSpPr>
            <p:nvPr/>
          </p:nvSpPr>
          <p:spPr bwMode="auto">
            <a:xfrm>
              <a:off x="96" y="2352"/>
              <a:ext cx="39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宋体" pitchFamily="2" charset="-122"/>
                  <a:ea typeface="宋体" pitchFamily="2" charset="-122"/>
                </a:rPr>
                <a:t>    </a:t>
              </a:r>
              <a:r>
                <a:rPr lang="zh-CN" altLang="en-US" sz="2400" b="1">
                  <a:latin typeface="楷体_GB2312" pitchFamily="49" charset="-122"/>
                </a:rPr>
                <a:t>为揭示产生上述现象的原因（</a:t>
              </a:r>
              <a:r>
                <a:rPr lang="en-US" altLang="zh-CN" sz="2400" b="1">
                  <a:latin typeface="楷体_GB2312" pitchFamily="49" charset="-122"/>
                </a:rPr>
                <a:t>3.18</a:t>
              </a:r>
              <a:r>
                <a:rPr lang="zh-CN" altLang="en-US" sz="2400" b="1">
                  <a:latin typeface="楷体_GB2312" pitchFamily="49" charset="-122"/>
                </a:rPr>
                <a:t>）中的第（</a:t>
              </a:r>
              <a:r>
                <a:rPr lang="en-US" altLang="zh-CN" sz="2400" b="1">
                  <a:latin typeface="楷体_GB2312" pitchFamily="49" charset="-122"/>
                </a:rPr>
                <a:t>1</a:t>
              </a:r>
              <a:r>
                <a:rPr lang="zh-CN" altLang="en-US" sz="2400" b="1">
                  <a:latin typeface="楷体_GB2312" pitchFamily="49" charset="-122"/>
                </a:rPr>
                <a:t>）式改写成：  </a:t>
              </a:r>
            </a:p>
          </p:txBody>
        </p:sp>
        <p:graphicFrame>
          <p:nvGraphicFramePr>
            <p:cNvPr id="391221" name="Object 53"/>
            <p:cNvGraphicFramePr>
              <a:graphicFrameLocks noChangeAspect="1"/>
            </p:cNvGraphicFramePr>
            <p:nvPr/>
          </p:nvGraphicFramePr>
          <p:xfrm>
            <a:off x="2016" y="2640"/>
            <a:ext cx="1008" cy="450"/>
          </p:xfrm>
          <a:graphic>
            <a:graphicData uri="http://schemas.openxmlformats.org/presentationml/2006/ole">
              <mc:AlternateContent xmlns:mc="http://schemas.openxmlformats.org/markup-compatibility/2006">
                <mc:Choice xmlns:v="urn:schemas-microsoft-com:vml" Requires="v">
                  <p:oleObj spid="_x0000_s474128" name="Equation" r:id="rId11" imgW="876240" imgH="393480" progId="Equation.DSMT4">
                    <p:embed/>
                  </p:oleObj>
                </mc:Choice>
                <mc:Fallback>
                  <p:oleObj name="Equation" r:id="rId11" imgW="876240" imgH="393480" progId="Equation.DSMT4">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2640"/>
                          <a:ext cx="1008"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35" name="Group 67"/>
          <p:cNvGrpSpPr>
            <a:grpSpLocks/>
          </p:cNvGrpSpPr>
          <p:nvPr/>
        </p:nvGrpSpPr>
        <p:grpSpPr bwMode="auto">
          <a:xfrm>
            <a:off x="152400" y="4664075"/>
            <a:ext cx="8229600" cy="974725"/>
            <a:chOff x="144" y="3024"/>
            <a:chExt cx="5184" cy="614"/>
          </a:xfrm>
        </p:grpSpPr>
        <p:sp>
          <p:nvSpPr>
            <p:cNvPr id="391233" name="Rectangle 65"/>
            <p:cNvSpPr>
              <a:spLocks noChangeArrowheads="1"/>
            </p:cNvSpPr>
            <p:nvPr/>
          </p:nvSpPr>
          <p:spPr bwMode="auto">
            <a:xfrm>
              <a:off x="144" y="3120"/>
              <a:ext cx="51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其中     通常是一个与疾病种类有关的</a:t>
              </a:r>
            </a:p>
            <a:p>
              <a:r>
                <a:rPr lang="zh-CN" altLang="en-US" sz="2400" b="1">
                  <a:latin typeface="楷体_GB2312" pitchFamily="49" charset="-122"/>
                </a:rPr>
                <a:t>较大的常数。</a:t>
              </a:r>
            </a:p>
          </p:txBody>
        </p:sp>
        <p:graphicFrame>
          <p:nvGraphicFramePr>
            <p:cNvPr id="391231" name="Object 63"/>
            <p:cNvGraphicFramePr>
              <a:graphicFrameLocks noChangeAspect="1"/>
            </p:cNvGraphicFramePr>
            <p:nvPr/>
          </p:nvGraphicFramePr>
          <p:xfrm>
            <a:off x="960" y="3024"/>
            <a:ext cx="480" cy="448"/>
          </p:xfrm>
          <a:graphic>
            <a:graphicData uri="http://schemas.openxmlformats.org/presentationml/2006/ole">
              <mc:AlternateContent xmlns:mc="http://schemas.openxmlformats.org/markup-compatibility/2006">
                <mc:Choice xmlns:v="urn:schemas-microsoft-com:vml" Requires="v">
                  <p:oleObj spid="_x0000_s474129" name="公式" r:id="rId13" imgW="418918" imgH="393529" progId="Equation.3">
                    <p:embed/>
                  </p:oleObj>
                </mc:Choice>
                <mc:Fallback>
                  <p:oleObj name="公式" r:id="rId13" imgW="418918" imgH="393529"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 y="3024"/>
                          <a:ext cx="480"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39" name="Group 71"/>
          <p:cNvGrpSpPr>
            <a:grpSpLocks/>
          </p:cNvGrpSpPr>
          <p:nvPr/>
        </p:nvGrpSpPr>
        <p:grpSpPr bwMode="auto">
          <a:xfrm>
            <a:off x="762000" y="5791200"/>
            <a:ext cx="5181600" cy="457200"/>
            <a:chOff x="480" y="3648"/>
            <a:chExt cx="3264" cy="288"/>
          </a:xfrm>
        </p:grpSpPr>
        <p:sp>
          <p:nvSpPr>
            <p:cNvPr id="391236" name="Text Box 68"/>
            <p:cNvSpPr txBox="1">
              <a:spLocks noChangeArrowheads="1"/>
            </p:cNvSpPr>
            <p:nvPr/>
          </p:nvSpPr>
          <p:spPr bwMode="auto">
            <a:xfrm>
              <a:off x="480" y="3648"/>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楷体_GB2312" pitchFamily="49" charset="-122"/>
                </a:rPr>
                <a:t>下面对</a:t>
              </a:r>
              <a:r>
                <a:rPr lang="zh-CN" altLang="en-US" sz="2400" b="1" i="1">
                  <a:latin typeface="楷体_GB2312" pitchFamily="49" charset="-122"/>
                </a:rPr>
                <a:t>  </a:t>
              </a:r>
              <a:r>
                <a:rPr lang="zh-CN" altLang="en-US" sz="2400" b="1">
                  <a:latin typeface="楷体_GB2312" pitchFamily="49" charset="-122"/>
                </a:rPr>
                <a:t>进行讨论，请参见右图</a:t>
              </a:r>
            </a:p>
          </p:txBody>
        </p:sp>
        <p:graphicFrame>
          <p:nvGraphicFramePr>
            <p:cNvPr id="391237" name="Object 69"/>
            <p:cNvGraphicFramePr>
              <a:graphicFrameLocks noChangeAspect="1"/>
            </p:cNvGraphicFramePr>
            <p:nvPr/>
          </p:nvGraphicFramePr>
          <p:xfrm>
            <a:off x="1117" y="3696"/>
            <a:ext cx="227" cy="240"/>
          </p:xfrm>
          <a:graphic>
            <a:graphicData uri="http://schemas.openxmlformats.org/presentationml/2006/ole">
              <mc:AlternateContent xmlns:mc="http://schemas.openxmlformats.org/markup-compatibility/2006">
                <mc:Choice xmlns:v="urn:schemas-microsoft-com:vml" Requires="v">
                  <p:oleObj spid="_x0000_s474130" r:id="rId15" imgW="152268" imgH="164957" progId="Equation.DSMT4">
                    <p:embed/>
                  </p:oleObj>
                </mc:Choice>
                <mc:Fallback>
                  <p:oleObj r:id="rId15" imgW="152268" imgH="164957" progId="Equation.DSMT4">
                    <p:embed/>
                    <p:pic>
                      <p:nvPicPr>
                        <p:cNvPr id="0" name="Object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7" y="3696"/>
                          <a:ext cx="22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55" name="Group 87"/>
          <p:cNvGrpSpPr>
            <a:grpSpLocks/>
          </p:cNvGrpSpPr>
          <p:nvPr/>
        </p:nvGrpSpPr>
        <p:grpSpPr bwMode="auto">
          <a:xfrm>
            <a:off x="0" y="0"/>
            <a:ext cx="9144000" cy="6858000"/>
            <a:chOff x="0" y="0"/>
            <a:chExt cx="5760" cy="4320"/>
          </a:xfrm>
        </p:grpSpPr>
        <p:sp>
          <p:nvSpPr>
            <p:cNvPr id="391241" name="Rectangle 73"/>
            <p:cNvSpPr>
              <a:spLocks noChangeArrowheads="1"/>
            </p:cNvSpPr>
            <p:nvPr/>
          </p:nvSpPr>
          <p:spPr bwMode="auto">
            <a:xfrm>
              <a:off x="0" y="0"/>
              <a:ext cx="5760" cy="432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1242" name="Group 74"/>
            <p:cNvGrpSpPr>
              <a:grpSpLocks/>
            </p:cNvGrpSpPr>
            <p:nvPr/>
          </p:nvGrpSpPr>
          <p:grpSpPr bwMode="auto">
            <a:xfrm>
              <a:off x="384" y="432"/>
              <a:ext cx="5184" cy="358"/>
              <a:chOff x="288" y="144"/>
              <a:chExt cx="5184" cy="358"/>
            </a:xfrm>
          </p:grpSpPr>
          <p:graphicFrame>
            <p:nvGraphicFramePr>
              <p:cNvPr id="391243" name="Object 75"/>
              <p:cNvGraphicFramePr>
                <a:graphicFrameLocks noChangeAspect="1"/>
              </p:cNvGraphicFramePr>
              <p:nvPr/>
            </p:nvGraphicFramePr>
            <p:xfrm>
              <a:off x="1776" y="144"/>
              <a:ext cx="384" cy="358"/>
            </p:xfrm>
            <a:graphic>
              <a:graphicData uri="http://schemas.openxmlformats.org/presentationml/2006/ole">
                <mc:AlternateContent xmlns:mc="http://schemas.openxmlformats.org/markup-compatibility/2006">
                  <mc:Choice xmlns:v="urn:schemas-microsoft-com:vml" Requires="v">
                    <p:oleObj spid="_x0000_s474131" name="Equation" r:id="rId17" imgW="419040" imgH="393480" progId="Equation.DSMT4">
                      <p:embed/>
                    </p:oleObj>
                  </mc:Choice>
                  <mc:Fallback>
                    <p:oleObj name="Equation" r:id="rId17" imgW="419040" imgH="393480" progId="Equation.DSMT4">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6" y="144"/>
                            <a:ext cx="384"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244" name="Text Box 76"/>
              <p:cNvSpPr txBox="1">
                <a:spLocks noChangeArrowheads="1"/>
              </p:cNvSpPr>
              <p:nvPr/>
            </p:nvSpPr>
            <p:spPr bwMode="auto">
              <a:xfrm>
                <a:off x="288" y="163"/>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如果         ，</a:t>
                </a:r>
                <a:r>
                  <a:rPr lang="zh-CN" altLang="en-US" sz="2400" b="1">
                    <a:latin typeface="Times New Roman" pitchFamily="18" charset="0"/>
                  </a:rPr>
                  <a:t>则有         ，此疾病在该地区根本流行不起来。</a:t>
                </a:r>
              </a:p>
            </p:txBody>
          </p:sp>
          <p:graphicFrame>
            <p:nvGraphicFramePr>
              <p:cNvPr id="391245" name="Object 77"/>
              <p:cNvGraphicFramePr>
                <a:graphicFrameLocks noChangeAspect="1"/>
              </p:cNvGraphicFramePr>
              <p:nvPr/>
            </p:nvGraphicFramePr>
            <p:xfrm>
              <a:off x="720" y="182"/>
              <a:ext cx="480" cy="260"/>
            </p:xfrm>
            <a:graphic>
              <a:graphicData uri="http://schemas.openxmlformats.org/presentationml/2006/ole">
                <mc:AlternateContent xmlns:mc="http://schemas.openxmlformats.org/markup-compatibility/2006">
                  <mc:Choice xmlns:v="urn:schemas-microsoft-com:vml" Requires="v">
                    <p:oleObj spid="_x0000_s474132" name="Equation" r:id="rId19" imgW="419040" imgH="228600" progId="Equation.DSMT4">
                      <p:embed/>
                    </p:oleObj>
                  </mc:Choice>
                  <mc:Fallback>
                    <p:oleObj name="Equation" r:id="rId19" imgW="419040" imgH="228600" progId="Equation.DSMT4">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182"/>
                            <a:ext cx="4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91246" name="Group 78"/>
          <p:cNvGrpSpPr>
            <a:grpSpLocks/>
          </p:cNvGrpSpPr>
          <p:nvPr/>
        </p:nvGrpSpPr>
        <p:grpSpPr bwMode="auto">
          <a:xfrm>
            <a:off x="609600" y="1539875"/>
            <a:ext cx="8153400" cy="1279525"/>
            <a:chOff x="288" y="374"/>
            <a:chExt cx="5136" cy="806"/>
          </a:xfrm>
        </p:grpSpPr>
        <p:sp>
          <p:nvSpPr>
            <p:cNvPr id="391247" name="Rectangle 79"/>
            <p:cNvSpPr>
              <a:spLocks noChangeArrowheads="1"/>
            </p:cNvSpPr>
            <p:nvPr/>
          </p:nvSpPr>
          <p:spPr bwMode="auto">
            <a:xfrm>
              <a:off x="288" y="432"/>
              <a:ext cx="513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如果          ，则开始时          ，</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单增。但在</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增加的同时，</a:t>
              </a:r>
            </a:p>
            <a:p>
              <a:r>
                <a:rPr lang="zh-CN" altLang="en-US" sz="2400" b="1">
                  <a:latin typeface="Times New Roman" pitchFamily="18" charset="0"/>
                </a:rPr>
                <a:t>伴随地有</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单减。当</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减少到小于等于    时， </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开始减小，直至此疾病在该地区消失。</a:t>
              </a:r>
            </a:p>
          </p:txBody>
        </p:sp>
        <p:graphicFrame>
          <p:nvGraphicFramePr>
            <p:cNvPr id="391248" name="Object 80"/>
            <p:cNvGraphicFramePr>
              <a:graphicFrameLocks noChangeAspect="1"/>
            </p:cNvGraphicFramePr>
            <p:nvPr/>
          </p:nvGraphicFramePr>
          <p:xfrm>
            <a:off x="720" y="432"/>
            <a:ext cx="480" cy="252"/>
          </p:xfrm>
          <a:graphic>
            <a:graphicData uri="http://schemas.openxmlformats.org/presentationml/2006/ole">
              <mc:AlternateContent xmlns:mc="http://schemas.openxmlformats.org/markup-compatibility/2006">
                <mc:Choice xmlns:v="urn:schemas-microsoft-com:vml" Requires="v">
                  <p:oleObj spid="_x0000_s474133" name="Equation" r:id="rId21" imgW="431640" imgH="228600" progId="Equation.DSMT4">
                    <p:embed/>
                  </p:oleObj>
                </mc:Choice>
                <mc:Fallback>
                  <p:oleObj name="Equation" r:id="rId21" imgW="431640" imgH="228600" progId="Equation.DSMT4">
                    <p:embed/>
                    <p:pic>
                      <p:nvPicPr>
                        <p:cNvPr id="0" name="Object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 y="432"/>
                          <a:ext cx="480"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249" name="Object 81"/>
            <p:cNvGraphicFramePr>
              <a:graphicFrameLocks noChangeAspect="1"/>
            </p:cNvGraphicFramePr>
            <p:nvPr/>
          </p:nvGraphicFramePr>
          <p:xfrm>
            <a:off x="3744" y="720"/>
            <a:ext cx="181" cy="192"/>
          </p:xfrm>
          <a:graphic>
            <a:graphicData uri="http://schemas.openxmlformats.org/presentationml/2006/ole">
              <mc:AlternateContent xmlns:mc="http://schemas.openxmlformats.org/markup-compatibility/2006">
                <mc:Choice xmlns:v="urn:schemas-microsoft-com:vml" Requires="v">
                  <p:oleObj spid="_x0000_s474134" r:id="rId23" imgW="152268" imgH="164957" progId="Equation.DSMT4">
                    <p:embed/>
                  </p:oleObj>
                </mc:Choice>
                <mc:Fallback>
                  <p:oleObj r:id="rId23" imgW="152268" imgH="164957" progId="Equation.DSMT4">
                    <p:embed/>
                    <p:pic>
                      <p:nvPicPr>
                        <p:cNvPr id="0" name="Object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720"/>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250" name="Object 82"/>
            <p:cNvGraphicFramePr>
              <a:graphicFrameLocks noChangeAspect="1"/>
            </p:cNvGraphicFramePr>
            <p:nvPr/>
          </p:nvGraphicFramePr>
          <p:xfrm>
            <a:off x="2208" y="374"/>
            <a:ext cx="432" cy="394"/>
          </p:xfrm>
          <a:graphic>
            <a:graphicData uri="http://schemas.openxmlformats.org/presentationml/2006/ole">
              <mc:AlternateContent xmlns:mc="http://schemas.openxmlformats.org/markup-compatibility/2006">
                <mc:Choice xmlns:v="urn:schemas-microsoft-com:vml" Requires="v">
                  <p:oleObj spid="_x0000_s474135" name="Equation" r:id="rId24" imgW="431640" imgH="393480" progId="Equation.DSMT4">
                    <p:embed/>
                  </p:oleObj>
                </mc:Choice>
                <mc:Fallback>
                  <p:oleObj name="Equation" r:id="rId24" imgW="431640" imgH="393480" progId="Equation.DSMT4">
                    <p:embed/>
                    <p:pic>
                      <p:nvPicPr>
                        <p:cNvPr id="0" name="Object 8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8" y="374"/>
                          <a:ext cx="432"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91256" name="Picture 88" descr="j0244855"/>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29463" y="2667000"/>
            <a:ext cx="1252537" cy="2019300"/>
          </a:xfrm>
          <a:prstGeom prst="rect">
            <a:avLst/>
          </a:prstGeom>
          <a:noFill/>
          <a:extLst>
            <a:ext uri="{909E8E84-426E-40DD-AFC4-6F175D3DCCD1}">
              <a14:hiddenFill xmlns:a14="http://schemas.microsoft.com/office/drawing/2010/main">
                <a:solidFill>
                  <a:srgbClr val="FFFFFF"/>
                </a:solidFill>
              </a14:hiddenFill>
            </a:ext>
          </a:extLst>
        </p:spPr>
      </p:pic>
      <p:grpSp>
        <p:nvGrpSpPr>
          <p:cNvPr id="391260" name="Group 92"/>
          <p:cNvGrpSpPr>
            <a:grpSpLocks/>
          </p:cNvGrpSpPr>
          <p:nvPr/>
        </p:nvGrpSpPr>
        <p:grpSpPr bwMode="auto">
          <a:xfrm>
            <a:off x="685800" y="838200"/>
            <a:ext cx="6324600" cy="2819400"/>
            <a:chOff x="432" y="384"/>
            <a:chExt cx="3984" cy="1776"/>
          </a:xfrm>
        </p:grpSpPr>
        <p:sp>
          <p:nvSpPr>
            <p:cNvPr id="391257" name="AutoShape 89"/>
            <p:cNvSpPr>
              <a:spLocks noChangeArrowheads="1"/>
            </p:cNvSpPr>
            <p:nvPr/>
          </p:nvSpPr>
          <p:spPr bwMode="auto">
            <a:xfrm>
              <a:off x="432" y="384"/>
              <a:ext cx="3984" cy="1776"/>
            </a:xfrm>
            <a:prstGeom prst="cloudCallout">
              <a:avLst>
                <a:gd name="adj1" fmla="val 55097"/>
                <a:gd name="adj2" fmla="val 5129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Times New Roman" pitchFamily="18" charset="0"/>
                </a:rPr>
                <a:t>鉴于在本模型中的作用， 被医生们称为此疾病在该地区的阀值。  的引入解释了为什么此疾病没有波及到该地区的所有人。</a:t>
              </a:r>
            </a:p>
            <a:p>
              <a:pPr algn="ctr"/>
              <a:endParaRPr lang="en-US" altLang="zh-CN" sz="1800">
                <a:ea typeface="宋体" pitchFamily="2" charset="-122"/>
              </a:endParaRPr>
            </a:p>
          </p:txBody>
        </p:sp>
        <p:graphicFrame>
          <p:nvGraphicFramePr>
            <p:cNvPr id="391258" name="Object 90"/>
            <p:cNvGraphicFramePr>
              <a:graphicFrameLocks noChangeAspect="1"/>
            </p:cNvGraphicFramePr>
            <p:nvPr/>
          </p:nvGraphicFramePr>
          <p:xfrm>
            <a:off x="2986" y="672"/>
            <a:ext cx="230" cy="243"/>
          </p:xfrm>
          <a:graphic>
            <a:graphicData uri="http://schemas.openxmlformats.org/presentationml/2006/ole">
              <mc:AlternateContent xmlns:mc="http://schemas.openxmlformats.org/markup-compatibility/2006">
                <mc:Choice xmlns:v="urn:schemas-microsoft-com:vml" Requires="v">
                  <p:oleObj spid="_x0000_s474136" r:id="rId27" imgW="152268" imgH="164957" progId="Equation.DSMT4">
                    <p:embed/>
                  </p:oleObj>
                </mc:Choice>
                <mc:Fallback>
                  <p:oleObj r:id="rId27" imgW="152268" imgH="164957" progId="Equation.DSMT4">
                    <p:embed/>
                    <p:pic>
                      <p:nvPicPr>
                        <p:cNvPr id="0" name="Object 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6" y="672"/>
                          <a:ext cx="230"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259" name="Object 91"/>
            <p:cNvGraphicFramePr>
              <a:graphicFrameLocks noChangeAspect="1"/>
            </p:cNvGraphicFramePr>
            <p:nvPr/>
          </p:nvGraphicFramePr>
          <p:xfrm>
            <a:off x="1498" y="1152"/>
            <a:ext cx="230" cy="243"/>
          </p:xfrm>
          <a:graphic>
            <a:graphicData uri="http://schemas.openxmlformats.org/presentationml/2006/ole">
              <mc:AlternateContent xmlns:mc="http://schemas.openxmlformats.org/markup-compatibility/2006">
                <mc:Choice xmlns:v="urn:schemas-microsoft-com:vml" Requires="v">
                  <p:oleObj spid="_x0000_s474137" r:id="rId28" imgW="152268" imgH="164957" progId="Equation.DSMT4">
                    <p:embed/>
                  </p:oleObj>
                </mc:Choice>
                <mc:Fallback>
                  <p:oleObj r:id="rId28" imgW="152268" imgH="164957" progId="Equation.DSMT4">
                    <p:embed/>
                    <p:pic>
                      <p:nvPicPr>
                        <p:cNvPr id="0" name="Object 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8" y="1152"/>
                          <a:ext cx="230"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1264" name="Group 96"/>
          <p:cNvGrpSpPr>
            <a:grpSpLocks/>
          </p:cNvGrpSpPr>
          <p:nvPr/>
        </p:nvGrpSpPr>
        <p:grpSpPr bwMode="auto">
          <a:xfrm>
            <a:off x="6353175" y="4967288"/>
            <a:ext cx="2790825" cy="1890712"/>
            <a:chOff x="4002" y="3072"/>
            <a:chExt cx="1758" cy="1191"/>
          </a:xfrm>
        </p:grpSpPr>
        <p:pic>
          <p:nvPicPr>
            <p:cNvPr id="391214" name="Picture 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02" y="3072"/>
              <a:ext cx="1758"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263" name="Text Box 95"/>
            <p:cNvSpPr txBox="1">
              <a:spLocks noChangeArrowheads="1"/>
            </p:cNvSpPr>
            <p:nvPr/>
          </p:nvSpPr>
          <p:spPr bwMode="auto">
            <a:xfrm>
              <a:off x="4656" y="4032"/>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宋体" pitchFamily="2" charset="-122"/>
                  <a:ea typeface="宋体" pitchFamily="2" charset="-122"/>
                </a:rPr>
                <a:t>图</a:t>
              </a:r>
              <a:r>
                <a:rPr lang="en-US" altLang="zh-CN" sz="1800">
                  <a:latin typeface="Times New Roman" pitchFamily="18" charset="0"/>
                  <a:ea typeface="宋体" pitchFamily="2" charset="-122"/>
                  <a:cs typeface="Times New Roman" pitchFamily="18" charset="0"/>
                </a:rPr>
                <a:t>3-14</a:t>
              </a:r>
              <a:r>
                <a:rPr lang="en-US" altLang="zh-CN" sz="1800">
                  <a:ea typeface="宋体"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91203"/>
                                        </p:tgtEl>
                                        <p:attrNameLst>
                                          <p:attrName>style.visibility</p:attrName>
                                        </p:attrNameLst>
                                      </p:cBhvr>
                                      <p:to>
                                        <p:strVal val="visible"/>
                                      </p:to>
                                    </p:set>
                                    <p:animEffect transition="in" filter="wipe(left)">
                                      <p:cBhvr>
                                        <p:cTn id="7" dur="500"/>
                                        <p:tgtEl>
                                          <p:spTgt spid="39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1208"/>
                                        </p:tgtEl>
                                        <p:attrNameLst>
                                          <p:attrName>style.visibility</p:attrName>
                                        </p:attrNameLst>
                                      </p:cBhvr>
                                      <p:to>
                                        <p:strVal val="visible"/>
                                      </p:to>
                                    </p:set>
                                    <p:animEffect transition="in" filter="wipe(left)">
                                      <p:cBhvr>
                                        <p:cTn id="12" dur="500"/>
                                        <p:tgtEl>
                                          <p:spTgt spid="391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91206"/>
                                        </p:tgtEl>
                                        <p:attrNameLst>
                                          <p:attrName>style.visibility</p:attrName>
                                        </p:attrNameLst>
                                      </p:cBhvr>
                                      <p:to>
                                        <p:strVal val="visible"/>
                                      </p:to>
                                    </p:set>
                                    <p:animEffect transition="in" filter="wipe(up)">
                                      <p:cBhvr>
                                        <p:cTn id="17" dur="500"/>
                                        <p:tgtEl>
                                          <p:spTgt spid="39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91220"/>
                                        </p:tgtEl>
                                        <p:attrNameLst>
                                          <p:attrName>style.visibility</p:attrName>
                                        </p:attrNameLst>
                                      </p:cBhvr>
                                      <p:to>
                                        <p:strVal val="visible"/>
                                      </p:to>
                                    </p:set>
                                    <p:animEffect transition="in" filter="wipe(down)">
                                      <p:cBhvr>
                                        <p:cTn id="22" dur="500"/>
                                        <p:tgtEl>
                                          <p:spTgt spid="391220"/>
                                        </p:tgtEl>
                                      </p:cBhvr>
                                    </p:animEffect>
                                  </p:childTnLst>
                                  <p:subTnLst>
                                    <p:set>
                                      <p:cBhvr override="childStyle">
                                        <p:cTn dur="1" fill="hold" display="0" masterRel="nextClick" afterEffect="1"/>
                                        <p:tgtEl>
                                          <p:spTgt spid="3912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1264"/>
                                        </p:tgtEl>
                                        <p:attrNameLst>
                                          <p:attrName>style.visibility</p:attrName>
                                        </p:attrNameLst>
                                      </p:cBhvr>
                                      <p:to>
                                        <p:strVal val="visible"/>
                                      </p:to>
                                    </p:set>
                                    <p:animEffect transition="in" filter="blinds(horizontal)">
                                      <p:cBhvr>
                                        <p:cTn id="27" dur="500"/>
                                        <p:tgtEl>
                                          <p:spTgt spid="391264"/>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391222"/>
                                        </p:tgtEl>
                                        <p:attrNameLst>
                                          <p:attrName>style.visibility</p:attrName>
                                        </p:attrNameLst>
                                      </p:cBhvr>
                                      <p:to>
                                        <p:strVal val="visible"/>
                                      </p:to>
                                    </p:set>
                                    <p:animEffect transition="in" filter="wipe(up)">
                                      <p:cBhvr>
                                        <p:cTn id="31" dur="500"/>
                                        <p:tgtEl>
                                          <p:spTgt spid="3912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1235"/>
                                        </p:tgtEl>
                                        <p:attrNameLst>
                                          <p:attrName>style.visibility</p:attrName>
                                        </p:attrNameLst>
                                      </p:cBhvr>
                                      <p:to>
                                        <p:strVal val="visible"/>
                                      </p:to>
                                    </p:set>
                                    <p:animEffect transition="in" filter="wipe(left)">
                                      <p:cBhvr>
                                        <p:cTn id="36" dur="500"/>
                                        <p:tgtEl>
                                          <p:spTgt spid="39123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91239"/>
                                        </p:tgtEl>
                                        <p:attrNameLst>
                                          <p:attrName>style.visibility</p:attrName>
                                        </p:attrNameLst>
                                      </p:cBhvr>
                                      <p:to>
                                        <p:strVal val="visible"/>
                                      </p:to>
                                    </p:set>
                                    <p:animEffect transition="in" filter="wipe(left)">
                                      <p:cBhvr>
                                        <p:cTn id="41" dur="500"/>
                                        <p:tgtEl>
                                          <p:spTgt spid="3912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91255"/>
                                        </p:tgtEl>
                                        <p:attrNameLst>
                                          <p:attrName>style.visibility</p:attrName>
                                        </p:attrNameLst>
                                      </p:cBhvr>
                                      <p:to>
                                        <p:strVal val="visible"/>
                                      </p:to>
                                    </p:set>
                                    <p:animEffect transition="in" filter="wipe(left)">
                                      <p:cBhvr>
                                        <p:cTn id="46" dur="500"/>
                                        <p:tgtEl>
                                          <p:spTgt spid="3912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391246"/>
                                        </p:tgtEl>
                                        <p:attrNameLst>
                                          <p:attrName>style.visibility</p:attrName>
                                        </p:attrNameLst>
                                      </p:cBhvr>
                                      <p:to>
                                        <p:strVal val="visible"/>
                                      </p:to>
                                    </p:set>
                                    <p:animEffect transition="in" filter="wipe(up)">
                                      <p:cBhvr>
                                        <p:cTn id="51" dur="500"/>
                                        <p:tgtEl>
                                          <p:spTgt spid="39124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391256"/>
                                        </p:tgtEl>
                                        <p:attrNameLst>
                                          <p:attrName>style.visibility</p:attrName>
                                        </p:attrNameLst>
                                      </p:cBhvr>
                                      <p:to>
                                        <p:strVal val="visible"/>
                                      </p:to>
                                    </p:se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391260"/>
                                        </p:tgtEl>
                                        <p:attrNameLst>
                                          <p:attrName>style.visibility</p:attrName>
                                        </p:attrNameLst>
                                      </p:cBhvr>
                                      <p:to>
                                        <p:strVal val="visible"/>
                                      </p:to>
                                    </p:set>
                                    <p:animEffect transition="in" filter="wipe(right)">
                                      <p:cBhvr>
                                        <p:cTn id="59" dur="500"/>
                                        <p:tgtEl>
                                          <p:spTgt spid="391260"/>
                                        </p:tgtEl>
                                      </p:cBhvr>
                                    </p:animEffect>
                                  </p:childTnLst>
                                  <p:subTnLst>
                                    <p:audio>
                                      <p:cMediaNode>
                                        <p:cTn display="0" masterRel="sameClick">
                                          <p:stCondLst>
                                            <p:cond evt="begin" delay="0">
                                              <p:tn val="5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35" name="Picture 19" descr="j0136733"/>
          <p:cNvPicPr>
            <a:picLocks noChangeAspect="1" noChangeArrowheads="1"/>
          </p:cNvPicPr>
          <p:nvPr/>
        </p:nvPicPr>
        <p:blipFill>
          <a:blip r:embed="rId3"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sp>
        <p:nvSpPr>
          <p:cNvPr id="393223" name="Rectangle 7"/>
          <p:cNvSpPr>
            <a:spLocks noChangeArrowheads="1"/>
          </p:cNvSpPr>
          <p:nvPr/>
        </p:nvSpPr>
        <p:spPr bwMode="auto">
          <a:xfrm>
            <a:off x="76200" y="228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lang="zh-CN" altLang="en-US" sz="2400" b="1">
                <a:latin typeface="楷体_GB2312" pitchFamily="49" charset="-122"/>
              </a:rPr>
              <a:t>综上所述，模型</a:t>
            </a:r>
            <a:r>
              <a:rPr lang="en-US" altLang="zh-CN" sz="2400" b="1">
                <a:latin typeface="楷体_GB2312" pitchFamily="49" charset="-122"/>
              </a:rPr>
              <a:t>3</a:t>
            </a:r>
            <a:r>
              <a:rPr lang="zh-CN" altLang="en-US" sz="2400" b="1">
                <a:latin typeface="楷体_GB2312" pitchFamily="49" charset="-122"/>
              </a:rPr>
              <a:t>指出了传染病的以下特征：</a:t>
            </a:r>
          </a:p>
        </p:txBody>
      </p:sp>
      <p:sp>
        <p:nvSpPr>
          <p:cNvPr id="393224" name="Rectangle 8"/>
          <p:cNvSpPr>
            <a:spLocks noChangeArrowheads="1"/>
          </p:cNvSpPr>
          <p:nvPr/>
        </p:nvSpPr>
        <p:spPr bwMode="auto">
          <a:xfrm>
            <a:off x="381000" y="77787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lang="en-US" altLang="zh-CN" sz="2400" b="1">
                <a:latin typeface="楷体_GB2312" pitchFamily="49" charset="-122"/>
              </a:rPr>
              <a:t> </a:t>
            </a:r>
            <a:r>
              <a:rPr lang="zh-CN" altLang="en-US" sz="2400" b="1">
                <a:latin typeface="楷体_GB2312" pitchFamily="49" charset="-122"/>
              </a:rPr>
              <a:t>（</a:t>
            </a:r>
            <a:r>
              <a:rPr lang="en-US" altLang="zh-CN" sz="2400" b="1">
                <a:latin typeface="楷体_GB2312" pitchFamily="49" charset="-122"/>
              </a:rPr>
              <a:t>1</a:t>
            </a:r>
            <a:r>
              <a:rPr lang="zh-CN" altLang="en-US" sz="2400" b="1">
                <a:latin typeface="楷体_GB2312" pitchFamily="49" charset="-122"/>
              </a:rPr>
              <a:t>）当人群中有人得了某种传染病时，此疾病并不一定流传，仅当易受感染的人数与超过阀值时，疾病才会流传起来。</a:t>
            </a:r>
          </a:p>
        </p:txBody>
      </p:sp>
      <p:sp>
        <p:nvSpPr>
          <p:cNvPr id="393226" name="Rectangle 10"/>
          <p:cNvSpPr>
            <a:spLocks noChangeArrowheads="1"/>
          </p:cNvSpPr>
          <p:nvPr/>
        </p:nvSpPr>
        <p:spPr bwMode="auto">
          <a:xfrm>
            <a:off x="381000" y="1676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lang="en-US" altLang="zh-CN" sz="2400" b="1">
                <a:latin typeface="楷体_GB2312" pitchFamily="49" charset="-122"/>
              </a:rPr>
              <a:t> </a:t>
            </a:r>
            <a:r>
              <a:rPr lang="zh-CN" altLang="en-US" sz="2400" b="1">
                <a:latin typeface="楷体_GB2312" pitchFamily="49" charset="-122"/>
              </a:rPr>
              <a:t>（</a:t>
            </a:r>
            <a:r>
              <a:rPr lang="en-US" altLang="zh-CN" sz="2400" b="1">
                <a:latin typeface="楷体_GB2312" pitchFamily="49" charset="-122"/>
              </a:rPr>
              <a:t>2</a:t>
            </a:r>
            <a:r>
              <a:rPr lang="zh-CN" altLang="en-US" sz="2400" b="1">
                <a:latin typeface="楷体_GB2312" pitchFamily="49" charset="-122"/>
              </a:rPr>
              <a:t>）疾病并非因缺少易感染者而停止传播，相反，是因为缺少传播者才停止传播的，否则将导致所有人得病。</a:t>
            </a:r>
          </a:p>
        </p:txBody>
      </p:sp>
      <p:sp>
        <p:nvSpPr>
          <p:cNvPr id="393227" name="Rectangle 11"/>
          <p:cNvSpPr>
            <a:spLocks noChangeArrowheads="1"/>
          </p:cNvSpPr>
          <p:nvPr/>
        </p:nvSpPr>
        <p:spPr bwMode="auto">
          <a:xfrm>
            <a:off x="381000" y="26670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lang="en-US" altLang="zh-CN" sz="2400" b="1">
                <a:latin typeface="楷体_GB2312" pitchFamily="49" charset="-122"/>
              </a:rPr>
              <a:t> </a:t>
            </a:r>
            <a:r>
              <a:rPr lang="zh-CN" altLang="en-US" sz="2400" b="1">
                <a:latin typeface="楷体_GB2312" pitchFamily="49" charset="-122"/>
              </a:rPr>
              <a:t>（</a:t>
            </a:r>
            <a:r>
              <a:rPr lang="en-US" altLang="zh-CN" sz="2400" b="1">
                <a:latin typeface="楷体_GB2312" pitchFamily="49" charset="-122"/>
              </a:rPr>
              <a:t>3</a:t>
            </a:r>
            <a:r>
              <a:rPr lang="zh-CN" altLang="en-US" sz="2400" b="1">
                <a:latin typeface="楷体_GB2312" pitchFamily="49" charset="-122"/>
              </a:rPr>
              <a:t>）种群不可能因为某种传染病而绝灭。 </a:t>
            </a:r>
          </a:p>
        </p:txBody>
      </p:sp>
      <p:sp>
        <p:nvSpPr>
          <p:cNvPr id="393228" name="Rectangle 12"/>
          <p:cNvSpPr>
            <a:spLocks noChangeArrowheads="1"/>
          </p:cNvSpPr>
          <p:nvPr/>
        </p:nvSpPr>
        <p:spPr bwMode="auto">
          <a:xfrm>
            <a:off x="76200" y="32004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400" b="1">
                <a:solidFill>
                  <a:srgbClr val="FF0000"/>
                </a:solidFill>
                <a:latin typeface="楷体_GB2312" pitchFamily="49" charset="-122"/>
              </a:rPr>
              <a:t>模型检验：</a:t>
            </a:r>
          </a:p>
        </p:txBody>
      </p:sp>
      <p:sp>
        <p:nvSpPr>
          <p:cNvPr id="393229" name="Rectangle 13"/>
          <p:cNvSpPr>
            <a:spLocks noChangeArrowheads="1"/>
          </p:cNvSpPr>
          <p:nvPr/>
        </p:nvSpPr>
        <p:spPr bwMode="auto">
          <a:xfrm>
            <a:off x="304800" y="3657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医疗机构一般依据</a:t>
            </a:r>
            <a:r>
              <a:rPr lang="en-US" altLang="zh-CN" sz="2400" b="1" i="1">
                <a:latin typeface="Times New Roman" pitchFamily="18" charset="0"/>
              </a:rPr>
              <a:t>r</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来统计疾病的波及人数 ，从广义上理解，</a:t>
            </a:r>
            <a:r>
              <a:rPr lang="en-US" altLang="zh-CN" sz="2400" b="1" i="1">
                <a:latin typeface="Times New Roman" pitchFamily="18" charset="0"/>
              </a:rPr>
              <a:t>r</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为</a:t>
            </a:r>
            <a:r>
              <a:rPr lang="en-US" altLang="zh-CN" sz="2400" b="1" i="1">
                <a:latin typeface="Times New Roman" pitchFamily="18" charset="0"/>
              </a:rPr>
              <a:t>t</a:t>
            </a:r>
            <a:r>
              <a:rPr lang="zh-CN" altLang="en-US" sz="2400" b="1">
                <a:latin typeface="Times New Roman" pitchFamily="18" charset="0"/>
              </a:rPr>
              <a:t>时刻已就医而被隔离的人数，是康复还是死亡对模型并无影响。</a:t>
            </a:r>
          </a:p>
        </p:txBody>
      </p:sp>
      <p:grpSp>
        <p:nvGrpSpPr>
          <p:cNvPr id="393236" name="Group 20"/>
          <p:cNvGrpSpPr>
            <a:grpSpLocks/>
          </p:cNvGrpSpPr>
          <p:nvPr/>
        </p:nvGrpSpPr>
        <p:grpSpPr bwMode="auto">
          <a:xfrm>
            <a:off x="914400" y="4829175"/>
            <a:ext cx="5121275" cy="657225"/>
            <a:chOff x="552" y="3138"/>
            <a:chExt cx="3226" cy="414"/>
          </a:xfrm>
        </p:grpSpPr>
        <p:graphicFrame>
          <p:nvGraphicFramePr>
            <p:cNvPr id="393231" name="Object 15"/>
            <p:cNvGraphicFramePr>
              <a:graphicFrameLocks noChangeAspect="1"/>
            </p:cNvGraphicFramePr>
            <p:nvPr/>
          </p:nvGraphicFramePr>
          <p:xfrm>
            <a:off x="1344" y="3181"/>
            <a:ext cx="1296" cy="371"/>
          </p:xfrm>
          <a:graphic>
            <a:graphicData uri="http://schemas.openxmlformats.org/presentationml/2006/ole">
              <mc:AlternateContent xmlns:mc="http://schemas.openxmlformats.org/markup-compatibility/2006">
                <mc:Choice xmlns:v="urn:schemas-microsoft-com:vml" Requires="v">
                  <p:oleObj spid="_x0000_s475139" name="Equation" r:id="rId4" imgW="1371600" imgH="393480" progId="Equation.DSMT4">
                    <p:embed/>
                  </p:oleObj>
                </mc:Choice>
                <mc:Fallback>
                  <p:oleObj name="Equation" r:id="rId4" imgW="1371600" imgH="39348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3181"/>
                          <a:ext cx="1296"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3230" name="Object 14"/>
            <p:cNvGraphicFramePr>
              <a:graphicFrameLocks noChangeAspect="1"/>
            </p:cNvGraphicFramePr>
            <p:nvPr/>
          </p:nvGraphicFramePr>
          <p:xfrm>
            <a:off x="3133" y="3138"/>
            <a:ext cx="645" cy="359"/>
          </p:xfrm>
          <a:graphic>
            <a:graphicData uri="http://schemas.openxmlformats.org/presentationml/2006/ole">
              <mc:AlternateContent xmlns:mc="http://schemas.openxmlformats.org/markup-compatibility/2006">
                <mc:Choice xmlns:v="urn:schemas-microsoft-com:vml" Requires="v">
                  <p:oleObj spid="_x0000_s475140" name="Equation" r:id="rId6" imgW="609480" imgH="342720" progId="Equation.DSMT4">
                    <p:embed/>
                  </p:oleObj>
                </mc:Choice>
                <mc:Fallback>
                  <p:oleObj name="Equation" r:id="rId6" imgW="609480" imgH="34272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3" y="3138"/>
                          <a:ext cx="645"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3233" name="Rectangle 17"/>
            <p:cNvSpPr>
              <a:spLocks noChangeArrowheads="1"/>
            </p:cNvSpPr>
            <p:nvPr/>
          </p:nvSpPr>
          <p:spPr bwMode="auto">
            <a:xfrm>
              <a:off x="2714" y="316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itchFamily="2" charset="-122"/>
                </a:rPr>
                <a:t>及：</a:t>
              </a:r>
            </a:p>
          </p:txBody>
        </p:sp>
        <p:sp>
          <p:nvSpPr>
            <p:cNvPr id="393234" name="Rectangle 18"/>
            <p:cNvSpPr>
              <a:spLocks noChangeArrowheads="1"/>
            </p:cNvSpPr>
            <p:nvPr/>
          </p:nvSpPr>
          <p:spPr bwMode="auto">
            <a:xfrm>
              <a:off x="552" y="316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itchFamily="2" charset="-122"/>
                </a:rPr>
                <a:t>注意到：</a:t>
              </a:r>
            </a:p>
          </p:txBody>
        </p:sp>
      </p:grpSp>
      <p:grpSp>
        <p:nvGrpSpPr>
          <p:cNvPr id="393241" name="Group 25"/>
          <p:cNvGrpSpPr>
            <a:grpSpLocks/>
          </p:cNvGrpSpPr>
          <p:nvPr/>
        </p:nvGrpSpPr>
        <p:grpSpPr bwMode="auto">
          <a:xfrm>
            <a:off x="914400" y="5441950"/>
            <a:ext cx="5334000" cy="654050"/>
            <a:chOff x="576" y="3408"/>
            <a:chExt cx="3360" cy="412"/>
          </a:xfrm>
        </p:grpSpPr>
        <p:sp>
          <p:nvSpPr>
            <p:cNvPr id="393238" name="Rectangle 22"/>
            <p:cNvSpPr>
              <a:spLocks noChangeArrowheads="1"/>
            </p:cNvSpPr>
            <p:nvPr/>
          </p:nvSpPr>
          <p:spPr bwMode="auto">
            <a:xfrm>
              <a:off x="576" y="340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可得</a:t>
              </a:r>
              <a:r>
                <a:rPr lang="zh-CN" altLang="en-US" sz="2400" b="1">
                  <a:latin typeface="宋体" pitchFamily="2" charset="-122"/>
                </a:rPr>
                <a:t>：</a:t>
              </a:r>
            </a:p>
          </p:txBody>
        </p:sp>
        <p:graphicFrame>
          <p:nvGraphicFramePr>
            <p:cNvPr id="393239" name="Object 23"/>
            <p:cNvGraphicFramePr>
              <a:graphicFrameLocks noChangeAspect="1"/>
            </p:cNvGraphicFramePr>
            <p:nvPr/>
          </p:nvGraphicFramePr>
          <p:xfrm>
            <a:off x="1355" y="3408"/>
            <a:ext cx="1333" cy="412"/>
          </p:xfrm>
          <a:graphic>
            <a:graphicData uri="http://schemas.openxmlformats.org/presentationml/2006/ole">
              <mc:AlternateContent xmlns:mc="http://schemas.openxmlformats.org/markup-compatibility/2006">
                <mc:Choice xmlns:v="urn:schemas-microsoft-com:vml" Requires="v">
                  <p:oleObj spid="_x0000_s475141" name="Equation" r:id="rId8" imgW="1447560" imgH="444240" progId="Equation.DSMT4">
                    <p:embed/>
                  </p:oleObj>
                </mc:Choice>
                <mc:Fallback>
                  <p:oleObj name="Equation" r:id="rId8" imgW="1447560" imgH="44424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5" y="3408"/>
                          <a:ext cx="1333"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3240" name="Rectangle 24"/>
            <p:cNvSpPr>
              <a:spLocks noChangeArrowheads="1"/>
            </p:cNvSpPr>
            <p:nvPr/>
          </p:nvSpPr>
          <p:spPr bwMode="auto">
            <a:xfrm>
              <a:off x="3072" y="354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3.20</a:t>
              </a:r>
              <a:r>
                <a:rPr lang="zh-CN" altLang="en-US">
                  <a:latin typeface="宋体" pitchFamily="2" charset="-122"/>
                  <a:ea typeface="宋体" pitchFamily="2" charset="-122"/>
                </a:rPr>
                <a:t>）</a:t>
              </a:r>
              <a:r>
                <a:rPr lang="zh-CN" altLang="en-US">
                  <a:ea typeface="宋体"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3223"/>
                                        </p:tgtEl>
                                        <p:attrNameLst>
                                          <p:attrName>style.visibility</p:attrName>
                                        </p:attrNameLst>
                                      </p:cBhvr>
                                      <p:to>
                                        <p:strVal val="visible"/>
                                      </p:to>
                                    </p:set>
                                    <p:animEffect transition="in" filter="wipe(left)">
                                      <p:cBhvr>
                                        <p:cTn id="7" dur="500"/>
                                        <p:tgtEl>
                                          <p:spTgt spid="393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3224"/>
                                        </p:tgtEl>
                                        <p:attrNameLst>
                                          <p:attrName>style.visibility</p:attrName>
                                        </p:attrNameLst>
                                      </p:cBhvr>
                                      <p:to>
                                        <p:strVal val="visible"/>
                                      </p:to>
                                    </p:set>
                                    <p:animEffect transition="in" filter="wipe(up)">
                                      <p:cBhvr>
                                        <p:cTn id="12" dur="500"/>
                                        <p:tgtEl>
                                          <p:spTgt spid="393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3226"/>
                                        </p:tgtEl>
                                        <p:attrNameLst>
                                          <p:attrName>style.visibility</p:attrName>
                                        </p:attrNameLst>
                                      </p:cBhvr>
                                      <p:to>
                                        <p:strVal val="visible"/>
                                      </p:to>
                                    </p:set>
                                    <p:animEffect transition="in" filter="wipe(left)">
                                      <p:cBhvr>
                                        <p:cTn id="17" dur="500"/>
                                        <p:tgtEl>
                                          <p:spTgt spid="393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3227"/>
                                        </p:tgtEl>
                                        <p:attrNameLst>
                                          <p:attrName>style.visibility</p:attrName>
                                        </p:attrNameLst>
                                      </p:cBhvr>
                                      <p:to>
                                        <p:strVal val="visible"/>
                                      </p:to>
                                    </p:set>
                                    <p:animEffect transition="in" filter="wipe(left)">
                                      <p:cBhvr>
                                        <p:cTn id="22" dur="500"/>
                                        <p:tgtEl>
                                          <p:spTgt spid="3932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3228"/>
                                        </p:tgtEl>
                                        <p:attrNameLst>
                                          <p:attrName>style.visibility</p:attrName>
                                        </p:attrNameLst>
                                      </p:cBhvr>
                                      <p:to>
                                        <p:strVal val="visible"/>
                                      </p:to>
                                    </p:set>
                                    <p:animEffect transition="in" filter="wipe(left)">
                                      <p:cBhvr>
                                        <p:cTn id="27" dur="500"/>
                                        <p:tgtEl>
                                          <p:spTgt spid="3932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93229"/>
                                        </p:tgtEl>
                                        <p:attrNameLst>
                                          <p:attrName>style.visibility</p:attrName>
                                        </p:attrNameLst>
                                      </p:cBhvr>
                                      <p:to>
                                        <p:strVal val="visible"/>
                                      </p:to>
                                    </p:set>
                                    <p:animEffect transition="in" filter="wipe(up)">
                                      <p:cBhvr>
                                        <p:cTn id="32" dur="500"/>
                                        <p:tgtEl>
                                          <p:spTgt spid="3932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3236"/>
                                        </p:tgtEl>
                                        <p:attrNameLst>
                                          <p:attrName>style.visibility</p:attrName>
                                        </p:attrNameLst>
                                      </p:cBhvr>
                                      <p:to>
                                        <p:strVal val="visible"/>
                                      </p:to>
                                    </p:set>
                                    <p:animEffect transition="in" filter="wipe(left)">
                                      <p:cBhvr>
                                        <p:cTn id="37" dur="500"/>
                                        <p:tgtEl>
                                          <p:spTgt spid="393236"/>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393241"/>
                                        </p:tgtEl>
                                        <p:attrNameLst>
                                          <p:attrName>style.visibility</p:attrName>
                                        </p:attrNameLst>
                                      </p:cBhvr>
                                      <p:to>
                                        <p:strVal val="visible"/>
                                      </p:to>
                                    </p:set>
                                    <p:animEffect transition="in" filter="wipe(up)">
                                      <p:cBhvr>
                                        <p:cTn id="41" dur="500"/>
                                        <p:tgtEl>
                                          <p:spTgt spid="393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3" grpId="0" autoUpdateAnimBg="0"/>
      <p:bldP spid="393224" grpId="0" autoUpdateAnimBg="0"/>
      <p:bldP spid="393226" grpId="0" autoUpdateAnimBg="0"/>
      <p:bldP spid="393227" grpId="0" autoUpdateAnimBg="0"/>
      <p:bldP spid="393228" grpId="0" autoUpdateAnimBg="0"/>
      <p:bldP spid="39322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244" name="Picture 4" descr="j0136733"/>
          <p:cNvPicPr>
            <a:picLocks noChangeAspect="1" noChangeArrowheads="1"/>
          </p:cNvPicPr>
          <p:nvPr/>
        </p:nvPicPr>
        <p:blipFill>
          <a:blip r:embed="rId3"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94248" name="Group 8"/>
          <p:cNvGrpSpPr>
            <a:grpSpLocks/>
          </p:cNvGrpSpPr>
          <p:nvPr/>
        </p:nvGrpSpPr>
        <p:grpSpPr bwMode="auto">
          <a:xfrm>
            <a:off x="228600" y="263525"/>
            <a:ext cx="8382000" cy="1031875"/>
            <a:chOff x="240" y="202"/>
            <a:chExt cx="5280" cy="650"/>
          </a:xfrm>
        </p:grpSpPr>
        <p:sp>
          <p:nvSpPr>
            <p:cNvPr id="394245" name="Rectangle 5"/>
            <p:cNvSpPr>
              <a:spLocks noChangeArrowheads="1"/>
            </p:cNvSpPr>
            <p:nvPr/>
          </p:nvSpPr>
          <p:spPr bwMode="auto">
            <a:xfrm>
              <a:off x="240" y="202"/>
              <a:ext cx="52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通常情况下，传染病波及的人数占总人数的百分比不会太大，故  一般是小量。利用泰勒公式展开取前三项，有：  </a:t>
              </a:r>
            </a:p>
          </p:txBody>
        </p:sp>
        <p:graphicFrame>
          <p:nvGraphicFramePr>
            <p:cNvPr id="394246" name="Object 6"/>
            <p:cNvGraphicFramePr>
              <a:graphicFrameLocks noChangeAspect="1"/>
            </p:cNvGraphicFramePr>
            <p:nvPr/>
          </p:nvGraphicFramePr>
          <p:xfrm>
            <a:off x="1094" y="384"/>
            <a:ext cx="202" cy="468"/>
          </p:xfrm>
          <a:graphic>
            <a:graphicData uri="http://schemas.openxmlformats.org/presentationml/2006/ole">
              <mc:AlternateContent xmlns:mc="http://schemas.openxmlformats.org/markup-compatibility/2006">
                <mc:Choice xmlns:v="urn:schemas-microsoft-com:vml" Requires="v">
                  <p:oleObj spid="_x0000_s476169" name="Equation" r:id="rId4" imgW="177723" imgH="418918" progId="Equation.DSMT4">
                    <p:embed/>
                  </p:oleObj>
                </mc:Choice>
                <mc:Fallback>
                  <p:oleObj name="Equation" r:id="rId4" imgW="177723" imgH="418918"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 y="384"/>
                          <a:ext cx="202"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4249" name="Object 9"/>
          <p:cNvGraphicFramePr>
            <a:graphicFrameLocks noChangeAspect="1"/>
          </p:cNvGraphicFramePr>
          <p:nvPr/>
        </p:nvGraphicFramePr>
        <p:xfrm>
          <a:off x="2590800" y="1085850"/>
          <a:ext cx="2005013" cy="742950"/>
        </p:xfrm>
        <a:graphic>
          <a:graphicData uri="http://schemas.openxmlformats.org/presentationml/2006/ole">
            <mc:AlternateContent xmlns:mc="http://schemas.openxmlformats.org/markup-compatibility/2006">
              <mc:Choice xmlns:v="urn:schemas-microsoft-com:vml" Requires="v">
                <p:oleObj spid="_x0000_s476170" name="Equation" r:id="rId6" imgW="1257120" imgH="469800" progId="Equation.DSMT4">
                  <p:embed/>
                </p:oleObj>
              </mc:Choice>
              <mc:Fallback>
                <p:oleObj name="Equation" r:id="rId6" imgW="1257120" imgH="469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085850"/>
                        <a:ext cx="200501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4253" name="Group 13"/>
          <p:cNvGrpSpPr>
            <a:grpSpLocks/>
          </p:cNvGrpSpPr>
          <p:nvPr/>
        </p:nvGrpSpPr>
        <p:grpSpPr bwMode="auto">
          <a:xfrm>
            <a:off x="862013" y="1793875"/>
            <a:ext cx="7672387" cy="873125"/>
            <a:chOff x="543" y="1130"/>
            <a:chExt cx="4833" cy="550"/>
          </a:xfrm>
        </p:grpSpPr>
        <p:sp>
          <p:nvSpPr>
            <p:cNvPr id="394251" name="Rectangle 11"/>
            <p:cNvSpPr>
              <a:spLocks noChangeArrowheads="1"/>
            </p:cNvSpPr>
            <p:nvPr/>
          </p:nvSpPr>
          <p:spPr bwMode="auto">
            <a:xfrm>
              <a:off x="543" y="1152"/>
              <a:ext cx="24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代入（</a:t>
              </a:r>
              <a:r>
                <a:rPr lang="en-US" altLang="zh-CN" sz="2400" b="1">
                  <a:latin typeface="楷体_GB2312" pitchFamily="49" charset="-122"/>
                </a:rPr>
                <a:t>3.20</a:t>
              </a:r>
              <a:r>
                <a:rPr lang="zh-CN" altLang="en-US" sz="2400" b="1">
                  <a:latin typeface="楷体_GB2312" pitchFamily="49" charset="-122"/>
                </a:rPr>
                <a:t>）得近似方程：</a:t>
              </a:r>
            </a:p>
          </p:txBody>
        </p:sp>
        <p:graphicFrame>
          <p:nvGraphicFramePr>
            <p:cNvPr id="394252" name="Object 12"/>
            <p:cNvGraphicFramePr>
              <a:graphicFrameLocks noChangeAspect="1"/>
            </p:cNvGraphicFramePr>
            <p:nvPr/>
          </p:nvGraphicFramePr>
          <p:xfrm>
            <a:off x="2942" y="1130"/>
            <a:ext cx="2434" cy="550"/>
          </p:xfrm>
          <a:graphic>
            <a:graphicData uri="http://schemas.openxmlformats.org/presentationml/2006/ole">
              <mc:AlternateContent xmlns:mc="http://schemas.openxmlformats.org/markup-compatibility/2006">
                <mc:Choice xmlns:v="urn:schemas-microsoft-com:vml" Requires="v">
                  <p:oleObj spid="_x0000_s476171" name="Equation" r:id="rId8" imgW="2489040" imgH="558720" progId="Equation.DSMT4">
                    <p:embed/>
                  </p:oleObj>
                </mc:Choice>
                <mc:Fallback>
                  <p:oleObj name="Equation" r:id="rId8" imgW="2489040" imgH="55872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2" y="1130"/>
                          <a:ext cx="2434" cy="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4256" name="Group 16"/>
          <p:cNvGrpSpPr>
            <a:grpSpLocks/>
          </p:cNvGrpSpPr>
          <p:nvPr/>
        </p:nvGrpSpPr>
        <p:grpSpPr bwMode="auto">
          <a:xfrm>
            <a:off x="838200" y="2647950"/>
            <a:ext cx="4953000" cy="704850"/>
            <a:chOff x="528" y="1620"/>
            <a:chExt cx="3120" cy="444"/>
          </a:xfrm>
        </p:grpSpPr>
        <p:sp>
          <p:nvSpPr>
            <p:cNvPr id="394254" name="Text Box 14"/>
            <p:cNvSpPr txBox="1">
              <a:spLocks noChangeArrowheads="1"/>
            </p:cNvSpPr>
            <p:nvPr/>
          </p:nvSpPr>
          <p:spPr bwMode="auto">
            <a:xfrm>
              <a:off x="528" y="1632"/>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积分得：</a:t>
              </a:r>
            </a:p>
          </p:txBody>
        </p:sp>
        <p:graphicFrame>
          <p:nvGraphicFramePr>
            <p:cNvPr id="394255" name="Object 15"/>
            <p:cNvGraphicFramePr>
              <a:graphicFrameLocks noChangeAspect="1"/>
            </p:cNvGraphicFramePr>
            <p:nvPr/>
          </p:nvGraphicFramePr>
          <p:xfrm>
            <a:off x="1406" y="1620"/>
            <a:ext cx="2242" cy="444"/>
          </p:xfrm>
          <a:graphic>
            <a:graphicData uri="http://schemas.openxmlformats.org/presentationml/2006/ole">
              <mc:AlternateContent xmlns:mc="http://schemas.openxmlformats.org/markup-compatibility/2006">
                <mc:Choice xmlns:v="urn:schemas-microsoft-com:vml" Requires="v">
                  <p:oleObj spid="_x0000_s476172" name="Equation" r:id="rId10" imgW="2311200" imgH="457200" progId="Equation.DSMT4">
                    <p:embed/>
                  </p:oleObj>
                </mc:Choice>
                <mc:Fallback>
                  <p:oleObj name="Equation" r:id="rId10" imgW="2311200" imgH="457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6" y="1620"/>
                          <a:ext cx="2242"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4264" name="Group 24"/>
          <p:cNvGrpSpPr>
            <a:grpSpLocks/>
          </p:cNvGrpSpPr>
          <p:nvPr/>
        </p:nvGrpSpPr>
        <p:grpSpPr bwMode="auto">
          <a:xfrm>
            <a:off x="838200" y="3392488"/>
            <a:ext cx="7086600" cy="950912"/>
            <a:chOff x="528" y="2137"/>
            <a:chExt cx="4464" cy="599"/>
          </a:xfrm>
        </p:grpSpPr>
        <p:grpSp>
          <p:nvGrpSpPr>
            <p:cNvPr id="394261" name="Group 21"/>
            <p:cNvGrpSpPr>
              <a:grpSpLocks/>
            </p:cNvGrpSpPr>
            <p:nvPr/>
          </p:nvGrpSpPr>
          <p:grpSpPr bwMode="auto">
            <a:xfrm>
              <a:off x="528" y="2137"/>
              <a:ext cx="3024" cy="599"/>
              <a:chOff x="528" y="2112"/>
              <a:chExt cx="3024" cy="599"/>
            </a:xfrm>
          </p:grpSpPr>
          <p:sp>
            <p:nvSpPr>
              <p:cNvPr id="394257" name="Text Box 17"/>
              <p:cNvSpPr txBox="1">
                <a:spLocks noChangeArrowheads="1"/>
              </p:cNvSpPr>
              <p:nvPr/>
            </p:nvSpPr>
            <p:spPr bwMode="auto">
              <a:xfrm>
                <a:off x="528" y="21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其中：</a:t>
                </a:r>
              </a:p>
            </p:txBody>
          </p:sp>
          <p:graphicFrame>
            <p:nvGraphicFramePr>
              <p:cNvPr id="394258" name="Object 18"/>
              <p:cNvGraphicFramePr>
                <a:graphicFrameLocks noChangeAspect="1"/>
              </p:cNvGraphicFramePr>
              <p:nvPr/>
            </p:nvGraphicFramePr>
            <p:xfrm>
              <a:off x="1440" y="2112"/>
              <a:ext cx="2112" cy="599"/>
            </p:xfrm>
            <a:graphic>
              <a:graphicData uri="http://schemas.openxmlformats.org/presentationml/2006/ole">
                <mc:AlternateContent xmlns:mc="http://schemas.openxmlformats.org/markup-compatibility/2006">
                  <mc:Choice xmlns:v="urn:schemas-microsoft-com:vml" Requires="v">
                    <p:oleObj spid="_x0000_s476173" name="Equation" r:id="rId12" imgW="2145960" imgH="609480" progId="Equation.DSMT4">
                      <p:embed/>
                    </p:oleObj>
                  </mc:Choice>
                  <mc:Fallback>
                    <p:oleObj name="Equation" r:id="rId12" imgW="2145960" imgH="60948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2112"/>
                            <a:ext cx="2112" cy="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4262" name="Object 22"/>
            <p:cNvGraphicFramePr>
              <a:graphicFrameLocks noChangeAspect="1"/>
            </p:cNvGraphicFramePr>
            <p:nvPr/>
          </p:nvGraphicFramePr>
          <p:xfrm>
            <a:off x="3731" y="2256"/>
            <a:ext cx="1261" cy="429"/>
          </p:xfrm>
          <a:graphic>
            <a:graphicData uri="http://schemas.openxmlformats.org/presentationml/2006/ole">
              <mc:AlternateContent xmlns:mc="http://schemas.openxmlformats.org/markup-compatibility/2006">
                <mc:Choice xmlns:v="urn:schemas-microsoft-com:vml" Requires="v">
                  <p:oleObj spid="_x0000_s476174" name="Equation" r:id="rId14" imgW="1346040" imgH="457200" progId="Equation.DSMT4">
                    <p:embed/>
                  </p:oleObj>
                </mc:Choice>
                <mc:Fallback>
                  <p:oleObj name="Equation" r:id="rId14" imgW="1346040" imgH="45720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1" y="2256"/>
                          <a:ext cx="1261" cy="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4266" name="Group 26"/>
          <p:cNvGrpSpPr>
            <a:grpSpLocks/>
          </p:cNvGrpSpPr>
          <p:nvPr/>
        </p:nvGrpSpPr>
        <p:grpSpPr bwMode="auto">
          <a:xfrm>
            <a:off x="838200" y="4267200"/>
            <a:ext cx="4876800" cy="642938"/>
            <a:chOff x="528" y="2736"/>
            <a:chExt cx="3072" cy="405"/>
          </a:xfrm>
        </p:grpSpPr>
        <p:sp>
          <p:nvSpPr>
            <p:cNvPr id="394263" name="Rectangle 23"/>
            <p:cNvSpPr>
              <a:spLocks noChangeArrowheads="1"/>
            </p:cNvSpPr>
            <p:nvPr/>
          </p:nvSpPr>
          <p:spPr bwMode="auto">
            <a:xfrm>
              <a:off x="528" y="2736"/>
              <a:ext cx="1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这里双曲正切函数 ：</a:t>
              </a:r>
            </a:p>
          </p:txBody>
        </p:sp>
        <p:graphicFrame>
          <p:nvGraphicFramePr>
            <p:cNvPr id="394265" name="Object 25"/>
            <p:cNvGraphicFramePr>
              <a:graphicFrameLocks noChangeAspect="1"/>
            </p:cNvGraphicFramePr>
            <p:nvPr/>
          </p:nvGraphicFramePr>
          <p:xfrm>
            <a:off x="2581" y="2736"/>
            <a:ext cx="1019" cy="405"/>
          </p:xfrm>
          <a:graphic>
            <a:graphicData uri="http://schemas.openxmlformats.org/presentationml/2006/ole">
              <mc:AlternateContent xmlns:mc="http://schemas.openxmlformats.org/markup-compatibility/2006">
                <mc:Choice xmlns:v="urn:schemas-microsoft-com:vml" Requires="v">
                  <p:oleObj spid="_x0000_s476175" name="Equation" r:id="rId16" imgW="1054080" imgH="419040" progId="Equation.DSMT4">
                    <p:embed/>
                  </p:oleObj>
                </mc:Choice>
                <mc:Fallback>
                  <p:oleObj name="Equation" r:id="rId16" imgW="1054080" imgH="419040" progId="Equation.DSMT4">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81" y="2736"/>
                          <a:ext cx="1019"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4269" name="Group 29"/>
          <p:cNvGrpSpPr>
            <a:grpSpLocks/>
          </p:cNvGrpSpPr>
          <p:nvPr/>
        </p:nvGrpSpPr>
        <p:grpSpPr bwMode="auto">
          <a:xfrm>
            <a:off x="838200" y="4876800"/>
            <a:ext cx="5410200" cy="685800"/>
            <a:chOff x="528" y="3072"/>
            <a:chExt cx="3408" cy="432"/>
          </a:xfrm>
        </p:grpSpPr>
        <p:graphicFrame>
          <p:nvGraphicFramePr>
            <p:cNvPr id="394267" name="Object 27"/>
            <p:cNvGraphicFramePr>
              <a:graphicFrameLocks noChangeAspect="1"/>
            </p:cNvGraphicFramePr>
            <p:nvPr/>
          </p:nvGraphicFramePr>
          <p:xfrm>
            <a:off x="1099" y="3082"/>
            <a:ext cx="2837" cy="422"/>
          </p:xfrm>
          <a:graphic>
            <a:graphicData uri="http://schemas.openxmlformats.org/presentationml/2006/ole">
              <mc:AlternateContent xmlns:mc="http://schemas.openxmlformats.org/markup-compatibility/2006">
                <mc:Choice xmlns:v="urn:schemas-microsoft-com:vml" Requires="v">
                  <p:oleObj spid="_x0000_s476176" name="Equation" r:id="rId18" imgW="2984400" imgH="444240" progId="Equation.DSMT4">
                    <p:embed/>
                  </p:oleObj>
                </mc:Choice>
                <mc:Fallback>
                  <p:oleObj name="Equation" r:id="rId18" imgW="2984400" imgH="444240" progId="Equation.DSMT4">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9" y="3082"/>
                          <a:ext cx="2837" cy="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268" name="Text Box 28"/>
            <p:cNvSpPr txBox="1">
              <a:spLocks noChangeArrowheads="1"/>
            </p:cNvSpPr>
            <p:nvPr/>
          </p:nvSpPr>
          <p:spPr bwMode="auto">
            <a:xfrm>
              <a:off x="528" y="307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而：</a:t>
              </a:r>
            </a:p>
          </p:txBody>
        </p:sp>
      </p:grpSp>
      <p:grpSp>
        <p:nvGrpSpPr>
          <p:cNvPr id="394274" name="Group 34"/>
          <p:cNvGrpSpPr>
            <a:grpSpLocks/>
          </p:cNvGrpSpPr>
          <p:nvPr/>
        </p:nvGrpSpPr>
        <p:grpSpPr bwMode="auto">
          <a:xfrm>
            <a:off x="838200" y="5638800"/>
            <a:ext cx="6172200" cy="774700"/>
            <a:chOff x="528" y="3552"/>
            <a:chExt cx="3888" cy="488"/>
          </a:xfrm>
        </p:grpSpPr>
        <p:sp>
          <p:nvSpPr>
            <p:cNvPr id="394270" name="Rectangle 30"/>
            <p:cNvSpPr>
              <a:spLocks noChangeArrowheads="1"/>
            </p:cNvSpPr>
            <p:nvPr/>
          </p:nvSpPr>
          <p:spPr bwMode="auto">
            <a:xfrm>
              <a:off x="528" y="3552"/>
              <a:ext cx="1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对</a:t>
              </a:r>
              <a:r>
                <a:rPr lang="en-US" altLang="zh-CN" sz="2400" b="1" i="1">
                  <a:latin typeface="Times New Roman" pitchFamily="18" charset="0"/>
                </a:rPr>
                <a:t>r</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求导 </a:t>
              </a:r>
              <a:r>
                <a:rPr lang="zh-CN" altLang="en-US" sz="2400" b="1"/>
                <a:t>：</a:t>
              </a:r>
            </a:p>
          </p:txBody>
        </p:sp>
        <p:graphicFrame>
          <p:nvGraphicFramePr>
            <p:cNvPr id="394271" name="Object 31"/>
            <p:cNvGraphicFramePr>
              <a:graphicFrameLocks noChangeAspect="1"/>
            </p:cNvGraphicFramePr>
            <p:nvPr/>
          </p:nvGraphicFramePr>
          <p:xfrm>
            <a:off x="1794" y="3600"/>
            <a:ext cx="1788" cy="440"/>
          </p:xfrm>
          <a:graphic>
            <a:graphicData uri="http://schemas.openxmlformats.org/presentationml/2006/ole">
              <mc:AlternateContent xmlns:mc="http://schemas.openxmlformats.org/markup-compatibility/2006">
                <mc:Choice xmlns:v="urn:schemas-microsoft-com:vml" Requires="v">
                  <p:oleObj spid="_x0000_s476177" name="Equation" r:id="rId20" imgW="1854000" imgH="457200" progId="Equation.DSMT4">
                    <p:embed/>
                  </p:oleObj>
                </mc:Choice>
                <mc:Fallback>
                  <p:oleObj name="Equation" r:id="rId20" imgW="1854000" imgH="457200" progId="Equation.DSMT4">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94" y="3600"/>
                          <a:ext cx="1788"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273" name="Rectangle 33"/>
            <p:cNvSpPr>
              <a:spLocks noChangeArrowheads="1"/>
            </p:cNvSpPr>
            <p:nvPr/>
          </p:nvSpPr>
          <p:spPr bwMode="auto">
            <a:xfrm>
              <a:off x="3700" y="3696"/>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3.21</a:t>
              </a:r>
              <a:r>
                <a:rPr lang="zh-CN" altLang="en-US">
                  <a:latin typeface="宋体" pitchFamily="2" charset="-122"/>
                  <a:ea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4248"/>
                                        </p:tgtEl>
                                        <p:attrNameLst>
                                          <p:attrName>style.visibility</p:attrName>
                                        </p:attrNameLst>
                                      </p:cBhvr>
                                      <p:to>
                                        <p:strVal val="visible"/>
                                      </p:to>
                                    </p:set>
                                    <p:animEffect transition="in" filter="wipe(up)">
                                      <p:cBhvr>
                                        <p:cTn id="7" dur="500"/>
                                        <p:tgtEl>
                                          <p:spTgt spid="39424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94249"/>
                                        </p:tgtEl>
                                        <p:attrNameLst>
                                          <p:attrName>style.visibility</p:attrName>
                                        </p:attrNameLst>
                                      </p:cBhvr>
                                      <p:to>
                                        <p:strVal val="visible"/>
                                      </p:to>
                                    </p:set>
                                    <p:animEffect transition="in" filter="wipe(left)">
                                      <p:cBhvr>
                                        <p:cTn id="11" dur="500"/>
                                        <p:tgtEl>
                                          <p:spTgt spid="3942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4253"/>
                                        </p:tgtEl>
                                        <p:attrNameLst>
                                          <p:attrName>style.visibility</p:attrName>
                                        </p:attrNameLst>
                                      </p:cBhvr>
                                      <p:to>
                                        <p:strVal val="visible"/>
                                      </p:to>
                                    </p:set>
                                    <p:animEffect transition="in" filter="wipe(left)">
                                      <p:cBhvr>
                                        <p:cTn id="16" dur="500"/>
                                        <p:tgtEl>
                                          <p:spTgt spid="3942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94256"/>
                                        </p:tgtEl>
                                        <p:attrNameLst>
                                          <p:attrName>style.visibility</p:attrName>
                                        </p:attrNameLst>
                                      </p:cBhvr>
                                      <p:to>
                                        <p:strVal val="visible"/>
                                      </p:to>
                                    </p:set>
                                    <p:animEffect transition="in" filter="wipe(left)">
                                      <p:cBhvr>
                                        <p:cTn id="21" dur="500"/>
                                        <p:tgtEl>
                                          <p:spTgt spid="394256"/>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394264"/>
                                        </p:tgtEl>
                                        <p:attrNameLst>
                                          <p:attrName>style.visibility</p:attrName>
                                        </p:attrNameLst>
                                      </p:cBhvr>
                                      <p:to>
                                        <p:strVal val="visible"/>
                                      </p:to>
                                    </p:set>
                                    <p:animEffect transition="in" filter="wipe(up)">
                                      <p:cBhvr>
                                        <p:cTn id="25" dur="500"/>
                                        <p:tgtEl>
                                          <p:spTgt spid="3942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94266"/>
                                        </p:tgtEl>
                                        <p:attrNameLst>
                                          <p:attrName>style.visibility</p:attrName>
                                        </p:attrNameLst>
                                      </p:cBhvr>
                                      <p:to>
                                        <p:strVal val="visible"/>
                                      </p:to>
                                    </p:set>
                                    <p:animEffect transition="in" filter="wipe(up)">
                                      <p:cBhvr>
                                        <p:cTn id="30" dur="500"/>
                                        <p:tgtEl>
                                          <p:spTgt spid="39426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94269"/>
                                        </p:tgtEl>
                                        <p:attrNameLst>
                                          <p:attrName>style.visibility</p:attrName>
                                        </p:attrNameLst>
                                      </p:cBhvr>
                                      <p:to>
                                        <p:strVal val="visible"/>
                                      </p:to>
                                    </p:set>
                                    <p:animEffect transition="in" filter="wipe(left)">
                                      <p:cBhvr>
                                        <p:cTn id="34" dur="500"/>
                                        <p:tgtEl>
                                          <p:spTgt spid="3942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94274"/>
                                        </p:tgtEl>
                                        <p:attrNameLst>
                                          <p:attrName>style.visibility</p:attrName>
                                        </p:attrNameLst>
                                      </p:cBhvr>
                                      <p:to>
                                        <p:strVal val="visible"/>
                                      </p:to>
                                    </p:set>
                                    <p:animEffect transition="in" filter="wipe(up)">
                                      <p:cBhvr>
                                        <p:cTn id="39" dur="500"/>
                                        <p:tgtEl>
                                          <p:spTgt spid="39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98" name="Picture 18" descr="j0199382"/>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133600" y="1546225"/>
            <a:ext cx="4216400" cy="2786063"/>
          </a:xfrm>
          <a:prstGeom prst="rect">
            <a:avLst/>
          </a:prstGeom>
          <a:noFill/>
          <a:extLst>
            <a:ext uri="{909E8E84-426E-40DD-AFC4-6F175D3DCCD1}">
              <a14:hiddenFill xmlns:a14="http://schemas.microsoft.com/office/drawing/2010/main">
                <a:solidFill>
                  <a:srgbClr val="FFFFFF"/>
                </a:solidFill>
              </a14:hiddenFill>
            </a:ext>
          </a:extLst>
        </p:spPr>
      </p:pic>
      <p:grpSp>
        <p:nvGrpSpPr>
          <p:cNvPr id="455686" name="Group 6"/>
          <p:cNvGrpSpPr>
            <a:grpSpLocks/>
          </p:cNvGrpSpPr>
          <p:nvPr/>
        </p:nvGrpSpPr>
        <p:grpSpPr bwMode="auto">
          <a:xfrm>
            <a:off x="574675" y="381000"/>
            <a:ext cx="3302000" cy="509588"/>
            <a:chOff x="362" y="240"/>
            <a:chExt cx="2080" cy="321"/>
          </a:xfrm>
        </p:grpSpPr>
        <p:sp>
          <p:nvSpPr>
            <p:cNvPr id="455684" name="Rectangle 4"/>
            <p:cNvSpPr>
              <a:spLocks noChangeArrowheads="1"/>
            </p:cNvSpPr>
            <p:nvPr/>
          </p:nvSpPr>
          <p:spPr bwMode="auto">
            <a:xfrm>
              <a:off x="362" y="253"/>
              <a:ext cx="5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故有</a:t>
              </a:r>
              <a:r>
                <a:rPr kumimoji="1" lang="en-US" altLang="zh-CN" sz="2400" b="1">
                  <a:latin typeface="Times New Roman" pitchFamily="18" charset="0"/>
                </a:rPr>
                <a:t>:</a:t>
              </a:r>
            </a:p>
          </p:txBody>
        </p:sp>
        <p:graphicFrame>
          <p:nvGraphicFramePr>
            <p:cNvPr id="455685" name="Object 5"/>
            <p:cNvGraphicFramePr>
              <a:graphicFrameLocks noChangeAspect="1"/>
            </p:cNvGraphicFramePr>
            <p:nvPr/>
          </p:nvGraphicFramePr>
          <p:xfrm>
            <a:off x="960" y="240"/>
            <a:ext cx="1482" cy="321"/>
          </p:xfrm>
          <a:graphic>
            <a:graphicData uri="http://schemas.openxmlformats.org/presentationml/2006/ole">
              <mc:AlternateContent xmlns:mc="http://schemas.openxmlformats.org/markup-compatibility/2006">
                <mc:Choice xmlns:v="urn:schemas-microsoft-com:vml" Requires="v">
                  <p:oleObj spid="_x0000_s455702" name="Equation" r:id="rId4" imgW="1054080" imgH="228600" progId="Equation.DSMT4">
                    <p:embed/>
                  </p:oleObj>
                </mc:Choice>
                <mc:Fallback>
                  <p:oleObj name="Equation" r:id="rId4" imgW="105408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40"/>
                          <a:ext cx="1482"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5690" name="Group 10"/>
          <p:cNvGrpSpPr>
            <a:grpSpLocks/>
          </p:cNvGrpSpPr>
          <p:nvPr/>
        </p:nvGrpSpPr>
        <p:grpSpPr bwMode="auto">
          <a:xfrm>
            <a:off x="609600" y="1079500"/>
            <a:ext cx="4111625" cy="825500"/>
            <a:chOff x="384" y="536"/>
            <a:chExt cx="2590" cy="520"/>
          </a:xfrm>
        </p:grpSpPr>
        <p:sp>
          <p:nvSpPr>
            <p:cNvPr id="455687" name="Rectangle 7"/>
            <p:cNvSpPr>
              <a:spLocks noChangeArrowheads="1"/>
            </p:cNvSpPr>
            <p:nvPr/>
          </p:nvSpPr>
          <p:spPr bwMode="auto">
            <a:xfrm>
              <a:off x="384" y="637"/>
              <a:ext cx="3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即</a:t>
              </a:r>
              <a:r>
                <a:rPr kumimoji="1" lang="en-US" altLang="zh-CN" sz="2400" b="1">
                  <a:latin typeface="Times New Roman" pitchFamily="18" charset="0"/>
                </a:rPr>
                <a:t>:</a:t>
              </a:r>
            </a:p>
          </p:txBody>
        </p:sp>
        <p:graphicFrame>
          <p:nvGraphicFramePr>
            <p:cNvPr id="455688" name="Object 8"/>
            <p:cNvGraphicFramePr>
              <a:graphicFrameLocks noChangeAspect="1"/>
            </p:cNvGraphicFramePr>
            <p:nvPr/>
          </p:nvGraphicFramePr>
          <p:xfrm>
            <a:off x="960" y="536"/>
            <a:ext cx="929" cy="520"/>
          </p:xfrm>
          <a:graphic>
            <a:graphicData uri="http://schemas.openxmlformats.org/presentationml/2006/ole">
              <mc:AlternateContent xmlns:mc="http://schemas.openxmlformats.org/markup-compatibility/2006">
                <mc:Choice xmlns:v="urn:schemas-microsoft-com:vml" Requires="v">
                  <p:oleObj spid="_x0000_s455703" name="Equation" r:id="rId6" imgW="749160" imgH="419040" progId="Equation.DSMT4">
                    <p:embed/>
                  </p:oleObj>
                </mc:Choice>
                <mc:Fallback>
                  <p:oleObj name="Equation" r:id="rId6" imgW="749160" imgH="4190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536"/>
                          <a:ext cx="929"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89" name="Rectangle 9"/>
            <p:cNvSpPr>
              <a:spLocks noChangeArrowheads="1"/>
            </p:cNvSpPr>
            <p:nvPr/>
          </p:nvSpPr>
          <p:spPr bwMode="auto">
            <a:xfrm>
              <a:off x="2234" y="672"/>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a:t>
              </a:r>
              <a:r>
                <a:rPr kumimoji="1" lang="en-US" altLang="zh-CN" sz="2400">
                  <a:latin typeface="Times New Roman" pitchFamily="18" charset="0"/>
                </a:rPr>
                <a:t>3.3</a:t>
              </a:r>
              <a:r>
                <a:rPr kumimoji="1" lang="zh-CN" altLang="en-US" sz="2400">
                  <a:latin typeface="Times New Roman" pitchFamily="18" charset="0"/>
                </a:rPr>
                <a:t>）</a:t>
              </a:r>
            </a:p>
          </p:txBody>
        </p:sp>
      </p:grpSp>
      <p:grpSp>
        <p:nvGrpSpPr>
          <p:cNvPr id="455694" name="Group 14"/>
          <p:cNvGrpSpPr>
            <a:grpSpLocks/>
          </p:cNvGrpSpPr>
          <p:nvPr/>
        </p:nvGrpSpPr>
        <p:grpSpPr bwMode="auto">
          <a:xfrm>
            <a:off x="609600" y="1970088"/>
            <a:ext cx="4114800" cy="773112"/>
            <a:chOff x="384" y="960"/>
            <a:chExt cx="2592" cy="487"/>
          </a:xfrm>
        </p:grpSpPr>
        <p:sp>
          <p:nvSpPr>
            <p:cNvPr id="455691" name="Rectangle 11"/>
            <p:cNvSpPr>
              <a:spLocks noChangeArrowheads="1"/>
            </p:cNvSpPr>
            <p:nvPr/>
          </p:nvSpPr>
          <p:spPr bwMode="auto">
            <a:xfrm>
              <a:off x="384" y="1104"/>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解为：</a:t>
              </a:r>
            </a:p>
          </p:txBody>
        </p:sp>
        <p:graphicFrame>
          <p:nvGraphicFramePr>
            <p:cNvPr id="455692" name="Object 12"/>
            <p:cNvGraphicFramePr>
              <a:graphicFrameLocks noChangeAspect="1"/>
            </p:cNvGraphicFramePr>
            <p:nvPr/>
          </p:nvGraphicFramePr>
          <p:xfrm>
            <a:off x="960" y="960"/>
            <a:ext cx="873" cy="487"/>
          </p:xfrm>
          <a:graphic>
            <a:graphicData uri="http://schemas.openxmlformats.org/presentationml/2006/ole">
              <mc:AlternateContent xmlns:mc="http://schemas.openxmlformats.org/markup-compatibility/2006">
                <mc:Choice xmlns:v="urn:schemas-microsoft-com:vml" Requires="v">
                  <p:oleObj spid="_x0000_s455704" name="Equation" r:id="rId8" imgW="571320" imgH="317160" progId="Equation.DSMT4">
                    <p:embed/>
                  </p:oleObj>
                </mc:Choice>
                <mc:Fallback>
                  <p:oleObj name="Equation" r:id="rId8" imgW="571320" imgH="31716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960"/>
                          <a:ext cx="873"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93" name="Rectangle 13"/>
            <p:cNvSpPr>
              <a:spLocks noChangeArrowheads="1"/>
            </p:cNvSpPr>
            <p:nvPr/>
          </p:nvSpPr>
          <p:spPr bwMode="auto">
            <a:xfrm>
              <a:off x="2236" y="1152"/>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a:t>
              </a:r>
              <a:r>
                <a:rPr kumimoji="1" lang="en-US" altLang="zh-CN" sz="2400">
                  <a:latin typeface="Times New Roman" pitchFamily="18" charset="0"/>
                </a:rPr>
                <a:t>3.4</a:t>
              </a:r>
              <a:r>
                <a:rPr kumimoji="1" lang="zh-CN" altLang="en-US" sz="2400">
                  <a:latin typeface="Times New Roman" pitchFamily="18" charset="0"/>
                </a:rPr>
                <a:t>）</a:t>
              </a:r>
            </a:p>
          </p:txBody>
        </p:sp>
      </p:grpSp>
      <p:sp>
        <p:nvSpPr>
          <p:cNvPr id="455695" name="Rectangle 15"/>
          <p:cNvSpPr>
            <a:spLocks noChangeArrowheads="1"/>
          </p:cNvSpPr>
          <p:nvPr/>
        </p:nvSpPr>
        <p:spPr bwMode="auto">
          <a:xfrm>
            <a:off x="609600" y="35814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先使自己到极点的距离等于潜艇到极点的距离</a:t>
            </a:r>
            <a:r>
              <a:rPr kumimoji="1" lang="en-US" altLang="zh-CN" sz="2400" b="1">
                <a:latin typeface="Times New Roman" pitchFamily="18" charset="0"/>
              </a:rPr>
              <a:t>,</a:t>
            </a:r>
            <a:r>
              <a:rPr kumimoji="1" lang="zh-CN" altLang="en-US" sz="2400" b="1">
                <a:latin typeface="Times New Roman" pitchFamily="18" charset="0"/>
              </a:rPr>
              <a:t>然后按</a:t>
            </a:r>
            <a:r>
              <a:rPr kumimoji="1" lang="zh-CN" altLang="en-US" sz="2400">
                <a:latin typeface="Times New Roman" pitchFamily="18" charset="0"/>
              </a:rPr>
              <a:t>（</a:t>
            </a:r>
            <a:r>
              <a:rPr kumimoji="1" lang="en-US" altLang="zh-CN" sz="2400">
                <a:latin typeface="Times New Roman" pitchFamily="18" charset="0"/>
              </a:rPr>
              <a:t>3.4</a:t>
            </a:r>
            <a:r>
              <a:rPr kumimoji="1" lang="zh-CN" altLang="en-US" sz="2400">
                <a:latin typeface="Times New Roman" pitchFamily="18" charset="0"/>
              </a:rPr>
              <a:t>）</a:t>
            </a:r>
            <a:r>
              <a:rPr kumimoji="1" lang="zh-CN" altLang="en-US" sz="2400" b="1">
                <a:latin typeface="Times New Roman" pitchFamily="18" charset="0"/>
              </a:rPr>
              <a:t>对数螺线航行，即可追上潜艇。</a:t>
            </a:r>
          </a:p>
        </p:txBody>
      </p:sp>
      <p:sp>
        <p:nvSpPr>
          <p:cNvPr id="455696" name="Rectangle 16"/>
          <p:cNvSpPr>
            <a:spLocks noChangeArrowheads="1"/>
          </p:cNvSpPr>
          <p:nvPr/>
        </p:nvSpPr>
        <p:spPr bwMode="auto">
          <a:xfrm>
            <a:off x="609600" y="31242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imes New Roman" pitchFamily="18" charset="0"/>
              </a:rPr>
              <a:t>追赶方法如下：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55686"/>
                                        </p:tgtEl>
                                        <p:attrNameLst>
                                          <p:attrName>style.visibility</p:attrName>
                                        </p:attrNameLst>
                                      </p:cBhvr>
                                      <p:to>
                                        <p:strVal val="visible"/>
                                      </p:to>
                                    </p:set>
                                    <p:animEffect transition="in" filter="wipe(left)">
                                      <p:cBhvr>
                                        <p:cTn id="7" dur="500"/>
                                        <p:tgtEl>
                                          <p:spTgt spid="45568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55690"/>
                                        </p:tgtEl>
                                        <p:attrNameLst>
                                          <p:attrName>style.visibility</p:attrName>
                                        </p:attrNameLst>
                                      </p:cBhvr>
                                      <p:to>
                                        <p:strVal val="visible"/>
                                      </p:to>
                                    </p:set>
                                    <p:animEffect transition="in" filter="wipe(up)">
                                      <p:cBhvr>
                                        <p:cTn id="11" dur="500"/>
                                        <p:tgtEl>
                                          <p:spTgt spid="4556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55694"/>
                                        </p:tgtEl>
                                        <p:attrNameLst>
                                          <p:attrName>style.visibility</p:attrName>
                                        </p:attrNameLst>
                                      </p:cBhvr>
                                      <p:to>
                                        <p:strVal val="visible"/>
                                      </p:to>
                                    </p:set>
                                    <p:animEffect transition="in" filter="wipe(left)">
                                      <p:cBhvr>
                                        <p:cTn id="16" dur="500"/>
                                        <p:tgtEl>
                                          <p:spTgt spid="4556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55696"/>
                                        </p:tgtEl>
                                        <p:attrNameLst>
                                          <p:attrName>style.visibility</p:attrName>
                                        </p:attrNameLst>
                                      </p:cBhvr>
                                      <p:to>
                                        <p:strVal val="visible"/>
                                      </p:to>
                                    </p:set>
                                    <p:animEffect transition="in" filter="wipe(up)">
                                      <p:cBhvr>
                                        <p:cTn id="21" dur="500"/>
                                        <p:tgtEl>
                                          <p:spTgt spid="45569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55695"/>
                                        </p:tgtEl>
                                        <p:attrNameLst>
                                          <p:attrName>style.visibility</p:attrName>
                                        </p:attrNameLst>
                                      </p:cBhvr>
                                      <p:to>
                                        <p:strVal val="visible"/>
                                      </p:to>
                                    </p:set>
                                    <p:animEffect transition="in" filter="wipe(left)">
                                      <p:cBhvr>
                                        <p:cTn id="25" dur="500"/>
                                        <p:tgtEl>
                                          <p:spTgt spid="455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5" grpId="0" autoUpdateAnimBg="0"/>
      <p:bldP spid="45569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5268" name="Picture 4" descr="j0136733"/>
          <p:cNvPicPr>
            <a:picLocks noChangeAspect="1" noChangeArrowheads="1"/>
          </p:cNvPicPr>
          <p:nvPr/>
        </p:nvPicPr>
        <p:blipFill>
          <a:blip r:embed="rId3" cstate="print">
            <a:lum bright="70000" contrast="-76000"/>
            <a:extLst>
              <a:ext uri="{28A0092B-C50C-407E-A947-70E740481C1C}">
                <a14:useLocalDpi xmlns:a14="http://schemas.microsoft.com/office/drawing/2010/main" val="0"/>
              </a:ext>
            </a:extLst>
          </a:blip>
          <a:srcRect/>
          <a:stretch>
            <a:fillRect/>
          </a:stretch>
        </p:blipFill>
        <p:spPr bwMode="auto">
          <a:xfrm>
            <a:off x="6553200" y="152400"/>
            <a:ext cx="2370138" cy="2590800"/>
          </a:xfrm>
          <a:prstGeom prst="rect">
            <a:avLst/>
          </a:prstGeom>
          <a:noFill/>
          <a:extLst>
            <a:ext uri="{909E8E84-426E-40DD-AFC4-6F175D3DCCD1}">
              <a14:hiddenFill xmlns:a14="http://schemas.microsoft.com/office/drawing/2010/main">
                <a:solidFill>
                  <a:srgbClr val="FFFFFF"/>
                </a:solidFill>
              </a14:hiddenFill>
            </a:ext>
          </a:extLst>
        </p:spPr>
      </p:pic>
      <p:grpSp>
        <p:nvGrpSpPr>
          <p:cNvPr id="395274" name="Group 10"/>
          <p:cNvGrpSpPr>
            <a:grpSpLocks/>
          </p:cNvGrpSpPr>
          <p:nvPr/>
        </p:nvGrpSpPr>
        <p:grpSpPr bwMode="auto">
          <a:xfrm>
            <a:off x="228600" y="990600"/>
            <a:ext cx="8035925" cy="698500"/>
            <a:chOff x="362" y="192"/>
            <a:chExt cx="5062" cy="440"/>
          </a:xfrm>
        </p:grpSpPr>
        <p:sp>
          <p:nvSpPr>
            <p:cNvPr id="395271" name="Rectangle 7"/>
            <p:cNvSpPr>
              <a:spLocks noChangeArrowheads="1"/>
            </p:cNvSpPr>
            <p:nvPr/>
          </p:nvSpPr>
          <p:spPr bwMode="auto">
            <a:xfrm>
              <a:off x="362" y="240"/>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曲线 </a:t>
              </a:r>
              <a:endParaRPr lang="zh-CN" altLang="en-US" sz="2400" b="1"/>
            </a:p>
          </p:txBody>
        </p:sp>
        <p:graphicFrame>
          <p:nvGraphicFramePr>
            <p:cNvPr id="395272" name="Object 8"/>
            <p:cNvGraphicFramePr>
              <a:graphicFrameLocks noChangeAspect="1"/>
            </p:cNvGraphicFramePr>
            <p:nvPr/>
          </p:nvGraphicFramePr>
          <p:xfrm>
            <a:off x="864" y="192"/>
            <a:ext cx="1788" cy="440"/>
          </p:xfrm>
          <a:graphic>
            <a:graphicData uri="http://schemas.openxmlformats.org/presentationml/2006/ole">
              <mc:AlternateContent xmlns:mc="http://schemas.openxmlformats.org/markup-compatibility/2006">
                <mc:Choice xmlns:v="urn:schemas-microsoft-com:vml" Requires="v">
                  <p:oleObj spid="_x0000_s477185" name="Equation" r:id="rId4" imgW="1854000" imgH="457200" progId="Equation.DSMT4">
                    <p:embed/>
                  </p:oleObj>
                </mc:Choice>
                <mc:Fallback>
                  <p:oleObj name="Equation" r:id="rId4" imgW="18540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92"/>
                          <a:ext cx="1788"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5273" name="Rectangle 9"/>
            <p:cNvSpPr>
              <a:spLocks noChangeArrowheads="1"/>
            </p:cNvSpPr>
            <p:nvPr/>
          </p:nvSpPr>
          <p:spPr bwMode="auto">
            <a:xfrm>
              <a:off x="2640" y="240"/>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在医学上被称为疾病传染曲线。</a:t>
              </a:r>
            </a:p>
          </p:txBody>
        </p:sp>
      </p:grpSp>
      <p:sp>
        <p:nvSpPr>
          <p:cNvPr id="395275" name="Rectangle 11"/>
          <p:cNvSpPr>
            <a:spLocks noChangeArrowheads="1"/>
          </p:cNvSpPr>
          <p:nvPr/>
        </p:nvSpPr>
        <p:spPr bwMode="auto">
          <a:xfrm>
            <a:off x="304800" y="24384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图</a:t>
            </a:r>
            <a:r>
              <a:rPr lang="en-US" altLang="zh-CN" sz="2400" b="1">
                <a:latin typeface="Times New Roman" pitchFamily="18" charset="0"/>
              </a:rPr>
              <a:t>3-14</a:t>
            </a:r>
            <a:r>
              <a:rPr lang="zh-CN" altLang="en-US" sz="2400" b="1">
                <a:latin typeface="Times New Roman" pitchFamily="18" charset="0"/>
              </a:rPr>
              <a:t>给出了（</a:t>
            </a:r>
            <a:r>
              <a:rPr lang="en-US" altLang="zh-CN" sz="2400" b="1">
                <a:latin typeface="Times New Roman" pitchFamily="18" charset="0"/>
              </a:rPr>
              <a:t>3.21</a:t>
            </a:r>
            <a:r>
              <a:rPr lang="zh-CN" altLang="en-US" sz="2400" b="1">
                <a:latin typeface="Times New Roman" pitchFamily="18" charset="0"/>
              </a:rPr>
              <a:t>）</a:t>
            </a:r>
            <a:r>
              <a:rPr lang="zh-CN" altLang="en-US" sz="2400" b="1">
                <a:latin typeface="楷体_GB2312" pitchFamily="49" charset="-122"/>
              </a:rPr>
              <a:t>式曲线的图形，可用医疗单位每天实际登录数进行比较拟合得最优曲线。 </a:t>
            </a:r>
          </a:p>
        </p:txBody>
      </p:sp>
      <p:grpSp>
        <p:nvGrpSpPr>
          <p:cNvPr id="395277" name="Group 13"/>
          <p:cNvGrpSpPr>
            <a:grpSpLocks/>
          </p:cNvGrpSpPr>
          <p:nvPr/>
        </p:nvGrpSpPr>
        <p:grpSpPr bwMode="auto">
          <a:xfrm>
            <a:off x="457200" y="4089400"/>
            <a:ext cx="2676525" cy="2387600"/>
            <a:chOff x="336" y="2094"/>
            <a:chExt cx="1686" cy="1504"/>
          </a:xfrm>
        </p:grpSpPr>
        <p:pic>
          <p:nvPicPr>
            <p:cNvPr id="395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2094"/>
              <a:ext cx="1686" cy="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276" name="Rectangle 12"/>
            <p:cNvSpPr>
              <a:spLocks noChangeArrowheads="1"/>
            </p:cNvSpPr>
            <p:nvPr/>
          </p:nvSpPr>
          <p:spPr bwMode="auto">
            <a:xfrm>
              <a:off x="636" y="3348"/>
              <a:ext cx="9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图</a:t>
              </a:r>
              <a:r>
                <a:rPr lang="en-US" altLang="zh-CN">
                  <a:latin typeface="宋体" pitchFamily="2" charset="-122"/>
                  <a:ea typeface="宋体" pitchFamily="2" charset="-122"/>
                </a:rPr>
                <a:t>3-14</a:t>
              </a:r>
              <a:r>
                <a:rPr lang="zh-CN" altLang="en-US">
                  <a:latin typeface="宋体" pitchFamily="2" charset="-122"/>
                  <a:ea typeface="宋体" pitchFamily="2" charset="-122"/>
                </a:rPr>
                <a:t>（</a:t>
              </a:r>
              <a:r>
                <a:rPr lang="en-US" altLang="zh-CN">
                  <a:latin typeface="宋体" pitchFamily="2" charset="-122"/>
                  <a:ea typeface="宋体" pitchFamily="2" charset="-122"/>
                </a:rPr>
                <a:t>a</a:t>
              </a:r>
              <a:r>
                <a:rPr lang="zh-CN" altLang="en-US">
                  <a:latin typeface="宋体" pitchFamily="2" charset="-122"/>
                  <a:ea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95274"/>
                                        </p:tgtEl>
                                        <p:attrNameLst>
                                          <p:attrName>style.visibility</p:attrName>
                                        </p:attrNameLst>
                                      </p:cBhvr>
                                      <p:to>
                                        <p:strVal val="visible"/>
                                      </p:to>
                                    </p:set>
                                    <p:animEffect transition="in" filter="wipe(left)">
                                      <p:cBhvr>
                                        <p:cTn id="7" dur="500"/>
                                        <p:tgtEl>
                                          <p:spTgt spid="395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95277"/>
                                        </p:tgtEl>
                                        <p:attrNameLst>
                                          <p:attrName>style.visibility</p:attrName>
                                        </p:attrNameLst>
                                      </p:cBhvr>
                                      <p:to>
                                        <p:strVal val="visible"/>
                                      </p:to>
                                    </p:set>
                                    <p:animEffect transition="in" filter="blinds(vertical)">
                                      <p:cBhvr>
                                        <p:cTn id="12" dur="500"/>
                                        <p:tgtEl>
                                          <p:spTgt spid="395277"/>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95275"/>
                                        </p:tgtEl>
                                        <p:attrNameLst>
                                          <p:attrName>style.visibility</p:attrName>
                                        </p:attrNameLst>
                                      </p:cBhvr>
                                      <p:to>
                                        <p:strVal val="visible"/>
                                      </p:to>
                                    </p:set>
                                    <p:animEffect transition="in" filter="wipe(up)">
                                      <p:cBhvr>
                                        <p:cTn id="16" dur="500"/>
                                        <p:tgtEl>
                                          <p:spTgt spid="395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bwMode="auto">
          <a:xfrm>
            <a:off x="1524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3.6</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糖尿病的诊断 </a:t>
            </a:r>
            <a:endParaRPr lang="zh-CN" altLang="en-US"/>
          </a:p>
        </p:txBody>
      </p:sp>
      <p:sp>
        <p:nvSpPr>
          <p:cNvPr id="461827" name="Text Box 3"/>
          <p:cNvSpPr txBox="1">
            <a:spLocks noChangeArrowheads="1"/>
          </p:cNvSpPr>
          <p:nvPr/>
        </p:nvSpPr>
        <p:spPr bwMode="auto">
          <a:xfrm>
            <a:off x="395288" y="836613"/>
            <a:ext cx="83534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66CC"/>
                </a:solidFill>
                <a:latin typeface="楷体_GB2312" pitchFamily="49" charset="-122"/>
              </a:rPr>
              <a:t>糖尿病是一种新陈代谢疾病，它是由胰岛素缺乏引起的新陈代谢紊乱造成的。糖尿病的诊断是通过葡萄糖容量测试（</a:t>
            </a:r>
            <a:r>
              <a:rPr lang="en-US" altLang="zh-CN" sz="2400" b="1">
                <a:solidFill>
                  <a:srgbClr val="3366CC"/>
                </a:solidFill>
                <a:latin typeface="楷体_GB2312" pitchFamily="49" charset="-122"/>
              </a:rPr>
              <a:t>GTT</a:t>
            </a:r>
            <a:r>
              <a:rPr lang="zh-CN" altLang="en-US" sz="2400" b="1">
                <a:solidFill>
                  <a:srgbClr val="3366CC"/>
                </a:solidFill>
                <a:latin typeface="楷体_GB2312" pitchFamily="49" charset="-122"/>
              </a:rPr>
              <a:t>）来检查的，较严重的糖尿病医生不难发现，较为困难的是轻微糖尿病的诊断。轻微糖尿病诊断时的主要困难在于医生们对葡萄糖容许剂量的标准看法不一。例如，美国罗得岛的一位内科医生看了一份</a:t>
            </a:r>
            <a:r>
              <a:rPr lang="en-US" altLang="zh-CN" sz="2400" b="1">
                <a:solidFill>
                  <a:srgbClr val="3366CC"/>
                </a:solidFill>
                <a:latin typeface="楷体_GB2312" pitchFamily="49" charset="-122"/>
              </a:rPr>
              <a:t>GTT</a:t>
            </a:r>
            <a:r>
              <a:rPr lang="zh-CN" altLang="en-US" sz="2400" b="1">
                <a:solidFill>
                  <a:srgbClr val="3366CC"/>
                </a:solidFill>
                <a:latin typeface="楷体_GB2312" pitchFamily="49" charset="-122"/>
              </a:rPr>
              <a:t>测试的报告后认为病人患有糖尿病，而另一位医生则认为此人测试结果应属正常。为进一步诊断，这份检测报告被送到波士顿，当地专家看了报告后则认为此人患有垂体肿瘤。</a:t>
            </a:r>
          </a:p>
          <a:p>
            <a:r>
              <a:rPr lang="zh-CN" altLang="en-US" sz="2400" b="1">
                <a:solidFill>
                  <a:srgbClr val="3366CC"/>
                </a:solidFill>
                <a:latin typeface="楷体_GB2312" pitchFamily="49" charset="-122"/>
              </a:rPr>
              <a:t>二十世纪</a:t>
            </a:r>
            <a:r>
              <a:rPr lang="en-US" altLang="zh-CN" sz="2400" b="1">
                <a:solidFill>
                  <a:srgbClr val="3366CC"/>
                </a:solidFill>
                <a:latin typeface="楷体_GB2312" pitchFamily="49" charset="-122"/>
              </a:rPr>
              <a:t>60</a:t>
            </a:r>
            <a:r>
              <a:rPr lang="zh-CN" altLang="en-US" sz="2400" b="1">
                <a:solidFill>
                  <a:srgbClr val="3366CC"/>
                </a:solidFill>
                <a:latin typeface="楷体_GB2312" pitchFamily="49" charset="-122"/>
              </a:rPr>
              <a:t>年代中期，北爱尔兰马由医院的医生</a:t>
            </a:r>
            <a:r>
              <a:rPr lang="en-US" altLang="zh-CN" sz="2400" b="1">
                <a:solidFill>
                  <a:srgbClr val="3366CC"/>
                </a:solidFill>
                <a:latin typeface="楷体_GB2312" pitchFamily="49" charset="-122"/>
              </a:rPr>
              <a:t>Rosevear</a:t>
            </a:r>
            <a:r>
              <a:rPr lang="zh-CN" altLang="en-US" sz="2400" b="1">
                <a:solidFill>
                  <a:srgbClr val="3366CC"/>
                </a:solidFill>
                <a:latin typeface="楷体_GB2312" pitchFamily="49" charset="-122"/>
              </a:rPr>
              <a:t>和</a:t>
            </a:r>
            <a:r>
              <a:rPr lang="en-US" altLang="zh-CN" sz="2400" b="1">
                <a:solidFill>
                  <a:srgbClr val="3366CC"/>
                </a:solidFill>
                <a:latin typeface="楷体_GB2312" pitchFamily="49" charset="-122"/>
              </a:rPr>
              <a:t>Molnar</a:t>
            </a:r>
            <a:r>
              <a:rPr lang="zh-CN" altLang="en-US" sz="2400" b="1">
                <a:solidFill>
                  <a:srgbClr val="3366CC"/>
                </a:solidFill>
                <a:latin typeface="楷体_GB2312" pitchFamily="49" charset="-122"/>
              </a:rPr>
              <a:t>以及美国明尼苏达大学的</a:t>
            </a:r>
            <a:r>
              <a:rPr lang="en-US" altLang="zh-CN" sz="2400" b="1">
                <a:solidFill>
                  <a:srgbClr val="3366CC"/>
                </a:solidFill>
                <a:latin typeface="楷体_GB2312" pitchFamily="49" charset="-122"/>
              </a:rPr>
              <a:t>Ackeman</a:t>
            </a:r>
            <a:r>
              <a:rPr lang="zh-CN" altLang="en-US" sz="2400" b="1">
                <a:solidFill>
                  <a:srgbClr val="3366CC"/>
                </a:solidFill>
                <a:latin typeface="楷体_GB2312" pitchFamily="49" charset="-122"/>
              </a:rPr>
              <a:t>和</a:t>
            </a:r>
            <a:r>
              <a:rPr lang="en-US" altLang="zh-CN" sz="2400" b="1">
                <a:solidFill>
                  <a:srgbClr val="3366CC"/>
                </a:solidFill>
                <a:latin typeface="楷体_GB2312" pitchFamily="49" charset="-122"/>
              </a:rPr>
              <a:t>Gatewood</a:t>
            </a:r>
            <a:r>
              <a:rPr lang="zh-CN" altLang="en-US" sz="2400" b="1">
                <a:solidFill>
                  <a:srgbClr val="3366CC"/>
                </a:solidFill>
                <a:latin typeface="楷体_GB2312" pitchFamily="49" charset="-122"/>
              </a:rPr>
              <a:t>博士研究了血糖循环系统，建立了一个简单的数学模型，为轻微糖尿病的诊断提供了较为可靠的依据。</a:t>
            </a:r>
          </a:p>
        </p:txBody>
      </p:sp>
      <p:grpSp>
        <p:nvGrpSpPr>
          <p:cNvPr id="461828" name="Group 4"/>
          <p:cNvGrpSpPr>
            <a:grpSpLocks/>
          </p:cNvGrpSpPr>
          <p:nvPr/>
        </p:nvGrpSpPr>
        <p:grpSpPr bwMode="auto">
          <a:xfrm>
            <a:off x="1403350" y="908050"/>
            <a:ext cx="6553200" cy="5113338"/>
            <a:chOff x="884" y="572"/>
            <a:chExt cx="4128" cy="3221"/>
          </a:xfrm>
        </p:grpSpPr>
        <p:sp>
          <p:nvSpPr>
            <p:cNvPr id="461829" name="AutoShape 5"/>
            <p:cNvSpPr>
              <a:spLocks noChangeArrowheads="1"/>
            </p:cNvSpPr>
            <p:nvPr/>
          </p:nvSpPr>
          <p:spPr bwMode="auto">
            <a:xfrm>
              <a:off x="884" y="572"/>
              <a:ext cx="4128" cy="3221"/>
            </a:xfrm>
            <a:prstGeom prst="foldedCorner">
              <a:avLst>
                <a:gd name="adj" fmla="val 125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30" name="Text Box 6"/>
            <p:cNvSpPr txBox="1">
              <a:spLocks noChangeArrowheads="1"/>
            </p:cNvSpPr>
            <p:nvPr/>
          </p:nvSpPr>
          <p:spPr bwMode="auto">
            <a:xfrm>
              <a:off x="930" y="618"/>
              <a:ext cx="3991" cy="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r>
                <a:rPr lang="zh-CN" altLang="en-US" b="1">
                  <a:solidFill>
                    <a:srgbClr val="3366CC"/>
                  </a:solidFill>
                  <a:latin typeface="楷体_GB2312" pitchFamily="49" charset="-122"/>
                  <a:ea typeface="楷体_GB2312" pitchFamily="49" charset="-122"/>
                </a:rPr>
                <a:t>模型假设</a:t>
              </a:r>
            </a:p>
            <a:p>
              <a:r>
                <a:rPr lang="zh-CN" altLang="en-US" b="1">
                  <a:latin typeface="楷体_GB2312" pitchFamily="49" charset="-122"/>
                  <a:ea typeface="楷体_GB2312" pitchFamily="49" charset="-122"/>
                </a:rPr>
                <a:t>根据生物、医学等原理，作如下假设：</a:t>
              </a:r>
            </a:p>
            <a:p>
              <a:r>
                <a:rPr lang="en-US" altLang="zh-CN" b="1">
                  <a:solidFill>
                    <a:srgbClr val="99CCFF"/>
                  </a:solidFill>
                  <a:latin typeface="楷体_GB2312" pitchFamily="49" charset="-122"/>
                  <a:ea typeface="楷体_GB2312" pitchFamily="49" charset="-122"/>
                </a:rPr>
                <a:t>(1)</a:t>
              </a:r>
              <a:r>
                <a:rPr lang="zh-CN" altLang="en-US" b="1">
                  <a:latin typeface="楷体_GB2312" pitchFamily="49" charset="-122"/>
                  <a:ea typeface="楷体_GB2312" pitchFamily="49" charset="-122"/>
                </a:rPr>
                <a:t>葡萄糖是所有细胞和组织的能量来源，在新陈代谢 </a:t>
              </a:r>
            </a:p>
            <a:p>
              <a:r>
                <a:rPr lang="zh-CN" altLang="en-US" b="1">
                  <a:latin typeface="楷体_GB2312" pitchFamily="49" charset="-122"/>
                  <a:ea typeface="楷体_GB2312" pitchFamily="49" charset="-122"/>
                </a:rPr>
                <a:t>   中起着十分重要的作用。每个人都有自己最适当的</a:t>
              </a:r>
            </a:p>
            <a:p>
              <a:r>
                <a:rPr lang="zh-CN" altLang="en-US" b="1">
                  <a:latin typeface="楷体_GB2312" pitchFamily="49" charset="-122"/>
                  <a:ea typeface="楷体_GB2312" pitchFamily="49" charset="-122"/>
                </a:rPr>
                <a:t>   血糖浓度，当体内的血糖浓度过渡偏离这一浓度</a:t>
              </a:r>
            </a:p>
            <a:p>
              <a:r>
                <a:rPr lang="zh-CN" altLang="en-US" b="1">
                  <a:latin typeface="楷体_GB2312" pitchFamily="49" charset="-122"/>
                  <a:ea typeface="楷体_GB2312" pitchFamily="49" charset="-122"/>
                </a:rPr>
                <a:t>   时，将导致疾病甚至死亡。</a:t>
              </a:r>
            </a:p>
            <a:p>
              <a:r>
                <a:rPr lang="en-US" altLang="zh-CN" b="1">
                  <a:solidFill>
                    <a:srgbClr val="99CCFF"/>
                  </a:solidFill>
                  <a:latin typeface="楷体_GB2312" pitchFamily="49" charset="-122"/>
                  <a:ea typeface="楷体_GB2312" pitchFamily="49" charset="-122"/>
                </a:rPr>
                <a:t>(2)</a:t>
              </a:r>
              <a:r>
                <a:rPr lang="zh-CN" altLang="en-US" b="1">
                  <a:latin typeface="楷体_GB2312" pitchFamily="49" charset="-122"/>
                  <a:ea typeface="楷体_GB2312" pitchFamily="49" charset="-122"/>
                </a:rPr>
                <a:t>血糖浓度是处于一个自我调节系统之中的，它受到</a:t>
              </a:r>
            </a:p>
            <a:p>
              <a:r>
                <a:rPr lang="zh-CN" altLang="en-US" b="1">
                  <a:latin typeface="楷体_GB2312" pitchFamily="49" charset="-122"/>
                  <a:ea typeface="楷体_GB2312" pitchFamily="49" charset="-122"/>
                </a:rPr>
                <a:t>   生理激素和其他代谢物的影响和控制，这些代谢物</a:t>
              </a:r>
            </a:p>
            <a:p>
              <a:r>
                <a:rPr lang="zh-CN" altLang="en-US" b="1">
                  <a:latin typeface="楷体_GB2312" pitchFamily="49" charset="-122"/>
                  <a:ea typeface="楷体_GB2312" pitchFamily="49" charset="-122"/>
                </a:rPr>
                <a:t>   包括胰岛素、高血糖素、肾上腺素、糖皮质激素、</a:t>
              </a:r>
            </a:p>
            <a:p>
              <a:r>
                <a:rPr lang="zh-CN" altLang="en-US" b="1">
                  <a:latin typeface="楷体_GB2312" pitchFamily="49" charset="-122"/>
                  <a:ea typeface="楷体_GB2312" pitchFamily="49" charset="-122"/>
                </a:rPr>
                <a:t>   生长激素、甲状腺素等，统称为内分泌激素。</a:t>
              </a:r>
            </a:p>
            <a:p>
              <a:r>
                <a:rPr lang="en-US" altLang="zh-CN" b="1">
                  <a:solidFill>
                    <a:srgbClr val="99CCFF"/>
                  </a:solidFill>
                  <a:latin typeface="楷体_GB2312" pitchFamily="49" charset="-122"/>
                  <a:ea typeface="楷体_GB2312" pitchFamily="49" charset="-122"/>
                </a:rPr>
                <a:t>(3)</a:t>
              </a:r>
              <a:r>
                <a:rPr lang="zh-CN" altLang="en-US" b="1">
                  <a:latin typeface="楷体_GB2312" pitchFamily="49" charset="-122"/>
                  <a:ea typeface="楷体_GB2312" pitchFamily="49" charset="-122"/>
                </a:rPr>
                <a:t>内分泌激素中对血糖起主要影响的是胰岛素，葡萄</a:t>
              </a:r>
            </a:p>
            <a:p>
              <a:r>
                <a:rPr lang="zh-CN" altLang="en-US" b="1">
                  <a:latin typeface="楷体_GB2312" pitchFamily="49" charset="-122"/>
                  <a:ea typeface="楷体_GB2312" pitchFamily="49" charset="-122"/>
                </a:rPr>
                <a:t>   糖只有在胰岛素的作用下才能在细胞内进行大量的</a:t>
              </a:r>
            </a:p>
            <a:p>
              <a:r>
                <a:rPr lang="zh-CN" altLang="en-US" b="1">
                  <a:latin typeface="楷体_GB2312" pitchFamily="49" charset="-122"/>
                  <a:ea typeface="楷体_GB2312" pitchFamily="49" charset="-122"/>
                </a:rPr>
                <a:t>   生化反应，降低血糖浓度。此外，高血糖素能将体</a:t>
              </a:r>
            </a:p>
            <a:p>
              <a:r>
                <a:rPr lang="zh-CN" altLang="en-US" b="1">
                  <a:latin typeface="楷体_GB2312" pitchFamily="49" charset="-122"/>
                  <a:ea typeface="楷体_GB2312" pitchFamily="49" charset="-122"/>
                </a:rPr>
                <a:t>   内过量的糖转化为糖元储存于肝脏中，从而降低血</a:t>
              </a:r>
            </a:p>
            <a:p>
              <a:r>
                <a:rPr lang="zh-CN" altLang="en-US" b="1">
                  <a:latin typeface="楷体_GB2312" pitchFamily="49" charset="-122"/>
                  <a:ea typeface="楷体_GB2312" pitchFamily="49" charset="-122"/>
                </a:rPr>
                <a:t>   糖的浓度。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61828"/>
                                        </p:tgtEl>
                                        <p:attrNameLst>
                                          <p:attrName>style.visibility</p:attrName>
                                        </p:attrNameLst>
                                      </p:cBhvr>
                                      <p:to>
                                        <p:strVal val="visible"/>
                                      </p:to>
                                    </p:set>
                                    <p:animEffect transition="in" filter="wipe(up)">
                                      <p:cBhvr>
                                        <p:cTn id="7" dur="500"/>
                                        <p:tgtEl>
                                          <p:spTgt spid="46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395288" y="476250"/>
            <a:ext cx="8351837"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66FF"/>
                </a:solidFill>
              </a:rPr>
              <a:t>模型用一、两个参数来区分正常人与轻微病人（测量若干次），根据上述假设，建模时将研究对象集中于两个浓度：葡萄糖浓度和激素浓度。</a:t>
            </a:r>
          </a:p>
          <a:p>
            <a:r>
              <a:rPr lang="zh-CN" altLang="en-US" sz="2400" b="1">
                <a:solidFill>
                  <a:srgbClr val="3366FF"/>
                </a:solidFill>
              </a:rPr>
              <a:t>以</a:t>
            </a:r>
            <a:r>
              <a:rPr lang="en-US" altLang="zh-CN" sz="2400" b="1">
                <a:solidFill>
                  <a:srgbClr val="3366FF"/>
                </a:solidFill>
              </a:rPr>
              <a:t>G</a:t>
            </a:r>
            <a:r>
              <a:rPr lang="zh-CN" altLang="en-US" sz="2400" b="1">
                <a:solidFill>
                  <a:srgbClr val="3366FF"/>
                </a:solidFill>
              </a:rPr>
              <a:t>表示血糖浓度，以 </a:t>
            </a:r>
            <a:r>
              <a:rPr lang="en-US" altLang="zh-CN" sz="2400" b="1">
                <a:solidFill>
                  <a:srgbClr val="3366FF"/>
                </a:solidFill>
              </a:rPr>
              <a:t>H</a:t>
            </a:r>
            <a:r>
              <a:rPr lang="zh-CN" altLang="en-US" sz="2400" b="1">
                <a:solidFill>
                  <a:srgbClr val="3366FF"/>
                </a:solidFill>
              </a:rPr>
              <a:t>表示内分泌激素的浓度。根据上述假设血糖浓度的变化规律依赖于体内现有的血糖浓度及内分泌激素的浓度，记这一依赖关系为函  数</a:t>
            </a:r>
            <a:r>
              <a:rPr lang="en-US" altLang="zh-CN" sz="2400" b="1">
                <a:solidFill>
                  <a:srgbClr val="3366FF"/>
                </a:solidFill>
              </a:rPr>
              <a:t>F (G , H)</a:t>
            </a:r>
            <a:r>
              <a:rPr lang="zh-CN" altLang="en-US" sz="2400" b="1">
                <a:solidFill>
                  <a:srgbClr val="3366FF"/>
                </a:solidFill>
              </a:rPr>
              <a:t>。而内分泌激素浓度的变化规律同样依赖于体内现有的血糖  浓度以及内分泌激素的浓度，记其依赖关系为函  数</a:t>
            </a:r>
            <a:r>
              <a:rPr lang="en-US" altLang="zh-CN" sz="2400" b="1">
                <a:solidFill>
                  <a:srgbClr val="3366FF"/>
                </a:solidFill>
              </a:rPr>
              <a:t>F ( G , H )</a:t>
            </a:r>
            <a:r>
              <a:rPr lang="zh-CN" altLang="en-US" sz="2400" b="1">
                <a:solidFill>
                  <a:srgbClr val="3366FF"/>
                </a:solidFill>
              </a:rPr>
              <a:t>，故有：</a:t>
            </a:r>
          </a:p>
          <a:p>
            <a:r>
              <a:rPr lang="zh-CN" altLang="en-US" sz="2400" b="1">
                <a:solidFill>
                  <a:srgbClr val="3366FF"/>
                </a:solidFill>
              </a:rPr>
              <a:t>                             </a:t>
            </a:r>
            <a:r>
              <a:rPr lang="en-US" altLang="zh-CN" sz="2400" b="1">
                <a:solidFill>
                  <a:srgbClr val="3366FF"/>
                </a:solidFill>
              </a:rPr>
              <a:t>= </a:t>
            </a:r>
            <a:r>
              <a:rPr lang="en-US" altLang="zh-CN" sz="2400" b="1" i="1">
                <a:solidFill>
                  <a:srgbClr val="3366FF"/>
                </a:solidFill>
              </a:rPr>
              <a:t>    ( G , H ) + J (t) </a:t>
            </a:r>
          </a:p>
          <a:p>
            <a:r>
              <a:rPr lang="en-US" altLang="zh-CN" sz="2400" b="1">
                <a:solidFill>
                  <a:srgbClr val="3366FF"/>
                </a:solidFill>
              </a:rPr>
              <a:t>                           </a:t>
            </a:r>
          </a:p>
          <a:p>
            <a:r>
              <a:rPr lang="en-US" altLang="zh-CN" sz="2400" b="1">
                <a:solidFill>
                  <a:srgbClr val="3366FF"/>
                </a:solidFill>
              </a:rPr>
              <a:t>                            = </a:t>
            </a:r>
            <a:r>
              <a:rPr lang="en-US" altLang="zh-CN" sz="2400" b="1" i="1">
                <a:solidFill>
                  <a:srgbClr val="3366FF"/>
                </a:solidFill>
              </a:rPr>
              <a:t>     ( G , H )  </a:t>
            </a:r>
            <a:r>
              <a:rPr lang="en-US" altLang="zh-CN" sz="2400" b="1">
                <a:solidFill>
                  <a:srgbClr val="3366FF"/>
                </a:solidFill>
              </a:rPr>
              <a:t>                         </a:t>
            </a:r>
            <a:r>
              <a:rPr lang="zh-CN" altLang="en-US" sz="2400" b="1">
                <a:solidFill>
                  <a:srgbClr val="3366FF"/>
                </a:solidFill>
              </a:rPr>
              <a:t>（ </a:t>
            </a:r>
            <a:r>
              <a:rPr lang="en-US" altLang="zh-CN" sz="2400" b="1">
                <a:solidFill>
                  <a:srgbClr val="3366FF"/>
                </a:solidFill>
              </a:rPr>
              <a:t>3.19 </a:t>
            </a:r>
            <a:r>
              <a:rPr lang="zh-CN" altLang="en-US" sz="2400" b="1">
                <a:solidFill>
                  <a:srgbClr val="3366FF"/>
                </a:solidFill>
              </a:rPr>
              <a:t>）</a:t>
            </a:r>
          </a:p>
          <a:p>
            <a:r>
              <a:rPr lang="zh-CN" altLang="en-US" sz="2400" b="1">
                <a:solidFill>
                  <a:srgbClr val="3366FF"/>
                </a:solidFill>
              </a:rPr>
              <a:t>其中</a:t>
            </a:r>
            <a:r>
              <a:rPr lang="en-US" altLang="zh-CN" sz="2400" b="1">
                <a:solidFill>
                  <a:srgbClr val="3366FF"/>
                </a:solidFill>
              </a:rPr>
              <a:t>J (t) </a:t>
            </a:r>
            <a:r>
              <a:rPr lang="zh-CN" altLang="en-US" sz="2400" b="1">
                <a:solidFill>
                  <a:srgbClr val="3366FF"/>
                </a:solidFill>
              </a:rPr>
              <a:t>为被检测者在开始检测后服下的一定数量的葡萄糖。 </a:t>
            </a:r>
          </a:p>
          <a:p>
            <a:r>
              <a:rPr lang="zh-CN" altLang="en-US" sz="2400" b="1">
                <a:solidFill>
                  <a:srgbClr val="3366FF"/>
                </a:solidFill>
              </a:rPr>
              <a:t>病人在检测前必须禁食，故可设检测前病人血糖浓度及内分泌激素的浓度均已处于平衡状态</a:t>
            </a:r>
            <a:r>
              <a:rPr lang="zh-CN" altLang="en-US">
                <a:solidFill>
                  <a:srgbClr val="3366FF"/>
                </a:solidFill>
              </a:rPr>
              <a:t> </a:t>
            </a:r>
          </a:p>
        </p:txBody>
      </p:sp>
      <p:sp>
        <p:nvSpPr>
          <p:cNvPr id="462851" name="Rectangle 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2852" name="Object 4"/>
          <p:cNvGraphicFramePr>
            <a:graphicFrameLocks noChangeAspect="1"/>
          </p:cNvGraphicFramePr>
          <p:nvPr/>
        </p:nvGraphicFramePr>
        <p:xfrm>
          <a:off x="2279650" y="3286125"/>
          <a:ext cx="492125" cy="719138"/>
        </p:xfrm>
        <a:graphic>
          <a:graphicData uri="http://schemas.openxmlformats.org/presentationml/2006/ole">
            <mc:AlternateContent xmlns:mc="http://schemas.openxmlformats.org/markup-compatibility/2006">
              <mc:Choice xmlns:v="urn:schemas-microsoft-com:vml" Requires="v">
                <p:oleObj spid="_x0000_s462863" name="公式" r:id="rId3" imgW="266400" imgH="393480" progId="Equation.3">
                  <p:embed/>
                </p:oleObj>
              </mc:Choice>
              <mc:Fallback>
                <p:oleObj name="公式" r:id="rId3" imgW="2664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3286125"/>
                        <a:ext cx="492125"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53"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2854" name="Object 6"/>
          <p:cNvGraphicFramePr>
            <a:graphicFrameLocks noChangeAspect="1"/>
          </p:cNvGraphicFramePr>
          <p:nvPr/>
        </p:nvGraphicFramePr>
        <p:xfrm>
          <a:off x="2195513" y="3933825"/>
          <a:ext cx="527050" cy="649288"/>
        </p:xfrm>
        <a:graphic>
          <a:graphicData uri="http://schemas.openxmlformats.org/presentationml/2006/ole">
            <mc:AlternateContent xmlns:mc="http://schemas.openxmlformats.org/markup-compatibility/2006">
              <mc:Choice xmlns:v="urn:schemas-microsoft-com:vml" Requires="v">
                <p:oleObj spid="_x0000_s462864" name="公式" r:id="rId5" imgW="317160" imgH="393480" progId="Equation.3">
                  <p:embed/>
                </p:oleObj>
              </mc:Choice>
              <mc:Fallback>
                <p:oleObj name="公式" r:id="rId5" imgW="3171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933825"/>
                        <a:ext cx="5270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55"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2856" name="Object 8"/>
          <p:cNvGraphicFramePr>
            <a:graphicFrameLocks noChangeAspect="1"/>
          </p:cNvGraphicFramePr>
          <p:nvPr/>
        </p:nvGraphicFramePr>
        <p:xfrm>
          <a:off x="3059113" y="3359150"/>
          <a:ext cx="463550" cy="574675"/>
        </p:xfrm>
        <a:graphic>
          <a:graphicData uri="http://schemas.openxmlformats.org/presentationml/2006/ole">
            <mc:AlternateContent xmlns:mc="http://schemas.openxmlformats.org/markup-compatibility/2006">
              <mc:Choice xmlns:v="urn:schemas-microsoft-com:vml" Requires="v">
                <p:oleObj spid="_x0000_s462865" name="公式" r:id="rId7" imgW="177480" imgH="215640" progId="Equation.3">
                  <p:embed/>
                </p:oleObj>
              </mc:Choice>
              <mc:Fallback>
                <p:oleObj name="公式" r:id="rId7" imgW="17748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3359150"/>
                        <a:ext cx="4635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57" name="Rectangle 9"/>
          <p:cNvSpPr>
            <a:spLocks noChangeArrowheads="1"/>
          </p:cNvSpPr>
          <p:nvPr/>
        </p:nvSpPr>
        <p:spPr bwMode="auto">
          <a:xfrm>
            <a:off x="0" y="3500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2858" name="Object 10"/>
          <p:cNvGraphicFramePr>
            <a:graphicFrameLocks noChangeAspect="1"/>
          </p:cNvGraphicFramePr>
          <p:nvPr/>
        </p:nvGraphicFramePr>
        <p:xfrm>
          <a:off x="2987675" y="4076700"/>
          <a:ext cx="500063" cy="576263"/>
        </p:xfrm>
        <a:graphic>
          <a:graphicData uri="http://schemas.openxmlformats.org/presentationml/2006/ole">
            <mc:AlternateContent xmlns:mc="http://schemas.openxmlformats.org/markup-compatibility/2006">
              <mc:Choice xmlns:v="urn:schemas-microsoft-com:vml" Requires="v">
                <p:oleObj spid="_x0000_s462866" name="公式" r:id="rId9" imgW="190440" imgH="215640" progId="Equation.3">
                  <p:embed/>
                </p:oleObj>
              </mc:Choice>
              <mc:Fallback>
                <p:oleObj name="公式" r:id="rId9" imgW="190440" imgH="215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4076700"/>
                        <a:ext cx="5000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250825" y="260350"/>
            <a:ext cx="8642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66FF"/>
                </a:solidFill>
              </a:rPr>
              <a:t>即可令 </a:t>
            </a:r>
            <a:r>
              <a:rPr lang="en-US" altLang="zh-CN" sz="2400" b="1">
                <a:solidFill>
                  <a:srgbClr val="3366FF"/>
                </a:solidFill>
              </a:rPr>
              <a:t>t = 0</a:t>
            </a:r>
            <a:r>
              <a:rPr lang="zh-CN" altLang="en-US" sz="2400" b="1">
                <a:solidFill>
                  <a:srgbClr val="3366FF"/>
                </a:solidFill>
              </a:rPr>
              <a:t>时 </a:t>
            </a:r>
            <a:r>
              <a:rPr lang="en-US" altLang="zh-CN" sz="2400" b="1">
                <a:solidFill>
                  <a:srgbClr val="3366FF"/>
                </a:solidFill>
              </a:rPr>
              <a:t>G =  G</a:t>
            </a:r>
            <a:r>
              <a:rPr lang="en-US" altLang="zh-CN" sz="2400" b="1" baseline="-25000">
                <a:solidFill>
                  <a:srgbClr val="3366FF"/>
                </a:solidFill>
              </a:rPr>
              <a:t>0</a:t>
            </a:r>
            <a:r>
              <a:rPr lang="en-US" altLang="zh-CN" sz="2400" b="1">
                <a:solidFill>
                  <a:srgbClr val="3366FF"/>
                </a:solidFill>
              </a:rPr>
              <a:t>, H = H</a:t>
            </a:r>
            <a:r>
              <a:rPr lang="en-US" altLang="zh-CN" sz="2400" b="1" baseline="-25000">
                <a:solidFill>
                  <a:srgbClr val="3366FF"/>
                </a:solidFill>
              </a:rPr>
              <a:t>0</a:t>
            </a:r>
            <a:r>
              <a:rPr lang="zh-CN" altLang="en-US" sz="2400" b="1">
                <a:solidFill>
                  <a:srgbClr val="3366FF"/>
                </a:solidFill>
              </a:rPr>
              <a:t>且 </a:t>
            </a:r>
          </a:p>
          <a:p>
            <a:r>
              <a:rPr lang="en-US" altLang="zh-CN" sz="2400" b="1" i="1">
                <a:solidFill>
                  <a:srgbClr val="3366FF"/>
                </a:solidFill>
              </a:rPr>
              <a:t>F</a:t>
            </a:r>
            <a:r>
              <a:rPr lang="en-US" altLang="zh-CN" sz="2400" b="1" i="1" baseline="-25000">
                <a:solidFill>
                  <a:srgbClr val="3366FF"/>
                </a:solidFill>
              </a:rPr>
              <a:t>1</a:t>
            </a:r>
            <a:r>
              <a:rPr lang="en-US" altLang="zh-CN" sz="2400" b="1" baseline="-25000">
                <a:solidFill>
                  <a:srgbClr val="3366FF"/>
                </a:solidFill>
              </a:rPr>
              <a:t> </a:t>
            </a:r>
            <a:r>
              <a:rPr lang="en-US" altLang="zh-CN" sz="2400" b="1">
                <a:solidFill>
                  <a:srgbClr val="3366FF"/>
                </a:solidFill>
              </a:rPr>
              <a:t>( G</a:t>
            </a:r>
            <a:r>
              <a:rPr lang="en-US" altLang="zh-CN" sz="2400" b="1" baseline="-25000">
                <a:solidFill>
                  <a:srgbClr val="3366FF"/>
                </a:solidFill>
              </a:rPr>
              <a:t>0</a:t>
            </a:r>
            <a:r>
              <a:rPr lang="en-US" altLang="zh-CN" sz="2400" b="1">
                <a:solidFill>
                  <a:srgbClr val="3366FF"/>
                </a:solidFill>
              </a:rPr>
              <a:t>,H</a:t>
            </a:r>
            <a:r>
              <a:rPr lang="en-US" altLang="zh-CN" sz="2400" b="1" baseline="-25000">
                <a:solidFill>
                  <a:srgbClr val="3366FF"/>
                </a:solidFill>
              </a:rPr>
              <a:t>0 </a:t>
            </a:r>
            <a:r>
              <a:rPr lang="en-US" altLang="zh-CN" sz="2400" b="1">
                <a:solidFill>
                  <a:srgbClr val="3366FF"/>
                </a:solidFill>
              </a:rPr>
              <a:t> ) = 0</a:t>
            </a:r>
          </a:p>
          <a:p>
            <a:r>
              <a:rPr lang="en-US" altLang="zh-CN" sz="2400" b="1" i="1">
                <a:solidFill>
                  <a:srgbClr val="3366FF"/>
                </a:solidFill>
              </a:rPr>
              <a:t>F</a:t>
            </a:r>
            <a:r>
              <a:rPr lang="en-US" altLang="zh-CN" sz="2400" b="1" i="1" baseline="-25000">
                <a:solidFill>
                  <a:srgbClr val="3366FF"/>
                </a:solidFill>
              </a:rPr>
              <a:t>2</a:t>
            </a:r>
            <a:r>
              <a:rPr lang="en-US" altLang="zh-CN" sz="2400" b="1">
                <a:solidFill>
                  <a:srgbClr val="3366FF"/>
                </a:solidFill>
              </a:rPr>
              <a:t> ( G</a:t>
            </a:r>
            <a:r>
              <a:rPr lang="en-US" altLang="zh-CN" sz="2400" b="1" baseline="-25000">
                <a:solidFill>
                  <a:srgbClr val="3366FF"/>
                </a:solidFill>
              </a:rPr>
              <a:t>0</a:t>
            </a:r>
            <a:r>
              <a:rPr lang="en-US" altLang="zh-CN" sz="2400" b="1">
                <a:solidFill>
                  <a:srgbClr val="3366FF"/>
                </a:solidFill>
              </a:rPr>
              <a:t>,H</a:t>
            </a:r>
            <a:r>
              <a:rPr lang="en-US" altLang="zh-CN" sz="2400" b="1" baseline="-25000">
                <a:solidFill>
                  <a:srgbClr val="3366FF"/>
                </a:solidFill>
              </a:rPr>
              <a:t>0 </a:t>
            </a:r>
            <a:r>
              <a:rPr lang="en-US" altLang="zh-CN" sz="2400" b="1">
                <a:solidFill>
                  <a:srgbClr val="3366FF"/>
                </a:solidFill>
              </a:rPr>
              <a:t> ) = 0</a:t>
            </a:r>
          </a:p>
          <a:p>
            <a:r>
              <a:rPr lang="zh-CN" altLang="en-US" sz="2400" b="1">
                <a:solidFill>
                  <a:srgbClr val="3366FF"/>
                </a:solidFill>
              </a:rPr>
              <a:t>从而有      </a:t>
            </a:r>
          </a:p>
          <a:p>
            <a:r>
              <a:rPr lang="zh-CN" altLang="en-US" sz="2400" b="1">
                <a:solidFill>
                  <a:srgbClr val="3366FF"/>
                </a:solidFill>
              </a:rPr>
              <a:t>   </a:t>
            </a:r>
          </a:p>
          <a:p>
            <a:r>
              <a:rPr lang="zh-CN" altLang="en-US" sz="2400" b="1">
                <a:solidFill>
                  <a:srgbClr val="3366FF"/>
                </a:solidFill>
              </a:rPr>
              <a:t>在测试过程中 </a:t>
            </a:r>
            <a:r>
              <a:rPr lang="en-US" altLang="zh-CN" sz="2400" b="1">
                <a:solidFill>
                  <a:srgbClr val="3366FF"/>
                </a:solidFill>
              </a:rPr>
              <a:t>G , H </a:t>
            </a:r>
            <a:r>
              <a:rPr lang="zh-CN" altLang="en-US" sz="2400" b="1">
                <a:solidFill>
                  <a:srgbClr val="3366FF"/>
                </a:solidFill>
              </a:rPr>
              <a:t>均为变量，而我们关心的却只是它们的改变量，故令</a:t>
            </a:r>
            <a:r>
              <a:rPr lang="en-US" altLang="zh-CN" sz="2400" b="1" i="1">
                <a:solidFill>
                  <a:srgbClr val="3366FF"/>
                </a:solidFill>
              </a:rPr>
              <a:t>g = G </a:t>
            </a:r>
            <a:r>
              <a:rPr lang="en-US" altLang="zh-CN" sz="2400" b="1">
                <a:solidFill>
                  <a:srgbClr val="3366FF"/>
                </a:solidFill>
              </a:rPr>
              <a:t>– G</a:t>
            </a:r>
            <a:r>
              <a:rPr lang="en-US" altLang="zh-CN" sz="2400" b="1" baseline="-25000">
                <a:solidFill>
                  <a:srgbClr val="3366FF"/>
                </a:solidFill>
              </a:rPr>
              <a:t>0</a:t>
            </a:r>
            <a:r>
              <a:rPr lang="en-US" altLang="zh-CN" sz="2400" b="1">
                <a:solidFill>
                  <a:srgbClr val="3366FF"/>
                </a:solidFill>
              </a:rPr>
              <a:t>,     </a:t>
            </a:r>
            <a:r>
              <a:rPr lang="en-US" altLang="zh-CN" sz="2400" b="1" i="1">
                <a:solidFill>
                  <a:srgbClr val="3366FF"/>
                </a:solidFill>
              </a:rPr>
              <a:t>h = H – H</a:t>
            </a:r>
            <a:r>
              <a:rPr lang="en-US" altLang="zh-CN" sz="2400" b="1" i="1" baseline="-25000">
                <a:solidFill>
                  <a:srgbClr val="3366FF"/>
                </a:solidFill>
              </a:rPr>
              <a:t>0</a:t>
            </a:r>
            <a:r>
              <a:rPr lang="en-US" altLang="zh-CN" sz="2400" b="1">
                <a:solidFill>
                  <a:srgbClr val="3366FF"/>
                </a:solidFill>
              </a:rPr>
              <a:t> ,</a:t>
            </a:r>
          </a:p>
          <a:p>
            <a:r>
              <a:rPr lang="zh-CN" altLang="en-US" sz="2400" b="1">
                <a:solidFill>
                  <a:srgbClr val="3366FF"/>
                </a:solidFill>
              </a:rPr>
              <a:t>在（ </a:t>
            </a:r>
            <a:r>
              <a:rPr lang="en-US" altLang="zh-CN" sz="2400" b="1">
                <a:solidFill>
                  <a:srgbClr val="3366FF"/>
                </a:solidFill>
              </a:rPr>
              <a:t>3.19 </a:t>
            </a:r>
            <a:r>
              <a:rPr lang="zh-CN" altLang="en-US" sz="2400" b="1">
                <a:solidFill>
                  <a:srgbClr val="3366FF"/>
                </a:solidFill>
              </a:rPr>
              <a:t>）中将 展开，得到</a:t>
            </a:r>
          </a:p>
        </p:txBody>
      </p:sp>
      <p:sp>
        <p:nvSpPr>
          <p:cNvPr id="463875" name="Rectangle 3"/>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76" name="Object 4"/>
          <p:cNvGraphicFramePr>
            <a:graphicFrameLocks noChangeAspect="1"/>
          </p:cNvGraphicFramePr>
          <p:nvPr/>
        </p:nvGraphicFramePr>
        <p:xfrm>
          <a:off x="2752725" y="1290638"/>
          <a:ext cx="1314450" cy="930275"/>
        </p:xfrm>
        <a:graphic>
          <a:graphicData uri="http://schemas.openxmlformats.org/presentationml/2006/ole">
            <mc:AlternateContent xmlns:mc="http://schemas.openxmlformats.org/markup-compatibility/2006">
              <mc:Choice xmlns:v="urn:schemas-microsoft-com:vml" Requires="v">
                <p:oleObj spid="_x0000_s463891" name="公式" r:id="rId3" imgW="685800" imgH="482400" progId="Equation.3">
                  <p:embed/>
                </p:oleObj>
              </mc:Choice>
              <mc:Fallback>
                <p:oleObj name="公式" r:id="rId3" imgW="68580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1290638"/>
                        <a:ext cx="131445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77"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78" name="Object 6"/>
          <p:cNvGraphicFramePr>
            <a:graphicFrameLocks noChangeAspect="1"/>
          </p:cNvGraphicFramePr>
          <p:nvPr/>
        </p:nvGraphicFramePr>
        <p:xfrm>
          <a:off x="2047875" y="3435350"/>
          <a:ext cx="5908675" cy="754063"/>
        </p:xfrm>
        <a:graphic>
          <a:graphicData uri="http://schemas.openxmlformats.org/presentationml/2006/ole">
            <mc:AlternateContent xmlns:mc="http://schemas.openxmlformats.org/markup-compatibility/2006">
              <mc:Choice xmlns:v="urn:schemas-microsoft-com:vml" Requires="v">
                <p:oleObj spid="_x0000_s463892" name="公式" r:id="rId5" imgW="3098520" imgH="393480" progId="Equation.3">
                  <p:embed/>
                </p:oleObj>
              </mc:Choice>
              <mc:Fallback>
                <p:oleObj name="公式" r:id="rId5" imgW="309852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875" y="3435350"/>
                        <a:ext cx="5908675"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79" name="Rectangle 7"/>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80" name="Object 8"/>
          <p:cNvGraphicFramePr>
            <a:graphicFrameLocks noChangeAspect="1"/>
          </p:cNvGraphicFramePr>
          <p:nvPr/>
        </p:nvGraphicFramePr>
        <p:xfrm>
          <a:off x="2124075" y="4221163"/>
          <a:ext cx="5156200" cy="766762"/>
        </p:xfrm>
        <a:graphic>
          <a:graphicData uri="http://schemas.openxmlformats.org/presentationml/2006/ole">
            <mc:AlternateContent xmlns:mc="http://schemas.openxmlformats.org/markup-compatibility/2006">
              <mc:Choice xmlns:v="urn:schemas-microsoft-com:vml" Requires="v">
                <p:oleObj spid="_x0000_s463893" name="公式" r:id="rId7" imgW="2666880" imgH="393480" progId="Equation.3">
                  <p:embed/>
                </p:oleObj>
              </mc:Choice>
              <mc:Fallback>
                <p:oleObj name="公式" r:id="rId7" imgW="266688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221163"/>
                        <a:ext cx="5156200"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81" name="Text Box 9"/>
          <p:cNvSpPr txBox="1">
            <a:spLocks noChangeArrowheads="1"/>
          </p:cNvSpPr>
          <p:nvPr/>
        </p:nvSpPr>
        <p:spPr bwMode="auto">
          <a:xfrm>
            <a:off x="395288" y="5229225"/>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其中     、   是</a:t>
            </a:r>
            <a:r>
              <a:rPr lang="en-US" altLang="zh-CN" sz="2400" b="1">
                <a:solidFill>
                  <a:srgbClr val="3366FF"/>
                </a:solidFill>
              </a:rPr>
              <a:t>g </a:t>
            </a:r>
            <a:r>
              <a:rPr lang="zh-CN" altLang="en-US" sz="2400" b="1">
                <a:solidFill>
                  <a:srgbClr val="3366FF"/>
                </a:solidFill>
              </a:rPr>
              <a:t>和</a:t>
            </a:r>
            <a:r>
              <a:rPr lang="en-US" altLang="zh-CN" sz="2400" b="1">
                <a:solidFill>
                  <a:srgbClr val="3366FF"/>
                </a:solidFill>
              </a:rPr>
              <a:t>h </a:t>
            </a:r>
            <a:r>
              <a:rPr lang="zh-CN" altLang="en-US" sz="2400" b="1">
                <a:solidFill>
                  <a:srgbClr val="3366FF"/>
                </a:solidFill>
              </a:rPr>
              <a:t>的高阶无穷小量。</a:t>
            </a:r>
          </a:p>
        </p:txBody>
      </p:sp>
      <p:sp>
        <p:nvSpPr>
          <p:cNvPr id="46388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83" name="Object 11"/>
          <p:cNvGraphicFramePr>
            <a:graphicFrameLocks noChangeAspect="1"/>
          </p:cNvGraphicFramePr>
          <p:nvPr/>
        </p:nvGraphicFramePr>
        <p:xfrm>
          <a:off x="1116013" y="5157788"/>
          <a:ext cx="401637" cy="576262"/>
        </p:xfrm>
        <a:graphic>
          <a:graphicData uri="http://schemas.openxmlformats.org/presentationml/2006/ole">
            <mc:AlternateContent xmlns:mc="http://schemas.openxmlformats.org/markup-compatibility/2006">
              <mc:Choice xmlns:v="urn:schemas-microsoft-com:vml" Requires="v">
                <p:oleObj spid="_x0000_s463894" name="公式" r:id="rId9" imgW="152268" imgH="215713" progId="Equation.3">
                  <p:embed/>
                </p:oleObj>
              </mc:Choice>
              <mc:Fallback>
                <p:oleObj name="公式" r:id="rId9" imgW="152268" imgH="2157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5157788"/>
                        <a:ext cx="40163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84"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3885" name="Object 13"/>
          <p:cNvGraphicFramePr>
            <a:graphicFrameLocks noChangeAspect="1"/>
          </p:cNvGraphicFramePr>
          <p:nvPr/>
        </p:nvGraphicFramePr>
        <p:xfrm>
          <a:off x="1763713" y="5157788"/>
          <a:ext cx="425450" cy="576262"/>
        </p:xfrm>
        <a:graphic>
          <a:graphicData uri="http://schemas.openxmlformats.org/presentationml/2006/ole">
            <mc:AlternateContent xmlns:mc="http://schemas.openxmlformats.org/markup-compatibility/2006">
              <mc:Choice xmlns:v="urn:schemas-microsoft-com:vml" Requires="v">
                <p:oleObj spid="_x0000_s463895" name="公式" r:id="rId11" imgW="164885" imgH="215619" progId="Equation.3">
                  <p:embed/>
                </p:oleObj>
              </mc:Choice>
              <mc:Fallback>
                <p:oleObj name="公式" r:id="rId11" imgW="164885" imgH="21561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157788"/>
                        <a:ext cx="4254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323850" y="950913"/>
            <a:ext cx="8489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a:t>
            </a:r>
            <a:r>
              <a:rPr lang="zh-CN" altLang="en-US" sz="2400" b="1">
                <a:solidFill>
                  <a:srgbClr val="3366FF"/>
                </a:solidFill>
                <a:latin typeface="楷体_GB2312" pitchFamily="49" charset="-122"/>
                <a:cs typeface="Times New Roman" pitchFamily="18" charset="0"/>
              </a:rPr>
              <a:t>很小时（即检测者至多为轻微病人时），为求解方  </a:t>
            </a:r>
          </a:p>
          <a:p>
            <a:r>
              <a:rPr lang="zh-CN" altLang="en-US" sz="2400" b="1">
                <a:solidFill>
                  <a:srgbClr val="3366FF"/>
                </a:solidFill>
                <a:latin typeface="楷体_GB2312" pitchFamily="49" charset="-122"/>
                <a:cs typeface="Times New Roman" pitchFamily="18" charset="0"/>
              </a:rPr>
              <a:t>便，我们考察不包含它们的近似方程组</a:t>
            </a:r>
            <a:r>
              <a:rPr lang="zh-CN" altLang="en-US" sz="2400" b="1">
                <a:solidFill>
                  <a:srgbClr val="3366FF"/>
                </a:solidFill>
                <a:latin typeface="Times New Roman" pitchFamily="18" charset="0"/>
                <a:ea typeface="宋体" pitchFamily="2" charset="-122"/>
                <a:cs typeface="Times New Roman" pitchFamily="18" charset="0"/>
              </a:rPr>
              <a:t>   </a:t>
            </a:r>
            <a:endParaRPr lang="zh-CN" altLang="en-US" sz="2400" b="1">
              <a:solidFill>
                <a:srgbClr val="3366FF"/>
              </a:solidFill>
              <a:ea typeface="宋体" pitchFamily="2" charset="-122"/>
            </a:endParaRPr>
          </a:p>
        </p:txBody>
      </p:sp>
      <p:sp>
        <p:nvSpPr>
          <p:cNvPr id="464899" name="Rectangle 3"/>
          <p:cNvSpPr>
            <a:spLocks noChangeArrowheads="1"/>
          </p:cNvSpPr>
          <p:nvPr/>
        </p:nvSpPr>
        <p:spPr bwMode="auto">
          <a:xfrm>
            <a:off x="250825" y="47625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3366FF"/>
                </a:solidFill>
                <a:latin typeface="楷体_GB2312" pitchFamily="49" charset="-122"/>
                <a:cs typeface="Times New Roman" pitchFamily="18" charset="0"/>
              </a:rPr>
              <a:t>方程组（ </a:t>
            </a:r>
            <a:r>
              <a:rPr lang="en-US" altLang="zh-CN" sz="2400" b="1">
                <a:solidFill>
                  <a:srgbClr val="3366FF"/>
                </a:solidFill>
                <a:latin typeface="楷体_GB2312" pitchFamily="49" charset="-122"/>
                <a:cs typeface="Times New Roman" pitchFamily="18" charset="0"/>
              </a:rPr>
              <a:t>3.20 </a:t>
            </a:r>
            <a:r>
              <a:rPr lang="zh-CN" altLang="en-US" sz="2400" b="1">
                <a:solidFill>
                  <a:srgbClr val="3366FF"/>
                </a:solidFill>
                <a:latin typeface="楷体_GB2312" pitchFamily="49" charset="-122"/>
                <a:cs typeface="Times New Roman" pitchFamily="18" charset="0"/>
              </a:rPr>
              <a:t>）是一个非线性方程组，较难求解。当</a:t>
            </a:r>
            <a:r>
              <a:rPr lang="zh-CN" altLang="en-US" sz="2400" b="1">
                <a:solidFill>
                  <a:srgbClr val="3366FF"/>
                </a:solidFill>
                <a:latin typeface="Times New Roman" pitchFamily="18" charset="0"/>
                <a:cs typeface="Times New Roman" pitchFamily="18" charset="0"/>
              </a:rPr>
              <a:t>   </a:t>
            </a:r>
            <a:endParaRPr lang="zh-CN" altLang="en-US" sz="2400" b="1">
              <a:solidFill>
                <a:srgbClr val="3366FF"/>
              </a:solidFill>
              <a:cs typeface="Times New Roman" pitchFamily="18" charset="0"/>
            </a:endParaRPr>
          </a:p>
        </p:txBody>
      </p:sp>
      <p:graphicFrame>
        <p:nvGraphicFramePr>
          <p:cNvPr id="464900" name="Object 4"/>
          <p:cNvGraphicFramePr>
            <a:graphicFrameLocks noChangeAspect="1"/>
          </p:cNvGraphicFramePr>
          <p:nvPr/>
        </p:nvGraphicFramePr>
        <p:xfrm>
          <a:off x="604838" y="908050"/>
          <a:ext cx="379412" cy="503238"/>
        </p:xfrm>
        <a:graphic>
          <a:graphicData uri="http://schemas.openxmlformats.org/presentationml/2006/ole">
            <mc:AlternateContent xmlns:mc="http://schemas.openxmlformats.org/markup-compatibility/2006">
              <mc:Choice xmlns:v="urn:schemas-microsoft-com:vml" Requires="v">
                <p:oleObj spid="_x0000_s464918" name="公式" r:id="rId3" imgW="164880" imgH="215640" progId="Equation.3">
                  <p:embed/>
                </p:oleObj>
              </mc:Choice>
              <mc:Fallback>
                <p:oleObj name="公式" r:id="rId3" imgW="1648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908050"/>
                        <a:ext cx="37941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1" name="Rectangle 5"/>
          <p:cNvSpPr>
            <a:spLocks noChangeArrowheads="1"/>
          </p:cNvSpPr>
          <p:nvPr/>
        </p:nvSpPr>
        <p:spPr bwMode="auto">
          <a:xfrm>
            <a:off x="971550" y="9810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Times New Roman" pitchFamily="18" charset="0"/>
                <a:ea typeface="宋体" pitchFamily="2" charset="-122"/>
                <a:cs typeface="Times New Roman" pitchFamily="18" charset="0"/>
              </a:rPr>
              <a:t>、</a:t>
            </a:r>
            <a:endParaRPr lang="zh-CN" altLang="en-US" sz="2400" b="1">
              <a:solidFill>
                <a:srgbClr val="3366FF"/>
              </a:solidFill>
              <a:ea typeface="宋体" pitchFamily="2" charset="-122"/>
            </a:endParaRPr>
          </a:p>
        </p:txBody>
      </p:sp>
      <p:graphicFrame>
        <p:nvGraphicFramePr>
          <p:cNvPr id="464902" name="Object 6"/>
          <p:cNvGraphicFramePr>
            <a:graphicFrameLocks noChangeAspect="1"/>
          </p:cNvGraphicFramePr>
          <p:nvPr/>
        </p:nvGraphicFramePr>
        <p:xfrm>
          <a:off x="1258888" y="836613"/>
          <a:ext cx="425450" cy="574675"/>
        </p:xfrm>
        <a:graphic>
          <a:graphicData uri="http://schemas.openxmlformats.org/presentationml/2006/ole">
            <mc:AlternateContent xmlns:mc="http://schemas.openxmlformats.org/markup-compatibility/2006">
              <mc:Choice xmlns:v="urn:schemas-microsoft-com:vml" Requires="v">
                <p:oleObj spid="_x0000_s464919" name="公式" r:id="rId5" imgW="164880" imgH="215640" progId="Equation.3">
                  <p:embed/>
                </p:oleObj>
              </mc:Choice>
              <mc:Fallback>
                <p:oleObj name="公式" r:id="rId5" imgW="16488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836613"/>
                        <a:ext cx="4254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3" name="Rectangle 7"/>
          <p:cNvSpPr>
            <a:spLocks noChangeArrowheads="1"/>
          </p:cNvSpPr>
          <p:nvPr/>
        </p:nvSpPr>
        <p:spPr bwMode="auto">
          <a:xfrm>
            <a:off x="3224213" y="277495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rgbClr val="3366FF"/>
                </a:solidFill>
                <a:latin typeface="Times New Roman" pitchFamily="18" charset="0"/>
                <a:ea typeface="宋体" pitchFamily="2" charset="-122"/>
                <a:cs typeface="Times New Roman" pitchFamily="18" charset="0"/>
              </a:rPr>
              <a:t> </a:t>
            </a:r>
            <a:endParaRPr lang="en-US" altLang="zh-CN" sz="1800">
              <a:solidFill>
                <a:srgbClr val="3366FF"/>
              </a:solidFill>
              <a:ea typeface="宋体" pitchFamily="2" charset="-122"/>
            </a:endParaRPr>
          </a:p>
        </p:txBody>
      </p:sp>
      <p:graphicFrame>
        <p:nvGraphicFramePr>
          <p:cNvPr id="464904" name="Object 8"/>
          <p:cNvGraphicFramePr>
            <a:graphicFrameLocks noChangeAspect="1"/>
          </p:cNvGraphicFramePr>
          <p:nvPr/>
        </p:nvGraphicFramePr>
        <p:xfrm>
          <a:off x="1547813" y="1989138"/>
          <a:ext cx="5329237" cy="746125"/>
        </p:xfrm>
        <a:graphic>
          <a:graphicData uri="http://schemas.openxmlformats.org/presentationml/2006/ole">
            <mc:AlternateContent xmlns:mc="http://schemas.openxmlformats.org/markup-compatibility/2006">
              <mc:Choice xmlns:v="urn:schemas-microsoft-com:vml" Requires="v">
                <p:oleObj spid="_x0000_s464920" name="公式" r:id="rId7" imgW="2831760" imgH="393480" progId="Equation.3">
                  <p:embed/>
                </p:oleObj>
              </mc:Choice>
              <mc:Fallback>
                <p:oleObj name="公式" r:id="rId7" imgW="28317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989138"/>
                        <a:ext cx="532923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5" name="Rectangle 9"/>
          <p:cNvSpPr>
            <a:spLocks noChangeArrowheads="1"/>
          </p:cNvSpPr>
          <p:nvPr/>
        </p:nvSpPr>
        <p:spPr bwMode="auto">
          <a:xfrm>
            <a:off x="3224213" y="3429000"/>
            <a:ext cx="501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rgbClr val="3366FF"/>
                </a:solidFill>
                <a:latin typeface="Times New Roman" pitchFamily="18" charset="0"/>
                <a:ea typeface="宋体" pitchFamily="2" charset="-122"/>
                <a:cs typeface="Times New Roman" pitchFamily="18" charset="0"/>
              </a:rPr>
              <a:t>          </a:t>
            </a:r>
            <a:endParaRPr lang="en-US" altLang="zh-CN" sz="1800">
              <a:solidFill>
                <a:srgbClr val="3366FF"/>
              </a:solidFill>
              <a:ea typeface="宋体" pitchFamily="2" charset="-122"/>
            </a:endParaRPr>
          </a:p>
        </p:txBody>
      </p:sp>
      <p:graphicFrame>
        <p:nvGraphicFramePr>
          <p:cNvPr id="464906" name="Object 10"/>
          <p:cNvGraphicFramePr>
            <a:graphicFrameLocks noChangeAspect="1"/>
          </p:cNvGraphicFramePr>
          <p:nvPr/>
        </p:nvGraphicFramePr>
        <p:xfrm>
          <a:off x="1547813" y="2997200"/>
          <a:ext cx="5184775" cy="850900"/>
        </p:xfrm>
        <a:graphic>
          <a:graphicData uri="http://schemas.openxmlformats.org/presentationml/2006/ole">
            <mc:AlternateContent xmlns:mc="http://schemas.openxmlformats.org/markup-compatibility/2006">
              <mc:Choice xmlns:v="urn:schemas-microsoft-com:vml" Requires="v">
                <p:oleObj spid="_x0000_s464921" name="公式" r:id="rId9" imgW="2412720" imgH="393480" progId="Equation.3">
                  <p:embed/>
                </p:oleObj>
              </mc:Choice>
              <mc:Fallback>
                <p:oleObj name="公式" r:id="rId9" imgW="241272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997200"/>
                        <a:ext cx="51847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7" name="Text Box 11"/>
          <p:cNvSpPr txBox="1">
            <a:spLocks noChangeArrowheads="1"/>
          </p:cNvSpPr>
          <p:nvPr/>
        </p:nvSpPr>
        <p:spPr bwMode="auto">
          <a:xfrm>
            <a:off x="323850" y="4005263"/>
            <a:ext cx="82804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latin typeface="楷体_GB2312" pitchFamily="49" charset="-122"/>
              </a:rPr>
              <a:t>首先，我们来确定右端各项的符号。从图  中可看出，当</a:t>
            </a:r>
            <a:r>
              <a:rPr lang="en-US" altLang="zh-CN" sz="2400" b="1" i="1">
                <a:solidFill>
                  <a:srgbClr val="3366FF"/>
                </a:solidFill>
                <a:latin typeface="楷体_GB2312" pitchFamily="49" charset="-122"/>
              </a:rPr>
              <a:t>J(t)=0 </a:t>
            </a:r>
            <a:r>
              <a:rPr lang="zh-CN" altLang="en-US" sz="2400" b="1">
                <a:solidFill>
                  <a:srgbClr val="3366FF"/>
                </a:solidFill>
                <a:latin typeface="楷体_GB2312" pitchFamily="49" charset="-122"/>
              </a:rPr>
              <a:t>时</a:t>
            </a:r>
            <a:r>
              <a:rPr lang="en-US" altLang="zh-CN" sz="2400" b="1" i="1">
                <a:solidFill>
                  <a:srgbClr val="3366FF"/>
                </a:solidFill>
                <a:latin typeface="楷体_GB2312" pitchFamily="49" charset="-122"/>
              </a:rPr>
              <a:t>,</a:t>
            </a:r>
            <a:r>
              <a:rPr lang="zh-CN" altLang="en-US" sz="2400" b="1">
                <a:solidFill>
                  <a:srgbClr val="3366FF"/>
                </a:solidFill>
                <a:latin typeface="楷体_GB2312" pitchFamily="49" charset="-122"/>
              </a:rPr>
              <a:t>若</a:t>
            </a:r>
            <a:r>
              <a:rPr lang="en-US" altLang="zh-CN" sz="2400" b="1">
                <a:solidFill>
                  <a:srgbClr val="3366FF"/>
                </a:solidFill>
                <a:latin typeface="楷体_GB2312" pitchFamily="49" charset="-122"/>
              </a:rPr>
              <a:t>g </a:t>
            </a:r>
            <a:r>
              <a:rPr lang="zh-CN" altLang="en-US" sz="2400" b="1">
                <a:solidFill>
                  <a:srgbClr val="3366FF"/>
                </a:solidFill>
                <a:latin typeface="楷体_GB2312" pitchFamily="49" charset="-122"/>
              </a:rPr>
              <a:t>＞ </a:t>
            </a:r>
            <a:r>
              <a:rPr lang="en-US" altLang="zh-CN" sz="2400" b="1">
                <a:solidFill>
                  <a:srgbClr val="3366FF"/>
                </a:solidFill>
                <a:latin typeface="楷体_GB2312" pitchFamily="49" charset="-122"/>
              </a:rPr>
              <a:t>0 </a:t>
            </a:r>
            <a:r>
              <a:rPr lang="zh-CN" altLang="en-US" sz="2400" b="1">
                <a:solidFill>
                  <a:srgbClr val="3366FF"/>
                </a:solidFill>
                <a:latin typeface="楷体_GB2312" pitchFamily="49" charset="-122"/>
              </a:rPr>
              <a:t>且 </a:t>
            </a:r>
            <a:r>
              <a:rPr lang="en-US" altLang="zh-CN" sz="2400" b="1">
                <a:solidFill>
                  <a:srgbClr val="3366FF"/>
                </a:solidFill>
                <a:latin typeface="楷体_GB2312" pitchFamily="49" charset="-122"/>
              </a:rPr>
              <a:t>h = 0</a:t>
            </a:r>
            <a:r>
              <a:rPr lang="zh-CN" altLang="en-US" sz="2400" b="1">
                <a:solidFill>
                  <a:srgbClr val="3366FF"/>
                </a:solidFill>
                <a:latin typeface="楷体_GB2312" pitchFamily="49" charset="-122"/>
              </a:rPr>
              <a:t>，则此人血糖浓度高于正常值，内分泌激素将促使组织吸收葡萄糖，并将其存储进肝</a:t>
            </a:r>
          </a:p>
          <a:p>
            <a:pPr>
              <a:spcBef>
                <a:spcPct val="50000"/>
              </a:spcBef>
            </a:pPr>
            <a:r>
              <a:rPr lang="zh-CN" altLang="en-US" sz="2400" b="1">
                <a:solidFill>
                  <a:srgbClr val="3366FF"/>
                </a:solidFill>
                <a:latin typeface="楷体_GB2312" pitchFamily="49" charset="-122"/>
              </a:rPr>
              <a:t>脏，此时有</a:t>
            </a:r>
            <a:r>
              <a:rPr lang="zh-CN" altLang="en-US" sz="2400" b="1">
                <a:solidFill>
                  <a:srgbClr val="3366FF"/>
                </a:solidFill>
              </a:rPr>
              <a:t>        ﹤ </a:t>
            </a:r>
            <a:r>
              <a:rPr lang="en-US" altLang="zh-CN" sz="2400" b="1">
                <a:solidFill>
                  <a:srgbClr val="3366FF"/>
                </a:solidFill>
              </a:rPr>
              <a:t>0</a:t>
            </a:r>
            <a:r>
              <a:rPr lang="zh-CN" altLang="en-US" sz="2400" b="1">
                <a:solidFill>
                  <a:srgbClr val="3366FF"/>
                </a:solidFill>
              </a:rPr>
              <a:t>，从而应有：                   </a:t>
            </a:r>
            <a:r>
              <a:rPr lang="en-US" altLang="zh-CN" sz="2400" b="1">
                <a:solidFill>
                  <a:srgbClr val="3366FF"/>
                </a:solidFill>
              </a:rPr>
              <a:t>&lt; 0 </a:t>
            </a:r>
          </a:p>
        </p:txBody>
      </p:sp>
      <p:sp>
        <p:nvSpPr>
          <p:cNvPr id="464908"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4909" name="Object 13"/>
          <p:cNvGraphicFramePr>
            <a:graphicFrameLocks noChangeAspect="1"/>
          </p:cNvGraphicFramePr>
          <p:nvPr/>
        </p:nvGraphicFramePr>
        <p:xfrm>
          <a:off x="2051050" y="5013325"/>
          <a:ext cx="614363" cy="1008063"/>
        </p:xfrm>
        <a:graphic>
          <a:graphicData uri="http://schemas.openxmlformats.org/presentationml/2006/ole">
            <mc:AlternateContent xmlns:mc="http://schemas.openxmlformats.org/markup-compatibility/2006">
              <mc:Choice xmlns:v="urn:schemas-microsoft-com:vml" Requires="v">
                <p:oleObj spid="_x0000_s464922" name="公式" r:id="rId11" imgW="241195" imgH="393529" progId="Equation.3">
                  <p:embed/>
                </p:oleObj>
              </mc:Choice>
              <mc:Fallback>
                <p:oleObj name="公式" r:id="rId11" imgW="241195" imgH="39352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13325"/>
                        <a:ext cx="61436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10" name="Rectangle 14"/>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4911" name="Object 15"/>
          <p:cNvGraphicFramePr>
            <a:graphicFrameLocks noChangeAspect="1"/>
          </p:cNvGraphicFramePr>
          <p:nvPr/>
        </p:nvGraphicFramePr>
        <p:xfrm>
          <a:off x="5045075" y="5246688"/>
          <a:ext cx="1543050" cy="703262"/>
        </p:xfrm>
        <a:graphic>
          <a:graphicData uri="http://schemas.openxmlformats.org/presentationml/2006/ole">
            <mc:AlternateContent xmlns:mc="http://schemas.openxmlformats.org/markup-compatibility/2006">
              <mc:Choice xmlns:v="urn:schemas-microsoft-com:vml" Requires="v">
                <p:oleObj spid="_x0000_s464923" name="公式" r:id="rId13" imgW="876240" imgH="393480" progId="Equation.3">
                  <p:embed/>
                </p:oleObj>
              </mc:Choice>
              <mc:Fallback>
                <p:oleObj name="公式" r:id="rId13" imgW="876240" imgH="39348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5075" y="5246688"/>
                        <a:ext cx="1543050"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395288" y="333375"/>
            <a:ext cx="763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宋体" pitchFamily="2" charset="-122"/>
                <a:ea typeface="宋体" pitchFamily="2" charset="-122"/>
                <a:cs typeface="Times New Roman" pitchFamily="18" charset="0"/>
              </a:rPr>
              <a:t>其激素浓度将增加以抑制血糖浓度的增高，因而又有：</a:t>
            </a:r>
            <a:r>
              <a:rPr lang="en-US" altLang="zh-CN" sz="2400" b="1">
                <a:solidFill>
                  <a:srgbClr val="3366FF"/>
                </a:solidFill>
              </a:rPr>
              <a:t>:</a:t>
            </a:r>
            <a:endParaRPr lang="en-US" altLang="zh-CN" sz="2400" b="1">
              <a:solidFill>
                <a:srgbClr val="3366FF"/>
              </a:solidFill>
              <a:ea typeface="宋体" pitchFamily="2" charset="-122"/>
            </a:endParaRPr>
          </a:p>
        </p:txBody>
      </p:sp>
      <p:graphicFrame>
        <p:nvGraphicFramePr>
          <p:cNvPr id="465923" name="Object 3"/>
          <p:cNvGraphicFramePr>
            <a:graphicFrameLocks noChangeAspect="1"/>
          </p:cNvGraphicFramePr>
          <p:nvPr/>
        </p:nvGraphicFramePr>
        <p:xfrm>
          <a:off x="1717675" y="919163"/>
          <a:ext cx="1603375" cy="717550"/>
        </p:xfrm>
        <a:graphic>
          <a:graphicData uri="http://schemas.openxmlformats.org/presentationml/2006/ole">
            <mc:AlternateContent xmlns:mc="http://schemas.openxmlformats.org/markup-compatibility/2006">
              <mc:Choice xmlns:v="urn:schemas-microsoft-com:vml" Requires="v">
                <p:oleObj spid="_x0000_s465941" name="公式" r:id="rId3" imgW="888840" imgH="393480" progId="Equation.3">
                  <p:embed/>
                </p:oleObj>
              </mc:Choice>
              <mc:Fallback>
                <p:oleObj name="公式" r:id="rId3" imgW="88884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5" y="919163"/>
                        <a:ext cx="16033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5924" name="Rectangle 4"/>
          <p:cNvSpPr>
            <a:spLocks noChangeArrowheads="1"/>
          </p:cNvSpPr>
          <p:nvPr/>
        </p:nvSpPr>
        <p:spPr bwMode="auto">
          <a:xfrm>
            <a:off x="3419475" y="1052513"/>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宋体" pitchFamily="2" charset="-122"/>
                <a:ea typeface="宋体" pitchFamily="2" charset="-122"/>
                <a:cs typeface="Times New Roman" pitchFamily="18" charset="0"/>
              </a:rPr>
              <a:t> </a:t>
            </a:r>
            <a:r>
              <a:rPr lang="zh-CN" altLang="en-US" sz="2400" b="1">
                <a:solidFill>
                  <a:srgbClr val="3366FF"/>
                </a:solidFill>
                <a:latin typeface="宋体" pitchFamily="2" charset="-122"/>
                <a:ea typeface="宋体" pitchFamily="2" charset="-122"/>
                <a:cs typeface="Times New Roman" pitchFamily="18" charset="0"/>
              </a:rPr>
              <a:t>＞ </a:t>
            </a:r>
            <a:r>
              <a:rPr lang="en-US" altLang="zh-CN" sz="2400" b="1">
                <a:solidFill>
                  <a:srgbClr val="3366FF"/>
                </a:solidFill>
                <a:latin typeface="宋体" pitchFamily="2" charset="-122"/>
                <a:ea typeface="宋体" pitchFamily="2" charset="-122"/>
                <a:cs typeface="Times New Roman" pitchFamily="18" charset="0"/>
              </a:rPr>
              <a:t>0</a:t>
            </a:r>
            <a:endParaRPr lang="en-US" altLang="zh-CN" sz="2400" b="1">
              <a:solidFill>
                <a:srgbClr val="3366FF"/>
              </a:solidFill>
              <a:ea typeface="宋体" pitchFamily="2" charset="-122"/>
            </a:endParaRPr>
          </a:p>
        </p:txBody>
      </p:sp>
      <p:sp>
        <p:nvSpPr>
          <p:cNvPr id="465925" name="Text Box 5"/>
          <p:cNvSpPr txBox="1">
            <a:spLocks noChangeArrowheads="1"/>
          </p:cNvSpPr>
          <p:nvPr/>
        </p:nvSpPr>
        <p:spPr bwMode="auto">
          <a:xfrm>
            <a:off x="468313" y="1628775"/>
            <a:ext cx="7991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反之，当</a:t>
            </a:r>
            <a:r>
              <a:rPr lang="en-US" altLang="zh-CN" sz="2400" b="1" i="1">
                <a:solidFill>
                  <a:srgbClr val="3366FF"/>
                </a:solidFill>
              </a:rPr>
              <a:t>J(t)=0</a:t>
            </a:r>
            <a:r>
              <a:rPr lang="zh-CN" altLang="en-US" sz="2400" b="1">
                <a:solidFill>
                  <a:srgbClr val="3366FF"/>
                </a:solidFill>
              </a:rPr>
              <a:t>而</a:t>
            </a:r>
            <a:r>
              <a:rPr lang="en-US" altLang="zh-CN" sz="2400" b="1" i="1">
                <a:solidFill>
                  <a:srgbClr val="3366FF"/>
                </a:solidFill>
              </a:rPr>
              <a:t>g=0</a:t>
            </a:r>
            <a:r>
              <a:rPr lang="zh-CN" altLang="en-US" sz="2400" b="1">
                <a:solidFill>
                  <a:srgbClr val="3366FF"/>
                </a:solidFill>
              </a:rPr>
              <a:t>且</a:t>
            </a:r>
            <a:r>
              <a:rPr lang="en-US" altLang="zh-CN" sz="2400" b="1" i="1">
                <a:solidFill>
                  <a:srgbClr val="3366FF"/>
                </a:solidFill>
              </a:rPr>
              <a:t>h</a:t>
            </a:r>
            <a:r>
              <a:rPr lang="zh-CN" altLang="en-US" sz="2400" b="1" i="1">
                <a:solidFill>
                  <a:srgbClr val="3366FF"/>
                </a:solidFill>
              </a:rPr>
              <a:t>＞</a:t>
            </a:r>
            <a:r>
              <a:rPr lang="en-US" altLang="zh-CN" sz="2400" b="1" i="1">
                <a:solidFill>
                  <a:srgbClr val="3366FF"/>
                </a:solidFill>
              </a:rPr>
              <a:t>0 </a:t>
            </a:r>
            <a:r>
              <a:rPr lang="zh-CN" altLang="en-US" sz="2400" b="1">
                <a:solidFill>
                  <a:srgbClr val="3366FF"/>
                </a:solidFill>
              </a:rPr>
              <a:t>时，此人激素浓度高于正常值，血糖浓度及激素浓度均将减少，从而必有</a:t>
            </a:r>
          </a:p>
        </p:txBody>
      </p:sp>
      <p:sp>
        <p:nvSpPr>
          <p:cNvPr id="465926" name="Rectangle 6"/>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5927" name="Object 7"/>
          <p:cNvGraphicFramePr>
            <a:graphicFrameLocks noChangeAspect="1"/>
          </p:cNvGraphicFramePr>
          <p:nvPr/>
        </p:nvGraphicFramePr>
        <p:xfrm>
          <a:off x="2452688" y="2492375"/>
          <a:ext cx="1863725" cy="1354138"/>
        </p:xfrm>
        <a:graphic>
          <a:graphicData uri="http://schemas.openxmlformats.org/presentationml/2006/ole">
            <mc:AlternateContent xmlns:mc="http://schemas.openxmlformats.org/markup-compatibility/2006">
              <mc:Choice xmlns:v="urn:schemas-microsoft-com:vml" Requires="v">
                <p:oleObj spid="_x0000_s465942" name="公式" r:id="rId5" imgW="1117440" imgH="812520" progId="Equation.3">
                  <p:embed/>
                </p:oleObj>
              </mc:Choice>
              <mc:Fallback>
                <p:oleObj name="公式" r:id="rId5" imgW="1117440" imgH="8125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688" y="2492375"/>
                        <a:ext cx="1863725"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5928" name="Text Box 8"/>
          <p:cNvSpPr txBox="1">
            <a:spLocks noChangeArrowheads="1"/>
          </p:cNvSpPr>
          <p:nvPr/>
        </p:nvSpPr>
        <p:spPr bwMode="auto">
          <a:xfrm>
            <a:off x="539750" y="3860800"/>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将方程组（ </a:t>
            </a:r>
            <a:r>
              <a:rPr lang="en-US" altLang="zh-CN" sz="2400" b="1">
                <a:solidFill>
                  <a:srgbClr val="3366FF"/>
                </a:solidFill>
              </a:rPr>
              <a:t>3.20 </a:t>
            </a:r>
            <a:r>
              <a:rPr lang="zh-CN" altLang="en-US" sz="2400" b="1">
                <a:solidFill>
                  <a:srgbClr val="3366FF"/>
                </a:solidFill>
              </a:rPr>
              <a:t>）改写成</a:t>
            </a:r>
          </a:p>
        </p:txBody>
      </p:sp>
      <p:sp>
        <p:nvSpPr>
          <p:cNvPr id="465929"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5930" name="Object 10"/>
          <p:cNvGraphicFramePr>
            <a:graphicFrameLocks noChangeAspect="1"/>
          </p:cNvGraphicFramePr>
          <p:nvPr/>
        </p:nvGraphicFramePr>
        <p:xfrm>
          <a:off x="4383088" y="3789363"/>
          <a:ext cx="2827337" cy="701675"/>
        </p:xfrm>
        <a:graphic>
          <a:graphicData uri="http://schemas.openxmlformats.org/presentationml/2006/ole">
            <mc:AlternateContent xmlns:mc="http://schemas.openxmlformats.org/markup-compatibility/2006">
              <mc:Choice xmlns:v="urn:schemas-microsoft-com:vml" Requires="v">
                <p:oleObj spid="_x0000_s465943" name="公式" r:id="rId7" imgW="1574640" imgH="393480" progId="Equation.3">
                  <p:embed/>
                </p:oleObj>
              </mc:Choice>
              <mc:Fallback>
                <p:oleObj name="公式" r:id="rId7" imgW="1574640" imgH="393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3088" y="3789363"/>
                        <a:ext cx="2827337"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5931"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5932" name="Object 12"/>
          <p:cNvGraphicFramePr>
            <a:graphicFrameLocks noChangeAspect="1"/>
          </p:cNvGraphicFramePr>
          <p:nvPr/>
        </p:nvGraphicFramePr>
        <p:xfrm>
          <a:off x="2400300" y="4437063"/>
          <a:ext cx="1966913" cy="731837"/>
        </p:xfrm>
        <a:graphic>
          <a:graphicData uri="http://schemas.openxmlformats.org/presentationml/2006/ole">
            <mc:AlternateContent xmlns:mc="http://schemas.openxmlformats.org/markup-compatibility/2006">
              <mc:Choice xmlns:v="urn:schemas-microsoft-com:vml" Requires="v">
                <p:oleObj spid="_x0000_s465944" name="公式" r:id="rId9" imgW="1054080" imgH="393480" progId="Equation.3">
                  <p:embed/>
                </p:oleObj>
              </mc:Choice>
              <mc:Fallback>
                <p:oleObj name="公式" r:id="rId9" imgW="1054080" imgH="393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300" y="4437063"/>
                        <a:ext cx="1966913"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5933" name="Text Box 13"/>
          <p:cNvSpPr txBox="1">
            <a:spLocks noChangeArrowheads="1"/>
          </p:cNvSpPr>
          <p:nvPr/>
        </p:nvSpPr>
        <p:spPr bwMode="auto">
          <a:xfrm>
            <a:off x="611188" y="5373688"/>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其中                        均为正常数。</a:t>
            </a:r>
          </a:p>
        </p:txBody>
      </p:sp>
      <p:sp>
        <p:nvSpPr>
          <p:cNvPr id="46593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5935" name="Object 15"/>
          <p:cNvGraphicFramePr>
            <a:graphicFrameLocks noChangeAspect="1"/>
          </p:cNvGraphicFramePr>
          <p:nvPr/>
        </p:nvGraphicFramePr>
        <p:xfrm>
          <a:off x="1331913" y="5300663"/>
          <a:ext cx="1979612" cy="511175"/>
        </p:xfrm>
        <a:graphic>
          <a:graphicData uri="http://schemas.openxmlformats.org/presentationml/2006/ole">
            <mc:AlternateContent xmlns:mc="http://schemas.openxmlformats.org/markup-compatibility/2006">
              <mc:Choice xmlns:v="urn:schemas-microsoft-com:vml" Requires="v">
                <p:oleObj spid="_x0000_s465945" name="公式" r:id="rId11" imgW="889000" imgH="228600" progId="Equation.3">
                  <p:embed/>
                </p:oleObj>
              </mc:Choice>
              <mc:Fallback>
                <p:oleObj name="公式" r:id="rId11" imgW="8890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5300663"/>
                        <a:ext cx="197961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p:cNvSpPr txBox="1">
            <a:spLocks noChangeArrowheads="1"/>
          </p:cNvSpPr>
          <p:nvPr/>
        </p:nvSpPr>
        <p:spPr bwMode="auto">
          <a:xfrm>
            <a:off x="468313" y="260350"/>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 </a:t>
            </a:r>
            <a:r>
              <a:rPr lang="en-US" altLang="zh-CN" sz="2400" b="1">
                <a:solidFill>
                  <a:srgbClr val="3366FF"/>
                </a:solidFill>
              </a:rPr>
              <a:t>3.21 </a:t>
            </a:r>
            <a:r>
              <a:rPr lang="zh-CN" altLang="en-US" sz="2400" b="1">
                <a:solidFill>
                  <a:srgbClr val="3366FF"/>
                </a:solidFill>
              </a:rPr>
              <a:t>）是关于 </a:t>
            </a:r>
            <a:r>
              <a:rPr lang="en-US" altLang="zh-CN" sz="2400" b="1">
                <a:solidFill>
                  <a:srgbClr val="3366FF"/>
                </a:solidFill>
              </a:rPr>
              <a:t>g</a:t>
            </a:r>
            <a:r>
              <a:rPr lang="zh-CN" altLang="en-US" sz="2400" b="1">
                <a:solidFill>
                  <a:srgbClr val="3366FF"/>
                </a:solidFill>
              </a:rPr>
              <a:t>、</a:t>
            </a:r>
            <a:r>
              <a:rPr lang="en-US" altLang="zh-CN" sz="2400" b="1">
                <a:solidFill>
                  <a:srgbClr val="3366FF"/>
                </a:solidFill>
              </a:rPr>
              <a:t>h</a:t>
            </a:r>
            <a:r>
              <a:rPr lang="zh-CN" altLang="en-US" sz="2400" b="1">
                <a:solidFill>
                  <a:srgbClr val="3366FF"/>
                </a:solidFill>
              </a:rPr>
              <a:t>的一阶常系数微分方程组，因激素浓度不易测得，对前式再次求导化为：</a:t>
            </a:r>
          </a:p>
        </p:txBody>
      </p:sp>
      <p:sp>
        <p:nvSpPr>
          <p:cNvPr id="466947" name="Rectangle 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6948" name="Object 4"/>
          <p:cNvGraphicFramePr>
            <a:graphicFrameLocks noChangeAspect="1"/>
          </p:cNvGraphicFramePr>
          <p:nvPr/>
        </p:nvGraphicFramePr>
        <p:xfrm>
          <a:off x="1692275" y="1125538"/>
          <a:ext cx="4319588" cy="738187"/>
        </p:xfrm>
        <a:graphic>
          <a:graphicData uri="http://schemas.openxmlformats.org/presentationml/2006/ole">
            <mc:AlternateContent xmlns:mc="http://schemas.openxmlformats.org/markup-compatibility/2006">
              <mc:Choice xmlns:v="urn:schemas-microsoft-com:vml" Requires="v">
                <p:oleObj spid="_x0000_s466982" name="公式" r:id="rId3" imgW="2450880" imgH="419040" progId="Equation.3">
                  <p:embed/>
                </p:oleObj>
              </mc:Choice>
              <mc:Fallback>
                <p:oleObj name="公式" r:id="rId3" imgW="24508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125538"/>
                        <a:ext cx="4319588"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49" name="Rectangle 5"/>
          <p:cNvSpPr>
            <a:spLocks noChangeArrowheads="1"/>
          </p:cNvSpPr>
          <p:nvPr/>
        </p:nvSpPr>
        <p:spPr bwMode="auto">
          <a:xfrm>
            <a:off x="539750" y="19891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Times New Roman" pitchFamily="18" charset="0"/>
                <a:ea typeface="宋体" pitchFamily="2" charset="-122"/>
                <a:cs typeface="Times New Roman" pitchFamily="18" charset="0"/>
              </a:rPr>
              <a:t>由于</a:t>
            </a:r>
            <a:endParaRPr lang="zh-CN" altLang="en-US" sz="2400" b="1">
              <a:solidFill>
                <a:srgbClr val="3366FF"/>
              </a:solidFill>
              <a:ea typeface="宋体" pitchFamily="2" charset="-122"/>
            </a:endParaRPr>
          </a:p>
        </p:txBody>
      </p:sp>
      <p:graphicFrame>
        <p:nvGraphicFramePr>
          <p:cNvPr id="466950" name="Object 6"/>
          <p:cNvGraphicFramePr>
            <a:graphicFrameLocks noChangeAspect="1"/>
          </p:cNvGraphicFramePr>
          <p:nvPr/>
        </p:nvGraphicFramePr>
        <p:xfrm>
          <a:off x="1322388" y="1897063"/>
          <a:ext cx="2386012" cy="668337"/>
        </p:xfrm>
        <a:graphic>
          <a:graphicData uri="http://schemas.openxmlformats.org/presentationml/2006/ole">
            <mc:AlternateContent xmlns:mc="http://schemas.openxmlformats.org/markup-compatibility/2006">
              <mc:Choice xmlns:v="urn:schemas-microsoft-com:vml" Requires="v">
                <p:oleObj spid="_x0000_s466983" name="公式" r:id="rId5" imgW="1396800" imgH="393480" progId="Equation.3">
                  <p:embed/>
                </p:oleObj>
              </mc:Choice>
              <mc:Fallback>
                <p:oleObj name="公式" r:id="rId5" imgW="139680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2388" y="1897063"/>
                        <a:ext cx="2386012"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51" name="Rectangle 7"/>
          <p:cNvSpPr>
            <a:spLocks noChangeArrowheads="1"/>
          </p:cNvSpPr>
          <p:nvPr/>
        </p:nvSpPr>
        <p:spPr bwMode="auto">
          <a:xfrm>
            <a:off x="468313" y="25654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Times New Roman" pitchFamily="18" charset="0"/>
                <a:ea typeface="宋体" pitchFamily="2" charset="-122"/>
                <a:cs typeface="Times New Roman" pitchFamily="18" charset="0"/>
              </a:rPr>
              <a:t>故      </a:t>
            </a:r>
            <a:endParaRPr lang="zh-CN" altLang="en-US" sz="2400" b="1">
              <a:solidFill>
                <a:srgbClr val="3366FF"/>
              </a:solidFill>
              <a:ea typeface="宋体" pitchFamily="2" charset="-122"/>
            </a:endParaRPr>
          </a:p>
        </p:txBody>
      </p:sp>
      <p:graphicFrame>
        <p:nvGraphicFramePr>
          <p:cNvPr id="466952" name="Object 8"/>
          <p:cNvGraphicFramePr>
            <a:graphicFrameLocks noChangeAspect="1"/>
          </p:cNvGraphicFramePr>
          <p:nvPr/>
        </p:nvGraphicFramePr>
        <p:xfrm>
          <a:off x="1187450" y="2492375"/>
          <a:ext cx="5715000" cy="735013"/>
        </p:xfrm>
        <a:graphic>
          <a:graphicData uri="http://schemas.openxmlformats.org/presentationml/2006/ole">
            <mc:AlternateContent xmlns:mc="http://schemas.openxmlformats.org/markup-compatibility/2006">
              <mc:Choice xmlns:v="urn:schemas-microsoft-com:vml" Requires="v">
                <p:oleObj spid="_x0000_s466984" name="公式" r:id="rId7" imgW="3263760" imgH="419040" progId="Equation.3">
                  <p:embed/>
                </p:oleObj>
              </mc:Choice>
              <mc:Fallback>
                <p:oleObj name="公式" r:id="rId7" imgW="3263760" imgH="419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492375"/>
                        <a:ext cx="57150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53" name="Rectangle 9"/>
          <p:cNvSpPr>
            <a:spLocks noChangeArrowheads="1"/>
          </p:cNvSpPr>
          <p:nvPr/>
        </p:nvSpPr>
        <p:spPr bwMode="auto">
          <a:xfrm>
            <a:off x="457200" y="34290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Times New Roman" pitchFamily="18" charset="0"/>
                <a:ea typeface="宋体" pitchFamily="2" charset="-122"/>
                <a:cs typeface="Times New Roman" pitchFamily="18" charset="0"/>
              </a:rPr>
              <a:t>或      </a:t>
            </a:r>
            <a:endParaRPr lang="zh-CN" altLang="en-US" sz="2400" b="1">
              <a:solidFill>
                <a:srgbClr val="3366FF"/>
              </a:solidFill>
              <a:ea typeface="宋体" pitchFamily="2" charset="-122"/>
            </a:endParaRPr>
          </a:p>
        </p:txBody>
      </p:sp>
      <p:graphicFrame>
        <p:nvGraphicFramePr>
          <p:cNvPr id="466954" name="Object 10"/>
          <p:cNvGraphicFramePr>
            <a:graphicFrameLocks noChangeAspect="1"/>
          </p:cNvGraphicFramePr>
          <p:nvPr/>
        </p:nvGraphicFramePr>
        <p:xfrm>
          <a:off x="1027113" y="3284538"/>
          <a:ext cx="5849937" cy="738187"/>
        </p:xfrm>
        <a:graphic>
          <a:graphicData uri="http://schemas.openxmlformats.org/presentationml/2006/ole">
            <mc:AlternateContent xmlns:mc="http://schemas.openxmlformats.org/markup-compatibility/2006">
              <mc:Choice xmlns:v="urn:schemas-microsoft-com:vml" Requires="v">
                <p:oleObj spid="_x0000_s466985" name="公式" r:id="rId9" imgW="3327120" imgH="419040" progId="Equation.3">
                  <p:embed/>
                </p:oleObj>
              </mc:Choice>
              <mc:Fallback>
                <p:oleObj name="公式" r:id="rId9" imgW="3327120" imgH="419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113" y="3284538"/>
                        <a:ext cx="5849937"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55" name="Rectangle 11"/>
          <p:cNvSpPr>
            <a:spLocks noChangeArrowheads="1"/>
          </p:cNvSpPr>
          <p:nvPr/>
        </p:nvSpPr>
        <p:spPr bwMode="auto">
          <a:xfrm>
            <a:off x="6011863" y="34290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3366FF"/>
                </a:solidFill>
                <a:latin typeface="Times New Roman" pitchFamily="18" charset="0"/>
                <a:ea typeface="宋体" pitchFamily="2" charset="-122"/>
                <a:cs typeface="Times New Roman" pitchFamily="18" charset="0"/>
              </a:rPr>
              <a:t>              ( 3.22 ) </a:t>
            </a:r>
            <a:endParaRPr lang="en-US" altLang="zh-CN" sz="2400" b="1">
              <a:solidFill>
                <a:srgbClr val="3366FF"/>
              </a:solidFill>
              <a:ea typeface="宋体" pitchFamily="2" charset="-122"/>
            </a:endParaRPr>
          </a:p>
        </p:txBody>
      </p:sp>
      <p:graphicFrame>
        <p:nvGraphicFramePr>
          <p:cNvPr id="466956" name="Object 12"/>
          <p:cNvGraphicFramePr>
            <a:graphicFrameLocks noChangeAspect="1"/>
          </p:cNvGraphicFramePr>
          <p:nvPr/>
        </p:nvGraphicFramePr>
        <p:xfrm>
          <a:off x="933450" y="4079875"/>
          <a:ext cx="1838325" cy="654050"/>
        </p:xfrm>
        <a:graphic>
          <a:graphicData uri="http://schemas.openxmlformats.org/presentationml/2006/ole">
            <mc:AlternateContent xmlns:mc="http://schemas.openxmlformats.org/markup-compatibility/2006">
              <mc:Choice xmlns:v="urn:schemas-microsoft-com:vml" Requires="v">
                <p:oleObj spid="_x0000_s466986" name="公式" r:id="rId11" imgW="1091880" imgH="393480" progId="Equation.3">
                  <p:embed/>
                </p:oleObj>
              </mc:Choice>
              <mc:Fallback>
                <p:oleObj name="公式" r:id="rId11" imgW="1091880" imgH="393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450" y="4079875"/>
                        <a:ext cx="1838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57" name="Rectangle 13"/>
          <p:cNvSpPr>
            <a:spLocks noChangeArrowheads="1"/>
          </p:cNvSpPr>
          <p:nvPr/>
        </p:nvSpPr>
        <p:spPr bwMode="auto">
          <a:xfrm>
            <a:off x="5651500" y="4229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a:t>
            </a:r>
            <a:endParaRPr lang="en-US" altLang="zh-CN" sz="2400" b="1">
              <a:solidFill>
                <a:srgbClr val="3366FF"/>
              </a:solidFill>
              <a:ea typeface="宋体" pitchFamily="2" charset="-122"/>
            </a:endParaRPr>
          </a:p>
        </p:txBody>
      </p:sp>
      <p:graphicFrame>
        <p:nvGraphicFramePr>
          <p:cNvPr id="466958" name="Object 14"/>
          <p:cNvGraphicFramePr>
            <a:graphicFrameLocks noChangeAspect="1"/>
          </p:cNvGraphicFramePr>
          <p:nvPr/>
        </p:nvGraphicFramePr>
        <p:xfrm>
          <a:off x="3178175" y="4229100"/>
          <a:ext cx="2473325" cy="474663"/>
        </p:xfrm>
        <a:graphic>
          <a:graphicData uri="http://schemas.openxmlformats.org/presentationml/2006/ole">
            <mc:AlternateContent xmlns:mc="http://schemas.openxmlformats.org/markup-compatibility/2006">
              <mc:Choice xmlns:v="urn:schemas-microsoft-com:vml" Requires="v">
                <p:oleObj spid="_x0000_s466987" name="公式" r:id="rId13" imgW="1244520" imgH="241200" progId="Equation.3">
                  <p:embed/>
                </p:oleObj>
              </mc:Choice>
              <mc:Fallback>
                <p:oleObj name="公式" r:id="rId13" imgW="124452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4229100"/>
                        <a:ext cx="24733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59" name="Rectangle 15"/>
          <p:cNvSpPr>
            <a:spLocks noChangeArrowheads="1"/>
          </p:cNvSpPr>
          <p:nvPr/>
        </p:nvSpPr>
        <p:spPr bwMode="auto">
          <a:xfrm>
            <a:off x="2771775" y="41576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  </a:t>
            </a:r>
            <a:endParaRPr lang="en-US" altLang="zh-CN" sz="2400" b="1">
              <a:solidFill>
                <a:srgbClr val="3366FF"/>
              </a:solidFill>
              <a:ea typeface="宋体" pitchFamily="2" charset="-122"/>
            </a:endParaRPr>
          </a:p>
        </p:txBody>
      </p:sp>
      <p:graphicFrame>
        <p:nvGraphicFramePr>
          <p:cNvPr id="466960" name="Object 16"/>
          <p:cNvGraphicFramePr>
            <a:graphicFrameLocks noChangeAspect="1"/>
          </p:cNvGraphicFramePr>
          <p:nvPr/>
        </p:nvGraphicFramePr>
        <p:xfrm>
          <a:off x="6011863" y="4229100"/>
          <a:ext cx="2166937" cy="639763"/>
        </p:xfrm>
        <a:graphic>
          <a:graphicData uri="http://schemas.openxmlformats.org/presentationml/2006/ole">
            <mc:AlternateContent xmlns:mc="http://schemas.openxmlformats.org/markup-compatibility/2006">
              <mc:Choice xmlns:v="urn:schemas-microsoft-com:vml" Requires="v">
                <p:oleObj spid="_x0000_s466988" name="公式" r:id="rId15" imgW="1320480" imgH="393480" progId="Equation.3">
                  <p:embed/>
                </p:oleObj>
              </mc:Choice>
              <mc:Fallback>
                <p:oleObj name="公式" r:id="rId15" imgW="1320480" imgH="39348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1863" y="4229100"/>
                        <a:ext cx="216693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61" name="Text Box 17"/>
          <p:cNvSpPr txBox="1">
            <a:spLocks noChangeArrowheads="1"/>
          </p:cNvSpPr>
          <p:nvPr/>
        </p:nvSpPr>
        <p:spPr bwMode="auto">
          <a:xfrm>
            <a:off x="395288" y="4195763"/>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令</a:t>
            </a:r>
          </a:p>
        </p:txBody>
      </p:sp>
      <p:sp>
        <p:nvSpPr>
          <p:cNvPr id="466962" name="Rectangle 18"/>
          <p:cNvSpPr>
            <a:spLocks noChangeArrowheads="1"/>
          </p:cNvSpPr>
          <p:nvPr/>
        </p:nvSpPr>
        <p:spPr bwMode="auto">
          <a:xfrm>
            <a:off x="395288" y="5084763"/>
            <a:ext cx="2605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Times New Roman" pitchFamily="18" charset="0"/>
                <a:ea typeface="宋体" pitchFamily="2" charset="-122"/>
                <a:cs typeface="Times New Roman" pitchFamily="18" charset="0"/>
              </a:rPr>
              <a:t>则</a:t>
            </a:r>
            <a:r>
              <a:rPr lang="en-US" altLang="zh-CN" sz="2400" b="1">
                <a:solidFill>
                  <a:srgbClr val="3366FF"/>
                </a:solidFill>
                <a:latin typeface="Times New Roman" pitchFamily="18" charset="0"/>
                <a:ea typeface="宋体" pitchFamily="2" charset="-122"/>
                <a:cs typeface="Times New Roman" pitchFamily="18" charset="0"/>
              </a:rPr>
              <a:t>( 3.22 )</a:t>
            </a:r>
            <a:r>
              <a:rPr lang="zh-CN" altLang="en-US" sz="2400" b="1">
                <a:solidFill>
                  <a:srgbClr val="3366FF"/>
                </a:solidFill>
                <a:latin typeface="Times New Roman" pitchFamily="18" charset="0"/>
                <a:ea typeface="宋体" pitchFamily="2" charset="-122"/>
                <a:cs typeface="Times New Roman" pitchFamily="18" charset="0"/>
              </a:rPr>
              <a:t>可简写成</a:t>
            </a:r>
            <a:endParaRPr lang="zh-CN" altLang="en-US" sz="2400" b="1">
              <a:solidFill>
                <a:srgbClr val="3366FF"/>
              </a:solidFill>
            </a:endParaRPr>
          </a:p>
          <a:p>
            <a:pPr eaLnBrk="0" hangingPunct="0"/>
            <a:r>
              <a:rPr lang="zh-CN" altLang="en-US" sz="2400" b="1">
                <a:solidFill>
                  <a:srgbClr val="3366FF"/>
                </a:solidFill>
                <a:latin typeface="Times New Roman" pitchFamily="18" charset="0"/>
                <a:ea typeface="宋体" pitchFamily="2" charset="-122"/>
                <a:cs typeface="Times New Roman" pitchFamily="18" charset="0"/>
              </a:rPr>
              <a:t>        </a:t>
            </a:r>
            <a:endParaRPr lang="zh-CN" altLang="en-US" sz="2400" b="1">
              <a:solidFill>
                <a:srgbClr val="3366FF"/>
              </a:solidFill>
              <a:ea typeface="宋体" pitchFamily="2" charset="-122"/>
            </a:endParaRPr>
          </a:p>
        </p:txBody>
      </p:sp>
      <p:graphicFrame>
        <p:nvGraphicFramePr>
          <p:cNvPr id="466963" name="Object 19"/>
          <p:cNvGraphicFramePr>
            <a:graphicFrameLocks noChangeAspect="1"/>
          </p:cNvGraphicFramePr>
          <p:nvPr/>
        </p:nvGraphicFramePr>
        <p:xfrm>
          <a:off x="3059113" y="4941888"/>
          <a:ext cx="2881312" cy="711200"/>
        </p:xfrm>
        <a:graphic>
          <a:graphicData uri="http://schemas.openxmlformats.org/presentationml/2006/ole">
            <mc:AlternateContent xmlns:mc="http://schemas.openxmlformats.org/markup-compatibility/2006">
              <mc:Choice xmlns:v="urn:schemas-microsoft-com:vml" Requires="v">
                <p:oleObj spid="_x0000_s466989" name="公式" r:id="rId17" imgW="1701720" imgH="419040" progId="Equation.3">
                  <p:embed/>
                </p:oleObj>
              </mc:Choice>
              <mc:Fallback>
                <p:oleObj name="公式" r:id="rId17" imgW="1701720" imgH="41904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9113" y="4941888"/>
                        <a:ext cx="288131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64" name="Rectangle 20"/>
          <p:cNvSpPr>
            <a:spLocks noChangeArrowheads="1"/>
          </p:cNvSpPr>
          <p:nvPr/>
        </p:nvSpPr>
        <p:spPr bwMode="auto">
          <a:xfrm>
            <a:off x="6372225" y="5084763"/>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( 3.23 )</a:t>
            </a:r>
            <a:endParaRPr lang="en-US" altLang="zh-CN" sz="2400" b="1">
              <a:solidFill>
                <a:srgbClr val="3366FF"/>
              </a:solidFill>
              <a:ea typeface="宋体" pitchFamily="2" charset="-122"/>
            </a:endParaRPr>
          </a:p>
        </p:txBody>
      </p:sp>
      <p:sp>
        <p:nvSpPr>
          <p:cNvPr id="466965" name="Rectangle 21"/>
          <p:cNvSpPr>
            <a:spLocks noChangeArrowheads="1"/>
          </p:cNvSpPr>
          <p:nvPr/>
        </p:nvSpPr>
        <p:spPr bwMode="auto">
          <a:xfrm>
            <a:off x="395288" y="591502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3366FF"/>
                </a:solidFill>
                <a:latin typeface="Times New Roman" pitchFamily="18" charset="0"/>
                <a:ea typeface="宋体" pitchFamily="2" charset="-122"/>
                <a:cs typeface="Times New Roman" pitchFamily="18" charset="0"/>
              </a:rPr>
              <a:t>其中</a:t>
            </a:r>
            <a:endParaRPr lang="zh-CN" altLang="en-US" sz="2400" b="1">
              <a:solidFill>
                <a:srgbClr val="3366FF"/>
              </a:solidFill>
              <a:ea typeface="宋体" pitchFamily="2" charset="-122"/>
            </a:endParaRPr>
          </a:p>
        </p:txBody>
      </p:sp>
      <p:graphicFrame>
        <p:nvGraphicFramePr>
          <p:cNvPr id="466966" name="Object 22"/>
          <p:cNvGraphicFramePr>
            <a:graphicFrameLocks noChangeAspect="1"/>
          </p:cNvGraphicFramePr>
          <p:nvPr/>
        </p:nvGraphicFramePr>
        <p:xfrm>
          <a:off x="1187450" y="5826125"/>
          <a:ext cx="1871663" cy="665163"/>
        </p:xfrm>
        <a:graphic>
          <a:graphicData uri="http://schemas.openxmlformats.org/presentationml/2006/ole">
            <mc:AlternateContent xmlns:mc="http://schemas.openxmlformats.org/markup-compatibility/2006">
              <mc:Choice xmlns:v="urn:schemas-microsoft-com:vml" Requires="v">
                <p:oleObj spid="_x0000_s466990" name="公式" r:id="rId19" imgW="1091880" imgH="393480" progId="Equation.3">
                  <p:embed/>
                </p:oleObj>
              </mc:Choice>
              <mc:Fallback>
                <p:oleObj name="公式" r:id="rId19" imgW="1091880" imgH="39348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5826125"/>
                        <a:ext cx="1871663"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67" name="Rectangle 23"/>
          <p:cNvSpPr>
            <a:spLocks noChangeArrowheads="1"/>
          </p:cNvSpPr>
          <p:nvPr/>
        </p:nvSpPr>
        <p:spPr bwMode="auto">
          <a:xfrm>
            <a:off x="3059113" y="5876925"/>
            <a:ext cx="38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3366FF"/>
                </a:solidFill>
                <a:latin typeface="Times New Roman" pitchFamily="18" charset="0"/>
                <a:ea typeface="宋体" pitchFamily="2" charset="-122"/>
                <a:cs typeface="Times New Roman" pitchFamily="18" charset="0"/>
              </a:rPr>
              <a:t>, </a:t>
            </a:r>
            <a:endParaRPr lang="en-US" altLang="zh-CN" sz="2400" b="1">
              <a:solidFill>
                <a:srgbClr val="3366FF"/>
              </a:solidFill>
              <a:ea typeface="宋体" pitchFamily="2" charset="-122"/>
            </a:endParaRPr>
          </a:p>
        </p:txBody>
      </p:sp>
      <p:graphicFrame>
        <p:nvGraphicFramePr>
          <p:cNvPr id="466968" name="Object 24"/>
          <p:cNvGraphicFramePr>
            <a:graphicFrameLocks noChangeAspect="1"/>
          </p:cNvGraphicFramePr>
          <p:nvPr/>
        </p:nvGraphicFramePr>
        <p:xfrm>
          <a:off x="3348038" y="5949950"/>
          <a:ext cx="2232025" cy="428625"/>
        </p:xfrm>
        <a:graphic>
          <a:graphicData uri="http://schemas.openxmlformats.org/presentationml/2006/ole">
            <mc:AlternateContent xmlns:mc="http://schemas.openxmlformats.org/markup-compatibility/2006">
              <mc:Choice xmlns:v="urn:schemas-microsoft-com:vml" Requires="v">
                <p:oleObj spid="_x0000_s466991" name="公式" r:id="rId21" imgW="1244520" imgH="241200" progId="Equation.3">
                  <p:embed/>
                </p:oleObj>
              </mc:Choice>
              <mc:Fallback>
                <p:oleObj name="公式" r:id="rId21" imgW="1244520" imgH="24120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8038" y="5949950"/>
                        <a:ext cx="2232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69" name="Rectangle 25"/>
          <p:cNvSpPr>
            <a:spLocks noChangeArrowheads="1"/>
          </p:cNvSpPr>
          <p:nvPr/>
        </p:nvSpPr>
        <p:spPr bwMode="auto">
          <a:xfrm>
            <a:off x="5580063" y="5876925"/>
            <a:ext cx="56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3366FF"/>
                </a:solidFill>
                <a:latin typeface="Times New Roman" pitchFamily="18" charset="0"/>
                <a:ea typeface="宋体" pitchFamily="2" charset="-122"/>
                <a:cs typeface="Times New Roman" pitchFamily="18" charset="0"/>
              </a:rPr>
              <a:t> ,  </a:t>
            </a:r>
            <a:endParaRPr lang="en-US" altLang="zh-CN" sz="2400" b="1">
              <a:solidFill>
                <a:srgbClr val="3366FF"/>
              </a:solidFill>
              <a:ea typeface="宋体" pitchFamily="2" charset="-122"/>
            </a:endParaRPr>
          </a:p>
        </p:txBody>
      </p:sp>
      <p:graphicFrame>
        <p:nvGraphicFramePr>
          <p:cNvPr id="466970" name="Object 26"/>
          <p:cNvGraphicFramePr>
            <a:graphicFrameLocks noChangeAspect="1"/>
          </p:cNvGraphicFramePr>
          <p:nvPr/>
        </p:nvGraphicFramePr>
        <p:xfrm>
          <a:off x="5954713" y="5734050"/>
          <a:ext cx="2362200" cy="696913"/>
        </p:xfrm>
        <a:graphic>
          <a:graphicData uri="http://schemas.openxmlformats.org/presentationml/2006/ole">
            <mc:AlternateContent xmlns:mc="http://schemas.openxmlformats.org/markup-compatibility/2006">
              <mc:Choice xmlns:v="urn:schemas-microsoft-com:vml" Requires="v">
                <p:oleObj spid="_x0000_s466992" name="公式" r:id="rId23" imgW="1320480" imgH="393480" progId="Equation.3">
                  <p:embed/>
                </p:oleObj>
              </mc:Choice>
              <mc:Fallback>
                <p:oleObj name="公式" r:id="rId23" imgW="1320480" imgH="39348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54713" y="5734050"/>
                        <a:ext cx="2362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250825" y="404813"/>
            <a:ext cx="8651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3366FF"/>
                </a:solidFill>
                <a:latin typeface="Times New Roman" pitchFamily="18" charset="0"/>
                <a:ea typeface="宋体" pitchFamily="2" charset="-122"/>
                <a:cs typeface="Times New Roman" pitchFamily="18" charset="0"/>
              </a:rPr>
              <a:t>设在</a:t>
            </a:r>
            <a:r>
              <a:rPr lang="en-US" altLang="zh-CN" sz="2400" b="1">
                <a:solidFill>
                  <a:srgbClr val="3366FF"/>
                </a:solidFill>
                <a:latin typeface="Times New Roman" pitchFamily="18" charset="0"/>
                <a:ea typeface="宋体" pitchFamily="2" charset="-122"/>
                <a:cs typeface="Times New Roman" pitchFamily="18" charset="0"/>
              </a:rPr>
              <a:t>t = 0 </a:t>
            </a:r>
            <a:r>
              <a:rPr lang="zh-CN" altLang="en-US" sz="2400" b="1">
                <a:solidFill>
                  <a:srgbClr val="3366FF"/>
                </a:solidFill>
                <a:latin typeface="Times New Roman" pitchFamily="18" charset="0"/>
                <a:ea typeface="宋体" pitchFamily="2" charset="-122"/>
                <a:cs typeface="Times New Roman" pitchFamily="18" charset="0"/>
              </a:rPr>
              <a:t>时患者开始被测试，他需在很短时间内喝下一定数量  </a:t>
            </a:r>
          </a:p>
          <a:p>
            <a:r>
              <a:rPr lang="zh-CN" altLang="en-US" sz="2400" b="1">
                <a:solidFill>
                  <a:srgbClr val="3366FF"/>
                </a:solidFill>
                <a:latin typeface="Times New Roman" pitchFamily="18" charset="0"/>
                <a:ea typeface="宋体" pitchFamily="2" charset="-122"/>
                <a:cs typeface="Times New Roman" pitchFamily="18" charset="0"/>
              </a:rPr>
              <a:t>的外加葡萄糖水，如忽略这一小段时间，此后方程可写成</a:t>
            </a:r>
            <a:endParaRPr lang="zh-CN" altLang="en-US" sz="2400" b="1">
              <a:solidFill>
                <a:srgbClr val="3366FF"/>
              </a:solidFill>
              <a:ea typeface="宋体" pitchFamily="2" charset="-122"/>
            </a:endParaRPr>
          </a:p>
        </p:txBody>
      </p:sp>
      <p:graphicFrame>
        <p:nvGraphicFramePr>
          <p:cNvPr id="467971" name="Object 3"/>
          <p:cNvGraphicFramePr>
            <a:graphicFrameLocks noChangeAspect="1"/>
          </p:cNvGraphicFramePr>
          <p:nvPr/>
        </p:nvGraphicFramePr>
        <p:xfrm>
          <a:off x="1331913" y="1268413"/>
          <a:ext cx="2665412" cy="750887"/>
        </p:xfrm>
        <a:graphic>
          <a:graphicData uri="http://schemas.openxmlformats.org/presentationml/2006/ole">
            <mc:AlternateContent xmlns:mc="http://schemas.openxmlformats.org/markup-compatibility/2006">
              <mc:Choice xmlns:v="urn:schemas-microsoft-com:vml" Requires="v">
                <p:oleObj spid="_x0000_s468008" name="公式" r:id="rId3" imgW="1485720" imgH="419040" progId="Equation.3">
                  <p:embed/>
                </p:oleObj>
              </mc:Choice>
              <mc:Fallback>
                <p:oleObj name="公式" r:id="rId3" imgW="148572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68413"/>
                        <a:ext cx="2665412"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72" name="Rectangle 4"/>
          <p:cNvSpPr>
            <a:spLocks noChangeArrowheads="1"/>
          </p:cNvSpPr>
          <p:nvPr/>
        </p:nvSpPr>
        <p:spPr bwMode="auto">
          <a:xfrm>
            <a:off x="5940425" y="1412875"/>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( 3.24 )</a:t>
            </a:r>
            <a:endParaRPr lang="en-US" altLang="zh-CN" sz="2400" b="1">
              <a:solidFill>
                <a:srgbClr val="3366FF"/>
              </a:solidFill>
              <a:ea typeface="宋体" pitchFamily="2" charset="-122"/>
            </a:endParaRPr>
          </a:p>
        </p:txBody>
      </p:sp>
      <p:sp>
        <p:nvSpPr>
          <p:cNvPr id="467973" name="Rectangle 5"/>
          <p:cNvSpPr>
            <a:spLocks noChangeArrowheads="1"/>
          </p:cNvSpPr>
          <p:nvPr/>
        </p:nvSpPr>
        <p:spPr bwMode="auto">
          <a:xfrm>
            <a:off x="250825" y="1989138"/>
            <a:ext cx="827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3366FF"/>
                </a:solidFill>
              </a:rPr>
              <a:t>（注：要考虑这一小段时间的影响可利   用</a:t>
            </a:r>
            <a:r>
              <a:rPr lang="en-US" altLang="zh-CN" sz="2400" b="1">
                <a:solidFill>
                  <a:srgbClr val="3366FF"/>
                </a:solidFill>
              </a:rPr>
              <a:t>Dirac</a:t>
            </a:r>
            <a:r>
              <a:rPr lang="zh-CN" altLang="en-US" sz="2400" b="1">
                <a:solidFill>
                  <a:srgbClr val="3366FF"/>
                </a:solidFill>
              </a:rPr>
              <a:t>的</a:t>
            </a:r>
            <a:r>
              <a:rPr lang="en-US" altLang="zh-CN" sz="2400" b="1">
                <a:solidFill>
                  <a:srgbClr val="3366FF"/>
                </a:solidFill>
              </a:rPr>
              <a:t>δ</a:t>
            </a:r>
            <a:r>
              <a:rPr lang="zh-CN" altLang="en-US" sz="2400" b="1">
                <a:solidFill>
                  <a:srgbClr val="3366FF"/>
                </a:solidFill>
              </a:rPr>
              <a:t>函数）</a:t>
            </a:r>
          </a:p>
        </p:txBody>
      </p:sp>
      <p:sp>
        <p:nvSpPr>
          <p:cNvPr id="467974" name="Rectangle 6"/>
          <p:cNvSpPr>
            <a:spLocks noChangeArrowheads="1"/>
          </p:cNvSpPr>
          <p:nvPr/>
        </p:nvSpPr>
        <p:spPr bwMode="auto">
          <a:xfrm>
            <a:off x="179388" y="2309813"/>
            <a:ext cx="8678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ea typeface="宋体" pitchFamily="2" charset="-122"/>
                <a:cs typeface="Times New Roman" pitchFamily="18" charset="0"/>
              </a:rPr>
              <a:t>( 3.24 )</a:t>
            </a:r>
            <a:r>
              <a:rPr lang="zh-CN" altLang="en-US" sz="2400" b="1">
                <a:solidFill>
                  <a:srgbClr val="3366FF"/>
                </a:solidFill>
                <a:latin typeface="Times New Roman" pitchFamily="18" charset="0"/>
                <a:ea typeface="宋体" pitchFamily="2" charset="-122"/>
                <a:cs typeface="Times New Roman" pitchFamily="18" charset="0"/>
              </a:rPr>
              <a:t>式具有正系数，且 当</a:t>
            </a:r>
            <a:r>
              <a:rPr lang="en-US" altLang="zh-CN" sz="2400" b="1">
                <a:solidFill>
                  <a:srgbClr val="3366FF"/>
                </a:solidFill>
                <a:latin typeface="Times New Roman" pitchFamily="18" charset="0"/>
                <a:ea typeface="宋体" pitchFamily="2" charset="-122"/>
                <a:cs typeface="Times New Roman" pitchFamily="18" charset="0"/>
              </a:rPr>
              <a:t>t</a:t>
            </a:r>
            <a:r>
              <a:rPr lang="zh-CN" altLang="en-US" sz="2400" b="1">
                <a:solidFill>
                  <a:srgbClr val="3366FF"/>
                </a:solidFill>
                <a:latin typeface="Times New Roman" pitchFamily="18" charset="0"/>
                <a:ea typeface="宋体" pitchFamily="2" charset="-122"/>
                <a:cs typeface="Times New Roman" pitchFamily="18" charset="0"/>
              </a:rPr>
              <a:t>趋于无穷时</a:t>
            </a:r>
            <a:r>
              <a:rPr lang="en-US" altLang="zh-CN" sz="2400" b="1">
                <a:solidFill>
                  <a:srgbClr val="3366FF"/>
                </a:solidFill>
                <a:latin typeface="Times New Roman" pitchFamily="18" charset="0"/>
                <a:ea typeface="宋体" pitchFamily="2" charset="-122"/>
                <a:cs typeface="Times New Roman" pitchFamily="18" charset="0"/>
              </a:rPr>
              <a:t>g</a:t>
            </a:r>
            <a:r>
              <a:rPr lang="zh-CN" altLang="en-US" sz="2400" b="1">
                <a:solidFill>
                  <a:srgbClr val="3366FF"/>
                </a:solidFill>
                <a:latin typeface="Times New Roman" pitchFamily="18" charset="0"/>
                <a:ea typeface="宋体" pitchFamily="2" charset="-122"/>
                <a:cs typeface="Times New Roman" pitchFamily="18" charset="0"/>
              </a:rPr>
              <a:t>趋于</a:t>
            </a:r>
            <a:r>
              <a:rPr lang="en-US" altLang="zh-CN" sz="2400" b="1">
                <a:solidFill>
                  <a:srgbClr val="3366FF"/>
                </a:solidFill>
                <a:latin typeface="Times New Roman" pitchFamily="18" charset="0"/>
                <a:ea typeface="宋体" pitchFamily="2" charset="-122"/>
                <a:cs typeface="Times New Roman" pitchFamily="18" charset="0"/>
              </a:rPr>
              <a:t>0</a:t>
            </a:r>
            <a:r>
              <a:rPr lang="zh-CN" altLang="en-US" sz="2400" b="1">
                <a:solidFill>
                  <a:srgbClr val="3366FF"/>
                </a:solidFill>
                <a:latin typeface="Times New Roman" pitchFamily="18" charset="0"/>
                <a:ea typeface="宋体" pitchFamily="2" charset="-122"/>
                <a:cs typeface="Times New Roman" pitchFamily="18" charset="0"/>
              </a:rPr>
              <a:t>，（体内的葡萄 </a:t>
            </a:r>
          </a:p>
          <a:p>
            <a:r>
              <a:rPr lang="zh-CN" altLang="en-US" sz="2400" b="1">
                <a:solidFill>
                  <a:srgbClr val="3366FF"/>
                </a:solidFill>
                <a:latin typeface="Times New Roman" pitchFamily="18" charset="0"/>
                <a:ea typeface="宋体" pitchFamily="2" charset="-122"/>
                <a:cs typeface="Times New Roman" pitchFamily="18" charset="0"/>
              </a:rPr>
              <a:t>糖浓度将逐渐趋于平衡值），不难证  明</a:t>
            </a:r>
            <a:r>
              <a:rPr lang="en-US" altLang="zh-CN" sz="2400" b="1">
                <a:solidFill>
                  <a:srgbClr val="3366FF"/>
                </a:solidFill>
                <a:latin typeface="Times New Roman" pitchFamily="18" charset="0"/>
                <a:ea typeface="宋体" pitchFamily="2" charset="-122"/>
                <a:cs typeface="Times New Roman" pitchFamily="18" charset="0"/>
              </a:rPr>
              <a:t>G</a:t>
            </a:r>
            <a:r>
              <a:rPr lang="zh-CN" altLang="en-US" sz="2400" b="1">
                <a:solidFill>
                  <a:srgbClr val="3366FF"/>
                </a:solidFill>
                <a:latin typeface="Times New Roman" pitchFamily="18" charset="0"/>
                <a:ea typeface="宋体" pitchFamily="2" charset="-122"/>
                <a:cs typeface="Times New Roman" pitchFamily="18" charset="0"/>
              </a:rPr>
              <a:t>将趋于</a:t>
            </a:r>
            <a:endParaRPr lang="zh-CN" altLang="en-US" sz="2400" b="1">
              <a:solidFill>
                <a:srgbClr val="3366FF"/>
              </a:solidFill>
              <a:ea typeface="宋体" pitchFamily="2" charset="-122"/>
            </a:endParaRPr>
          </a:p>
        </p:txBody>
      </p:sp>
      <p:graphicFrame>
        <p:nvGraphicFramePr>
          <p:cNvPr id="467975" name="Object 7"/>
          <p:cNvGraphicFramePr>
            <a:graphicFrameLocks noChangeAspect="1"/>
          </p:cNvGraphicFramePr>
          <p:nvPr/>
        </p:nvGraphicFramePr>
        <p:xfrm>
          <a:off x="6877050" y="2636838"/>
          <a:ext cx="441325" cy="504825"/>
        </p:xfrm>
        <a:graphic>
          <a:graphicData uri="http://schemas.openxmlformats.org/presentationml/2006/ole">
            <mc:AlternateContent xmlns:mc="http://schemas.openxmlformats.org/markup-compatibility/2006">
              <mc:Choice xmlns:v="urn:schemas-microsoft-com:vml" Requires="v">
                <p:oleObj spid="_x0000_s468009" name="公式" r:id="rId5" imgW="203040" imgH="228600" progId="Equation.3">
                  <p:embed/>
                </p:oleObj>
              </mc:Choice>
              <mc:Fallback>
                <p:oleObj name="公式" r:id="rId5" imgW="20304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2636838"/>
                        <a:ext cx="441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76" name="Rectangle 8"/>
          <p:cNvSpPr>
            <a:spLocks noChangeArrowheads="1"/>
          </p:cNvSpPr>
          <p:nvPr/>
        </p:nvSpPr>
        <p:spPr bwMode="auto">
          <a:xfrm>
            <a:off x="250825" y="3259138"/>
            <a:ext cx="440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a:solidFill>
                  <a:srgbClr val="3366FF"/>
                </a:solidFill>
                <a:latin typeface="Times New Roman" pitchFamily="18" charset="0"/>
                <a:ea typeface="宋体" pitchFamily="2" charset="-122"/>
                <a:cs typeface="Times New Roman" pitchFamily="18" charset="0"/>
              </a:rPr>
              <a:t>g</a:t>
            </a:r>
            <a:r>
              <a:rPr lang="zh-CN" altLang="en-US" sz="2400" b="1" i="1">
                <a:solidFill>
                  <a:srgbClr val="3366FF"/>
                </a:solidFill>
                <a:latin typeface="Times New Roman" pitchFamily="18" charset="0"/>
                <a:ea typeface="宋体" pitchFamily="2" charset="-122"/>
                <a:cs typeface="Times New Roman" pitchFamily="18" charset="0"/>
              </a:rPr>
              <a:t>（</a:t>
            </a:r>
            <a:r>
              <a:rPr lang="en-US" altLang="zh-CN" sz="2400" b="1" i="1">
                <a:solidFill>
                  <a:srgbClr val="3366FF"/>
                </a:solidFill>
                <a:latin typeface="Times New Roman" pitchFamily="18" charset="0"/>
                <a:ea typeface="宋体" pitchFamily="2" charset="-122"/>
                <a:cs typeface="Times New Roman" pitchFamily="18" charset="0"/>
              </a:rPr>
              <a:t>t</a:t>
            </a:r>
            <a:r>
              <a:rPr lang="zh-CN" altLang="en-US" sz="2400" b="1" i="1">
                <a:solidFill>
                  <a:srgbClr val="3366FF"/>
                </a:solidFill>
                <a:latin typeface="Times New Roman" pitchFamily="18" charset="0"/>
                <a:ea typeface="宋体" pitchFamily="2" charset="-122"/>
                <a:cs typeface="Times New Roman" pitchFamily="18" charset="0"/>
              </a:rPr>
              <a:t>）</a:t>
            </a:r>
            <a:r>
              <a:rPr lang="zh-CN" altLang="en-US" sz="2400" b="1">
                <a:solidFill>
                  <a:srgbClr val="3366FF"/>
                </a:solidFill>
                <a:latin typeface="Times New Roman" pitchFamily="18" charset="0"/>
                <a:ea typeface="宋体" pitchFamily="2" charset="-122"/>
                <a:cs typeface="Times New Roman" pitchFamily="18" charset="0"/>
              </a:rPr>
              <a:t>的解有三种形式，取决于</a:t>
            </a:r>
            <a:endParaRPr lang="zh-CN" altLang="en-US" sz="2400" b="1">
              <a:solidFill>
                <a:srgbClr val="3366FF"/>
              </a:solidFill>
              <a:ea typeface="宋体" pitchFamily="2" charset="-122"/>
            </a:endParaRPr>
          </a:p>
        </p:txBody>
      </p:sp>
      <p:graphicFrame>
        <p:nvGraphicFramePr>
          <p:cNvPr id="467977" name="Object 9"/>
          <p:cNvGraphicFramePr>
            <a:graphicFrameLocks noChangeAspect="1"/>
          </p:cNvGraphicFramePr>
          <p:nvPr/>
        </p:nvGraphicFramePr>
        <p:xfrm>
          <a:off x="4716463" y="3228975"/>
          <a:ext cx="1223962" cy="560388"/>
        </p:xfrm>
        <a:graphic>
          <a:graphicData uri="http://schemas.openxmlformats.org/presentationml/2006/ole">
            <mc:AlternateContent xmlns:mc="http://schemas.openxmlformats.org/markup-compatibility/2006">
              <mc:Choice xmlns:v="urn:schemas-microsoft-com:vml" Requires="v">
                <p:oleObj spid="_x0000_s468010" name="公式" r:id="rId7" imgW="520560" imgH="241200" progId="Equation.3">
                  <p:embed/>
                </p:oleObj>
              </mc:Choice>
              <mc:Fallback>
                <p:oleObj name="公式" r:id="rId7" imgW="52056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3228975"/>
                        <a:ext cx="1223962"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78" name="Rectangle 10"/>
          <p:cNvSpPr>
            <a:spLocks noChangeArrowheads="1"/>
          </p:cNvSpPr>
          <p:nvPr/>
        </p:nvSpPr>
        <p:spPr bwMode="auto">
          <a:xfrm>
            <a:off x="5724525" y="3213100"/>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宋体" pitchFamily="2" charset="-122"/>
                <a:ea typeface="宋体" pitchFamily="2" charset="-122"/>
                <a:cs typeface="Times New Roman" pitchFamily="18" charset="0"/>
              </a:rPr>
              <a:t> </a:t>
            </a:r>
            <a:r>
              <a:rPr lang="zh-CN" altLang="en-US" sz="2400" b="1">
                <a:solidFill>
                  <a:srgbClr val="3366FF"/>
                </a:solidFill>
                <a:latin typeface="宋体" pitchFamily="2" charset="-122"/>
                <a:ea typeface="宋体" pitchFamily="2" charset="-122"/>
                <a:cs typeface="Times New Roman" pitchFamily="18" charset="0"/>
              </a:rPr>
              <a:t>的符号。</a:t>
            </a:r>
            <a:endParaRPr lang="zh-CN" altLang="en-US" sz="2400" b="1">
              <a:solidFill>
                <a:srgbClr val="3366FF"/>
              </a:solidFill>
            </a:endParaRPr>
          </a:p>
        </p:txBody>
      </p:sp>
      <p:graphicFrame>
        <p:nvGraphicFramePr>
          <p:cNvPr id="467979" name="Object 11"/>
          <p:cNvGraphicFramePr>
            <a:graphicFrameLocks noChangeAspect="1"/>
          </p:cNvGraphicFramePr>
          <p:nvPr/>
        </p:nvGraphicFramePr>
        <p:xfrm>
          <a:off x="1116013" y="3933825"/>
          <a:ext cx="1144587" cy="523875"/>
        </p:xfrm>
        <a:graphic>
          <a:graphicData uri="http://schemas.openxmlformats.org/presentationml/2006/ole">
            <mc:AlternateContent xmlns:mc="http://schemas.openxmlformats.org/markup-compatibility/2006">
              <mc:Choice xmlns:v="urn:schemas-microsoft-com:vml" Requires="v">
                <p:oleObj spid="_x0000_s468011" name="公式" r:id="rId9" imgW="520560" imgH="241200" progId="Equation.3">
                  <p:embed/>
                </p:oleObj>
              </mc:Choice>
              <mc:Fallback>
                <p:oleObj name="公式" r:id="rId9" imgW="52056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933825"/>
                        <a:ext cx="1144587"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80" name="Rectangle 12"/>
          <p:cNvSpPr>
            <a:spLocks noChangeArrowheads="1"/>
          </p:cNvSpPr>
          <p:nvPr/>
        </p:nvSpPr>
        <p:spPr bwMode="auto">
          <a:xfrm>
            <a:off x="2051050" y="3933825"/>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3366FF"/>
                </a:solidFill>
                <a:latin typeface="宋体" pitchFamily="2" charset="-122"/>
                <a:ea typeface="宋体" pitchFamily="2" charset="-122"/>
                <a:cs typeface="Times New Roman" pitchFamily="18" charset="0"/>
              </a:rPr>
              <a:t> </a:t>
            </a:r>
            <a:r>
              <a:rPr lang="zh-CN" altLang="en-US" sz="2400" b="1">
                <a:solidFill>
                  <a:srgbClr val="3366FF"/>
                </a:solidFill>
                <a:latin typeface="宋体" pitchFamily="2" charset="-122"/>
                <a:ea typeface="宋体" pitchFamily="2" charset="-122"/>
                <a:cs typeface="Times New Roman" pitchFamily="18" charset="0"/>
              </a:rPr>
              <a:t>＜ </a:t>
            </a:r>
            <a:r>
              <a:rPr lang="en-US" altLang="zh-CN" sz="2400" b="1">
                <a:solidFill>
                  <a:srgbClr val="3366FF"/>
                </a:solidFill>
                <a:latin typeface="宋体" pitchFamily="2" charset="-122"/>
                <a:ea typeface="宋体" pitchFamily="2" charset="-122"/>
                <a:cs typeface="Times New Roman" pitchFamily="18" charset="0"/>
              </a:rPr>
              <a:t>0</a:t>
            </a:r>
            <a:r>
              <a:rPr lang="zh-CN" altLang="en-US" sz="2400" b="1">
                <a:solidFill>
                  <a:srgbClr val="3366FF"/>
                </a:solidFill>
                <a:latin typeface="宋体" pitchFamily="2" charset="-122"/>
                <a:ea typeface="宋体" pitchFamily="2" charset="-122"/>
                <a:cs typeface="Times New Roman" pitchFamily="18" charset="0"/>
              </a:rPr>
              <a:t>时可得         </a:t>
            </a:r>
            <a:endParaRPr lang="zh-CN" altLang="en-US" sz="2400" b="1">
              <a:solidFill>
                <a:srgbClr val="3366FF"/>
              </a:solidFill>
              <a:ea typeface="宋体" pitchFamily="2" charset="-122"/>
            </a:endParaRPr>
          </a:p>
        </p:txBody>
      </p:sp>
      <p:graphicFrame>
        <p:nvGraphicFramePr>
          <p:cNvPr id="467981" name="Object 13"/>
          <p:cNvGraphicFramePr>
            <a:graphicFrameLocks noChangeAspect="1"/>
          </p:cNvGraphicFramePr>
          <p:nvPr/>
        </p:nvGraphicFramePr>
        <p:xfrm>
          <a:off x="3924300" y="3860800"/>
          <a:ext cx="3743325" cy="538163"/>
        </p:xfrm>
        <a:graphic>
          <a:graphicData uri="http://schemas.openxmlformats.org/presentationml/2006/ole">
            <mc:AlternateContent xmlns:mc="http://schemas.openxmlformats.org/markup-compatibility/2006">
              <mc:Choice xmlns:v="urn:schemas-microsoft-com:vml" Requires="v">
                <p:oleObj spid="_x0000_s468012" name="公式" r:id="rId11" imgW="1587240" imgH="228600" progId="Equation.3">
                  <p:embed/>
                </p:oleObj>
              </mc:Choice>
              <mc:Fallback>
                <p:oleObj name="公式" r:id="rId11" imgW="158724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3860800"/>
                        <a:ext cx="37433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82" name="Text Box 14"/>
          <p:cNvSpPr txBox="1">
            <a:spLocks noChangeArrowheads="1"/>
          </p:cNvSpPr>
          <p:nvPr/>
        </p:nvSpPr>
        <p:spPr bwMode="auto">
          <a:xfrm>
            <a:off x="323850" y="39338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3366FF"/>
                </a:solidFill>
              </a:rPr>
              <a:t>(1)</a:t>
            </a:r>
            <a:r>
              <a:rPr lang="zh-CN" altLang="en-US" sz="2400" b="1">
                <a:solidFill>
                  <a:srgbClr val="3366FF"/>
                </a:solidFill>
              </a:rPr>
              <a:t>当</a:t>
            </a:r>
          </a:p>
        </p:txBody>
      </p:sp>
      <p:sp>
        <p:nvSpPr>
          <p:cNvPr id="467983" name="Rectangle 15"/>
          <p:cNvSpPr>
            <a:spLocks noChangeArrowheads="1"/>
          </p:cNvSpPr>
          <p:nvPr/>
        </p:nvSpPr>
        <p:spPr bwMode="auto">
          <a:xfrm>
            <a:off x="250825" y="4581525"/>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3366FF"/>
                </a:solidFill>
                <a:latin typeface="宋体" pitchFamily="2" charset="-122"/>
                <a:ea typeface="宋体" pitchFamily="2" charset="-122"/>
                <a:cs typeface="Times New Roman" pitchFamily="18" charset="0"/>
              </a:rPr>
              <a:t>其中 </a:t>
            </a:r>
            <a:endParaRPr lang="zh-CN" altLang="en-US" sz="2400" b="1">
              <a:solidFill>
                <a:srgbClr val="3366FF"/>
              </a:solidFill>
              <a:ea typeface="宋体" pitchFamily="2" charset="-122"/>
            </a:endParaRPr>
          </a:p>
        </p:txBody>
      </p:sp>
      <p:graphicFrame>
        <p:nvGraphicFramePr>
          <p:cNvPr id="467984" name="Object 16"/>
          <p:cNvGraphicFramePr>
            <a:graphicFrameLocks noChangeAspect="1"/>
          </p:cNvGraphicFramePr>
          <p:nvPr/>
        </p:nvGraphicFramePr>
        <p:xfrm>
          <a:off x="1041400" y="4564063"/>
          <a:ext cx="792163" cy="449262"/>
        </p:xfrm>
        <a:graphic>
          <a:graphicData uri="http://schemas.openxmlformats.org/presentationml/2006/ole">
            <mc:AlternateContent xmlns:mc="http://schemas.openxmlformats.org/markup-compatibility/2006">
              <mc:Choice xmlns:v="urn:schemas-microsoft-com:vml" Requires="v">
                <p:oleObj spid="_x0000_s468013" name="公式" r:id="rId13" imgW="355320" imgH="203040" progId="Equation.3">
                  <p:embed/>
                </p:oleObj>
              </mc:Choice>
              <mc:Fallback>
                <p:oleObj name="公式" r:id="rId13" imgW="355320" imgH="2030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1400" y="4564063"/>
                        <a:ext cx="7921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85" name="Rectangle 17"/>
          <p:cNvSpPr>
            <a:spLocks noChangeArrowheads="1"/>
          </p:cNvSpPr>
          <p:nvPr/>
        </p:nvSpPr>
        <p:spPr bwMode="auto">
          <a:xfrm>
            <a:off x="0" y="309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7986" name="Object 18"/>
          <p:cNvGraphicFramePr>
            <a:graphicFrameLocks noChangeAspect="1"/>
          </p:cNvGraphicFramePr>
          <p:nvPr/>
        </p:nvGraphicFramePr>
        <p:xfrm>
          <a:off x="1833563" y="4557713"/>
          <a:ext cx="1152525" cy="527050"/>
        </p:xfrm>
        <a:graphic>
          <a:graphicData uri="http://schemas.openxmlformats.org/presentationml/2006/ole">
            <mc:AlternateContent xmlns:mc="http://schemas.openxmlformats.org/markup-compatibility/2006">
              <mc:Choice xmlns:v="urn:schemas-microsoft-com:vml" Requires="v">
                <p:oleObj spid="_x0000_s468014" name="公式" r:id="rId15" imgW="520560" imgH="241200" progId="Equation.3">
                  <p:embed/>
                </p:oleObj>
              </mc:Choice>
              <mc:Fallback>
                <p:oleObj name="公式" r:id="rId15" imgW="520560" imgH="2412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3563" y="4557713"/>
                        <a:ext cx="11525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87" name="Rectangle 19"/>
          <p:cNvSpPr>
            <a:spLocks noChangeArrowheads="1"/>
          </p:cNvSpPr>
          <p:nvPr/>
        </p:nvSpPr>
        <p:spPr bwMode="auto">
          <a:xfrm>
            <a:off x="2770188" y="4581525"/>
            <a:ext cx="1570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宋体" pitchFamily="2" charset="-122"/>
                <a:ea typeface="宋体" pitchFamily="2" charset="-122"/>
                <a:cs typeface="Times New Roman" pitchFamily="18" charset="0"/>
              </a:rPr>
              <a:t> </a:t>
            </a:r>
            <a:r>
              <a:rPr lang="zh-CN" altLang="en-US" sz="2400" b="1">
                <a:solidFill>
                  <a:srgbClr val="3366FF"/>
                </a:solidFill>
                <a:latin typeface="宋体" pitchFamily="2" charset="-122"/>
                <a:ea typeface="宋体" pitchFamily="2" charset="-122"/>
                <a:cs typeface="Times New Roman" pitchFamily="18" charset="0"/>
              </a:rPr>
              <a:t>，所以</a:t>
            </a:r>
            <a:endParaRPr lang="zh-CN" altLang="en-US" sz="2400" b="1">
              <a:solidFill>
                <a:srgbClr val="3366FF"/>
              </a:solidFill>
            </a:endParaRPr>
          </a:p>
          <a:p>
            <a:pPr eaLnBrk="0" hangingPunct="0"/>
            <a:r>
              <a:rPr lang="zh-CN" altLang="en-US" sz="2400" b="1">
                <a:solidFill>
                  <a:srgbClr val="3366FF"/>
                </a:solidFill>
                <a:latin typeface="宋体" pitchFamily="2" charset="-122"/>
                <a:ea typeface="宋体" pitchFamily="2" charset="-122"/>
                <a:cs typeface="Times New Roman" pitchFamily="18" charset="0"/>
              </a:rPr>
              <a:t>         </a:t>
            </a:r>
            <a:endParaRPr lang="zh-CN" altLang="en-US" sz="2400" b="1">
              <a:solidFill>
                <a:srgbClr val="3366FF"/>
              </a:solidFill>
              <a:ea typeface="宋体" pitchFamily="2" charset="-122"/>
            </a:endParaRPr>
          </a:p>
        </p:txBody>
      </p:sp>
      <p:graphicFrame>
        <p:nvGraphicFramePr>
          <p:cNvPr id="467988" name="Object 20"/>
          <p:cNvGraphicFramePr>
            <a:graphicFrameLocks noChangeAspect="1"/>
          </p:cNvGraphicFramePr>
          <p:nvPr/>
        </p:nvGraphicFramePr>
        <p:xfrm>
          <a:off x="4067175" y="4581525"/>
          <a:ext cx="3816350" cy="474663"/>
        </p:xfrm>
        <a:graphic>
          <a:graphicData uri="http://schemas.openxmlformats.org/presentationml/2006/ole">
            <mc:AlternateContent xmlns:mc="http://schemas.openxmlformats.org/markup-compatibility/2006">
              <mc:Choice xmlns:v="urn:schemas-microsoft-com:vml" Requires="v">
                <p:oleObj spid="_x0000_s468015" name="公式" r:id="rId17" imgW="1917360" imgH="241200" progId="Equation.3">
                  <p:embed/>
                </p:oleObj>
              </mc:Choice>
              <mc:Fallback>
                <p:oleObj name="公式" r:id="rId17" imgW="1917360" imgH="2412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7175" y="4581525"/>
                        <a:ext cx="381635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89" name="Rectangle 21"/>
          <p:cNvSpPr>
            <a:spLocks noChangeArrowheads="1"/>
          </p:cNvSpPr>
          <p:nvPr/>
        </p:nvSpPr>
        <p:spPr bwMode="auto">
          <a:xfrm>
            <a:off x="8043863" y="4581525"/>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3366FF"/>
                </a:solidFill>
                <a:latin typeface="Times New Roman" pitchFamily="18" charset="0"/>
                <a:cs typeface="Times New Roman" pitchFamily="18" charset="0"/>
              </a:rPr>
              <a:t>(3.25)</a:t>
            </a:r>
          </a:p>
        </p:txBody>
      </p:sp>
      <p:sp>
        <p:nvSpPr>
          <p:cNvPr id="467990" name="Text Box 22"/>
          <p:cNvSpPr txBox="1">
            <a:spLocks noChangeArrowheads="1"/>
          </p:cNvSpPr>
          <p:nvPr/>
        </p:nvSpPr>
        <p:spPr bwMode="auto">
          <a:xfrm>
            <a:off x="250825" y="5157788"/>
            <a:ext cx="8642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3366FF"/>
                </a:solidFill>
              </a:rPr>
              <a:t>( 3.25 )</a:t>
            </a:r>
            <a:r>
              <a:rPr lang="zh-CN" altLang="en-US" sz="2400" b="1">
                <a:solidFill>
                  <a:srgbClr val="3366FF"/>
                </a:solidFill>
              </a:rPr>
              <a:t>式中含有</a:t>
            </a:r>
            <a:r>
              <a:rPr lang="en-US" altLang="zh-CN" sz="2400" b="1">
                <a:solidFill>
                  <a:srgbClr val="3366FF"/>
                </a:solidFill>
              </a:rPr>
              <a:t>5</a:t>
            </a:r>
            <a:r>
              <a:rPr lang="zh-CN" altLang="en-US" sz="2400" b="1">
                <a:solidFill>
                  <a:srgbClr val="3366FF"/>
                </a:solidFill>
              </a:rPr>
              <a:t>个参数，即      、</a:t>
            </a:r>
            <a:r>
              <a:rPr lang="en-US" altLang="zh-CN" sz="2400" b="1">
                <a:solidFill>
                  <a:srgbClr val="3366FF"/>
                </a:solidFill>
              </a:rPr>
              <a:t>A </a:t>
            </a:r>
            <a:r>
              <a:rPr lang="zh-CN" altLang="en-US" sz="2400" b="1">
                <a:solidFill>
                  <a:srgbClr val="3366FF"/>
                </a:solidFill>
              </a:rPr>
              <a:t>、</a:t>
            </a:r>
            <a:r>
              <a:rPr lang="en-US" altLang="zh-CN" sz="2400" b="1">
                <a:solidFill>
                  <a:srgbClr val="3366FF"/>
                </a:solidFill>
              </a:rPr>
              <a:t>α </a:t>
            </a:r>
            <a:r>
              <a:rPr lang="zh-CN" altLang="en-US" sz="2400" b="1">
                <a:solidFill>
                  <a:srgbClr val="3366FF"/>
                </a:solidFill>
              </a:rPr>
              <a:t>、   和</a:t>
            </a:r>
            <a:r>
              <a:rPr lang="en-US" altLang="zh-CN" sz="2400" b="1">
                <a:solidFill>
                  <a:srgbClr val="3366FF"/>
                </a:solidFill>
              </a:rPr>
              <a:t>δ</a:t>
            </a:r>
            <a:r>
              <a:rPr lang="zh-CN" altLang="en-US" sz="2400" b="1">
                <a:solidFill>
                  <a:srgbClr val="3366FF"/>
                </a:solidFill>
              </a:rPr>
              <a:t>，用下述方法可以确定它们的值。在外加葡萄糖水喝入前患者血糖浓度应为    （检查前患者是禁食的） </a:t>
            </a:r>
            <a:r>
              <a:rPr lang="en-US" altLang="zh-CN" sz="2400" b="1">
                <a:solidFill>
                  <a:srgbClr val="3366FF"/>
                </a:solidFill>
              </a:rPr>
              <a:t>,</a:t>
            </a:r>
            <a:r>
              <a:rPr lang="zh-CN" altLang="en-US" sz="2400" b="1">
                <a:solidFill>
                  <a:srgbClr val="3366FF"/>
                </a:solidFill>
              </a:rPr>
              <a:t>可先作一次测试将其测得。</a:t>
            </a:r>
          </a:p>
        </p:txBody>
      </p:sp>
      <p:sp>
        <p:nvSpPr>
          <p:cNvPr id="467991" name="Rectangle 2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7992" name="Object 24"/>
          <p:cNvGraphicFramePr>
            <a:graphicFrameLocks noChangeAspect="1"/>
          </p:cNvGraphicFramePr>
          <p:nvPr/>
        </p:nvGraphicFramePr>
        <p:xfrm>
          <a:off x="4356100" y="5157788"/>
          <a:ext cx="415925" cy="474662"/>
        </p:xfrm>
        <a:graphic>
          <a:graphicData uri="http://schemas.openxmlformats.org/presentationml/2006/ole">
            <mc:AlternateContent xmlns:mc="http://schemas.openxmlformats.org/markup-compatibility/2006">
              <mc:Choice xmlns:v="urn:schemas-microsoft-com:vml" Requires="v">
                <p:oleObj spid="_x0000_s468016" name="公式" r:id="rId19" imgW="203040" imgH="228600" progId="Equation.3">
                  <p:embed/>
                </p:oleObj>
              </mc:Choice>
              <mc:Fallback>
                <p:oleObj name="公式" r:id="rId19" imgW="203040" imgH="2286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5157788"/>
                        <a:ext cx="4159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93" name="Rectangle 2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7994" name="Object 26"/>
          <p:cNvGraphicFramePr>
            <a:graphicFrameLocks noChangeAspect="1"/>
          </p:cNvGraphicFramePr>
          <p:nvPr/>
        </p:nvGraphicFramePr>
        <p:xfrm>
          <a:off x="6227763" y="5157788"/>
          <a:ext cx="415925" cy="474662"/>
        </p:xfrm>
        <a:graphic>
          <a:graphicData uri="http://schemas.openxmlformats.org/presentationml/2006/ole">
            <mc:AlternateContent xmlns:mc="http://schemas.openxmlformats.org/markup-compatibility/2006">
              <mc:Choice xmlns:v="urn:schemas-microsoft-com:vml" Requires="v">
                <p:oleObj spid="_x0000_s468017" name="公式" r:id="rId20" imgW="203040" imgH="228600" progId="Equation.3">
                  <p:embed/>
                </p:oleObj>
              </mc:Choice>
              <mc:Fallback>
                <p:oleObj name="公式" r:id="rId20" imgW="203040" imgH="2286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27763" y="5157788"/>
                        <a:ext cx="4159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95" name="Rectangle 2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7996" name="Object 28"/>
          <p:cNvGraphicFramePr>
            <a:graphicFrameLocks noChangeAspect="1"/>
          </p:cNvGraphicFramePr>
          <p:nvPr/>
        </p:nvGraphicFramePr>
        <p:xfrm>
          <a:off x="627063" y="5907088"/>
          <a:ext cx="415925" cy="474662"/>
        </p:xfrm>
        <a:graphic>
          <a:graphicData uri="http://schemas.openxmlformats.org/presentationml/2006/ole">
            <mc:AlternateContent xmlns:mc="http://schemas.openxmlformats.org/markup-compatibility/2006">
              <mc:Choice xmlns:v="urn:schemas-microsoft-com:vml" Requires="v">
                <p:oleObj spid="_x0000_s468018" name="公式" r:id="rId22" imgW="203040" imgH="228600" progId="Equation.3">
                  <p:embed/>
                </p:oleObj>
              </mc:Choice>
              <mc:Fallback>
                <p:oleObj name="公式" r:id="rId22" imgW="20304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5907088"/>
                        <a:ext cx="4159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8995" name="Rectangle 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899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899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8998" name="Group 6"/>
          <p:cNvGrpSpPr>
            <a:grpSpLocks/>
          </p:cNvGrpSpPr>
          <p:nvPr/>
        </p:nvGrpSpPr>
        <p:grpSpPr bwMode="auto">
          <a:xfrm>
            <a:off x="250825" y="188913"/>
            <a:ext cx="8713788" cy="6372225"/>
            <a:chOff x="158" y="119"/>
            <a:chExt cx="5489" cy="4014"/>
          </a:xfrm>
        </p:grpSpPr>
        <p:sp>
          <p:nvSpPr>
            <p:cNvPr id="468999" name="Text Box 7"/>
            <p:cNvSpPr txBox="1">
              <a:spLocks noChangeArrowheads="1"/>
            </p:cNvSpPr>
            <p:nvPr/>
          </p:nvSpPr>
          <p:spPr bwMode="auto">
            <a:xfrm>
              <a:off x="158" y="119"/>
              <a:ext cx="5489"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进而，取 </a:t>
              </a:r>
              <a:r>
                <a:rPr lang="en-US" altLang="zh-CN" sz="2400" b="1" i="1">
                  <a:solidFill>
                    <a:srgbClr val="3366FF"/>
                  </a:solidFill>
                </a:rPr>
                <a:t>t</a:t>
              </a:r>
              <a:r>
                <a:rPr lang="en-US" altLang="zh-CN" sz="2400" b="1">
                  <a:solidFill>
                    <a:srgbClr val="3366FF"/>
                  </a:solidFill>
                </a:rPr>
                <a:t> =     ( </a:t>
              </a:r>
              <a:r>
                <a:rPr lang="en-US" altLang="zh-CN" sz="2400" b="1" i="1">
                  <a:solidFill>
                    <a:srgbClr val="3366FF"/>
                  </a:solidFill>
                </a:rPr>
                <a:t>i</a:t>
              </a:r>
              <a:r>
                <a:rPr lang="en-US" altLang="zh-CN" sz="2400" b="1">
                  <a:solidFill>
                    <a:srgbClr val="3366FF"/>
                  </a:solidFill>
                </a:rPr>
                <a:t> = 1</a:t>
              </a:r>
              <a:r>
                <a:rPr lang="zh-CN" altLang="en-US" sz="2400" b="1">
                  <a:solidFill>
                    <a:srgbClr val="3366FF"/>
                  </a:solidFill>
                </a:rPr>
                <a:t>、</a:t>
              </a:r>
              <a:r>
                <a:rPr lang="en-US" altLang="zh-CN" sz="2400" b="1">
                  <a:solidFill>
                    <a:srgbClr val="3366FF"/>
                  </a:solidFill>
                </a:rPr>
                <a:t>2</a:t>
              </a:r>
              <a:r>
                <a:rPr lang="zh-CN" altLang="en-US" sz="2400" b="1">
                  <a:solidFill>
                    <a:srgbClr val="3366FF"/>
                  </a:solidFill>
                </a:rPr>
                <a:t>、</a:t>
              </a:r>
              <a:r>
                <a:rPr lang="en-US" altLang="zh-CN" sz="2400" b="1">
                  <a:solidFill>
                    <a:srgbClr val="3366FF"/>
                  </a:solidFill>
                </a:rPr>
                <a:t>3</a:t>
              </a:r>
              <a:r>
                <a:rPr lang="zh-CN" altLang="en-US" sz="2400" b="1">
                  <a:solidFill>
                    <a:srgbClr val="3366FF"/>
                  </a:solidFill>
                </a:rPr>
                <a:t>、</a:t>
              </a:r>
              <a:r>
                <a:rPr lang="en-US" altLang="zh-CN" sz="2400" b="1">
                  <a:solidFill>
                    <a:srgbClr val="3366FF"/>
                  </a:solidFill>
                </a:rPr>
                <a:t>4)</a:t>
              </a:r>
              <a:r>
                <a:rPr lang="zh-CN" altLang="en-US" sz="2400" b="1">
                  <a:solidFill>
                    <a:srgbClr val="3366FF"/>
                  </a:solidFill>
                </a:rPr>
                <a:t>各测一次，将测得的值代入（ </a:t>
              </a:r>
              <a:r>
                <a:rPr lang="en-US" altLang="zh-CN" sz="2400" b="1">
                  <a:solidFill>
                    <a:srgbClr val="3366FF"/>
                  </a:solidFill>
                </a:rPr>
                <a:t>3.25 </a:t>
              </a:r>
              <a:r>
                <a:rPr lang="zh-CN" altLang="en-US" sz="2400" b="1">
                  <a:solidFill>
                    <a:srgbClr val="3366FF"/>
                  </a:solidFill>
                </a:rPr>
                <a:t>），得到一个方程组，由此可解得相应的参数值。一般，为了使测得的结果更准确，可略多测几次，如   测</a:t>
              </a:r>
              <a:r>
                <a:rPr lang="en-US" altLang="zh-CN" sz="2400" b="1">
                  <a:solidFill>
                    <a:srgbClr val="3366FF"/>
                  </a:solidFill>
                </a:rPr>
                <a:t>5-6</a:t>
              </a:r>
              <a:r>
                <a:rPr lang="zh-CN" altLang="en-US" sz="2400" b="1">
                  <a:solidFill>
                    <a:srgbClr val="3366FF"/>
                  </a:solidFill>
                </a:rPr>
                <a:t>次，再根据最小平方误差来求参数，即求解 </a:t>
              </a:r>
            </a:p>
          </p:txBody>
        </p:sp>
        <p:graphicFrame>
          <p:nvGraphicFramePr>
            <p:cNvPr id="469000" name="Object 8"/>
            <p:cNvGraphicFramePr>
              <a:graphicFrameLocks noChangeAspect="1"/>
            </p:cNvGraphicFramePr>
            <p:nvPr/>
          </p:nvGraphicFramePr>
          <p:xfrm>
            <a:off x="1338" y="119"/>
            <a:ext cx="172" cy="317"/>
          </p:xfrm>
          <a:graphic>
            <a:graphicData uri="http://schemas.openxmlformats.org/presentationml/2006/ole">
              <mc:AlternateContent xmlns:mc="http://schemas.openxmlformats.org/markup-compatibility/2006">
                <mc:Choice xmlns:v="urn:schemas-microsoft-com:vml" Requires="v">
                  <p:oleObj spid="_x0000_s469018" name="公式" r:id="rId3" imgW="126720" imgH="228600" progId="Equation.3">
                    <p:embed/>
                  </p:oleObj>
                </mc:Choice>
                <mc:Fallback>
                  <p:oleObj name="公式" r:id="rId3" imgW="12672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19"/>
                          <a:ext cx="17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01" name="Rectangle 9"/>
            <p:cNvSpPr>
              <a:spLocks noChangeArrowheads="1"/>
            </p:cNvSpPr>
            <p:nvPr/>
          </p:nvSpPr>
          <p:spPr bwMode="auto">
            <a:xfrm>
              <a:off x="748" y="1071"/>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a:solidFill>
                    <a:srgbClr val="3366FF"/>
                  </a:solidFill>
                  <a:latin typeface="宋体" pitchFamily="2" charset="-122"/>
                  <a:ea typeface="宋体" pitchFamily="2" charset="-122"/>
                  <a:cs typeface="Times New Roman" pitchFamily="18" charset="0"/>
                </a:rPr>
                <a:t>min   </a:t>
              </a:r>
              <a:endParaRPr lang="en-US" altLang="zh-CN" sz="2400" b="1">
                <a:solidFill>
                  <a:srgbClr val="3366FF"/>
                </a:solidFill>
                <a:ea typeface="宋体" pitchFamily="2" charset="-122"/>
              </a:endParaRPr>
            </a:p>
          </p:txBody>
        </p:sp>
        <p:graphicFrame>
          <p:nvGraphicFramePr>
            <p:cNvPr id="469002" name="Object 10"/>
            <p:cNvGraphicFramePr>
              <a:graphicFrameLocks noChangeAspect="1"/>
            </p:cNvGraphicFramePr>
            <p:nvPr/>
          </p:nvGraphicFramePr>
          <p:xfrm>
            <a:off x="1292" y="1071"/>
            <a:ext cx="2882" cy="345"/>
          </p:xfrm>
          <a:graphic>
            <a:graphicData uri="http://schemas.openxmlformats.org/presentationml/2006/ole">
              <mc:AlternateContent xmlns:mc="http://schemas.openxmlformats.org/markup-compatibility/2006">
                <mc:Choice xmlns:v="urn:schemas-microsoft-com:vml" Requires="v">
                  <p:oleObj spid="_x0000_s469019" name="公式" r:id="rId5" imgW="2260440" imgH="266400" progId="Equation.3">
                    <p:embed/>
                  </p:oleObj>
                </mc:Choice>
                <mc:Fallback>
                  <p:oleObj name="公式" r:id="rId5" imgW="2260440" imgH="266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1071"/>
                          <a:ext cx="2882"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03" name="Text Box 11"/>
            <p:cNvSpPr txBox="1">
              <a:spLocks noChangeArrowheads="1"/>
            </p:cNvSpPr>
            <p:nvPr/>
          </p:nvSpPr>
          <p:spPr bwMode="auto">
            <a:xfrm>
              <a:off x="204" y="1389"/>
              <a:ext cx="5352"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66FF"/>
                  </a:solidFill>
                </a:rPr>
                <a:t>解出所需的参数</a:t>
              </a:r>
            </a:p>
            <a:p>
              <a:r>
                <a:rPr lang="zh-CN" altLang="en-US" sz="2400" b="1">
                  <a:solidFill>
                    <a:srgbClr val="3366FF"/>
                  </a:solidFill>
                </a:rPr>
                <a:t>当               ≥ </a:t>
              </a:r>
              <a:r>
                <a:rPr lang="en-US" altLang="zh-CN" sz="2400" b="1">
                  <a:solidFill>
                    <a:srgbClr val="3366FF"/>
                  </a:solidFill>
                </a:rPr>
                <a:t>0</a:t>
              </a:r>
              <a:r>
                <a:rPr lang="zh-CN" altLang="en-US" sz="2400" b="1">
                  <a:solidFill>
                    <a:srgbClr val="3366FF"/>
                  </a:solidFill>
                </a:rPr>
                <a:t>时可类似加以讨论。</a:t>
              </a:r>
            </a:p>
            <a:p>
              <a:r>
                <a:rPr lang="zh-CN" altLang="en-US" sz="2400" b="1">
                  <a:solidFill>
                    <a:srgbClr val="3366FF"/>
                  </a:solidFill>
                </a:rPr>
                <a:t>实际计算时不难发现，</a:t>
              </a:r>
              <a:r>
                <a:rPr lang="en-US" altLang="zh-CN" sz="2400" b="1">
                  <a:solidFill>
                    <a:srgbClr val="3366FF"/>
                  </a:solidFill>
                </a:rPr>
                <a:t>G</a:t>
              </a:r>
              <a:r>
                <a:rPr lang="zh-CN" altLang="en-US" sz="2400" b="1">
                  <a:solidFill>
                    <a:srgbClr val="3366FF"/>
                  </a:solidFill>
                </a:rPr>
                <a:t>的微小误差会引 起</a:t>
              </a:r>
              <a:r>
                <a:rPr lang="en-US" altLang="zh-CN" sz="2400" b="1">
                  <a:solidFill>
                    <a:srgbClr val="3366FF"/>
                  </a:solidFill>
                </a:rPr>
                <a:t>α</a:t>
              </a:r>
              <a:r>
                <a:rPr lang="zh-CN" altLang="en-US" sz="2400" b="1">
                  <a:solidFill>
                    <a:srgbClr val="3366FF"/>
                  </a:solidFill>
                </a:rPr>
                <a:t>的很大偏差，故任一包含</a:t>
              </a:r>
              <a:r>
                <a:rPr lang="en-US" altLang="zh-CN" sz="2400" b="1">
                  <a:solidFill>
                    <a:srgbClr val="3366FF"/>
                  </a:solidFill>
                </a:rPr>
                <a:t>α</a:t>
              </a:r>
              <a:r>
                <a:rPr lang="zh-CN" altLang="en-US" sz="2400" b="1">
                  <a:solidFill>
                    <a:srgbClr val="3366FF"/>
                  </a:solidFill>
                </a:rPr>
                <a:t>的诊断标准都将是不可靠的。同时也可发   现</a:t>
              </a:r>
              <a:r>
                <a:rPr lang="en-US" altLang="zh-CN" sz="2400" b="1">
                  <a:solidFill>
                    <a:srgbClr val="3366FF"/>
                  </a:solidFill>
                </a:rPr>
                <a:t>G</a:t>
              </a:r>
              <a:r>
                <a:rPr lang="zh-CN" altLang="en-US" sz="2400" b="1">
                  <a:solidFill>
                    <a:srgbClr val="3366FF"/>
                  </a:solidFill>
                </a:rPr>
                <a:t>对  </a:t>
              </a:r>
            </a:p>
            <a:p>
              <a:r>
                <a:rPr lang="zh-CN" altLang="en-US" sz="2400" b="1">
                  <a:solidFill>
                    <a:srgbClr val="3366FF"/>
                  </a:solidFill>
                </a:rPr>
                <a:t>     并不十分敏感（计算结果与实际值相差较小），故可用    的测试结果作为</a:t>
              </a:r>
              <a:r>
                <a:rPr lang="en-US" altLang="zh-CN" sz="2400" b="1">
                  <a:solidFill>
                    <a:srgbClr val="3366FF"/>
                  </a:solidFill>
                </a:rPr>
                <a:t>GTT</a:t>
              </a:r>
              <a:r>
                <a:rPr lang="zh-CN" altLang="en-US" sz="2400" b="1">
                  <a:solidFill>
                    <a:srgbClr val="3366FF"/>
                  </a:solidFill>
                </a:rPr>
                <a:t>检测值来判断此人是否真的患有轻微的糖尿病。为了判断上的方便，一般利用所谓自然周   期</a:t>
              </a:r>
              <a:r>
                <a:rPr lang="en-US" altLang="zh-CN" sz="2400" b="1">
                  <a:solidFill>
                    <a:srgbClr val="3366FF"/>
                  </a:solidFill>
                </a:rPr>
                <a:t>T</a:t>
              </a:r>
              <a:r>
                <a:rPr lang="zh-CN" altLang="en-US" sz="2400" b="1">
                  <a:solidFill>
                    <a:srgbClr val="3366FF"/>
                  </a:solidFill>
                </a:rPr>
                <a:t>作为判别标准</a:t>
              </a:r>
            </a:p>
          </p:txBody>
        </p:sp>
        <p:graphicFrame>
          <p:nvGraphicFramePr>
            <p:cNvPr id="469004" name="Object 12"/>
            <p:cNvGraphicFramePr>
              <a:graphicFrameLocks noChangeAspect="1"/>
            </p:cNvGraphicFramePr>
            <p:nvPr/>
          </p:nvGraphicFramePr>
          <p:xfrm>
            <a:off x="480" y="1582"/>
            <a:ext cx="767" cy="351"/>
          </p:xfrm>
          <a:graphic>
            <a:graphicData uri="http://schemas.openxmlformats.org/presentationml/2006/ole">
              <mc:AlternateContent xmlns:mc="http://schemas.openxmlformats.org/markup-compatibility/2006">
                <mc:Choice xmlns:v="urn:schemas-microsoft-com:vml" Requires="v">
                  <p:oleObj spid="_x0000_s469020" name="公式" r:id="rId7" imgW="520560" imgH="241200" progId="Equation.3">
                    <p:embed/>
                  </p:oleObj>
                </mc:Choice>
                <mc:Fallback>
                  <p:oleObj name="公式" r:id="rId7" imgW="520560" imgH="241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582"/>
                          <a:ext cx="767"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05" name="Object 13"/>
            <p:cNvGraphicFramePr>
              <a:graphicFrameLocks noChangeAspect="1"/>
            </p:cNvGraphicFramePr>
            <p:nvPr/>
          </p:nvGraphicFramePr>
          <p:xfrm>
            <a:off x="266" y="2270"/>
            <a:ext cx="301" cy="344"/>
          </p:xfrm>
          <a:graphic>
            <a:graphicData uri="http://schemas.openxmlformats.org/presentationml/2006/ole">
              <mc:AlternateContent xmlns:mc="http://schemas.openxmlformats.org/markup-compatibility/2006">
                <mc:Choice xmlns:v="urn:schemas-microsoft-com:vml" Requires="v">
                  <p:oleObj spid="_x0000_s469021" name="公式" r:id="rId9" imgW="203040" imgH="228600" progId="Equation.3">
                    <p:embed/>
                  </p:oleObj>
                </mc:Choice>
                <mc:Fallback>
                  <p:oleObj name="公式" r:id="rId9" imgW="20304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 y="2270"/>
                          <a:ext cx="30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06" name="Object 14"/>
            <p:cNvGraphicFramePr>
              <a:graphicFrameLocks noChangeAspect="1"/>
            </p:cNvGraphicFramePr>
            <p:nvPr/>
          </p:nvGraphicFramePr>
          <p:xfrm>
            <a:off x="5301" y="2270"/>
            <a:ext cx="301" cy="344"/>
          </p:xfrm>
          <a:graphic>
            <a:graphicData uri="http://schemas.openxmlformats.org/presentationml/2006/ole">
              <mc:AlternateContent xmlns:mc="http://schemas.openxmlformats.org/markup-compatibility/2006">
                <mc:Choice xmlns:v="urn:schemas-microsoft-com:vml" Requires="v">
                  <p:oleObj spid="_x0000_s469022" name="公式" r:id="rId11" imgW="203040" imgH="228600" progId="Equation.3">
                    <p:embed/>
                  </p:oleObj>
                </mc:Choice>
                <mc:Fallback>
                  <p:oleObj name="公式" r:id="rId11" imgW="20304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1" y="2270"/>
                          <a:ext cx="30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07" name="Object 15"/>
            <p:cNvGraphicFramePr>
              <a:graphicFrameLocks noChangeAspect="1"/>
            </p:cNvGraphicFramePr>
            <p:nvPr/>
          </p:nvGraphicFramePr>
          <p:xfrm>
            <a:off x="975" y="2931"/>
            <a:ext cx="685" cy="567"/>
          </p:xfrm>
          <a:graphic>
            <a:graphicData uri="http://schemas.openxmlformats.org/presentationml/2006/ole">
              <mc:AlternateContent xmlns:mc="http://schemas.openxmlformats.org/markup-compatibility/2006">
                <mc:Choice xmlns:v="urn:schemas-microsoft-com:vml" Requires="v">
                  <p:oleObj spid="_x0000_s469023" name="公式" r:id="rId12" imgW="520560" imgH="431640" progId="Equation.3">
                    <p:embed/>
                  </p:oleObj>
                </mc:Choice>
                <mc:Fallback>
                  <p:oleObj name="公式" r:id="rId12" imgW="520560" imgH="43164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2931"/>
                          <a:ext cx="685" cy="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08" name="Text Box 16"/>
            <p:cNvSpPr txBox="1">
              <a:spLocks noChangeArrowheads="1"/>
            </p:cNvSpPr>
            <p:nvPr/>
          </p:nvSpPr>
          <p:spPr bwMode="auto">
            <a:xfrm>
              <a:off x="204" y="3385"/>
              <a:ext cx="53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66FF"/>
                  </a:solidFill>
                </a:rPr>
                <a:t>根据人们的生活习惯，两餐之间的间隔时间大体   为</a:t>
              </a:r>
              <a:r>
                <a:rPr lang="en-US" altLang="zh-CN" sz="2400" b="1">
                  <a:solidFill>
                    <a:srgbClr val="3366FF"/>
                  </a:solidFill>
                </a:rPr>
                <a:t>4</a:t>
              </a:r>
              <a:r>
                <a:rPr lang="zh-CN" altLang="en-US" sz="2400" b="1">
                  <a:solidFill>
                    <a:srgbClr val="3366FF"/>
                  </a:solidFill>
                </a:rPr>
                <a:t>小时。临床应用显示， 在</a:t>
              </a:r>
              <a:r>
                <a:rPr lang="en-US" altLang="zh-CN" sz="2400" b="1">
                  <a:solidFill>
                    <a:srgbClr val="3366FF"/>
                  </a:solidFill>
                </a:rPr>
                <a:t>T </a:t>
              </a:r>
              <a:r>
                <a:rPr lang="zh-CN" altLang="en-US" sz="2400" b="1">
                  <a:solidFill>
                    <a:srgbClr val="3366FF"/>
                  </a:solidFill>
                </a:rPr>
                <a:t>＜ </a:t>
              </a:r>
              <a:r>
                <a:rPr lang="en-US" altLang="zh-CN" sz="2400" b="1">
                  <a:solidFill>
                    <a:srgbClr val="3366FF"/>
                  </a:solidFill>
                </a:rPr>
                <a:t>4</a:t>
              </a:r>
              <a:r>
                <a:rPr lang="zh-CN" altLang="en-US" sz="2400" b="1">
                  <a:solidFill>
                    <a:srgbClr val="3366FF"/>
                  </a:solidFill>
                </a:rPr>
                <a:t>（ 小时 ）时一般表示为正常情况，当</a:t>
              </a:r>
              <a:r>
                <a:rPr lang="en-US" altLang="zh-CN" sz="2400" b="1">
                  <a:solidFill>
                    <a:srgbClr val="3366FF"/>
                  </a:solidFill>
                </a:rPr>
                <a:t>T </a:t>
              </a:r>
              <a:r>
                <a:rPr lang="zh-CN" altLang="en-US" sz="2400" b="1">
                  <a:solidFill>
                    <a:srgbClr val="3366FF"/>
                  </a:solidFill>
                </a:rPr>
                <a:t>明显大于</a:t>
              </a:r>
              <a:r>
                <a:rPr lang="en-US" altLang="zh-CN" sz="2400" b="1">
                  <a:solidFill>
                    <a:srgbClr val="3366FF"/>
                  </a:solidFill>
                </a:rPr>
                <a:t>4</a:t>
              </a:r>
              <a:r>
                <a:rPr lang="zh-CN" altLang="en-US" sz="2400" b="1">
                  <a:solidFill>
                    <a:srgbClr val="3366FF"/>
                  </a:solidFill>
                </a:rPr>
                <a:t>小时时一般表示此人的确患有轻微的糖尿病。</a:t>
              </a:r>
            </a:p>
          </p:txBody>
        </p:sp>
      </p:grpSp>
      <p:grpSp>
        <p:nvGrpSpPr>
          <p:cNvPr id="469009" name="Group 17"/>
          <p:cNvGrpSpPr>
            <a:grpSpLocks/>
          </p:cNvGrpSpPr>
          <p:nvPr/>
        </p:nvGrpSpPr>
        <p:grpSpPr bwMode="auto">
          <a:xfrm>
            <a:off x="827088" y="1844675"/>
            <a:ext cx="7704137" cy="3960813"/>
            <a:chOff x="567" y="436"/>
            <a:chExt cx="4853" cy="2495"/>
          </a:xfrm>
        </p:grpSpPr>
        <p:sp>
          <p:nvSpPr>
            <p:cNvPr id="469010" name="AutoShape 18"/>
            <p:cNvSpPr>
              <a:spLocks noChangeArrowheads="1"/>
            </p:cNvSpPr>
            <p:nvPr/>
          </p:nvSpPr>
          <p:spPr bwMode="auto">
            <a:xfrm>
              <a:off x="567" y="436"/>
              <a:ext cx="4853" cy="2495"/>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a:solidFill>
                  <a:srgbClr val="3366FF"/>
                </a:solidFill>
              </a:endParaRPr>
            </a:p>
          </p:txBody>
        </p:sp>
        <p:sp>
          <p:nvSpPr>
            <p:cNvPr id="469011" name="Text Box 19"/>
            <p:cNvSpPr txBox="1">
              <a:spLocks noChangeArrowheads="1"/>
            </p:cNvSpPr>
            <p:nvPr/>
          </p:nvSpPr>
          <p:spPr bwMode="auto">
            <a:xfrm>
              <a:off x="657" y="527"/>
              <a:ext cx="4582"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FFCC"/>
                  </a:solidFill>
                </a:rPr>
                <a:t>由于内分泌激素浓度不易测量，在上面的建模过程中对各种不同激素未加以一一区别，即对其采用了集中参数法。这样做虽大大简化了模型，但也在一定程度上影响了模型的应用效果。临床应用时发现，在患者饮下葡萄糖水大 约</a:t>
              </a:r>
              <a:r>
                <a:rPr lang="en-US" altLang="zh-CN" sz="2400" b="1">
                  <a:solidFill>
                    <a:srgbClr val="FFFFCC"/>
                  </a:solidFill>
                </a:rPr>
                <a:t>3-5</a:t>
              </a:r>
              <a:r>
                <a:rPr lang="zh-CN" altLang="en-US" sz="2400" b="1">
                  <a:solidFill>
                    <a:srgbClr val="FFFFCC"/>
                  </a:solidFill>
                </a:rPr>
                <a:t>小时后，测得的数据有一定的偏差，其原因可能是内分泌激素的作用造成的，因而，要得到更精确的结果，当然要考虑到内分泌激素浓度的变化，建立更精确的模型。罗德岛医院已找到一种测量内分泌浓度的方法，相信在此基础上一定可以设计出诊断轻微糖尿病的更好方法。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heel(4)">
                                      <p:cBhvr>
                                        <p:cTn id="7" dur="20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9009"/>
                                        </p:tgtEl>
                                        <p:attrNameLst>
                                          <p:attrName>style.visibility</p:attrName>
                                        </p:attrNameLst>
                                      </p:cBhvr>
                                      <p:to>
                                        <p:strVal val="visible"/>
                                      </p:to>
                                    </p:set>
                                    <p:animEffect transition="in" filter="wipe(up)">
                                      <p:cBhvr>
                                        <p:cTn id="12" dur="500"/>
                                        <p:tgtEl>
                                          <p:spTgt spid="469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7" name="Picture 5" descr="BL00347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sp>
        <p:nvSpPr>
          <p:cNvPr id="397314" name="Rectangle 2"/>
          <p:cNvSpPr>
            <a:spLocks noGrp="1" noChangeArrowheads="1"/>
          </p:cNvSpPr>
          <p:nvPr>
            <p:ph type="title"/>
          </p:nvPr>
        </p:nvSpPr>
        <p:spPr bwMode="auto">
          <a:xfrm>
            <a:off x="22860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3.7</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稳定性问题 </a:t>
            </a:r>
          </a:p>
        </p:txBody>
      </p:sp>
      <p:sp>
        <p:nvSpPr>
          <p:cNvPr id="397316" name="Rectangle 4"/>
          <p:cNvSpPr>
            <a:spLocks noChangeArrowheads="1"/>
          </p:cNvSpPr>
          <p:nvPr/>
        </p:nvSpPr>
        <p:spPr bwMode="auto">
          <a:xfrm>
            <a:off x="304800" y="1924050"/>
            <a:ext cx="8458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solidFill>
                  <a:srgbClr val="3366FF"/>
                </a:solidFill>
                <a:latin typeface="楷体_GB2312" pitchFamily="49" charset="-122"/>
              </a:rPr>
              <a:t>在研究许多实际问题时，人们最为关心的也许并非系统与时间有关的变化状态，而是系统最终的发展趋势。例如，在研究某频危种群时，虽然我们也想了解它当前或今后的数量，但我们更为关心的却是它最终是否会绝灭，用什么办法可以拯救这一种群，使之免于绝种等等问题。要解决这类问题，需要用到微分方程或微分方程组的稳定性理论。在下两节，我们将研究几个与稳定性有关的问题。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80" name="Picture 52" descr="j02852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7825"/>
            <a:ext cx="1444625" cy="1374775"/>
          </a:xfrm>
          <a:prstGeom prst="rect">
            <a:avLst/>
          </a:prstGeom>
          <a:noFill/>
          <a:extLst>
            <a:ext uri="{909E8E84-426E-40DD-AFC4-6F175D3DCCD1}">
              <a14:hiddenFill xmlns:a14="http://schemas.microsoft.com/office/drawing/2010/main">
                <a:solidFill>
                  <a:srgbClr val="FFFFFF"/>
                </a:solidFill>
              </a14:hiddenFill>
            </a:ext>
          </a:extLst>
        </p:spPr>
      </p:pic>
      <p:sp>
        <p:nvSpPr>
          <p:cNvPr id="329749" name="Rectangle 21"/>
          <p:cNvSpPr>
            <a:spLocks noChangeArrowheads="1"/>
          </p:cNvSpPr>
          <p:nvPr/>
        </p:nvSpPr>
        <p:spPr bwMode="auto">
          <a:xfrm>
            <a:off x="1219200" y="152400"/>
            <a:ext cx="72390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CC00"/>
                </a:solidFill>
                <a:latin typeface="Times New Roman" pitchFamily="18" charset="0"/>
              </a:rPr>
              <a:t>例</a:t>
            </a:r>
            <a:r>
              <a:rPr lang="en-US" altLang="zh-CN" sz="2800" b="1">
                <a:solidFill>
                  <a:srgbClr val="00CC00"/>
                </a:solidFill>
                <a:latin typeface="Times New Roman" pitchFamily="18" charset="0"/>
              </a:rPr>
              <a:t>3</a:t>
            </a:r>
            <a:r>
              <a:rPr lang="en-US" altLang="zh-CN" sz="2400" b="1">
                <a:latin typeface="楷体_GB2312" pitchFamily="49" charset="-122"/>
              </a:rPr>
              <a:t>  </a:t>
            </a:r>
            <a:r>
              <a:rPr lang="zh-CN" altLang="en-US" sz="2400" b="1">
                <a:latin typeface="Times New Roman" pitchFamily="18" charset="0"/>
              </a:rPr>
              <a:t>一个半径为</a:t>
            </a:r>
            <a:r>
              <a:rPr lang="en-US" altLang="zh-CN" sz="2400" b="1" i="1">
                <a:latin typeface="Times New Roman" pitchFamily="18" charset="0"/>
              </a:rPr>
              <a:t>R</a:t>
            </a:r>
            <a:r>
              <a:rPr lang="en-US" altLang="zh-CN" sz="2400" b="1">
                <a:latin typeface="Times New Roman" pitchFamily="18" charset="0"/>
              </a:rPr>
              <a:t>cm</a:t>
            </a:r>
            <a:r>
              <a:rPr lang="zh-CN" altLang="en-US" sz="2400" b="1">
                <a:latin typeface="Times New Roman" pitchFamily="18" charset="0"/>
              </a:rPr>
              <a:t>的半球形容器内开始时盛满了水，但由于其底部一个面积为</a:t>
            </a:r>
            <a:r>
              <a:rPr lang="en-US" altLang="zh-CN" sz="2400" b="1" i="1">
                <a:latin typeface="Times New Roman" pitchFamily="18" charset="0"/>
              </a:rPr>
              <a:t>S</a:t>
            </a:r>
            <a:r>
              <a:rPr lang="en-US" altLang="zh-CN" sz="2400" b="1">
                <a:latin typeface="Times New Roman" pitchFamily="18" charset="0"/>
              </a:rPr>
              <a:t>cm</a:t>
            </a:r>
            <a:r>
              <a:rPr lang="en-US" altLang="zh-CN" sz="2400" b="1" baseline="30000">
                <a:latin typeface="Times New Roman" pitchFamily="18" charset="0"/>
              </a:rPr>
              <a:t>2</a:t>
            </a:r>
            <a:r>
              <a:rPr lang="zh-CN" altLang="en-US" sz="2400" b="1">
                <a:latin typeface="Times New Roman" pitchFamily="18" charset="0"/>
              </a:rPr>
              <a:t>的小孔在</a:t>
            </a:r>
            <a:r>
              <a:rPr lang="en-US" altLang="zh-CN" sz="2400" b="1" i="1">
                <a:latin typeface="Times New Roman" pitchFamily="18" charset="0"/>
              </a:rPr>
              <a:t>t</a:t>
            </a:r>
            <a:r>
              <a:rPr lang="en-US" altLang="zh-CN" sz="2400" b="1">
                <a:latin typeface="Times New Roman" pitchFamily="18" charset="0"/>
              </a:rPr>
              <a:t>=0</a:t>
            </a:r>
            <a:r>
              <a:rPr lang="zh-CN" altLang="en-US" sz="2400" b="1">
                <a:latin typeface="Times New Roman" pitchFamily="18" charset="0"/>
              </a:rPr>
              <a:t>时刻被打开，水被不断放出。问：容器中的水被放完总共需要多少时间？ </a:t>
            </a:r>
          </a:p>
        </p:txBody>
      </p:sp>
      <p:sp>
        <p:nvSpPr>
          <p:cNvPr id="329751" name="Rectangle 23"/>
          <p:cNvSpPr>
            <a:spLocks noChangeArrowheads="1"/>
          </p:cNvSpPr>
          <p:nvPr/>
        </p:nvSpPr>
        <p:spPr bwMode="auto">
          <a:xfrm>
            <a:off x="1143000" y="186055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Times New Roman" pitchFamily="18" charset="0"/>
              </a:rPr>
              <a:t>解</a:t>
            </a:r>
            <a:r>
              <a:rPr lang="en-US" altLang="zh-CN" sz="2400" b="1">
                <a:latin typeface="Times New Roman" pitchFamily="18" charset="0"/>
              </a:rPr>
              <a:t>:   </a:t>
            </a:r>
            <a:r>
              <a:rPr lang="zh-CN" altLang="en-US" sz="2400" b="1">
                <a:latin typeface="Times New Roman" pitchFamily="18" charset="0"/>
              </a:rPr>
              <a:t>以容器的底部</a:t>
            </a:r>
            <a:r>
              <a:rPr lang="en-US" altLang="zh-CN" sz="2400" b="1">
                <a:latin typeface="Times New Roman" pitchFamily="18" charset="0"/>
              </a:rPr>
              <a:t>O</a:t>
            </a:r>
            <a:r>
              <a:rPr lang="zh-CN" altLang="en-US" sz="2400" b="1">
                <a:latin typeface="Times New Roman" pitchFamily="18" charset="0"/>
              </a:rPr>
              <a:t>点为 原点，取坐标系如图</a:t>
            </a:r>
            <a:r>
              <a:rPr lang="en-US" altLang="zh-CN" sz="2400" b="1">
                <a:latin typeface="Times New Roman" pitchFamily="18" charset="0"/>
              </a:rPr>
              <a:t>3.3</a:t>
            </a:r>
            <a:r>
              <a:rPr lang="zh-CN" altLang="en-US" sz="2400" b="1">
                <a:latin typeface="Times New Roman" pitchFamily="18" charset="0"/>
              </a:rPr>
              <a:t>所示。令</a:t>
            </a:r>
            <a:r>
              <a:rPr lang="en-US" altLang="zh-CN" sz="2400" b="1" i="1">
                <a:latin typeface="Times New Roman" pitchFamily="18" charset="0"/>
              </a:rPr>
              <a:t>h</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为</a:t>
            </a:r>
            <a:r>
              <a:rPr lang="en-US" altLang="zh-CN" sz="2400" b="1" i="1">
                <a:latin typeface="Times New Roman" pitchFamily="18" charset="0"/>
              </a:rPr>
              <a:t>t</a:t>
            </a:r>
            <a:r>
              <a:rPr lang="zh-CN" altLang="en-US" sz="2400" b="1">
                <a:latin typeface="Times New Roman" pitchFamily="18" charset="0"/>
              </a:rPr>
              <a:t>时刻容器中水的高度，现建立</a:t>
            </a:r>
            <a:r>
              <a:rPr lang="en-US" altLang="zh-CN" sz="2400" b="1" i="1">
                <a:latin typeface="Times New Roman" pitchFamily="18" charset="0"/>
              </a:rPr>
              <a:t>h</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满足的微分方程。 </a:t>
            </a:r>
          </a:p>
        </p:txBody>
      </p:sp>
      <p:grpSp>
        <p:nvGrpSpPr>
          <p:cNvPr id="329767" name="Group 39"/>
          <p:cNvGrpSpPr>
            <a:grpSpLocks/>
          </p:cNvGrpSpPr>
          <p:nvPr/>
        </p:nvGrpSpPr>
        <p:grpSpPr bwMode="auto">
          <a:xfrm>
            <a:off x="1143000" y="3048000"/>
            <a:ext cx="7543800" cy="1279525"/>
            <a:chOff x="1008" y="2170"/>
            <a:chExt cx="4752" cy="806"/>
          </a:xfrm>
        </p:grpSpPr>
        <p:sp>
          <p:nvSpPr>
            <p:cNvPr id="329752" name="Rectangle 24"/>
            <p:cNvSpPr>
              <a:spLocks noChangeArrowheads="1"/>
            </p:cNvSpPr>
            <p:nvPr/>
          </p:nvSpPr>
          <p:spPr bwMode="auto">
            <a:xfrm>
              <a:off x="1008" y="2170"/>
              <a:ext cx="47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设水从小孔流出的速度为</a:t>
              </a:r>
              <a:r>
                <a:rPr lang="en-US" altLang="zh-CN" sz="2400" b="1" i="1">
                  <a:latin typeface="Times New Roman" pitchFamily="18" charset="0"/>
                </a:rPr>
                <a:t>v</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，由力学定律，在不计水的内部磨擦力和表面张力的假定下，有：</a:t>
              </a:r>
            </a:p>
          </p:txBody>
        </p:sp>
        <p:graphicFrame>
          <p:nvGraphicFramePr>
            <p:cNvPr id="329753" name="Object 25"/>
            <p:cNvGraphicFramePr>
              <a:graphicFrameLocks noChangeAspect="1"/>
            </p:cNvGraphicFramePr>
            <p:nvPr/>
          </p:nvGraphicFramePr>
          <p:xfrm>
            <a:off x="1886" y="2690"/>
            <a:ext cx="1090" cy="286"/>
          </p:xfrm>
          <a:graphic>
            <a:graphicData uri="http://schemas.openxmlformats.org/presentationml/2006/ole">
              <mc:AlternateContent xmlns:mc="http://schemas.openxmlformats.org/markup-compatibility/2006">
                <mc:Choice xmlns:v="urn:schemas-microsoft-com:vml" Requires="v">
                  <p:oleObj spid="_x0000_s329808" name="Equation" r:id="rId4" imgW="977760" imgH="253800" progId="Equation.DSMT4">
                    <p:embed/>
                  </p:oleObj>
                </mc:Choice>
                <mc:Fallback>
                  <p:oleObj name="Equation" r:id="rId4" imgW="977760" imgH="25380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6" y="2690"/>
                          <a:ext cx="1090"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66" name="Group 38"/>
          <p:cNvGrpSpPr>
            <a:grpSpLocks/>
          </p:cNvGrpSpPr>
          <p:nvPr/>
        </p:nvGrpSpPr>
        <p:grpSpPr bwMode="auto">
          <a:xfrm>
            <a:off x="1143000" y="4267200"/>
            <a:ext cx="7543800" cy="798513"/>
            <a:chOff x="1008" y="2976"/>
            <a:chExt cx="4752" cy="503"/>
          </a:xfrm>
        </p:grpSpPr>
        <p:sp>
          <p:nvSpPr>
            <p:cNvPr id="329756" name="Rectangle 28"/>
            <p:cNvSpPr>
              <a:spLocks noChangeArrowheads="1"/>
            </p:cNvSpPr>
            <p:nvPr/>
          </p:nvSpPr>
          <p:spPr bwMode="auto">
            <a:xfrm>
              <a:off x="1008" y="2976"/>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因体积守衡，又可得： </a:t>
              </a:r>
            </a:p>
          </p:txBody>
        </p:sp>
        <p:graphicFrame>
          <p:nvGraphicFramePr>
            <p:cNvPr id="329757" name="Object 29"/>
            <p:cNvGraphicFramePr>
              <a:graphicFrameLocks noChangeAspect="1"/>
            </p:cNvGraphicFramePr>
            <p:nvPr/>
          </p:nvGraphicFramePr>
          <p:xfrm>
            <a:off x="1872" y="3264"/>
            <a:ext cx="1386" cy="215"/>
          </p:xfrm>
          <a:graphic>
            <a:graphicData uri="http://schemas.openxmlformats.org/presentationml/2006/ole">
              <mc:AlternateContent xmlns:mc="http://schemas.openxmlformats.org/markup-compatibility/2006">
                <mc:Choice xmlns:v="urn:schemas-microsoft-com:vml" Requires="v">
                  <p:oleObj spid="_x0000_s329809" name="Equation" r:id="rId6" imgW="1282680" imgH="203040" progId="Equation.DSMT4">
                    <p:embed/>
                  </p:oleObj>
                </mc:Choice>
                <mc:Fallback>
                  <p:oleObj name="Equation" r:id="rId6" imgW="1282680" imgH="20304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3264"/>
                          <a:ext cx="1386"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65" name="Group 37"/>
          <p:cNvGrpSpPr>
            <a:grpSpLocks/>
          </p:cNvGrpSpPr>
          <p:nvPr/>
        </p:nvGrpSpPr>
        <p:grpSpPr bwMode="auto">
          <a:xfrm>
            <a:off x="1143000" y="5105400"/>
            <a:ext cx="7543800" cy="658813"/>
            <a:chOff x="1008" y="3456"/>
            <a:chExt cx="4752" cy="415"/>
          </a:xfrm>
        </p:grpSpPr>
        <p:sp>
          <p:nvSpPr>
            <p:cNvPr id="329760" name="Rectangle 32"/>
            <p:cNvSpPr>
              <a:spLocks noChangeArrowheads="1"/>
            </p:cNvSpPr>
            <p:nvPr/>
          </p:nvSpPr>
          <p:spPr bwMode="auto">
            <a:xfrm>
              <a:off x="1008" y="3456"/>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易见： </a:t>
              </a:r>
            </a:p>
          </p:txBody>
        </p:sp>
        <p:graphicFrame>
          <p:nvGraphicFramePr>
            <p:cNvPr id="329761" name="Object 33"/>
            <p:cNvGraphicFramePr>
              <a:graphicFrameLocks noChangeAspect="1"/>
            </p:cNvGraphicFramePr>
            <p:nvPr/>
          </p:nvGraphicFramePr>
          <p:xfrm>
            <a:off x="1874" y="3600"/>
            <a:ext cx="1150" cy="271"/>
          </p:xfrm>
          <a:graphic>
            <a:graphicData uri="http://schemas.openxmlformats.org/presentationml/2006/ole">
              <mc:AlternateContent xmlns:mc="http://schemas.openxmlformats.org/markup-compatibility/2006">
                <mc:Choice xmlns:v="urn:schemas-microsoft-com:vml" Requires="v">
                  <p:oleObj spid="_x0000_s329810" name="Equation" r:id="rId8" imgW="1168200" imgH="279360" progId="Equation.DSMT4">
                    <p:embed/>
                  </p:oleObj>
                </mc:Choice>
                <mc:Fallback>
                  <p:oleObj name="Equation" r:id="rId8" imgW="1168200" imgH="27936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4" y="3600"/>
                          <a:ext cx="1150"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64" name="Group 36"/>
          <p:cNvGrpSpPr>
            <a:grpSpLocks/>
          </p:cNvGrpSpPr>
          <p:nvPr/>
        </p:nvGrpSpPr>
        <p:grpSpPr bwMode="auto">
          <a:xfrm>
            <a:off x="1143000" y="5867400"/>
            <a:ext cx="7543800" cy="533400"/>
            <a:chOff x="1008" y="3888"/>
            <a:chExt cx="4752" cy="336"/>
          </a:xfrm>
        </p:grpSpPr>
        <p:sp>
          <p:nvSpPr>
            <p:cNvPr id="329762" name="Rectangle 34"/>
            <p:cNvSpPr>
              <a:spLocks noChangeArrowheads="1"/>
            </p:cNvSpPr>
            <p:nvPr/>
          </p:nvSpPr>
          <p:spPr bwMode="auto">
            <a:xfrm>
              <a:off x="1008" y="3888"/>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故有：  </a:t>
              </a:r>
            </a:p>
          </p:txBody>
        </p:sp>
        <p:graphicFrame>
          <p:nvGraphicFramePr>
            <p:cNvPr id="329763" name="Object 35"/>
            <p:cNvGraphicFramePr>
              <a:graphicFrameLocks noChangeAspect="1"/>
            </p:cNvGraphicFramePr>
            <p:nvPr/>
          </p:nvGraphicFramePr>
          <p:xfrm>
            <a:off x="1872" y="3961"/>
            <a:ext cx="2155" cy="263"/>
          </p:xfrm>
          <a:graphic>
            <a:graphicData uri="http://schemas.openxmlformats.org/presentationml/2006/ole">
              <mc:AlternateContent xmlns:mc="http://schemas.openxmlformats.org/markup-compatibility/2006">
                <mc:Choice xmlns:v="urn:schemas-microsoft-com:vml" Requires="v">
                  <p:oleObj spid="_x0000_s329811" name="Equation" r:id="rId10" imgW="2108160" imgH="253800" progId="Equation.DSMT4">
                    <p:embed/>
                  </p:oleObj>
                </mc:Choice>
                <mc:Fallback>
                  <p:oleObj name="Equation" r:id="rId10" imgW="2108160" imgH="253800" progId="Equation.DSMT4">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3961"/>
                          <a:ext cx="2155"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89" name="Group 61"/>
          <p:cNvGrpSpPr>
            <a:grpSpLocks/>
          </p:cNvGrpSpPr>
          <p:nvPr/>
        </p:nvGrpSpPr>
        <p:grpSpPr bwMode="auto">
          <a:xfrm>
            <a:off x="0" y="3124200"/>
            <a:ext cx="9296400" cy="3505200"/>
            <a:chOff x="0" y="1968"/>
            <a:chExt cx="5856" cy="2208"/>
          </a:xfrm>
        </p:grpSpPr>
        <p:sp>
          <p:nvSpPr>
            <p:cNvPr id="329782" name="Rectangle 54"/>
            <p:cNvSpPr>
              <a:spLocks noChangeArrowheads="1"/>
            </p:cNvSpPr>
            <p:nvPr/>
          </p:nvSpPr>
          <p:spPr bwMode="auto">
            <a:xfrm>
              <a:off x="0" y="1968"/>
              <a:ext cx="5760" cy="22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783" name="Group 55"/>
            <p:cNvGrpSpPr>
              <a:grpSpLocks/>
            </p:cNvGrpSpPr>
            <p:nvPr/>
          </p:nvGrpSpPr>
          <p:grpSpPr bwMode="auto">
            <a:xfrm>
              <a:off x="1104" y="2024"/>
              <a:ext cx="4752" cy="424"/>
              <a:chOff x="1008" y="1665"/>
              <a:chExt cx="4752" cy="447"/>
            </a:xfrm>
          </p:grpSpPr>
          <p:graphicFrame>
            <p:nvGraphicFramePr>
              <p:cNvPr id="329784" name="Object 56"/>
              <p:cNvGraphicFramePr>
                <a:graphicFrameLocks noChangeAspect="1"/>
              </p:cNvGraphicFramePr>
              <p:nvPr/>
            </p:nvGraphicFramePr>
            <p:xfrm>
              <a:off x="1597" y="1665"/>
              <a:ext cx="1427" cy="447"/>
            </p:xfrm>
            <a:graphic>
              <a:graphicData uri="http://schemas.openxmlformats.org/presentationml/2006/ole">
                <mc:AlternateContent xmlns:mc="http://schemas.openxmlformats.org/markup-compatibility/2006">
                  <mc:Choice xmlns:v="urn:schemas-microsoft-com:vml" Requires="v">
                    <p:oleObj spid="_x0000_s329812" name="Equation" r:id="rId12" imgW="1473120" imgH="457200" progId="Equation.DSMT4">
                      <p:embed/>
                    </p:oleObj>
                  </mc:Choice>
                  <mc:Fallback>
                    <p:oleObj name="Equation" r:id="rId12" imgW="1473120" imgH="457200" progId="Equation.DSMT4">
                      <p:embed/>
                      <p:pic>
                        <p:nvPicPr>
                          <p:cNvPr id="0" name="Object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7" y="1665"/>
                            <a:ext cx="1427"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85" name="Rectangle 57"/>
              <p:cNvSpPr>
                <a:spLocks noChangeArrowheads="1"/>
              </p:cNvSpPr>
              <p:nvPr/>
            </p:nvSpPr>
            <p:spPr bwMode="auto">
              <a:xfrm>
                <a:off x="1008" y="1680"/>
                <a:ext cx="4752"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即： </a:t>
                </a:r>
              </a:p>
            </p:txBody>
          </p:sp>
        </p:grpSp>
      </p:grpSp>
      <p:grpSp>
        <p:nvGrpSpPr>
          <p:cNvPr id="329786" name="Group 58"/>
          <p:cNvGrpSpPr>
            <a:grpSpLocks/>
          </p:cNvGrpSpPr>
          <p:nvPr/>
        </p:nvGrpSpPr>
        <p:grpSpPr bwMode="auto">
          <a:xfrm>
            <a:off x="1752600" y="3895725"/>
            <a:ext cx="7543800" cy="1133475"/>
            <a:chOff x="1008" y="2160"/>
            <a:chExt cx="4752" cy="714"/>
          </a:xfrm>
        </p:grpSpPr>
        <p:sp>
          <p:nvSpPr>
            <p:cNvPr id="329787" name="Rectangle 59"/>
            <p:cNvSpPr>
              <a:spLocks noChangeArrowheads="1"/>
            </p:cNvSpPr>
            <p:nvPr/>
          </p:nvSpPr>
          <p:spPr bwMode="auto">
            <a:xfrm>
              <a:off x="1008" y="2160"/>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这是可分离变量的一阶微分方程，得 </a:t>
              </a:r>
            </a:p>
          </p:txBody>
        </p:sp>
        <p:graphicFrame>
          <p:nvGraphicFramePr>
            <p:cNvPr id="329788" name="Object 60"/>
            <p:cNvGraphicFramePr>
              <a:graphicFrameLocks noChangeAspect="1"/>
            </p:cNvGraphicFramePr>
            <p:nvPr/>
          </p:nvGraphicFramePr>
          <p:xfrm>
            <a:off x="1440" y="2423"/>
            <a:ext cx="1620" cy="451"/>
          </p:xfrm>
          <a:graphic>
            <a:graphicData uri="http://schemas.openxmlformats.org/presentationml/2006/ole">
              <mc:AlternateContent xmlns:mc="http://schemas.openxmlformats.org/markup-compatibility/2006">
                <mc:Choice xmlns:v="urn:schemas-microsoft-com:vml" Requires="v">
                  <p:oleObj spid="_x0000_s329813" name="Equation" r:id="rId14" imgW="1701720" imgH="469800" progId="Equation.DSMT4">
                    <p:embed/>
                  </p:oleObj>
                </mc:Choice>
                <mc:Fallback>
                  <p:oleObj name="Equation" r:id="rId14" imgW="1701720" imgH="469800" progId="Equation.DSMT4">
                    <p:embed/>
                    <p:pic>
                      <p:nvPicPr>
                        <p:cNvPr id="0" name="Object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2423"/>
                          <a:ext cx="1620"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90" name="Group 62"/>
          <p:cNvGrpSpPr>
            <a:grpSpLocks/>
          </p:cNvGrpSpPr>
          <p:nvPr/>
        </p:nvGrpSpPr>
        <p:grpSpPr bwMode="auto">
          <a:xfrm>
            <a:off x="2400300" y="5029200"/>
            <a:ext cx="4152900" cy="1524000"/>
            <a:chOff x="1536" y="2838"/>
            <a:chExt cx="2616" cy="1002"/>
          </a:xfrm>
        </p:grpSpPr>
        <p:graphicFrame>
          <p:nvGraphicFramePr>
            <p:cNvPr id="329791" name="Object 63"/>
            <p:cNvGraphicFramePr>
              <a:graphicFrameLocks noChangeAspect="1"/>
            </p:cNvGraphicFramePr>
            <p:nvPr/>
          </p:nvGraphicFramePr>
          <p:xfrm>
            <a:off x="1536" y="2838"/>
            <a:ext cx="1890" cy="474"/>
          </p:xfrm>
          <a:graphic>
            <a:graphicData uri="http://schemas.openxmlformats.org/presentationml/2006/ole">
              <mc:AlternateContent xmlns:mc="http://schemas.openxmlformats.org/markup-compatibility/2006">
                <mc:Choice xmlns:v="urn:schemas-microsoft-com:vml" Requires="v">
                  <p:oleObj spid="_x0000_s329814" name="Equation" r:id="rId16" imgW="1854000" imgH="469800" progId="Equation.DSMT4">
                    <p:embed/>
                  </p:oleObj>
                </mc:Choice>
                <mc:Fallback>
                  <p:oleObj name="Equation" r:id="rId16" imgW="1854000" imgH="469800" progId="Equation.DSMT4">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6" y="2838"/>
                          <a:ext cx="1890"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92" name="Object 64"/>
            <p:cNvGraphicFramePr>
              <a:graphicFrameLocks noChangeAspect="1"/>
            </p:cNvGraphicFramePr>
            <p:nvPr/>
          </p:nvGraphicFramePr>
          <p:xfrm>
            <a:off x="1536" y="3236"/>
            <a:ext cx="2616" cy="604"/>
          </p:xfrm>
          <a:graphic>
            <a:graphicData uri="http://schemas.openxmlformats.org/presentationml/2006/ole">
              <mc:AlternateContent xmlns:mc="http://schemas.openxmlformats.org/markup-compatibility/2006">
                <mc:Choice xmlns:v="urn:schemas-microsoft-com:vml" Requires="v">
                  <p:oleObj spid="_x0000_s329815" name="Equation" r:id="rId18" imgW="2476440" imgH="571320" progId="Equation.DSMT4">
                    <p:embed/>
                  </p:oleObj>
                </mc:Choice>
                <mc:Fallback>
                  <p:oleObj name="Equation" r:id="rId18" imgW="2476440" imgH="571320" progId="Equation.DSMT4">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36" y="3236"/>
                          <a:ext cx="2616" cy="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9799" name="Group 71"/>
          <p:cNvGrpSpPr>
            <a:grpSpLocks/>
          </p:cNvGrpSpPr>
          <p:nvPr/>
        </p:nvGrpSpPr>
        <p:grpSpPr bwMode="auto">
          <a:xfrm>
            <a:off x="6756400" y="4191000"/>
            <a:ext cx="2387600" cy="2514600"/>
            <a:chOff x="4256" y="2640"/>
            <a:chExt cx="1504" cy="1584"/>
          </a:xfrm>
        </p:grpSpPr>
        <p:grpSp>
          <p:nvGrpSpPr>
            <p:cNvPr id="329796" name="Group 68"/>
            <p:cNvGrpSpPr>
              <a:grpSpLocks/>
            </p:cNvGrpSpPr>
            <p:nvPr/>
          </p:nvGrpSpPr>
          <p:grpSpPr bwMode="auto">
            <a:xfrm>
              <a:off x="4256" y="2640"/>
              <a:ext cx="1504" cy="1584"/>
              <a:chOff x="4256" y="2640"/>
              <a:chExt cx="1504" cy="1584"/>
            </a:xfrm>
          </p:grpSpPr>
          <p:sp>
            <p:nvSpPr>
              <p:cNvPr id="329793" name="Line 65"/>
              <p:cNvSpPr>
                <a:spLocks noChangeShapeType="1"/>
              </p:cNvSpPr>
              <p:nvPr/>
            </p:nvSpPr>
            <p:spPr bwMode="auto">
              <a:xfrm>
                <a:off x="5232" y="3360"/>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9795" name="Group 67"/>
              <p:cNvGrpSpPr>
                <a:grpSpLocks/>
              </p:cNvGrpSpPr>
              <p:nvPr/>
            </p:nvGrpSpPr>
            <p:grpSpPr bwMode="auto">
              <a:xfrm>
                <a:off x="4256" y="2640"/>
                <a:ext cx="1504" cy="1584"/>
                <a:chOff x="4256" y="2640"/>
                <a:chExt cx="1504" cy="1584"/>
              </a:xfrm>
            </p:grpSpPr>
            <p:grpSp>
              <p:nvGrpSpPr>
                <p:cNvPr id="329748" name="Group 20"/>
                <p:cNvGrpSpPr>
                  <a:grpSpLocks/>
                </p:cNvGrpSpPr>
                <p:nvPr/>
              </p:nvGrpSpPr>
              <p:grpSpPr bwMode="auto">
                <a:xfrm>
                  <a:off x="4256" y="2640"/>
                  <a:ext cx="1504" cy="1584"/>
                  <a:chOff x="4112" y="2352"/>
                  <a:chExt cx="1504" cy="1584"/>
                </a:xfrm>
              </p:grpSpPr>
              <p:grpSp>
                <p:nvGrpSpPr>
                  <p:cNvPr id="329732" name="Group 4"/>
                  <p:cNvGrpSpPr>
                    <a:grpSpLocks/>
                  </p:cNvGrpSpPr>
                  <p:nvPr/>
                </p:nvGrpSpPr>
                <p:grpSpPr bwMode="auto">
                  <a:xfrm>
                    <a:off x="4112" y="2352"/>
                    <a:ext cx="1504" cy="1296"/>
                    <a:chOff x="1952" y="1536"/>
                    <a:chExt cx="1504" cy="1296"/>
                  </a:xfrm>
                </p:grpSpPr>
                <p:grpSp>
                  <p:nvGrpSpPr>
                    <p:cNvPr id="329733" name="Group 5"/>
                    <p:cNvGrpSpPr>
                      <a:grpSpLocks/>
                    </p:cNvGrpSpPr>
                    <p:nvPr/>
                  </p:nvGrpSpPr>
                  <p:grpSpPr bwMode="auto">
                    <a:xfrm>
                      <a:off x="1952" y="1536"/>
                      <a:ext cx="1504" cy="1287"/>
                      <a:chOff x="1968" y="1584"/>
                      <a:chExt cx="1504" cy="1287"/>
                    </a:xfrm>
                  </p:grpSpPr>
                  <p:grpSp>
                    <p:nvGrpSpPr>
                      <p:cNvPr id="329734" name="Group 6"/>
                      <p:cNvGrpSpPr>
                        <a:grpSpLocks/>
                      </p:cNvGrpSpPr>
                      <p:nvPr/>
                    </p:nvGrpSpPr>
                    <p:grpSpPr bwMode="auto">
                      <a:xfrm>
                        <a:off x="1968" y="1584"/>
                        <a:ext cx="1248" cy="912"/>
                        <a:chOff x="816" y="1584"/>
                        <a:chExt cx="1248" cy="912"/>
                      </a:xfrm>
                    </p:grpSpPr>
                    <p:sp>
                      <p:nvSpPr>
                        <p:cNvPr id="329735" name="Oval 7"/>
                        <p:cNvSpPr>
                          <a:spLocks noChangeArrowheads="1"/>
                        </p:cNvSpPr>
                        <p:nvPr/>
                      </p:nvSpPr>
                      <p:spPr bwMode="auto">
                        <a:xfrm>
                          <a:off x="1008" y="1728"/>
                          <a:ext cx="816" cy="76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6" name="Line 8"/>
                        <p:cNvSpPr>
                          <a:spLocks noChangeShapeType="1"/>
                        </p:cNvSpPr>
                        <p:nvPr/>
                      </p:nvSpPr>
                      <p:spPr bwMode="auto">
                        <a:xfrm>
                          <a:off x="1392" y="211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37" name="Rectangle 9"/>
                        <p:cNvSpPr>
                          <a:spLocks noChangeArrowheads="1"/>
                        </p:cNvSpPr>
                        <p:nvPr/>
                      </p:nvSpPr>
                      <p:spPr bwMode="auto">
                        <a:xfrm>
                          <a:off x="816" y="1584"/>
                          <a:ext cx="1248" cy="52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38" name="Line 10"/>
                      <p:cNvSpPr>
                        <a:spLocks noChangeShapeType="1"/>
                      </p:cNvSpPr>
                      <p:nvPr/>
                    </p:nvSpPr>
                    <p:spPr bwMode="auto">
                      <a:xfrm>
                        <a:off x="2016" y="2496"/>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39" name="Line 11"/>
                      <p:cNvSpPr>
                        <a:spLocks noChangeShapeType="1"/>
                      </p:cNvSpPr>
                      <p:nvPr/>
                    </p:nvSpPr>
                    <p:spPr bwMode="auto">
                      <a:xfrm flipV="1">
                        <a:off x="2592" y="1632"/>
                        <a:ext cx="0" cy="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40" name="AutoShape 12"/>
                      <p:cNvSpPr>
                        <a:spLocks noChangeArrowheads="1"/>
                      </p:cNvSpPr>
                      <p:nvPr/>
                    </p:nvSpPr>
                    <p:spPr bwMode="auto">
                      <a:xfrm>
                        <a:off x="2496" y="2400"/>
                        <a:ext cx="144" cy="144"/>
                      </a:xfrm>
                      <a:prstGeom prst="flowChar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1" name="Text Box 13"/>
                      <p:cNvSpPr txBox="1">
                        <a:spLocks noChangeArrowheads="1"/>
                      </p:cNvSpPr>
                      <p:nvPr/>
                    </p:nvSpPr>
                    <p:spPr bwMode="auto">
                      <a:xfrm>
                        <a:off x="2640" y="20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R</a:t>
                        </a:r>
                      </a:p>
                    </p:txBody>
                  </p:sp>
                  <p:sp>
                    <p:nvSpPr>
                      <p:cNvPr id="329742" name="Rectangle 14"/>
                      <p:cNvSpPr>
                        <a:spLocks noChangeArrowheads="1"/>
                      </p:cNvSpPr>
                      <p:nvPr/>
                    </p:nvSpPr>
                    <p:spPr bwMode="auto">
                      <a:xfrm>
                        <a:off x="3284" y="250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ea typeface="宋体" pitchFamily="2" charset="-122"/>
                          </a:rPr>
                          <a:t>x</a:t>
                        </a:r>
                      </a:p>
                    </p:txBody>
                  </p:sp>
                  <p:sp>
                    <p:nvSpPr>
                      <p:cNvPr id="329743" name="Rectangle 15"/>
                      <p:cNvSpPr>
                        <a:spLocks noChangeArrowheads="1"/>
                      </p:cNvSpPr>
                      <p:nvPr/>
                    </p:nvSpPr>
                    <p:spPr bwMode="auto">
                      <a:xfrm>
                        <a:off x="2400" y="15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ea typeface="宋体" pitchFamily="2" charset="-122"/>
                          </a:rPr>
                          <a:t>y</a:t>
                        </a:r>
                      </a:p>
                    </p:txBody>
                  </p:sp>
                  <p:sp>
                    <p:nvSpPr>
                      <p:cNvPr id="329744" name="Rectangle 16"/>
                      <p:cNvSpPr>
                        <a:spLocks noChangeArrowheads="1"/>
                      </p:cNvSpPr>
                      <p:nvPr/>
                    </p:nvSpPr>
                    <p:spPr bwMode="auto">
                      <a:xfrm>
                        <a:off x="2256" y="264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ea typeface="宋体" pitchFamily="2" charset="-122"/>
                          </a:rPr>
                          <a:t>S</a:t>
                        </a:r>
                      </a:p>
                    </p:txBody>
                  </p:sp>
                  <p:sp>
                    <p:nvSpPr>
                      <p:cNvPr id="329745" name="Line 17"/>
                      <p:cNvSpPr>
                        <a:spLocks noChangeShapeType="1"/>
                      </p:cNvSpPr>
                      <p:nvPr/>
                    </p:nvSpPr>
                    <p:spPr bwMode="auto">
                      <a:xfrm flipV="1">
                        <a:off x="2400" y="2592"/>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9746" name="Rectangle 18"/>
                    <p:cNvSpPr>
                      <a:spLocks noChangeArrowheads="1"/>
                    </p:cNvSpPr>
                    <p:nvPr/>
                  </p:nvSpPr>
                  <p:spPr bwMode="auto">
                    <a:xfrm>
                      <a:off x="2544" y="2428"/>
                      <a:ext cx="2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O</a:t>
                      </a:r>
                    </a:p>
                    <a:p>
                      <a:pPr eaLnBrk="0" hangingPunct="0"/>
                      <a:endParaRPr lang="en-US" altLang="zh-CN" sz="1800">
                        <a:ea typeface="宋体" pitchFamily="2" charset="-122"/>
                      </a:endParaRPr>
                    </a:p>
                  </p:txBody>
                </p:sp>
              </p:grpSp>
              <p:sp>
                <p:nvSpPr>
                  <p:cNvPr id="329747" name="Rectangle 19"/>
                  <p:cNvSpPr>
                    <a:spLocks noChangeArrowheads="1"/>
                  </p:cNvSpPr>
                  <p:nvPr/>
                </p:nvSpPr>
                <p:spPr bwMode="auto">
                  <a:xfrm>
                    <a:off x="4539" y="3705"/>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宋体" pitchFamily="2" charset="-122"/>
                      </a:rPr>
                      <a:t>图</a:t>
                    </a:r>
                    <a:r>
                      <a:rPr lang="en-US" altLang="zh-CN" sz="1800" b="1">
                        <a:latin typeface="Times New Roman" pitchFamily="18" charset="0"/>
                        <a:ea typeface="宋体" pitchFamily="2" charset="-122"/>
                        <a:cs typeface="Times New Roman" pitchFamily="18" charset="0"/>
                      </a:rPr>
                      <a:t>3-3</a:t>
                    </a:r>
                  </a:p>
                </p:txBody>
              </p:sp>
            </p:grpSp>
            <p:sp>
              <p:nvSpPr>
                <p:cNvPr id="329794" name="Rectangle 66"/>
                <p:cNvSpPr>
                  <a:spLocks noChangeArrowheads="1"/>
                </p:cNvSpPr>
                <p:nvPr/>
              </p:nvSpPr>
              <p:spPr bwMode="auto">
                <a:xfrm>
                  <a:off x="5252" y="336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itchFamily="2" charset="-122"/>
                    </a:rPr>
                    <a:t>h</a:t>
                  </a:r>
                </a:p>
              </p:txBody>
            </p:sp>
          </p:grpSp>
        </p:grpSp>
        <p:sp>
          <p:nvSpPr>
            <p:cNvPr id="329797" name="Line 69"/>
            <p:cNvSpPr>
              <a:spLocks noChangeShapeType="1"/>
            </p:cNvSpPr>
            <p:nvPr/>
          </p:nvSpPr>
          <p:spPr bwMode="auto">
            <a:xfrm>
              <a:off x="4896" y="336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98" name="Rectangle 70"/>
            <p:cNvSpPr>
              <a:spLocks noChangeArrowheads="1"/>
            </p:cNvSpPr>
            <p:nvPr/>
          </p:nvSpPr>
          <p:spPr bwMode="auto">
            <a:xfrm>
              <a:off x="4752" y="3216"/>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itchFamily="2" charset="-122"/>
                </a:rPr>
                <a:t>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9749"/>
                                        </p:tgtEl>
                                        <p:attrNameLst>
                                          <p:attrName>style.visibility</p:attrName>
                                        </p:attrNameLst>
                                      </p:cBhvr>
                                      <p:to>
                                        <p:strVal val="visible"/>
                                      </p:to>
                                    </p:set>
                                    <p:animEffect transition="in" filter="wipe(up)">
                                      <p:cBhvr>
                                        <p:cTn id="7" dur="500"/>
                                        <p:tgtEl>
                                          <p:spTgt spid="329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9799"/>
                                        </p:tgtEl>
                                        <p:attrNameLst>
                                          <p:attrName>style.visibility</p:attrName>
                                        </p:attrNameLst>
                                      </p:cBhvr>
                                      <p:to>
                                        <p:strVal val="visible"/>
                                      </p:to>
                                    </p:set>
                                    <p:animEffect transition="in" filter="dissolve">
                                      <p:cBhvr>
                                        <p:cTn id="12" dur="500"/>
                                        <p:tgtEl>
                                          <p:spTgt spid="32979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29751"/>
                                        </p:tgtEl>
                                        <p:attrNameLst>
                                          <p:attrName>style.visibility</p:attrName>
                                        </p:attrNameLst>
                                      </p:cBhvr>
                                      <p:to>
                                        <p:strVal val="visible"/>
                                      </p:to>
                                    </p:set>
                                    <p:animEffect transition="in" filter="wipe(left)">
                                      <p:cBhvr>
                                        <p:cTn id="16" dur="500"/>
                                        <p:tgtEl>
                                          <p:spTgt spid="3297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29767"/>
                                        </p:tgtEl>
                                        <p:attrNameLst>
                                          <p:attrName>style.visibility</p:attrName>
                                        </p:attrNameLst>
                                      </p:cBhvr>
                                      <p:to>
                                        <p:strVal val="visible"/>
                                      </p:to>
                                    </p:set>
                                    <p:animEffect transition="in" filter="wipe(left)">
                                      <p:cBhvr>
                                        <p:cTn id="21" dur="500"/>
                                        <p:tgtEl>
                                          <p:spTgt spid="3297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29766"/>
                                        </p:tgtEl>
                                        <p:attrNameLst>
                                          <p:attrName>style.visibility</p:attrName>
                                        </p:attrNameLst>
                                      </p:cBhvr>
                                      <p:to>
                                        <p:strVal val="visible"/>
                                      </p:to>
                                    </p:set>
                                    <p:animEffect transition="in" filter="wipe(up)">
                                      <p:cBhvr>
                                        <p:cTn id="26" dur="500"/>
                                        <p:tgtEl>
                                          <p:spTgt spid="3297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29765"/>
                                        </p:tgtEl>
                                        <p:attrNameLst>
                                          <p:attrName>style.visibility</p:attrName>
                                        </p:attrNameLst>
                                      </p:cBhvr>
                                      <p:to>
                                        <p:strVal val="visible"/>
                                      </p:to>
                                    </p:set>
                                    <p:animEffect transition="in" filter="wipe(left)">
                                      <p:cBhvr>
                                        <p:cTn id="31" dur="500"/>
                                        <p:tgtEl>
                                          <p:spTgt spid="32976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29764"/>
                                        </p:tgtEl>
                                        <p:attrNameLst>
                                          <p:attrName>style.visibility</p:attrName>
                                        </p:attrNameLst>
                                      </p:cBhvr>
                                      <p:to>
                                        <p:strVal val="visible"/>
                                      </p:to>
                                    </p:set>
                                    <p:animEffect transition="in" filter="wipe(left)">
                                      <p:cBhvr>
                                        <p:cTn id="36" dur="500"/>
                                        <p:tgtEl>
                                          <p:spTgt spid="3297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329789"/>
                                        </p:tgtEl>
                                        <p:attrNameLst>
                                          <p:attrName>style.visibility</p:attrName>
                                        </p:attrNameLst>
                                      </p:cBhvr>
                                      <p:to>
                                        <p:strVal val="visible"/>
                                      </p:to>
                                    </p:set>
                                    <p:animEffect transition="in" filter="wipe(up)">
                                      <p:cBhvr>
                                        <p:cTn id="41" dur="500"/>
                                        <p:tgtEl>
                                          <p:spTgt spid="3297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9786"/>
                                        </p:tgtEl>
                                        <p:attrNameLst>
                                          <p:attrName>style.visibility</p:attrName>
                                        </p:attrNameLst>
                                      </p:cBhvr>
                                      <p:to>
                                        <p:strVal val="visible"/>
                                      </p:to>
                                    </p:set>
                                    <p:animEffect transition="in" filter="wipe(left)">
                                      <p:cBhvr>
                                        <p:cTn id="46" dur="500"/>
                                        <p:tgtEl>
                                          <p:spTgt spid="3297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329790"/>
                                        </p:tgtEl>
                                        <p:attrNameLst>
                                          <p:attrName>style.visibility</p:attrName>
                                        </p:attrNameLst>
                                      </p:cBhvr>
                                      <p:to>
                                        <p:strVal val="visible"/>
                                      </p:to>
                                    </p:set>
                                    <p:animEffect transition="in" filter="wipe(up)">
                                      <p:cBhvr>
                                        <p:cTn id="51" dur="500"/>
                                        <p:tgtEl>
                                          <p:spTgt spid="329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49" grpId="0" autoUpdateAnimBg="0"/>
      <p:bldP spid="32975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64" name="Picture 4" descr="BL00347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399374" name="Group 14"/>
          <p:cNvGrpSpPr>
            <a:grpSpLocks/>
          </p:cNvGrpSpPr>
          <p:nvPr/>
        </p:nvGrpSpPr>
        <p:grpSpPr bwMode="auto">
          <a:xfrm>
            <a:off x="76200" y="533400"/>
            <a:ext cx="7543800" cy="1393825"/>
            <a:chOff x="48" y="336"/>
            <a:chExt cx="4752" cy="878"/>
          </a:xfrm>
        </p:grpSpPr>
        <p:sp>
          <p:nvSpPr>
            <p:cNvPr id="399365" name="Rectangle 5"/>
            <p:cNvSpPr>
              <a:spLocks noChangeArrowheads="1"/>
            </p:cNvSpPr>
            <p:nvPr/>
          </p:nvSpPr>
          <p:spPr bwMode="auto">
            <a:xfrm>
              <a:off x="48" y="336"/>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400" b="1">
                  <a:latin typeface="宋体" pitchFamily="2" charset="-122"/>
                </a:rPr>
                <a:t>一般的微分方程或微分方程组可以写成：</a:t>
              </a:r>
              <a:endParaRPr lang="zh-CN" altLang="en-US" sz="2400" b="1"/>
            </a:p>
          </p:txBody>
        </p:sp>
        <p:graphicFrame>
          <p:nvGraphicFramePr>
            <p:cNvPr id="399366" name="Object 6"/>
            <p:cNvGraphicFramePr>
              <a:graphicFrameLocks noChangeAspect="1"/>
            </p:cNvGraphicFramePr>
            <p:nvPr/>
          </p:nvGraphicFramePr>
          <p:xfrm>
            <a:off x="1008" y="720"/>
            <a:ext cx="960" cy="494"/>
          </p:xfrm>
          <a:graphic>
            <a:graphicData uri="http://schemas.openxmlformats.org/presentationml/2006/ole">
              <mc:AlternateContent xmlns:mc="http://schemas.openxmlformats.org/markup-compatibility/2006">
                <mc:Choice xmlns:v="urn:schemas-microsoft-com:vml" Requires="v">
                  <p:oleObj spid="_x0000_s399377" name="Equation" r:id="rId4" imgW="761760" imgH="393480" progId="Equation.DSMT4">
                    <p:embed/>
                  </p:oleObj>
                </mc:Choice>
                <mc:Fallback>
                  <p:oleObj name="Equation" r:id="rId4" imgW="761760" imgH="393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720"/>
                          <a:ext cx="960"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9372" name="Group 12"/>
          <p:cNvGrpSpPr>
            <a:grpSpLocks/>
          </p:cNvGrpSpPr>
          <p:nvPr/>
        </p:nvGrpSpPr>
        <p:grpSpPr bwMode="auto">
          <a:xfrm>
            <a:off x="381000" y="2590800"/>
            <a:ext cx="8077200" cy="1600200"/>
            <a:chOff x="240" y="1056"/>
            <a:chExt cx="5088" cy="1008"/>
          </a:xfrm>
        </p:grpSpPr>
        <p:sp>
          <p:nvSpPr>
            <p:cNvPr id="399367" name="Rectangle 7"/>
            <p:cNvSpPr>
              <a:spLocks noChangeArrowheads="1"/>
            </p:cNvSpPr>
            <p:nvPr/>
          </p:nvSpPr>
          <p:spPr bwMode="auto">
            <a:xfrm>
              <a:off x="240" y="1056"/>
              <a:ext cx="5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定义   称微分方程或微分方程组 </a:t>
              </a:r>
            </a:p>
          </p:txBody>
        </p:sp>
        <p:sp>
          <p:nvSpPr>
            <p:cNvPr id="399369" name="Rectangle 9"/>
            <p:cNvSpPr>
              <a:spLocks noChangeArrowheads="1"/>
            </p:cNvSpPr>
            <p:nvPr/>
          </p:nvSpPr>
          <p:spPr bwMode="auto">
            <a:xfrm>
              <a:off x="240" y="1776"/>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为自治系统或动力系统。</a:t>
              </a:r>
            </a:p>
          </p:txBody>
        </p:sp>
        <p:grpSp>
          <p:nvGrpSpPr>
            <p:cNvPr id="399371" name="Group 11"/>
            <p:cNvGrpSpPr>
              <a:grpSpLocks/>
            </p:cNvGrpSpPr>
            <p:nvPr/>
          </p:nvGrpSpPr>
          <p:grpSpPr bwMode="auto">
            <a:xfrm>
              <a:off x="1008" y="1344"/>
              <a:ext cx="2016" cy="471"/>
              <a:chOff x="1008" y="1344"/>
              <a:chExt cx="2016" cy="471"/>
            </a:xfrm>
          </p:grpSpPr>
          <p:graphicFrame>
            <p:nvGraphicFramePr>
              <p:cNvPr id="399368" name="Object 8"/>
              <p:cNvGraphicFramePr>
                <a:graphicFrameLocks noChangeAspect="1"/>
              </p:cNvGraphicFramePr>
              <p:nvPr/>
            </p:nvGraphicFramePr>
            <p:xfrm>
              <a:off x="1008" y="1344"/>
              <a:ext cx="801" cy="471"/>
            </p:xfrm>
            <a:graphic>
              <a:graphicData uri="http://schemas.openxmlformats.org/presentationml/2006/ole">
                <mc:AlternateContent xmlns:mc="http://schemas.openxmlformats.org/markup-compatibility/2006">
                  <mc:Choice xmlns:v="urn:schemas-microsoft-com:vml" Requires="v">
                    <p:oleObj spid="_x0000_s399378" name="Equation" r:id="rId6" imgW="660240" imgH="393480" progId="Equation.DSMT4">
                      <p:embed/>
                    </p:oleObj>
                  </mc:Choice>
                  <mc:Fallback>
                    <p:oleObj name="Equation" r:id="rId6" imgW="660240" imgH="3934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1344"/>
                            <a:ext cx="801"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70" name="Rectangle 10"/>
              <p:cNvSpPr>
                <a:spLocks noChangeArrowheads="1"/>
              </p:cNvSpPr>
              <p:nvPr/>
            </p:nvSpPr>
            <p:spPr bwMode="auto">
              <a:xfrm>
                <a:off x="2352" y="144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3.28</a:t>
                </a:r>
                <a:r>
                  <a:rPr lang="zh-CN" altLang="en-US">
                    <a:latin typeface="宋体" pitchFamily="2" charset="-122"/>
                    <a:ea typeface="宋体" pitchFamily="2" charset="-122"/>
                  </a:rPr>
                  <a:t>）</a:t>
                </a:r>
                <a:r>
                  <a:rPr lang="zh-CN" altLang="en-US" sz="1100">
                    <a:ea typeface="宋体" pitchFamily="2" charset="-122"/>
                  </a:rPr>
                  <a:t> </a:t>
                </a:r>
                <a:endParaRPr lang="zh-CN" altLang="en-US" sz="1800">
                  <a:ea typeface="宋体" pitchFamily="2" charset="-122"/>
                </a:endParaRPr>
              </a:p>
            </p:txBody>
          </p:sp>
        </p:grpSp>
      </p:grpSp>
      <p:sp>
        <p:nvSpPr>
          <p:cNvPr id="399373" name="Rectangle 13"/>
          <p:cNvSpPr>
            <a:spLocks noChangeArrowheads="1"/>
          </p:cNvSpPr>
          <p:nvPr/>
        </p:nvSpPr>
        <p:spPr bwMode="auto">
          <a:xfrm>
            <a:off x="381000" y="4816475"/>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若方程或方程组</a:t>
            </a:r>
            <a:r>
              <a:rPr lang="en-US" altLang="zh-CN" sz="2400" b="1" i="1">
                <a:latin typeface="楷体_GB2312" pitchFamily="49" charset="-122"/>
              </a:rPr>
              <a:t>f</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)=0</a:t>
            </a:r>
            <a:r>
              <a:rPr lang="zh-CN" altLang="en-US" sz="2400" b="1">
                <a:latin typeface="楷体_GB2312" pitchFamily="49" charset="-122"/>
              </a:rPr>
              <a:t>有解</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a:t>
            </a:r>
            <a:r>
              <a:rPr lang="en-US" altLang="zh-CN" sz="2400" b="1" i="1">
                <a:latin typeface="楷体_GB2312" pitchFamily="49" charset="-122"/>
                <a:ea typeface="宋体" pitchFamily="2" charset="-122"/>
              </a:rPr>
              <a:t>X=X</a:t>
            </a:r>
            <a:r>
              <a:rPr lang="en-US" altLang="zh-CN" sz="2400" b="1" baseline="30000">
                <a:latin typeface="楷体_GB2312" pitchFamily="49" charset="-122"/>
                <a:ea typeface="宋体" pitchFamily="2" charset="-122"/>
              </a:rPr>
              <a:t>o</a:t>
            </a:r>
            <a:r>
              <a:rPr lang="zh-CN" altLang="en-US" sz="2400" b="1">
                <a:latin typeface="宋体" pitchFamily="2" charset="-122"/>
                <a:ea typeface="宋体" pitchFamily="2" charset="-122"/>
              </a:rPr>
              <a:t>显然满足（</a:t>
            </a:r>
            <a:r>
              <a:rPr lang="en-US" altLang="zh-CN" sz="2400" b="1">
                <a:latin typeface="Times New Roman" pitchFamily="18" charset="0"/>
                <a:ea typeface="宋体" pitchFamily="2" charset="-122"/>
                <a:cs typeface="Times New Roman" pitchFamily="18" charset="0"/>
              </a:rPr>
              <a:t>3.28</a:t>
            </a:r>
            <a:r>
              <a:rPr lang="zh-CN" altLang="en-US" sz="2400" b="1">
                <a:latin typeface="宋体" pitchFamily="2" charset="-122"/>
                <a:ea typeface="宋体" pitchFamily="2" charset="-122"/>
              </a:rPr>
              <a:t>）。</a:t>
            </a:r>
            <a:r>
              <a:rPr lang="zh-CN" altLang="en-US" sz="2400" b="1">
                <a:latin typeface="楷体_GB2312" pitchFamily="49" charset="-122"/>
              </a:rPr>
              <a:t>称点</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为微分方程或微分方程组（</a:t>
            </a:r>
            <a:r>
              <a:rPr lang="en-US" altLang="zh-CN" sz="2400" b="1">
                <a:latin typeface="楷体_GB2312" pitchFamily="49" charset="-122"/>
              </a:rPr>
              <a:t>3.28)</a:t>
            </a:r>
            <a:r>
              <a:rPr lang="zh-CN" altLang="en-US" sz="2400" b="1">
                <a:latin typeface="楷体_GB2312" pitchFamily="49" charset="-122"/>
              </a:rPr>
              <a:t>的平衡点或奇点。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9374"/>
                                        </p:tgtEl>
                                        <p:attrNameLst>
                                          <p:attrName>style.visibility</p:attrName>
                                        </p:attrNameLst>
                                      </p:cBhvr>
                                      <p:to>
                                        <p:strVal val="visible"/>
                                      </p:to>
                                    </p:set>
                                    <p:animEffect transition="in" filter="wipe(up)">
                                      <p:cBhvr>
                                        <p:cTn id="7" dur="500"/>
                                        <p:tgtEl>
                                          <p:spTgt spid="399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9372"/>
                                        </p:tgtEl>
                                        <p:attrNameLst>
                                          <p:attrName>style.visibility</p:attrName>
                                        </p:attrNameLst>
                                      </p:cBhvr>
                                      <p:to>
                                        <p:strVal val="visible"/>
                                      </p:to>
                                    </p:set>
                                    <p:animEffect transition="in" filter="wipe(up)">
                                      <p:cBhvr>
                                        <p:cTn id="12" dur="500"/>
                                        <p:tgtEl>
                                          <p:spTgt spid="399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73"/>
                                        </p:tgtEl>
                                        <p:attrNameLst>
                                          <p:attrName>style.visibility</p:attrName>
                                        </p:attrNameLst>
                                      </p:cBhvr>
                                      <p:to>
                                        <p:strVal val="visible"/>
                                      </p:to>
                                    </p:set>
                                    <p:animEffect transition="in" filter="wipe(left)">
                                      <p:cBhvr>
                                        <p:cTn id="17" dur="500"/>
                                        <p:tgtEl>
                                          <p:spTgt spid="399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388" name="Picture 4" descr="BL00347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400408" name="Group 24"/>
          <p:cNvGrpSpPr>
            <a:grpSpLocks/>
          </p:cNvGrpSpPr>
          <p:nvPr/>
        </p:nvGrpSpPr>
        <p:grpSpPr bwMode="auto">
          <a:xfrm>
            <a:off x="304800" y="228600"/>
            <a:ext cx="6096000" cy="1316038"/>
            <a:chOff x="192" y="144"/>
            <a:chExt cx="3840" cy="829"/>
          </a:xfrm>
        </p:grpSpPr>
        <p:sp>
          <p:nvSpPr>
            <p:cNvPr id="400389" name="Rectangle 5"/>
            <p:cNvSpPr>
              <a:spLocks noChangeArrowheads="1"/>
            </p:cNvSpPr>
            <p:nvPr/>
          </p:nvSpPr>
          <p:spPr bwMode="auto">
            <a:xfrm>
              <a:off x="192" y="144"/>
              <a:ext cx="38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33CC33"/>
                  </a:solidFill>
                  <a:latin typeface="楷体_GB2312" pitchFamily="49" charset="-122"/>
                </a:rPr>
                <a:t>例</a:t>
              </a:r>
              <a:r>
                <a:rPr lang="en-US" altLang="zh-CN" sz="2800" b="1">
                  <a:solidFill>
                    <a:srgbClr val="33CC33"/>
                  </a:solidFill>
                  <a:latin typeface="楷体_GB2312" pitchFamily="49" charset="-122"/>
                </a:rPr>
                <a:t>7</a:t>
              </a:r>
              <a:r>
                <a:rPr lang="en-US" altLang="zh-CN" sz="2400" b="1">
                  <a:latin typeface="楷体_GB2312" pitchFamily="49" charset="-122"/>
                </a:rPr>
                <a:t>  </a:t>
              </a:r>
              <a:r>
                <a:rPr lang="zh-CN" altLang="en-US" sz="2400" b="1">
                  <a:latin typeface="楷体_GB2312" pitchFamily="49" charset="-122"/>
                </a:rPr>
                <a:t>本章第</a:t>
              </a:r>
              <a:r>
                <a:rPr lang="en-US" altLang="zh-CN" sz="2400" b="1">
                  <a:latin typeface="楷体_GB2312" pitchFamily="49" charset="-122"/>
                </a:rPr>
                <a:t>2</a:t>
              </a:r>
              <a:r>
                <a:rPr lang="zh-CN" altLang="en-US" sz="2400" b="1">
                  <a:latin typeface="楷体_GB2312" pitchFamily="49" charset="-122"/>
                </a:rPr>
                <a:t>节中的</a:t>
              </a:r>
              <a:r>
                <a:rPr lang="en-US" altLang="zh-CN" sz="2400" b="1">
                  <a:latin typeface="楷体_GB2312" pitchFamily="49" charset="-122"/>
                </a:rPr>
                <a:t>Logistic</a:t>
              </a:r>
              <a:r>
                <a:rPr lang="zh-CN" altLang="en-US" sz="2400" b="1">
                  <a:latin typeface="楷体_GB2312" pitchFamily="49" charset="-122"/>
                </a:rPr>
                <a:t>模型 </a:t>
              </a:r>
            </a:p>
          </p:txBody>
        </p:sp>
        <p:graphicFrame>
          <p:nvGraphicFramePr>
            <p:cNvPr id="400390" name="Object 6"/>
            <p:cNvGraphicFramePr>
              <a:graphicFrameLocks noChangeAspect="1"/>
            </p:cNvGraphicFramePr>
            <p:nvPr/>
          </p:nvGraphicFramePr>
          <p:xfrm>
            <a:off x="1248" y="480"/>
            <a:ext cx="1408" cy="493"/>
          </p:xfrm>
          <a:graphic>
            <a:graphicData uri="http://schemas.openxmlformats.org/presentationml/2006/ole">
              <mc:AlternateContent xmlns:mc="http://schemas.openxmlformats.org/markup-compatibility/2006">
                <mc:Choice xmlns:v="urn:schemas-microsoft-com:vml" Requires="v">
                  <p:oleObj spid="_x0000_s400411" name="Equation" r:id="rId4" imgW="1117440" imgH="393480" progId="Equation.DSMT4">
                    <p:embed/>
                  </p:oleObj>
                </mc:Choice>
                <mc:Fallback>
                  <p:oleObj name="Equation" r:id="rId4" imgW="1117440" imgH="393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480"/>
                          <a:ext cx="1408"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0391" name="Rectangle 7"/>
          <p:cNvSpPr>
            <a:spLocks noChangeArrowheads="1"/>
          </p:cNvSpPr>
          <p:nvPr/>
        </p:nvSpPr>
        <p:spPr bwMode="auto">
          <a:xfrm>
            <a:off x="457200" y="15240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共有两个平衡点：</a:t>
            </a:r>
            <a:r>
              <a:rPr lang="en-US" altLang="zh-CN" sz="2400" b="1" i="1">
                <a:latin typeface="Times New Roman" pitchFamily="18" charset="0"/>
              </a:rPr>
              <a:t>N</a:t>
            </a:r>
            <a:r>
              <a:rPr lang="en-US" altLang="zh-CN" sz="2400" b="1">
                <a:latin typeface="Times New Roman" pitchFamily="18" charset="0"/>
              </a:rPr>
              <a:t>=0</a:t>
            </a:r>
            <a:r>
              <a:rPr lang="zh-CN" altLang="en-US" sz="2400" b="1">
                <a:latin typeface="Times New Roman" pitchFamily="18" charset="0"/>
              </a:rPr>
              <a:t>和</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K</a:t>
            </a:r>
            <a:r>
              <a:rPr lang="zh-CN" altLang="en-US" sz="2400" b="1">
                <a:latin typeface="Times New Roman" pitchFamily="18" charset="0"/>
              </a:rPr>
              <a:t>，分别对应微分方程的两两个特殊解。前者为</a:t>
            </a:r>
            <a:r>
              <a:rPr lang="en-US" altLang="zh-CN" sz="2400" b="1" i="1">
                <a:latin typeface="Times New Roman" pitchFamily="18" charset="0"/>
              </a:rPr>
              <a:t>N</a:t>
            </a:r>
            <a:r>
              <a:rPr lang="en-US" altLang="zh-CN" sz="2400" b="1" baseline="-30000">
                <a:latin typeface="Times New Roman" pitchFamily="18" charset="0"/>
              </a:rPr>
              <a:t>o</a:t>
            </a:r>
            <a:r>
              <a:rPr lang="en-US" altLang="zh-CN" sz="2400" b="1">
                <a:latin typeface="Times New Roman" pitchFamily="18" charset="0"/>
              </a:rPr>
              <a:t>=0</a:t>
            </a:r>
            <a:r>
              <a:rPr lang="zh-CN" altLang="en-US" sz="2400" b="1">
                <a:latin typeface="Times New Roman" pitchFamily="18" charset="0"/>
              </a:rPr>
              <a:t>时的解而后者为</a:t>
            </a:r>
            <a:r>
              <a:rPr lang="en-US" altLang="zh-CN" sz="2400" b="1" i="1">
                <a:latin typeface="Times New Roman" pitchFamily="18" charset="0"/>
              </a:rPr>
              <a:t>N</a:t>
            </a:r>
            <a:r>
              <a:rPr lang="en-US" altLang="zh-CN" sz="2400" b="1" baseline="-30000">
                <a:latin typeface="Times New Roman" pitchFamily="18" charset="0"/>
              </a:rPr>
              <a:t>o</a:t>
            </a:r>
            <a:r>
              <a:rPr lang="en-US" altLang="zh-CN" sz="2400" b="1">
                <a:latin typeface="Times New Roman" pitchFamily="18" charset="0"/>
              </a:rPr>
              <a:t>=</a:t>
            </a:r>
            <a:r>
              <a:rPr lang="en-US" altLang="zh-CN" sz="2400" b="1" i="1">
                <a:latin typeface="Times New Roman" pitchFamily="18" charset="0"/>
              </a:rPr>
              <a:t>K</a:t>
            </a:r>
            <a:r>
              <a:rPr lang="zh-CN" altLang="en-US" sz="2400" b="1">
                <a:latin typeface="Times New Roman" pitchFamily="18" charset="0"/>
              </a:rPr>
              <a:t>时的解。  </a:t>
            </a:r>
          </a:p>
        </p:txBody>
      </p:sp>
      <p:sp>
        <p:nvSpPr>
          <p:cNvPr id="400396" name="Rectangle 12"/>
          <p:cNvSpPr>
            <a:spLocks noChangeArrowheads="1"/>
          </p:cNvSpPr>
          <p:nvPr/>
        </p:nvSpPr>
        <p:spPr bwMode="auto">
          <a:xfrm>
            <a:off x="381000" y="2362200"/>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Times New Roman" pitchFamily="18" charset="0"/>
              </a:rPr>
              <a:t>当</a:t>
            </a:r>
            <a:r>
              <a:rPr lang="en-US" altLang="zh-CN" sz="2400" b="1" i="1">
                <a:latin typeface="Times New Roman" pitchFamily="18" charset="0"/>
              </a:rPr>
              <a:t>N</a:t>
            </a:r>
            <a:r>
              <a:rPr lang="en-US" altLang="zh-CN" sz="2400" b="1" baseline="-30000">
                <a:latin typeface="Times New Roman" pitchFamily="18" charset="0"/>
              </a:rPr>
              <a:t>o</a:t>
            </a:r>
            <a:r>
              <a:rPr lang="en-US" altLang="zh-CN" sz="2400" b="1">
                <a:latin typeface="Times New Roman" pitchFamily="18" charset="0"/>
              </a:rPr>
              <a:t>&lt;</a:t>
            </a:r>
            <a:r>
              <a:rPr lang="en-US" altLang="zh-CN" sz="2400" b="1" i="1">
                <a:latin typeface="Times New Roman" pitchFamily="18" charset="0"/>
              </a:rPr>
              <a:t>K</a:t>
            </a:r>
            <a:r>
              <a:rPr lang="zh-CN" altLang="en-US" sz="2400" b="1">
                <a:latin typeface="Times New Roman" pitchFamily="18" charset="0"/>
              </a:rPr>
              <a:t>时，积分曲线</a:t>
            </a:r>
            <a:r>
              <a:rPr lang="en-US" altLang="zh-CN" sz="2400" b="1" i="1">
                <a:latin typeface="Times New Roman" pitchFamily="18" charset="0"/>
                <a:ea typeface="宋体" pitchFamily="2" charset="-122"/>
              </a:rPr>
              <a:t>N</a:t>
            </a:r>
            <a:r>
              <a:rPr lang="en-US" altLang="zh-CN" sz="2400" b="1">
                <a:latin typeface="Times New Roman" pitchFamily="18" charset="0"/>
                <a:ea typeface="宋体" pitchFamily="2" charset="-122"/>
              </a:rPr>
              <a:t>=</a:t>
            </a:r>
            <a:r>
              <a:rPr lang="en-US" altLang="zh-CN" sz="2400" b="1" i="1">
                <a:latin typeface="Times New Roman" pitchFamily="18" charset="0"/>
                <a:ea typeface="宋体" pitchFamily="2" charset="-122"/>
              </a:rPr>
              <a:t>N</a:t>
            </a:r>
            <a:r>
              <a:rPr lang="en-US" altLang="zh-CN" sz="2400" b="1">
                <a:latin typeface="Times New Roman" pitchFamily="18" charset="0"/>
                <a:ea typeface="宋体" pitchFamily="2" charset="-122"/>
              </a:rPr>
              <a:t>(</a:t>
            </a:r>
            <a:r>
              <a:rPr lang="en-US" altLang="zh-CN" sz="2400" b="1" i="1">
                <a:latin typeface="Times New Roman" pitchFamily="18" charset="0"/>
                <a:ea typeface="宋体" pitchFamily="2" charset="-122"/>
              </a:rPr>
              <a:t>t</a:t>
            </a:r>
            <a:r>
              <a:rPr lang="en-US" altLang="zh-CN" sz="2400" b="1">
                <a:latin typeface="Times New Roman" pitchFamily="18" charset="0"/>
                <a:ea typeface="宋体" pitchFamily="2" charset="-122"/>
              </a:rPr>
              <a:t>)</a:t>
            </a:r>
            <a:r>
              <a:rPr lang="zh-CN" altLang="en-US" sz="2400" b="1">
                <a:latin typeface="Times New Roman" pitchFamily="18" charset="0"/>
              </a:rPr>
              <a:t>位于</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K</a:t>
            </a:r>
            <a:r>
              <a:rPr lang="zh-CN" altLang="en-US" sz="2400" b="1">
                <a:latin typeface="Times New Roman" pitchFamily="18" charset="0"/>
              </a:rPr>
              <a:t>的下方；当</a:t>
            </a:r>
            <a:r>
              <a:rPr lang="en-US" altLang="zh-CN" sz="2400" b="1" i="1">
                <a:latin typeface="Times New Roman" pitchFamily="18" charset="0"/>
              </a:rPr>
              <a:t>N</a:t>
            </a:r>
            <a:r>
              <a:rPr lang="en-US" altLang="zh-CN" sz="2400" b="1" baseline="-30000">
                <a:latin typeface="Times New Roman" pitchFamily="18" charset="0"/>
              </a:rPr>
              <a:t>o</a:t>
            </a:r>
            <a:r>
              <a:rPr lang="en-US" altLang="zh-CN" sz="2400" b="1">
                <a:latin typeface="Times New Roman" pitchFamily="18" charset="0"/>
              </a:rPr>
              <a:t>&gt;K</a:t>
            </a:r>
            <a:r>
              <a:rPr lang="zh-CN" altLang="en-US" sz="2400" b="1">
                <a:latin typeface="Times New Roman" pitchFamily="18" charset="0"/>
              </a:rPr>
              <a:t>时，则位于</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K</a:t>
            </a:r>
            <a:r>
              <a:rPr lang="zh-CN" altLang="en-US" sz="2400" b="1">
                <a:latin typeface="Times New Roman" pitchFamily="18" charset="0"/>
              </a:rPr>
              <a:t>的上方。从图</a:t>
            </a:r>
            <a:r>
              <a:rPr lang="en-US" altLang="zh-CN" sz="2400" b="1">
                <a:latin typeface="Times New Roman" pitchFamily="18" charset="0"/>
                <a:ea typeface="宋体" pitchFamily="2" charset="-122"/>
              </a:rPr>
              <a:t>3</a:t>
            </a:r>
            <a:r>
              <a:rPr lang="en-US" altLang="zh-CN" sz="2400" b="1">
                <a:latin typeface="楷体_GB2312" pitchFamily="49" charset="-122"/>
              </a:rPr>
              <a:t>-</a:t>
            </a:r>
            <a:r>
              <a:rPr lang="en-US" altLang="zh-CN" sz="2400" b="1">
                <a:latin typeface="Times New Roman" pitchFamily="18" charset="0"/>
                <a:ea typeface="宋体" pitchFamily="2" charset="-122"/>
              </a:rPr>
              <a:t>17</a:t>
            </a:r>
            <a:r>
              <a:rPr lang="zh-CN" altLang="en-US" sz="2400" b="1">
                <a:latin typeface="Times New Roman" pitchFamily="18" charset="0"/>
              </a:rPr>
              <a:t>中不难看出，若</a:t>
            </a:r>
            <a:r>
              <a:rPr lang="en-US" altLang="zh-CN" sz="2400" b="1" i="1">
                <a:latin typeface="Times New Roman" pitchFamily="18" charset="0"/>
              </a:rPr>
              <a:t>N</a:t>
            </a:r>
            <a:r>
              <a:rPr lang="en-US" altLang="zh-CN" sz="2400" b="1" baseline="-30000">
                <a:latin typeface="Times New Roman" pitchFamily="18" charset="0"/>
              </a:rPr>
              <a:t>o</a:t>
            </a:r>
            <a:r>
              <a:rPr lang="en-US" altLang="zh-CN" sz="2400" b="1">
                <a:latin typeface="Times New Roman" pitchFamily="18" charset="0"/>
              </a:rPr>
              <a:t>&gt;0</a:t>
            </a:r>
            <a:r>
              <a:rPr lang="zh-CN" altLang="en-US" sz="2400" b="1">
                <a:latin typeface="Times New Roman" pitchFamily="18" charset="0"/>
              </a:rPr>
              <a:t>，积分曲线在</a:t>
            </a:r>
            <a:r>
              <a:rPr lang="en-US" altLang="zh-CN" sz="2400" b="1" i="1">
                <a:latin typeface="Times New Roman" pitchFamily="18" charset="0"/>
              </a:rPr>
              <a:t>N</a:t>
            </a:r>
            <a:r>
              <a:rPr lang="zh-CN" altLang="en-US" sz="2400" b="1">
                <a:latin typeface="Times New Roman" pitchFamily="18" charset="0"/>
              </a:rPr>
              <a:t>轴上的投影曲线（称为轨线）将趋于</a:t>
            </a:r>
            <a:r>
              <a:rPr lang="en-US" altLang="zh-CN" sz="2400" b="1" i="1">
                <a:latin typeface="Times New Roman" pitchFamily="18" charset="0"/>
              </a:rPr>
              <a:t>K</a:t>
            </a:r>
            <a:r>
              <a:rPr lang="zh-CN" altLang="en-US" sz="2400" b="1">
                <a:latin typeface="Times New Roman" pitchFamily="18" charset="0"/>
              </a:rPr>
              <a:t>。这说明，平衡点</a:t>
            </a:r>
            <a:r>
              <a:rPr lang="en-US" altLang="zh-CN" sz="2400" b="1" i="1">
                <a:latin typeface="Times New Roman" pitchFamily="18" charset="0"/>
              </a:rPr>
              <a:t>N</a:t>
            </a:r>
            <a:r>
              <a:rPr lang="en-US" altLang="zh-CN" sz="2400" b="1">
                <a:latin typeface="Times New Roman" pitchFamily="18" charset="0"/>
              </a:rPr>
              <a:t>=0</a:t>
            </a:r>
            <a:r>
              <a:rPr lang="zh-CN" altLang="en-US" sz="2400" b="1">
                <a:latin typeface="Times New Roman" pitchFamily="18" charset="0"/>
              </a:rPr>
              <a:t>和</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K</a:t>
            </a:r>
            <a:r>
              <a:rPr lang="zh-CN" altLang="en-US" sz="2400" b="1">
                <a:latin typeface="Times New Roman" pitchFamily="18" charset="0"/>
              </a:rPr>
              <a:t>有着极大的区别。 </a:t>
            </a:r>
          </a:p>
        </p:txBody>
      </p:sp>
      <p:grpSp>
        <p:nvGrpSpPr>
          <p:cNvPr id="400401" name="Group 17"/>
          <p:cNvGrpSpPr>
            <a:grpSpLocks/>
          </p:cNvGrpSpPr>
          <p:nvPr/>
        </p:nvGrpSpPr>
        <p:grpSpPr bwMode="auto">
          <a:xfrm>
            <a:off x="6400800" y="4343400"/>
            <a:ext cx="2667000" cy="2286000"/>
            <a:chOff x="3696" y="2496"/>
            <a:chExt cx="1680" cy="1440"/>
          </a:xfrm>
        </p:grpSpPr>
        <p:pic>
          <p:nvPicPr>
            <p:cNvPr id="40039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496"/>
              <a:ext cx="1680"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0400" name="Text Box 16"/>
            <p:cNvSpPr txBox="1">
              <a:spLocks noChangeArrowheads="1"/>
            </p:cNvSpPr>
            <p:nvPr/>
          </p:nvSpPr>
          <p:spPr bwMode="auto">
            <a:xfrm>
              <a:off x="4224" y="3705"/>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itchFamily="18" charset="0"/>
                  <a:ea typeface="宋体" pitchFamily="2" charset="-122"/>
                </a:rPr>
                <a:t>图</a:t>
              </a:r>
              <a:r>
                <a:rPr lang="en-US" altLang="zh-CN" sz="1800">
                  <a:latin typeface="Times New Roman" pitchFamily="18" charset="0"/>
                  <a:ea typeface="宋体" pitchFamily="2" charset="-122"/>
                  <a:cs typeface="Times New Roman" pitchFamily="18" charset="0"/>
                </a:rPr>
                <a:t>3-17</a:t>
              </a:r>
              <a:r>
                <a:rPr lang="en-US" altLang="zh-CN" sz="1800"/>
                <a:t> </a:t>
              </a:r>
            </a:p>
          </p:txBody>
        </p:sp>
      </p:grpSp>
      <p:grpSp>
        <p:nvGrpSpPr>
          <p:cNvPr id="400407" name="Group 23"/>
          <p:cNvGrpSpPr>
            <a:grpSpLocks/>
          </p:cNvGrpSpPr>
          <p:nvPr/>
        </p:nvGrpSpPr>
        <p:grpSpPr bwMode="auto">
          <a:xfrm>
            <a:off x="304800" y="3886200"/>
            <a:ext cx="8839200" cy="974725"/>
            <a:chOff x="192" y="2448"/>
            <a:chExt cx="5568" cy="614"/>
          </a:xfrm>
        </p:grpSpPr>
        <p:sp>
          <p:nvSpPr>
            <p:cNvPr id="400402" name="Rectangle 18"/>
            <p:cNvSpPr>
              <a:spLocks noChangeArrowheads="1"/>
            </p:cNvSpPr>
            <p:nvPr/>
          </p:nvSpPr>
          <p:spPr bwMode="auto">
            <a:xfrm>
              <a:off x="192" y="2544"/>
              <a:ext cx="55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定义</a:t>
              </a:r>
              <a:r>
                <a:rPr lang="en-US" altLang="zh-CN" sz="2400" b="1">
                  <a:latin typeface="楷体_GB2312" pitchFamily="49" charset="-122"/>
                </a:rPr>
                <a:t>1  </a:t>
              </a:r>
              <a:r>
                <a:rPr lang="zh-CN" altLang="en-US" sz="2400" b="1">
                  <a:latin typeface="Times New Roman" pitchFamily="18" charset="0"/>
                </a:rPr>
                <a:t>自治系统                   的相空间是指以（</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x</a:t>
              </a:r>
              <a:r>
                <a:rPr lang="en-US" altLang="zh-CN" sz="2400" b="1" i="1" baseline="-30000">
                  <a:latin typeface="Times New Roman" pitchFamily="18" charset="0"/>
                </a:rPr>
                <a:t>n</a:t>
              </a:r>
              <a:r>
                <a:rPr lang="zh-CN" altLang="en-US" sz="2400" b="1">
                  <a:latin typeface="Times New Roman" pitchFamily="18" charset="0"/>
                </a:rPr>
                <a:t>）为坐标   </a:t>
              </a:r>
            </a:p>
            <a:p>
              <a:r>
                <a:rPr lang="zh-CN" altLang="en-US" sz="2400" b="1">
                  <a:latin typeface="Times New Roman" pitchFamily="18" charset="0"/>
                </a:rPr>
                <a:t>              的空间</a:t>
              </a:r>
              <a:r>
                <a:rPr lang="en-US" altLang="zh-CN" sz="2400" b="1">
                  <a:latin typeface="Times New Roman" pitchFamily="18" charset="0"/>
                </a:rPr>
                <a:t>R</a:t>
              </a:r>
              <a:r>
                <a:rPr lang="en-US" altLang="zh-CN" sz="2400" b="1" i="1" baseline="30000">
                  <a:latin typeface="Times New Roman" pitchFamily="18" charset="0"/>
                </a:rPr>
                <a:t>n</a:t>
              </a:r>
              <a:r>
                <a:rPr lang="zh-CN" altLang="en-US" sz="2400" b="1">
                  <a:latin typeface="Times New Roman" pitchFamily="18" charset="0"/>
                </a:rPr>
                <a:t>。</a:t>
              </a:r>
            </a:p>
          </p:txBody>
        </p:sp>
        <p:graphicFrame>
          <p:nvGraphicFramePr>
            <p:cNvPr id="400403" name="Object 19"/>
            <p:cNvGraphicFramePr>
              <a:graphicFrameLocks noChangeAspect="1"/>
            </p:cNvGraphicFramePr>
            <p:nvPr/>
          </p:nvGraphicFramePr>
          <p:xfrm>
            <a:off x="1745" y="2448"/>
            <a:ext cx="847" cy="500"/>
          </p:xfrm>
          <a:graphic>
            <a:graphicData uri="http://schemas.openxmlformats.org/presentationml/2006/ole">
              <mc:AlternateContent xmlns:mc="http://schemas.openxmlformats.org/markup-compatibility/2006">
                <mc:Choice xmlns:v="urn:schemas-microsoft-com:vml" Requires="v">
                  <p:oleObj spid="_x0000_s400412" name="Equation" r:id="rId7" imgW="660240" imgH="393480" progId="Equation.DSMT4">
                    <p:embed/>
                  </p:oleObj>
                </mc:Choice>
                <mc:Fallback>
                  <p:oleObj name="Equation" r:id="rId7" imgW="660240" imgH="39348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5" y="2448"/>
                          <a:ext cx="847"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0405" name="Rectangle 21"/>
          <p:cNvSpPr>
            <a:spLocks noChangeArrowheads="1"/>
          </p:cNvSpPr>
          <p:nvPr/>
        </p:nvSpPr>
        <p:spPr bwMode="auto">
          <a:xfrm>
            <a:off x="1143000" y="4876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特别，当</a:t>
            </a:r>
            <a:r>
              <a:rPr lang="en-US" altLang="zh-CN" sz="2400" b="1" i="1">
                <a:latin typeface="Times New Roman" pitchFamily="18" charset="0"/>
              </a:rPr>
              <a:t>n</a:t>
            </a:r>
            <a:r>
              <a:rPr lang="en-US" altLang="zh-CN" sz="2400" b="1">
                <a:latin typeface="Times New Roman" pitchFamily="18" charset="0"/>
              </a:rPr>
              <a:t>=2</a:t>
            </a:r>
            <a:r>
              <a:rPr lang="zh-CN" altLang="en-US" sz="2400" b="1">
                <a:latin typeface="Times New Roman" pitchFamily="18" charset="0"/>
              </a:rPr>
              <a:t>时，称相空间为相平面。</a:t>
            </a:r>
          </a:p>
        </p:txBody>
      </p:sp>
      <p:sp>
        <p:nvSpPr>
          <p:cNvPr id="400406" name="Rectangle 22"/>
          <p:cNvSpPr>
            <a:spLocks noChangeArrowheads="1"/>
          </p:cNvSpPr>
          <p:nvPr/>
        </p:nvSpPr>
        <p:spPr bwMode="auto">
          <a:xfrm>
            <a:off x="1295400" y="54102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空间</a:t>
            </a:r>
            <a:r>
              <a:rPr lang="en-US" altLang="zh-CN" sz="2400" b="1">
                <a:latin typeface="Times New Roman" pitchFamily="18" charset="0"/>
              </a:rPr>
              <a:t>R</a:t>
            </a:r>
            <a:r>
              <a:rPr lang="en-US" altLang="zh-CN" sz="2400" b="1" i="1" baseline="30000">
                <a:latin typeface="Times New Roman" pitchFamily="18" charset="0"/>
              </a:rPr>
              <a:t>n</a:t>
            </a:r>
            <a:r>
              <a:rPr lang="zh-CN" altLang="en-US" sz="2400" b="1">
                <a:latin typeface="Times New Roman" pitchFamily="18" charset="0"/>
              </a:rPr>
              <a:t>的点集</a:t>
            </a:r>
            <a:r>
              <a:rPr lang="en-US" altLang="zh-CN" sz="2400" b="1">
                <a:latin typeface="Times New Roman" pitchFamily="18" charset="0"/>
              </a:rPr>
              <a:t>{(</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x</a:t>
            </a:r>
            <a:r>
              <a:rPr lang="en-US" altLang="zh-CN" sz="2400" b="1" i="1" baseline="-30000">
                <a:latin typeface="Times New Roman" pitchFamily="18" charset="0"/>
              </a:rPr>
              <a:t>n</a:t>
            </a:r>
            <a:r>
              <a:rPr lang="en-US" altLang="zh-CN" sz="2400" b="1">
                <a:latin typeface="Times New Roman" pitchFamily="18" charset="0"/>
              </a:rPr>
              <a:t>)}|</a:t>
            </a:r>
            <a:r>
              <a:rPr lang="en-US" altLang="zh-CN" sz="2400" b="1" i="1">
                <a:latin typeface="Times New Roman" pitchFamily="18" charset="0"/>
              </a:rPr>
              <a:t>x</a:t>
            </a:r>
            <a:r>
              <a:rPr lang="en-US" altLang="zh-CN" sz="2400" b="1" i="1" baseline="-30000">
                <a:latin typeface="Times New Roman" pitchFamily="18" charset="0"/>
              </a:rPr>
              <a:t>i</a:t>
            </a:r>
            <a:r>
              <a:rPr lang="en-US" altLang="zh-CN" sz="2400" b="1">
                <a:latin typeface="Times New Roman" pitchFamily="18" charset="0"/>
              </a:rPr>
              <a:t>=</a:t>
            </a:r>
            <a:r>
              <a:rPr lang="en-US" altLang="zh-CN" sz="2400" b="1" i="1">
                <a:latin typeface="Times New Roman" pitchFamily="18" charset="0"/>
              </a:rPr>
              <a:t>x</a:t>
            </a:r>
            <a:r>
              <a:rPr lang="en-US" altLang="zh-CN" sz="2400" b="1" i="1" baseline="-30000">
                <a:latin typeface="Times New Roman" pitchFamily="18" charset="0"/>
              </a:rPr>
              <a:t>i</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满足</a:t>
            </a:r>
            <a:r>
              <a:rPr lang="en-US" altLang="zh-CN" sz="2400" b="1">
                <a:latin typeface="Times New Roman" pitchFamily="18" charset="0"/>
              </a:rPr>
              <a:t>(3.28)</a:t>
            </a:r>
            <a:r>
              <a:rPr lang="zh-CN" altLang="en-US"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=1,…,</a:t>
            </a:r>
            <a:r>
              <a:rPr lang="en-US" altLang="zh-CN" sz="2400" b="1" i="1">
                <a:latin typeface="Times New Roman" pitchFamily="18" charset="0"/>
              </a:rPr>
              <a:t>n</a:t>
            </a:r>
            <a:r>
              <a:rPr lang="en-US" altLang="zh-CN" sz="2400" b="1">
                <a:latin typeface="Times New Roman" pitchFamily="18" charset="0"/>
              </a:rPr>
              <a:t>}</a:t>
            </a:r>
            <a:r>
              <a:rPr lang="zh-CN" altLang="en-US" sz="2400" b="1">
                <a:latin typeface="Times New Roman" pitchFamily="18" charset="0"/>
              </a:rPr>
              <a:t>称为系统的轨线，所有轨线在相空间的分布图称为相图。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00408"/>
                                        </p:tgtEl>
                                        <p:attrNameLst>
                                          <p:attrName>style.visibility</p:attrName>
                                        </p:attrNameLst>
                                      </p:cBhvr>
                                      <p:to>
                                        <p:strVal val="visible"/>
                                      </p:to>
                                    </p:set>
                                    <p:animEffect transition="in" filter="wipe(up)">
                                      <p:cBhvr>
                                        <p:cTn id="7" dur="500"/>
                                        <p:tgtEl>
                                          <p:spTgt spid="400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0401"/>
                                        </p:tgtEl>
                                        <p:attrNameLst>
                                          <p:attrName>style.visibility</p:attrName>
                                        </p:attrNameLst>
                                      </p:cBhvr>
                                      <p:to>
                                        <p:strVal val="visible"/>
                                      </p:to>
                                    </p:set>
                                    <p:animEffect transition="in" filter="blinds(vertical)">
                                      <p:cBhvr>
                                        <p:cTn id="12" dur="500"/>
                                        <p:tgtEl>
                                          <p:spTgt spid="40040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0391"/>
                                        </p:tgtEl>
                                        <p:attrNameLst>
                                          <p:attrName>style.visibility</p:attrName>
                                        </p:attrNameLst>
                                      </p:cBhvr>
                                      <p:to>
                                        <p:strVal val="visible"/>
                                      </p:to>
                                    </p:set>
                                    <p:animEffect transition="in" filter="wipe(left)">
                                      <p:cBhvr>
                                        <p:cTn id="16" dur="500"/>
                                        <p:tgtEl>
                                          <p:spTgt spid="4003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0396"/>
                                        </p:tgtEl>
                                        <p:attrNameLst>
                                          <p:attrName>style.visibility</p:attrName>
                                        </p:attrNameLst>
                                      </p:cBhvr>
                                      <p:to>
                                        <p:strVal val="visible"/>
                                      </p:to>
                                    </p:set>
                                    <p:animEffect transition="in" filter="wipe(up)">
                                      <p:cBhvr>
                                        <p:cTn id="21" dur="500"/>
                                        <p:tgtEl>
                                          <p:spTgt spid="4003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00407"/>
                                        </p:tgtEl>
                                        <p:attrNameLst>
                                          <p:attrName>style.visibility</p:attrName>
                                        </p:attrNameLst>
                                      </p:cBhvr>
                                      <p:to>
                                        <p:strVal val="visible"/>
                                      </p:to>
                                    </p:set>
                                    <p:animEffect transition="in" filter="wipe(up)">
                                      <p:cBhvr>
                                        <p:cTn id="26" dur="500"/>
                                        <p:tgtEl>
                                          <p:spTgt spid="400407"/>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400405"/>
                                        </p:tgtEl>
                                        <p:attrNameLst>
                                          <p:attrName>style.visibility</p:attrName>
                                        </p:attrNameLst>
                                      </p:cBhvr>
                                      <p:to>
                                        <p:strVal val="visible"/>
                                      </p:to>
                                    </p:set>
                                    <p:animEffect transition="in" filter="wipe(up)">
                                      <p:cBhvr>
                                        <p:cTn id="30" dur="500"/>
                                        <p:tgtEl>
                                          <p:spTgt spid="4004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0406"/>
                                        </p:tgtEl>
                                        <p:attrNameLst>
                                          <p:attrName>style.visibility</p:attrName>
                                        </p:attrNameLst>
                                      </p:cBhvr>
                                      <p:to>
                                        <p:strVal val="visible"/>
                                      </p:to>
                                    </p:set>
                                    <p:animEffect transition="in" filter="wipe(up)">
                                      <p:cBhvr>
                                        <p:cTn id="35" dur="500"/>
                                        <p:tgtEl>
                                          <p:spTgt spid="40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autoUpdateAnimBg="0"/>
      <p:bldP spid="400396" grpId="0" autoUpdateAnimBg="0"/>
      <p:bldP spid="400405" grpId="0" autoUpdateAnimBg="0"/>
      <p:bldP spid="40040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1412" name="Picture 4" descr="BL00347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sp>
        <p:nvSpPr>
          <p:cNvPr id="401413" name="Rectangle 5"/>
          <p:cNvSpPr>
            <a:spLocks noChangeArrowheads="1"/>
          </p:cNvSpPr>
          <p:nvPr/>
        </p:nvSpPr>
        <p:spPr bwMode="auto">
          <a:xfrm>
            <a:off x="304800" y="228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定义</a:t>
            </a:r>
            <a:r>
              <a:rPr lang="en-US" altLang="zh-CN" sz="2400" b="1">
                <a:latin typeface="楷体_GB2312" pitchFamily="49" charset="-122"/>
              </a:rPr>
              <a:t>2  </a:t>
            </a:r>
            <a:r>
              <a:rPr lang="zh-CN" altLang="en-US" sz="2400" b="1">
                <a:latin typeface="楷体_GB2312" pitchFamily="49" charset="-122"/>
              </a:rPr>
              <a:t>设</a:t>
            </a:r>
            <a:r>
              <a:rPr lang="en-US" altLang="zh-CN" sz="2400" b="1" i="1">
                <a:latin typeface="楷体_GB2312" pitchFamily="49" charset="-122"/>
              </a:rPr>
              <a:t>x</a:t>
            </a:r>
            <a:r>
              <a:rPr lang="en-US" altLang="zh-CN" sz="2400" b="1" baseline="-30000">
                <a:latin typeface="楷体_GB2312" pitchFamily="49" charset="-122"/>
              </a:rPr>
              <a:t>0</a:t>
            </a:r>
            <a:r>
              <a:rPr lang="zh-CN" altLang="en-US" sz="2400" b="1">
                <a:latin typeface="楷体_GB2312" pitchFamily="49" charset="-122"/>
              </a:rPr>
              <a:t>是（</a:t>
            </a:r>
            <a:r>
              <a:rPr lang="en-US" altLang="zh-CN" sz="2400" b="1">
                <a:latin typeface="楷体_GB2312" pitchFamily="49" charset="-122"/>
              </a:rPr>
              <a:t>3.28</a:t>
            </a:r>
            <a:r>
              <a:rPr lang="zh-CN" altLang="en-US" sz="2400" b="1">
                <a:latin typeface="楷体_GB2312" pitchFamily="49" charset="-122"/>
              </a:rPr>
              <a:t>）的平衡点，称： </a:t>
            </a:r>
          </a:p>
        </p:txBody>
      </p:sp>
      <p:sp>
        <p:nvSpPr>
          <p:cNvPr id="401414" name="Rectangle 6"/>
          <p:cNvSpPr>
            <a:spLocks noChangeArrowheads="1"/>
          </p:cNvSpPr>
          <p:nvPr/>
        </p:nvSpPr>
        <p:spPr bwMode="auto">
          <a:xfrm>
            <a:off x="304800" y="8382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a:t>
            </a:r>
            <a:r>
              <a:rPr lang="en-US" altLang="zh-CN" sz="2400" b="1">
                <a:latin typeface="楷体_GB2312" pitchFamily="49" charset="-122"/>
              </a:rPr>
              <a:t>1</a:t>
            </a:r>
            <a:r>
              <a:rPr lang="zh-CN" altLang="en-US"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0</a:t>
            </a:r>
            <a:r>
              <a:rPr lang="zh-CN" altLang="en-US" sz="2400" b="1">
                <a:latin typeface="楷体_GB2312" pitchFamily="49" charset="-122"/>
              </a:rPr>
              <a:t>是稳定的，如果对于任意的</a:t>
            </a:r>
            <a:r>
              <a:rPr lang="en-US" altLang="zh-CN" sz="2400" b="1" i="1">
                <a:latin typeface="楷体_GB2312" pitchFamily="49" charset="-122"/>
              </a:rPr>
              <a:t>ε</a:t>
            </a:r>
            <a:r>
              <a:rPr lang="en-US" altLang="zh-CN" sz="2400" b="1">
                <a:latin typeface="楷体_GB2312" pitchFamily="49" charset="-122"/>
              </a:rPr>
              <a:t>&gt;0</a:t>
            </a:r>
            <a:r>
              <a:rPr lang="zh-CN" altLang="en-US" sz="2400" b="1">
                <a:latin typeface="楷体_GB2312" pitchFamily="49" charset="-122"/>
              </a:rPr>
              <a:t>，存在一个</a:t>
            </a:r>
            <a:r>
              <a:rPr lang="en-US" altLang="zh-CN" sz="2400" b="1" i="1">
                <a:latin typeface="楷体_GB2312" pitchFamily="49" charset="-122"/>
              </a:rPr>
              <a:t>δ</a:t>
            </a:r>
            <a:r>
              <a:rPr lang="en-US" altLang="zh-CN" sz="2400" b="1">
                <a:latin typeface="楷体_GB2312" pitchFamily="49" charset="-122"/>
              </a:rPr>
              <a:t>&gt;0</a:t>
            </a:r>
            <a:r>
              <a:rPr lang="zh-CN" altLang="en-US" sz="2400" b="1">
                <a:latin typeface="楷体_GB2312" pitchFamily="49" charset="-122"/>
              </a:rPr>
              <a:t>，只要</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(0)- </a:t>
            </a:r>
            <a:r>
              <a:rPr lang="en-US" altLang="zh-CN" sz="2400" b="1" i="1">
                <a:latin typeface="楷体_GB2312" pitchFamily="49" charset="-122"/>
              </a:rPr>
              <a:t>x</a:t>
            </a:r>
            <a:r>
              <a:rPr lang="en-US" altLang="zh-CN" sz="2400" b="1" baseline="-30000">
                <a:latin typeface="楷体_GB2312" pitchFamily="49" charset="-122"/>
              </a:rPr>
              <a:t>0</a:t>
            </a:r>
            <a:r>
              <a:rPr lang="en-US" altLang="zh-CN" sz="2400" b="1">
                <a:latin typeface="楷体_GB2312" pitchFamily="49" charset="-122"/>
              </a:rPr>
              <a:t>|&lt;</a:t>
            </a:r>
            <a:r>
              <a:rPr lang="en-US" altLang="zh-CN" sz="2400" b="1" i="1">
                <a:latin typeface="楷体_GB2312" pitchFamily="49" charset="-122"/>
              </a:rPr>
              <a:t>δ</a:t>
            </a:r>
            <a:r>
              <a:rPr lang="zh-CN" altLang="en-US" sz="2400" b="1">
                <a:latin typeface="楷体_GB2312" pitchFamily="49" charset="-122"/>
              </a:rPr>
              <a:t>，就有</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a:t>
            </a:r>
            <a:r>
              <a:rPr lang="en-US" altLang="zh-CN" sz="2400" b="1" i="1">
                <a:latin typeface="楷体_GB2312" pitchFamily="49" charset="-122"/>
              </a:rPr>
              <a:t>t</a:t>
            </a:r>
            <a:r>
              <a:rPr lang="en-US" altLang="zh-CN" sz="2400" b="1">
                <a:latin typeface="楷体_GB2312" pitchFamily="49" charset="-122"/>
              </a:rPr>
              <a:t>)- </a:t>
            </a:r>
            <a:r>
              <a:rPr lang="en-US" altLang="zh-CN" sz="2400" b="1" i="1">
                <a:latin typeface="楷体_GB2312" pitchFamily="49" charset="-122"/>
              </a:rPr>
              <a:t>x</a:t>
            </a:r>
            <a:r>
              <a:rPr lang="en-US" altLang="zh-CN" sz="2400" b="1" baseline="-30000">
                <a:latin typeface="楷体_GB2312" pitchFamily="49" charset="-122"/>
              </a:rPr>
              <a:t>0</a:t>
            </a:r>
            <a:r>
              <a:rPr lang="en-US" altLang="zh-CN" sz="2400" b="1">
                <a:latin typeface="楷体_GB2312" pitchFamily="49" charset="-122"/>
              </a:rPr>
              <a:t>|&lt;</a:t>
            </a:r>
            <a:r>
              <a:rPr lang="en-US" altLang="zh-CN" sz="2400" b="1" i="1">
                <a:latin typeface="楷体_GB2312" pitchFamily="49" charset="-122"/>
              </a:rPr>
              <a:t>ε</a:t>
            </a:r>
            <a:r>
              <a:rPr lang="zh-CN" altLang="en-US" sz="2400" b="1">
                <a:latin typeface="楷体_GB2312" pitchFamily="49" charset="-122"/>
              </a:rPr>
              <a:t>对所有的</a:t>
            </a:r>
            <a:r>
              <a:rPr lang="en-US" altLang="zh-CN" sz="2400" b="1" i="1">
                <a:latin typeface="楷体_GB2312" pitchFamily="49" charset="-122"/>
              </a:rPr>
              <a:t>t</a:t>
            </a:r>
            <a:r>
              <a:rPr lang="zh-CN" altLang="en-US" sz="2400" b="1">
                <a:latin typeface="楷体_GB2312" pitchFamily="49" charset="-122"/>
              </a:rPr>
              <a:t>都成立。 </a:t>
            </a:r>
          </a:p>
        </p:txBody>
      </p:sp>
      <p:grpSp>
        <p:nvGrpSpPr>
          <p:cNvPr id="401417" name="Group 9"/>
          <p:cNvGrpSpPr>
            <a:grpSpLocks/>
          </p:cNvGrpSpPr>
          <p:nvPr/>
        </p:nvGrpSpPr>
        <p:grpSpPr bwMode="auto">
          <a:xfrm>
            <a:off x="762000" y="1828800"/>
            <a:ext cx="7924800" cy="563563"/>
            <a:chOff x="336" y="1200"/>
            <a:chExt cx="4992" cy="355"/>
          </a:xfrm>
        </p:grpSpPr>
        <p:sp>
          <p:nvSpPr>
            <p:cNvPr id="401416" name="Rectangle 8"/>
            <p:cNvSpPr>
              <a:spLocks noChangeArrowheads="1"/>
            </p:cNvSpPr>
            <p:nvPr/>
          </p:nvSpPr>
          <p:spPr bwMode="auto">
            <a:xfrm>
              <a:off x="336" y="1200"/>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a:t>
              </a:r>
              <a:r>
                <a:rPr lang="en-US" altLang="zh-CN" sz="2400" b="1">
                  <a:latin typeface="楷体_GB2312" pitchFamily="49" charset="-122"/>
                </a:rPr>
                <a:t>2</a:t>
              </a:r>
              <a:r>
                <a:rPr lang="zh-CN" altLang="en-US"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0</a:t>
              </a:r>
              <a:r>
                <a:rPr lang="zh-CN" altLang="en-US" sz="2400" b="1">
                  <a:latin typeface="楷体_GB2312" pitchFamily="49" charset="-122"/>
                </a:rPr>
                <a:t>是渐近稳定的，如果它是稳定的且             。 </a:t>
              </a:r>
            </a:p>
          </p:txBody>
        </p:sp>
        <p:graphicFrame>
          <p:nvGraphicFramePr>
            <p:cNvPr id="401415" name="Object 7"/>
            <p:cNvGraphicFramePr>
              <a:graphicFrameLocks noChangeAspect="1"/>
            </p:cNvGraphicFramePr>
            <p:nvPr/>
          </p:nvGraphicFramePr>
          <p:xfrm>
            <a:off x="3936" y="1200"/>
            <a:ext cx="1248" cy="355"/>
          </p:xfrm>
          <a:graphic>
            <a:graphicData uri="http://schemas.openxmlformats.org/presentationml/2006/ole">
              <mc:AlternateContent xmlns:mc="http://schemas.openxmlformats.org/markup-compatibility/2006">
                <mc:Choice xmlns:v="urn:schemas-microsoft-com:vml" Requires="v">
                  <p:oleObj spid="_x0000_s401431" r:id="rId5" imgW="1040948" imgH="291973" progId="Equation.DSMT4">
                    <p:embed/>
                  </p:oleObj>
                </mc:Choice>
                <mc:Fallback>
                  <p:oleObj r:id="rId5" imgW="1040948" imgH="29197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1200"/>
                          <a:ext cx="1248"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1420" name="Rectangle 12"/>
          <p:cNvSpPr>
            <a:spLocks noChangeArrowheads="1"/>
          </p:cNvSpPr>
          <p:nvPr/>
        </p:nvSpPr>
        <p:spPr bwMode="auto">
          <a:xfrm>
            <a:off x="381000" y="50292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solidFill>
                  <a:srgbClr val="FF0000"/>
                </a:solidFill>
                <a:latin typeface="楷体_GB2312" pitchFamily="49" charset="-122"/>
              </a:rPr>
              <a:t>微分方程平衡点的稳定性除了几何方法，还可以通过解析方法来讨论，所用工具为以下一些定理。 </a:t>
            </a:r>
          </a:p>
        </p:txBody>
      </p:sp>
      <p:sp>
        <p:nvSpPr>
          <p:cNvPr id="401423" name="Rectangle 15"/>
          <p:cNvSpPr>
            <a:spLocks noChangeArrowheads="1"/>
          </p:cNvSpPr>
          <p:nvPr/>
        </p:nvSpPr>
        <p:spPr bwMode="auto">
          <a:xfrm>
            <a:off x="762000" y="2590800"/>
            <a:ext cx="565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a:t>
            </a:r>
            <a:r>
              <a:rPr lang="en-US" altLang="zh-CN" sz="2400" b="1">
                <a:latin typeface="楷体_GB2312" pitchFamily="49" charset="-122"/>
              </a:rPr>
              <a:t>3</a:t>
            </a:r>
            <a:r>
              <a:rPr lang="zh-CN" altLang="en-US"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0</a:t>
            </a:r>
            <a:r>
              <a:rPr lang="zh-CN" altLang="en-US" sz="2400" b="1">
                <a:latin typeface="楷体_GB2312" pitchFamily="49" charset="-122"/>
              </a:rPr>
              <a:t>是不稳定的，如果（</a:t>
            </a:r>
            <a:r>
              <a:rPr lang="en-US" altLang="zh-CN" sz="2400" b="1">
                <a:latin typeface="楷体_GB2312" pitchFamily="49" charset="-122"/>
              </a:rPr>
              <a:t>1</a:t>
            </a:r>
            <a:r>
              <a:rPr lang="zh-CN" altLang="en-US" sz="2400" b="1">
                <a:latin typeface="楷体_GB2312" pitchFamily="49" charset="-122"/>
              </a:rPr>
              <a:t>）不成立。</a:t>
            </a:r>
          </a:p>
        </p:txBody>
      </p:sp>
      <p:pic>
        <p:nvPicPr>
          <p:cNvPr id="401424" name="Picture 16" descr="j024485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5663" y="28194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401426" name="AutoShape 18"/>
          <p:cNvSpPr>
            <a:spLocks noChangeArrowheads="1"/>
          </p:cNvSpPr>
          <p:nvPr/>
        </p:nvSpPr>
        <p:spPr bwMode="auto">
          <a:xfrm>
            <a:off x="609600" y="838200"/>
            <a:ext cx="5943600" cy="2362200"/>
          </a:xfrm>
          <a:prstGeom prst="cloudCallout">
            <a:avLst>
              <a:gd name="adj1" fmla="val 63116"/>
              <a:gd name="adj2" fmla="val 7090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rPr>
              <a:t>根据这一定义，</a:t>
            </a:r>
            <a:r>
              <a:rPr lang="en-US" altLang="zh-CN" sz="2400" b="1">
                <a:latin typeface="楷体_GB2312" pitchFamily="49" charset="-122"/>
              </a:rPr>
              <a:t>Logistic</a:t>
            </a:r>
            <a:r>
              <a:rPr lang="zh-CN" altLang="en-US" sz="2400" b="1">
                <a:latin typeface="楷体_GB2312" pitchFamily="49" charset="-122"/>
              </a:rPr>
              <a:t>方程的平衡点</a:t>
            </a:r>
            <a:r>
              <a:rPr lang="en-US" altLang="zh-CN" sz="2400" b="1">
                <a:latin typeface="楷体_GB2312" pitchFamily="49" charset="-122"/>
              </a:rPr>
              <a:t>N=K</a:t>
            </a:r>
            <a:r>
              <a:rPr lang="zh-CN" altLang="en-US" sz="2400" b="1">
                <a:latin typeface="楷体_GB2312" pitchFamily="49" charset="-122"/>
              </a:rPr>
              <a:t>是稳定的且为渐近稳定的，而平衡点</a:t>
            </a:r>
            <a:r>
              <a:rPr lang="en-US" altLang="zh-CN" sz="2400" b="1">
                <a:latin typeface="楷体_GB2312" pitchFamily="49" charset="-122"/>
              </a:rPr>
              <a:t>N=0</a:t>
            </a:r>
            <a:r>
              <a:rPr lang="zh-CN" altLang="en-US" sz="2400" b="1">
                <a:latin typeface="楷体_GB2312" pitchFamily="49" charset="-122"/>
              </a:rPr>
              <a:t>则是不稳定的。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1413"/>
                                        </p:tgtEl>
                                        <p:attrNameLst>
                                          <p:attrName>style.visibility</p:attrName>
                                        </p:attrNameLst>
                                      </p:cBhvr>
                                      <p:to>
                                        <p:strVal val="visible"/>
                                      </p:to>
                                    </p:set>
                                    <p:animEffect transition="in" filter="wipe(left)">
                                      <p:cBhvr>
                                        <p:cTn id="7" dur="500"/>
                                        <p:tgtEl>
                                          <p:spTgt spid="401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1414"/>
                                        </p:tgtEl>
                                        <p:attrNameLst>
                                          <p:attrName>style.visibility</p:attrName>
                                        </p:attrNameLst>
                                      </p:cBhvr>
                                      <p:to>
                                        <p:strVal val="visible"/>
                                      </p:to>
                                    </p:set>
                                    <p:animEffect transition="in" filter="wipe(up)">
                                      <p:cBhvr>
                                        <p:cTn id="11" dur="500"/>
                                        <p:tgtEl>
                                          <p:spTgt spid="401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01417"/>
                                        </p:tgtEl>
                                        <p:attrNameLst>
                                          <p:attrName>style.visibility</p:attrName>
                                        </p:attrNameLst>
                                      </p:cBhvr>
                                      <p:to>
                                        <p:strVal val="visible"/>
                                      </p:to>
                                    </p:set>
                                    <p:animEffect transition="in" filter="wipe(left)">
                                      <p:cBhvr>
                                        <p:cTn id="16" dur="500"/>
                                        <p:tgtEl>
                                          <p:spTgt spid="4014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1423"/>
                                        </p:tgtEl>
                                        <p:attrNameLst>
                                          <p:attrName>style.visibility</p:attrName>
                                        </p:attrNameLst>
                                      </p:cBhvr>
                                      <p:to>
                                        <p:strVal val="visible"/>
                                      </p:to>
                                    </p:set>
                                    <p:animEffect transition="in" filter="wipe(left)">
                                      <p:cBhvr>
                                        <p:cTn id="21" dur="500"/>
                                        <p:tgtEl>
                                          <p:spTgt spid="4014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01424"/>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401426"/>
                                        </p:tgtEl>
                                        <p:attrNameLst>
                                          <p:attrName>style.visibility</p:attrName>
                                        </p:attrNameLst>
                                      </p:cBhvr>
                                      <p:to>
                                        <p:strVal val="visible"/>
                                      </p:to>
                                    </p:set>
                                    <p:animEffect transition="in" filter="wipe(right)">
                                      <p:cBhvr>
                                        <p:cTn id="29" dur="500"/>
                                        <p:tgtEl>
                                          <p:spTgt spid="401426"/>
                                        </p:tgtEl>
                                      </p:cBhvr>
                                    </p:animEffect>
                                  </p:childTnLst>
                                  <p:subTnLst>
                                    <p:set>
                                      <p:cBhvr override="childStyle">
                                        <p:cTn dur="1" fill="hold" display="0" masterRel="nextClick" afterEffect="1"/>
                                        <p:tgtEl>
                                          <p:spTgt spid="401426"/>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01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autoUpdateAnimBg="0"/>
      <p:bldP spid="401414" grpId="0" autoUpdateAnimBg="0"/>
      <p:bldP spid="401420" grpId="0" autoUpdateAnimBg="0"/>
      <p:bldP spid="401423" grpId="0" autoUpdateAnimBg="0"/>
      <p:bldP spid="40142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476" name="Picture 44" descr="BL00347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sp>
        <p:nvSpPr>
          <p:cNvPr id="402436" name="Rectangle 4"/>
          <p:cNvSpPr>
            <a:spLocks noChangeArrowheads="1"/>
          </p:cNvSpPr>
          <p:nvPr/>
        </p:nvSpPr>
        <p:spPr bwMode="auto">
          <a:xfrm>
            <a:off x="419100" y="304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楷体_GB2312" pitchFamily="49" charset="-122"/>
              </a:rPr>
              <a:t>解析方法</a:t>
            </a:r>
          </a:p>
        </p:txBody>
      </p:sp>
      <p:grpSp>
        <p:nvGrpSpPr>
          <p:cNvPr id="402474" name="Group 42"/>
          <p:cNvGrpSpPr>
            <a:grpSpLocks/>
          </p:cNvGrpSpPr>
          <p:nvPr/>
        </p:nvGrpSpPr>
        <p:grpSpPr bwMode="auto">
          <a:xfrm>
            <a:off x="457200" y="855663"/>
            <a:ext cx="8305800" cy="1671637"/>
            <a:chOff x="288" y="539"/>
            <a:chExt cx="5232" cy="1053"/>
          </a:xfrm>
        </p:grpSpPr>
        <p:grpSp>
          <p:nvGrpSpPr>
            <p:cNvPr id="402472" name="Group 40"/>
            <p:cNvGrpSpPr>
              <a:grpSpLocks/>
            </p:cNvGrpSpPr>
            <p:nvPr/>
          </p:nvGrpSpPr>
          <p:grpSpPr bwMode="auto">
            <a:xfrm>
              <a:off x="288" y="539"/>
              <a:ext cx="5232" cy="469"/>
              <a:chOff x="288" y="539"/>
              <a:chExt cx="5232" cy="469"/>
            </a:xfrm>
          </p:grpSpPr>
          <p:sp>
            <p:nvSpPr>
              <p:cNvPr id="402438" name="Rectangle 6"/>
              <p:cNvSpPr>
                <a:spLocks noChangeArrowheads="1"/>
              </p:cNvSpPr>
              <p:nvPr/>
            </p:nvSpPr>
            <p:spPr bwMode="auto">
              <a:xfrm>
                <a:off x="288" y="624"/>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定理</a:t>
                </a:r>
                <a:r>
                  <a:rPr lang="en-US" altLang="zh-CN" sz="2400" b="1">
                    <a:latin typeface="楷体_GB2312" pitchFamily="49" charset="-122"/>
                  </a:rPr>
                  <a:t>1  </a:t>
                </a:r>
                <a:r>
                  <a:rPr lang="zh-CN" altLang="en-US" sz="2400" b="1">
                    <a:latin typeface="楷体_GB2312" pitchFamily="49" charset="-122"/>
                  </a:rPr>
                  <a:t>设</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是微分方程        的平衡点：</a:t>
                </a:r>
              </a:p>
            </p:txBody>
          </p:sp>
          <p:graphicFrame>
            <p:nvGraphicFramePr>
              <p:cNvPr id="402439" name="Object 7"/>
              <p:cNvGraphicFramePr>
                <a:graphicFrameLocks noChangeAspect="1"/>
              </p:cNvGraphicFramePr>
              <p:nvPr/>
            </p:nvGraphicFramePr>
            <p:xfrm>
              <a:off x="2358" y="539"/>
              <a:ext cx="810" cy="469"/>
            </p:xfrm>
            <a:graphic>
              <a:graphicData uri="http://schemas.openxmlformats.org/presentationml/2006/ole">
                <mc:AlternateContent xmlns:mc="http://schemas.openxmlformats.org/markup-compatibility/2006">
                  <mc:Choice xmlns:v="urn:schemas-microsoft-com:vml" Requires="v">
                    <p:oleObj spid="_x0000_s402483" r:id="rId5" imgW="672808" imgH="393529" progId="Equation.DSMT4">
                      <p:embed/>
                    </p:oleObj>
                  </mc:Choice>
                  <mc:Fallback>
                    <p:oleObj r:id="rId5" imgW="672808" imgH="39352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 y="539"/>
                            <a:ext cx="810"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2449" name="Group 17"/>
            <p:cNvGrpSpPr>
              <a:grpSpLocks/>
            </p:cNvGrpSpPr>
            <p:nvPr/>
          </p:nvGrpSpPr>
          <p:grpSpPr bwMode="auto">
            <a:xfrm>
              <a:off x="951" y="1000"/>
              <a:ext cx="2888" cy="592"/>
              <a:chOff x="951" y="1000"/>
              <a:chExt cx="2888" cy="592"/>
            </a:xfrm>
          </p:grpSpPr>
          <p:grpSp>
            <p:nvGrpSpPr>
              <p:cNvPr id="402443" name="Group 11"/>
              <p:cNvGrpSpPr>
                <a:grpSpLocks/>
              </p:cNvGrpSpPr>
              <p:nvPr/>
            </p:nvGrpSpPr>
            <p:grpSpPr bwMode="auto">
              <a:xfrm>
                <a:off x="952" y="1000"/>
                <a:ext cx="2695" cy="296"/>
                <a:chOff x="1388" y="2016"/>
                <a:chExt cx="2695" cy="296"/>
              </a:xfrm>
            </p:grpSpPr>
            <p:graphicFrame>
              <p:nvGraphicFramePr>
                <p:cNvPr id="402440" name="Object 8"/>
                <p:cNvGraphicFramePr>
                  <a:graphicFrameLocks noChangeAspect="1"/>
                </p:cNvGraphicFramePr>
                <p:nvPr/>
              </p:nvGraphicFramePr>
              <p:xfrm>
                <a:off x="1632" y="2016"/>
                <a:ext cx="792" cy="296"/>
              </p:xfrm>
              <a:graphic>
                <a:graphicData uri="http://schemas.openxmlformats.org/presentationml/2006/ole">
                  <mc:AlternateContent xmlns:mc="http://schemas.openxmlformats.org/markup-compatibility/2006">
                    <mc:Choice xmlns:v="urn:schemas-microsoft-com:vml" Requires="v">
                      <p:oleObj spid="_x0000_s402484" r:id="rId7" imgW="685800" imgH="228600" progId="Equation.DSMT4">
                        <p:embed/>
                      </p:oleObj>
                    </mc:Choice>
                    <mc:Fallback>
                      <p:oleObj r:id="rId7" imgW="6858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2016"/>
                              <a:ext cx="792"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2" name="Rectangle 10"/>
                <p:cNvSpPr>
                  <a:spLocks noChangeArrowheads="1"/>
                </p:cNvSpPr>
                <p:nvPr/>
              </p:nvSpPr>
              <p:spPr bwMode="auto">
                <a:xfrm>
                  <a:off x="1388" y="2016"/>
                  <a:ext cx="2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若        </a:t>
                  </a:r>
                  <a:r>
                    <a:rPr lang="en-US" altLang="zh-CN" sz="2400" b="1">
                      <a:latin typeface="楷体_GB2312" pitchFamily="49" charset="-122"/>
                    </a:rPr>
                    <a:t>,</a:t>
                  </a:r>
                  <a:r>
                    <a:rPr lang="zh-CN" altLang="en-US" sz="2400" b="1">
                      <a:latin typeface="楷体_GB2312" pitchFamily="49" charset="-122"/>
                    </a:rPr>
                    <a:t>则</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是渐近稳定的</a:t>
                  </a:r>
                </a:p>
              </p:txBody>
            </p:sp>
          </p:grpSp>
          <p:grpSp>
            <p:nvGrpSpPr>
              <p:cNvPr id="402448" name="Group 16"/>
              <p:cNvGrpSpPr>
                <a:grpSpLocks/>
              </p:cNvGrpSpPr>
              <p:nvPr/>
            </p:nvGrpSpPr>
            <p:grpSpPr bwMode="auto">
              <a:xfrm>
                <a:off x="951" y="1296"/>
                <a:ext cx="2888" cy="296"/>
                <a:chOff x="1335" y="3064"/>
                <a:chExt cx="2888" cy="296"/>
              </a:xfrm>
            </p:grpSpPr>
            <p:graphicFrame>
              <p:nvGraphicFramePr>
                <p:cNvPr id="402446" name="Object 14"/>
                <p:cNvGraphicFramePr>
                  <a:graphicFrameLocks noChangeAspect="1"/>
                </p:cNvGraphicFramePr>
                <p:nvPr/>
              </p:nvGraphicFramePr>
              <p:xfrm>
                <a:off x="1574" y="3064"/>
                <a:ext cx="778" cy="296"/>
              </p:xfrm>
              <a:graphic>
                <a:graphicData uri="http://schemas.openxmlformats.org/presentationml/2006/ole">
                  <mc:AlternateContent xmlns:mc="http://schemas.openxmlformats.org/markup-compatibility/2006">
                    <mc:Choice xmlns:v="urn:schemas-microsoft-com:vml" Requires="v">
                      <p:oleObj spid="_x0000_s402485" name="Equation" r:id="rId9" imgW="672840" imgH="228600" progId="Equation.DSMT4">
                        <p:embed/>
                      </p:oleObj>
                    </mc:Choice>
                    <mc:Fallback>
                      <p:oleObj name="Equation" r:id="rId9" imgW="67284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4" y="3064"/>
                              <a:ext cx="778"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7" name="Rectangle 15"/>
                <p:cNvSpPr>
                  <a:spLocks noChangeArrowheads="1"/>
                </p:cNvSpPr>
                <p:nvPr/>
              </p:nvSpPr>
              <p:spPr bwMode="auto">
                <a:xfrm>
                  <a:off x="1335" y="3072"/>
                  <a:ext cx="2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若        </a:t>
                  </a:r>
                  <a:r>
                    <a:rPr lang="en-US" altLang="zh-CN" sz="2400" b="1">
                      <a:latin typeface="楷体_GB2312" pitchFamily="49" charset="-122"/>
                    </a:rPr>
                    <a:t>,</a:t>
                  </a:r>
                  <a:r>
                    <a:rPr lang="zh-CN" altLang="en-US" sz="2400" b="1">
                      <a:latin typeface="楷体_GB2312" pitchFamily="49" charset="-122"/>
                    </a:rPr>
                    <a:t>则</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是渐近不稳定的</a:t>
                  </a:r>
                </a:p>
              </p:txBody>
            </p:sp>
          </p:grpSp>
        </p:grpSp>
      </p:grpSp>
      <p:grpSp>
        <p:nvGrpSpPr>
          <p:cNvPr id="402473" name="Group 41"/>
          <p:cNvGrpSpPr>
            <a:grpSpLocks/>
          </p:cNvGrpSpPr>
          <p:nvPr/>
        </p:nvGrpSpPr>
        <p:grpSpPr bwMode="auto">
          <a:xfrm>
            <a:off x="914400" y="2667000"/>
            <a:ext cx="6627813" cy="1079500"/>
            <a:chOff x="576" y="1680"/>
            <a:chExt cx="4175" cy="680"/>
          </a:xfrm>
        </p:grpSpPr>
        <p:sp>
          <p:nvSpPr>
            <p:cNvPr id="402451" name="Rectangle 19"/>
            <p:cNvSpPr>
              <a:spLocks noChangeArrowheads="1"/>
            </p:cNvSpPr>
            <p:nvPr/>
          </p:nvSpPr>
          <p:spPr bwMode="auto">
            <a:xfrm>
              <a:off x="576" y="1680"/>
              <a:ext cx="38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证  由泰勒公式，当</a:t>
              </a:r>
              <a:r>
                <a:rPr lang="en-US" altLang="zh-CN" sz="2400" b="1" i="1">
                  <a:latin typeface="楷体_GB2312" pitchFamily="49" charset="-122"/>
                </a:rPr>
                <a:t>x</a:t>
              </a:r>
              <a:r>
                <a:rPr lang="zh-CN" altLang="en-US" sz="2400" b="1">
                  <a:latin typeface="楷体_GB2312" pitchFamily="49" charset="-122"/>
                </a:rPr>
                <a:t>与</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充分接近时，有：</a:t>
              </a:r>
            </a:p>
          </p:txBody>
        </p:sp>
        <p:graphicFrame>
          <p:nvGraphicFramePr>
            <p:cNvPr id="402452" name="Object 20"/>
            <p:cNvGraphicFramePr>
              <a:graphicFrameLocks noChangeAspect="1"/>
            </p:cNvGraphicFramePr>
            <p:nvPr/>
          </p:nvGraphicFramePr>
          <p:xfrm>
            <a:off x="1392" y="1968"/>
            <a:ext cx="3359" cy="392"/>
          </p:xfrm>
          <a:graphic>
            <a:graphicData uri="http://schemas.openxmlformats.org/presentationml/2006/ole">
              <mc:AlternateContent xmlns:mc="http://schemas.openxmlformats.org/markup-compatibility/2006">
                <mc:Choice xmlns:v="urn:schemas-microsoft-com:vml" Requires="v">
                  <p:oleObj spid="_x0000_s402486" name="Equation" r:id="rId11" imgW="2590560" imgH="304560" progId="Equation.DSMT4">
                    <p:embed/>
                  </p:oleObj>
                </mc:Choice>
                <mc:Fallback>
                  <p:oleObj name="Equation" r:id="rId11" imgW="2590560" imgH="30456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968"/>
                          <a:ext cx="3359"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2469" name="Group 37"/>
          <p:cNvGrpSpPr>
            <a:grpSpLocks/>
          </p:cNvGrpSpPr>
          <p:nvPr/>
        </p:nvGrpSpPr>
        <p:grpSpPr bwMode="auto">
          <a:xfrm>
            <a:off x="914400" y="3705225"/>
            <a:ext cx="7239000" cy="1552575"/>
            <a:chOff x="576" y="2334"/>
            <a:chExt cx="4560" cy="978"/>
          </a:xfrm>
        </p:grpSpPr>
        <p:sp>
          <p:nvSpPr>
            <p:cNvPr id="402461" name="Rectangle 29"/>
            <p:cNvSpPr>
              <a:spLocks noChangeArrowheads="1"/>
            </p:cNvSpPr>
            <p:nvPr/>
          </p:nvSpPr>
          <p:spPr bwMode="auto">
            <a:xfrm>
              <a:off x="576" y="2334"/>
              <a:ext cx="456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楷体_GB2312" pitchFamily="49" charset="-122"/>
                </a:rPr>
                <a:t>    </a:t>
              </a:r>
              <a:r>
                <a:rPr lang="zh-CN" altLang="en-US" sz="2400" b="1">
                  <a:latin typeface="楷体_GB2312" pitchFamily="49" charset="-122"/>
                </a:rPr>
                <a:t>由于</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是平衡点，故</a:t>
              </a:r>
              <a:r>
                <a:rPr lang="en-US" altLang="zh-CN" sz="2400" b="1" i="1">
                  <a:latin typeface="楷体_GB2312" pitchFamily="49" charset="-122"/>
                </a:rPr>
                <a:t>f</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o</a:t>
              </a:r>
              <a:r>
                <a:rPr lang="en-US" altLang="zh-CN" sz="2400" b="1">
                  <a:latin typeface="楷体_GB2312" pitchFamily="49" charset="-122"/>
                </a:rPr>
                <a:t>)=0</a:t>
              </a:r>
              <a:r>
                <a:rPr lang="zh-CN" altLang="en-US" sz="2400" b="1">
                  <a:latin typeface="楷体_GB2312" pitchFamily="49" charset="-122"/>
                </a:rPr>
                <a:t>。若        ，则当</a:t>
              </a:r>
              <a:r>
                <a:rPr lang="en-US" altLang="zh-CN" sz="2400" b="1" i="1">
                  <a:latin typeface="楷体_GB2312" pitchFamily="49" charset="-122"/>
                </a:rPr>
                <a:t>x</a:t>
              </a:r>
              <a:r>
                <a:rPr lang="en-US" altLang="zh-CN" sz="2400" b="1">
                  <a:latin typeface="楷体_GB2312" pitchFamily="49" charset="-122"/>
                </a:rPr>
                <a:t>&lt;</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时必有</a:t>
              </a:r>
              <a:r>
                <a:rPr lang="en-US" altLang="zh-CN" sz="2400" b="1" i="1">
                  <a:latin typeface="楷体_GB2312" pitchFamily="49" charset="-122"/>
                </a:rPr>
                <a:t>f</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)&gt;0</a:t>
              </a:r>
              <a:r>
                <a:rPr lang="zh-CN" altLang="en-US" sz="2400" b="1">
                  <a:latin typeface="楷体_GB2312" pitchFamily="49" charset="-122"/>
                </a:rPr>
                <a:t>，从而</a:t>
              </a:r>
              <a:r>
                <a:rPr lang="en-US" altLang="zh-CN" sz="2400" b="1" i="1">
                  <a:latin typeface="楷体_GB2312" pitchFamily="49" charset="-122"/>
                </a:rPr>
                <a:t>x</a:t>
              </a:r>
              <a:r>
                <a:rPr lang="zh-CN" altLang="en-US" sz="2400" b="1">
                  <a:latin typeface="楷体_GB2312" pitchFamily="49" charset="-122"/>
                </a:rPr>
                <a:t>单增；当</a:t>
              </a:r>
              <a:r>
                <a:rPr lang="en-US" altLang="zh-CN" sz="2400" b="1" i="1">
                  <a:latin typeface="楷体_GB2312" pitchFamily="49" charset="-122"/>
                </a:rPr>
                <a:t>x</a:t>
              </a:r>
              <a:r>
                <a:rPr lang="en-US" altLang="zh-CN" sz="2400" b="1">
                  <a:latin typeface="楷体_GB2312" pitchFamily="49" charset="-122"/>
                </a:rPr>
                <a:t>&gt;</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时，又有</a:t>
              </a:r>
              <a:r>
                <a:rPr lang="en-US" altLang="zh-CN" sz="2400" b="1" i="1">
                  <a:latin typeface="楷体_GB2312" pitchFamily="49" charset="-122"/>
                </a:rPr>
                <a:t>f</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)&lt;0</a:t>
              </a:r>
              <a:r>
                <a:rPr lang="zh-CN" altLang="en-US" sz="2400" b="1">
                  <a:latin typeface="楷体_GB2312" pitchFamily="49" charset="-122"/>
                </a:rPr>
                <a:t>，从而</a:t>
              </a:r>
              <a:r>
                <a:rPr lang="en-US" altLang="zh-CN" sz="2400" b="1" i="1">
                  <a:latin typeface="楷体_GB2312" pitchFamily="49" charset="-122"/>
                </a:rPr>
                <a:t>x</a:t>
              </a:r>
              <a:r>
                <a:rPr lang="zh-CN" altLang="en-US" sz="2400" b="1">
                  <a:latin typeface="楷体_GB2312" pitchFamily="49" charset="-122"/>
                </a:rPr>
                <a:t>单减。无论在哪种情况下都有</a:t>
              </a:r>
              <a:r>
                <a:rPr lang="en-US" altLang="zh-CN" sz="2400" b="1" i="1">
                  <a:latin typeface="楷体_GB2312" pitchFamily="49" charset="-122"/>
                </a:rPr>
                <a:t>x</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，故</a:t>
              </a:r>
              <a:r>
                <a:rPr lang="en-US" altLang="zh-CN" sz="2400" b="1" i="1">
                  <a:latin typeface="楷体_GB2312" pitchFamily="49" charset="-122"/>
                </a:rPr>
                <a:t>x</a:t>
              </a:r>
              <a:r>
                <a:rPr lang="en-US" altLang="zh-CN" sz="2400" b="1" baseline="30000">
                  <a:latin typeface="楷体_GB2312" pitchFamily="49" charset="-122"/>
                </a:rPr>
                <a:t>o</a:t>
              </a:r>
              <a:r>
                <a:rPr lang="zh-CN" altLang="en-US" sz="2400" b="1">
                  <a:latin typeface="楷体_GB2312" pitchFamily="49" charset="-122"/>
                </a:rPr>
                <a:t>是渐进稳定的。</a:t>
              </a:r>
            </a:p>
          </p:txBody>
        </p:sp>
        <p:graphicFrame>
          <p:nvGraphicFramePr>
            <p:cNvPr id="402463" name="Object 31"/>
            <p:cNvGraphicFramePr>
              <a:graphicFrameLocks noChangeAspect="1"/>
            </p:cNvGraphicFramePr>
            <p:nvPr/>
          </p:nvGraphicFramePr>
          <p:xfrm>
            <a:off x="3744" y="2350"/>
            <a:ext cx="816" cy="272"/>
          </p:xfrm>
          <a:graphic>
            <a:graphicData uri="http://schemas.openxmlformats.org/presentationml/2006/ole">
              <mc:AlternateContent xmlns:mc="http://schemas.openxmlformats.org/markup-compatibility/2006">
                <mc:Choice xmlns:v="urn:schemas-microsoft-com:vml" Requires="v">
                  <p:oleObj spid="_x0000_s402487" r:id="rId13" imgW="685800" imgH="228600" progId="Equation.DSMT4">
                    <p:embed/>
                  </p:oleObj>
                </mc:Choice>
                <mc:Fallback>
                  <p:oleObj r:id="rId13" imgW="685800" imgH="2286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 y="2350"/>
                          <a:ext cx="81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2470" name="Group 38"/>
          <p:cNvGrpSpPr>
            <a:grpSpLocks/>
          </p:cNvGrpSpPr>
          <p:nvPr/>
        </p:nvGrpSpPr>
        <p:grpSpPr bwMode="auto">
          <a:xfrm>
            <a:off x="1676400" y="5257800"/>
            <a:ext cx="4776788" cy="457200"/>
            <a:chOff x="1071" y="3360"/>
            <a:chExt cx="3009" cy="288"/>
          </a:xfrm>
        </p:grpSpPr>
        <p:sp>
          <p:nvSpPr>
            <p:cNvPr id="402467" name="Rectangle 35"/>
            <p:cNvSpPr>
              <a:spLocks noChangeArrowheads="1"/>
            </p:cNvSpPr>
            <p:nvPr/>
          </p:nvSpPr>
          <p:spPr bwMode="auto">
            <a:xfrm>
              <a:off x="1841" y="3360"/>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的情况可类似加以讨论。</a:t>
              </a:r>
            </a:p>
          </p:txBody>
        </p:sp>
        <p:graphicFrame>
          <p:nvGraphicFramePr>
            <p:cNvPr id="402468" name="Object 36"/>
            <p:cNvGraphicFramePr>
              <a:graphicFrameLocks noChangeAspect="1"/>
            </p:cNvGraphicFramePr>
            <p:nvPr/>
          </p:nvGraphicFramePr>
          <p:xfrm>
            <a:off x="1071" y="3376"/>
            <a:ext cx="801" cy="272"/>
          </p:xfrm>
          <a:graphic>
            <a:graphicData uri="http://schemas.openxmlformats.org/presentationml/2006/ole">
              <mc:AlternateContent xmlns:mc="http://schemas.openxmlformats.org/markup-compatibility/2006">
                <mc:Choice xmlns:v="urn:schemas-microsoft-com:vml" Requires="v">
                  <p:oleObj spid="_x0000_s402488" name="Equation" r:id="rId15" imgW="672840" imgH="228600" progId="Equation.DSMT4">
                    <p:embed/>
                  </p:oleObj>
                </mc:Choice>
                <mc:Fallback>
                  <p:oleObj name="Equation" r:id="rId15" imgW="672840" imgH="228600" progId="Equation.DSMT4">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1" y="3376"/>
                          <a:ext cx="80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402471" name="Picture 39" descr="j024485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19863" y="6477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402475" name="AutoShape 43"/>
          <p:cNvSpPr>
            <a:spLocks noChangeArrowheads="1"/>
          </p:cNvSpPr>
          <p:nvPr/>
        </p:nvSpPr>
        <p:spPr bwMode="auto">
          <a:xfrm>
            <a:off x="914400" y="2667000"/>
            <a:ext cx="7010400" cy="3276600"/>
          </a:xfrm>
          <a:prstGeom prst="cloudCallout">
            <a:avLst>
              <a:gd name="adj1" fmla="val 31750"/>
              <a:gd name="adj2" fmla="val -7344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rPr>
              <a:t>高阶微分方程与高阶微分方程组平衡点的稳定性讨论较为复杂，大家有兴趣可参阅微分方程定性理论。为了下两节的需要，我们简单介绍一下两阶微分方程组平衡点的稳定性判别方法。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2436"/>
                                        </p:tgtEl>
                                        <p:attrNameLst>
                                          <p:attrName>style.visibility</p:attrName>
                                        </p:attrNameLst>
                                      </p:cBhvr>
                                      <p:to>
                                        <p:strVal val="visible"/>
                                      </p:to>
                                    </p:set>
                                    <p:animEffect transition="in" filter="wipe(left)">
                                      <p:cBhvr>
                                        <p:cTn id="7" dur="500"/>
                                        <p:tgtEl>
                                          <p:spTgt spid="402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2474"/>
                                        </p:tgtEl>
                                        <p:attrNameLst>
                                          <p:attrName>style.visibility</p:attrName>
                                        </p:attrNameLst>
                                      </p:cBhvr>
                                      <p:to>
                                        <p:strVal val="visible"/>
                                      </p:to>
                                    </p:set>
                                    <p:animEffect transition="in" filter="wipe(up)">
                                      <p:cBhvr>
                                        <p:cTn id="12" dur="500"/>
                                        <p:tgtEl>
                                          <p:spTgt spid="40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2473"/>
                                        </p:tgtEl>
                                        <p:attrNameLst>
                                          <p:attrName>style.visibility</p:attrName>
                                        </p:attrNameLst>
                                      </p:cBhvr>
                                      <p:to>
                                        <p:strVal val="visible"/>
                                      </p:to>
                                    </p:set>
                                    <p:animEffect transition="in" filter="wipe(left)">
                                      <p:cBhvr>
                                        <p:cTn id="17" dur="500"/>
                                        <p:tgtEl>
                                          <p:spTgt spid="4024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02469"/>
                                        </p:tgtEl>
                                        <p:attrNameLst>
                                          <p:attrName>style.visibility</p:attrName>
                                        </p:attrNameLst>
                                      </p:cBhvr>
                                      <p:to>
                                        <p:strVal val="visible"/>
                                      </p:to>
                                    </p:set>
                                    <p:animEffect transition="in" filter="wipe(up)">
                                      <p:cBhvr>
                                        <p:cTn id="22" dur="500"/>
                                        <p:tgtEl>
                                          <p:spTgt spid="402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02470"/>
                                        </p:tgtEl>
                                        <p:attrNameLst>
                                          <p:attrName>style.visibility</p:attrName>
                                        </p:attrNameLst>
                                      </p:cBhvr>
                                      <p:to>
                                        <p:strVal val="visible"/>
                                      </p:to>
                                    </p:set>
                                    <p:anim calcmode="lin" valueType="num">
                                      <p:cBhvr additive="base">
                                        <p:cTn id="27" dur="500" fill="hold"/>
                                        <p:tgtEl>
                                          <p:spTgt spid="402470"/>
                                        </p:tgtEl>
                                        <p:attrNameLst>
                                          <p:attrName>ppt_x</p:attrName>
                                        </p:attrNameLst>
                                      </p:cBhvr>
                                      <p:tavLst>
                                        <p:tav tm="0">
                                          <p:val>
                                            <p:strVal val="0-#ppt_w/2"/>
                                          </p:val>
                                        </p:tav>
                                        <p:tav tm="100000">
                                          <p:val>
                                            <p:strVal val="#ppt_x"/>
                                          </p:val>
                                        </p:tav>
                                      </p:tavLst>
                                    </p:anim>
                                    <p:anim calcmode="lin" valueType="num">
                                      <p:cBhvr additive="base">
                                        <p:cTn id="28" dur="500" fill="hold"/>
                                        <p:tgtEl>
                                          <p:spTgt spid="4024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02471"/>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402475"/>
                                        </p:tgtEl>
                                        <p:attrNameLst>
                                          <p:attrName>style.visibility</p:attrName>
                                        </p:attrNameLst>
                                      </p:cBhvr>
                                      <p:to>
                                        <p:strVal val="visible"/>
                                      </p:to>
                                    </p:set>
                                    <p:animEffect transition="in" filter="wipe(up)">
                                      <p:cBhvr>
                                        <p:cTn id="36" dur="500"/>
                                        <p:tgtEl>
                                          <p:spTgt spid="402475"/>
                                        </p:tgtEl>
                                      </p:cBhvr>
                                    </p:animEffect>
                                  </p:childTnLst>
                                  <p:subTnLst>
                                    <p:set>
                                      <p:cBhvr override="childStyle">
                                        <p:cTn dur="1" fill="hold" display="0" masterRel="nextClick" afterEffect="1"/>
                                        <p:tgtEl>
                                          <p:spTgt spid="40247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utoUpdateAnimBg="0"/>
      <p:bldP spid="40247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66" name="Picture 10" descr="BL00347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sp>
        <p:nvSpPr>
          <p:cNvPr id="403461" name="Rectangle 5"/>
          <p:cNvSpPr>
            <a:spLocks noChangeArrowheads="1"/>
          </p:cNvSpPr>
          <p:nvPr/>
        </p:nvSpPr>
        <p:spPr bwMode="auto">
          <a:xfrm>
            <a:off x="487363" y="3048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考察两阶微分方程组：</a:t>
            </a:r>
          </a:p>
        </p:txBody>
      </p:sp>
      <p:grpSp>
        <p:nvGrpSpPr>
          <p:cNvPr id="403464" name="Group 8"/>
          <p:cNvGrpSpPr>
            <a:grpSpLocks/>
          </p:cNvGrpSpPr>
          <p:nvPr/>
        </p:nvGrpSpPr>
        <p:grpSpPr bwMode="auto">
          <a:xfrm>
            <a:off x="1524000" y="762000"/>
            <a:ext cx="4495800" cy="1760538"/>
            <a:chOff x="960" y="571"/>
            <a:chExt cx="2832" cy="1109"/>
          </a:xfrm>
        </p:grpSpPr>
        <p:graphicFrame>
          <p:nvGraphicFramePr>
            <p:cNvPr id="403462" name="Object 6"/>
            <p:cNvGraphicFramePr>
              <a:graphicFrameLocks noChangeAspect="1"/>
            </p:cNvGraphicFramePr>
            <p:nvPr/>
          </p:nvGraphicFramePr>
          <p:xfrm>
            <a:off x="960" y="571"/>
            <a:ext cx="1344" cy="1109"/>
          </p:xfrm>
          <a:graphic>
            <a:graphicData uri="http://schemas.openxmlformats.org/presentationml/2006/ole">
              <mc:AlternateContent xmlns:mc="http://schemas.openxmlformats.org/markup-compatibility/2006">
                <mc:Choice xmlns:v="urn:schemas-microsoft-com:vml" Requires="v">
                  <p:oleObj spid="_x0000_s403489" name="Equation" r:id="rId4" imgW="1015920" imgH="838080" progId="Equation.DSMT4">
                    <p:embed/>
                  </p:oleObj>
                </mc:Choice>
                <mc:Fallback>
                  <p:oleObj name="Equation" r:id="rId4" imgW="1015920" imgH="8380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571"/>
                          <a:ext cx="1344" cy="1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2640" y="998"/>
              <a:ext cx="11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3.29</a:t>
              </a:r>
              <a:r>
                <a:rPr lang="zh-CN" altLang="en-US">
                  <a:latin typeface="宋体" pitchFamily="2" charset="-122"/>
                  <a:ea typeface="宋体" pitchFamily="2" charset="-122"/>
                </a:rPr>
                <a:t>）</a:t>
              </a:r>
              <a:r>
                <a:rPr lang="zh-CN" altLang="en-US"/>
                <a:t> </a:t>
              </a:r>
              <a:endParaRPr lang="zh-CN" altLang="en-US">
                <a:ea typeface="宋体" pitchFamily="2" charset="-122"/>
              </a:endParaRPr>
            </a:p>
          </p:txBody>
        </p:sp>
      </p:grpSp>
      <p:grpSp>
        <p:nvGrpSpPr>
          <p:cNvPr id="403468" name="Group 12"/>
          <p:cNvGrpSpPr>
            <a:grpSpLocks/>
          </p:cNvGrpSpPr>
          <p:nvPr/>
        </p:nvGrpSpPr>
        <p:grpSpPr bwMode="auto">
          <a:xfrm>
            <a:off x="457200" y="2438400"/>
            <a:ext cx="7315200" cy="1600200"/>
            <a:chOff x="288" y="1728"/>
            <a:chExt cx="4608" cy="1008"/>
          </a:xfrm>
        </p:grpSpPr>
        <p:sp>
          <p:nvSpPr>
            <p:cNvPr id="403465" name="Rectangle 9"/>
            <p:cNvSpPr>
              <a:spLocks noChangeArrowheads="1"/>
            </p:cNvSpPr>
            <p:nvPr/>
          </p:nvSpPr>
          <p:spPr bwMode="auto">
            <a:xfrm>
              <a:off x="288" y="1758"/>
              <a:ext cx="460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令          ，作一坐标平移，不妨仍用</a:t>
              </a:r>
              <a:r>
                <a:rPr lang="en-US" altLang="zh-CN" sz="2400" b="1" i="1">
                  <a:latin typeface="楷体_GB2312" pitchFamily="49" charset="-122"/>
                </a:rPr>
                <a:t>x</a:t>
              </a:r>
              <a:r>
                <a:rPr lang="zh-CN" altLang="en-US" sz="2400" b="1">
                  <a:latin typeface="楷体_GB2312" pitchFamily="49" charset="-122"/>
                </a:rPr>
                <a:t>记</a:t>
              </a:r>
              <a:r>
                <a:rPr lang="en-US" altLang="zh-CN" sz="2400" b="1" i="1">
                  <a:latin typeface="楷体_GB2312" pitchFamily="49" charset="-122"/>
                </a:rPr>
                <a:t>x</a:t>
              </a:r>
              <a:r>
                <a:rPr lang="en-US" altLang="zh-CN" sz="2400" b="1">
                  <a:latin typeface="Arial"/>
                </a:rPr>
                <a:t>’</a:t>
              </a:r>
              <a:r>
                <a:rPr lang="zh-CN" altLang="en-US" sz="2400" b="1">
                  <a:latin typeface="楷体_GB2312" pitchFamily="49" charset="-122"/>
                </a:rPr>
                <a:t>，则平衡点</a:t>
              </a:r>
              <a:r>
                <a:rPr lang="en-US" altLang="zh-CN" sz="2400" b="1" i="1">
                  <a:latin typeface="楷体_GB2312" pitchFamily="49" charset="-122"/>
                </a:rPr>
                <a:t>x</a:t>
              </a:r>
              <a:r>
                <a:rPr lang="en-US" altLang="zh-CN" sz="2400" b="1" i="1" baseline="30000">
                  <a:latin typeface="楷体_GB2312" pitchFamily="49" charset="-122"/>
                </a:rPr>
                <a:t>o</a:t>
              </a:r>
              <a:r>
                <a:rPr lang="zh-CN" altLang="en-US" sz="2400" b="1">
                  <a:latin typeface="楷体_GB2312" pitchFamily="49" charset="-122"/>
                </a:rPr>
                <a:t>的稳定性讨论转化为原点的稳定性讨论了。将</a:t>
              </a:r>
              <a:r>
                <a:rPr lang="en-US" altLang="zh-CN" sz="2400" b="1" i="1">
                  <a:latin typeface="楷体_GB2312" pitchFamily="49" charset="-122"/>
                </a:rPr>
                <a:t>f</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1</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2</a:t>
              </a:r>
              <a:r>
                <a:rPr lang="en-US" altLang="zh-CN" sz="2400" b="1">
                  <a:latin typeface="楷体_GB2312" pitchFamily="49" charset="-122"/>
                </a:rPr>
                <a:t>)</a:t>
              </a:r>
              <a:r>
                <a:rPr lang="zh-CN" altLang="en-US" sz="2400" b="1">
                  <a:latin typeface="楷体_GB2312" pitchFamily="49" charset="-122"/>
                </a:rPr>
                <a:t>、</a:t>
              </a:r>
              <a:r>
                <a:rPr lang="en-US" altLang="zh-CN" sz="2400" b="1" i="1">
                  <a:latin typeface="楷体_GB2312" pitchFamily="49" charset="-122"/>
                </a:rPr>
                <a:t>g</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1</a:t>
              </a:r>
              <a:r>
                <a:rPr lang="en-US" altLang="zh-CN" sz="2400" b="1">
                  <a:latin typeface="楷体_GB2312" pitchFamily="49" charset="-122"/>
                </a:rPr>
                <a:t>,</a:t>
              </a:r>
              <a:r>
                <a:rPr lang="en-US" altLang="zh-CN" sz="2400" b="1" i="1">
                  <a:latin typeface="楷体_GB2312" pitchFamily="49" charset="-122"/>
                </a:rPr>
                <a:t>x</a:t>
              </a:r>
              <a:r>
                <a:rPr lang="en-US" altLang="zh-CN" sz="2400" b="1" baseline="-30000">
                  <a:latin typeface="楷体_GB2312" pitchFamily="49" charset="-122"/>
                </a:rPr>
                <a:t>2</a:t>
              </a:r>
              <a:r>
                <a:rPr lang="en-US" altLang="zh-CN" sz="2400" b="1">
                  <a:latin typeface="楷体_GB2312" pitchFamily="49" charset="-122"/>
                </a:rPr>
                <a:t>)</a:t>
              </a:r>
              <a:r>
                <a:rPr lang="zh-CN" altLang="en-US" sz="2400" b="1">
                  <a:latin typeface="楷体_GB2312" pitchFamily="49" charset="-122"/>
                </a:rPr>
                <a:t>在原点展开，（</a:t>
              </a:r>
              <a:r>
                <a:rPr lang="en-US" altLang="zh-CN" sz="2400" b="1">
                  <a:latin typeface="楷体_GB2312" pitchFamily="49" charset="-122"/>
                </a:rPr>
                <a:t>3.29</a:t>
              </a:r>
              <a:r>
                <a:rPr lang="zh-CN" altLang="en-US" sz="2400" b="1">
                  <a:latin typeface="楷体_GB2312" pitchFamily="49" charset="-122"/>
                </a:rPr>
                <a:t>）又可写成</a:t>
              </a:r>
              <a:r>
                <a:rPr lang="en-US" altLang="zh-CN" sz="2400" b="1">
                  <a:latin typeface="楷体_GB2312" pitchFamily="49" charset="-122"/>
                </a:rPr>
                <a:t>:</a:t>
              </a:r>
            </a:p>
          </p:txBody>
        </p:sp>
        <p:graphicFrame>
          <p:nvGraphicFramePr>
            <p:cNvPr id="403467" name="Object 11"/>
            <p:cNvGraphicFramePr>
              <a:graphicFrameLocks noChangeAspect="1"/>
            </p:cNvGraphicFramePr>
            <p:nvPr/>
          </p:nvGraphicFramePr>
          <p:xfrm>
            <a:off x="528" y="1728"/>
            <a:ext cx="1068" cy="330"/>
          </p:xfrm>
          <a:graphic>
            <a:graphicData uri="http://schemas.openxmlformats.org/presentationml/2006/ole">
              <mc:AlternateContent xmlns:mc="http://schemas.openxmlformats.org/markup-compatibility/2006">
                <mc:Choice xmlns:v="urn:schemas-microsoft-com:vml" Requires="v">
                  <p:oleObj spid="_x0000_s403490" r:id="rId6" imgW="647419" imgH="203112" progId="Equation.DSMT4">
                    <p:embed/>
                  </p:oleObj>
                </mc:Choice>
                <mc:Fallback>
                  <p:oleObj r:id="rId6" imgW="647419" imgH="203112"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1728"/>
                          <a:ext cx="106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03469" name="Object 13"/>
          <p:cNvGraphicFramePr>
            <a:graphicFrameLocks noChangeAspect="1"/>
          </p:cNvGraphicFramePr>
          <p:nvPr/>
        </p:nvGraphicFramePr>
        <p:xfrm>
          <a:off x="1600200" y="3733800"/>
          <a:ext cx="3962400" cy="1206500"/>
        </p:xfrm>
        <a:graphic>
          <a:graphicData uri="http://schemas.openxmlformats.org/presentationml/2006/ole">
            <mc:AlternateContent xmlns:mc="http://schemas.openxmlformats.org/markup-compatibility/2006">
              <mc:Choice xmlns:v="urn:schemas-microsoft-com:vml" Requires="v">
                <p:oleObj spid="_x0000_s403491" name="Equation" r:id="rId8" imgW="2743200" imgH="838080" progId="Equation.DSMT4">
                  <p:embed/>
                </p:oleObj>
              </mc:Choice>
              <mc:Fallback>
                <p:oleObj name="Equation" r:id="rId8" imgW="2743200" imgH="83808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733800"/>
                        <a:ext cx="3962400"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3474" name="Group 18"/>
          <p:cNvGrpSpPr>
            <a:grpSpLocks/>
          </p:cNvGrpSpPr>
          <p:nvPr/>
        </p:nvGrpSpPr>
        <p:grpSpPr bwMode="auto">
          <a:xfrm>
            <a:off x="474663" y="5029200"/>
            <a:ext cx="7831137" cy="1304925"/>
            <a:chOff x="299" y="3354"/>
            <a:chExt cx="4933" cy="822"/>
          </a:xfrm>
        </p:grpSpPr>
        <p:sp>
          <p:nvSpPr>
            <p:cNvPr id="403471" name="Rectangle 15"/>
            <p:cNvSpPr>
              <a:spLocks noChangeArrowheads="1"/>
            </p:cNvSpPr>
            <p:nvPr/>
          </p:nvSpPr>
          <p:spPr bwMode="auto">
            <a:xfrm>
              <a:off x="299" y="3408"/>
              <a:ext cx="29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考察（</a:t>
              </a:r>
              <a:r>
                <a:rPr lang="en-US" altLang="zh-CN" sz="2400" b="1">
                  <a:latin typeface="楷体_GB2312" pitchFamily="49" charset="-122"/>
                </a:rPr>
                <a:t>3.29</a:t>
              </a:r>
              <a:r>
                <a:rPr lang="zh-CN" altLang="en-US" sz="2400" b="1">
                  <a:latin typeface="楷体_GB2312" pitchFamily="49" charset="-122"/>
                </a:rPr>
                <a:t>）的线性近似方程组</a:t>
              </a:r>
              <a:r>
                <a:rPr lang="en-US" altLang="zh-CN" sz="2400" b="1">
                  <a:latin typeface="楷体_GB2312" pitchFamily="49" charset="-122"/>
                </a:rPr>
                <a:t>:</a:t>
              </a:r>
            </a:p>
          </p:txBody>
        </p:sp>
        <p:grpSp>
          <p:nvGrpSpPr>
            <p:cNvPr id="403473" name="Group 17"/>
            <p:cNvGrpSpPr>
              <a:grpSpLocks/>
            </p:cNvGrpSpPr>
            <p:nvPr/>
          </p:nvGrpSpPr>
          <p:grpSpPr bwMode="auto">
            <a:xfrm>
              <a:off x="3360" y="3354"/>
              <a:ext cx="1872" cy="822"/>
              <a:chOff x="3360" y="3354"/>
              <a:chExt cx="1872" cy="822"/>
            </a:xfrm>
          </p:grpSpPr>
          <p:graphicFrame>
            <p:nvGraphicFramePr>
              <p:cNvPr id="403470" name="Object 14"/>
              <p:cNvGraphicFramePr>
                <a:graphicFrameLocks noChangeAspect="1"/>
              </p:cNvGraphicFramePr>
              <p:nvPr/>
            </p:nvGraphicFramePr>
            <p:xfrm>
              <a:off x="3360" y="3354"/>
              <a:ext cx="994" cy="822"/>
            </p:xfrm>
            <a:graphic>
              <a:graphicData uri="http://schemas.openxmlformats.org/presentationml/2006/ole">
                <mc:AlternateContent xmlns:mc="http://schemas.openxmlformats.org/markup-compatibility/2006">
                  <mc:Choice xmlns:v="urn:schemas-microsoft-com:vml" Requires="v">
                    <p:oleObj spid="_x0000_s403492" name="Equation" r:id="rId10" imgW="1015920" imgH="838080" progId="Equation.DSMT4">
                      <p:embed/>
                    </p:oleObj>
                  </mc:Choice>
                  <mc:Fallback>
                    <p:oleObj name="Equation" r:id="rId10" imgW="1015920" imgH="83808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3354"/>
                            <a:ext cx="994" cy="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72" name="Rectangle 16"/>
              <p:cNvSpPr>
                <a:spLocks noChangeArrowheads="1"/>
              </p:cNvSpPr>
              <p:nvPr/>
            </p:nvSpPr>
            <p:spPr bwMode="auto">
              <a:xfrm>
                <a:off x="4516" y="3638"/>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a:t>
                </a:r>
                <a:r>
                  <a:rPr lang="en-US" altLang="zh-CN">
                    <a:latin typeface="Times New Roman" pitchFamily="18" charset="0"/>
                    <a:ea typeface="宋体" pitchFamily="2" charset="-122"/>
                    <a:cs typeface="Times New Roman" pitchFamily="18" charset="0"/>
                  </a:rPr>
                  <a:t>3.30</a:t>
                </a:r>
                <a:r>
                  <a:rPr lang="zh-CN" altLang="en-US">
                    <a:latin typeface="宋体" pitchFamily="2" charset="-122"/>
                    <a:ea typeface="宋体" pitchFamily="2" charset="-122"/>
                  </a:rPr>
                  <a:t>）</a:t>
                </a:r>
              </a:p>
            </p:txBody>
          </p:sp>
        </p:grpSp>
      </p:grpSp>
      <p:grpSp>
        <p:nvGrpSpPr>
          <p:cNvPr id="403480" name="Group 24"/>
          <p:cNvGrpSpPr>
            <a:grpSpLocks/>
          </p:cNvGrpSpPr>
          <p:nvPr/>
        </p:nvGrpSpPr>
        <p:grpSpPr bwMode="auto">
          <a:xfrm>
            <a:off x="533400" y="6019800"/>
            <a:ext cx="6542088" cy="742950"/>
            <a:chOff x="336" y="3792"/>
            <a:chExt cx="4121" cy="468"/>
          </a:xfrm>
        </p:grpSpPr>
        <p:sp>
          <p:nvSpPr>
            <p:cNvPr id="403475" name="Rectangle 19"/>
            <p:cNvSpPr>
              <a:spLocks noChangeArrowheads="1"/>
            </p:cNvSpPr>
            <p:nvPr/>
          </p:nvSpPr>
          <p:spPr bwMode="auto">
            <a:xfrm>
              <a:off x="336" y="379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其中：</a:t>
              </a:r>
            </a:p>
          </p:txBody>
        </p:sp>
        <p:graphicFrame>
          <p:nvGraphicFramePr>
            <p:cNvPr id="403476" name="Object 20"/>
            <p:cNvGraphicFramePr>
              <a:graphicFrameLocks noChangeAspect="1"/>
            </p:cNvGraphicFramePr>
            <p:nvPr/>
          </p:nvGraphicFramePr>
          <p:xfrm>
            <a:off x="864" y="3984"/>
            <a:ext cx="816" cy="275"/>
          </p:xfrm>
          <a:graphic>
            <a:graphicData uri="http://schemas.openxmlformats.org/presentationml/2006/ole">
              <mc:AlternateContent xmlns:mc="http://schemas.openxmlformats.org/markup-compatibility/2006">
                <mc:Choice xmlns:v="urn:schemas-microsoft-com:vml" Requires="v">
                  <p:oleObj spid="_x0000_s403493" name="Equation" r:id="rId12" imgW="761760" imgH="253800" progId="Equation.DSMT4">
                    <p:embed/>
                  </p:oleObj>
                </mc:Choice>
                <mc:Fallback>
                  <p:oleObj name="Equation" r:id="rId12" imgW="761760" imgH="25380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3984"/>
                          <a:ext cx="816"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3477" name="Object 21"/>
            <p:cNvGraphicFramePr>
              <a:graphicFrameLocks noChangeAspect="1"/>
            </p:cNvGraphicFramePr>
            <p:nvPr/>
          </p:nvGraphicFramePr>
          <p:xfrm>
            <a:off x="1735" y="3984"/>
            <a:ext cx="802" cy="272"/>
          </p:xfrm>
          <a:graphic>
            <a:graphicData uri="http://schemas.openxmlformats.org/presentationml/2006/ole">
              <mc:AlternateContent xmlns:mc="http://schemas.openxmlformats.org/markup-compatibility/2006">
                <mc:Choice xmlns:v="urn:schemas-microsoft-com:vml" Requires="v">
                  <p:oleObj spid="_x0000_s403494" name="Equation" r:id="rId14" imgW="761760" imgH="253800" progId="Equation.DSMT4">
                    <p:embed/>
                  </p:oleObj>
                </mc:Choice>
                <mc:Fallback>
                  <p:oleObj name="Equation" r:id="rId14" imgW="761760" imgH="2538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5" y="3984"/>
                          <a:ext cx="80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3478" name="Object 22"/>
            <p:cNvGraphicFramePr>
              <a:graphicFrameLocks noChangeAspect="1"/>
            </p:cNvGraphicFramePr>
            <p:nvPr/>
          </p:nvGraphicFramePr>
          <p:xfrm>
            <a:off x="2640" y="3984"/>
            <a:ext cx="816" cy="276"/>
          </p:xfrm>
          <a:graphic>
            <a:graphicData uri="http://schemas.openxmlformats.org/presentationml/2006/ole">
              <mc:AlternateContent xmlns:mc="http://schemas.openxmlformats.org/markup-compatibility/2006">
                <mc:Choice xmlns:v="urn:schemas-microsoft-com:vml" Requires="v">
                  <p:oleObj spid="_x0000_s403495" name="Equation" r:id="rId16" imgW="761760" imgH="253800" progId="Equation.DSMT4">
                    <p:embed/>
                  </p:oleObj>
                </mc:Choice>
                <mc:Fallback>
                  <p:oleObj name="Equation" r:id="rId16" imgW="761760" imgH="253800"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0" y="3984"/>
                          <a:ext cx="816"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3479" name="Object 23"/>
            <p:cNvGraphicFramePr>
              <a:graphicFrameLocks noChangeAspect="1"/>
            </p:cNvGraphicFramePr>
            <p:nvPr/>
          </p:nvGraphicFramePr>
          <p:xfrm>
            <a:off x="3630" y="3984"/>
            <a:ext cx="827" cy="270"/>
          </p:xfrm>
          <a:graphic>
            <a:graphicData uri="http://schemas.openxmlformats.org/presentationml/2006/ole">
              <mc:AlternateContent xmlns:mc="http://schemas.openxmlformats.org/markup-compatibility/2006">
                <mc:Choice xmlns:v="urn:schemas-microsoft-com:vml" Requires="v">
                  <p:oleObj spid="_x0000_s403496" name="Equation" r:id="rId18" imgW="787320" imgH="253800" progId="Equation.DSMT4">
                    <p:embed/>
                  </p:oleObj>
                </mc:Choice>
                <mc:Fallback>
                  <p:oleObj name="Equation" r:id="rId18" imgW="787320" imgH="253800"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0" y="3984"/>
                          <a:ext cx="827"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3461"/>
                                        </p:tgtEl>
                                        <p:attrNameLst>
                                          <p:attrName>style.visibility</p:attrName>
                                        </p:attrNameLst>
                                      </p:cBhvr>
                                      <p:to>
                                        <p:strVal val="visible"/>
                                      </p:to>
                                    </p:set>
                                    <p:animEffect transition="in" filter="wipe(left)">
                                      <p:cBhvr>
                                        <p:cTn id="7" dur="500"/>
                                        <p:tgtEl>
                                          <p:spTgt spid="40346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03464"/>
                                        </p:tgtEl>
                                        <p:attrNameLst>
                                          <p:attrName>style.visibility</p:attrName>
                                        </p:attrNameLst>
                                      </p:cBhvr>
                                      <p:to>
                                        <p:strVal val="visible"/>
                                      </p:to>
                                    </p:set>
                                    <p:animEffect transition="in" filter="wipe(up)">
                                      <p:cBhvr>
                                        <p:cTn id="11" dur="500"/>
                                        <p:tgtEl>
                                          <p:spTgt spid="4034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03468"/>
                                        </p:tgtEl>
                                        <p:attrNameLst>
                                          <p:attrName>style.visibility</p:attrName>
                                        </p:attrNameLst>
                                      </p:cBhvr>
                                      <p:to>
                                        <p:strVal val="visible"/>
                                      </p:to>
                                    </p:set>
                                    <p:animEffect transition="in" filter="wipe(up)">
                                      <p:cBhvr>
                                        <p:cTn id="16" dur="500"/>
                                        <p:tgtEl>
                                          <p:spTgt spid="40346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403469"/>
                                        </p:tgtEl>
                                        <p:attrNameLst>
                                          <p:attrName>style.visibility</p:attrName>
                                        </p:attrNameLst>
                                      </p:cBhvr>
                                      <p:to>
                                        <p:strVal val="visible"/>
                                      </p:to>
                                    </p:set>
                                    <p:animEffect transition="in" filter="wipe(left)">
                                      <p:cBhvr>
                                        <p:cTn id="20" dur="500"/>
                                        <p:tgtEl>
                                          <p:spTgt spid="4034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03474"/>
                                        </p:tgtEl>
                                        <p:attrNameLst>
                                          <p:attrName>style.visibility</p:attrName>
                                        </p:attrNameLst>
                                      </p:cBhvr>
                                      <p:to>
                                        <p:strVal val="visible"/>
                                      </p:to>
                                    </p:set>
                                    <p:animEffect transition="in" filter="wipe(up)">
                                      <p:cBhvr>
                                        <p:cTn id="25" dur="500"/>
                                        <p:tgtEl>
                                          <p:spTgt spid="403474"/>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403480"/>
                                        </p:tgtEl>
                                        <p:attrNameLst>
                                          <p:attrName>style.visibility</p:attrName>
                                        </p:attrNameLst>
                                      </p:cBhvr>
                                      <p:to>
                                        <p:strVal val="visible"/>
                                      </p:to>
                                    </p:set>
                                    <p:animEffect transition="in" filter="wipe(up)">
                                      <p:cBhvr>
                                        <p:cTn id="29" dur="500"/>
                                        <p:tgtEl>
                                          <p:spTgt spid="40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484" name="Picture 4" descr="BL00347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24563" y="152400"/>
            <a:ext cx="2967037"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404505" name="Group 25"/>
          <p:cNvGrpSpPr>
            <a:grpSpLocks/>
          </p:cNvGrpSpPr>
          <p:nvPr/>
        </p:nvGrpSpPr>
        <p:grpSpPr bwMode="auto">
          <a:xfrm>
            <a:off x="381000" y="304800"/>
            <a:ext cx="7348538" cy="1295400"/>
            <a:chOff x="288" y="192"/>
            <a:chExt cx="4629" cy="816"/>
          </a:xfrm>
        </p:grpSpPr>
        <p:grpSp>
          <p:nvGrpSpPr>
            <p:cNvPr id="404504" name="Group 24"/>
            <p:cNvGrpSpPr>
              <a:grpSpLocks/>
            </p:cNvGrpSpPr>
            <p:nvPr/>
          </p:nvGrpSpPr>
          <p:grpSpPr bwMode="auto">
            <a:xfrm>
              <a:off x="288" y="192"/>
              <a:ext cx="4629" cy="512"/>
              <a:chOff x="288" y="192"/>
              <a:chExt cx="4629" cy="512"/>
            </a:xfrm>
          </p:grpSpPr>
          <p:sp>
            <p:nvSpPr>
              <p:cNvPr id="404485" name="Rectangle 5"/>
              <p:cNvSpPr>
                <a:spLocks noChangeArrowheads="1"/>
              </p:cNvSpPr>
              <p:nvPr/>
            </p:nvSpPr>
            <p:spPr bwMode="auto">
              <a:xfrm>
                <a:off x="288" y="28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rPr>
                  <a:t>记</a:t>
                </a:r>
                <a:endParaRPr lang="zh-CN" altLang="en-US" sz="2400">
                  <a:latin typeface="Times New Roman" pitchFamily="18" charset="0"/>
                  <a:ea typeface="宋体" pitchFamily="2" charset="-122"/>
                </a:endParaRPr>
              </a:p>
            </p:txBody>
          </p:sp>
          <p:graphicFrame>
            <p:nvGraphicFramePr>
              <p:cNvPr id="404486" name="Object 6"/>
              <p:cNvGraphicFramePr>
                <a:graphicFrameLocks noChangeAspect="1"/>
              </p:cNvGraphicFramePr>
              <p:nvPr/>
            </p:nvGraphicFramePr>
            <p:xfrm>
              <a:off x="543" y="192"/>
              <a:ext cx="849" cy="512"/>
            </p:xfrm>
            <a:graphic>
              <a:graphicData uri="http://schemas.openxmlformats.org/presentationml/2006/ole">
                <mc:AlternateContent xmlns:mc="http://schemas.openxmlformats.org/markup-compatibility/2006">
                  <mc:Choice xmlns:v="urn:schemas-microsoft-com:vml" Requires="v">
                    <p:oleObj spid="_x0000_s404546" name="Equation" r:id="rId4" imgW="761760" imgH="457200" progId="Equation.DSMT4">
                      <p:embed/>
                    </p:oleObj>
                  </mc:Choice>
                  <mc:Fallback>
                    <p:oleObj name="Equation" r:id="rId4" imgW="76176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 y="192"/>
                            <a:ext cx="849"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4488" name="Rectangle 8"/>
              <p:cNvSpPr>
                <a:spLocks noChangeArrowheads="1"/>
              </p:cNvSpPr>
              <p:nvPr/>
            </p:nvSpPr>
            <p:spPr bwMode="auto">
              <a:xfrm>
                <a:off x="1329" y="301"/>
                <a:ext cx="3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rPr>
                  <a:t>λ</a:t>
                </a:r>
                <a:r>
                  <a:rPr lang="en-US" altLang="zh-CN" sz="2400" b="1" baseline="-30000">
                    <a:latin typeface="Times New Roman" pitchFamily="18" charset="0"/>
                  </a:rPr>
                  <a:t>1</a:t>
                </a:r>
                <a:r>
                  <a:rPr lang="zh-CN" altLang="en-US" sz="2400" b="1">
                    <a:latin typeface="Times New Roman" pitchFamily="18" charset="0"/>
                  </a:rPr>
                  <a:t>、</a:t>
                </a:r>
                <a:r>
                  <a:rPr lang="en-US" altLang="zh-CN" sz="2400" b="1">
                    <a:latin typeface="Times New Roman" pitchFamily="18" charset="0"/>
                  </a:rPr>
                  <a:t>λ</a:t>
                </a:r>
                <a:r>
                  <a:rPr lang="en-US" altLang="zh-CN" sz="2400" b="1" baseline="-30000">
                    <a:latin typeface="Times New Roman" pitchFamily="18" charset="0"/>
                  </a:rPr>
                  <a:t>2</a:t>
                </a:r>
                <a:r>
                  <a:rPr lang="zh-CN" altLang="en-US" sz="2400" b="1">
                    <a:latin typeface="Times New Roman" pitchFamily="18" charset="0"/>
                  </a:rPr>
                  <a:t>为</a:t>
                </a:r>
                <a:r>
                  <a:rPr lang="en-US" altLang="zh-CN" sz="2400" b="1" i="1">
                    <a:latin typeface="Times New Roman" pitchFamily="18" charset="0"/>
                  </a:rPr>
                  <a:t>A</a:t>
                </a:r>
                <a:r>
                  <a:rPr lang="zh-CN" altLang="en-US" sz="2400" b="1">
                    <a:latin typeface="Times New Roman" pitchFamily="18" charset="0"/>
                  </a:rPr>
                  <a:t>的特征值则</a:t>
                </a:r>
                <a:r>
                  <a:rPr lang="en-US" altLang="zh-CN" sz="2400" b="1">
                    <a:latin typeface="Times New Roman" pitchFamily="18" charset="0"/>
                  </a:rPr>
                  <a:t>λ</a:t>
                </a:r>
                <a:r>
                  <a:rPr lang="en-US" altLang="zh-CN" sz="2400" b="1" baseline="-30000">
                    <a:latin typeface="Times New Roman" pitchFamily="18" charset="0"/>
                  </a:rPr>
                  <a:t>1</a:t>
                </a:r>
                <a:r>
                  <a:rPr lang="zh-CN" altLang="en-US" sz="2400" b="1">
                    <a:latin typeface="Times New Roman" pitchFamily="18" charset="0"/>
                  </a:rPr>
                  <a:t>、</a:t>
                </a:r>
                <a:r>
                  <a:rPr lang="en-US" altLang="zh-CN" sz="2400" b="1">
                    <a:latin typeface="Times New Roman" pitchFamily="18" charset="0"/>
                  </a:rPr>
                  <a:t>λ</a:t>
                </a:r>
                <a:r>
                  <a:rPr lang="en-US" altLang="zh-CN" sz="2400" b="1" baseline="-30000">
                    <a:latin typeface="Times New Roman" pitchFamily="18" charset="0"/>
                  </a:rPr>
                  <a:t>2</a:t>
                </a:r>
                <a:r>
                  <a:rPr lang="zh-CN" altLang="en-US" sz="2400" b="1">
                    <a:latin typeface="Times New Roman" pitchFamily="18" charset="0"/>
                  </a:rPr>
                  <a:t>是方程：</a:t>
                </a:r>
              </a:p>
            </p:txBody>
          </p:sp>
        </p:grpSp>
        <p:sp>
          <p:nvSpPr>
            <p:cNvPr id="404492" name="Rectangle 12"/>
            <p:cNvSpPr>
              <a:spLocks noChangeArrowheads="1"/>
            </p:cNvSpPr>
            <p:nvPr/>
          </p:nvSpPr>
          <p:spPr bwMode="auto">
            <a:xfrm>
              <a:off x="801" y="720"/>
              <a:ext cx="38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latin typeface="Times New Roman" pitchFamily="18" charset="0"/>
                </a:rPr>
                <a:t>det</a:t>
              </a:r>
              <a:r>
                <a:rPr lang="zh-CN" altLang="en-US" sz="2400">
                  <a:solidFill>
                    <a:srgbClr val="0000FF"/>
                  </a:solidFill>
                  <a:latin typeface="Times New Roman" pitchFamily="18" charset="0"/>
                </a:rPr>
                <a:t>（</a:t>
              </a:r>
              <a:r>
                <a:rPr lang="en-US" altLang="zh-CN" sz="2400" i="1">
                  <a:solidFill>
                    <a:srgbClr val="0000FF"/>
                  </a:solidFill>
                  <a:latin typeface="Times New Roman" pitchFamily="18" charset="0"/>
                </a:rPr>
                <a:t>A</a:t>
              </a:r>
              <a:r>
                <a:rPr lang="en-US" altLang="zh-CN" sz="2400">
                  <a:solidFill>
                    <a:srgbClr val="0000FF"/>
                  </a:solidFill>
                  <a:latin typeface="Times New Roman" pitchFamily="18" charset="0"/>
                </a:rPr>
                <a:t>-λ</a:t>
              </a:r>
              <a:r>
                <a:rPr lang="en-US" altLang="zh-CN" sz="2400" i="1">
                  <a:solidFill>
                    <a:srgbClr val="0000FF"/>
                  </a:solidFill>
                  <a:latin typeface="Times New Roman" pitchFamily="18" charset="0"/>
                </a:rPr>
                <a:t>I</a:t>
              </a:r>
              <a:r>
                <a:rPr lang="zh-CN" altLang="en-US" sz="2400">
                  <a:solidFill>
                    <a:srgbClr val="0000FF"/>
                  </a:solidFill>
                  <a:latin typeface="Times New Roman" pitchFamily="18" charset="0"/>
                </a:rPr>
                <a:t>）</a:t>
              </a:r>
              <a:r>
                <a:rPr lang="en-US" altLang="zh-CN" sz="2400">
                  <a:solidFill>
                    <a:srgbClr val="0000FF"/>
                  </a:solidFill>
                  <a:latin typeface="Times New Roman" pitchFamily="18" charset="0"/>
                </a:rPr>
                <a:t>=λ</a:t>
              </a:r>
              <a:r>
                <a:rPr lang="en-US" altLang="zh-CN" sz="2400" baseline="30000">
                  <a:solidFill>
                    <a:srgbClr val="0000FF"/>
                  </a:solidFill>
                  <a:latin typeface="Times New Roman" pitchFamily="18" charset="0"/>
                </a:rPr>
                <a:t>2</a:t>
              </a:r>
              <a:r>
                <a:rPr lang="en-US" altLang="zh-CN" sz="2400">
                  <a:solidFill>
                    <a:srgbClr val="0000FF"/>
                  </a:solidFill>
                  <a:latin typeface="Times New Roman" pitchFamily="18" charset="0"/>
                </a:rPr>
                <a:t>- (</a:t>
              </a:r>
              <a:r>
                <a:rPr lang="en-US" altLang="zh-CN" sz="2400" i="1">
                  <a:solidFill>
                    <a:srgbClr val="0000FF"/>
                  </a:solidFill>
                  <a:latin typeface="Times New Roman" pitchFamily="18" charset="0"/>
                </a:rPr>
                <a:t>a</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b</a:t>
              </a:r>
              <a:r>
                <a:rPr lang="en-US" altLang="zh-CN" sz="2400">
                  <a:solidFill>
                    <a:srgbClr val="0000FF"/>
                  </a:solidFill>
                  <a:latin typeface="Times New Roman" pitchFamily="18" charset="0"/>
                </a:rPr>
                <a:t>) λ+ (</a:t>
              </a:r>
              <a:r>
                <a:rPr lang="en-US" altLang="zh-CN" sz="2400" i="1">
                  <a:solidFill>
                    <a:srgbClr val="0000FF"/>
                  </a:solidFill>
                  <a:latin typeface="Times New Roman" pitchFamily="18" charset="0"/>
                </a:rPr>
                <a:t>ad</a:t>
              </a:r>
              <a:r>
                <a:rPr lang="en-US" altLang="zh-CN" sz="2400">
                  <a:solidFill>
                    <a:srgbClr val="0000FF"/>
                  </a:solidFill>
                  <a:latin typeface="Times New Roman" pitchFamily="18" charset="0"/>
                </a:rPr>
                <a:t> – </a:t>
              </a:r>
              <a:r>
                <a:rPr lang="en-US" altLang="zh-CN" sz="2400" i="1">
                  <a:solidFill>
                    <a:srgbClr val="0000FF"/>
                  </a:solidFill>
                  <a:latin typeface="Times New Roman" pitchFamily="18" charset="0"/>
                </a:rPr>
                <a:t>bc</a:t>
              </a:r>
              <a:r>
                <a:rPr lang="en-US" altLang="zh-CN" sz="2400">
                  <a:solidFill>
                    <a:srgbClr val="0000FF"/>
                  </a:solidFill>
                  <a:latin typeface="Times New Roman" pitchFamily="18" charset="0"/>
                </a:rPr>
                <a:t> )=0</a:t>
              </a:r>
              <a:r>
                <a:rPr lang="zh-CN" altLang="en-US" sz="2400" b="1">
                  <a:latin typeface="Times New Roman" pitchFamily="18" charset="0"/>
                </a:rPr>
                <a:t>的根</a:t>
              </a:r>
            </a:p>
          </p:txBody>
        </p:sp>
      </p:grpSp>
      <p:grpSp>
        <p:nvGrpSpPr>
          <p:cNvPr id="404502" name="Group 22"/>
          <p:cNvGrpSpPr>
            <a:grpSpLocks/>
          </p:cNvGrpSpPr>
          <p:nvPr/>
        </p:nvGrpSpPr>
        <p:grpSpPr bwMode="auto">
          <a:xfrm>
            <a:off x="381000" y="1760538"/>
            <a:ext cx="8382000" cy="601662"/>
            <a:chOff x="288" y="1056"/>
            <a:chExt cx="5280" cy="379"/>
          </a:xfrm>
        </p:grpSpPr>
        <p:sp>
          <p:nvSpPr>
            <p:cNvPr id="404497" name="Rectangle 17"/>
            <p:cNvSpPr>
              <a:spLocks noChangeArrowheads="1"/>
            </p:cNvSpPr>
            <p:nvPr/>
          </p:nvSpPr>
          <p:spPr bwMode="auto">
            <a:xfrm>
              <a:off x="288" y="1109"/>
              <a:ext cx="5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令</a:t>
              </a:r>
              <a:r>
                <a:rPr lang="en-US" altLang="zh-CN" sz="2400" i="1">
                  <a:solidFill>
                    <a:srgbClr val="0000FF"/>
                  </a:solidFill>
                  <a:latin typeface="Times New Roman" pitchFamily="18" charset="0"/>
                </a:rPr>
                <a:t>p</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a</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d</a:t>
              </a:r>
              <a:r>
                <a:rPr lang="en-US" altLang="zh-CN" sz="2400">
                  <a:solidFill>
                    <a:srgbClr val="0000FF"/>
                  </a:solidFill>
                  <a:latin typeface="Times New Roman" pitchFamily="18" charset="0"/>
                </a:rPr>
                <a:t>, </a:t>
              </a:r>
              <a:r>
                <a:rPr lang="en-US" altLang="zh-CN" sz="2400" i="1">
                  <a:solidFill>
                    <a:srgbClr val="0000FF"/>
                  </a:solidFill>
                  <a:latin typeface="Times New Roman" pitchFamily="18" charset="0"/>
                </a:rPr>
                <a:t>q</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ad</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bc</a:t>
              </a:r>
              <a:r>
                <a:rPr lang="en-US" altLang="zh-CN" sz="2400">
                  <a:solidFill>
                    <a:srgbClr val="0000FF"/>
                  </a:solidFill>
                  <a:latin typeface="Times New Roman" pitchFamily="18" charset="0"/>
                </a:rPr>
                <a:t>=|</a:t>
              </a:r>
              <a:r>
                <a:rPr lang="en-US" altLang="zh-CN" sz="2400" i="1">
                  <a:solidFill>
                    <a:srgbClr val="0000FF"/>
                  </a:solidFill>
                  <a:latin typeface="Times New Roman" pitchFamily="18" charset="0"/>
                </a:rPr>
                <a:t>A</a:t>
              </a:r>
              <a:r>
                <a:rPr lang="en-US" altLang="zh-CN" sz="2400">
                  <a:solidFill>
                    <a:srgbClr val="0000FF"/>
                  </a:solidFill>
                  <a:latin typeface="Times New Roman" pitchFamily="18" charset="0"/>
                </a:rPr>
                <a:t>|</a:t>
              </a:r>
              <a:r>
                <a:rPr lang="zh-CN" altLang="en-US" sz="2400" b="1">
                  <a:latin typeface="Times New Roman" pitchFamily="18" charset="0"/>
                </a:rPr>
                <a:t>，则                              ，记                 。</a:t>
              </a:r>
            </a:p>
          </p:txBody>
        </p:sp>
        <p:graphicFrame>
          <p:nvGraphicFramePr>
            <p:cNvPr id="404498" name="Object 18"/>
            <p:cNvGraphicFramePr>
              <a:graphicFrameLocks noChangeAspect="1"/>
            </p:cNvGraphicFramePr>
            <p:nvPr/>
          </p:nvGraphicFramePr>
          <p:xfrm>
            <a:off x="2497" y="1056"/>
            <a:ext cx="1391" cy="379"/>
          </p:xfrm>
          <a:graphic>
            <a:graphicData uri="http://schemas.openxmlformats.org/presentationml/2006/ole">
              <mc:AlternateContent xmlns:mc="http://schemas.openxmlformats.org/markup-compatibility/2006">
                <mc:Choice xmlns:v="urn:schemas-microsoft-com:vml" Requires="v">
                  <p:oleObj spid="_x0000_s404547" name="Equation" r:id="rId6" imgW="1434960" imgH="393480" progId="Equation.DSMT4">
                    <p:embed/>
                  </p:oleObj>
                </mc:Choice>
                <mc:Fallback>
                  <p:oleObj name="Equation" r:id="rId6" imgW="1434960" imgH="393480"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7" y="1056"/>
                          <a:ext cx="1391"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4499" name="Object 19"/>
            <p:cNvGraphicFramePr>
              <a:graphicFrameLocks noChangeAspect="1"/>
            </p:cNvGraphicFramePr>
            <p:nvPr/>
          </p:nvGraphicFramePr>
          <p:xfrm>
            <a:off x="4320" y="1104"/>
            <a:ext cx="822" cy="250"/>
          </p:xfrm>
          <a:graphic>
            <a:graphicData uri="http://schemas.openxmlformats.org/presentationml/2006/ole">
              <mc:AlternateContent xmlns:mc="http://schemas.openxmlformats.org/markup-compatibility/2006">
                <mc:Choice xmlns:v="urn:schemas-microsoft-com:vml" Requires="v">
                  <p:oleObj spid="_x0000_s404548" name="Equation" r:id="rId8" imgW="749160" imgH="228600" progId="Equation.DSMT4">
                    <p:embed/>
                  </p:oleObj>
                </mc:Choice>
                <mc:Fallback>
                  <p:oleObj name="Equation" r:id="rId8" imgW="749160" imgH="22860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0" y="1104"/>
                          <a:ext cx="822"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4540" name="Group 60"/>
          <p:cNvGrpSpPr>
            <a:grpSpLocks/>
          </p:cNvGrpSpPr>
          <p:nvPr/>
        </p:nvGrpSpPr>
        <p:grpSpPr bwMode="auto">
          <a:xfrm>
            <a:off x="0" y="0"/>
            <a:ext cx="9144000" cy="6858000"/>
            <a:chOff x="0" y="0"/>
            <a:chExt cx="5760" cy="4320"/>
          </a:xfrm>
        </p:grpSpPr>
        <p:sp>
          <p:nvSpPr>
            <p:cNvPr id="404506" name="Rectangle 26"/>
            <p:cNvSpPr>
              <a:spLocks noChangeArrowheads="1"/>
            </p:cNvSpPr>
            <p:nvPr/>
          </p:nvSpPr>
          <p:spPr bwMode="auto">
            <a:xfrm>
              <a:off x="0" y="0"/>
              <a:ext cx="5760" cy="432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04508" name="Picture 28" descr="BL00347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792" y="96"/>
              <a:ext cx="1869" cy="1872"/>
            </a:xfrm>
            <a:prstGeom prst="rect">
              <a:avLst/>
            </a:prstGeom>
            <a:noFill/>
            <a:extLst>
              <a:ext uri="{909E8E84-426E-40DD-AFC4-6F175D3DCCD1}">
                <a14:hiddenFill xmlns:a14="http://schemas.microsoft.com/office/drawing/2010/main">
                  <a:solidFill>
                    <a:srgbClr val="FFFFFF"/>
                  </a:solidFill>
                </a14:hiddenFill>
              </a:ext>
            </a:extLst>
          </p:spPr>
        </p:pic>
      </p:grpSp>
      <p:sp>
        <p:nvSpPr>
          <p:cNvPr id="404525" name="Rectangle 45"/>
          <p:cNvSpPr>
            <a:spLocks noChangeArrowheads="1"/>
          </p:cNvSpPr>
          <p:nvPr/>
        </p:nvSpPr>
        <p:spPr bwMode="auto">
          <a:xfrm>
            <a:off x="328613" y="304800"/>
            <a:ext cx="416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0000"/>
                </a:solidFill>
                <a:latin typeface="Times New Roman" pitchFamily="18" charset="0"/>
              </a:rPr>
              <a:t>讨论特征值与零点稳定的关系</a:t>
            </a:r>
          </a:p>
        </p:txBody>
      </p:sp>
      <p:grpSp>
        <p:nvGrpSpPr>
          <p:cNvPr id="404541" name="Group 61"/>
          <p:cNvGrpSpPr>
            <a:grpSpLocks/>
          </p:cNvGrpSpPr>
          <p:nvPr/>
        </p:nvGrpSpPr>
        <p:grpSpPr bwMode="auto">
          <a:xfrm>
            <a:off x="304800" y="762000"/>
            <a:ext cx="8839200" cy="3276600"/>
            <a:chOff x="192" y="480"/>
            <a:chExt cx="5568" cy="2064"/>
          </a:xfrm>
        </p:grpSpPr>
        <p:sp>
          <p:nvSpPr>
            <p:cNvPr id="404527" name="Rectangle 47"/>
            <p:cNvSpPr>
              <a:spLocks noChangeArrowheads="1"/>
            </p:cNvSpPr>
            <p:nvPr/>
          </p:nvSpPr>
          <p:spPr bwMode="auto">
            <a:xfrm>
              <a:off x="443" y="480"/>
              <a:ext cx="3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a:t>
              </a:r>
              <a:r>
                <a:rPr lang="en-US" altLang="zh-CN" sz="2400" b="1">
                  <a:latin typeface="楷体_GB2312" pitchFamily="49" charset="-122"/>
                </a:rPr>
                <a:t>1</a:t>
              </a:r>
              <a:r>
                <a:rPr lang="zh-CN" altLang="en-US" sz="2400" b="1">
                  <a:latin typeface="楷体_GB2312" pitchFamily="49" charset="-122"/>
                </a:rPr>
                <a:t>）若△</a:t>
              </a:r>
              <a:r>
                <a:rPr lang="en-US" altLang="zh-CN" sz="2400" b="1">
                  <a:latin typeface="楷体_GB2312" pitchFamily="49" charset="-122"/>
                </a:rPr>
                <a:t>&gt;0</a:t>
              </a:r>
              <a:r>
                <a:rPr lang="zh-CN" altLang="en-US" sz="2400" b="1">
                  <a:latin typeface="楷体_GB2312" pitchFamily="49" charset="-122"/>
                </a:rPr>
                <a:t>，可能出现以下情形：</a:t>
              </a:r>
            </a:p>
          </p:txBody>
        </p:sp>
        <p:sp>
          <p:nvSpPr>
            <p:cNvPr id="404528" name="Rectangle 48"/>
            <p:cNvSpPr>
              <a:spLocks noChangeArrowheads="1"/>
            </p:cNvSpPr>
            <p:nvPr/>
          </p:nvSpPr>
          <p:spPr bwMode="auto">
            <a:xfrm>
              <a:off x="192" y="836"/>
              <a:ext cx="48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en-US" altLang="zh-CN" sz="2400" b="1">
                  <a:latin typeface="Times New Roman" pitchFamily="18" charset="0"/>
                </a:rPr>
                <a:t>①   </a:t>
              </a:r>
              <a:r>
                <a:rPr lang="zh-CN" altLang="en-US" sz="2400" b="1">
                  <a:latin typeface="Times New Roman" pitchFamily="18" charset="0"/>
                </a:rPr>
                <a:t>若</a:t>
              </a:r>
              <a:r>
                <a:rPr lang="en-US" altLang="zh-CN" sz="2400" b="1" i="1">
                  <a:latin typeface="Times New Roman" pitchFamily="18" charset="0"/>
                </a:rPr>
                <a:t>q</a:t>
              </a:r>
              <a:r>
                <a:rPr lang="en-US" altLang="zh-CN" sz="2400" b="1">
                  <a:latin typeface="Times New Roman" pitchFamily="18" charset="0"/>
                </a:rPr>
                <a:t>&gt;0</a:t>
              </a:r>
              <a:r>
                <a:rPr lang="zh-CN" altLang="en-US" sz="2400" b="1">
                  <a:latin typeface="Times New Roman" pitchFamily="18" charset="0"/>
                </a:rPr>
                <a:t>，</a:t>
              </a:r>
              <a:r>
                <a:rPr lang="en-US" altLang="zh-CN" sz="2400" b="1">
                  <a:latin typeface="Times New Roman" pitchFamily="18" charset="0"/>
                </a:rPr>
                <a:t>λ</a:t>
              </a:r>
              <a:r>
                <a:rPr lang="en-US" altLang="zh-CN" sz="2400" b="1" baseline="-30000">
                  <a:latin typeface="Times New Roman" pitchFamily="18" charset="0"/>
                </a:rPr>
                <a:t>1</a:t>
              </a:r>
              <a:r>
                <a:rPr lang="en-US" altLang="zh-CN" sz="2400" b="1">
                  <a:latin typeface="Times New Roman" pitchFamily="18" charset="0"/>
                </a:rPr>
                <a:t>λ</a:t>
              </a:r>
              <a:r>
                <a:rPr lang="en-US" altLang="zh-CN" sz="2400" b="1" baseline="-30000">
                  <a:latin typeface="Times New Roman" pitchFamily="18" charset="0"/>
                </a:rPr>
                <a:t>2</a:t>
              </a:r>
              <a:r>
                <a:rPr lang="en-US" altLang="zh-CN" sz="2400" b="1">
                  <a:latin typeface="Times New Roman" pitchFamily="18" charset="0"/>
                </a:rPr>
                <a:t>&gt;0</a:t>
              </a:r>
              <a:r>
                <a:rPr lang="zh-CN" altLang="en-US" sz="2400" b="1">
                  <a:latin typeface="Times New Roman" pitchFamily="18" charset="0"/>
                </a:rPr>
                <a:t>。</a:t>
              </a:r>
            </a:p>
            <a:p>
              <a:r>
                <a:rPr lang="zh-CN" altLang="en-US" sz="2400" b="1">
                  <a:latin typeface="Times New Roman" pitchFamily="18" charset="0"/>
                </a:rPr>
                <a:t>               当</a:t>
              </a:r>
              <a:r>
                <a:rPr lang="en-US" altLang="zh-CN" sz="2400" b="1" i="1">
                  <a:latin typeface="Times New Roman" pitchFamily="18" charset="0"/>
                </a:rPr>
                <a:t>p</a:t>
              </a:r>
              <a:r>
                <a:rPr lang="en-US" altLang="zh-CN" sz="2400" b="1">
                  <a:latin typeface="Times New Roman" pitchFamily="18" charset="0"/>
                </a:rPr>
                <a:t>&gt;0</a:t>
              </a:r>
              <a:r>
                <a:rPr lang="zh-CN" altLang="en-US" sz="2400" b="1">
                  <a:latin typeface="Times New Roman" pitchFamily="18" charset="0"/>
                </a:rPr>
                <a:t>时，</a:t>
              </a:r>
              <a:r>
                <a:rPr lang="zh-CN" altLang="en-US" sz="2400" b="1">
                  <a:latin typeface="楷体_GB2312" pitchFamily="49" charset="-122"/>
                </a:rPr>
                <a:t>零点不稳定；</a:t>
              </a:r>
            </a:p>
            <a:p>
              <a:r>
                <a:rPr lang="zh-CN" altLang="en-US" sz="2400" b="1">
                  <a:latin typeface="楷体_GB2312" pitchFamily="49" charset="-122"/>
                </a:rPr>
                <a:t>       当</a:t>
              </a:r>
              <a:r>
                <a:rPr lang="en-US" altLang="zh-CN" sz="2400" b="1" i="1">
                  <a:latin typeface="楷体_GB2312" pitchFamily="49" charset="-122"/>
                </a:rPr>
                <a:t>p</a:t>
              </a:r>
              <a:r>
                <a:rPr lang="en-US" altLang="zh-CN" sz="2400" b="1">
                  <a:latin typeface="楷体_GB2312" pitchFamily="49" charset="-122"/>
                </a:rPr>
                <a:t>&lt;0</a:t>
              </a:r>
              <a:r>
                <a:rPr lang="zh-CN" altLang="en-US" sz="2400" b="1">
                  <a:latin typeface="楷体_GB2312" pitchFamily="49" charset="-122"/>
                </a:rPr>
                <a:t>时，零点稳定</a:t>
              </a:r>
            </a:p>
          </p:txBody>
        </p:sp>
        <p:sp>
          <p:nvSpPr>
            <p:cNvPr id="404536" name="Rectangle 56"/>
            <p:cNvSpPr>
              <a:spLocks noChangeArrowheads="1"/>
            </p:cNvSpPr>
            <p:nvPr/>
          </p:nvSpPr>
          <p:spPr bwMode="auto">
            <a:xfrm>
              <a:off x="576" y="1556"/>
              <a:ext cx="317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Tx/>
                <a:buAutoNum type="circleNumDbPlain" startAt="2"/>
              </a:pPr>
              <a:r>
                <a:rPr lang="en-US" altLang="zh-CN" sz="2400" b="1">
                  <a:latin typeface="楷体_GB2312" pitchFamily="49" charset="-122"/>
                </a:rPr>
                <a:t>  </a:t>
              </a:r>
              <a:r>
                <a:rPr lang="zh-CN" altLang="en-US" sz="2400" b="1">
                  <a:latin typeface="楷体_GB2312" pitchFamily="49" charset="-122"/>
                </a:rPr>
                <a:t>若</a:t>
              </a:r>
              <a:r>
                <a:rPr lang="en-US" altLang="zh-CN" sz="2400" b="1" i="1">
                  <a:latin typeface="楷体_GB2312" pitchFamily="49" charset="-122"/>
                </a:rPr>
                <a:t>q</a:t>
              </a:r>
              <a:r>
                <a:rPr lang="en-US" altLang="zh-CN" sz="2400" b="1">
                  <a:latin typeface="楷体_GB2312" pitchFamily="49" charset="-122"/>
                </a:rPr>
                <a:t>&lt;0</a:t>
              </a:r>
              <a:r>
                <a:rPr lang="zh-CN" altLang="en-US" sz="2400" b="1">
                  <a:latin typeface="楷体_GB2312" pitchFamily="49" charset="-122"/>
                </a:rPr>
                <a:t>，</a:t>
              </a:r>
              <a:r>
                <a:rPr lang="en-US" altLang="zh-CN" sz="2400" b="1">
                  <a:latin typeface="楷体_GB2312" pitchFamily="49" charset="-122"/>
                </a:rPr>
                <a:t>λ</a:t>
              </a:r>
              <a:r>
                <a:rPr lang="en-US" altLang="zh-CN" sz="2400" b="1" baseline="-30000">
                  <a:latin typeface="楷体_GB2312" pitchFamily="49" charset="-122"/>
                </a:rPr>
                <a:t>1</a:t>
              </a:r>
              <a:r>
                <a:rPr lang="en-US" altLang="zh-CN" sz="2400" b="1">
                  <a:latin typeface="楷体_GB2312" pitchFamily="49" charset="-122"/>
                </a:rPr>
                <a:t>λ</a:t>
              </a:r>
              <a:r>
                <a:rPr lang="en-US" altLang="zh-CN" sz="2400" b="1" baseline="-30000">
                  <a:latin typeface="楷体_GB2312" pitchFamily="49" charset="-122"/>
                </a:rPr>
                <a:t>2</a:t>
              </a:r>
              <a:r>
                <a:rPr lang="en-US" altLang="zh-CN" sz="2400" b="1">
                  <a:latin typeface="楷体_GB2312" pitchFamily="49" charset="-122"/>
                </a:rPr>
                <a:t>&lt;0</a:t>
              </a:r>
            </a:p>
            <a:p>
              <a:pPr marL="342900" indent="-342900"/>
              <a:r>
                <a:rPr lang="en-US" altLang="zh-CN" sz="2400" b="1">
                  <a:latin typeface="楷体_GB2312" pitchFamily="49" charset="-122"/>
                </a:rPr>
                <a:t>    </a:t>
              </a:r>
              <a:r>
                <a:rPr lang="zh-CN" altLang="en-US" sz="2400" b="1">
                  <a:latin typeface="楷体_GB2312" pitchFamily="49" charset="-122"/>
                </a:rPr>
                <a:t>当</a:t>
              </a:r>
              <a:r>
                <a:rPr lang="en-US" altLang="zh-CN" sz="2400" b="1" i="1">
                  <a:latin typeface="楷体_GB2312" pitchFamily="49" charset="-122"/>
                </a:rPr>
                <a:t>c</a:t>
              </a:r>
              <a:r>
                <a:rPr lang="en-US" altLang="zh-CN" sz="2400" b="1" baseline="-30000">
                  <a:latin typeface="楷体_GB2312" pitchFamily="49" charset="-122"/>
                </a:rPr>
                <a:t>1</a:t>
              </a:r>
              <a:r>
                <a:rPr lang="en-US" altLang="zh-CN" sz="2400" b="1">
                  <a:latin typeface="楷体_GB2312" pitchFamily="49" charset="-122"/>
                </a:rPr>
                <a:t>=0</a:t>
              </a:r>
              <a:r>
                <a:rPr lang="zh-CN" altLang="en-US" sz="2400" b="1">
                  <a:latin typeface="楷体_GB2312" pitchFamily="49" charset="-122"/>
                </a:rPr>
                <a:t>时，零点稳定</a:t>
              </a:r>
            </a:p>
            <a:p>
              <a:pPr marL="342900" indent="-342900"/>
              <a:r>
                <a:rPr lang="zh-CN" altLang="en-US" sz="2400" b="1">
                  <a:latin typeface="楷体_GB2312" pitchFamily="49" charset="-122"/>
                </a:rPr>
                <a:t>    当</a:t>
              </a:r>
              <a:r>
                <a:rPr lang="en-US" altLang="zh-CN" sz="2400" b="1" i="1">
                  <a:latin typeface="楷体_GB2312" pitchFamily="49" charset="-122"/>
                </a:rPr>
                <a:t>c</a:t>
              </a:r>
              <a:r>
                <a:rPr lang="en-US" altLang="zh-CN" sz="2400" b="1" baseline="-30000">
                  <a:latin typeface="楷体_GB2312" pitchFamily="49" charset="-122"/>
                </a:rPr>
                <a:t>1</a:t>
              </a:r>
              <a:r>
                <a:rPr lang="en-US" altLang="zh-CN" sz="2400" b="1">
                  <a:latin typeface="楷体_GB2312" pitchFamily="49" charset="-122"/>
                </a:rPr>
                <a:t>≠0</a:t>
              </a:r>
              <a:r>
                <a:rPr lang="zh-CN" altLang="en-US" sz="2400" b="1">
                  <a:latin typeface="楷体_GB2312" pitchFamily="49" charset="-122"/>
                </a:rPr>
                <a:t>时</a:t>
              </a:r>
              <a:r>
                <a:rPr lang="en-US" altLang="zh-CN" sz="2400" b="1">
                  <a:latin typeface="楷体_GB2312" pitchFamily="49" charset="-122"/>
                </a:rPr>
                <a:t>,</a:t>
              </a:r>
              <a:r>
                <a:rPr lang="zh-CN" altLang="en-US" sz="2400" b="1">
                  <a:latin typeface="楷体_GB2312" pitchFamily="49" charset="-122"/>
                </a:rPr>
                <a:t>零点为不稳定的鞍点</a:t>
              </a:r>
            </a:p>
          </p:txBody>
        </p:sp>
        <p:sp>
          <p:nvSpPr>
            <p:cNvPr id="404537" name="Rectangle 57"/>
            <p:cNvSpPr>
              <a:spLocks noChangeArrowheads="1"/>
            </p:cNvSpPr>
            <p:nvPr/>
          </p:nvSpPr>
          <p:spPr bwMode="auto">
            <a:xfrm>
              <a:off x="576" y="2256"/>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楷体_GB2312" pitchFamily="49" charset="-122"/>
                </a:rPr>
                <a:t>③  </a:t>
              </a:r>
              <a:r>
                <a:rPr lang="en-US" altLang="zh-CN" sz="2400" b="1" i="1">
                  <a:latin typeface="Times New Roman" pitchFamily="18" charset="0"/>
                </a:rPr>
                <a:t>q</a:t>
              </a:r>
              <a:r>
                <a:rPr lang="en-US" altLang="zh-CN" sz="2400" b="1">
                  <a:latin typeface="Times New Roman" pitchFamily="18" charset="0"/>
                </a:rPr>
                <a:t>=0</a:t>
              </a:r>
              <a:r>
                <a:rPr lang="zh-CN" altLang="en-US" sz="2400" b="1">
                  <a:latin typeface="Times New Roman" pitchFamily="18" charset="0"/>
                </a:rPr>
                <a:t>，此时</a:t>
              </a:r>
              <a:r>
                <a:rPr lang="en-US" altLang="zh-CN" sz="2400" b="1">
                  <a:latin typeface="Times New Roman" pitchFamily="18" charset="0"/>
                </a:rPr>
                <a:t>λ</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p</a:t>
              </a:r>
              <a:r>
                <a:rPr lang="zh-CN" altLang="en-US" sz="2400" b="1">
                  <a:latin typeface="Times New Roman" pitchFamily="18" charset="0"/>
                </a:rPr>
                <a:t>，</a:t>
              </a:r>
              <a:r>
                <a:rPr lang="en-US" altLang="zh-CN" sz="2400" b="1">
                  <a:latin typeface="Times New Roman" pitchFamily="18" charset="0"/>
                </a:rPr>
                <a:t>λ</a:t>
              </a:r>
              <a:r>
                <a:rPr lang="en-US" altLang="zh-CN" sz="2400" b="1" baseline="-30000">
                  <a:latin typeface="Times New Roman" pitchFamily="18" charset="0"/>
                </a:rPr>
                <a:t>2</a:t>
              </a:r>
              <a:r>
                <a:rPr lang="en-US" altLang="zh-CN" sz="2400" b="1">
                  <a:latin typeface="Times New Roman" pitchFamily="18" charset="0"/>
                </a:rPr>
                <a:t>=0</a:t>
              </a:r>
              <a:r>
                <a:rPr lang="zh-CN" altLang="en-US" sz="2400" b="1">
                  <a:latin typeface="Times New Roman" pitchFamily="18" charset="0"/>
                </a:rPr>
                <a:t>，零点不稳定。 </a:t>
              </a:r>
            </a:p>
          </p:txBody>
        </p:sp>
      </p:grpSp>
      <p:grpSp>
        <p:nvGrpSpPr>
          <p:cNvPr id="404542" name="Group 62"/>
          <p:cNvGrpSpPr>
            <a:grpSpLocks/>
          </p:cNvGrpSpPr>
          <p:nvPr/>
        </p:nvGrpSpPr>
        <p:grpSpPr bwMode="auto">
          <a:xfrm>
            <a:off x="685800" y="4343400"/>
            <a:ext cx="5043488" cy="1752600"/>
            <a:chOff x="432" y="2736"/>
            <a:chExt cx="3177" cy="1104"/>
          </a:xfrm>
        </p:grpSpPr>
        <p:sp>
          <p:nvSpPr>
            <p:cNvPr id="404538" name="Rectangle 58"/>
            <p:cNvSpPr>
              <a:spLocks noChangeArrowheads="1"/>
            </p:cNvSpPr>
            <p:nvPr/>
          </p:nvSpPr>
          <p:spPr bwMode="auto">
            <a:xfrm>
              <a:off x="432" y="2736"/>
              <a:ext cx="21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 △</a:t>
              </a:r>
              <a:r>
                <a:rPr lang="en-US" altLang="zh-CN" sz="2400" b="1">
                  <a:latin typeface="Times New Roman" pitchFamily="18" charset="0"/>
                </a:rPr>
                <a:t>=0</a:t>
              </a:r>
              <a:r>
                <a:rPr lang="zh-CN" altLang="en-US" sz="2400" b="1">
                  <a:latin typeface="Times New Roman" pitchFamily="18" charset="0"/>
                </a:rPr>
                <a:t>，则</a:t>
              </a:r>
              <a:r>
                <a:rPr lang="en-US" altLang="zh-CN" sz="2400" b="1">
                  <a:latin typeface="Times New Roman" pitchFamily="18" charset="0"/>
                </a:rPr>
                <a:t>λ</a:t>
              </a:r>
              <a:r>
                <a:rPr lang="en-US" altLang="zh-CN" sz="2400" b="1" baseline="-30000">
                  <a:latin typeface="Times New Roman" pitchFamily="18" charset="0"/>
                </a:rPr>
                <a:t>1</a:t>
              </a:r>
              <a:r>
                <a:rPr lang="en-US" altLang="zh-CN" sz="2400" b="1">
                  <a:latin typeface="Times New Roman" pitchFamily="18" charset="0"/>
                </a:rPr>
                <a:t>=λ</a:t>
              </a:r>
              <a:r>
                <a:rPr lang="en-US" altLang="zh-CN" sz="2400" b="1" baseline="-30000">
                  <a:latin typeface="Times New Roman" pitchFamily="18" charset="0"/>
                </a:rPr>
                <a:t>2</a:t>
              </a:r>
              <a:r>
                <a:rPr lang="en-US" altLang="zh-CN" sz="2400" b="1">
                  <a:latin typeface="Times New Roman" pitchFamily="18" charset="0"/>
                </a:rPr>
                <a:t>:</a:t>
              </a:r>
            </a:p>
          </p:txBody>
        </p:sp>
        <p:sp>
          <p:nvSpPr>
            <p:cNvPr id="404539" name="Rectangle 59"/>
            <p:cNvSpPr>
              <a:spLocks noChangeArrowheads="1"/>
            </p:cNvSpPr>
            <p:nvPr/>
          </p:nvSpPr>
          <p:spPr bwMode="auto">
            <a:xfrm>
              <a:off x="576" y="3092"/>
              <a:ext cx="303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Tx/>
                <a:buAutoNum type="circleNumDbPlain"/>
              </a:pPr>
              <a:r>
                <a:rPr lang="en-US" altLang="zh-CN" sz="2400" b="1">
                  <a:latin typeface="Times New Roman" pitchFamily="18" charset="0"/>
                </a:rPr>
                <a:t>    λ</a:t>
              </a:r>
              <a:r>
                <a:rPr lang="zh-CN" altLang="en-US" sz="2400" b="1">
                  <a:latin typeface="Times New Roman" pitchFamily="18" charset="0"/>
                </a:rPr>
                <a:t>有两个线性无关的特征向量</a:t>
              </a:r>
            </a:p>
            <a:p>
              <a:pPr marL="342900" indent="-342900"/>
              <a:r>
                <a:rPr lang="zh-CN" altLang="en-US" sz="2400" b="1">
                  <a:latin typeface="Times New Roman" pitchFamily="18" charset="0"/>
                </a:rPr>
                <a:t>        当</a:t>
              </a:r>
              <a:r>
                <a:rPr lang="en-US" altLang="zh-CN" sz="2400" b="1" i="1">
                  <a:latin typeface="Times New Roman" pitchFamily="18" charset="0"/>
                </a:rPr>
                <a:t>p</a:t>
              </a:r>
              <a:r>
                <a:rPr lang="en-US" altLang="zh-CN" sz="2400" b="1">
                  <a:latin typeface="Times New Roman" pitchFamily="18" charset="0"/>
                </a:rPr>
                <a:t>&gt;0</a:t>
              </a:r>
              <a:r>
                <a:rPr lang="zh-CN" altLang="en-US" sz="2400" b="1">
                  <a:latin typeface="Times New Roman" pitchFamily="18" charset="0"/>
                </a:rPr>
                <a:t>时，零点不 稳定</a:t>
              </a:r>
            </a:p>
            <a:p>
              <a:pPr marL="342900" indent="-342900"/>
              <a:r>
                <a:rPr lang="zh-CN" altLang="en-US" sz="2400" b="1">
                  <a:latin typeface="Times New Roman" pitchFamily="18" charset="0"/>
                </a:rPr>
                <a:t>        当</a:t>
              </a:r>
              <a:r>
                <a:rPr lang="en-US" altLang="zh-CN" sz="2400" b="1" i="1">
                  <a:latin typeface="Times New Roman" pitchFamily="18" charset="0"/>
                </a:rPr>
                <a:t>p</a:t>
              </a:r>
              <a:r>
                <a:rPr lang="en-US" altLang="zh-CN" sz="2400" b="1">
                  <a:latin typeface="Times New Roman" pitchFamily="18" charset="0"/>
                </a:rPr>
                <a:t>&lt;0</a:t>
              </a:r>
              <a:r>
                <a:rPr lang="zh-CN" altLang="en-US" sz="2400" b="1">
                  <a:latin typeface="Times New Roman" pitchFamily="18" charset="0"/>
                </a:rPr>
                <a:t>时，零点稳定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04505"/>
                                        </p:tgtEl>
                                        <p:attrNameLst>
                                          <p:attrName>style.visibility</p:attrName>
                                        </p:attrNameLst>
                                      </p:cBhvr>
                                      <p:to>
                                        <p:strVal val="visible"/>
                                      </p:to>
                                    </p:set>
                                    <p:animEffect transition="in" filter="wipe(up)">
                                      <p:cBhvr>
                                        <p:cTn id="7" dur="500"/>
                                        <p:tgtEl>
                                          <p:spTgt spid="404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4502"/>
                                        </p:tgtEl>
                                        <p:attrNameLst>
                                          <p:attrName>style.visibility</p:attrName>
                                        </p:attrNameLst>
                                      </p:cBhvr>
                                      <p:to>
                                        <p:strVal val="visible"/>
                                      </p:to>
                                    </p:set>
                                    <p:animEffect transition="in" filter="wipe(left)">
                                      <p:cBhvr>
                                        <p:cTn id="12" dur="500"/>
                                        <p:tgtEl>
                                          <p:spTgt spid="404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4540"/>
                                        </p:tgtEl>
                                        <p:attrNameLst>
                                          <p:attrName>style.visibility</p:attrName>
                                        </p:attrNameLst>
                                      </p:cBhvr>
                                      <p:to>
                                        <p:strVal val="visible"/>
                                      </p:to>
                                    </p:set>
                                    <p:animEffect transition="in" filter="wipe(up)">
                                      <p:cBhvr>
                                        <p:cTn id="17" dur="500"/>
                                        <p:tgtEl>
                                          <p:spTgt spid="40454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04525"/>
                                        </p:tgtEl>
                                        <p:attrNameLst>
                                          <p:attrName>style.visibility</p:attrName>
                                        </p:attrNameLst>
                                      </p:cBhvr>
                                      <p:to>
                                        <p:strVal val="visible"/>
                                      </p:to>
                                    </p:set>
                                    <p:animEffect transition="in" filter="wipe(left)">
                                      <p:cBhvr>
                                        <p:cTn id="21" dur="500"/>
                                        <p:tgtEl>
                                          <p:spTgt spid="4045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04541"/>
                                        </p:tgtEl>
                                        <p:attrNameLst>
                                          <p:attrName>style.visibility</p:attrName>
                                        </p:attrNameLst>
                                      </p:cBhvr>
                                      <p:to>
                                        <p:strVal val="visible"/>
                                      </p:to>
                                    </p:set>
                                    <p:animEffect transition="in" filter="wipe(up)">
                                      <p:cBhvr>
                                        <p:cTn id="26" dur="500"/>
                                        <p:tgtEl>
                                          <p:spTgt spid="4045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04542"/>
                                        </p:tgtEl>
                                        <p:attrNameLst>
                                          <p:attrName>style.visibility</p:attrName>
                                        </p:attrNameLst>
                                      </p:cBhvr>
                                      <p:to>
                                        <p:strVal val="visible"/>
                                      </p:to>
                                    </p:set>
                                    <p:animEffect transition="in" filter="wipe(left)">
                                      <p:cBhvr>
                                        <p:cTn id="31" dur="500"/>
                                        <p:tgtEl>
                                          <p:spTgt spid="404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2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ChangeArrowheads="1"/>
          </p:cNvSpPr>
          <p:nvPr/>
        </p:nvSpPr>
        <p:spPr bwMode="auto">
          <a:xfrm>
            <a:off x="838200" y="304800"/>
            <a:ext cx="416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rPr>
              <a:t>②    </a:t>
            </a:r>
            <a:r>
              <a:rPr lang="zh-CN" altLang="en-US" sz="2400" b="1">
                <a:latin typeface="Times New Roman" pitchFamily="18" charset="0"/>
              </a:rPr>
              <a:t>如果</a:t>
            </a:r>
            <a:r>
              <a:rPr lang="en-US" altLang="zh-CN" sz="2400" b="1">
                <a:latin typeface="Times New Roman" pitchFamily="18" charset="0"/>
              </a:rPr>
              <a:t>λ</a:t>
            </a:r>
            <a:r>
              <a:rPr lang="zh-CN" altLang="en-US" sz="2400" b="1">
                <a:latin typeface="Times New Roman" pitchFamily="18" charset="0"/>
              </a:rPr>
              <a:t>只有一个特征向量</a:t>
            </a:r>
          </a:p>
          <a:p>
            <a:r>
              <a:rPr lang="zh-CN" altLang="en-US" sz="2400" b="1">
                <a:latin typeface="Times New Roman" pitchFamily="18" charset="0"/>
              </a:rPr>
              <a:t>        当</a:t>
            </a:r>
            <a:r>
              <a:rPr lang="en-US" altLang="zh-CN" sz="2400" b="1" i="1">
                <a:latin typeface="Times New Roman" pitchFamily="18" charset="0"/>
              </a:rPr>
              <a:t>p</a:t>
            </a:r>
            <a:r>
              <a:rPr lang="en-US" altLang="zh-CN" sz="2400" b="1">
                <a:latin typeface="Times New Roman" pitchFamily="18" charset="0"/>
              </a:rPr>
              <a:t>≥0</a:t>
            </a:r>
            <a:r>
              <a:rPr lang="zh-CN" altLang="en-US" sz="2400" b="1">
                <a:latin typeface="Times New Roman" pitchFamily="18" charset="0"/>
              </a:rPr>
              <a:t>时，零点不 稳定</a:t>
            </a:r>
          </a:p>
          <a:p>
            <a:r>
              <a:rPr lang="zh-CN" altLang="en-US" sz="2400" b="1">
                <a:latin typeface="Times New Roman" pitchFamily="18" charset="0"/>
              </a:rPr>
              <a:t>        当</a:t>
            </a:r>
            <a:r>
              <a:rPr lang="en-US" altLang="zh-CN" sz="2400" b="1" i="1">
                <a:latin typeface="Times New Roman" pitchFamily="18" charset="0"/>
              </a:rPr>
              <a:t>p&gt;</a:t>
            </a:r>
            <a:r>
              <a:rPr lang="en-US" altLang="zh-CN" sz="2400" b="1">
                <a:latin typeface="Times New Roman" pitchFamily="18" charset="0"/>
              </a:rPr>
              <a:t>0</a:t>
            </a:r>
            <a:r>
              <a:rPr lang="zh-CN" altLang="en-US" sz="2400" b="1">
                <a:latin typeface="Times New Roman" pitchFamily="18" charset="0"/>
              </a:rPr>
              <a:t>时，零点稳定</a:t>
            </a:r>
          </a:p>
        </p:txBody>
      </p:sp>
      <p:pic>
        <p:nvPicPr>
          <p:cNvPr id="405509" name="Picture 5" descr="BL00347_"/>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019800" y="152400"/>
            <a:ext cx="2967038"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405519" name="Group 15"/>
          <p:cNvGrpSpPr>
            <a:grpSpLocks/>
          </p:cNvGrpSpPr>
          <p:nvPr/>
        </p:nvGrpSpPr>
        <p:grpSpPr bwMode="auto">
          <a:xfrm>
            <a:off x="609600" y="1447800"/>
            <a:ext cx="6934200" cy="1371600"/>
            <a:chOff x="384" y="1056"/>
            <a:chExt cx="4368" cy="864"/>
          </a:xfrm>
        </p:grpSpPr>
        <p:grpSp>
          <p:nvGrpSpPr>
            <p:cNvPr id="405510" name="Group 6"/>
            <p:cNvGrpSpPr>
              <a:grpSpLocks/>
            </p:cNvGrpSpPr>
            <p:nvPr/>
          </p:nvGrpSpPr>
          <p:grpSpPr bwMode="auto">
            <a:xfrm>
              <a:off x="384" y="1056"/>
              <a:ext cx="4368" cy="366"/>
              <a:chOff x="384" y="1074"/>
              <a:chExt cx="4368" cy="366"/>
            </a:xfrm>
          </p:grpSpPr>
          <p:sp>
            <p:nvSpPr>
              <p:cNvPr id="405511" name="Rectangle 7"/>
              <p:cNvSpPr>
                <a:spLocks noChangeArrowheads="1"/>
              </p:cNvSpPr>
              <p:nvPr/>
            </p:nvSpPr>
            <p:spPr bwMode="auto">
              <a:xfrm>
                <a:off x="384" y="1104"/>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 △</a:t>
                </a:r>
                <a:r>
                  <a:rPr lang="en-US" altLang="zh-CN" sz="2400" b="1">
                    <a:latin typeface="楷体_GB2312" pitchFamily="49" charset="-122"/>
                  </a:rPr>
                  <a:t>&lt;</a:t>
                </a:r>
                <a:r>
                  <a:rPr lang="en-US" altLang="zh-CN" sz="2400" b="1">
                    <a:latin typeface="Times New Roman" pitchFamily="18" charset="0"/>
                  </a:rPr>
                  <a:t>0</a:t>
                </a:r>
                <a:r>
                  <a:rPr lang="zh-CN" altLang="en-US" sz="2400" b="1">
                    <a:latin typeface="Times New Roman" pitchFamily="18" charset="0"/>
                  </a:rPr>
                  <a:t>，</a:t>
                </a:r>
                <a:r>
                  <a:rPr lang="zh-CN" altLang="en-US" sz="2400" b="1">
                    <a:latin typeface="楷体_GB2312" pitchFamily="49" charset="-122"/>
                  </a:rPr>
                  <a:t>此时</a:t>
                </a:r>
                <a:endParaRPr lang="zh-CN" altLang="en-US" sz="2400" b="1">
                  <a:latin typeface="Times New Roman" pitchFamily="18" charset="0"/>
                </a:endParaRPr>
              </a:p>
            </p:txBody>
          </p:sp>
          <p:graphicFrame>
            <p:nvGraphicFramePr>
              <p:cNvPr id="405512" name="Object 8"/>
              <p:cNvGraphicFramePr>
                <a:graphicFrameLocks noChangeAspect="1"/>
              </p:cNvGraphicFramePr>
              <p:nvPr/>
            </p:nvGraphicFramePr>
            <p:xfrm>
              <a:off x="1920" y="1104"/>
              <a:ext cx="1113" cy="336"/>
            </p:xfrm>
            <a:graphic>
              <a:graphicData uri="http://schemas.openxmlformats.org/presentationml/2006/ole">
                <mc:AlternateContent xmlns:mc="http://schemas.openxmlformats.org/markup-compatibility/2006">
                  <mc:Choice xmlns:v="urn:schemas-microsoft-com:vml" Requires="v">
                    <p:oleObj spid="_x0000_s405524" r:id="rId5" imgW="787400" imgH="241300" progId="Equation.DSMT4">
                      <p:embed/>
                    </p:oleObj>
                  </mc:Choice>
                  <mc:Fallback>
                    <p:oleObj r:id="rId5" imgW="787400" imgH="241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1104"/>
                            <a:ext cx="111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3" name="Object 9"/>
              <p:cNvGraphicFramePr>
                <a:graphicFrameLocks noChangeAspect="1"/>
              </p:cNvGraphicFramePr>
              <p:nvPr/>
            </p:nvGraphicFramePr>
            <p:xfrm>
              <a:off x="3024" y="1074"/>
              <a:ext cx="1728" cy="318"/>
            </p:xfrm>
            <a:graphic>
              <a:graphicData uri="http://schemas.openxmlformats.org/presentationml/2006/ole">
                <mc:AlternateContent xmlns:mc="http://schemas.openxmlformats.org/markup-compatibility/2006">
                  <mc:Choice xmlns:v="urn:schemas-microsoft-com:vml" Requires="v">
                    <p:oleObj spid="_x0000_s405525" r:id="rId7" imgW="1295400" imgH="241300" progId="Equation.DSMT4">
                      <p:embed/>
                    </p:oleObj>
                  </mc:Choice>
                  <mc:Fallback>
                    <p:oleObj r:id="rId7" imgW="1295400" imgH="241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1074"/>
                            <a:ext cx="172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5514" name="Rectangle 10"/>
            <p:cNvSpPr>
              <a:spLocks noChangeArrowheads="1"/>
            </p:cNvSpPr>
            <p:nvPr/>
          </p:nvSpPr>
          <p:spPr bwMode="auto">
            <a:xfrm>
              <a:off x="927" y="1344"/>
              <a:ext cx="1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若</a:t>
              </a:r>
              <a:r>
                <a:rPr lang="en-US" altLang="zh-CN" sz="2400" b="1" i="1">
                  <a:latin typeface="Times New Roman" pitchFamily="18" charset="0"/>
                </a:rPr>
                <a:t>a</a:t>
              </a:r>
              <a:r>
                <a:rPr lang="en-US" altLang="zh-CN" sz="2400" b="1">
                  <a:latin typeface="Times New Roman" pitchFamily="18" charset="0"/>
                </a:rPr>
                <a:t>&gt;0</a:t>
              </a:r>
              <a:r>
                <a:rPr lang="zh-CN" altLang="en-US" sz="2400" b="1">
                  <a:latin typeface="Times New Roman" pitchFamily="18" charset="0"/>
                </a:rPr>
                <a:t>，零点稳定</a:t>
              </a:r>
            </a:p>
          </p:txBody>
        </p:sp>
        <p:sp>
          <p:nvSpPr>
            <p:cNvPr id="405515" name="Rectangle 11"/>
            <p:cNvSpPr>
              <a:spLocks noChangeArrowheads="1"/>
            </p:cNvSpPr>
            <p:nvPr/>
          </p:nvSpPr>
          <p:spPr bwMode="auto">
            <a:xfrm>
              <a:off x="921" y="1632"/>
              <a:ext cx="27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若</a:t>
              </a:r>
              <a:r>
                <a:rPr lang="en-US" altLang="zh-CN" sz="2400" b="1" i="1">
                  <a:latin typeface="Times New Roman" pitchFamily="18" charset="0"/>
                </a:rPr>
                <a:t>a</a:t>
              </a:r>
              <a:r>
                <a:rPr lang="en-US" altLang="zh-CN" sz="2400" b="1">
                  <a:latin typeface="Times New Roman" pitchFamily="18" charset="0"/>
                </a:rPr>
                <a:t>=0</a:t>
              </a:r>
              <a:r>
                <a:rPr lang="zh-CN" altLang="en-US" sz="2400" b="1">
                  <a:latin typeface="Times New Roman" pitchFamily="18" charset="0"/>
                </a:rPr>
                <a:t>，有零点为中心的周期解</a:t>
              </a:r>
            </a:p>
          </p:txBody>
        </p:sp>
      </p:grpSp>
      <p:sp>
        <p:nvSpPr>
          <p:cNvPr id="405516" name="Rectangle 12"/>
          <p:cNvSpPr>
            <a:spLocks noChangeArrowheads="1"/>
          </p:cNvSpPr>
          <p:nvPr/>
        </p:nvSpPr>
        <p:spPr bwMode="auto">
          <a:xfrm>
            <a:off x="228600" y="289560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solidFill>
                  <a:srgbClr val="0000FF"/>
                </a:solidFill>
                <a:latin typeface="Times New Roman" pitchFamily="18" charset="0"/>
              </a:rPr>
              <a:t>综上所述：仅当</a:t>
            </a:r>
            <a:r>
              <a:rPr lang="en-US" altLang="zh-CN" sz="2400" b="1" i="1">
                <a:solidFill>
                  <a:srgbClr val="0000FF"/>
                </a:solidFill>
                <a:latin typeface="Times New Roman" pitchFamily="18" charset="0"/>
              </a:rPr>
              <a:t>p</a:t>
            </a:r>
            <a:r>
              <a:rPr lang="en-US" altLang="zh-CN" sz="2400" b="1">
                <a:solidFill>
                  <a:srgbClr val="0000FF"/>
                </a:solidFill>
                <a:latin typeface="Times New Roman" pitchFamily="18" charset="0"/>
              </a:rPr>
              <a:t>&lt;0</a:t>
            </a:r>
            <a:r>
              <a:rPr lang="zh-CN" altLang="en-US" sz="2400" b="1">
                <a:solidFill>
                  <a:srgbClr val="0000FF"/>
                </a:solidFill>
                <a:latin typeface="Times New Roman" pitchFamily="18" charset="0"/>
              </a:rPr>
              <a:t>且</a:t>
            </a:r>
            <a:r>
              <a:rPr lang="en-US" altLang="zh-CN" sz="2400" b="1" i="1">
                <a:solidFill>
                  <a:srgbClr val="0000FF"/>
                </a:solidFill>
                <a:latin typeface="Times New Roman" pitchFamily="18" charset="0"/>
              </a:rPr>
              <a:t>q</a:t>
            </a:r>
            <a:r>
              <a:rPr lang="en-US" altLang="zh-CN" sz="2400" b="1">
                <a:solidFill>
                  <a:srgbClr val="0000FF"/>
                </a:solidFill>
                <a:latin typeface="Times New Roman" pitchFamily="18" charset="0"/>
              </a:rPr>
              <a:t>&gt;0</a:t>
            </a:r>
            <a:r>
              <a:rPr lang="zh-CN" altLang="en-US" sz="2400" b="1">
                <a:solidFill>
                  <a:srgbClr val="0000FF"/>
                </a:solidFill>
                <a:latin typeface="Times New Roman" pitchFamily="18" charset="0"/>
              </a:rPr>
              <a:t>时， （</a:t>
            </a:r>
            <a:r>
              <a:rPr lang="en-US" altLang="zh-CN" sz="2400" b="1">
                <a:solidFill>
                  <a:srgbClr val="0000FF"/>
                </a:solidFill>
                <a:latin typeface="Times New Roman" pitchFamily="18" charset="0"/>
              </a:rPr>
              <a:t>3.30</a:t>
            </a:r>
            <a:r>
              <a:rPr lang="zh-CN" altLang="en-US" sz="2400" b="1">
                <a:solidFill>
                  <a:srgbClr val="0000FF"/>
                </a:solidFill>
                <a:latin typeface="Times New Roman" pitchFamily="18" charset="0"/>
              </a:rPr>
              <a:t>）零点才是渐近稳定的；当</a:t>
            </a:r>
            <a:r>
              <a:rPr lang="en-US" altLang="zh-CN" sz="2400" b="1" i="1">
                <a:solidFill>
                  <a:srgbClr val="0000FF"/>
                </a:solidFill>
                <a:latin typeface="Times New Roman" pitchFamily="18" charset="0"/>
              </a:rPr>
              <a:t>p</a:t>
            </a:r>
            <a:r>
              <a:rPr lang="en-US" altLang="zh-CN" sz="2400" b="1">
                <a:solidFill>
                  <a:srgbClr val="0000FF"/>
                </a:solidFill>
                <a:latin typeface="Times New Roman" pitchFamily="18" charset="0"/>
              </a:rPr>
              <a:t>=0</a:t>
            </a:r>
            <a:r>
              <a:rPr lang="zh-CN" altLang="en-US" sz="2400" b="1">
                <a:solidFill>
                  <a:srgbClr val="0000FF"/>
                </a:solidFill>
                <a:latin typeface="Times New Roman" pitchFamily="18" charset="0"/>
              </a:rPr>
              <a:t>且</a:t>
            </a:r>
            <a:r>
              <a:rPr lang="en-US" altLang="zh-CN" sz="2400" b="1" i="1">
                <a:solidFill>
                  <a:srgbClr val="0000FF"/>
                </a:solidFill>
                <a:latin typeface="Times New Roman" pitchFamily="18" charset="0"/>
              </a:rPr>
              <a:t>q</a:t>
            </a:r>
            <a:r>
              <a:rPr lang="en-US" altLang="zh-CN" sz="2400" b="1">
                <a:solidFill>
                  <a:srgbClr val="0000FF"/>
                </a:solidFill>
                <a:latin typeface="Times New Roman" pitchFamily="18" charset="0"/>
              </a:rPr>
              <a:t>&gt;0</a:t>
            </a:r>
            <a:r>
              <a:rPr lang="zh-CN" altLang="en-US" sz="2400" b="1">
                <a:solidFill>
                  <a:srgbClr val="0000FF"/>
                </a:solidFill>
                <a:latin typeface="Times New Roman" pitchFamily="18" charset="0"/>
              </a:rPr>
              <a:t>时（</a:t>
            </a:r>
            <a:r>
              <a:rPr lang="en-US" altLang="zh-CN" sz="2400" b="1">
                <a:solidFill>
                  <a:srgbClr val="0000FF"/>
                </a:solidFill>
                <a:latin typeface="Times New Roman" pitchFamily="18" charset="0"/>
              </a:rPr>
              <a:t>3.30</a:t>
            </a:r>
            <a:r>
              <a:rPr lang="zh-CN" altLang="en-US" sz="2400" b="1">
                <a:solidFill>
                  <a:srgbClr val="0000FF"/>
                </a:solidFill>
                <a:latin typeface="Times New Roman" pitchFamily="18" charset="0"/>
              </a:rPr>
              <a:t>）有周期解，零点是稳定的中心（非渐近稳定）；在其他情况下，零点均为不稳定的。 </a:t>
            </a:r>
          </a:p>
        </p:txBody>
      </p:sp>
      <p:sp>
        <p:nvSpPr>
          <p:cNvPr id="405517" name="Rectangle 13"/>
          <p:cNvSpPr>
            <a:spLocks noChangeArrowheads="1"/>
          </p:cNvSpPr>
          <p:nvPr/>
        </p:nvSpPr>
        <p:spPr bwMode="auto">
          <a:xfrm>
            <a:off x="304800" y="42830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非线性方程组（</a:t>
            </a:r>
            <a:r>
              <a:rPr lang="en-US" altLang="zh-CN" sz="2400" b="1">
                <a:latin typeface="Times New Roman" pitchFamily="18" charset="0"/>
              </a:rPr>
              <a:t>3.29</a:t>
            </a:r>
            <a:r>
              <a:rPr lang="zh-CN" altLang="en-US" sz="2400" b="1">
                <a:latin typeface="Times New Roman" pitchFamily="18" charset="0"/>
              </a:rPr>
              <a:t>）平衡点稳定性讨论可以证明有下面定理成立</a:t>
            </a:r>
            <a:r>
              <a:rPr lang="en-US" altLang="zh-CN" sz="2400" b="1">
                <a:latin typeface="Times New Roman" pitchFamily="18" charset="0"/>
              </a:rPr>
              <a:t>:</a:t>
            </a:r>
          </a:p>
        </p:txBody>
      </p:sp>
      <p:sp>
        <p:nvSpPr>
          <p:cNvPr id="405518" name="Rectangle 14"/>
          <p:cNvSpPr>
            <a:spLocks noChangeArrowheads="1"/>
          </p:cNvSpPr>
          <p:nvPr/>
        </p:nvSpPr>
        <p:spPr bwMode="auto">
          <a:xfrm>
            <a:off x="304800" y="533400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0000FF"/>
                </a:solidFill>
                <a:latin typeface="Times New Roman" pitchFamily="18" charset="0"/>
              </a:rPr>
              <a:t>定理</a:t>
            </a:r>
            <a:r>
              <a:rPr lang="en-US" altLang="zh-CN" sz="2400" b="1">
                <a:solidFill>
                  <a:srgbClr val="0000FF"/>
                </a:solidFill>
                <a:latin typeface="Times New Roman" pitchFamily="18" charset="0"/>
              </a:rPr>
              <a:t>2    </a:t>
            </a:r>
            <a:r>
              <a:rPr lang="zh-CN" altLang="en-US" sz="2400" b="1">
                <a:solidFill>
                  <a:srgbClr val="0000FF"/>
                </a:solidFill>
                <a:latin typeface="Times New Roman" pitchFamily="18" charset="0"/>
              </a:rPr>
              <a:t>若（</a:t>
            </a:r>
            <a:r>
              <a:rPr lang="en-US" altLang="zh-CN" sz="2400" b="1">
                <a:solidFill>
                  <a:srgbClr val="0000FF"/>
                </a:solidFill>
                <a:latin typeface="Times New Roman" pitchFamily="18" charset="0"/>
              </a:rPr>
              <a:t>3.30</a:t>
            </a:r>
            <a:r>
              <a:rPr lang="zh-CN" altLang="en-US" sz="2400" b="1">
                <a:solidFill>
                  <a:srgbClr val="0000FF"/>
                </a:solidFill>
                <a:latin typeface="Times New Roman" pitchFamily="18" charset="0"/>
              </a:rPr>
              <a:t>）的零点是渐近稳定的，则（</a:t>
            </a:r>
            <a:r>
              <a:rPr lang="en-US" altLang="zh-CN" sz="2400" b="1">
                <a:solidFill>
                  <a:srgbClr val="0000FF"/>
                </a:solidFill>
                <a:latin typeface="Times New Roman" pitchFamily="18" charset="0"/>
              </a:rPr>
              <a:t>3.29</a:t>
            </a:r>
            <a:r>
              <a:rPr lang="zh-CN" altLang="en-US" sz="2400" b="1">
                <a:solidFill>
                  <a:srgbClr val="0000FF"/>
                </a:solidFill>
                <a:latin typeface="Times New Roman" pitchFamily="18" charset="0"/>
              </a:rPr>
              <a:t>）的平衡点  </a:t>
            </a:r>
          </a:p>
          <a:p>
            <a:pPr eaLnBrk="0" hangingPunct="0"/>
            <a:r>
              <a:rPr lang="zh-CN" altLang="en-US" sz="2400" b="1">
                <a:solidFill>
                  <a:srgbClr val="0000FF"/>
                </a:solidFill>
                <a:latin typeface="Times New Roman" pitchFamily="18" charset="0"/>
              </a:rPr>
              <a:t>也是渐近稳定的；若（</a:t>
            </a:r>
            <a:r>
              <a:rPr lang="en-US" altLang="zh-CN" sz="2400" b="1">
                <a:solidFill>
                  <a:srgbClr val="0000FF"/>
                </a:solidFill>
                <a:latin typeface="Times New Roman" pitchFamily="18" charset="0"/>
              </a:rPr>
              <a:t>3.30</a:t>
            </a:r>
            <a:r>
              <a:rPr lang="zh-CN" altLang="en-US" sz="2400" b="1">
                <a:solidFill>
                  <a:srgbClr val="0000FF"/>
                </a:solidFill>
                <a:latin typeface="Times New Roman" pitchFamily="18" charset="0"/>
              </a:rPr>
              <a:t>）的零点是不稳定的，则（</a:t>
            </a:r>
            <a:r>
              <a:rPr lang="en-US" altLang="zh-CN" sz="2400" b="1">
                <a:solidFill>
                  <a:srgbClr val="0000FF"/>
                </a:solidFill>
                <a:latin typeface="Times New Roman" pitchFamily="18" charset="0"/>
              </a:rPr>
              <a:t>3.29</a:t>
            </a:r>
            <a:r>
              <a:rPr lang="zh-CN" altLang="en-US" sz="2400" b="1">
                <a:solidFill>
                  <a:srgbClr val="0000FF"/>
                </a:solidFill>
                <a:latin typeface="Times New Roman" pitchFamily="18" charset="0"/>
              </a:rPr>
              <a:t>） </a:t>
            </a:r>
          </a:p>
          <a:p>
            <a:pPr eaLnBrk="0" hangingPunct="0"/>
            <a:r>
              <a:rPr lang="zh-CN" altLang="en-US" sz="2400" b="1">
                <a:solidFill>
                  <a:srgbClr val="0000FF"/>
                </a:solidFill>
                <a:latin typeface="Times New Roman" pitchFamily="18" charset="0"/>
              </a:rPr>
              <a:t>的平衡点也是不稳定的。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wipe(up)">
                                      <p:cBhvr>
                                        <p:cTn id="7" dur="500"/>
                                        <p:tgtEl>
                                          <p:spTgt spid="405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5519"/>
                                        </p:tgtEl>
                                        <p:attrNameLst>
                                          <p:attrName>style.visibility</p:attrName>
                                        </p:attrNameLst>
                                      </p:cBhvr>
                                      <p:to>
                                        <p:strVal val="visible"/>
                                      </p:to>
                                    </p:set>
                                    <p:animEffect transition="in" filter="wipe(up)">
                                      <p:cBhvr>
                                        <p:cTn id="12" dur="500"/>
                                        <p:tgtEl>
                                          <p:spTgt spid="4055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5516"/>
                                        </p:tgtEl>
                                        <p:attrNameLst>
                                          <p:attrName>style.visibility</p:attrName>
                                        </p:attrNameLst>
                                      </p:cBhvr>
                                      <p:to>
                                        <p:strVal val="visible"/>
                                      </p:to>
                                    </p:set>
                                    <p:animEffect transition="in" filter="wipe(up)">
                                      <p:cBhvr>
                                        <p:cTn id="17" dur="500"/>
                                        <p:tgtEl>
                                          <p:spTgt spid="405516"/>
                                        </p:tgtEl>
                                      </p:cBhvr>
                                    </p:animEffect>
                                  </p:childTnLst>
                                  <p:subTnLst>
                                    <p:audio>
                                      <p:cMediaNode>
                                        <p:cTn display="0" masterRel="sameClick">
                                          <p:stCondLst>
                                            <p:cond evt="begin" delay="0">
                                              <p:tn val="15"/>
                                            </p:cond>
                                          </p:stCondLst>
                                          <p:endCondLst>
                                            <p:cond evt="onStopAudio" delay="0">
                                              <p:tgtEl>
                                                <p:sldTgt/>
                                              </p:tgtEl>
                                            </p:cond>
                                          </p:endCondLst>
                                        </p:cTn>
                                        <p:tgtEl>
                                          <p:sndTgt r:embed="rId3" name="drumroll.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17"/>
                                        </p:tgtEl>
                                        <p:attrNameLst>
                                          <p:attrName>style.visibility</p:attrName>
                                        </p:attrNameLst>
                                      </p:cBhvr>
                                      <p:to>
                                        <p:strVal val="visible"/>
                                      </p:to>
                                    </p:set>
                                    <p:animEffect transition="in" filter="wipe(up)">
                                      <p:cBhvr>
                                        <p:cTn id="22" dur="500"/>
                                        <p:tgtEl>
                                          <p:spTgt spid="405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5518"/>
                                        </p:tgtEl>
                                        <p:attrNameLst>
                                          <p:attrName>style.visibility</p:attrName>
                                        </p:attrNameLst>
                                      </p:cBhvr>
                                      <p:to>
                                        <p:strVal val="visible"/>
                                      </p:to>
                                    </p:set>
                                    <p:animEffect transition="in" filter="wipe(left)">
                                      <p:cBhvr>
                                        <p:cTn id="27"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utoUpdateAnimBg="0"/>
      <p:bldP spid="405516" grpId="0" autoUpdateAnimBg="0"/>
      <p:bldP spid="405517" grpId="0" autoUpdateAnimBg="0"/>
      <p:bldP spid="40551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659" name="Picture 83" descr="j0084112"/>
          <p:cNvPicPr>
            <a:picLocks noChangeAspect="1" noChangeArrowheads="1"/>
          </p:cNvPicPr>
          <p:nvPr/>
        </p:nvPicPr>
        <p:blipFill>
          <a:blip r:embed="rId2"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08578" name="Rectangle 2"/>
          <p:cNvSpPr>
            <a:spLocks noGrp="1" noChangeArrowheads="1"/>
          </p:cNvSpPr>
          <p:nvPr>
            <p:ph type="title"/>
          </p:nvPr>
        </p:nvSpPr>
        <p:spPr bwMode="auto">
          <a:xfrm>
            <a:off x="22860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3.8</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捕食系统的</a:t>
            </a:r>
            <a:r>
              <a:rPr lang="en-US" altLang="zh-CN" sz="2800" b="1">
                <a:solidFill>
                  <a:srgbClr val="FF0000"/>
                </a:solidFill>
                <a:latin typeface="楷体_GB2312" pitchFamily="49" charset="-122"/>
                <a:ea typeface="楷体_GB2312" pitchFamily="49" charset="-122"/>
              </a:rPr>
              <a:t>Volterra</a:t>
            </a:r>
            <a:r>
              <a:rPr lang="zh-CN" altLang="en-US" sz="2800" b="1">
                <a:solidFill>
                  <a:srgbClr val="FF0000"/>
                </a:solidFill>
                <a:latin typeface="楷体_GB2312" pitchFamily="49" charset="-122"/>
                <a:ea typeface="楷体_GB2312" pitchFamily="49" charset="-122"/>
              </a:rPr>
              <a:t>方程 </a:t>
            </a:r>
          </a:p>
        </p:txBody>
      </p:sp>
      <p:sp>
        <p:nvSpPr>
          <p:cNvPr id="408581" name="Rectangle 5"/>
          <p:cNvSpPr>
            <a:spLocks noChangeArrowheads="1"/>
          </p:cNvSpPr>
          <p:nvPr/>
        </p:nvSpPr>
        <p:spPr bwMode="auto">
          <a:xfrm>
            <a:off x="569913" y="9144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问题背景：</a:t>
            </a:r>
          </a:p>
        </p:txBody>
      </p:sp>
      <p:sp>
        <p:nvSpPr>
          <p:cNvPr id="408582" name="Rectangle 6"/>
          <p:cNvSpPr>
            <a:spLocks noChangeArrowheads="1"/>
          </p:cNvSpPr>
          <p:nvPr/>
        </p:nvSpPr>
        <p:spPr bwMode="auto">
          <a:xfrm>
            <a:off x="533400" y="1466850"/>
            <a:ext cx="8077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楷体_GB2312" pitchFamily="49" charset="-122"/>
              </a:rPr>
              <a:t>    </a:t>
            </a:r>
            <a:r>
              <a:rPr lang="zh-CN" altLang="en-US" sz="2400" b="1">
                <a:latin typeface="Times New Roman" pitchFamily="18" charset="0"/>
              </a:rPr>
              <a:t>意大利生物学家</a:t>
            </a:r>
            <a:r>
              <a:rPr lang="en-US" altLang="zh-CN" sz="2400" b="1">
                <a:latin typeface="Times New Roman" pitchFamily="18" charset="0"/>
              </a:rPr>
              <a:t>D’Ancona</a:t>
            </a:r>
            <a:r>
              <a:rPr lang="zh-CN" altLang="en-US" sz="2400" b="1">
                <a:latin typeface="Times New Roman" pitchFamily="18" charset="0"/>
              </a:rPr>
              <a:t>曾致力于鱼类种群相互制约关系的研究，在研究过程中他无意中发现了一些第一次世界大战期间地中海沿岸港口捕获的几种鱼类占捕获总量百分比的资料，从这些资料中他发现各种软骨掠肉鱼，如鲨鱼、鳐鱼等我们称之为捕食者（或食肉鱼）的一些不是很理想的鱼类占总渔获量的百分比。在 </a:t>
            </a:r>
            <a:r>
              <a:rPr lang="en-US" altLang="zh-CN" sz="2400" b="1">
                <a:latin typeface="Times New Roman" pitchFamily="18" charset="0"/>
              </a:rPr>
              <a:t>1914~1923</a:t>
            </a:r>
            <a:r>
              <a:rPr lang="zh-CN" altLang="en-US" sz="2400" b="1">
                <a:latin typeface="Times New Roman" pitchFamily="18" charset="0"/>
              </a:rPr>
              <a:t>年期间，意大利阜姆港收购的鱼中食肉鱼所占的比例有明显的增加：</a:t>
            </a:r>
          </a:p>
        </p:txBody>
      </p:sp>
      <p:grpSp>
        <p:nvGrpSpPr>
          <p:cNvPr id="408583" name="Group 7"/>
          <p:cNvGrpSpPr>
            <a:grpSpLocks/>
          </p:cNvGrpSpPr>
          <p:nvPr/>
        </p:nvGrpSpPr>
        <p:grpSpPr bwMode="auto">
          <a:xfrm>
            <a:off x="1147763" y="4162425"/>
            <a:ext cx="6243637" cy="2085975"/>
            <a:chOff x="-3" y="612"/>
            <a:chExt cx="3933" cy="1314"/>
          </a:xfrm>
        </p:grpSpPr>
        <p:grpSp>
          <p:nvGrpSpPr>
            <p:cNvPr id="408584" name="Group 8"/>
            <p:cNvGrpSpPr>
              <a:grpSpLocks/>
            </p:cNvGrpSpPr>
            <p:nvPr/>
          </p:nvGrpSpPr>
          <p:grpSpPr bwMode="auto">
            <a:xfrm>
              <a:off x="0" y="615"/>
              <a:ext cx="3927" cy="1308"/>
              <a:chOff x="0" y="615"/>
              <a:chExt cx="3927" cy="1308"/>
            </a:xfrm>
          </p:grpSpPr>
          <p:grpSp>
            <p:nvGrpSpPr>
              <p:cNvPr id="408585" name="Group 9"/>
              <p:cNvGrpSpPr>
                <a:grpSpLocks/>
              </p:cNvGrpSpPr>
              <p:nvPr/>
            </p:nvGrpSpPr>
            <p:grpSpPr bwMode="auto">
              <a:xfrm>
                <a:off x="0" y="615"/>
                <a:ext cx="654" cy="327"/>
                <a:chOff x="0" y="615"/>
                <a:chExt cx="654" cy="327"/>
              </a:xfrm>
            </p:grpSpPr>
            <p:sp>
              <p:nvSpPr>
                <p:cNvPr id="408586" name="Rectangle 10"/>
                <p:cNvSpPr>
                  <a:spLocks noChangeArrowheads="1"/>
                </p:cNvSpPr>
                <p:nvPr/>
              </p:nvSpPr>
              <p:spPr bwMode="auto">
                <a:xfrm>
                  <a:off x="43" y="61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b="1">
                      <a:latin typeface="楷体_GB2312" pitchFamily="49" charset="-122"/>
                    </a:rPr>
                    <a:t>年代</a:t>
                  </a:r>
                </a:p>
                <a:p>
                  <a:pPr algn="just" eaLnBrk="0" hangingPunct="0"/>
                  <a:endParaRPr lang="en-US" altLang="zh-CN" sz="1800" b="1">
                    <a:latin typeface="楷体_GB2312" pitchFamily="49" charset="-122"/>
                  </a:endParaRPr>
                </a:p>
              </p:txBody>
            </p:sp>
            <p:sp>
              <p:nvSpPr>
                <p:cNvPr id="408587" name="Rectangle 11"/>
                <p:cNvSpPr>
                  <a:spLocks noChangeArrowheads="1"/>
                </p:cNvSpPr>
                <p:nvPr/>
              </p:nvSpPr>
              <p:spPr bwMode="auto">
                <a:xfrm>
                  <a:off x="0" y="61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588" name="Group 12"/>
              <p:cNvGrpSpPr>
                <a:grpSpLocks/>
              </p:cNvGrpSpPr>
              <p:nvPr/>
            </p:nvGrpSpPr>
            <p:grpSpPr bwMode="auto">
              <a:xfrm>
                <a:off x="654" y="615"/>
                <a:ext cx="654" cy="327"/>
                <a:chOff x="654" y="615"/>
                <a:chExt cx="654" cy="327"/>
              </a:xfrm>
            </p:grpSpPr>
            <p:sp>
              <p:nvSpPr>
                <p:cNvPr id="408589" name="Rectangle 13"/>
                <p:cNvSpPr>
                  <a:spLocks noChangeArrowheads="1"/>
                </p:cNvSpPr>
                <p:nvPr/>
              </p:nvSpPr>
              <p:spPr bwMode="auto">
                <a:xfrm>
                  <a:off x="697" y="61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1914</a:t>
                  </a:r>
                </a:p>
                <a:p>
                  <a:pPr algn="just" eaLnBrk="0" hangingPunct="0"/>
                  <a:endParaRPr lang="en-US" altLang="zh-CN" sz="1800" b="1">
                    <a:latin typeface="楷体_GB2312" pitchFamily="49" charset="-122"/>
                  </a:endParaRPr>
                </a:p>
              </p:txBody>
            </p:sp>
            <p:sp>
              <p:nvSpPr>
                <p:cNvPr id="408590" name="Rectangle 14"/>
                <p:cNvSpPr>
                  <a:spLocks noChangeArrowheads="1"/>
                </p:cNvSpPr>
                <p:nvPr/>
              </p:nvSpPr>
              <p:spPr bwMode="auto">
                <a:xfrm>
                  <a:off x="654" y="61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591" name="Group 15"/>
              <p:cNvGrpSpPr>
                <a:grpSpLocks/>
              </p:cNvGrpSpPr>
              <p:nvPr/>
            </p:nvGrpSpPr>
            <p:grpSpPr bwMode="auto">
              <a:xfrm>
                <a:off x="1308" y="615"/>
                <a:ext cx="654" cy="327"/>
                <a:chOff x="1308" y="615"/>
                <a:chExt cx="654" cy="327"/>
              </a:xfrm>
            </p:grpSpPr>
            <p:sp>
              <p:nvSpPr>
                <p:cNvPr id="408592" name="Rectangle 16"/>
                <p:cNvSpPr>
                  <a:spLocks noChangeArrowheads="1"/>
                </p:cNvSpPr>
                <p:nvPr/>
              </p:nvSpPr>
              <p:spPr bwMode="auto">
                <a:xfrm>
                  <a:off x="1351" y="61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1915</a:t>
                  </a:r>
                </a:p>
                <a:p>
                  <a:pPr algn="just" eaLnBrk="0" hangingPunct="0"/>
                  <a:endParaRPr lang="en-US" altLang="zh-CN" sz="1800" b="1">
                    <a:latin typeface="楷体_GB2312" pitchFamily="49" charset="-122"/>
                  </a:endParaRPr>
                </a:p>
              </p:txBody>
            </p:sp>
            <p:sp>
              <p:nvSpPr>
                <p:cNvPr id="408593" name="Rectangle 17"/>
                <p:cNvSpPr>
                  <a:spLocks noChangeArrowheads="1"/>
                </p:cNvSpPr>
                <p:nvPr/>
              </p:nvSpPr>
              <p:spPr bwMode="auto">
                <a:xfrm>
                  <a:off x="1308" y="61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594" name="Group 18"/>
              <p:cNvGrpSpPr>
                <a:grpSpLocks/>
              </p:cNvGrpSpPr>
              <p:nvPr/>
            </p:nvGrpSpPr>
            <p:grpSpPr bwMode="auto">
              <a:xfrm>
                <a:off x="1962" y="615"/>
                <a:ext cx="655" cy="327"/>
                <a:chOff x="1962" y="615"/>
                <a:chExt cx="655" cy="327"/>
              </a:xfrm>
            </p:grpSpPr>
            <p:sp>
              <p:nvSpPr>
                <p:cNvPr id="408595" name="Rectangle 19"/>
                <p:cNvSpPr>
                  <a:spLocks noChangeArrowheads="1"/>
                </p:cNvSpPr>
                <p:nvPr/>
              </p:nvSpPr>
              <p:spPr bwMode="auto">
                <a:xfrm>
                  <a:off x="2005" y="615"/>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1916</a:t>
                  </a:r>
                </a:p>
                <a:p>
                  <a:pPr algn="just" eaLnBrk="0" hangingPunct="0"/>
                  <a:endParaRPr lang="en-US" altLang="zh-CN" sz="1800" b="1">
                    <a:latin typeface="楷体_GB2312" pitchFamily="49" charset="-122"/>
                  </a:endParaRPr>
                </a:p>
              </p:txBody>
            </p:sp>
            <p:sp>
              <p:nvSpPr>
                <p:cNvPr id="408596" name="Rectangle 20"/>
                <p:cNvSpPr>
                  <a:spLocks noChangeArrowheads="1"/>
                </p:cNvSpPr>
                <p:nvPr/>
              </p:nvSpPr>
              <p:spPr bwMode="auto">
                <a:xfrm>
                  <a:off x="1962" y="615"/>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597" name="Group 21"/>
              <p:cNvGrpSpPr>
                <a:grpSpLocks/>
              </p:cNvGrpSpPr>
              <p:nvPr/>
            </p:nvGrpSpPr>
            <p:grpSpPr bwMode="auto">
              <a:xfrm>
                <a:off x="2617" y="615"/>
                <a:ext cx="655" cy="327"/>
                <a:chOff x="2617" y="615"/>
                <a:chExt cx="655" cy="327"/>
              </a:xfrm>
            </p:grpSpPr>
            <p:sp>
              <p:nvSpPr>
                <p:cNvPr id="408598" name="Rectangle 22"/>
                <p:cNvSpPr>
                  <a:spLocks noChangeArrowheads="1"/>
                </p:cNvSpPr>
                <p:nvPr/>
              </p:nvSpPr>
              <p:spPr bwMode="auto">
                <a:xfrm>
                  <a:off x="2660" y="615"/>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1917</a:t>
                  </a:r>
                </a:p>
                <a:p>
                  <a:pPr algn="just" eaLnBrk="0" hangingPunct="0"/>
                  <a:endParaRPr lang="en-US" altLang="zh-CN" sz="1800" b="1">
                    <a:latin typeface="楷体_GB2312" pitchFamily="49" charset="-122"/>
                  </a:endParaRPr>
                </a:p>
              </p:txBody>
            </p:sp>
            <p:sp>
              <p:nvSpPr>
                <p:cNvPr id="408599" name="Rectangle 23"/>
                <p:cNvSpPr>
                  <a:spLocks noChangeArrowheads="1"/>
                </p:cNvSpPr>
                <p:nvPr/>
              </p:nvSpPr>
              <p:spPr bwMode="auto">
                <a:xfrm>
                  <a:off x="2617" y="615"/>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00" name="Group 24"/>
              <p:cNvGrpSpPr>
                <a:grpSpLocks/>
              </p:cNvGrpSpPr>
              <p:nvPr/>
            </p:nvGrpSpPr>
            <p:grpSpPr bwMode="auto">
              <a:xfrm>
                <a:off x="3272" y="615"/>
                <a:ext cx="655" cy="327"/>
                <a:chOff x="3272" y="615"/>
                <a:chExt cx="655" cy="327"/>
              </a:xfrm>
            </p:grpSpPr>
            <p:sp>
              <p:nvSpPr>
                <p:cNvPr id="408601" name="Rectangle 25"/>
                <p:cNvSpPr>
                  <a:spLocks noChangeArrowheads="1"/>
                </p:cNvSpPr>
                <p:nvPr/>
              </p:nvSpPr>
              <p:spPr bwMode="auto">
                <a:xfrm>
                  <a:off x="3315" y="615"/>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1918</a:t>
                  </a:r>
                </a:p>
                <a:p>
                  <a:pPr algn="just" eaLnBrk="0" hangingPunct="0"/>
                  <a:endParaRPr lang="en-US" altLang="zh-CN" sz="1800" b="1">
                    <a:latin typeface="楷体_GB2312" pitchFamily="49" charset="-122"/>
                  </a:endParaRPr>
                </a:p>
              </p:txBody>
            </p:sp>
            <p:sp>
              <p:nvSpPr>
                <p:cNvPr id="408602" name="Rectangle 26"/>
                <p:cNvSpPr>
                  <a:spLocks noChangeArrowheads="1"/>
                </p:cNvSpPr>
                <p:nvPr/>
              </p:nvSpPr>
              <p:spPr bwMode="auto">
                <a:xfrm>
                  <a:off x="3272" y="615"/>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03" name="Group 27"/>
              <p:cNvGrpSpPr>
                <a:grpSpLocks/>
              </p:cNvGrpSpPr>
              <p:nvPr/>
            </p:nvGrpSpPr>
            <p:grpSpPr bwMode="auto">
              <a:xfrm>
                <a:off x="0" y="942"/>
                <a:ext cx="654" cy="327"/>
                <a:chOff x="0" y="942"/>
                <a:chExt cx="654" cy="327"/>
              </a:xfrm>
            </p:grpSpPr>
            <p:sp>
              <p:nvSpPr>
                <p:cNvPr id="408604" name="Rectangle 28"/>
                <p:cNvSpPr>
                  <a:spLocks noChangeArrowheads="1"/>
                </p:cNvSpPr>
                <p:nvPr/>
              </p:nvSpPr>
              <p:spPr bwMode="auto">
                <a:xfrm>
                  <a:off x="43" y="94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b="1">
                      <a:latin typeface="楷体_GB2312" pitchFamily="49" charset="-122"/>
                    </a:rPr>
                    <a:t>百分比</a:t>
                  </a:r>
                </a:p>
                <a:p>
                  <a:pPr algn="just" eaLnBrk="0" hangingPunct="0"/>
                  <a:endParaRPr lang="en-US" altLang="zh-CN" sz="1800" b="1">
                    <a:latin typeface="楷体_GB2312" pitchFamily="49" charset="-122"/>
                  </a:endParaRPr>
                </a:p>
              </p:txBody>
            </p:sp>
            <p:sp>
              <p:nvSpPr>
                <p:cNvPr id="408605" name="Rectangle 29"/>
                <p:cNvSpPr>
                  <a:spLocks noChangeArrowheads="1"/>
                </p:cNvSpPr>
                <p:nvPr/>
              </p:nvSpPr>
              <p:spPr bwMode="auto">
                <a:xfrm>
                  <a:off x="0" y="94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06" name="Group 30"/>
              <p:cNvGrpSpPr>
                <a:grpSpLocks/>
              </p:cNvGrpSpPr>
              <p:nvPr/>
            </p:nvGrpSpPr>
            <p:grpSpPr bwMode="auto">
              <a:xfrm>
                <a:off x="654" y="942"/>
                <a:ext cx="654" cy="327"/>
                <a:chOff x="654" y="942"/>
                <a:chExt cx="654" cy="327"/>
              </a:xfrm>
            </p:grpSpPr>
            <p:sp>
              <p:nvSpPr>
                <p:cNvPr id="408607" name="Rectangle 31"/>
                <p:cNvSpPr>
                  <a:spLocks noChangeArrowheads="1"/>
                </p:cNvSpPr>
                <p:nvPr/>
              </p:nvSpPr>
              <p:spPr bwMode="auto">
                <a:xfrm>
                  <a:off x="697" y="94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11.9</a:t>
                  </a:r>
                </a:p>
                <a:p>
                  <a:pPr algn="just" eaLnBrk="0" hangingPunct="0"/>
                  <a:endParaRPr lang="en-US" altLang="zh-CN" sz="1800" b="1">
                    <a:latin typeface="楷体_GB2312" pitchFamily="49" charset="-122"/>
                  </a:endParaRPr>
                </a:p>
              </p:txBody>
            </p:sp>
            <p:sp>
              <p:nvSpPr>
                <p:cNvPr id="408608" name="Rectangle 32"/>
                <p:cNvSpPr>
                  <a:spLocks noChangeArrowheads="1"/>
                </p:cNvSpPr>
                <p:nvPr/>
              </p:nvSpPr>
              <p:spPr bwMode="auto">
                <a:xfrm>
                  <a:off x="654" y="94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09" name="Group 33"/>
              <p:cNvGrpSpPr>
                <a:grpSpLocks/>
              </p:cNvGrpSpPr>
              <p:nvPr/>
            </p:nvGrpSpPr>
            <p:grpSpPr bwMode="auto">
              <a:xfrm>
                <a:off x="1308" y="942"/>
                <a:ext cx="654" cy="327"/>
                <a:chOff x="1308" y="942"/>
                <a:chExt cx="654" cy="327"/>
              </a:xfrm>
            </p:grpSpPr>
            <p:sp>
              <p:nvSpPr>
                <p:cNvPr id="408610" name="Rectangle 34"/>
                <p:cNvSpPr>
                  <a:spLocks noChangeArrowheads="1"/>
                </p:cNvSpPr>
                <p:nvPr/>
              </p:nvSpPr>
              <p:spPr bwMode="auto">
                <a:xfrm>
                  <a:off x="1351" y="94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21.4</a:t>
                  </a:r>
                </a:p>
                <a:p>
                  <a:pPr algn="just" eaLnBrk="0" hangingPunct="0"/>
                  <a:endParaRPr lang="en-US" altLang="zh-CN" sz="1800" b="1">
                    <a:latin typeface="楷体_GB2312" pitchFamily="49" charset="-122"/>
                  </a:endParaRPr>
                </a:p>
              </p:txBody>
            </p:sp>
            <p:sp>
              <p:nvSpPr>
                <p:cNvPr id="408611" name="Rectangle 35"/>
                <p:cNvSpPr>
                  <a:spLocks noChangeArrowheads="1"/>
                </p:cNvSpPr>
                <p:nvPr/>
              </p:nvSpPr>
              <p:spPr bwMode="auto">
                <a:xfrm>
                  <a:off x="1308" y="94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12" name="Group 36"/>
              <p:cNvGrpSpPr>
                <a:grpSpLocks/>
              </p:cNvGrpSpPr>
              <p:nvPr/>
            </p:nvGrpSpPr>
            <p:grpSpPr bwMode="auto">
              <a:xfrm>
                <a:off x="1962" y="942"/>
                <a:ext cx="655" cy="327"/>
                <a:chOff x="1962" y="942"/>
                <a:chExt cx="655" cy="327"/>
              </a:xfrm>
            </p:grpSpPr>
            <p:sp>
              <p:nvSpPr>
                <p:cNvPr id="408613" name="Rectangle 37"/>
                <p:cNvSpPr>
                  <a:spLocks noChangeArrowheads="1"/>
                </p:cNvSpPr>
                <p:nvPr/>
              </p:nvSpPr>
              <p:spPr bwMode="auto">
                <a:xfrm>
                  <a:off x="2005" y="942"/>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22.1</a:t>
                  </a:r>
                </a:p>
                <a:p>
                  <a:pPr algn="just" eaLnBrk="0" hangingPunct="0"/>
                  <a:endParaRPr lang="en-US" altLang="zh-CN" sz="1800" b="1">
                    <a:latin typeface="楷体_GB2312" pitchFamily="49" charset="-122"/>
                  </a:endParaRPr>
                </a:p>
              </p:txBody>
            </p:sp>
            <p:sp>
              <p:nvSpPr>
                <p:cNvPr id="408614" name="Rectangle 38"/>
                <p:cNvSpPr>
                  <a:spLocks noChangeArrowheads="1"/>
                </p:cNvSpPr>
                <p:nvPr/>
              </p:nvSpPr>
              <p:spPr bwMode="auto">
                <a:xfrm>
                  <a:off x="1962" y="942"/>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15" name="Group 39"/>
              <p:cNvGrpSpPr>
                <a:grpSpLocks/>
              </p:cNvGrpSpPr>
              <p:nvPr/>
            </p:nvGrpSpPr>
            <p:grpSpPr bwMode="auto">
              <a:xfrm>
                <a:off x="2617" y="942"/>
                <a:ext cx="655" cy="327"/>
                <a:chOff x="2617" y="942"/>
                <a:chExt cx="655" cy="327"/>
              </a:xfrm>
            </p:grpSpPr>
            <p:sp>
              <p:nvSpPr>
                <p:cNvPr id="408616" name="Rectangle 40"/>
                <p:cNvSpPr>
                  <a:spLocks noChangeArrowheads="1"/>
                </p:cNvSpPr>
                <p:nvPr/>
              </p:nvSpPr>
              <p:spPr bwMode="auto">
                <a:xfrm>
                  <a:off x="2660" y="942"/>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21.2</a:t>
                  </a:r>
                </a:p>
                <a:p>
                  <a:pPr algn="just" eaLnBrk="0" hangingPunct="0"/>
                  <a:endParaRPr lang="en-US" altLang="zh-CN" sz="1800" b="1">
                    <a:latin typeface="楷体_GB2312" pitchFamily="49" charset="-122"/>
                  </a:endParaRPr>
                </a:p>
              </p:txBody>
            </p:sp>
            <p:sp>
              <p:nvSpPr>
                <p:cNvPr id="408617" name="Rectangle 41"/>
                <p:cNvSpPr>
                  <a:spLocks noChangeArrowheads="1"/>
                </p:cNvSpPr>
                <p:nvPr/>
              </p:nvSpPr>
              <p:spPr bwMode="auto">
                <a:xfrm>
                  <a:off x="2617" y="942"/>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18" name="Group 42"/>
              <p:cNvGrpSpPr>
                <a:grpSpLocks/>
              </p:cNvGrpSpPr>
              <p:nvPr/>
            </p:nvGrpSpPr>
            <p:grpSpPr bwMode="auto">
              <a:xfrm>
                <a:off x="3272" y="942"/>
                <a:ext cx="655" cy="327"/>
                <a:chOff x="3272" y="942"/>
                <a:chExt cx="655" cy="327"/>
              </a:xfrm>
            </p:grpSpPr>
            <p:sp>
              <p:nvSpPr>
                <p:cNvPr id="408619" name="Rectangle 43"/>
                <p:cNvSpPr>
                  <a:spLocks noChangeArrowheads="1"/>
                </p:cNvSpPr>
                <p:nvPr/>
              </p:nvSpPr>
              <p:spPr bwMode="auto">
                <a:xfrm>
                  <a:off x="3315" y="942"/>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36.4</a:t>
                  </a:r>
                </a:p>
                <a:p>
                  <a:pPr algn="just" eaLnBrk="0" hangingPunct="0"/>
                  <a:endParaRPr lang="en-US" altLang="zh-CN" sz="1800" b="1">
                    <a:latin typeface="楷体_GB2312" pitchFamily="49" charset="-122"/>
                  </a:endParaRPr>
                </a:p>
              </p:txBody>
            </p:sp>
            <p:sp>
              <p:nvSpPr>
                <p:cNvPr id="408620" name="Rectangle 44"/>
                <p:cNvSpPr>
                  <a:spLocks noChangeArrowheads="1"/>
                </p:cNvSpPr>
                <p:nvPr/>
              </p:nvSpPr>
              <p:spPr bwMode="auto">
                <a:xfrm>
                  <a:off x="3272" y="942"/>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21" name="Group 45"/>
              <p:cNvGrpSpPr>
                <a:grpSpLocks/>
              </p:cNvGrpSpPr>
              <p:nvPr/>
            </p:nvGrpSpPr>
            <p:grpSpPr bwMode="auto">
              <a:xfrm>
                <a:off x="0" y="1269"/>
                <a:ext cx="654" cy="327"/>
                <a:chOff x="0" y="1269"/>
                <a:chExt cx="654" cy="327"/>
              </a:xfrm>
            </p:grpSpPr>
            <p:sp>
              <p:nvSpPr>
                <p:cNvPr id="408622" name="Rectangle 46"/>
                <p:cNvSpPr>
                  <a:spLocks noChangeArrowheads="1"/>
                </p:cNvSpPr>
                <p:nvPr/>
              </p:nvSpPr>
              <p:spPr bwMode="auto">
                <a:xfrm>
                  <a:off x="43" y="126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b="1">
                      <a:latin typeface="楷体_GB2312" pitchFamily="49" charset="-122"/>
                    </a:rPr>
                    <a:t>年代</a:t>
                  </a:r>
                </a:p>
                <a:p>
                  <a:pPr algn="just" eaLnBrk="0" hangingPunct="0"/>
                  <a:endParaRPr lang="en-US" altLang="zh-CN" sz="1800" b="1">
                    <a:latin typeface="楷体_GB2312" pitchFamily="49" charset="-122"/>
                  </a:endParaRPr>
                </a:p>
              </p:txBody>
            </p:sp>
            <p:sp>
              <p:nvSpPr>
                <p:cNvPr id="408623" name="Rectangle 47"/>
                <p:cNvSpPr>
                  <a:spLocks noChangeArrowheads="1"/>
                </p:cNvSpPr>
                <p:nvPr/>
              </p:nvSpPr>
              <p:spPr bwMode="auto">
                <a:xfrm>
                  <a:off x="0" y="126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24" name="Group 48"/>
              <p:cNvGrpSpPr>
                <a:grpSpLocks/>
              </p:cNvGrpSpPr>
              <p:nvPr/>
            </p:nvGrpSpPr>
            <p:grpSpPr bwMode="auto">
              <a:xfrm>
                <a:off x="654" y="1269"/>
                <a:ext cx="654" cy="327"/>
                <a:chOff x="654" y="1269"/>
                <a:chExt cx="654" cy="327"/>
              </a:xfrm>
            </p:grpSpPr>
            <p:sp>
              <p:nvSpPr>
                <p:cNvPr id="408625" name="Rectangle 49"/>
                <p:cNvSpPr>
                  <a:spLocks noChangeArrowheads="1"/>
                </p:cNvSpPr>
                <p:nvPr/>
              </p:nvSpPr>
              <p:spPr bwMode="auto">
                <a:xfrm>
                  <a:off x="697" y="126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1919</a:t>
                  </a:r>
                </a:p>
                <a:p>
                  <a:pPr algn="just" eaLnBrk="0" hangingPunct="0"/>
                  <a:endParaRPr lang="en-US" altLang="zh-CN" sz="1800" b="1">
                    <a:latin typeface="楷体_GB2312" pitchFamily="49" charset="-122"/>
                  </a:endParaRPr>
                </a:p>
              </p:txBody>
            </p:sp>
            <p:sp>
              <p:nvSpPr>
                <p:cNvPr id="408626" name="Rectangle 50"/>
                <p:cNvSpPr>
                  <a:spLocks noChangeArrowheads="1"/>
                </p:cNvSpPr>
                <p:nvPr/>
              </p:nvSpPr>
              <p:spPr bwMode="auto">
                <a:xfrm>
                  <a:off x="654" y="126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27" name="Group 51"/>
              <p:cNvGrpSpPr>
                <a:grpSpLocks/>
              </p:cNvGrpSpPr>
              <p:nvPr/>
            </p:nvGrpSpPr>
            <p:grpSpPr bwMode="auto">
              <a:xfrm>
                <a:off x="1308" y="1269"/>
                <a:ext cx="654" cy="327"/>
                <a:chOff x="1308" y="1269"/>
                <a:chExt cx="654" cy="327"/>
              </a:xfrm>
            </p:grpSpPr>
            <p:sp>
              <p:nvSpPr>
                <p:cNvPr id="408628" name="Rectangle 52"/>
                <p:cNvSpPr>
                  <a:spLocks noChangeArrowheads="1"/>
                </p:cNvSpPr>
                <p:nvPr/>
              </p:nvSpPr>
              <p:spPr bwMode="auto">
                <a:xfrm>
                  <a:off x="1351" y="126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1920</a:t>
                  </a:r>
                </a:p>
                <a:p>
                  <a:pPr algn="just" eaLnBrk="0" hangingPunct="0"/>
                  <a:endParaRPr lang="en-US" altLang="zh-CN" sz="1800" b="1">
                    <a:latin typeface="楷体_GB2312" pitchFamily="49" charset="-122"/>
                  </a:endParaRPr>
                </a:p>
              </p:txBody>
            </p:sp>
            <p:sp>
              <p:nvSpPr>
                <p:cNvPr id="408629" name="Rectangle 53"/>
                <p:cNvSpPr>
                  <a:spLocks noChangeArrowheads="1"/>
                </p:cNvSpPr>
                <p:nvPr/>
              </p:nvSpPr>
              <p:spPr bwMode="auto">
                <a:xfrm>
                  <a:off x="1308" y="126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30" name="Group 54"/>
              <p:cNvGrpSpPr>
                <a:grpSpLocks/>
              </p:cNvGrpSpPr>
              <p:nvPr/>
            </p:nvGrpSpPr>
            <p:grpSpPr bwMode="auto">
              <a:xfrm>
                <a:off x="1962" y="1269"/>
                <a:ext cx="655" cy="327"/>
                <a:chOff x="1962" y="1269"/>
                <a:chExt cx="655" cy="327"/>
              </a:xfrm>
            </p:grpSpPr>
            <p:sp>
              <p:nvSpPr>
                <p:cNvPr id="408631" name="Rectangle 55"/>
                <p:cNvSpPr>
                  <a:spLocks noChangeArrowheads="1"/>
                </p:cNvSpPr>
                <p:nvPr/>
              </p:nvSpPr>
              <p:spPr bwMode="auto">
                <a:xfrm>
                  <a:off x="2005" y="1269"/>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1921</a:t>
                  </a:r>
                </a:p>
                <a:p>
                  <a:pPr algn="just" eaLnBrk="0" hangingPunct="0"/>
                  <a:endParaRPr lang="en-US" altLang="zh-CN" sz="1800" b="1">
                    <a:latin typeface="楷体_GB2312" pitchFamily="49" charset="-122"/>
                  </a:endParaRPr>
                </a:p>
              </p:txBody>
            </p:sp>
            <p:sp>
              <p:nvSpPr>
                <p:cNvPr id="408632" name="Rectangle 56"/>
                <p:cNvSpPr>
                  <a:spLocks noChangeArrowheads="1"/>
                </p:cNvSpPr>
                <p:nvPr/>
              </p:nvSpPr>
              <p:spPr bwMode="auto">
                <a:xfrm>
                  <a:off x="1962" y="1269"/>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33" name="Group 57"/>
              <p:cNvGrpSpPr>
                <a:grpSpLocks/>
              </p:cNvGrpSpPr>
              <p:nvPr/>
            </p:nvGrpSpPr>
            <p:grpSpPr bwMode="auto">
              <a:xfrm>
                <a:off x="2617" y="1269"/>
                <a:ext cx="655" cy="327"/>
                <a:chOff x="2617" y="1269"/>
                <a:chExt cx="655" cy="327"/>
              </a:xfrm>
            </p:grpSpPr>
            <p:sp>
              <p:nvSpPr>
                <p:cNvPr id="408634" name="Rectangle 58"/>
                <p:cNvSpPr>
                  <a:spLocks noChangeArrowheads="1"/>
                </p:cNvSpPr>
                <p:nvPr/>
              </p:nvSpPr>
              <p:spPr bwMode="auto">
                <a:xfrm>
                  <a:off x="2660" y="1269"/>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1922</a:t>
                  </a:r>
                </a:p>
                <a:p>
                  <a:pPr algn="just" eaLnBrk="0" hangingPunct="0"/>
                  <a:endParaRPr lang="en-US" altLang="zh-CN" sz="1800" b="1">
                    <a:latin typeface="楷体_GB2312" pitchFamily="49" charset="-122"/>
                  </a:endParaRPr>
                </a:p>
              </p:txBody>
            </p:sp>
            <p:sp>
              <p:nvSpPr>
                <p:cNvPr id="408635" name="Rectangle 59"/>
                <p:cNvSpPr>
                  <a:spLocks noChangeArrowheads="1"/>
                </p:cNvSpPr>
                <p:nvPr/>
              </p:nvSpPr>
              <p:spPr bwMode="auto">
                <a:xfrm>
                  <a:off x="2617" y="1269"/>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36" name="Group 60"/>
              <p:cNvGrpSpPr>
                <a:grpSpLocks/>
              </p:cNvGrpSpPr>
              <p:nvPr/>
            </p:nvGrpSpPr>
            <p:grpSpPr bwMode="auto">
              <a:xfrm>
                <a:off x="3272" y="1269"/>
                <a:ext cx="655" cy="327"/>
                <a:chOff x="3272" y="1269"/>
                <a:chExt cx="655" cy="327"/>
              </a:xfrm>
            </p:grpSpPr>
            <p:sp>
              <p:nvSpPr>
                <p:cNvPr id="408637" name="Rectangle 61"/>
                <p:cNvSpPr>
                  <a:spLocks noChangeArrowheads="1"/>
                </p:cNvSpPr>
                <p:nvPr/>
              </p:nvSpPr>
              <p:spPr bwMode="auto">
                <a:xfrm>
                  <a:off x="3315" y="1269"/>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1923</a:t>
                  </a:r>
                </a:p>
                <a:p>
                  <a:pPr algn="just" eaLnBrk="0" hangingPunct="0"/>
                  <a:endParaRPr lang="en-US" altLang="zh-CN" sz="1800" b="1">
                    <a:latin typeface="楷体_GB2312" pitchFamily="49" charset="-122"/>
                  </a:endParaRPr>
                </a:p>
              </p:txBody>
            </p:sp>
            <p:sp>
              <p:nvSpPr>
                <p:cNvPr id="408638" name="Rectangle 62"/>
                <p:cNvSpPr>
                  <a:spLocks noChangeArrowheads="1"/>
                </p:cNvSpPr>
                <p:nvPr/>
              </p:nvSpPr>
              <p:spPr bwMode="auto">
                <a:xfrm>
                  <a:off x="3272" y="1269"/>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39" name="Group 63"/>
              <p:cNvGrpSpPr>
                <a:grpSpLocks/>
              </p:cNvGrpSpPr>
              <p:nvPr/>
            </p:nvGrpSpPr>
            <p:grpSpPr bwMode="auto">
              <a:xfrm>
                <a:off x="0" y="1596"/>
                <a:ext cx="654" cy="327"/>
                <a:chOff x="0" y="1596"/>
                <a:chExt cx="654" cy="327"/>
              </a:xfrm>
            </p:grpSpPr>
            <p:sp>
              <p:nvSpPr>
                <p:cNvPr id="408640" name="Rectangle 64"/>
                <p:cNvSpPr>
                  <a:spLocks noChangeArrowheads="1"/>
                </p:cNvSpPr>
                <p:nvPr/>
              </p:nvSpPr>
              <p:spPr bwMode="auto">
                <a:xfrm>
                  <a:off x="43" y="159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b="1">
                      <a:latin typeface="楷体_GB2312" pitchFamily="49" charset="-122"/>
                    </a:rPr>
                    <a:t>百分比</a:t>
                  </a:r>
                </a:p>
                <a:p>
                  <a:pPr algn="just" eaLnBrk="0" hangingPunct="0"/>
                  <a:endParaRPr lang="en-US" altLang="zh-CN" sz="1800" b="1">
                    <a:latin typeface="楷体_GB2312" pitchFamily="49" charset="-122"/>
                  </a:endParaRPr>
                </a:p>
              </p:txBody>
            </p:sp>
            <p:sp>
              <p:nvSpPr>
                <p:cNvPr id="408641" name="Rectangle 65"/>
                <p:cNvSpPr>
                  <a:spLocks noChangeArrowheads="1"/>
                </p:cNvSpPr>
                <p:nvPr/>
              </p:nvSpPr>
              <p:spPr bwMode="auto">
                <a:xfrm>
                  <a:off x="0" y="159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42" name="Group 66"/>
              <p:cNvGrpSpPr>
                <a:grpSpLocks/>
              </p:cNvGrpSpPr>
              <p:nvPr/>
            </p:nvGrpSpPr>
            <p:grpSpPr bwMode="auto">
              <a:xfrm>
                <a:off x="654" y="1596"/>
                <a:ext cx="654" cy="327"/>
                <a:chOff x="654" y="1596"/>
                <a:chExt cx="654" cy="327"/>
              </a:xfrm>
            </p:grpSpPr>
            <p:sp>
              <p:nvSpPr>
                <p:cNvPr id="408643" name="Rectangle 67"/>
                <p:cNvSpPr>
                  <a:spLocks noChangeArrowheads="1"/>
                </p:cNvSpPr>
                <p:nvPr/>
              </p:nvSpPr>
              <p:spPr bwMode="auto">
                <a:xfrm>
                  <a:off x="697" y="159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27.3</a:t>
                  </a:r>
                </a:p>
                <a:p>
                  <a:pPr algn="just" eaLnBrk="0" hangingPunct="0"/>
                  <a:endParaRPr lang="en-US" altLang="zh-CN" sz="1800" b="1">
                    <a:latin typeface="楷体_GB2312" pitchFamily="49" charset="-122"/>
                  </a:endParaRPr>
                </a:p>
              </p:txBody>
            </p:sp>
            <p:sp>
              <p:nvSpPr>
                <p:cNvPr id="408644" name="Rectangle 68"/>
                <p:cNvSpPr>
                  <a:spLocks noChangeArrowheads="1"/>
                </p:cNvSpPr>
                <p:nvPr/>
              </p:nvSpPr>
              <p:spPr bwMode="auto">
                <a:xfrm>
                  <a:off x="654" y="159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45" name="Group 69"/>
              <p:cNvGrpSpPr>
                <a:grpSpLocks/>
              </p:cNvGrpSpPr>
              <p:nvPr/>
            </p:nvGrpSpPr>
            <p:grpSpPr bwMode="auto">
              <a:xfrm>
                <a:off x="1308" y="1596"/>
                <a:ext cx="654" cy="327"/>
                <a:chOff x="1308" y="1596"/>
                <a:chExt cx="654" cy="327"/>
              </a:xfrm>
            </p:grpSpPr>
            <p:sp>
              <p:nvSpPr>
                <p:cNvPr id="408646" name="Rectangle 70"/>
                <p:cNvSpPr>
                  <a:spLocks noChangeArrowheads="1"/>
                </p:cNvSpPr>
                <p:nvPr/>
              </p:nvSpPr>
              <p:spPr bwMode="auto">
                <a:xfrm>
                  <a:off x="1351" y="159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16.0</a:t>
                  </a:r>
                </a:p>
                <a:p>
                  <a:pPr algn="just" eaLnBrk="0" hangingPunct="0"/>
                  <a:endParaRPr lang="en-US" altLang="zh-CN" sz="1800" b="1">
                    <a:latin typeface="楷体_GB2312" pitchFamily="49" charset="-122"/>
                  </a:endParaRPr>
                </a:p>
              </p:txBody>
            </p:sp>
            <p:sp>
              <p:nvSpPr>
                <p:cNvPr id="408647" name="Rectangle 71"/>
                <p:cNvSpPr>
                  <a:spLocks noChangeArrowheads="1"/>
                </p:cNvSpPr>
                <p:nvPr/>
              </p:nvSpPr>
              <p:spPr bwMode="auto">
                <a:xfrm>
                  <a:off x="1308" y="159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48" name="Group 72"/>
              <p:cNvGrpSpPr>
                <a:grpSpLocks/>
              </p:cNvGrpSpPr>
              <p:nvPr/>
            </p:nvGrpSpPr>
            <p:grpSpPr bwMode="auto">
              <a:xfrm>
                <a:off x="1962" y="1596"/>
                <a:ext cx="655" cy="327"/>
                <a:chOff x="1962" y="1596"/>
                <a:chExt cx="655" cy="327"/>
              </a:xfrm>
            </p:grpSpPr>
            <p:sp>
              <p:nvSpPr>
                <p:cNvPr id="408649" name="Rectangle 73"/>
                <p:cNvSpPr>
                  <a:spLocks noChangeArrowheads="1"/>
                </p:cNvSpPr>
                <p:nvPr/>
              </p:nvSpPr>
              <p:spPr bwMode="auto">
                <a:xfrm>
                  <a:off x="2005" y="1596"/>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15.9</a:t>
                  </a:r>
                </a:p>
                <a:p>
                  <a:pPr algn="just" eaLnBrk="0" hangingPunct="0"/>
                  <a:endParaRPr lang="en-US" altLang="zh-CN" sz="1800" b="1">
                    <a:latin typeface="楷体_GB2312" pitchFamily="49" charset="-122"/>
                  </a:endParaRPr>
                </a:p>
              </p:txBody>
            </p:sp>
            <p:sp>
              <p:nvSpPr>
                <p:cNvPr id="408650" name="Rectangle 74"/>
                <p:cNvSpPr>
                  <a:spLocks noChangeArrowheads="1"/>
                </p:cNvSpPr>
                <p:nvPr/>
              </p:nvSpPr>
              <p:spPr bwMode="auto">
                <a:xfrm>
                  <a:off x="1962" y="1596"/>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51" name="Group 75"/>
              <p:cNvGrpSpPr>
                <a:grpSpLocks/>
              </p:cNvGrpSpPr>
              <p:nvPr/>
            </p:nvGrpSpPr>
            <p:grpSpPr bwMode="auto">
              <a:xfrm>
                <a:off x="2617" y="1596"/>
                <a:ext cx="655" cy="327"/>
                <a:chOff x="2617" y="1596"/>
                <a:chExt cx="655" cy="327"/>
              </a:xfrm>
            </p:grpSpPr>
            <p:sp>
              <p:nvSpPr>
                <p:cNvPr id="408652" name="Rectangle 76"/>
                <p:cNvSpPr>
                  <a:spLocks noChangeArrowheads="1"/>
                </p:cNvSpPr>
                <p:nvPr/>
              </p:nvSpPr>
              <p:spPr bwMode="auto">
                <a:xfrm>
                  <a:off x="2660" y="1596"/>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14.8</a:t>
                  </a:r>
                </a:p>
                <a:p>
                  <a:pPr algn="just" eaLnBrk="0" hangingPunct="0"/>
                  <a:endParaRPr lang="en-US" altLang="zh-CN" sz="1800" b="1">
                    <a:latin typeface="楷体_GB2312" pitchFamily="49" charset="-122"/>
                  </a:endParaRPr>
                </a:p>
              </p:txBody>
            </p:sp>
            <p:sp>
              <p:nvSpPr>
                <p:cNvPr id="408653" name="Rectangle 77"/>
                <p:cNvSpPr>
                  <a:spLocks noChangeArrowheads="1"/>
                </p:cNvSpPr>
                <p:nvPr/>
              </p:nvSpPr>
              <p:spPr bwMode="auto">
                <a:xfrm>
                  <a:off x="2617" y="1596"/>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8654" name="Group 78"/>
              <p:cNvGrpSpPr>
                <a:grpSpLocks/>
              </p:cNvGrpSpPr>
              <p:nvPr/>
            </p:nvGrpSpPr>
            <p:grpSpPr bwMode="auto">
              <a:xfrm>
                <a:off x="3272" y="1596"/>
                <a:ext cx="655" cy="327"/>
                <a:chOff x="3272" y="1596"/>
                <a:chExt cx="655" cy="327"/>
              </a:xfrm>
            </p:grpSpPr>
            <p:sp>
              <p:nvSpPr>
                <p:cNvPr id="408655" name="Rectangle 79"/>
                <p:cNvSpPr>
                  <a:spLocks noChangeArrowheads="1"/>
                </p:cNvSpPr>
                <p:nvPr/>
              </p:nvSpPr>
              <p:spPr bwMode="auto">
                <a:xfrm>
                  <a:off x="3315" y="1596"/>
                  <a:ext cx="5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latin typeface="楷体_GB2312" pitchFamily="49" charset="-122"/>
                    </a:rPr>
                    <a:t>10.7</a:t>
                  </a:r>
                </a:p>
                <a:p>
                  <a:pPr algn="just" eaLnBrk="0" hangingPunct="0"/>
                  <a:endParaRPr lang="en-US" altLang="zh-CN" sz="1800" b="1">
                    <a:latin typeface="楷体_GB2312" pitchFamily="49" charset="-122"/>
                  </a:endParaRPr>
                </a:p>
              </p:txBody>
            </p:sp>
            <p:sp>
              <p:nvSpPr>
                <p:cNvPr id="408656" name="Rectangle 80"/>
                <p:cNvSpPr>
                  <a:spLocks noChangeArrowheads="1"/>
                </p:cNvSpPr>
                <p:nvPr/>
              </p:nvSpPr>
              <p:spPr bwMode="auto">
                <a:xfrm>
                  <a:off x="3272" y="1596"/>
                  <a:ext cx="655"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8657" name="Rectangle 81"/>
            <p:cNvSpPr>
              <a:spLocks noChangeArrowheads="1"/>
            </p:cNvSpPr>
            <p:nvPr/>
          </p:nvSpPr>
          <p:spPr bwMode="auto">
            <a:xfrm>
              <a:off x="-3" y="612"/>
              <a:ext cx="3933" cy="13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8658" name="Rectangle 82"/>
          <p:cNvSpPr>
            <a:spLocks noChangeArrowheads="1"/>
          </p:cNvSpPr>
          <p:nvPr/>
        </p:nvSpPr>
        <p:spPr bwMode="auto">
          <a:xfrm>
            <a:off x="533400" y="4178300"/>
            <a:ext cx="8305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他知道，捕获的各种鱼的比例近似地反映了地中海里各种鱼类的比例。战争期间捕鱼量大幅下降，但捕获量的下降为什么会导致鲨鱼、鳐鱼等食肉鱼比例的上升，即对捕食者有利而不是对食饵有利呢？他百思不得其解，无法解释这一现象，就去求教当时著名的意大利数学家</a:t>
            </a:r>
            <a:r>
              <a:rPr lang="en-US" altLang="zh-CN" sz="2400" b="1">
                <a:latin typeface="楷体_GB2312" pitchFamily="49" charset="-122"/>
              </a:rPr>
              <a:t>V.Volterra</a:t>
            </a:r>
            <a:r>
              <a:rPr lang="zh-CN" altLang="en-US" sz="2400" b="1">
                <a:latin typeface="楷体_GB2312" pitchFamily="49" charset="-122"/>
              </a:rPr>
              <a:t>，希望他能建立一个数学模型研究这一问题。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8581"/>
                                        </p:tgtEl>
                                        <p:attrNameLst>
                                          <p:attrName>style.visibility</p:attrName>
                                        </p:attrNameLst>
                                      </p:cBhvr>
                                      <p:to>
                                        <p:strVal val="visible"/>
                                      </p:to>
                                    </p:set>
                                    <p:animEffect transition="in" filter="wipe(left)">
                                      <p:cBhvr>
                                        <p:cTn id="7" dur="500"/>
                                        <p:tgtEl>
                                          <p:spTgt spid="408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8582"/>
                                        </p:tgtEl>
                                        <p:attrNameLst>
                                          <p:attrName>style.visibility</p:attrName>
                                        </p:attrNameLst>
                                      </p:cBhvr>
                                      <p:to>
                                        <p:strVal val="visible"/>
                                      </p:to>
                                    </p:set>
                                    <p:animEffect transition="in" filter="wipe(up)">
                                      <p:cBhvr>
                                        <p:cTn id="12" dur="500"/>
                                        <p:tgtEl>
                                          <p:spTgt spid="4085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8583"/>
                                        </p:tgtEl>
                                        <p:attrNameLst>
                                          <p:attrName>style.visibility</p:attrName>
                                        </p:attrNameLst>
                                      </p:cBhvr>
                                      <p:to>
                                        <p:strVal val="visible"/>
                                      </p:to>
                                    </p:set>
                                    <p:animEffect transition="in" filter="wipe(up)">
                                      <p:cBhvr>
                                        <p:cTn id="17" dur="500"/>
                                        <p:tgtEl>
                                          <p:spTgt spid="408583"/>
                                        </p:tgtEl>
                                      </p:cBhvr>
                                    </p:animEffect>
                                  </p:childTnLst>
                                  <p:subTnLst>
                                    <p:set>
                                      <p:cBhvr override="childStyle">
                                        <p:cTn dur="1" fill="hold" display="0" masterRel="nextClick" afterEffect="1"/>
                                        <p:tgtEl>
                                          <p:spTgt spid="40858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8658"/>
                                        </p:tgtEl>
                                        <p:attrNameLst>
                                          <p:attrName>style.visibility</p:attrName>
                                        </p:attrNameLst>
                                      </p:cBhvr>
                                      <p:to>
                                        <p:strVal val="visible"/>
                                      </p:to>
                                    </p:set>
                                    <p:animEffect transition="in" filter="wipe(left)">
                                      <p:cBhvr>
                                        <p:cTn id="22" dur="500"/>
                                        <p:tgtEl>
                                          <p:spTgt spid="40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1" grpId="0" autoUpdateAnimBg="0"/>
      <p:bldP spid="408582" grpId="0" autoUpdateAnimBg="0"/>
      <p:bldP spid="40865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2" name="Picture 22" descr="j0084112"/>
          <p:cNvPicPr>
            <a:picLocks noChangeAspect="1" noChangeArrowheads="1"/>
          </p:cNvPicPr>
          <p:nvPr/>
        </p:nvPicPr>
        <p:blipFill>
          <a:blip r:embed="rId4"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09605" name="Rectangle 5"/>
          <p:cNvSpPr>
            <a:spLocks noChangeArrowheads="1"/>
          </p:cNvSpPr>
          <p:nvPr/>
        </p:nvSpPr>
        <p:spPr bwMode="auto">
          <a:xfrm>
            <a:off x="457200" y="8382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Times New Roman" pitchFamily="18" charset="0"/>
              </a:rPr>
              <a:t>        Volterra</a:t>
            </a:r>
            <a:r>
              <a:rPr lang="zh-CN" altLang="en-US" sz="2400" b="1">
                <a:latin typeface="Times New Roman" pitchFamily="18" charset="0"/>
              </a:rPr>
              <a:t>将鱼划分为两类。一类为食用鱼（食饵），数量记为</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，另一类为食肉鱼（捕食者），数量记为</a:t>
            </a:r>
            <a:r>
              <a:rPr lang="en-US" altLang="zh-CN" sz="2400" b="1" i="1">
                <a:latin typeface="Times New Roman" pitchFamily="18" charset="0"/>
              </a:rPr>
              <a:t>x</a:t>
            </a:r>
            <a:r>
              <a:rPr lang="en-US" altLang="zh-CN" sz="2400" b="1" baseline="-30000">
                <a:latin typeface="Times New Roman" pitchFamily="18" charset="0"/>
              </a:rPr>
              <a:t>2</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，并建立双房室系统模型。</a:t>
            </a:r>
          </a:p>
        </p:txBody>
      </p:sp>
      <p:sp>
        <p:nvSpPr>
          <p:cNvPr id="409606" name="Rectangle 6"/>
          <p:cNvSpPr>
            <a:spLocks noChangeArrowheads="1"/>
          </p:cNvSpPr>
          <p:nvPr/>
        </p:nvSpPr>
        <p:spPr bwMode="auto">
          <a:xfrm>
            <a:off x="228600" y="381000"/>
            <a:ext cx="214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a:solidFill>
                  <a:srgbClr val="33CC33"/>
                </a:solidFill>
                <a:latin typeface="Times New Roman" pitchFamily="18" charset="0"/>
              </a:rPr>
              <a:t>1</a:t>
            </a:r>
            <a:r>
              <a:rPr lang="zh-CN" altLang="en-US" sz="2400" b="1">
                <a:solidFill>
                  <a:srgbClr val="33CC33"/>
                </a:solidFill>
                <a:latin typeface="Times New Roman" pitchFamily="18" charset="0"/>
              </a:rPr>
              <a:t>、模型建立</a:t>
            </a:r>
          </a:p>
        </p:txBody>
      </p:sp>
      <p:grpSp>
        <p:nvGrpSpPr>
          <p:cNvPr id="409624" name="Group 24"/>
          <p:cNvGrpSpPr>
            <a:grpSpLocks/>
          </p:cNvGrpSpPr>
          <p:nvPr/>
        </p:nvGrpSpPr>
        <p:grpSpPr bwMode="auto">
          <a:xfrm>
            <a:off x="455613" y="2514600"/>
            <a:ext cx="8307387" cy="1828800"/>
            <a:chOff x="287" y="1584"/>
            <a:chExt cx="5233" cy="1152"/>
          </a:xfrm>
        </p:grpSpPr>
        <p:sp>
          <p:nvSpPr>
            <p:cNvPr id="409608" name="Rectangle 8"/>
            <p:cNvSpPr>
              <a:spLocks noChangeArrowheads="1"/>
            </p:cNvSpPr>
            <p:nvPr/>
          </p:nvSpPr>
          <p:spPr bwMode="auto">
            <a:xfrm>
              <a:off x="287" y="1584"/>
              <a:ext cx="523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大海中有食用鱼生存的足够资源，可假设食用鱼独立生存将按增长率为</a:t>
              </a:r>
              <a:r>
                <a:rPr lang="en-US" altLang="zh-CN" sz="2400" b="1" i="1">
                  <a:latin typeface="Times New Roman" pitchFamily="18" charset="0"/>
                </a:rPr>
                <a:t>r</a:t>
              </a:r>
              <a:r>
                <a:rPr lang="en-US" altLang="zh-CN" sz="2400" b="1" baseline="-30000">
                  <a:latin typeface="Times New Roman" pitchFamily="18" charset="0"/>
                </a:rPr>
                <a:t>1</a:t>
              </a:r>
              <a:r>
                <a:rPr lang="zh-CN" altLang="en-US" sz="2400" b="1">
                  <a:latin typeface="Times New Roman" pitchFamily="18" charset="0"/>
                </a:rPr>
                <a:t>的指数律增长（</a:t>
              </a:r>
              <a:r>
                <a:rPr lang="en-US" altLang="zh-CN" sz="2400" b="1">
                  <a:latin typeface="Times New Roman" pitchFamily="18" charset="0"/>
                </a:rPr>
                <a:t>Malthus</a:t>
              </a:r>
              <a:r>
                <a:rPr lang="zh-CN" altLang="en-US" sz="2400" b="1">
                  <a:latin typeface="Times New Roman" pitchFamily="18" charset="0"/>
                </a:rPr>
                <a:t>模型），既设：</a:t>
              </a:r>
            </a:p>
          </p:txBody>
        </p:sp>
        <p:graphicFrame>
          <p:nvGraphicFramePr>
            <p:cNvPr id="409612" name="Object 12"/>
            <p:cNvGraphicFramePr>
              <a:graphicFrameLocks noChangeAspect="1"/>
            </p:cNvGraphicFramePr>
            <p:nvPr/>
          </p:nvGraphicFramePr>
          <p:xfrm>
            <a:off x="960" y="2153"/>
            <a:ext cx="1070" cy="583"/>
          </p:xfrm>
          <a:graphic>
            <a:graphicData uri="http://schemas.openxmlformats.org/presentationml/2006/ole">
              <mc:AlternateContent xmlns:mc="http://schemas.openxmlformats.org/markup-compatibility/2006">
                <mc:Choice xmlns:v="urn:schemas-microsoft-com:vml" Requires="v">
                  <p:oleObj spid="_x0000_s409629" name="Equation" r:id="rId5" imgW="812520" imgH="444240" progId="Equation.DSMT4">
                    <p:embed/>
                  </p:oleObj>
                </mc:Choice>
                <mc:Fallback>
                  <p:oleObj name="Equation" r:id="rId5" imgW="812520" imgH="4442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153"/>
                          <a:ext cx="1070" cy="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9625" name="Group 25"/>
          <p:cNvGrpSpPr>
            <a:grpSpLocks/>
          </p:cNvGrpSpPr>
          <p:nvPr/>
        </p:nvGrpSpPr>
        <p:grpSpPr bwMode="auto">
          <a:xfrm>
            <a:off x="458788" y="4419600"/>
            <a:ext cx="8304212" cy="1871663"/>
            <a:chOff x="289" y="2784"/>
            <a:chExt cx="5231" cy="1179"/>
          </a:xfrm>
        </p:grpSpPr>
        <p:sp>
          <p:nvSpPr>
            <p:cNvPr id="409614" name="Rectangle 14"/>
            <p:cNvSpPr>
              <a:spLocks noChangeArrowheads="1"/>
            </p:cNvSpPr>
            <p:nvPr/>
          </p:nvSpPr>
          <p:spPr bwMode="auto">
            <a:xfrm>
              <a:off x="289" y="2784"/>
              <a:ext cx="52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        </a:t>
              </a:r>
              <a:r>
                <a:rPr lang="zh-CN" altLang="en-US" sz="2400" b="1">
                  <a:latin typeface="Times New Roman" pitchFamily="18" charset="0"/>
                </a:rPr>
                <a:t>由于捕食者的存在，食用鱼数量因而减少，设减少的速率与两者数量的乘积成正比（竞争项的统计筹算律），即：</a:t>
              </a:r>
            </a:p>
          </p:txBody>
        </p:sp>
        <p:graphicFrame>
          <p:nvGraphicFramePr>
            <p:cNvPr id="409615" name="Object 15"/>
            <p:cNvGraphicFramePr>
              <a:graphicFrameLocks noChangeAspect="1"/>
            </p:cNvGraphicFramePr>
            <p:nvPr/>
          </p:nvGraphicFramePr>
          <p:xfrm>
            <a:off x="960" y="3360"/>
            <a:ext cx="1263" cy="603"/>
          </p:xfrm>
          <a:graphic>
            <a:graphicData uri="http://schemas.openxmlformats.org/presentationml/2006/ole">
              <mc:AlternateContent xmlns:mc="http://schemas.openxmlformats.org/markup-compatibility/2006">
                <mc:Choice xmlns:v="urn:schemas-microsoft-com:vml" Requires="v">
                  <p:oleObj spid="_x0000_s409630" name="Equation" r:id="rId7" imgW="990360" imgH="444240" progId="Equation.DSMT4">
                    <p:embed/>
                  </p:oleObj>
                </mc:Choice>
                <mc:Fallback>
                  <p:oleObj name="Equation" r:id="rId7" imgW="99036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3360"/>
                          <a:ext cx="1263" cy="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9616" name="Rectangle 16"/>
          <p:cNvSpPr>
            <a:spLocks noChangeArrowheads="1"/>
          </p:cNvSpPr>
          <p:nvPr/>
        </p:nvSpPr>
        <p:spPr bwMode="auto">
          <a:xfrm>
            <a:off x="228600" y="2057400"/>
            <a:ext cx="398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400" b="1">
                <a:solidFill>
                  <a:srgbClr val="0000FF"/>
                </a:solidFill>
                <a:latin typeface="Times New Roman" pitchFamily="18" charset="0"/>
              </a:rPr>
              <a:t>对于食饵</a:t>
            </a:r>
            <a:r>
              <a:rPr lang="zh-CN" altLang="en-US" sz="2400" b="1">
                <a:solidFill>
                  <a:srgbClr val="0000FF"/>
                </a:solidFill>
                <a:latin typeface="楷体_GB2312" pitchFamily="49" charset="-122"/>
              </a:rPr>
              <a:t>（</a:t>
            </a:r>
            <a:r>
              <a:rPr lang="en-US" altLang="zh-CN" sz="2400" b="1">
                <a:solidFill>
                  <a:srgbClr val="0000FF"/>
                </a:solidFill>
                <a:latin typeface="楷体_GB2312" pitchFamily="49" charset="-122"/>
              </a:rPr>
              <a:t>Prey</a:t>
            </a:r>
            <a:r>
              <a:rPr lang="zh-CN" altLang="en-US" sz="2400" b="1">
                <a:solidFill>
                  <a:srgbClr val="0000FF"/>
                </a:solidFill>
                <a:latin typeface="楷体_GB2312" pitchFamily="49" charset="-122"/>
              </a:rPr>
              <a:t>）系统 </a:t>
            </a:r>
            <a:r>
              <a:rPr lang="zh-CN" altLang="en-US" sz="2400" b="1">
                <a:solidFill>
                  <a:srgbClr val="0000FF"/>
                </a:solidFill>
                <a:latin typeface="Times New Roman" pitchFamily="18" charset="0"/>
              </a:rPr>
              <a:t>：</a:t>
            </a:r>
          </a:p>
        </p:txBody>
      </p:sp>
      <p:grpSp>
        <p:nvGrpSpPr>
          <p:cNvPr id="409626" name="Group 26"/>
          <p:cNvGrpSpPr>
            <a:grpSpLocks/>
          </p:cNvGrpSpPr>
          <p:nvPr/>
        </p:nvGrpSpPr>
        <p:grpSpPr bwMode="auto">
          <a:xfrm>
            <a:off x="3048000" y="6019800"/>
            <a:ext cx="4267200" cy="457200"/>
            <a:chOff x="1920" y="3792"/>
            <a:chExt cx="2688" cy="288"/>
          </a:xfrm>
        </p:grpSpPr>
        <p:sp>
          <p:nvSpPr>
            <p:cNvPr id="409618" name="Rectangle 18"/>
            <p:cNvSpPr>
              <a:spLocks noChangeArrowheads="1"/>
            </p:cNvSpPr>
            <p:nvPr/>
          </p:nvSpPr>
          <p:spPr bwMode="auto">
            <a:xfrm>
              <a:off x="2090" y="3830"/>
              <a:ext cx="2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latin typeface="宋体" pitchFamily="2" charset="-122"/>
                  <a:ea typeface="宋体" pitchFamily="2" charset="-122"/>
                </a:rPr>
                <a:t>λ</a:t>
              </a:r>
              <a:r>
                <a:rPr lang="en-US" altLang="zh-CN" b="1" baseline="-30000">
                  <a:solidFill>
                    <a:srgbClr val="FF0000"/>
                  </a:solidFill>
                  <a:latin typeface="宋体" pitchFamily="2" charset="-122"/>
                  <a:ea typeface="宋体" pitchFamily="2" charset="-122"/>
                </a:rPr>
                <a:t>1</a:t>
              </a:r>
              <a:r>
                <a:rPr lang="zh-CN" altLang="en-US" b="1">
                  <a:solidFill>
                    <a:srgbClr val="FF0000"/>
                  </a:solidFill>
                  <a:latin typeface="宋体" pitchFamily="2" charset="-122"/>
                  <a:ea typeface="宋体" pitchFamily="2" charset="-122"/>
                </a:rPr>
                <a:t>反映了捕食者掠取食饵的能力</a:t>
              </a:r>
            </a:p>
          </p:txBody>
        </p:sp>
        <p:grpSp>
          <p:nvGrpSpPr>
            <p:cNvPr id="409621" name="Group 21"/>
            <p:cNvGrpSpPr>
              <a:grpSpLocks/>
            </p:cNvGrpSpPr>
            <p:nvPr/>
          </p:nvGrpSpPr>
          <p:grpSpPr bwMode="auto">
            <a:xfrm>
              <a:off x="1920" y="3792"/>
              <a:ext cx="2688" cy="288"/>
              <a:chOff x="1920" y="3792"/>
              <a:chExt cx="2688" cy="288"/>
            </a:xfrm>
          </p:grpSpPr>
          <p:sp>
            <p:nvSpPr>
              <p:cNvPr id="409619" name="Line 19"/>
              <p:cNvSpPr>
                <a:spLocks noChangeShapeType="1"/>
              </p:cNvSpPr>
              <p:nvPr/>
            </p:nvSpPr>
            <p:spPr bwMode="auto">
              <a:xfrm flipH="1" flipV="1">
                <a:off x="1920" y="3792"/>
                <a:ext cx="240" cy="288"/>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20" name="Line 20"/>
              <p:cNvSpPr>
                <a:spLocks noChangeShapeType="1"/>
              </p:cNvSpPr>
              <p:nvPr/>
            </p:nvSpPr>
            <p:spPr bwMode="auto">
              <a:xfrm>
                <a:off x="2160" y="4080"/>
                <a:ext cx="2448"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06"/>
                                        </p:tgtEl>
                                        <p:attrNameLst>
                                          <p:attrName>style.visibility</p:attrName>
                                        </p:attrNameLst>
                                      </p:cBhvr>
                                      <p:to>
                                        <p:strVal val="visible"/>
                                      </p:to>
                                    </p:set>
                                    <p:animEffect transition="in" filter="wipe(left)">
                                      <p:cBhvr>
                                        <p:cTn id="7" dur="500"/>
                                        <p:tgtEl>
                                          <p:spTgt spid="409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wipe(up)">
                                      <p:cBhvr>
                                        <p:cTn id="12" dur="500"/>
                                        <p:tgtEl>
                                          <p:spTgt spid="409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16"/>
                                        </p:tgtEl>
                                        <p:attrNameLst>
                                          <p:attrName>style.visibility</p:attrName>
                                        </p:attrNameLst>
                                      </p:cBhvr>
                                      <p:to>
                                        <p:strVal val="visible"/>
                                      </p:to>
                                    </p:set>
                                    <p:animEffect transition="in" filter="wipe(left)">
                                      <p:cBhvr>
                                        <p:cTn id="17" dur="500"/>
                                        <p:tgtEl>
                                          <p:spTgt spid="409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09624"/>
                                        </p:tgtEl>
                                        <p:attrNameLst>
                                          <p:attrName>style.visibility</p:attrName>
                                        </p:attrNameLst>
                                      </p:cBhvr>
                                      <p:to>
                                        <p:strVal val="visible"/>
                                      </p:to>
                                    </p:set>
                                    <p:animEffect transition="in" filter="wipe(up)">
                                      <p:cBhvr>
                                        <p:cTn id="22" dur="500"/>
                                        <p:tgtEl>
                                          <p:spTgt spid="4096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wipe(up)">
                                      <p:cBhvr>
                                        <p:cTn id="27" dur="500"/>
                                        <p:tgtEl>
                                          <p:spTgt spid="409625"/>
                                        </p:tgtEl>
                                      </p:cBhvr>
                                    </p:animEffect>
                                  </p:childTnLst>
                                </p:cTn>
                              </p:par>
                            </p:childTnLst>
                          </p:cTn>
                        </p:par>
                        <p:par>
                          <p:cTn id="28" fill="hold" nodeType="afterGroup">
                            <p:stCondLst>
                              <p:cond delay="500"/>
                            </p:stCondLst>
                            <p:childTnLst>
                              <p:par>
                                <p:cTn id="29" presetID="22" presetClass="entr" presetSubtype="2" fill="hold" nodeType="afterEffect">
                                  <p:stCondLst>
                                    <p:cond delay="0"/>
                                  </p:stCondLst>
                                  <p:childTnLst>
                                    <p:set>
                                      <p:cBhvr>
                                        <p:cTn id="30" dur="1" fill="hold">
                                          <p:stCondLst>
                                            <p:cond delay="0"/>
                                          </p:stCondLst>
                                        </p:cTn>
                                        <p:tgtEl>
                                          <p:spTgt spid="409626"/>
                                        </p:tgtEl>
                                        <p:attrNameLst>
                                          <p:attrName>style.visibility</p:attrName>
                                        </p:attrNameLst>
                                      </p:cBhvr>
                                      <p:to>
                                        <p:strVal val="visible"/>
                                      </p:to>
                                    </p:set>
                                    <p:animEffect transition="in" filter="wipe(right)">
                                      <p:cBhvr>
                                        <p:cTn id="31" dur="500"/>
                                        <p:tgtEl>
                                          <p:spTgt spid="409626"/>
                                        </p:tgtEl>
                                      </p:cBhvr>
                                    </p:animEffec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autoUpdateAnimBg="0"/>
      <p:bldP spid="409606" grpId="0" autoUpdateAnimBg="0"/>
      <p:bldP spid="40961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47" name="Picture 23" descr="j0084112"/>
          <p:cNvPicPr>
            <a:picLocks noChangeAspect="1" noChangeArrowheads="1"/>
          </p:cNvPicPr>
          <p:nvPr/>
        </p:nvPicPr>
        <p:blipFill>
          <a:blip r:embed="rId4"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10628" name="Rectangle 4"/>
          <p:cNvSpPr>
            <a:spLocks noChangeArrowheads="1"/>
          </p:cNvSpPr>
          <p:nvPr/>
        </p:nvSpPr>
        <p:spPr bwMode="auto">
          <a:xfrm>
            <a:off x="228600" y="325438"/>
            <a:ext cx="483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400" b="1">
                <a:solidFill>
                  <a:srgbClr val="0000FF"/>
                </a:solidFill>
                <a:latin typeface="Times New Roman" pitchFamily="18" charset="0"/>
              </a:rPr>
              <a:t>对于捕食者</a:t>
            </a:r>
            <a:r>
              <a:rPr lang="zh-CN" altLang="en-US" sz="2400" b="1">
                <a:solidFill>
                  <a:srgbClr val="0000FF"/>
                </a:solidFill>
                <a:latin typeface="楷体_GB2312" pitchFamily="49" charset="-122"/>
              </a:rPr>
              <a:t>（</a:t>
            </a:r>
            <a:r>
              <a:rPr lang="en-US" altLang="zh-CN" sz="2400" b="1">
                <a:solidFill>
                  <a:srgbClr val="0000FF"/>
                </a:solidFill>
                <a:latin typeface="楷体_GB2312" pitchFamily="49" charset="-122"/>
              </a:rPr>
              <a:t>Predator</a:t>
            </a:r>
            <a:r>
              <a:rPr lang="zh-CN" altLang="en-US" sz="2400" b="1">
                <a:solidFill>
                  <a:srgbClr val="0000FF"/>
                </a:solidFill>
                <a:latin typeface="楷体_GB2312" pitchFamily="49" charset="-122"/>
              </a:rPr>
              <a:t>）系统</a:t>
            </a:r>
            <a:r>
              <a:rPr lang="zh-CN" altLang="en-US" sz="2400" b="1">
                <a:solidFill>
                  <a:srgbClr val="0000FF"/>
                </a:solidFill>
                <a:latin typeface="Times New Roman" pitchFamily="18" charset="0"/>
              </a:rPr>
              <a:t> ：</a:t>
            </a:r>
          </a:p>
        </p:txBody>
      </p:sp>
      <p:grpSp>
        <p:nvGrpSpPr>
          <p:cNvPr id="410648" name="Group 24"/>
          <p:cNvGrpSpPr>
            <a:grpSpLocks/>
          </p:cNvGrpSpPr>
          <p:nvPr/>
        </p:nvGrpSpPr>
        <p:grpSpPr bwMode="auto">
          <a:xfrm>
            <a:off x="457200" y="838200"/>
            <a:ext cx="7145338" cy="1447800"/>
            <a:chOff x="288" y="528"/>
            <a:chExt cx="4501" cy="912"/>
          </a:xfrm>
        </p:grpSpPr>
        <p:sp>
          <p:nvSpPr>
            <p:cNvPr id="410630" name="Rectangle 6"/>
            <p:cNvSpPr>
              <a:spLocks noChangeArrowheads="1"/>
            </p:cNvSpPr>
            <p:nvPr/>
          </p:nvSpPr>
          <p:spPr bwMode="auto">
            <a:xfrm>
              <a:off x="288" y="528"/>
              <a:ext cx="4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捕食者设其离开食饵独立存在时的死亡率为</a:t>
              </a:r>
              <a:r>
                <a:rPr lang="en-US" altLang="zh-CN" sz="2400" b="1" i="1">
                  <a:latin typeface="Times New Roman" pitchFamily="18" charset="0"/>
                </a:rPr>
                <a:t>r</a:t>
              </a:r>
              <a:r>
                <a:rPr lang="en-US" altLang="zh-CN" sz="2400" b="1" baseline="-30000">
                  <a:latin typeface="Times New Roman" pitchFamily="18" charset="0"/>
                </a:rPr>
                <a:t>2</a:t>
              </a:r>
              <a:r>
                <a:rPr lang="zh-CN" altLang="en-US" sz="2400" b="1">
                  <a:latin typeface="Times New Roman" pitchFamily="18" charset="0"/>
                </a:rPr>
                <a:t>，即：</a:t>
              </a:r>
            </a:p>
          </p:txBody>
        </p:sp>
        <p:graphicFrame>
          <p:nvGraphicFramePr>
            <p:cNvPr id="410631" name="Object 7"/>
            <p:cNvGraphicFramePr>
              <a:graphicFrameLocks noChangeAspect="1"/>
            </p:cNvGraphicFramePr>
            <p:nvPr/>
          </p:nvGraphicFramePr>
          <p:xfrm>
            <a:off x="980" y="877"/>
            <a:ext cx="1228" cy="563"/>
          </p:xfrm>
          <a:graphic>
            <a:graphicData uri="http://schemas.openxmlformats.org/presentationml/2006/ole">
              <mc:AlternateContent xmlns:mc="http://schemas.openxmlformats.org/markup-compatibility/2006">
                <mc:Choice xmlns:v="urn:schemas-microsoft-com:vml" Requires="v">
                  <p:oleObj spid="_x0000_s410654" name="Equation" r:id="rId5" imgW="965160" imgH="444240" progId="Equation.DSMT4">
                    <p:embed/>
                  </p:oleObj>
                </mc:Choice>
                <mc:Fallback>
                  <p:oleObj name="Equation" r:id="rId5" imgW="965160" imgH="444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 y="877"/>
                          <a:ext cx="1228"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0649" name="Group 25"/>
          <p:cNvGrpSpPr>
            <a:grpSpLocks/>
          </p:cNvGrpSpPr>
          <p:nvPr/>
        </p:nvGrpSpPr>
        <p:grpSpPr bwMode="auto">
          <a:xfrm>
            <a:off x="457200" y="2362200"/>
            <a:ext cx="8153400" cy="1766888"/>
            <a:chOff x="288" y="1488"/>
            <a:chExt cx="5136" cy="1113"/>
          </a:xfrm>
        </p:grpSpPr>
        <p:sp>
          <p:nvSpPr>
            <p:cNvPr id="410633" name="Rectangle 9"/>
            <p:cNvSpPr>
              <a:spLocks noChangeArrowheads="1"/>
            </p:cNvSpPr>
            <p:nvPr/>
          </p:nvSpPr>
          <p:spPr bwMode="auto">
            <a:xfrm>
              <a:off x="288" y="1488"/>
              <a:ext cx="51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但食饵提供了食物，使生命得以延续。这一结果也要通过竞争来实现，再次利用统计筹算律，得到：</a:t>
              </a:r>
            </a:p>
          </p:txBody>
        </p:sp>
        <p:graphicFrame>
          <p:nvGraphicFramePr>
            <p:cNvPr id="410634" name="Object 10"/>
            <p:cNvGraphicFramePr>
              <a:graphicFrameLocks noChangeAspect="1"/>
            </p:cNvGraphicFramePr>
            <p:nvPr/>
          </p:nvGraphicFramePr>
          <p:xfrm>
            <a:off x="960" y="2016"/>
            <a:ext cx="1356" cy="585"/>
          </p:xfrm>
          <a:graphic>
            <a:graphicData uri="http://schemas.openxmlformats.org/presentationml/2006/ole">
              <mc:AlternateContent xmlns:mc="http://schemas.openxmlformats.org/markup-compatibility/2006">
                <mc:Choice xmlns:v="urn:schemas-microsoft-com:vml" Requires="v">
                  <p:oleObj spid="_x0000_s410655" name="Equation" r:id="rId7" imgW="1028520" imgH="444240" progId="Equation.DSMT4">
                    <p:embed/>
                  </p:oleObj>
                </mc:Choice>
                <mc:Fallback>
                  <p:oleObj name="Equation" r:id="rId7" imgW="1028520" imgH="4442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016"/>
                          <a:ext cx="1356" cy="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0650" name="Group 26"/>
          <p:cNvGrpSpPr>
            <a:grpSpLocks/>
          </p:cNvGrpSpPr>
          <p:nvPr/>
        </p:nvGrpSpPr>
        <p:grpSpPr bwMode="auto">
          <a:xfrm>
            <a:off x="457200" y="4191000"/>
            <a:ext cx="7900988" cy="1524000"/>
            <a:chOff x="288" y="2640"/>
            <a:chExt cx="4977" cy="960"/>
          </a:xfrm>
        </p:grpSpPr>
        <p:sp>
          <p:nvSpPr>
            <p:cNvPr id="410636" name="Rectangle 12"/>
            <p:cNvSpPr>
              <a:spLocks noChangeArrowheads="1"/>
            </p:cNvSpPr>
            <p:nvPr/>
          </p:nvSpPr>
          <p:spPr bwMode="auto">
            <a:xfrm>
              <a:off x="288" y="2640"/>
              <a:ext cx="49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0000"/>
                  </a:solidFill>
                  <a:latin typeface="Times New Roman" pitchFamily="18" charset="0"/>
                </a:rPr>
                <a:t>综合以上分析，建立</a:t>
              </a:r>
              <a:r>
                <a:rPr lang="en-US" altLang="zh-CN" sz="2400" b="1">
                  <a:solidFill>
                    <a:srgbClr val="FF0000"/>
                  </a:solidFill>
                  <a:latin typeface="Times New Roman" pitchFamily="18" charset="0"/>
                </a:rPr>
                <a:t>P-P</a:t>
              </a:r>
              <a:r>
                <a:rPr lang="zh-CN" altLang="en-US" sz="2400" b="1">
                  <a:solidFill>
                    <a:srgbClr val="FF0000"/>
                  </a:solidFill>
                  <a:latin typeface="Times New Roman" pitchFamily="18" charset="0"/>
                </a:rPr>
                <a:t>模型（</a:t>
              </a:r>
              <a:r>
                <a:rPr lang="en-US" altLang="zh-CN" sz="2400" b="1">
                  <a:solidFill>
                    <a:srgbClr val="FF0000"/>
                  </a:solidFill>
                  <a:latin typeface="Times New Roman" pitchFamily="18" charset="0"/>
                </a:rPr>
                <a:t>Volterra</a:t>
              </a:r>
              <a:r>
                <a:rPr lang="zh-CN" altLang="en-US" sz="2400" b="1">
                  <a:solidFill>
                    <a:srgbClr val="FF0000"/>
                  </a:solidFill>
                  <a:latin typeface="Times New Roman" pitchFamily="18" charset="0"/>
                </a:rPr>
                <a:t>方程）的方程组：</a:t>
              </a:r>
            </a:p>
          </p:txBody>
        </p:sp>
        <p:grpSp>
          <p:nvGrpSpPr>
            <p:cNvPr id="410640" name="Group 16"/>
            <p:cNvGrpSpPr>
              <a:grpSpLocks/>
            </p:cNvGrpSpPr>
            <p:nvPr/>
          </p:nvGrpSpPr>
          <p:grpSpPr bwMode="auto">
            <a:xfrm>
              <a:off x="985" y="2993"/>
              <a:ext cx="2471" cy="607"/>
              <a:chOff x="959" y="2993"/>
              <a:chExt cx="2471" cy="607"/>
            </a:xfrm>
          </p:grpSpPr>
          <p:graphicFrame>
            <p:nvGraphicFramePr>
              <p:cNvPr id="410637" name="Object 13"/>
              <p:cNvGraphicFramePr>
                <a:graphicFrameLocks noChangeAspect="1"/>
              </p:cNvGraphicFramePr>
              <p:nvPr/>
            </p:nvGraphicFramePr>
            <p:xfrm>
              <a:off x="959" y="2993"/>
              <a:ext cx="1537" cy="607"/>
            </p:xfrm>
            <a:graphic>
              <a:graphicData uri="http://schemas.openxmlformats.org/presentationml/2006/ole">
                <mc:AlternateContent xmlns:mc="http://schemas.openxmlformats.org/markup-compatibility/2006">
                  <mc:Choice xmlns:v="urn:schemas-microsoft-com:vml" Requires="v">
                    <p:oleObj spid="_x0000_s410656" name="Equation" r:id="rId9" imgW="1231560" imgH="482400" progId="Equation.DSMT4">
                      <p:embed/>
                    </p:oleObj>
                  </mc:Choice>
                  <mc:Fallback>
                    <p:oleObj name="Equation" r:id="rId9" imgW="1231560" imgH="4824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 y="2993"/>
                            <a:ext cx="1537"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39" name="Rectangle 15"/>
              <p:cNvSpPr>
                <a:spLocks noChangeArrowheads="1"/>
              </p:cNvSpPr>
              <p:nvPr/>
            </p:nvSpPr>
            <p:spPr bwMode="auto">
              <a:xfrm>
                <a:off x="2714" y="3151"/>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imes New Roman" pitchFamily="18" charset="0"/>
                  </a:rPr>
                  <a:t>（</a:t>
                </a:r>
                <a:r>
                  <a:rPr lang="en-US" altLang="zh-CN">
                    <a:latin typeface="Times New Roman" pitchFamily="18" charset="0"/>
                  </a:rPr>
                  <a:t>3.31</a:t>
                </a:r>
                <a:r>
                  <a:rPr lang="zh-CN" altLang="en-US">
                    <a:latin typeface="Times New Roman" pitchFamily="18" charset="0"/>
                  </a:rPr>
                  <a:t>）</a:t>
                </a:r>
              </a:p>
            </p:txBody>
          </p:sp>
        </p:grpSp>
      </p:grpSp>
      <p:pic>
        <p:nvPicPr>
          <p:cNvPr id="410644" name="Picture 20" descr="j024485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24663" y="9144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410646" name="AutoShape 22"/>
          <p:cNvSpPr>
            <a:spLocks noChangeArrowheads="1"/>
          </p:cNvSpPr>
          <p:nvPr/>
        </p:nvSpPr>
        <p:spPr bwMode="auto">
          <a:xfrm>
            <a:off x="914400" y="2590800"/>
            <a:ext cx="6324600" cy="2057400"/>
          </a:xfrm>
          <a:prstGeom prst="cloudCallout">
            <a:avLst>
              <a:gd name="adj1" fmla="val 47843"/>
              <a:gd name="adj2" fmla="val -6882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b="1">
                <a:latin typeface="Times New Roman" pitchFamily="18" charset="0"/>
              </a:rPr>
              <a:t>方程组（</a:t>
            </a:r>
            <a:r>
              <a:rPr lang="en-US" altLang="zh-CN" sz="2400" b="1">
                <a:latin typeface="Times New Roman" pitchFamily="18" charset="0"/>
              </a:rPr>
              <a:t>3.31</a:t>
            </a:r>
            <a:r>
              <a:rPr lang="zh-CN" altLang="en-US" sz="2400" b="1">
                <a:latin typeface="Times New Roman" pitchFamily="18" charset="0"/>
              </a:rPr>
              <a:t>）反映了在没有人工捕获的自然环境中食饵与捕食者之间的相互制约关系。下面我们来分析该方程组。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wipe(left)">
                                      <p:cBhvr>
                                        <p:cTn id="7" dur="500"/>
                                        <p:tgtEl>
                                          <p:spTgt spid="41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0648"/>
                                        </p:tgtEl>
                                        <p:attrNameLst>
                                          <p:attrName>style.visibility</p:attrName>
                                        </p:attrNameLst>
                                      </p:cBhvr>
                                      <p:to>
                                        <p:strVal val="visible"/>
                                      </p:to>
                                    </p:set>
                                    <p:animEffect transition="in" filter="wipe(up)">
                                      <p:cBhvr>
                                        <p:cTn id="12" dur="500"/>
                                        <p:tgtEl>
                                          <p:spTgt spid="4106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0649"/>
                                        </p:tgtEl>
                                        <p:attrNameLst>
                                          <p:attrName>style.visibility</p:attrName>
                                        </p:attrNameLst>
                                      </p:cBhvr>
                                      <p:to>
                                        <p:strVal val="visible"/>
                                      </p:to>
                                    </p:set>
                                    <p:animEffect transition="in" filter="wipe(up)">
                                      <p:cBhvr>
                                        <p:cTn id="17" dur="500"/>
                                        <p:tgtEl>
                                          <p:spTgt spid="4106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10650"/>
                                        </p:tgtEl>
                                        <p:attrNameLst>
                                          <p:attrName>style.visibility</p:attrName>
                                        </p:attrNameLst>
                                      </p:cBhvr>
                                      <p:to>
                                        <p:strVal val="visible"/>
                                      </p:to>
                                    </p:set>
                                    <p:animEffect transition="in" filter="wipe(up)">
                                      <p:cBhvr>
                                        <p:cTn id="22" dur="500"/>
                                        <p:tgtEl>
                                          <p:spTgt spid="4106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0644"/>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410646"/>
                                        </p:tgtEl>
                                        <p:attrNameLst>
                                          <p:attrName>style.visibility</p:attrName>
                                        </p:attrNameLst>
                                      </p:cBhvr>
                                      <p:to>
                                        <p:strVal val="visible"/>
                                      </p:to>
                                    </p:set>
                                    <p:animEffect transition="in" filter="wipe(up)">
                                      <p:cBhvr>
                                        <p:cTn id="30" dur="500"/>
                                        <p:tgtEl>
                                          <p:spTgt spid="410646"/>
                                        </p:tgtEl>
                                      </p:cBhvr>
                                    </p:animEffect>
                                  </p:childTnLst>
                                  <p:subTnLst>
                                    <p:set>
                                      <p:cBhvr override="childStyle">
                                        <p:cTn dur="1" fill="hold" display="0" masterRel="nextClick" afterEffect="1"/>
                                        <p:tgtEl>
                                          <p:spTgt spid="41064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utoUpdateAnimBg="0"/>
      <p:bldP spid="41064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p:cNvSpPr>
            <a:spLocks noChangeArrowheads="1"/>
          </p:cNvSpPr>
          <p:nvPr/>
        </p:nvSpPr>
        <p:spPr bwMode="auto">
          <a:xfrm>
            <a:off x="152400" y="228600"/>
            <a:ext cx="891540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CC00"/>
                </a:solidFill>
                <a:latin typeface="Times New Roman" pitchFamily="18" charset="0"/>
              </a:rPr>
              <a:t>例</a:t>
            </a:r>
            <a:r>
              <a:rPr lang="en-US" altLang="zh-CN" sz="2800" b="1">
                <a:solidFill>
                  <a:srgbClr val="00CC00"/>
                </a:solidFill>
                <a:latin typeface="Times New Roman" pitchFamily="18" charset="0"/>
              </a:rPr>
              <a:t>4</a:t>
            </a:r>
            <a:r>
              <a:rPr lang="en-US" altLang="zh-CN" sz="2400" b="1">
                <a:latin typeface="楷体_GB2312" pitchFamily="49" charset="-122"/>
              </a:rPr>
              <a:t> </a:t>
            </a:r>
            <a:r>
              <a:rPr lang="zh-CN" altLang="en-US" sz="2400" b="1">
                <a:latin typeface="Times New Roman" pitchFamily="18" charset="0"/>
              </a:rPr>
              <a:t>一根长度为</a:t>
            </a:r>
            <a:r>
              <a:rPr lang="en-US" altLang="zh-CN" sz="2400" b="1" i="1">
                <a:latin typeface="Times New Roman" pitchFamily="18" charset="0"/>
              </a:rPr>
              <a:t>l</a:t>
            </a:r>
            <a:r>
              <a:rPr lang="zh-CN" altLang="en-US" sz="2400" b="1">
                <a:latin typeface="Times New Roman" pitchFamily="18" charset="0"/>
              </a:rPr>
              <a:t>的金属杆被水平地夹在两端垂直的支架上，一端的温度恒为</a:t>
            </a:r>
            <a:r>
              <a:rPr lang="en-US" altLang="zh-CN" sz="2400" b="1" i="1">
                <a:latin typeface="Times New Roman" pitchFamily="18" charset="0"/>
              </a:rPr>
              <a:t>T</a:t>
            </a:r>
            <a:r>
              <a:rPr lang="en-US" altLang="zh-CN" sz="2400" b="1" baseline="-30000">
                <a:latin typeface="Times New Roman" pitchFamily="18" charset="0"/>
              </a:rPr>
              <a:t>1</a:t>
            </a:r>
            <a:r>
              <a:rPr lang="zh-CN" altLang="en-US" sz="2400" b="1">
                <a:latin typeface="Times New Roman" pitchFamily="18" charset="0"/>
              </a:rPr>
              <a:t>，另一端温度恒为</a:t>
            </a:r>
            <a:r>
              <a:rPr lang="en-US" altLang="zh-CN" sz="2400" b="1" i="1">
                <a:latin typeface="Times New Roman" pitchFamily="18" charset="0"/>
              </a:rPr>
              <a:t>T</a:t>
            </a:r>
            <a:r>
              <a:rPr lang="en-US" altLang="zh-CN" sz="2400" b="1" baseline="-30000">
                <a:latin typeface="Times New Roman" pitchFamily="18" charset="0"/>
              </a:rPr>
              <a:t>2</a:t>
            </a:r>
            <a:r>
              <a:rPr lang="zh-CN" altLang="en-US"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1</a:t>
            </a:r>
            <a:r>
              <a:rPr lang="zh-CN" altLang="en-US"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2</a:t>
            </a:r>
            <a:r>
              <a:rPr lang="zh-CN" altLang="en-US" sz="2400" b="1">
                <a:latin typeface="Times New Roman" pitchFamily="18" charset="0"/>
              </a:rPr>
              <a:t>为常数，</a:t>
            </a:r>
            <a:r>
              <a:rPr lang="en-US" altLang="zh-CN" sz="2400" b="1" i="1">
                <a:latin typeface="Times New Roman" pitchFamily="18" charset="0"/>
              </a:rPr>
              <a:t>T</a:t>
            </a:r>
            <a:r>
              <a:rPr lang="en-US" altLang="zh-CN" sz="2400" b="1" baseline="-30000">
                <a:latin typeface="Times New Roman" pitchFamily="18" charset="0"/>
              </a:rPr>
              <a:t>1</a:t>
            </a:r>
            <a:r>
              <a:rPr lang="en-US" altLang="zh-CN" sz="2400" b="1">
                <a:latin typeface="Times New Roman" pitchFamily="18" charset="0"/>
              </a:rPr>
              <a:t>&gt;</a:t>
            </a:r>
            <a:r>
              <a:rPr lang="en-US" altLang="zh-CN" sz="2400" b="1" i="1">
                <a:latin typeface="Times New Roman" pitchFamily="18" charset="0"/>
              </a:rPr>
              <a:t> T</a:t>
            </a:r>
            <a:r>
              <a:rPr lang="en-US" altLang="zh-CN" sz="2400" b="1" baseline="-30000">
                <a:latin typeface="Times New Roman" pitchFamily="18" charset="0"/>
              </a:rPr>
              <a:t>2</a:t>
            </a:r>
            <a:r>
              <a:rPr lang="zh-CN" altLang="en-US" sz="2400" b="1">
                <a:latin typeface="Times New Roman" pitchFamily="18" charset="0"/>
              </a:rPr>
              <a:t>）。金属杆横截面积为</a:t>
            </a:r>
            <a:r>
              <a:rPr lang="en-US" altLang="zh-CN" sz="2400" b="1">
                <a:latin typeface="Times New Roman" pitchFamily="18" charset="0"/>
              </a:rPr>
              <a:t>A</a:t>
            </a:r>
            <a:r>
              <a:rPr lang="zh-CN" altLang="en-US" sz="2400" b="1">
                <a:latin typeface="Times New Roman" pitchFamily="18" charset="0"/>
              </a:rPr>
              <a:t>，截面的边界长度为</a:t>
            </a:r>
            <a:r>
              <a:rPr lang="en-US" altLang="zh-CN" sz="2400" b="1">
                <a:latin typeface="Times New Roman" pitchFamily="18" charset="0"/>
              </a:rPr>
              <a:t>B</a:t>
            </a:r>
            <a:r>
              <a:rPr lang="zh-CN" altLang="en-US" sz="2400" b="1">
                <a:latin typeface="Times New Roman" pitchFamily="18" charset="0"/>
              </a:rPr>
              <a:t>，它完全暴露在空气中，空气温度为</a:t>
            </a:r>
            <a:r>
              <a:rPr lang="en-US" altLang="zh-CN" sz="2400" b="1" i="1">
                <a:latin typeface="Times New Roman" pitchFamily="18" charset="0"/>
              </a:rPr>
              <a:t>T</a:t>
            </a:r>
            <a:r>
              <a:rPr lang="en-US" altLang="zh-CN" sz="2400" b="1" baseline="-30000">
                <a:latin typeface="Times New Roman" pitchFamily="18" charset="0"/>
              </a:rPr>
              <a:t>3</a:t>
            </a:r>
            <a:r>
              <a:rPr lang="zh-CN" altLang="en-US"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3</a:t>
            </a:r>
            <a:r>
              <a:rPr lang="en-US" altLang="zh-CN" sz="2400" b="1">
                <a:latin typeface="Times New Roman" pitchFamily="18" charset="0"/>
              </a:rPr>
              <a:t>&lt;</a:t>
            </a:r>
            <a:r>
              <a:rPr lang="en-US" altLang="zh-CN" sz="2400" b="1" i="1">
                <a:latin typeface="Times New Roman" pitchFamily="18" charset="0"/>
              </a:rPr>
              <a:t> T</a:t>
            </a:r>
            <a:r>
              <a:rPr lang="en-US" altLang="zh-CN" sz="2400" b="1" baseline="-30000">
                <a:latin typeface="Times New Roman" pitchFamily="18" charset="0"/>
              </a:rPr>
              <a:t>2</a:t>
            </a:r>
            <a:r>
              <a:rPr lang="zh-CN" altLang="en-US"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3</a:t>
            </a:r>
            <a:r>
              <a:rPr lang="zh-CN" altLang="en-US" sz="2400" b="1">
                <a:latin typeface="Times New Roman" pitchFamily="18" charset="0"/>
              </a:rPr>
              <a:t>为常数），导热系数为</a:t>
            </a:r>
            <a:r>
              <a:rPr lang="en-US" altLang="zh-CN" sz="2400" b="1" i="1">
                <a:latin typeface="Times New Roman" pitchFamily="18" charset="0"/>
              </a:rPr>
              <a:t>α</a:t>
            </a:r>
            <a:r>
              <a:rPr lang="zh-CN" altLang="en-US" sz="2400" b="1">
                <a:latin typeface="Times New Roman" pitchFamily="18" charset="0"/>
              </a:rPr>
              <a:t>，试求金属杆上的温度分布</a:t>
            </a:r>
            <a:r>
              <a:rPr lang="en-US" altLang="zh-CN" sz="2400" b="1" i="1">
                <a:latin typeface="Times New Roman" pitchFamily="18" charset="0"/>
              </a:rPr>
              <a:t>T</a:t>
            </a:r>
            <a:r>
              <a:rPr lang="en-US" altLang="zh-CN"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zh-CN" altLang="en-US" sz="2400" b="1">
                <a:latin typeface="Times New Roman" pitchFamily="18" charset="0"/>
              </a:rPr>
              <a:t>，（设金属杆的导热率为</a:t>
            </a:r>
            <a:r>
              <a:rPr lang="en-US" altLang="zh-CN" sz="2400" b="1">
                <a:latin typeface="Times New Roman" pitchFamily="18" charset="0"/>
              </a:rPr>
              <a:t>λ</a:t>
            </a:r>
            <a:r>
              <a:rPr lang="zh-CN" altLang="en-US" sz="2400" b="1">
                <a:latin typeface="Times New Roman" pitchFamily="18" charset="0"/>
              </a:rPr>
              <a:t>） </a:t>
            </a:r>
          </a:p>
        </p:txBody>
      </p:sp>
      <p:grpSp>
        <p:nvGrpSpPr>
          <p:cNvPr id="325682" name="Group 50"/>
          <p:cNvGrpSpPr>
            <a:grpSpLocks/>
          </p:cNvGrpSpPr>
          <p:nvPr/>
        </p:nvGrpSpPr>
        <p:grpSpPr bwMode="auto">
          <a:xfrm flipH="1">
            <a:off x="133350" y="4648200"/>
            <a:ext cx="1619250" cy="2185988"/>
            <a:chOff x="2205" y="1448"/>
            <a:chExt cx="2120" cy="2239"/>
          </a:xfrm>
        </p:grpSpPr>
        <p:sp>
          <p:nvSpPr>
            <p:cNvPr id="325683" name="Freeform 51"/>
            <p:cNvSpPr>
              <a:spLocks/>
            </p:cNvSpPr>
            <p:nvPr/>
          </p:nvSpPr>
          <p:spPr bwMode="auto">
            <a:xfrm>
              <a:off x="3256" y="1670"/>
              <a:ext cx="463" cy="354"/>
            </a:xfrm>
            <a:custGeom>
              <a:avLst/>
              <a:gdLst>
                <a:gd name="T0" fmla="*/ 0 w 463"/>
                <a:gd name="T1" fmla="*/ 111 h 354"/>
                <a:gd name="T2" fmla="*/ 89 w 463"/>
                <a:gd name="T3" fmla="*/ 202 h 354"/>
                <a:gd name="T4" fmla="*/ 95 w 463"/>
                <a:gd name="T5" fmla="*/ 261 h 354"/>
                <a:gd name="T6" fmla="*/ 102 w 463"/>
                <a:gd name="T7" fmla="*/ 354 h 354"/>
                <a:gd name="T8" fmla="*/ 127 w 463"/>
                <a:gd name="T9" fmla="*/ 354 h 354"/>
                <a:gd name="T10" fmla="*/ 153 w 463"/>
                <a:gd name="T11" fmla="*/ 326 h 354"/>
                <a:gd name="T12" fmla="*/ 165 w 463"/>
                <a:gd name="T13" fmla="*/ 273 h 354"/>
                <a:gd name="T14" fmla="*/ 165 w 463"/>
                <a:gd name="T15" fmla="*/ 196 h 354"/>
                <a:gd name="T16" fmla="*/ 172 w 463"/>
                <a:gd name="T17" fmla="*/ 240 h 354"/>
                <a:gd name="T18" fmla="*/ 178 w 463"/>
                <a:gd name="T19" fmla="*/ 267 h 354"/>
                <a:gd name="T20" fmla="*/ 185 w 463"/>
                <a:gd name="T21" fmla="*/ 293 h 354"/>
                <a:gd name="T22" fmla="*/ 210 w 463"/>
                <a:gd name="T23" fmla="*/ 293 h 354"/>
                <a:gd name="T24" fmla="*/ 236 w 463"/>
                <a:gd name="T25" fmla="*/ 267 h 354"/>
                <a:gd name="T26" fmla="*/ 236 w 463"/>
                <a:gd name="T27" fmla="*/ 235 h 354"/>
                <a:gd name="T28" fmla="*/ 254 w 463"/>
                <a:gd name="T29" fmla="*/ 187 h 354"/>
                <a:gd name="T30" fmla="*/ 261 w 463"/>
                <a:gd name="T31" fmla="*/ 222 h 354"/>
                <a:gd name="T32" fmla="*/ 273 w 463"/>
                <a:gd name="T33" fmla="*/ 255 h 354"/>
                <a:gd name="T34" fmla="*/ 305 w 463"/>
                <a:gd name="T35" fmla="*/ 240 h 354"/>
                <a:gd name="T36" fmla="*/ 317 w 463"/>
                <a:gd name="T37" fmla="*/ 214 h 354"/>
                <a:gd name="T38" fmla="*/ 317 w 463"/>
                <a:gd name="T39" fmla="*/ 235 h 354"/>
                <a:gd name="T40" fmla="*/ 356 w 463"/>
                <a:gd name="T41" fmla="*/ 214 h 354"/>
                <a:gd name="T42" fmla="*/ 374 w 463"/>
                <a:gd name="T43" fmla="*/ 169 h 354"/>
                <a:gd name="T44" fmla="*/ 362 w 463"/>
                <a:gd name="T45" fmla="*/ 240 h 354"/>
                <a:gd name="T46" fmla="*/ 356 w 463"/>
                <a:gd name="T47" fmla="*/ 267 h 354"/>
                <a:gd name="T48" fmla="*/ 380 w 463"/>
                <a:gd name="T49" fmla="*/ 273 h 354"/>
                <a:gd name="T50" fmla="*/ 387 w 463"/>
                <a:gd name="T51" fmla="*/ 307 h 354"/>
                <a:gd name="T52" fmla="*/ 424 w 463"/>
                <a:gd name="T53" fmla="*/ 300 h 354"/>
                <a:gd name="T54" fmla="*/ 449 w 463"/>
                <a:gd name="T55" fmla="*/ 240 h 354"/>
                <a:gd name="T56" fmla="*/ 463 w 463"/>
                <a:gd name="T57" fmla="*/ 169 h 354"/>
                <a:gd name="T58" fmla="*/ 449 w 463"/>
                <a:gd name="T59" fmla="*/ 106 h 354"/>
                <a:gd name="T60" fmla="*/ 412 w 463"/>
                <a:gd name="T61" fmla="*/ 53 h 354"/>
                <a:gd name="T62" fmla="*/ 366 w 463"/>
                <a:gd name="T63" fmla="*/ 11 h 354"/>
                <a:gd name="T64" fmla="*/ 343 w 463"/>
                <a:gd name="T65" fmla="*/ 46 h 354"/>
                <a:gd name="T66" fmla="*/ 311 w 463"/>
                <a:gd name="T67" fmla="*/ 20 h 354"/>
                <a:gd name="T68" fmla="*/ 292 w 463"/>
                <a:gd name="T69" fmla="*/ 5 h 354"/>
                <a:gd name="T70" fmla="*/ 279 w 463"/>
                <a:gd name="T71" fmla="*/ 20 h 354"/>
                <a:gd name="T72" fmla="*/ 247 w 463"/>
                <a:gd name="T73" fmla="*/ 11 h 354"/>
                <a:gd name="T74" fmla="*/ 241 w 463"/>
                <a:gd name="T75" fmla="*/ 46 h 354"/>
                <a:gd name="T76" fmla="*/ 229 w 463"/>
                <a:gd name="T77" fmla="*/ 26 h 354"/>
                <a:gd name="T78" fmla="*/ 196 w 463"/>
                <a:gd name="T79" fmla="*/ 20 h 354"/>
                <a:gd name="T80" fmla="*/ 165 w 463"/>
                <a:gd name="T81" fmla="*/ 0 h 354"/>
                <a:gd name="T82" fmla="*/ 153 w 463"/>
                <a:gd name="T83" fmla="*/ 26 h 354"/>
                <a:gd name="T84" fmla="*/ 134 w 463"/>
                <a:gd name="T85" fmla="*/ 11 h 354"/>
                <a:gd name="T86" fmla="*/ 108 w 463"/>
                <a:gd name="T87" fmla="*/ 5 h 354"/>
                <a:gd name="T88" fmla="*/ 89 w 463"/>
                <a:gd name="T89" fmla="*/ 11 h 354"/>
                <a:gd name="T90" fmla="*/ 84 w 463"/>
                <a:gd name="T91" fmla="*/ 53 h 354"/>
                <a:gd name="T92" fmla="*/ 89 w 463"/>
                <a:gd name="T93" fmla="*/ 58 h 354"/>
                <a:gd name="T94" fmla="*/ 70 w 463"/>
                <a:gd name="T95" fmla="*/ 58 h 354"/>
                <a:gd name="T96" fmla="*/ 6 w 463"/>
                <a:gd name="T97" fmla="*/ 53 h 354"/>
                <a:gd name="T98" fmla="*/ 0 w 463"/>
                <a:gd name="T99" fmla="*/ 11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354">
                  <a:moveTo>
                    <a:pt x="0" y="111"/>
                  </a:moveTo>
                  <a:lnTo>
                    <a:pt x="89" y="202"/>
                  </a:lnTo>
                  <a:lnTo>
                    <a:pt x="95" y="261"/>
                  </a:lnTo>
                  <a:lnTo>
                    <a:pt x="102" y="354"/>
                  </a:lnTo>
                  <a:lnTo>
                    <a:pt x="127" y="354"/>
                  </a:lnTo>
                  <a:lnTo>
                    <a:pt x="153" y="326"/>
                  </a:lnTo>
                  <a:lnTo>
                    <a:pt x="165" y="273"/>
                  </a:lnTo>
                  <a:lnTo>
                    <a:pt x="165" y="196"/>
                  </a:lnTo>
                  <a:lnTo>
                    <a:pt x="172" y="240"/>
                  </a:lnTo>
                  <a:lnTo>
                    <a:pt x="178" y="267"/>
                  </a:lnTo>
                  <a:lnTo>
                    <a:pt x="185" y="293"/>
                  </a:lnTo>
                  <a:lnTo>
                    <a:pt x="210" y="293"/>
                  </a:lnTo>
                  <a:lnTo>
                    <a:pt x="236" y="267"/>
                  </a:lnTo>
                  <a:lnTo>
                    <a:pt x="236" y="235"/>
                  </a:lnTo>
                  <a:lnTo>
                    <a:pt x="254" y="187"/>
                  </a:lnTo>
                  <a:lnTo>
                    <a:pt x="261" y="222"/>
                  </a:lnTo>
                  <a:lnTo>
                    <a:pt x="273" y="255"/>
                  </a:lnTo>
                  <a:lnTo>
                    <a:pt x="305" y="240"/>
                  </a:lnTo>
                  <a:lnTo>
                    <a:pt x="317" y="214"/>
                  </a:lnTo>
                  <a:lnTo>
                    <a:pt x="317" y="235"/>
                  </a:lnTo>
                  <a:lnTo>
                    <a:pt x="356" y="214"/>
                  </a:lnTo>
                  <a:lnTo>
                    <a:pt x="374" y="169"/>
                  </a:lnTo>
                  <a:lnTo>
                    <a:pt x="362" y="240"/>
                  </a:lnTo>
                  <a:lnTo>
                    <a:pt x="356" y="267"/>
                  </a:lnTo>
                  <a:lnTo>
                    <a:pt x="380" y="273"/>
                  </a:lnTo>
                  <a:lnTo>
                    <a:pt x="387" y="307"/>
                  </a:lnTo>
                  <a:lnTo>
                    <a:pt x="424" y="300"/>
                  </a:lnTo>
                  <a:lnTo>
                    <a:pt x="449" y="240"/>
                  </a:lnTo>
                  <a:lnTo>
                    <a:pt x="463" y="169"/>
                  </a:lnTo>
                  <a:lnTo>
                    <a:pt x="449" y="106"/>
                  </a:lnTo>
                  <a:lnTo>
                    <a:pt x="412" y="53"/>
                  </a:lnTo>
                  <a:lnTo>
                    <a:pt x="366" y="11"/>
                  </a:lnTo>
                  <a:lnTo>
                    <a:pt x="343" y="46"/>
                  </a:lnTo>
                  <a:lnTo>
                    <a:pt x="311" y="20"/>
                  </a:lnTo>
                  <a:lnTo>
                    <a:pt x="292" y="5"/>
                  </a:lnTo>
                  <a:lnTo>
                    <a:pt x="279" y="20"/>
                  </a:lnTo>
                  <a:lnTo>
                    <a:pt x="247" y="11"/>
                  </a:lnTo>
                  <a:lnTo>
                    <a:pt x="241" y="46"/>
                  </a:lnTo>
                  <a:lnTo>
                    <a:pt x="229" y="26"/>
                  </a:lnTo>
                  <a:lnTo>
                    <a:pt x="196" y="20"/>
                  </a:lnTo>
                  <a:lnTo>
                    <a:pt x="165" y="0"/>
                  </a:lnTo>
                  <a:lnTo>
                    <a:pt x="153" y="26"/>
                  </a:lnTo>
                  <a:lnTo>
                    <a:pt x="134" y="11"/>
                  </a:lnTo>
                  <a:lnTo>
                    <a:pt x="108" y="5"/>
                  </a:lnTo>
                  <a:lnTo>
                    <a:pt x="89" y="11"/>
                  </a:lnTo>
                  <a:lnTo>
                    <a:pt x="84" y="53"/>
                  </a:lnTo>
                  <a:lnTo>
                    <a:pt x="89" y="58"/>
                  </a:lnTo>
                  <a:lnTo>
                    <a:pt x="70" y="58"/>
                  </a:lnTo>
                  <a:lnTo>
                    <a:pt x="6" y="53"/>
                  </a:lnTo>
                  <a:lnTo>
                    <a:pt x="0" y="111"/>
                  </a:lnTo>
                  <a:close/>
                </a:path>
              </a:pathLst>
            </a:custGeom>
            <a:solidFill>
              <a:srgbClr val="B07000"/>
            </a:solidFill>
            <a:ln w="11113">
              <a:solidFill>
                <a:srgbClr val="000000"/>
              </a:solidFill>
              <a:prstDash val="solid"/>
              <a:round/>
              <a:headEnd/>
              <a:tailEnd/>
            </a:ln>
          </p:spPr>
          <p:txBody>
            <a:bodyPr/>
            <a:lstStyle/>
            <a:p>
              <a:endParaRPr lang="zh-CN" altLang="en-US"/>
            </a:p>
          </p:txBody>
        </p:sp>
        <p:grpSp>
          <p:nvGrpSpPr>
            <p:cNvPr id="325684" name="Group 52"/>
            <p:cNvGrpSpPr>
              <a:grpSpLocks/>
            </p:cNvGrpSpPr>
            <p:nvPr/>
          </p:nvGrpSpPr>
          <p:grpSpPr bwMode="auto">
            <a:xfrm>
              <a:off x="3351" y="2420"/>
              <a:ext cx="974" cy="1143"/>
              <a:chOff x="3351" y="2420"/>
              <a:chExt cx="974" cy="1143"/>
            </a:xfrm>
          </p:grpSpPr>
          <p:sp>
            <p:nvSpPr>
              <p:cNvPr id="325685" name="Freeform 53"/>
              <p:cNvSpPr>
                <a:spLocks/>
              </p:cNvSpPr>
              <p:nvPr/>
            </p:nvSpPr>
            <p:spPr bwMode="auto">
              <a:xfrm>
                <a:off x="3351" y="2420"/>
                <a:ext cx="974" cy="1143"/>
              </a:xfrm>
              <a:custGeom>
                <a:avLst/>
                <a:gdLst>
                  <a:gd name="T0" fmla="*/ 0 w 974"/>
                  <a:gd name="T1" fmla="*/ 0 h 1143"/>
                  <a:gd name="T2" fmla="*/ 106 w 974"/>
                  <a:gd name="T3" fmla="*/ 88 h 1143"/>
                  <a:gd name="T4" fmla="*/ 124 w 974"/>
                  <a:gd name="T5" fmla="*/ 151 h 1143"/>
                  <a:gd name="T6" fmla="*/ 242 w 974"/>
                  <a:gd name="T7" fmla="*/ 547 h 1143"/>
                  <a:gd name="T8" fmla="*/ 285 w 974"/>
                  <a:gd name="T9" fmla="*/ 648 h 1143"/>
                  <a:gd name="T10" fmla="*/ 317 w 974"/>
                  <a:gd name="T11" fmla="*/ 699 h 1143"/>
                  <a:gd name="T12" fmla="*/ 361 w 974"/>
                  <a:gd name="T13" fmla="*/ 751 h 1143"/>
                  <a:gd name="T14" fmla="*/ 412 w 974"/>
                  <a:gd name="T15" fmla="*/ 808 h 1143"/>
                  <a:gd name="T16" fmla="*/ 437 w 974"/>
                  <a:gd name="T17" fmla="*/ 902 h 1143"/>
                  <a:gd name="T18" fmla="*/ 464 w 974"/>
                  <a:gd name="T19" fmla="*/ 966 h 1143"/>
                  <a:gd name="T20" fmla="*/ 540 w 974"/>
                  <a:gd name="T21" fmla="*/ 978 h 1143"/>
                  <a:gd name="T22" fmla="*/ 609 w 974"/>
                  <a:gd name="T23" fmla="*/ 1028 h 1143"/>
                  <a:gd name="T24" fmla="*/ 653 w 974"/>
                  <a:gd name="T25" fmla="*/ 1073 h 1143"/>
                  <a:gd name="T26" fmla="*/ 697 w 974"/>
                  <a:gd name="T27" fmla="*/ 1143 h 1143"/>
                  <a:gd name="T28" fmla="*/ 974 w 974"/>
                  <a:gd name="T29" fmla="*/ 1143 h 1143"/>
                  <a:gd name="T30" fmla="*/ 917 w 974"/>
                  <a:gd name="T31" fmla="*/ 1108 h 1143"/>
                  <a:gd name="T32" fmla="*/ 875 w 974"/>
                  <a:gd name="T33" fmla="*/ 1074 h 1143"/>
                  <a:gd name="T34" fmla="*/ 847 w 974"/>
                  <a:gd name="T35" fmla="*/ 1042 h 1143"/>
                  <a:gd name="T36" fmla="*/ 820 w 974"/>
                  <a:gd name="T37" fmla="*/ 996 h 1143"/>
                  <a:gd name="T38" fmla="*/ 782 w 974"/>
                  <a:gd name="T39" fmla="*/ 952 h 1143"/>
                  <a:gd name="T40" fmla="*/ 744 w 974"/>
                  <a:gd name="T41" fmla="*/ 932 h 1143"/>
                  <a:gd name="T42" fmla="*/ 703 w 974"/>
                  <a:gd name="T43" fmla="*/ 931 h 1143"/>
                  <a:gd name="T44" fmla="*/ 659 w 974"/>
                  <a:gd name="T45" fmla="*/ 946 h 1143"/>
                  <a:gd name="T46" fmla="*/ 643 w 974"/>
                  <a:gd name="T47" fmla="*/ 900 h 1143"/>
                  <a:gd name="T48" fmla="*/ 626 w 974"/>
                  <a:gd name="T49" fmla="*/ 852 h 1143"/>
                  <a:gd name="T50" fmla="*/ 602 w 974"/>
                  <a:gd name="T51" fmla="*/ 820 h 1143"/>
                  <a:gd name="T52" fmla="*/ 560 w 974"/>
                  <a:gd name="T53" fmla="*/ 791 h 1143"/>
                  <a:gd name="T54" fmla="*/ 514 w 974"/>
                  <a:gd name="T55" fmla="*/ 769 h 1143"/>
                  <a:gd name="T56" fmla="*/ 487 w 974"/>
                  <a:gd name="T57" fmla="*/ 728 h 1143"/>
                  <a:gd name="T58" fmla="*/ 475 w 974"/>
                  <a:gd name="T59" fmla="*/ 687 h 1143"/>
                  <a:gd name="T60" fmla="*/ 456 w 974"/>
                  <a:gd name="T61" fmla="*/ 634 h 1143"/>
                  <a:gd name="T62" fmla="*/ 429 w 974"/>
                  <a:gd name="T63" fmla="*/ 593 h 1143"/>
                  <a:gd name="T64" fmla="*/ 404 w 974"/>
                  <a:gd name="T65" fmla="*/ 547 h 1143"/>
                  <a:gd name="T66" fmla="*/ 389 w 974"/>
                  <a:gd name="T67" fmla="*/ 482 h 1143"/>
                  <a:gd name="T68" fmla="*/ 362 w 974"/>
                  <a:gd name="T69" fmla="*/ 427 h 1143"/>
                  <a:gd name="T70" fmla="*/ 329 w 974"/>
                  <a:gd name="T71" fmla="*/ 387 h 1143"/>
                  <a:gd name="T72" fmla="*/ 281 w 974"/>
                  <a:gd name="T73" fmla="*/ 344 h 1143"/>
                  <a:gd name="T74" fmla="*/ 229 w 974"/>
                  <a:gd name="T75" fmla="*/ 313 h 1143"/>
                  <a:gd name="T76" fmla="*/ 152 w 974"/>
                  <a:gd name="T77" fmla="*/ 209 h 1143"/>
                  <a:gd name="T78" fmla="*/ 207 w 974"/>
                  <a:gd name="T79" fmla="*/ 248 h 1143"/>
                  <a:gd name="T80" fmla="*/ 368 w 974"/>
                  <a:gd name="T81" fmla="*/ 294 h 1143"/>
                  <a:gd name="T82" fmla="*/ 322 w 974"/>
                  <a:gd name="T83" fmla="*/ 246 h 1143"/>
                  <a:gd name="T84" fmla="*/ 275 w 974"/>
                  <a:gd name="T85" fmla="*/ 180 h 1143"/>
                  <a:gd name="T86" fmla="*/ 216 w 974"/>
                  <a:gd name="T87" fmla="*/ 120 h 1143"/>
                  <a:gd name="T88" fmla="*/ 149 w 974"/>
                  <a:gd name="T89" fmla="*/ 79 h 1143"/>
                  <a:gd name="T90" fmla="*/ 58 w 974"/>
                  <a:gd name="T91" fmla="*/ 37 h 1143"/>
                  <a:gd name="T92" fmla="*/ 0 w 974"/>
                  <a:gd name="T93"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4" h="1143">
                    <a:moveTo>
                      <a:pt x="0" y="0"/>
                    </a:moveTo>
                    <a:lnTo>
                      <a:pt x="106" y="88"/>
                    </a:lnTo>
                    <a:lnTo>
                      <a:pt x="124" y="151"/>
                    </a:lnTo>
                    <a:lnTo>
                      <a:pt x="242" y="547"/>
                    </a:lnTo>
                    <a:lnTo>
                      <a:pt x="285" y="648"/>
                    </a:lnTo>
                    <a:lnTo>
                      <a:pt x="317" y="699"/>
                    </a:lnTo>
                    <a:lnTo>
                      <a:pt x="361" y="751"/>
                    </a:lnTo>
                    <a:lnTo>
                      <a:pt x="412" y="808"/>
                    </a:lnTo>
                    <a:lnTo>
                      <a:pt x="437" y="902"/>
                    </a:lnTo>
                    <a:lnTo>
                      <a:pt x="464" y="966"/>
                    </a:lnTo>
                    <a:lnTo>
                      <a:pt x="540" y="978"/>
                    </a:lnTo>
                    <a:lnTo>
                      <a:pt x="609" y="1028"/>
                    </a:lnTo>
                    <a:lnTo>
                      <a:pt x="653" y="1073"/>
                    </a:lnTo>
                    <a:lnTo>
                      <a:pt x="697" y="1143"/>
                    </a:lnTo>
                    <a:lnTo>
                      <a:pt x="974" y="1143"/>
                    </a:lnTo>
                    <a:lnTo>
                      <a:pt x="917" y="1108"/>
                    </a:lnTo>
                    <a:lnTo>
                      <a:pt x="875" y="1074"/>
                    </a:lnTo>
                    <a:lnTo>
                      <a:pt x="847" y="1042"/>
                    </a:lnTo>
                    <a:lnTo>
                      <a:pt x="820" y="996"/>
                    </a:lnTo>
                    <a:lnTo>
                      <a:pt x="782" y="952"/>
                    </a:lnTo>
                    <a:lnTo>
                      <a:pt x="744" y="932"/>
                    </a:lnTo>
                    <a:lnTo>
                      <a:pt x="703" y="931"/>
                    </a:lnTo>
                    <a:lnTo>
                      <a:pt x="659" y="946"/>
                    </a:lnTo>
                    <a:lnTo>
                      <a:pt x="643" y="900"/>
                    </a:lnTo>
                    <a:lnTo>
                      <a:pt x="626" y="852"/>
                    </a:lnTo>
                    <a:lnTo>
                      <a:pt x="602" y="820"/>
                    </a:lnTo>
                    <a:lnTo>
                      <a:pt x="560" y="791"/>
                    </a:lnTo>
                    <a:lnTo>
                      <a:pt x="514" y="769"/>
                    </a:lnTo>
                    <a:lnTo>
                      <a:pt x="487" y="728"/>
                    </a:lnTo>
                    <a:lnTo>
                      <a:pt x="475" y="687"/>
                    </a:lnTo>
                    <a:lnTo>
                      <a:pt x="456" y="634"/>
                    </a:lnTo>
                    <a:lnTo>
                      <a:pt x="429" y="593"/>
                    </a:lnTo>
                    <a:lnTo>
                      <a:pt x="404" y="547"/>
                    </a:lnTo>
                    <a:lnTo>
                      <a:pt x="389" y="482"/>
                    </a:lnTo>
                    <a:lnTo>
                      <a:pt x="362" y="427"/>
                    </a:lnTo>
                    <a:lnTo>
                      <a:pt x="329" y="387"/>
                    </a:lnTo>
                    <a:lnTo>
                      <a:pt x="281" y="344"/>
                    </a:lnTo>
                    <a:lnTo>
                      <a:pt x="229" y="313"/>
                    </a:lnTo>
                    <a:lnTo>
                      <a:pt x="152" y="209"/>
                    </a:lnTo>
                    <a:lnTo>
                      <a:pt x="207" y="248"/>
                    </a:lnTo>
                    <a:lnTo>
                      <a:pt x="368" y="294"/>
                    </a:lnTo>
                    <a:lnTo>
                      <a:pt x="322" y="246"/>
                    </a:lnTo>
                    <a:lnTo>
                      <a:pt x="275" y="180"/>
                    </a:lnTo>
                    <a:lnTo>
                      <a:pt x="216" y="120"/>
                    </a:lnTo>
                    <a:lnTo>
                      <a:pt x="149" y="79"/>
                    </a:lnTo>
                    <a:lnTo>
                      <a:pt x="58" y="37"/>
                    </a:lnTo>
                    <a:lnTo>
                      <a:pt x="0" y="0"/>
                    </a:lnTo>
                    <a:close/>
                  </a:path>
                </a:pathLst>
              </a:custGeom>
              <a:solidFill>
                <a:srgbClr val="4080FF"/>
              </a:solidFill>
              <a:ln w="11113">
                <a:solidFill>
                  <a:srgbClr val="000000"/>
                </a:solidFill>
                <a:prstDash val="solid"/>
                <a:round/>
                <a:headEnd/>
                <a:tailEnd/>
              </a:ln>
            </p:spPr>
            <p:txBody>
              <a:bodyPr/>
              <a:lstStyle/>
              <a:p>
                <a:endParaRPr lang="zh-CN" altLang="en-US"/>
              </a:p>
            </p:txBody>
          </p:sp>
          <p:sp>
            <p:nvSpPr>
              <p:cNvPr id="325686" name="Freeform 54"/>
              <p:cNvSpPr>
                <a:spLocks/>
              </p:cNvSpPr>
              <p:nvPr/>
            </p:nvSpPr>
            <p:spPr bwMode="auto">
              <a:xfrm>
                <a:off x="3452" y="2479"/>
                <a:ext cx="77" cy="124"/>
              </a:xfrm>
              <a:custGeom>
                <a:avLst/>
                <a:gdLst>
                  <a:gd name="T0" fmla="*/ 0 w 77"/>
                  <a:gd name="T1" fmla="*/ 0 h 124"/>
                  <a:gd name="T2" fmla="*/ 33 w 77"/>
                  <a:gd name="T3" fmla="*/ 19 h 124"/>
                  <a:gd name="T4" fmla="*/ 58 w 77"/>
                  <a:gd name="T5" fmla="*/ 34 h 124"/>
                  <a:gd name="T6" fmla="*/ 77 w 77"/>
                  <a:gd name="T7" fmla="*/ 66 h 124"/>
                  <a:gd name="T8" fmla="*/ 48 w 77"/>
                  <a:gd name="T9" fmla="*/ 73 h 124"/>
                  <a:gd name="T10" fmla="*/ 42 w 77"/>
                  <a:gd name="T11" fmla="*/ 124 h 124"/>
                  <a:gd name="T12" fmla="*/ 40 w 77"/>
                  <a:gd name="T13" fmla="*/ 108 h 124"/>
                  <a:gd name="T14" fmla="*/ 26 w 77"/>
                  <a:gd name="T15" fmla="*/ 69 h 124"/>
                  <a:gd name="T16" fmla="*/ 16 w 77"/>
                  <a:gd name="T17" fmla="*/ 60 h 124"/>
                  <a:gd name="T18" fmla="*/ 0 w 77"/>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4">
                    <a:moveTo>
                      <a:pt x="0" y="0"/>
                    </a:moveTo>
                    <a:lnTo>
                      <a:pt x="33" y="19"/>
                    </a:lnTo>
                    <a:lnTo>
                      <a:pt x="58" y="34"/>
                    </a:lnTo>
                    <a:lnTo>
                      <a:pt x="77" y="66"/>
                    </a:lnTo>
                    <a:lnTo>
                      <a:pt x="48" y="73"/>
                    </a:lnTo>
                    <a:lnTo>
                      <a:pt x="42" y="124"/>
                    </a:lnTo>
                    <a:lnTo>
                      <a:pt x="40" y="108"/>
                    </a:lnTo>
                    <a:lnTo>
                      <a:pt x="26" y="69"/>
                    </a:lnTo>
                    <a:lnTo>
                      <a:pt x="16" y="60"/>
                    </a:lnTo>
                    <a:lnTo>
                      <a:pt x="0" y="0"/>
                    </a:lnTo>
                    <a:close/>
                  </a:path>
                </a:pathLst>
              </a:custGeom>
              <a:solidFill>
                <a:srgbClr val="0020A0"/>
              </a:solidFill>
              <a:ln w="11113">
                <a:solidFill>
                  <a:srgbClr val="000000"/>
                </a:solidFill>
                <a:prstDash val="solid"/>
                <a:round/>
                <a:headEnd/>
                <a:tailEnd/>
              </a:ln>
            </p:spPr>
            <p:txBody>
              <a:bodyPr/>
              <a:lstStyle/>
              <a:p>
                <a:endParaRPr lang="zh-CN" altLang="en-US"/>
              </a:p>
            </p:txBody>
          </p:sp>
        </p:grpSp>
        <p:sp>
          <p:nvSpPr>
            <p:cNvPr id="325687" name="Freeform 55"/>
            <p:cNvSpPr>
              <a:spLocks/>
            </p:cNvSpPr>
            <p:nvPr/>
          </p:nvSpPr>
          <p:spPr bwMode="auto">
            <a:xfrm>
              <a:off x="2577" y="1448"/>
              <a:ext cx="1106" cy="1218"/>
            </a:xfrm>
            <a:custGeom>
              <a:avLst/>
              <a:gdLst>
                <a:gd name="T0" fmla="*/ 120 w 1106"/>
                <a:gd name="T1" fmla="*/ 741 h 1218"/>
                <a:gd name="T2" fmla="*/ 152 w 1106"/>
                <a:gd name="T3" fmla="*/ 844 h 1218"/>
                <a:gd name="T4" fmla="*/ 207 w 1106"/>
                <a:gd name="T5" fmla="*/ 921 h 1218"/>
                <a:gd name="T6" fmla="*/ 303 w 1106"/>
                <a:gd name="T7" fmla="*/ 981 h 1218"/>
                <a:gd name="T8" fmla="*/ 400 w 1106"/>
                <a:gd name="T9" fmla="*/ 1007 h 1218"/>
                <a:gd name="T10" fmla="*/ 406 w 1106"/>
                <a:gd name="T11" fmla="*/ 1038 h 1218"/>
                <a:gd name="T12" fmla="*/ 917 w 1106"/>
                <a:gd name="T13" fmla="*/ 1218 h 1218"/>
                <a:gd name="T14" fmla="*/ 892 w 1106"/>
                <a:gd name="T15" fmla="*/ 1115 h 1218"/>
                <a:gd name="T16" fmla="*/ 857 w 1106"/>
                <a:gd name="T17" fmla="*/ 1020 h 1218"/>
                <a:gd name="T18" fmla="*/ 825 w 1106"/>
                <a:gd name="T19" fmla="*/ 969 h 1218"/>
                <a:gd name="T20" fmla="*/ 818 w 1106"/>
                <a:gd name="T21" fmla="*/ 906 h 1218"/>
                <a:gd name="T22" fmla="*/ 835 w 1106"/>
                <a:gd name="T23" fmla="*/ 804 h 1218"/>
                <a:gd name="T24" fmla="*/ 861 w 1106"/>
                <a:gd name="T25" fmla="*/ 741 h 1218"/>
                <a:gd name="T26" fmla="*/ 895 w 1106"/>
                <a:gd name="T27" fmla="*/ 690 h 1218"/>
                <a:gd name="T28" fmla="*/ 952 w 1106"/>
                <a:gd name="T29" fmla="*/ 658 h 1218"/>
                <a:gd name="T30" fmla="*/ 1000 w 1106"/>
                <a:gd name="T31" fmla="*/ 610 h 1218"/>
                <a:gd name="T32" fmla="*/ 1045 w 1106"/>
                <a:gd name="T33" fmla="*/ 540 h 1218"/>
                <a:gd name="T34" fmla="*/ 1071 w 1106"/>
                <a:gd name="T35" fmla="*/ 483 h 1218"/>
                <a:gd name="T36" fmla="*/ 1103 w 1106"/>
                <a:gd name="T37" fmla="*/ 395 h 1218"/>
                <a:gd name="T38" fmla="*/ 1106 w 1106"/>
                <a:gd name="T39" fmla="*/ 303 h 1218"/>
                <a:gd name="T40" fmla="*/ 1066 w 1106"/>
                <a:gd name="T41" fmla="*/ 233 h 1218"/>
                <a:gd name="T42" fmla="*/ 1000 w 1106"/>
                <a:gd name="T43" fmla="*/ 171 h 1218"/>
                <a:gd name="T44" fmla="*/ 908 w 1106"/>
                <a:gd name="T45" fmla="*/ 104 h 1218"/>
                <a:gd name="T46" fmla="*/ 818 w 1106"/>
                <a:gd name="T47" fmla="*/ 59 h 1218"/>
                <a:gd name="T48" fmla="*/ 717 w 1106"/>
                <a:gd name="T49" fmla="*/ 30 h 1218"/>
                <a:gd name="T50" fmla="*/ 631 w 1106"/>
                <a:gd name="T51" fmla="*/ 12 h 1218"/>
                <a:gd name="T52" fmla="*/ 539 w 1106"/>
                <a:gd name="T53" fmla="*/ 0 h 1218"/>
                <a:gd name="T54" fmla="*/ 447 w 1106"/>
                <a:gd name="T55" fmla="*/ 2 h 1218"/>
                <a:gd name="T56" fmla="*/ 361 w 1106"/>
                <a:gd name="T57" fmla="*/ 19 h 1218"/>
                <a:gd name="T58" fmla="*/ 286 w 1106"/>
                <a:gd name="T59" fmla="*/ 44 h 1218"/>
                <a:gd name="T60" fmla="*/ 223 w 1106"/>
                <a:gd name="T61" fmla="*/ 81 h 1218"/>
                <a:gd name="T62" fmla="*/ 149 w 1106"/>
                <a:gd name="T63" fmla="*/ 129 h 1218"/>
                <a:gd name="T64" fmla="*/ 82 w 1106"/>
                <a:gd name="T65" fmla="*/ 190 h 1218"/>
                <a:gd name="T66" fmla="*/ 19 w 1106"/>
                <a:gd name="T67" fmla="*/ 273 h 1218"/>
                <a:gd name="T68" fmla="*/ 0 w 1106"/>
                <a:gd name="T69" fmla="*/ 348 h 1218"/>
                <a:gd name="T70" fmla="*/ 6 w 1106"/>
                <a:gd name="T71" fmla="*/ 435 h 1218"/>
                <a:gd name="T72" fmla="*/ 38 w 1106"/>
                <a:gd name="T73" fmla="*/ 505 h 1218"/>
                <a:gd name="T74" fmla="*/ 77 w 1106"/>
                <a:gd name="T75" fmla="*/ 550 h 1218"/>
                <a:gd name="T76" fmla="*/ 102 w 1106"/>
                <a:gd name="T77" fmla="*/ 621 h 1218"/>
                <a:gd name="T78" fmla="*/ 120 w 1106"/>
                <a:gd name="T79" fmla="*/ 741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6" h="1218">
                  <a:moveTo>
                    <a:pt x="120" y="741"/>
                  </a:moveTo>
                  <a:lnTo>
                    <a:pt x="152" y="844"/>
                  </a:lnTo>
                  <a:lnTo>
                    <a:pt x="207" y="921"/>
                  </a:lnTo>
                  <a:lnTo>
                    <a:pt x="303" y="981"/>
                  </a:lnTo>
                  <a:lnTo>
                    <a:pt x="400" y="1007"/>
                  </a:lnTo>
                  <a:lnTo>
                    <a:pt x="406" y="1038"/>
                  </a:lnTo>
                  <a:lnTo>
                    <a:pt x="917" y="1218"/>
                  </a:lnTo>
                  <a:lnTo>
                    <a:pt x="892" y="1115"/>
                  </a:lnTo>
                  <a:lnTo>
                    <a:pt x="857" y="1020"/>
                  </a:lnTo>
                  <a:lnTo>
                    <a:pt x="825" y="969"/>
                  </a:lnTo>
                  <a:lnTo>
                    <a:pt x="818" y="906"/>
                  </a:lnTo>
                  <a:lnTo>
                    <a:pt x="835" y="804"/>
                  </a:lnTo>
                  <a:lnTo>
                    <a:pt x="861" y="741"/>
                  </a:lnTo>
                  <a:lnTo>
                    <a:pt x="895" y="690"/>
                  </a:lnTo>
                  <a:lnTo>
                    <a:pt x="952" y="658"/>
                  </a:lnTo>
                  <a:lnTo>
                    <a:pt x="1000" y="610"/>
                  </a:lnTo>
                  <a:lnTo>
                    <a:pt x="1045" y="540"/>
                  </a:lnTo>
                  <a:lnTo>
                    <a:pt x="1071" y="483"/>
                  </a:lnTo>
                  <a:lnTo>
                    <a:pt x="1103" y="395"/>
                  </a:lnTo>
                  <a:lnTo>
                    <a:pt x="1106" y="303"/>
                  </a:lnTo>
                  <a:lnTo>
                    <a:pt x="1066" y="233"/>
                  </a:lnTo>
                  <a:lnTo>
                    <a:pt x="1000" y="171"/>
                  </a:lnTo>
                  <a:lnTo>
                    <a:pt x="908" y="104"/>
                  </a:lnTo>
                  <a:lnTo>
                    <a:pt x="818" y="59"/>
                  </a:lnTo>
                  <a:lnTo>
                    <a:pt x="717" y="30"/>
                  </a:lnTo>
                  <a:lnTo>
                    <a:pt x="631" y="12"/>
                  </a:lnTo>
                  <a:lnTo>
                    <a:pt x="539" y="0"/>
                  </a:lnTo>
                  <a:lnTo>
                    <a:pt x="447" y="2"/>
                  </a:lnTo>
                  <a:lnTo>
                    <a:pt x="361" y="19"/>
                  </a:lnTo>
                  <a:lnTo>
                    <a:pt x="286" y="44"/>
                  </a:lnTo>
                  <a:lnTo>
                    <a:pt x="223" y="81"/>
                  </a:lnTo>
                  <a:lnTo>
                    <a:pt x="149" y="129"/>
                  </a:lnTo>
                  <a:lnTo>
                    <a:pt x="82" y="190"/>
                  </a:lnTo>
                  <a:lnTo>
                    <a:pt x="19" y="273"/>
                  </a:lnTo>
                  <a:lnTo>
                    <a:pt x="0" y="348"/>
                  </a:lnTo>
                  <a:lnTo>
                    <a:pt x="6" y="435"/>
                  </a:lnTo>
                  <a:lnTo>
                    <a:pt x="38" y="505"/>
                  </a:lnTo>
                  <a:lnTo>
                    <a:pt x="77" y="550"/>
                  </a:lnTo>
                  <a:lnTo>
                    <a:pt x="102" y="621"/>
                  </a:lnTo>
                  <a:lnTo>
                    <a:pt x="120" y="741"/>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325688" name="Group 56"/>
            <p:cNvGrpSpPr>
              <a:grpSpLocks/>
            </p:cNvGrpSpPr>
            <p:nvPr/>
          </p:nvGrpSpPr>
          <p:grpSpPr bwMode="auto">
            <a:xfrm>
              <a:off x="2691" y="2120"/>
              <a:ext cx="355" cy="220"/>
              <a:chOff x="2691" y="2120"/>
              <a:chExt cx="355" cy="220"/>
            </a:xfrm>
          </p:grpSpPr>
          <p:sp>
            <p:nvSpPr>
              <p:cNvPr id="325689" name="Freeform 57"/>
              <p:cNvSpPr>
                <a:spLocks/>
              </p:cNvSpPr>
              <p:nvPr/>
            </p:nvSpPr>
            <p:spPr bwMode="auto">
              <a:xfrm>
                <a:off x="2710" y="2120"/>
                <a:ext cx="336" cy="220"/>
              </a:xfrm>
              <a:custGeom>
                <a:avLst/>
                <a:gdLst>
                  <a:gd name="T0" fmla="*/ 0 w 336"/>
                  <a:gd name="T1" fmla="*/ 63 h 220"/>
                  <a:gd name="T2" fmla="*/ 97 w 336"/>
                  <a:gd name="T3" fmla="*/ 6 h 220"/>
                  <a:gd name="T4" fmla="*/ 159 w 336"/>
                  <a:gd name="T5" fmla="*/ 0 h 220"/>
                  <a:gd name="T6" fmla="*/ 241 w 336"/>
                  <a:gd name="T7" fmla="*/ 25 h 220"/>
                  <a:gd name="T8" fmla="*/ 299 w 336"/>
                  <a:gd name="T9" fmla="*/ 69 h 220"/>
                  <a:gd name="T10" fmla="*/ 336 w 336"/>
                  <a:gd name="T11" fmla="*/ 100 h 220"/>
                  <a:gd name="T12" fmla="*/ 336 w 336"/>
                  <a:gd name="T13" fmla="*/ 125 h 220"/>
                  <a:gd name="T14" fmla="*/ 311 w 336"/>
                  <a:gd name="T15" fmla="*/ 137 h 220"/>
                  <a:gd name="T16" fmla="*/ 267 w 336"/>
                  <a:gd name="T17" fmla="*/ 106 h 220"/>
                  <a:gd name="T18" fmla="*/ 203 w 336"/>
                  <a:gd name="T19" fmla="*/ 74 h 220"/>
                  <a:gd name="T20" fmla="*/ 260 w 336"/>
                  <a:gd name="T21" fmla="*/ 112 h 220"/>
                  <a:gd name="T22" fmla="*/ 273 w 336"/>
                  <a:gd name="T23" fmla="*/ 137 h 220"/>
                  <a:gd name="T24" fmla="*/ 273 w 336"/>
                  <a:gd name="T25" fmla="*/ 157 h 220"/>
                  <a:gd name="T26" fmla="*/ 235 w 336"/>
                  <a:gd name="T27" fmla="*/ 157 h 220"/>
                  <a:gd name="T28" fmla="*/ 216 w 336"/>
                  <a:gd name="T29" fmla="*/ 157 h 220"/>
                  <a:gd name="T30" fmla="*/ 203 w 336"/>
                  <a:gd name="T31" fmla="*/ 132 h 220"/>
                  <a:gd name="T32" fmla="*/ 191 w 336"/>
                  <a:gd name="T33" fmla="*/ 100 h 220"/>
                  <a:gd name="T34" fmla="*/ 148 w 336"/>
                  <a:gd name="T35" fmla="*/ 74 h 220"/>
                  <a:gd name="T36" fmla="*/ 167 w 336"/>
                  <a:gd name="T37" fmla="*/ 119 h 220"/>
                  <a:gd name="T38" fmla="*/ 178 w 336"/>
                  <a:gd name="T39" fmla="*/ 145 h 220"/>
                  <a:gd name="T40" fmla="*/ 178 w 336"/>
                  <a:gd name="T41" fmla="*/ 157 h 220"/>
                  <a:gd name="T42" fmla="*/ 167 w 336"/>
                  <a:gd name="T43" fmla="*/ 176 h 220"/>
                  <a:gd name="T44" fmla="*/ 148 w 336"/>
                  <a:gd name="T45" fmla="*/ 176 h 220"/>
                  <a:gd name="T46" fmla="*/ 122 w 336"/>
                  <a:gd name="T47" fmla="*/ 157 h 220"/>
                  <a:gd name="T48" fmla="*/ 84 w 336"/>
                  <a:gd name="T49" fmla="*/ 125 h 220"/>
                  <a:gd name="T50" fmla="*/ 84 w 336"/>
                  <a:gd name="T51" fmla="*/ 145 h 220"/>
                  <a:gd name="T52" fmla="*/ 90 w 336"/>
                  <a:gd name="T53" fmla="*/ 169 h 220"/>
                  <a:gd name="T54" fmla="*/ 90 w 336"/>
                  <a:gd name="T55" fmla="*/ 176 h 220"/>
                  <a:gd name="T56" fmla="*/ 71 w 336"/>
                  <a:gd name="T57" fmla="*/ 169 h 220"/>
                  <a:gd name="T58" fmla="*/ 52 w 336"/>
                  <a:gd name="T59" fmla="*/ 157 h 220"/>
                  <a:gd name="T60" fmla="*/ 52 w 336"/>
                  <a:gd name="T61" fmla="*/ 183 h 220"/>
                  <a:gd name="T62" fmla="*/ 46 w 336"/>
                  <a:gd name="T63" fmla="*/ 208 h 220"/>
                  <a:gd name="T64" fmla="*/ 13 w 336"/>
                  <a:gd name="T65" fmla="*/ 220 h 220"/>
                  <a:gd name="T66" fmla="*/ 0 w 336"/>
                  <a:gd name="T67" fmla="*/ 214 h 220"/>
                  <a:gd name="T68" fmla="*/ 0 w 336"/>
                  <a:gd name="T69" fmla="*/ 183 h 220"/>
                  <a:gd name="T70" fmla="*/ 0 w 336"/>
                  <a:gd name="T71" fmla="*/ 145 h 220"/>
                  <a:gd name="T72" fmla="*/ 0 w 336"/>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220">
                    <a:moveTo>
                      <a:pt x="0" y="63"/>
                    </a:moveTo>
                    <a:lnTo>
                      <a:pt x="97" y="6"/>
                    </a:lnTo>
                    <a:lnTo>
                      <a:pt x="159" y="0"/>
                    </a:lnTo>
                    <a:lnTo>
                      <a:pt x="241" y="25"/>
                    </a:lnTo>
                    <a:lnTo>
                      <a:pt x="299" y="69"/>
                    </a:lnTo>
                    <a:lnTo>
                      <a:pt x="336" y="100"/>
                    </a:lnTo>
                    <a:lnTo>
                      <a:pt x="336" y="125"/>
                    </a:lnTo>
                    <a:lnTo>
                      <a:pt x="311" y="137"/>
                    </a:lnTo>
                    <a:lnTo>
                      <a:pt x="267" y="106"/>
                    </a:lnTo>
                    <a:lnTo>
                      <a:pt x="203" y="74"/>
                    </a:lnTo>
                    <a:lnTo>
                      <a:pt x="260" y="112"/>
                    </a:lnTo>
                    <a:lnTo>
                      <a:pt x="273" y="137"/>
                    </a:lnTo>
                    <a:lnTo>
                      <a:pt x="273" y="157"/>
                    </a:lnTo>
                    <a:lnTo>
                      <a:pt x="235" y="157"/>
                    </a:lnTo>
                    <a:lnTo>
                      <a:pt x="216" y="157"/>
                    </a:lnTo>
                    <a:lnTo>
                      <a:pt x="203" y="132"/>
                    </a:lnTo>
                    <a:lnTo>
                      <a:pt x="191" y="100"/>
                    </a:lnTo>
                    <a:lnTo>
                      <a:pt x="148" y="74"/>
                    </a:lnTo>
                    <a:lnTo>
                      <a:pt x="167" y="119"/>
                    </a:lnTo>
                    <a:lnTo>
                      <a:pt x="178" y="145"/>
                    </a:lnTo>
                    <a:lnTo>
                      <a:pt x="178" y="157"/>
                    </a:lnTo>
                    <a:lnTo>
                      <a:pt x="167" y="176"/>
                    </a:lnTo>
                    <a:lnTo>
                      <a:pt x="148" y="176"/>
                    </a:lnTo>
                    <a:lnTo>
                      <a:pt x="122" y="157"/>
                    </a:lnTo>
                    <a:lnTo>
                      <a:pt x="84" y="125"/>
                    </a:lnTo>
                    <a:lnTo>
                      <a:pt x="84" y="145"/>
                    </a:lnTo>
                    <a:lnTo>
                      <a:pt x="90" y="169"/>
                    </a:lnTo>
                    <a:lnTo>
                      <a:pt x="90" y="176"/>
                    </a:lnTo>
                    <a:lnTo>
                      <a:pt x="71" y="169"/>
                    </a:lnTo>
                    <a:lnTo>
                      <a:pt x="52" y="157"/>
                    </a:lnTo>
                    <a:lnTo>
                      <a:pt x="52" y="183"/>
                    </a:lnTo>
                    <a:lnTo>
                      <a:pt x="46" y="208"/>
                    </a:lnTo>
                    <a:lnTo>
                      <a:pt x="13" y="220"/>
                    </a:lnTo>
                    <a:lnTo>
                      <a:pt x="0" y="214"/>
                    </a:lnTo>
                    <a:lnTo>
                      <a:pt x="0" y="183"/>
                    </a:lnTo>
                    <a:lnTo>
                      <a:pt x="0" y="145"/>
                    </a:lnTo>
                    <a:lnTo>
                      <a:pt x="0" y="63"/>
                    </a:lnTo>
                    <a:close/>
                  </a:path>
                </a:pathLst>
              </a:custGeom>
              <a:solidFill>
                <a:srgbClr val="B07000"/>
              </a:solidFill>
              <a:ln w="11113">
                <a:solidFill>
                  <a:srgbClr val="000000"/>
                </a:solidFill>
                <a:prstDash val="solid"/>
                <a:round/>
                <a:headEnd/>
                <a:tailEnd/>
              </a:ln>
            </p:spPr>
            <p:txBody>
              <a:bodyPr/>
              <a:lstStyle/>
              <a:p>
                <a:endParaRPr lang="zh-CN" altLang="en-US"/>
              </a:p>
            </p:txBody>
          </p:sp>
          <p:sp>
            <p:nvSpPr>
              <p:cNvPr id="325690" name="Freeform 58"/>
              <p:cNvSpPr>
                <a:spLocks/>
              </p:cNvSpPr>
              <p:nvPr/>
            </p:nvSpPr>
            <p:spPr bwMode="auto">
              <a:xfrm>
                <a:off x="2691" y="2120"/>
                <a:ext cx="337" cy="220"/>
              </a:xfrm>
              <a:custGeom>
                <a:avLst/>
                <a:gdLst>
                  <a:gd name="T0" fmla="*/ 0 w 337"/>
                  <a:gd name="T1" fmla="*/ 63 h 220"/>
                  <a:gd name="T2" fmla="*/ 96 w 337"/>
                  <a:gd name="T3" fmla="*/ 6 h 220"/>
                  <a:gd name="T4" fmla="*/ 160 w 337"/>
                  <a:gd name="T5" fmla="*/ 0 h 220"/>
                  <a:gd name="T6" fmla="*/ 241 w 337"/>
                  <a:gd name="T7" fmla="*/ 25 h 220"/>
                  <a:gd name="T8" fmla="*/ 297 w 337"/>
                  <a:gd name="T9" fmla="*/ 69 h 220"/>
                  <a:gd name="T10" fmla="*/ 337 w 337"/>
                  <a:gd name="T11" fmla="*/ 100 h 220"/>
                  <a:gd name="T12" fmla="*/ 337 w 337"/>
                  <a:gd name="T13" fmla="*/ 125 h 220"/>
                  <a:gd name="T14" fmla="*/ 311 w 337"/>
                  <a:gd name="T15" fmla="*/ 137 h 220"/>
                  <a:gd name="T16" fmla="*/ 267 w 337"/>
                  <a:gd name="T17" fmla="*/ 106 h 220"/>
                  <a:gd name="T18" fmla="*/ 204 w 337"/>
                  <a:gd name="T19" fmla="*/ 74 h 220"/>
                  <a:gd name="T20" fmla="*/ 260 w 337"/>
                  <a:gd name="T21" fmla="*/ 112 h 220"/>
                  <a:gd name="T22" fmla="*/ 273 w 337"/>
                  <a:gd name="T23" fmla="*/ 137 h 220"/>
                  <a:gd name="T24" fmla="*/ 273 w 337"/>
                  <a:gd name="T25" fmla="*/ 157 h 220"/>
                  <a:gd name="T26" fmla="*/ 235 w 337"/>
                  <a:gd name="T27" fmla="*/ 157 h 220"/>
                  <a:gd name="T28" fmla="*/ 218 w 337"/>
                  <a:gd name="T29" fmla="*/ 157 h 220"/>
                  <a:gd name="T30" fmla="*/ 204 w 337"/>
                  <a:gd name="T31" fmla="*/ 132 h 220"/>
                  <a:gd name="T32" fmla="*/ 192 w 337"/>
                  <a:gd name="T33" fmla="*/ 100 h 220"/>
                  <a:gd name="T34" fmla="*/ 146 w 337"/>
                  <a:gd name="T35" fmla="*/ 74 h 220"/>
                  <a:gd name="T36" fmla="*/ 167 w 337"/>
                  <a:gd name="T37" fmla="*/ 119 h 220"/>
                  <a:gd name="T38" fmla="*/ 178 w 337"/>
                  <a:gd name="T39" fmla="*/ 145 h 220"/>
                  <a:gd name="T40" fmla="*/ 178 w 337"/>
                  <a:gd name="T41" fmla="*/ 157 h 220"/>
                  <a:gd name="T42" fmla="*/ 167 w 337"/>
                  <a:gd name="T43" fmla="*/ 176 h 220"/>
                  <a:gd name="T44" fmla="*/ 146 w 337"/>
                  <a:gd name="T45" fmla="*/ 176 h 220"/>
                  <a:gd name="T46" fmla="*/ 121 w 337"/>
                  <a:gd name="T47" fmla="*/ 157 h 220"/>
                  <a:gd name="T48" fmla="*/ 84 w 337"/>
                  <a:gd name="T49" fmla="*/ 125 h 220"/>
                  <a:gd name="T50" fmla="*/ 84 w 337"/>
                  <a:gd name="T51" fmla="*/ 145 h 220"/>
                  <a:gd name="T52" fmla="*/ 90 w 337"/>
                  <a:gd name="T53" fmla="*/ 169 h 220"/>
                  <a:gd name="T54" fmla="*/ 90 w 337"/>
                  <a:gd name="T55" fmla="*/ 176 h 220"/>
                  <a:gd name="T56" fmla="*/ 71 w 337"/>
                  <a:gd name="T57" fmla="*/ 169 h 220"/>
                  <a:gd name="T58" fmla="*/ 52 w 337"/>
                  <a:gd name="T59" fmla="*/ 157 h 220"/>
                  <a:gd name="T60" fmla="*/ 52 w 337"/>
                  <a:gd name="T61" fmla="*/ 183 h 220"/>
                  <a:gd name="T62" fmla="*/ 46 w 337"/>
                  <a:gd name="T63" fmla="*/ 208 h 220"/>
                  <a:gd name="T64" fmla="*/ 14 w 337"/>
                  <a:gd name="T65" fmla="*/ 220 h 220"/>
                  <a:gd name="T66" fmla="*/ 0 w 337"/>
                  <a:gd name="T67" fmla="*/ 214 h 220"/>
                  <a:gd name="T68" fmla="*/ 0 w 337"/>
                  <a:gd name="T69" fmla="*/ 183 h 220"/>
                  <a:gd name="T70" fmla="*/ 0 w 337"/>
                  <a:gd name="T71" fmla="*/ 145 h 220"/>
                  <a:gd name="T72" fmla="*/ 0 w 337"/>
                  <a:gd name="T73" fmla="*/ 6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7" h="220">
                    <a:moveTo>
                      <a:pt x="0" y="63"/>
                    </a:moveTo>
                    <a:lnTo>
                      <a:pt x="96" y="6"/>
                    </a:lnTo>
                    <a:lnTo>
                      <a:pt x="160" y="0"/>
                    </a:lnTo>
                    <a:lnTo>
                      <a:pt x="241" y="25"/>
                    </a:lnTo>
                    <a:lnTo>
                      <a:pt x="297" y="69"/>
                    </a:lnTo>
                    <a:lnTo>
                      <a:pt x="337" y="100"/>
                    </a:lnTo>
                    <a:lnTo>
                      <a:pt x="337" y="125"/>
                    </a:lnTo>
                    <a:lnTo>
                      <a:pt x="311" y="137"/>
                    </a:lnTo>
                    <a:lnTo>
                      <a:pt x="267" y="106"/>
                    </a:lnTo>
                    <a:lnTo>
                      <a:pt x="204" y="74"/>
                    </a:lnTo>
                    <a:lnTo>
                      <a:pt x="260" y="112"/>
                    </a:lnTo>
                    <a:lnTo>
                      <a:pt x="273" y="137"/>
                    </a:lnTo>
                    <a:lnTo>
                      <a:pt x="273" y="157"/>
                    </a:lnTo>
                    <a:lnTo>
                      <a:pt x="235" y="157"/>
                    </a:lnTo>
                    <a:lnTo>
                      <a:pt x="218" y="157"/>
                    </a:lnTo>
                    <a:lnTo>
                      <a:pt x="204" y="132"/>
                    </a:lnTo>
                    <a:lnTo>
                      <a:pt x="192" y="100"/>
                    </a:lnTo>
                    <a:lnTo>
                      <a:pt x="146" y="74"/>
                    </a:lnTo>
                    <a:lnTo>
                      <a:pt x="167" y="119"/>
                    </a:lnTo>
                    <a:lnTo>
                      <a:pt x="178" y="145"/>
                    </a:lnTo>
                    <a:lnTo>
                      <a:pt x="178" y="157"/>
                    </a:lnTo>
                    <a:lnTo>
                      <a:pt x="167" y="176"/>
                    </a:lnTo>
                    <a:lnTo>
                      <a:pt x="146" y="176"/>
                    </a:lnTo>
                    <a:lnTo>
                      <a:pt x="121" y="157"/>
                    </a:lnTo>
                    <a:lnTo>
                      <a:pt x="84" y="125"/>
                    </a:lnTo>
                    <a:lnTo>
                      <a:pt x="84" y="145"/>
                    </a:lnTo>
                    <a:lnTo>
                      <a:pt x="90" y="169"/>
                    </a:lnTo>
                    <a:lnTo>
                      <a:pt x="90" y="176"/>
                    </a:lnTo>
                    <a:lnTo>
                      <a:pt x="71" y="169"/>
                    </a:lnTo>
                    <a:lnTo>
                      <a:pt x="52" y="157"/>
                    </a:lnTo>
                    <a:lnTo>
                      <a:pt x="52" y="183"/>
                    </a:lnTo>
                    <a:lnTo>
                      <a:pt x="46" y="208"/>
                    </a:lnTo>
                    <a:lnTo>
                      <a:pt x="14" y="220"/>
                    </a:lnTo>
                    <a:lnTo>
                      <a:pt x="0" y="214"/>
                    </a:lnTo>
                    <a:lnTo>
                      <a:pt x="0" y="183"/>
                    </a:lnTo>
                    <a:lnTo>
                      <a:pt x="0" y="145"/>
                    </a:lnTo>
                    <a:lnTo>
                      <a:pt x="0" y="63"/>
                    </a:lnTo>
                    <a:close/>
                  </a:path>
                </a:pathLst>
              </a:custGeom>
              <a:solidFill>
                <a:srgbClr val="C08040"/>
              </a:solidFill>
              <a:ln w="11113">
                <a:solidFill>
                  <a:srgbClr val="000000"/>
                </a:solidFill>
                <a:prstDash val="solid"/>
                <a:round/>
                <a:headEnd/>
                <a:tailEnd/>
              </a:ln>
            </p:spPr>
            <p:txBody>
              <a:bodyPr/>
              <a:lstStyle/>
              <a:p>
                <a:endParaRPr lang="zh-CN" altLang="en-US"/>
              </a:p>
            </p:txBody>
          </p:sp>
        </p:grpSp>
        <p:sp>
          <p:nvSpPr>
            <p:cNvPr id="325691" name="Freeform 59"/>
            <p:cNvSpPr>
              <a:spLocks/>
            </p:cNvSpPr>
            <p:nvPr/>
          </p:nvSpPr>
          <p:spPr bwMode="auto">
            <a:xfrm>
              <a:off x="3237" y="1658"/>
              <a:ext cx="468" cy="354"/>
            </a:xfrm>
            <a:custGeom>
              <a:avLst/>
              <a:gdLst>
                <a:gd name="T0" fmla="*/ 0 w 468"/>
                <a:gd name="T1" fmla="*/ 110 h 354"/>
                <a:gd name="T2" fmla="*/ 90 w 468"/>
                <a:gd name="T3" fmla="*/ 202 h 354"/>
                <a:gd name="T4" fmla="*/ 96 w 468"/>
                <a:gd name="T5" fmla="*/ 261 h 354"/>
                <a:gd name="T6" fmla="*/ 104 w 468"/>
                <a:gd name="T7" fmla="*/ 354 h 354"/>
                <a:gd name="T8" fmla="*/ 129 w 468"/>
                <a:gd name="T9" fmla="*/ 354 h 354"/>
                <a:gd name="T10" fmla="*/ 155 w 468"/>
                <a:gd name="T11" fmla="*/ 326 h 354"/>
                <a:gd name="T12" fmla="*/ 167 w 468"/>
                <a:gd name="T13" fmla="*/ 273 h 354"/>
                <a:gd name="T14" fmla="*/ 167 w 468"/>
                <a:gd name="T15" fmla="*/ 195 h 354"/>
                <a:gd name="T16" fmla="*/ 174 w 468"/>
                <a:gd name="T17" fmla="*/ 240 h 354"/>
                <a:gd name="T18" fmla="*/ 180 w 468"/>
                <a:gd name="T19" fmla="*/ 267 h 354"/>
                <a:gd name="T20" fmla="*/ 186 w 468"/>
                <a:gd name="T21" fmla="*/ 293 h 354"/>
                <a:gd name="T22" fmla="*/ 212 w 468"/>
                <a:gd name="T23" fmla="*/ 293 h 354"/>
                <a:gd name="T24" fmla="*/ 238 w 468"/>
                <a:gd name="T25" fmla="*/ 267 h 354"/>
                <a:gd name="T26" fmla="*/ 238 w 468"/>
                <a:gd name="T27" fmla="*/ 235 h 354"/>
                <a:gd name="T28" fmla="*/ 258 w 468"/>
                <a:gd name="T29" fmla="*/ 187 h 354"/>
                <a:gd name="T30" fmla="*/ 263 w 468"/>
                <a:gd name="T31" fmla="*/ 221 h 354"/>
                <a:gd name="T32" fmla="*/ 278 w 468"/>
                <a:gd name="T33" fmla="*/ 254 h 354"/>
                <a:gd name="T34" fmla="*/ 310 w 468"/>
                <a:gd name="T35" fmla="*/ 240 h 354"/>
                <a:gd name="T36" fmla="*/ 321 w 468"/>
                <a:gd name="T37" fmla="*/ 214 h 354"/>
                <a:gd name="T38" fmla="*/ 321 w 468"/>
                <a:gd name="T39" fmla="*/ 235 h 354"/>
                <a:gd name="T40" fmla="*/ 362 w 468"/>
                <a:gd name="T41" fmla="*/ 214 h 354"/>
                <a:gd name="T42" fmla="*/ 380 w 468"/>
                <a:gd name="T43" fmla="*/ 168 h 354"/>
                <a:gd name="T44" fmla="*/ 367 w 468"/>
                <a:gd name="T45" fmla="*/ 240 h 354"/>
                <a:gd name="T46" fmla="*/ 362 w 468"/>
                <a:gd name="T47" fmla="*/ 267 h 354"/>
                <a:gd name="T48" fmla="*/ 386 w 468"/>
                <a:gd name="T49" fmla="*/ 273 h 354"/>
                <a:gd name="T50" fmla="*/ 391 w 468"/>
                <a:gd name="T51" fmla="*/ 306 h 354"/>
                <a:gd name="T52" fmla="*/ 431 w 468"/>
                <a:gd name="T53" fmla="*/ 300 h 354"/>
                <a:gd name="T54" fmla="*/ 456 w 468"/>
                <a:gd name="T55" fmla="*/ 240 h 354"/>
                <a:gd name="T56" fmla="*/ 468 w 468"/>
                <a:gd name="T57" fmla="*/ 168 h 354"/>
                <a:gd name="T58" fmla="*/ 456 w 468"/>
                <a:gd name="T59" fmla="*/ 105 h 354"/>
                <a:gd name="T60" fmla="*/ 416 w 468"/>
                <a:gd name="T61" fmla="*/ 52 h 354"/>
                <a:gd name="T62" fmla="*/ 373 w 468"/>
                <a:gd name="T63" fmla="*/ 11 h 354"/>
                <a:gd name="T64" fmla="*/ 347 w 468"/>
                <a:gd name="T65" fmla="*/ 45 h 354"/>
                <a:gd name="T66" fmla="*/ 315 w 468"/>
                <a:gd name="T67" fmla="*/ 19 h 354"/>
                <a:gd name="T68" fmla="*/ 296 w 468"/>
                <a:gd name="T69" fmla="*/ 5 h 354"/>
                <a:gd name="T70" fmla="*/ 284 w 468"/>
                <a:gd name="T71" fmla="*/ 19 h 354"/>
                <a:gd name="T72" fmla="*/ 251 w 468"/>
                <a:gd name="T73" fmla="*/ 11 h 354"/>
                <a:gd name="T74" fmla="*/ 244 w 468"/>
                <a:gd name="T75" fmla="*/ 45 h 354"/>
                <a:gd name="T76" fmla="*/ 232 w 468"/>
                <a:gd name="T77" fmla="*/ 25 h 354"/>
                <a:gd name="T78" fmla="*/ 200 w 468"/>
                <a:gd name="T79" fmla="*/ 19 h 354"/>
                <a:gd name="T80" fmla="*/ 167 w 468"/>
                <a:gd name="T81" fmla="*/ 0 h 354"/>
                <a:gd name="T82" fmla="*/ 155 w 468"/>
                <a:gd name="T83" fmla="*/ 25 h 354"/>
                <a:gd name="T84" fmla="*/ 136 w 468"/>
                <a:gd name="T85" fmla="*/ 11 h 354"/>
                <a:gd name="T86" fmla="*/ 109 w 468"/>
                <a:gd name="T87" fmla="*/ 5 h 354"/>
                <a:gd name="T88" fmla="*/ 90 w 468"/>
                <a:gd name="T89" fmla="*/ 11 h 354"/>
                <a:gd name="T90" fmla="*/ 84 w 468"/>
                <a:gd name="T91" fmla="*/ 52 h 354"/>
                <a:gd name="T92" fmla="*/ 90 w 468"/>
                <a:gd name="T93" fmla="*/ 58 h 354"/>
                <a:gd name="T94" fmla="*/ 71 w 468"/>
                <a:gd name="T95" fmla="*/ 58 h 354"/>
                <a:gd name="T96" fmla="*/ 5 w 468"/>
                <a:gd name="T97" fmla="*/ 52 h 354"/>
                <a:gd name="T98" fmla="*/ 0 w 468"/>
                <a:gd name="T99" fmla="*/ 1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8" h="354">
                  <a:moveTo>
                    <a:pt x="0" y="110"/>
                  </a:moveTo>
                  <a:lnTo>
                    <a:pt x="90" y="202"/>
                  </a:lnTo>
                  <a:lnTo>
                    <a:pt x="96" y="261"/>
                  </a:lnTo>
                  <a:lnTo>
                    <a:pt x="104" y="354"/>
                  </a:lnTo>
                  <a:lnTo>
                    <a:pt x="129" y="354"/>
                  </a:lnTo>
                  <a:lnTo>
                    <a:pt x="155" y="326"/>
                  </a:lnTo>
                  <a:lnTo>
                    <a:pt x="167" y="273"/>
                  </a:lnTo>
                  <a:lnTo>
                    <a:pt x="167" y="195"/>
                  </a:lnTo>
                  <a:lnTo>
                    <a:pt x="174" y="240"/>
                  </a:lnTo>
                  <a:lnTo>
                    <a:pt x="180" y="267"/>
                  </a:lnTo>
                  <a:lnTo>
                    <a:pt x="186" y="293"/>
                  </a:lnTo>
                  <a:lnTo>
                    <a:pt x="212" y="293"/>
                  </a:lnTo>
                  <a:lnTo>
                    <a:pt x="238" y="267"/>
                  </a:lnTo>
                  <a:lnTo>
                    <a:pt x="238" y="235"/>
                  </a:lnTo>
                  <a:lnTo>
                    <a:pt x="258" y="187"/>
                  </a:lnTo>
                  <a:lnTo>
                    <a:pt x="263" y="221"/>
                  </a:lnTo>
                  <a:lnTo>
                    <a:pt x="278" y="254"/>
                  </a:lnTo>
                  <a:lnTo>
                    <a:pt x="310" y="240"/>
                  </a:lnTo>
                  <a:lnTo>
                    <a:pt x="321" y="214"/>
                  </a:lnTo>
                  <a:lnTo>
                    <a:pt x="321" y="235"/>
                  </a:lnTo>
                  <a:lnTo>
                    <a:pt x="362" y="214"/>
                  </a:lnTo>
                  <a:lnTo>
                    <a:pt x="380" y="168"/>
                  </a:lnTo>
                  <a:lnTo>
                    <a:pt x="367" y="240"/>
                  </a:lnTo>
                  <a:lnTo>
                    <a:pt x="362" y="267"/>
                  </a:lnTo>
                  <a:lnTo>
                    <a:pt x="386" y="273"/>
                  </a:lnTo>
                  <a:lnTo>
                    <a:pt x="391" y="306"/>
                  </a:lnTo>
                  <a:lnTo>
                    <a:pt x="431" y="300"/>
                  </a:lnTo>
                  <a:lnTo>
                    <a:pt x="456" y="240"/>
                  </a:lnTo>
                  <a:lnTo>
                    <a:pt x="468" y="168"/>
                  </a:lnTo>
                  <a:lnTo>
                    <a:pt x="456" y="105"/>
                  </a:lnTo>
                  <a:lnTo>
                    <a:pt x="416" y="52"/>
                  </a:lnTo>
                  <a:lnTo>
                    <a:pt x="373" y="11"/>
                  </a:lnTo>
                  <a:lnTo>
                    <a:pt x="347" y="45"/>
                  </a:lnTo>
                  <a:lnTo>
                    <a:pt x="315" y="19"/>
                  </a:lnTo>
                  <a:lnTo>
                    <a:pt x="296" y="5"/>
                  </a:lnTo>
                  <a:lnTo>
                    <a:pt x="284" y="19"/>
                  </a:lnTo>
                  <a:lnTo>
                    <a:pt x="251" y="11"/>
                  </a:lnTo>
                  <a:lnTo>
                    <a:pt x="244" y="45"/>
                  </a:lnTo>
                  <a:lnTo>
                    <a:pt x="232" y="25"/>
                  </a:lnTo>
                  <a:lnTo>
                    <a:pt x="200" y="19"/>
                  </a:lnTo>
                  <a:lnTo>
                    <a:pt x="167" y="0"/>
                  </a:lnTo>
                  <a:lnTo>
                    <a:pt x="155" y="25"/>
                  </a:lnTo>
                  <a:lnTo>
                    <a:pt x="136" y="11"/>
                  </a:lnTo>
                  <a:lnTo>
                    <a:pt x="109" y="5"/>
                  </a:lnTo>
                  <a:lnTo>
                    <a:pt x="90" y="11"/>
                  </a:lnTo>
                  <a:lnTo>
                    <a:pt x="84" y="52"/>
                  </a:lnTo>
                  <a:lnTo>
                    <a:pt x="90" y="58"/>
                  </a:lnTo>
                  <a:lnTo>
                    <a:pt x="71" y="58"/>
                  </a:lnTo>
                  <a:lnTo>
                    <a:pt x="5" y="52"/>
                  </a:lnTo>
                  <a:lnTo>
                    <a:pt x="0" y="110"/>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325692" name="Group 60"/>
            <p:cNvGrpSpPr>
              <a:grpSpLocks/>
            </p:cNvGrpSpPr>
            <p:nvPr/>
          </p:nvGrpSpPr>
          <p:grpSpPr bwMode="auto">
            <a:xfrm>
              <a:off x="2829" y="1472"/>
              <a:ext cx="573" cy="140"/>
              <a:chOff x="2829" y="1472"/>
              <a:chExt cx="573" cy="140"/>
            </a:xfrm>
          </p:grpSpPr>
          <p:sp>
            <p:nvSpPr>
              <p:cNvPr id="325693" name="Freeform 61"/>
              <p:cNvSpPr>
                <a:spLocks/>
              </p:cNvSpPr>
              <p:nvPr/>
            </p:nvSpPr>
            <p:spPr bwMode="auto">
              <a:xfrm>
                <a:off x="2829" y="1497"/>
                <a:ext cx="522" cy="102"/>
              </a:xfrm>
              <a:custGeom>
                <a:avLst/>
                <a:gdLst>
                  <a:gd name="T0" fmla="*/ 0 w 522"/>
                  <a:gd name="T1" fmla="*/ 4 h 102"/>
                  <a:gd name="T2" fmla="*/ 66 w 522"/>
                  <a:gd name="T3" fmla="*/ 0 h 102"/>
                  <a:gd name="T4" fmla="*/ 135 w 522"/>
                  <a:gd name="T5" fmla="*/ 17 h 102"/>
                  <a:gd name="T6" fmla="*/ 185 w 522"/>
                  <a:gd name="T7" fmla="*/ 35 h 102"/>
                  <a:gd name="T8" fmla="*/ 259 w 522"/>
                  <a:gd name="T9" fmla="*/ 67 h 102"/>
                  <a:gd name="T10" fmla="*/ 322 w 522"/>
                  <a:gd name="T11" fmla="*/ 83 h 102"/>
                  <a:gd name="T12" fmla="*/ 379 w 522"/>
                  <a:gd name="T13" fmla="*/ 75 h 102"/>
                  <a:gd name="T14" fmla="*/ 440 w 522"/>
                  <a:gd name="T15" fmla="*/ 83 h 102"/>
                  <a:gd name="T16" fmla="*/ 487 w 522"/>
                  <a:gd name="T17" fmla="*/ 86 h 102"/>
                  <a:gd name="T18" fmla="*/ 522 w 522"/>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102">
                    <a:moveTo>
                      <a:pt x="0" y="4"/>
                    </a:moveTo>
                    <a:lnTo>
                      <a:pt x="66" y="0"/>
                    </a:lnTo>
                    <a:lnTo>
                      <a:pt x="135" y="17"/>
                    </a:lnTo>
                    <a:lnTo>
                      <a:pt x="185" y="35"/>
                    </a:lnTo>
                    <a:lnTo>
                      <a:pt x="259" y="67"/>
                    </a:lnTo>
                    <a:lnTo>
                      <a:pt x="322" y="83"/>
                    </a:lnTo>
                    <a:lnTo>
                      <a:pt x="379" y="75"/>
                    </a:lnTo>
                    <a:lnTo>
                      <a:pt x="440" y="83"/>
                    </a:lnTo>
                    <a:lnTo>
                      <a:pt x="487" y="86"/>
                    </a:lnTo>
                    <a:lnTo>
                      <a:pt x="522" y="102"/>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5694" name="Freeform 62"/>
              <p:cNvSpPr>
                <a:spLocks/>
              </p:cNvSpPr>
              <p:nvPr/>
            </p:nvSpPr>
            <p:spPr bwMode="auto">
              <a:xfrm>
                <a:off x="2938" y="1472"/>
                <a:ext cx="464" cy="140"/>
              </a:xfrm>
              <a:custGeom>
                <a:avLst/>
                <a:gdLst>
                  <a:gd name="T0" fmla="*/ 0 w 464"/>
                  <a:gd name="T1" fmla="*/ 0 h 140"/>
                  <a:gd name="T2" fmla="*/ 35 w 464"/>
                  <a:gd name="T3" fmla="*/ 23 h 140"/>
                  <a:gd name="T4" fmla="*/ 93 w 464"/>
                  <a:gd name="T5" fmla="*/ 42 h 140"/>
                  <a:gd name="T6" fmla="*/ 133 w 464"/>
                  <a:gd name="T7" fmla="*/ 54 h 140"/>
                  <a:gd name="T8" fmla="*/ 181 w 464"/>
                  <a:gd name="T9" fmla="*/ 60 h 140"/>
                  <a:gd name="T10" fmla="*/ 226 w 464"/>
                  <a:gd name="T11" fmla="*/ 49 h 140"/>
                  <a:gd name="T12" fmla="*/ 302 w 464"/>
                  <a:gd name="T13" fmla="*/ 60 h 140"/>
                  <a:gd name="T14" fmla="*/ 353 w 464"/>
                  <a:gd name="T15" fmla="*/ 71 h 140"/>
                  <a:gd name="T16" fmla="*/ 398 w 464"/>
                  <a:gd name="T17" fmla="*/ 76 h 140"/>
                  <a:gd name="T18" fmla="*/ 449 w 464"/>
                  <a:gd name="T19" fmla="*/ 100 h 140"/>
                  <a:gd name="T20" fmla="*/ 464 w 464"/>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140">
                    <a:moveTo>
                      <a:pt x="0" y="0"/>
                    </a:moveTo>
                    <a:lnTo>
                      <a:pt x="35" y="23"/>
                    </a:lnTo>
                    <a:lnTo>
                      <a:pt x="93" y="42"/>
                    </a:lnTo>
                    <a:lnTo>
                      <a:pt x="133" y="54"/>
                    </a:lnTo>
                    <a:lnTo>
                      <a:pt x="181" y="60"/>
                    </a:lnTo>
                    <a:lnTo>
                      <a:pt x="226" y="49"/>
                    </a:lnTo>
                    <a:lnTo>
                      <a:pt x="302" y="60"/>
                    </a:lnTo>
                    <a:lnTo>
                      <a:pt x="353" y="71"/>
                    </a:lnTo>
                    <a:lnTo>
                      <a:pt x="398" y="76"/>
                    </a:lnTo>
                    <a:lnTo>
                      <a:pt x="449" y="100"/>
                    </a:lnTo>
                    <a:lnTo>
                      <a:pt x="464" y="140"/>
                    </a:lnTo>
                  </a:path>
                </a:pathLst>
              </a:custGeom>
              <a:noFill/>
              <a:ln w="11113">
                <a:solidFill>
                  <a:srgbClr val="C08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5695" name="Freeform 63"/>
            <p:cNvSpPr>
              <a:spLocks/>
            </p:cNvSpPr>
            <p:nvPr/>
          </p:nvSpPr>
          <p:spPr bwMode="auto">
            <a:xfrm>
              <a:off x="2581" y="1833"/>
              <a:ext cx="142" cy="159"/>
            </a:xfrm>
            <a:custGeom>
              <a:avLst/>
              <a:gdLst>
                <a:gd name="T0" fmla="*/ 129 w 142"/>
                <a:gd name="T1" fmla="*/ 0 h 159"/>
                <a:gd name="T2" fmla="*/ 22 w 142"/>
                <a:gd name="T3" fmla="*/ 76 h 159"/>
                <a:gd name="T4" fmla="*/ 0 w 142"/>
                <a:gd name="T5" fmla="*/ 108 h 159"/>
                <a:gd name="T6" fmla="*/ 9 w 142"/>
                <a:gd name="T7" fmla="*/ 139 h 159"/>
                <a:gd name="T8" fmla="*/ 27 w 142"/>
                <a:gd name="T9" fmla="*/ 159 h 159"/>
                <a:gd name="T10" fmla="*/ 63 w 142"/>
                <a:gd name="T11" fmla="*/ 149 h 159"/>
                <a:gd name="T12" fmla="*/ 142 w 142"/>
                <a:gd name="T13" fmla="*/ 67 h 159"/>
                <a:gd name="T14" fmla="*/ 129 w 14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59">
                  <a:moveTo>
                    <a:pt x="129" y="0"/>
                  </a:moveTo>
                  <a:lnTo>
                    <a:pt x="22" y="76"/>
                  </a:lnTo>
                  <a:lnTo>
                    <a:pt x="0" y="108"/>
                  </a:lnTo>
                  <a:lnTo>
                    <a:pt x="9" y="139"/>
                  </a:lnTo>
                  <a:lnTo>
                    <a:pt x="27" y="159"/>
                  </a:lnTo>
                  <a:lnTo>
                    <a:pt x="63" y="149"/>
                  </a:lnTo>
                  <a:lnTo>
                    <a:pt x="142" y="67"/>
                  </a:lnTo>
                  <a:lnTo>
                    <a:pt x="129"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325696" name="Oval 64"/>
            <p:cNvSpPr>
              <a:spLocks noChangeArrowheads="1"/>
            </p:cNvSpPr>
            <p:nvPr/>
          </p:nvSpPr>
          <p:spPr bwMode="auto">
            <a:xfrm>
              <a:off x="2652" y="1886"/>
              <a:ext cx="50" cy="49"/>
            </a:xfrm>
            <a:prstGeom prst="ellipse">
              <a:avLst/>
            </a:prstGeom>
            <a:solidFill>
              <a:srgbClr val="009080"/>
            </a:solidFill>
            <a:ln w="11176">
              <a:solidFill>
                <a:srgbClr val="000000"/>
              </a:solidFill>
              <a:round/>
              <a:headEnd/>
              <a:tailEnd/>
            </a:ln>
          </p:spPr>
          <p:txBody>
            <a:bodyPr/>
            <a:lstStyle/>
            <a:p>
              <a:endParaRPr lang="zh-CN" altLang="en-US"/>
            </a:p>
          </p:txBody>
        </p:sp>
        <p:sp>
          <p:nvSpPr>
            <p:cNvPr id="325697" name="Freeform 65"/>
            <p:cNvSpPr>
              <a:spLocks/>
            </p:cNvSpPr>
            <p:nvPr/>
          </p:nvSpPr>
          <p:spPr bwMode="auto">
            <a:xfrm rot="1500000">
              <a:off x="2523" y="1795"/>
              <a:ext cx="190" cy="144"/>
            </a:xfrm>
            <a:custGeom>
              <a:avLst/>
              <a:gdLst>
                <a:gd name="T0" fmla="*/ 184 w 190"/>
                <a:gd name="T1" fmla="*/ 15 h 144"/>
                <a:gd name="T2" fmla="*/ 175 w 190"/>
                <a:gd name="T3" fmla="*/ 4 h 144"/>
                <a:gd name="T4" fmla="*/ 166 w 190"/>
                <a:gd name="T5" fmla="*/ 0 h 144"/>
                <a:gd name="T6" fmla="*/ 155 w 190"/>
                <a:gd name="T7" fmla="*/ 1 h 144"/>
                <a:gd name="T8" fmla="*/ 145 w 190"/>
                <a:gd name="T9" fmla="*/ 9 h 144"/>
                <a:gd name="T10" fmla="*/ 6 w 190"/>
                <a:gd name="T11" fmla="*/ 100 h 144"/>
                <a:gd name="T12" fmla="*/ 2 w 190"/>
                <a:gd name="T13" fmla="*/ 108 h 144"/>
                <a:gd name="T14" fmla="*/ 0 w 190"/>
                <a:gd name="T15" fmla="*/ 120 h 144"/>
                <a:gd name="T16" fmla="*/ 4 w 190"/>
                <a:gd name="T17" fmla="*/ 132 h 144"/>
                <a:gd name="T18" fmla="*/ 12 w 190"/>
                <a:gd name="T19" fmla="*/ 141 h 144"/>
                <a:gd name="T20" fmla="*/ 22 w 190"/>
                <a:gd name="T21" fmla="*/ 144 h 144"/>
                <a:gd name="T22" fmla="*/ 35 w 190"/>
                <a:gd name="T23" fmla="*/ 141 h 144"/>
                <a:gd name="T24" fmla="*/ 181 w 190"/>
                <a:gd name="T25" fmla="*/ 46 h 144"/>
                <a:gd name="T26" fmla="*/ 189 w 190"/>
                <a:gd name="T27" fmla="*/ 38 h 144"/>
                <a:gd name="T28" fmla="*/ 190 w 190"/>
                <a:gd name="T29" fmla="*/ 28 h 144"/>
                <a:gd name="T30" fmla="*/ 184 w 190"/>
                <a:gd name="T31"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44">
                  <a:moveTo>
                    <a:pt x="184" y="15"/>
                  </a:moveTo>
                  <a:lnTo>
                    <a:pt x="175" y="4"/>
                  </a:lnTo>
                  <a:lnTo>
                    <a:pt x="166" y="0"/>
                  </a:lnTo>
                  <a:lnTo>
                    <a:pt x="155" y="1"/>
                  </a:lnTo>
                  <a:lnTo>
                    <a:pt x="145" y="9"/>
                  </a:lnTo>
                  <a:lnTo>
                    <a:pt x="6" y="100"/>
                  </a:lnTo>
                  <a:lnTo>
                    <a:pt x="2" y="108"/>
                  </a:lnTo>
                  <a:lnTo>
                    <a:pt x="0" y="120"/>
                  </a:lnTo>
                  <a:lnTo>
                    <a:pt x="4" y="132"/>
                  </a:lnTo>
                  <a:lnTo>
                    <a:pt x="12" y="141"/>
                  </a:lnTo>
                  <a:lnTo>
                    <a:pt x="22" y="144"/>
                  </a:lnTo>
                  <a:lnTo>
                    <a:pt x="35" y="141"/>
                  </a:lnTo>
                  <a:lnTo>
                    <a:pt x="181" y="46"/>
                  </a:lnTo>
                  <a:lnTo>
                    <a:pt x="189" y="38"/>
                  </a:lnTo>
                  <a:lnTo>
                    <a:pt x="190" y="28"/>
                  </a:lnTo>
                  <a:lnTo>
                    <a:pt x="184" y="15"/>
                  </a:lnTo>
                  <a:close/>
                </a:path>
              </a:pathLst>
            </a:custGeom>
            <a:solidFill>
              <a:srgbClr val="C08040"/>
            </a:solidFill>
            <a:ln w="11176">
              <a:solidFill>
                <a:srgbClr val="000000"/>
              </a:solidFill>
              <a:prstDash val="solid"/>
              <a:round/>
              <a:headEnd/>
              <a:tailEnd/>
            </a:ln>
          </p:spPr>
          <p:txBody>
            <a:bodyPr/>
            <a:lstStyle/>
            <a:p>
              <a:endParaRPr lang="zh-CN" altLang="en-US"/>
            </a:p>
          </p:txBody>
        </p:sp>
        <p:sp>
          <p:nvSpPr>
            <p:cNvPr id="325698" name="Freeform 66"/>
            <p:cNvSpPr>
              <a:spLocks/>
            </p:cNvSpPr>
            <p:nvPr/>
          </p:nvSpPr>
          <p:spPr bwMode="auto">
            <a:xfrm>
              <a:off x="2577" y="1877"/>
              <a:ext cx="336" cy="321"/>
            </a:xfrm>
            <a:custGeom>
              <a:avLst/>
              <a:gdLst>
                <a:gd name="T0" fmla="*/ 172 w 336"/>
                <a:gd name="T1" fmla="*/ 0 h 321"/>
                <a:gd name="T2" fmla="*/ 95 w 336"/>
                <a:gd name="T3" fmla="*/ 71 h 321"/>
                <a:gd name="T4" fmla="*/ 29 w 336"/>
                <a:gd name="T5" fmla="*/ 147 h 321"/>
                <a:gd name="T6" fmla="*/ 0 w 336"/>
                <a:gd name="T7" fmla="*/ 210 h 321"/>
                <a:gd name="T8" fmla="*/ 9 w 336"/>
                <a:gd name="T9" fmla="*/ 264 h 321"/>
                <a:gd name="T10" fmla="*/ 38 w 336"/>
                <a:gd name="T11" fmla="*/ 299 h 321"/>
                <a:gd name="T12" fmla="*/ 82 w 336"/>
                <a:gd name="T13" fmla="*/ 312 h 321"/>
                <a:gd name="T14" fmla="*/ 157 w 336"/>
                <a:gd name="T15" fmla="*/ 321 h 321"/>
                <a:gd name="T16" fmla="*/ 238 w 336"/>
                <a:gd name="T17" fmla="*/ 280 h 321"/>
                <a:gd name="T18" fmla="*/ 281 w 336"/>
                <a:gd name="T19" fmla="*/ 280 h 321"/>
                <a:gd name="T20" fmla="*/ 315 w 336"/>
                <a:gd name="T21" fmla="*/ 264 h 321"/>
                <a:gd name="T22" fmla="*/ 334 w 336"/>
                <a:gd name="T23" fmla="*/ 236 h 321"/>
                <a:gd name="T24" fmla="*/ 336 w 336"/>
                <a:gd name="T25" fmla="*/ 201 h 321"/>
                <a:gd name="T26" fmla="*/ 172 w 336"/>
                <a:gd name="T2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321">
                  <a:moveTo>
                    <a:pt x="172" y="0"/>
                  </a:moveTo>
                  <a:lnTo>
                    <a:pt x="95" y="71"/>
                  </a:lnTo>
                  <a:lnTo>
                    <a:pt x="29" y="147"/>
                  </a:lnTo>
                  <a:lnTo>
                    <a:pt x="0" y="210"/>
                  </a:lnTo>
                  <a:lnTo>
                    <a:pt x="9" y="264"/>
                  </a:lnTo>
                  <a:lnTo>
                    <a:pt x="38" y="299"/>
                  </a:lnTo>
                  <a:lnTo>
                    <a:pt x="82" y="312"/>
                  </a:lnTo>
                  <a:lnTo>
                    <a:pt x="157" y="321"/>
                  </a:lnTo>
                  <a:lnTo>
                    <a:pt x="238" y="280"/>
                  </a:lnTo>
                  <a:lnTo>
                    <a:pt x="281" y="280"/>
                  </a:lnTo>
                  <a:lnTo>
                    <a:pt x="315" y="264"/>
                  </a:lnTo>
                  <a:lnTo>
                    <a:pt x="334" y="236"/>
                  </a:lnTo>
                  <a:lnTo>
                    <a:pt x="336" y="201"/>
                  </a:lnTo>
                  <a:lnTo>
                    <a:pt x="172" y="0"/>
                  </a:lnTo>
                  <a:close/>
                </a:path>
              </a:pathLst>
            </a:custGeom>
            <a:solidFill>
              <a:srgbClr val="E0A080"/>
            </a:solidFill>
            <a:ln w="11176">
              <a:solidFill>
                <a:srgbClr val="000000"/>
              </a:solidFill>
              <a:prstDash val="solid"/>
              <a:round/>
              <a:headEnd/>
              <a:tailEnd/>
            </a:ln>
          </p:spPr>
          <p:txBody>
            <a:bodyPr/>
            <a:lstStyle/>
            <a:p>
              <a:endParaRPr lang="zh-CN" altLang="en-US"/>
            </a:p>
          </p:txBody>
        </p:sp>
        <p:sp>
          <p:nvSpPr>
            <p:cNvPr id="325699" name="Freeform 67"/>
            <p:cNvSpPr>
              <a:spLocks/>
            </p:cNvSpPr>
            <p:nvPr/>
          </p:nvSpPr>
          <p:spPr bwMode="auto">
            <a:xfrm>
              <a:off x="2775" y="1833"/>
              <a:ext cx="167" cy="185"/>
            </a:xfrm>
            <a:custGeom>
              <a:avLst/>
              <a:gdLst>
                <a:gd name="T0" fmla="*/ 37 w 167"/>
                <a:gd name="T1" fmla="*/ 0 h 185"/>
                <a:gd name="T2" fmla="*/ 138 w 167"/>
                <a:gd name="T3" fmla="*/ 58 h 185"/>
                <a:gd name="T4" fmla="*/ 157 w 167"/>
                <a:gd name="T5" fmla="*/ 89 h 185"/>
                <a:gd name="T6" fmla="*/ 167 w 167"/>
                <a:gd name="T7" fmla="*/ 120 h 185"/>
                <a:gd name="T8" fmla="*/ 163 w 167"/>
                <a:gd name="T9" fmla="*/ 159 h 185"/>
                <a:gd name="T10" fmla="*/ 144 w 167"/>
                <a:gd name="T11" fmla="*/ 179 h 185"/>
                <a:gd name="T12" fmla="*/ 108 w 167"/>
                <a:gd name="T13" fmla="*/ 185 h 185"/>
                <a:gd name="T14" fmla="*/ 66 w 167"/>
                <a:gd name="T15" fmla="*/ 172 h 185"/>
                <a:gd name="T16" fmla="*/ 32 w 167"/>
                <a:gd name="T17" fmla="*/ 139 h 185"/>
                <a:gd name="T18" fmla="*/ 6 w 167"/>
                <a:gd name="T19" fmla="*/ 101 h 185"/>
                <a:gd name="T20" fmla="*/ 0 w 167"/>
                <a:gd name="T21" fmla="*/ 69 h 185"/>
                <a:gd name="T22" fmla="*/ 37 w 16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185">
                  <a:moveTo>
                    <a:pt x="37" y="0"/>
                  </a:moveTo>
                  <a:lnTo>
                    <a:pt x="138" y="58"/>
                  </a:lnTo>
                  <a:lnTo>
                    <a:pt x="157" y="89"/>
                  </a:lnTo>
                  <a:lnTo>
                    <a:pt x="167" y="120"/>
                  </a:lnTo>
                  <a:lnTo>
                    <a:pt x="163" y="159"/>
                  </a:lnTo>
                  <a:lnTo>
                    <a:pt x="144" y="179"/>
                  </a:lnTo>
                  <a:lnTo>
                    <a:pt x="108" y="185"/>
                  </a:lnTo>
                  <a:lnTo>
                    <a:pt x="66" y="172"/>
                  </a:lnTo>
                  <a:lnTo>
                    <a:pt x="32" y="139"/>
                  </a:lnTo>
                  <a:lnTo>
                    <a:pt x="6" y="101"/>
                  </a:lnTo>
                  <a:lnTo>
                    <a:pt x="0" y="69"/>
                  </a:lnTo>
                  <a:lnTo>
                    <a:pt x="37" y="0"/>
                  </a:lnTo>
                  <a:close/>
                </a:path>
              </a:pathLst>
            </a:custGeom>
            <a:solidFill>
              <a:srgbClr val="F0F0FF"/>
            </a:solidFill>
            <a:ln w="11113">
              <a:solidFill>
                <a:srgbClr val="000000"/>
              </a:solidFill>
              <a:prstDash val="solid"/>
              <a:round/>
              <a:headEnd/>
              <a:tailEnd/>
            </a:ln>
          </p:spPr>
          <p:txBody>
            <a:bodyPr/>
            <a:lstStyle/>
            <a:p>
              <a:endParaRPr lang="zh-CN" altLang="en-US"/>
            </a:p>
          </p:txBody>
        </p:sp>
        <p:sp>
          <p:nvSpPr>
            <p:cNvPr id="325700" name="Oval 68"/>
            <p:cNvSpPr>
              <a:spLocks noChangeArrowheads="1"/>
            </p:cNvSpPr>
            <p:nvPr/>
          </p:nvSpPr>
          <p:spPr bwMode="auto">
            <a:xfrm>
              <a:off x="2876" y="1897"/>
              <a:ext cx="48" cy="46"/>
            </a:xfrm>
            <a:prstGeom prst="ellipse">
              <a:avLst/>
            </a:prstGeom>
            <a:solidFill>
              <a:srgbClr val="009080"/>
            </a:solidFill>
            <a:ln w="11176">
              <a:solidFill>
                <a:srgbClr val="000000"/>
              </a:solidFill>
              <a:round/>
              <a:headEnd/>
              <a:tailEnd/>
            </a:ln>
          </p:spPr>
          <p:txBody>
            <a:bodyPr/>
            <a:lstStyle/>
            <a:p>
              <a:endParaRPr lang="zh-CN" altLang="en-US"/>
            </a:p>
          </p:txBody>
        </p:sp>
        <p:sp>
          <p:nvSpPr>
            <p:cNvPr id="325701" name="Freeform 69"/>
            <p:cNvSpPr>
              <a:spLocks/>
            </p:cNvSpPr>
            <p:nvPr/>
          </p:nvSpPr>
          <p:spPr bwMode="auto">
            <a:xfrm>
              <a:off x="2784" y="2064"/>
              <a:ext cx="296" cy="240"/>
            </a:xfrm>
            <a:custGeom>
              <a:avLst/>
              <a:gdLst>
                <a:gd name="T0" fmla="*/ 0 w 296"/>
                <a:gd name="T1" fmla="*/ 240 h 240"/>
                <a:gd name="T2" fmla="*/ 192 w 296"/>
                <a:gd name="T3" fmla="*/ 192 h 240"/>
                <a:gd name="T4" fmla="*/ 288 w 296"/>
                <a:gd name="T5" fmla="*/ 96 h 240"/>
                <a:gd name="T6" fmla="*/ 240 w 296"/>
                <a:gd name="T7" fmla="*/ 0 h 240"/>
              </a:gdLst>
              <a:ahLst/>
              <a:cxnLst>
                <a:cxn ang="0">
                  <a:pos x="T0" y="T1"/>
                </a:cxn>
                <a:cxn ang="0">
                  <a:pos x="T2" y="T3"/>
                </a:cxn>
                <a:cxn ang="0">
                  <a:pos x="T4" y="T5"/>
                </a:cxn>
                <a:cxn ang="0">
                  <a:pos x="T6" y="T7"/>
                </a:cxn>
              </a:cxnLst>
              <a:rect l="0" t="0" r="r" b="b"/>
              <a:pathLst>
                <a:path w="296" h="240">
                  <a:moveTo>
                    <a:pt x="0" y="240"/>
                  </a:moveTo>
                  <a:cubicBezTo>
                    <a:pt x="72" y="228"/>
                    <a:pt x="144" y="216"/>
                    <a:pt x="192" y="192"/>
                  </a:cubicBezTo>
                  <a:cubicBezTo>
                    <a:pt x="240" y="168"/>
                    <a:pt x="280" y="128"/>
                    <a:pt x="288" y="96"/>
                  </a:cubicBezTo>
                  <a:cubicBezTo>
                    <a:pt x="296" y="64"/>
                    <a:pt x="268" y="32"/>
                    <a:pt x="240"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2" name="Freeform 70"/>
            <p:cNvSpPr>
              <a:spLocks/>
            </p:cNvSpPr>
            <p:nvPr/>
          </p:nvSpPr>
          <p:spPr bwMode="auto">
            <a:xfrm rot="20100000">
              <a:off x="2766" y="1775"/>
              <a:ext cx="194" cy="132"/>
            </a:xfrm>
            <a:custGeom>
              <a:avLst/>
              <a:gdLst>
                <a:gd name="T0" fmla="*/ 5 w 194"/>
                <a:gd name="T1" fmla="*/ 14 h 132"/>
                <a:gd name="T2" fmla="*/ 14 w 194"/>
                <a:gd name="T3" fmla="*/ 6 h 132"/>
                <a:gd name="T4" fmla="*/ 24 w 194"/>
                <a:gd name="T5" fmla="*/ 0 h 132"/>
                <a:gd name="T6" fmla="*/ 34 w 194"/>
                <a:gd name="T7" fmla="*/ 2 h 132"/>
                <a:gd name="T8" fmla="*/ 44 w 194"/>
                <a:gd name="T9" fmla="*/ 9 h 132"/>
                <a:gd name="T10" fmla="*/ 188 w 194"/>
                <a:gd name="T11" fmla="*/ 92 h 132"/>
                <a:gd name="T12" fmla="*/ 191 w 194"/>
                <a:gd name="T13" fmla="*/ 99 h 132"/>
                <a:gd name="T14" fmla="*/ 194 w 194"/>
                <a:gd name="T15" fmla="*/ 110 h 132"/>
                <a:gd name="T16" fmla="*/ 190 w 194"/>
                <a:gd name="T17" fmla="*/ 121 h 132"/>
                <a:gd name="T18" fmla="*/ 181 w 194"/>
                <a:gd name="T19" fmla="*/ 129 h 132"/>
                <a:gd name="T20" fmla="*/ 172 w 194"/>
                <a:gd name="T21" fmla="*/ 132 h 132"/>
                <a:gd name="T22" fmla="*/ 160 w 194"/>
                <a:gd name="T23" fmla="*/ 130 h 132"/>
                <a:gd name="T24" fmla="*/ 8 w 194"/>
                <a:gd name="T25" fmla="*/ 42 h 132"/>
                <a:gd name="T26" fmla="*/ 2 w 194"/>
                <a:gd name="T27" fmla="*/ 35 h 132"/>
                <a:gd name="T28" fmla="*/ 0 w 194"/>
                <a:gd name="T29" fmla="*/ 26 h 132"/>
                <a:gd name="T30" fmla="*/ 5 w 194"/>
                <a:gd name="T31" fmla="*/ 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32">
                  <a:moveTo>
                    <a:pt x="5" y="14"/>
                  </a:moveTo>
                  <a:lnTo>
                    <a:pt x="14" y="6"/>
                  </a:lnTo>
                  <a:lnTo>
                    <a:pt x="24" y="0"/>
                  </a:lnTo>
                  <a:lnTo>
                    <a:pt x="34" y="2"/>
                  </a:lnTo>
                  <a:lnTo>
                    <a:pt x="44" y="9"/>
                  </a:lnTo>
                  <a:lnTo>
                    <a:pt x="188" y="92"/>
                  </a:lnTo>
                  <a:lnTo>
                    <a:pt x="191" y="99"/>
                  </a:lnTo>
                  <a:lnTo>
                    <a:pt x="194" y="110"/>
                  </a:lnTo>
                  <a:lnTo>
                    <a:pt x="190" y="121"/>
                  </a:lnTo>
                  <a:lnTo>
                    <a:pt x="181" y="129"/>
                  </a:lnTo>
                  <a:lnTo>
                    <a:pt x="172" y="132"/>
                  </a:lnTo>
                  <a:lnTo>
                    <a:pt x="160" y="130"/>
                  </a:lnTo>
                  <a:lnTo>
                    <a:pt x="8" y="42"/>
                  </a:lnTo>
                  <a:lnTo>
                    <a:pt x="2" y="35"/>
                  </a:lnTo>
                  <a:lnTo>
                    <a:pt x="0" y="26"/>
                  </a:lnTo>
                  <a:lnTo>
                    <a:pt x="5" y="14"/>
                  </a:lnTo>
                  <a:close/>
                </a:path>
              </a:pathLst>
            </a:custGeom>
            <a:solidFill>
              <a:srgbClr val="C08040"/>
            </a:solidFill>
            <a:ln w="11176">
              <a:solidFill>
                <a:srgbClr val="000000"/>
              </a:solidFill>
              <a:prstDash val="solid"/>
              <a:round/>
              <a:headEnd/>
              <a:tailEnd/>
            </a:ln>
          </p:spPr>
          <p:txBody>
            <a:bodyPr/>
            <a:lstStyle/>
            <a:p>
              <a:endParaRPr lang="zh-CN" altLang="en-US"/>
            </a:p>
          </p:txBody>
        </p:sp>
        <p:grpSp>
          <p:nvGrpSpPr>
            <p:cNvPr id="325703" name="Group 71"/>
            <p:cNvGrpSpPr>
              <a:grpSpLocks/>
            </p:cNvGrpSpPr>
            <p:nvPr/>
          </p:nvGrpSpPr>
          <p:grpSpPr bwMode="auto">
            <a:xfrm>
              <a:off x="2205" y="2198"/>
              <a:ext cx="1888" cy="1489"/>
              <a:chOff x="2205" y="2198"/>
              <a:chExt cx="1888" cy="1489"/>
            </a:xfrm>
          </p:grpSpPr>
          <p:grpSp>
            <p:nvGrpSpPr>
              <p:cNvPr id="325704" name="Group 72"/>
              <p:cNvGrpSpPr>
                <a:grpSpLocks/>
              </p:cNvGrpSpPr>
              <p:nvPr/>
            </p:nvGrpSpPr>
            <p:grpSpPr bwMode="auto">
              <a:xfrm>
                <a:off x="2205" y="2423"/>
                <a:ext cx="1888" cy="1159"/>
                <a:chOff x="2205" y="2423"/>
                <a:chExt cx="1888" cy="1159"/>
              </a:xfrm>
            </p:grpSpPr>
            <p:sp>
              <p:nvSpPr>
                <p:cNvPr id="325705" name="Freeform 73"/>
                <p:cNvSpPr>
                  <a:spLocks/>
                </p:cNvSpPr>
                <p:nvPr/>
              </p:nvSpPr>
              <p:spPr bwMode="auto">
                <a:xfrm>
                  <a:off x="2205" y="2423"/>
                  <a:ext cx="1888" cy="1159"/>
                </a:xfrm>
                <a:custGeom>
                  <a:avLst/>
                  <a:gdLst>
                    <a:gd name="T0" fmla="*/ 690 w 1888"/>
                    <a:gd name="T1" fmla="*/ 6 h 1159"/>
                    <a:gd name="T2" fmla="*/ 1233 w 1888"/>
                    <a:gd name="T3" fmla="*/ 120 h 1159"/>
                    <a:gd name="T4" fmla="*/ 1381 w 1888"/>
                    <a:gd name="T5" fmla="*/ 488 h 1159"/>
                    <a:gd name="T6" fmla="*/ 1421 w 1888"/>
                    <a:gd name="T7" fmla="*/ 531 h 1159"/>
                    <a:gd name="T8" fmla="*/ 1449 w 1888"/>
                    <a:gd name="T9" fmla="*/ 588 h 1159"/>
                    <a:gd name="T10" fmla="*/ 1489 w 1888"/>
                    <a:gd name="T11" fmla="*/ 652 h 1159"/>
                    <a:gd name="T12" fmla="*/ 1519 w 1888"/>
                    <a:gd name="T13" fmla="*/ 699 h 1159"/>
                    <a:gd name="T14" fmla="*/ 1577 w 1888"/>
                    <a:gd name="T15" fmla="*/ 748 h 1159"/>
                    <a:gd name="T16" fmla="*/ 1610 w 1888"/>
                    <a:gd name="T17" fmla="*/ 811 h 1159"/>
                    <a:gd name="T18" fmla="*/ 1631 w 1888"/>
                    <a:gd name="T19" fmla="*/ 869 h 1159"/>
                    <a:gd name="T20" fmla="*/ 1635 w 1888"/>
                    <a:gd name="T21" fmla="*/ 931 h 1159"/>
                    <a:gd name="T22" fmla="*/ 1689 w 1888"/>
                    <a:gd name="T23" fmla="*/ 943 h 1159"/>
                    <a:gd name="T24" fmla="*/ 1741 w 1888"/>
                    <a:gd name="T25" fmla="*/ 963 h 1159"/>
                    <a:gd name="T26" fmla="*/ 1797 w 1888"/>
                    <a:gd name="T27" fmla="*/ 995 h 1159"/>
                    <a:gd name="T28" fmla="*/ 1838 w 1888"/>
                    <a:gd name="T29" fmla="*/ 1039 h 1159"/>
                    <a:gd name="T30" fmla="*/ 1863 w 1888"/>
                    <a:gd name="T31" fmla="*/ 1090 h 1159"/>
                    <a:gd name="T32" fmla="*/ 1888 w 1888"/>
                    <a:gd name="T33" fmla="*/ 1159 h 1159"/>
                    <a:gd name="T34" fmla="*/ 704 w 1888"/>
                    <a:gd name="T35" fmla="*/ 1159 h 1159"/>
                    <a:gd name="T36" fmla="*/ 672 w 1888"/>
                    <a:gd name="T37" fmla="*/ 1116 h 1159"/>
                    <a:gd name="T38" fmla="*/ 658 w 1888"/>
                    <a:gd name="T39" fmla="*/ 1076 h 1159"/>
                    <a:gd name="T40" fmla="*/ 649 w 1888"/>
                    <a:gd name="T41" fmla="*/ 1014 h 1159"/>
                    <a:gd name="T42" fmla="*/ 632 w 1888"/>
                    <a:gd name="T43" fmla="*/ 950 h 1159"/>
                    <a:gd name="T44" fmla="*/ 582 w 1888"/>
                    <a:gd name="T45" fmla="*/ 893 h 1159"/>
                    <a:gd name="T46" fmla="*/ 538 w 1888"/>
                    <a:gd name="T47" fmla="*/ 913 h 1159"/>
                    <a:gd name="T48" fmla="*/ 492 w 1888"/>
                    <a:gd name="T49" fmla="*/ 950 h 1159"/>
                    <a:gd name="T50" fmla="*/ 449 w 1888"/>
                    <a:gd name="T51" fmla="*/ 982 h 1159"/>
                    <a:gd name="T52" fmla="*/ 406 w 1888"/>
                    <a:gd name="T53" fmla="*/ 1044 h 1159"/>
                    <a:gd name="T54" fmla="*/ 372 w 1888"/>
                    <a:gd name="T55" fmla="*/ 1127 h 1159"/>
                    <a:gd name="T56" fmla="*/ 298 w 1888"/>
                    <a:gd name="T57" fmla="*/ 1105 h 1159"/>
                    <a:gd name="T58" fmla="*/ 49 w 1888"/>
                    <a:gd name="T59" fmla="*/ 1127 h 1159"/>
                    <a:gd name="T60" fmla="*/ 24 w 1888"/>
                    <a:gd name="T61" fmla="*/ 1087 h 1159"/>
                    <a:gd name="T62" fmla="*/ 2 w 1888"/>
                    <a:gd name="T63" fmla="*/ 1007 h 1159"/>
                    <a:gd name="T64" fmla="*/ 0 w 1888"/>
                    <a:gd name="T65" fmla="*/ 924 h 1159"/>
                    <a:gd name="T66" fmla="*/ 19 w 1888"/>
                    <a:gd name="T67" fmla="*/ 837 h 1159"/>
                    <a:gd name="T68" fmla="*/ 56 w 1888"/>
                    <a:gd name="T69" fmla="*/ 758 h 1159"/>
                    <a:gd name="T70" fmla="*/ 120 w 1888"/>
                    <a:gd name="T71" fmla="*/ 690 h 1159"/>
                    <a:gd name="T72" fmla="*/ 199 w 1888"/>
                    <a:gd name="T73" fmla="*/ 645 h 1159"/>
                    <a:gd name="T74" fmla="*/ 190 w 1888"/>
                    <a:gd name="T75" fmla="*/ 566 h 1159"/>
                    <a:gd name="T76" fmla="*/ 208 w 1888"/>
                    <a:gd name="T77" fmla="*/ 500 h 1159"/>
                    <a:gd name="T78" fmla="*/ 236 w 1888"/>
                    <a:gd name="T79" fmla="*/ 422 h 1159"/>
                    <a:gd name="T80" fmla="*/ 278 w 1888"/>
                    <a:gd name="T81" fmla="*/ 358 h 1159"/>
                    <a:gd name="T82" fmla="*/ 322 w 1888"/>
                    <a:gd name="T83" fmla="*/ 323 h 1159"/>
                    <a:gd name="T84" fmla="*/ 388 w 1888"/>
                    <a:gd name="T85" fmla="*/ 294 h 1159"/>
                    <a:gd name="T86" fmla="*/ 435 w 1888"/>
                    <a:gd name="T87" fmla="*/ 279 h 1159"/>
                    <a:gd name="T88" fmla="*/ 486 w 1888"/>
                    <a:gd name="T89" fmla="*/ 203 h 1159"/>
                    <a:gd name="T90" fmla="*/ 480 w 1888"/>
                    <a:gd name="T91" fmla="*/ 76 h 1159"/>
                    <a:gd name="T92" fmla="*/ 524 w 1888"/>
                    <a:gd name="T93" fmla="*/ 19 h 1159"/>
                    <a:gd name="T94" fmla="*/ 582 w 1888"/>
                    <a:gd name="T95" fmla="*/ 0 h 1159"/>
                    <a:gd name="T96" fmla="*/ 690 w 1888"/>
                    <a:gd name="T97" fmla="*/ 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88" h="1159">
                      <a:moveTo>
                        <a:pt x="690" y="6"/>
                      </a:moveTo>
                      <a:lnTo>
                        <a:pt x="1233" y="120"/>
                      </a:lnTo>
                      <a:lnTo>
                        <a:pt x="1381" y="488"/>
                      </a:lnTo>
                      <a:lnTo>
                        <a:pt x="1421" y="531"/>
                      </a:lnTo>
                      <a:lnTo>
                        <a:pt x="1449" y="588"/>
                      </a:lnTo>
                      <a:lnTo>
                        <a:pt x="1489" y="652"/>
                      </a:lnTo>
                      <a:lnTo>
                        <a:pt x="1519" y="699"/>
                      </a:lnTo>
                      <a:lnTo>
                        <a:pt x="1577" y="748"/>
                      </a:lnTo>
                      <a:lnTo>
                        <a:pt x="1610" y="811"/>
                      </a:lnTo>
                      <a:lnTo>
                        <a:pt x="1631" y="869"/>
                      </a:lnTo>
                      <a:lnTo>
                        <a:pt x="1635" y="931"/>
                      </a:lnTo>
                      <a:lnTo>
                        <a:pt x="1689" y="943"/>
                      </a:lnTo>
                      <a:lnTo>
                        <a:pt x="1741" y="963"/>
                      </a:lnTo>
                      <a:lnTo>
                        <a:pt x="1797" y="995"/>
                      </a:lnTo>
                      <a:lnTo>
                        <a:pt x="1838" y="1039"/>
                      </a:lnTo>
                      <a:lnTo>
                        <a:pt x="1863" y="1090"/>
                      </a:lnTo>
                      <a:lnTo>
                        <a:pt x="1888" y="1159"/>
                      </a:lnTo>
                      <a:lnTo>
                        <a:pt x="704" y="1159"/>
                      </a:lnTo>
                      <a:lnTo>
                        <a:pt x="672" y="1116"/>
                      </a:lnTo>
                      <a:lnTo>
                        <a:pt x="658" y="1076"/>
                      </a:lnTo>
                      <a:lnTo>
                        <a:pt x="649" y="1014"/>
                      </a:lnTo>
                      <a:lnTo>
                        <a:pt x="632" y="950"/>
                      </a:lnTo>
                      <a:lnTo>
                        <a:pt x="582" y="893"/>
                      </a:lnTo>
                      <a:lnTo>
                        <a:pt x="538" y="913"/>
                      </a:lnTo>
                      <a:lnTo>
                        <a:pt x="492" y="950"/>
                      </a:lnTo>
                      <a:lnTo>
                        <a:pt x="449" y="982"/>
                      </a:lnTo>
                      <a:lnTo>
                        <a:pt x="406" y="1044"/>
                      </a:lnTo>
                      <a:lnTo>
                        <a:pt x="372" y="1127"/>
                      </a:lnTo>
                      <a:lnTo>
                        <a:pt x="298" y="1105"/>
                      </a:lnTo>
                      <a:lnTo>
                        <a:pt x="49" y="1127"/>
                      </a:lnTo>
                      <a:lnTo>
                        <a:pt x="24" y="1087"/>
                      </a:lnTo>
                      <a:lnTo>
                        <a:pt x="2" y="1007"/>
                      </a:lnTo>
                      <a:lnTo>
                        <a:pt x="0" y="924"/>
                      </a:lnTo>
                      <a:lnTo>
                        <a:pt x="19" y="837"/>
                      </a:lnTo>
                      <a:lnTo>
                        <a:pt x="56" y="758"/>
                      </a:lnTo>
                      <a:lnTo>
                        <a:pt x="120" y="690"/>
                      </a:lnTo>
                      <a:lnTo>
                        <a:pt x="199" y="645"/>
                      </a:lnTo>
                      <a:lnTo>
                        <a:pt x="190" y="566"/>
                      </a:lnTo>
                      <a:lnTo>
                        <a:pt x="208" y="500"/>
                      </a:lnTo>
                      <a:lnTo>
                        <a:pt x="236" y="422"/>
                      </a:lnTo>
                      <a:lnTo>
                        <a:pt x="278" y="358"/>
                      </a:lnTo>
                      <a:lnTo>
                        <a:pt x="322" y="323"/>
                      </a:lnTo>
                      <a:lnTo>
                        <a:pt x="388" y="294"/>
                      </a:lnTo>
                      <a:lnTo>
                        <a:pt x="435" y="279"/>
                      </a:lnTo>
                      <a:lnTo>
                        <a:pt x="486" y="203"/>
                      </a:lnTo>
                      <a:lnTo>
                        <a:pt x="480" y="76"/>
                      </a:lnTo>
                      <a:lnTo>
                        <a:pt x="524" y="19"/>
                      </a:lnTo>
                      <a:lnTo>
                        <a:pt x="582" y="0"/>
                      </a:lnTo>
                      <a:lnTo>
                        <a:pt x="690" y="6"/>
                      </a:lnTo>
                      <a:close/>
                    </a:path>
                  </a:pathLst>
                </a:custGeom>
                <a:solidFill>
                  <a:srgbClr val="4080FF"/>
                </a:solidFill>
                <a:ln w="11176">
                  <a:solidFill>
                    <a:srgbClr val="000000"/>
                  </a:solidFill>
                  <a:prstDash val="solid"/>
                  <a:round/>
                  <a:headEnd/>
                  <a:tailEnd/>
                </a:ln>
              </p:spPr>
              <p:txBody>
                <a:bodyPr/>
                <a:lstStyle/>
                <a:p>
                  <a:endParaRPr lang="zh-CN" altLang="en-US"/>
                </a:p>
              </p:txBody>
            </p:sp>
            <p:sp>
              <p:nvSpPr>
                <p:cNvPr id="325706" name="Freeform 74"/>
                <p:cNvSpPr>
                  <a:spLocks/>
                </p:cNvSpPr>
                <p:nvPr/>
              </p:nvSpPr>
              <p:spPr bwMode="auto">
                <a:xfrm>
                  <a:off x="2275" y="3203"/>
                  <a:ext cx="75" cy="213"/>
                </a:xfrm>
                <a:custGeom>
                  <a:avLst/>
                  <a:gdLst>
                    <a:gd name="T0" fmla="*/ 75 w 75"/>
                    <a:gd name="T1" fmla="*/ 0 h 213"/>
                    <a:gd name="T2" fmla="*/ 5 w 75"/>
                    <a:gd name="T3" fmla="*/ 76 h 213"/>
                    <a:gd name="T4" fmla="*/ 0 w 75"/>
                    <a:gd name="T5" fmla="*/ 138 h 213"/>
                    <a:gd name="T6" fmla="*/ 5 w 75"/>
                    <a:gd name="T7" fmla="*/ 195 h 213"/>
                    <a:gd name="T8" fmla="*/ 18 w 75"/>
                    <a:gd name="T9" fmla="*/ 213 h 213"/>
                  </a:gdLst>
                  <a:ahLst/>
                  <a:cxnLst>
                    <a:cxn ang="0">
                      <a:pos x="T0" y="T1"/>
                    </a:cxn>
                    <a:cxn ang="0">
                      <a:pos x="T2" y="T3"/>
                    </a:cxn>
                    <a:cxn ang="0">
                      <a:pos x="T4" y="T5"/>
                    </a:cxn>
                    <a:cxn ang="0">
                      <a:pos x="T6" y="T7"/>
                    </a:cxn>
                    <a:cxn ang="0">
                      <a:pos x="T8" y="T9"/>
                    </a:cxn>
                  </a:cxnLst>
                  <a:rect l="0" t="0" r="r" b="b"/>
                  <a:pathLst>
                    <a:path w="75" h="213">
                      <a:moveTo>
                        <a:pt x="75" y="0"/>
                      </a:moveTo>
                      <a:lnTo>
                        <a:pt x="5" y="76"/>
                      </a:lnTo>
                      <a:lnTo>
                        <a:pt x="0" y="138"/>
                      </a:lnTo>
                      <a:lnTo>
                        <a:pt x="5" y="195"/>
                      </a:lnTo>
                      <a:lnTo>
                        <a:pt x="18" y="213"/>
                      </a:lnTo>
                    </a:path>
                  </a:pathLst>
                </a:custGeom>
                <a:noFill/>
                <a:ln w="11176">
                  <a:solidFill>
                    <a:srgbClr val="002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5707" name="Freeform 75"/>
                <p:cNvSpPr>
                  <a:spLocks/>
                </p:cNvSpPr>
                <p:nvPr/>
              </p:nvSpPr>
              <p:spPr bwMode="auto">
                <a:xfrm>
                  <a:off x="2740" y="3107"/>
                  <a:ext cx="173" cy="237"/>
                </a:xfrm>
                <a:custGeom>
                  <a:avLst/>
                  <a:gdLst>
                    <a:gd name="T0" fmla="*/ 0 w 173"/>
                    <a:gd name="T1" fmla="*/ 172 h 237"/>
                    <a:gd name="T2" fmla="*/ 28 w 173"/>
                    <a:gd name="T3" fmla="*/ 184 h 237"/>
                    <a:gd name="T4" fmla="*/ 44 w 173"/>
                    <a:gd name="T5" fmla="*/ 197 h 237"/>
                    <a:gd name="T6" fmla="*/ 22 w 173"/>
                    <a:gd name="T7" fmla="*/ 206 h 237"/>
                    <a:gd name="T8" fmla="*/ 51 w 173"/>
                    <a:gd name="T9" fmla="*/ 215 h 237"/>
                    <a:gd name="T10" fmla="*/ 79 w 173"/>
                    <a:gd name="T11" fmla="*/ 237 h 237"/>
                    <a:gd name="T12" fmla="*/ 72 w 173"/>
                    <a:gd name="T13" fmla="*/ 179 h 237"/>
                    <a:gd name="T14" fmla="*/ 118 w 173"/>
                    <a:gd name="T15" fmla="*/ 121 h 237"/>
                    <a:gd name="T16" fmla="*/ 148 w 173"/>
                    <a:gd name="T17" fmla="*/ 99 h 237"/>
                    <a:gd name="T18" fmla="*/ 173 w 173"/>
                    <a:gd name="T19" fmla="*/ 89 h 237"/>
                    <a:gd name="T20" fmla="*/ 152 w 173"/>
                    <a:gd name="T21" fmla="*/ 89 h 237"/>
                    <a:gd name="T22" fmla="*/ 108 w 173"/>
                    <a:gd name="T23" fmla="*/ 99 h 237"/>
                    <a:gd name="T24" fmla="*/ 75 w 173"/>
                    <a:gd name="T25" fmla="*/ 125 h 237"/>
                    <a:gd name="T26" fmla="*/ 83 w 173"/>
                    <a:gd name="T27" fmla="*/ 89 h 237"/>
                    <a:gd name="T28" fmla="*/ 111 w 173"/>
                    <a:gd name="T29" fmla="*/ 38 h 237"/>
                    <a:gd name="T30" fmla="*/ 146 w 173"/>
                    <a:gd name="T31" fmla="*/ 0 h 237"/>
                    <a:gd name="T32" fmla="*/ 111 w 173"/>
                    <a:gd name="T33" fmla="*/ 18 h 237"/>
                    <a:gd name="T34" fmla="*/ 67 w 173"/>
                    <a:gd name="T35" fmla="*/ 61 h 237"/>
                    <a:gd name="T36" fmla="*/ 51 w 173"/>
                    <a:gd name="T37" fmla="*/ 115 h 237"/>
                    <a:gd name="T38" fmla="*/ 51 w 173"/>
                    <a:gd name="T39" fmla="*/ 162 h 237"/>
                    <a:gd name="T40" fmla="*/ 51 w 173"/>
                    <a:gd name="T41" fmla="*/ 187 h 237"/>
                    <a:gd name="T42" fmla="*/ 35 w 173"/>
                    <a:gd name="T43" fmla="*/ 165 h 237"/>
                    <a:gd name="T44" fmla="*/ 0 w 173"/>
                    <a:gd name="T45" fmla="*/ 17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37">
                      <a:moveTo>
                        <a:pt x="0" y="172"/>
                      </a:moveTo>
                      <a:lnTo>
                        <a:pt x="28" y="184"/>
                      </a:lnTo>
                      <a:lnTo>
                        <a:pt x="44" y="197"/>
                      </a:lnTo>
                      <a:lnTo>
                        <a:pt x="22" y="206"/>
                      </a:lnTo>
                      <a:lnTo>
                        <a:pt x="51" y="215"/>
                      </a:lnTo>
                      <a:lnTo>
                        <a:pt x="79" y="237"/>
                      </a:lnTo>
                      <a:lnTo>
                        <a:pt x="72" y="179"/>
                      </a:lnTo>
                      <a:lnTo>
                        <a:pt x="118" y="121"/>
                      </a:lnTo>
                      <a:lnTo>
                        <a:pt x="148" y="99"/>
                      </a:lnTo>
                      <a:lnTo>
                        <a:pt x="173" y="89"/>
                      </a:lnTo>
                      <a:lnTo>
                        <a:pt x="152" y="89"/>
                      </a:lnTo>
                      <a:lnTo>
                        <a:pt x="108" y="99"/>
                      </a:lnTo>
                      <a:lnTo>
                        <a:pt x="75" y="125"/>
                      </a:lnTo>
                      <a:lnTo>
                        <a:pt x="83" y="89"/>
                      </a:lnTo>
                      <a:lnTo>
                        <a:pt x="111" y="38"/>
                      </a:lnTo>
                      <a:lnTo>
                        <a:pt x="146" y="0"/>
                      </a:lnTo>
                      <a:lnTo>
                        <a:pt x="111" y="18"/>
                      </a:lnTo>
                      <a:lnTo>
                        <a:pt x="67" y="61"/>
                      </a:lnTo>
                      <a:lnTo>
                        <a:pt x="51" y="115"/>
                      </a:lnTo>
                      <a:lnTo>
                        <a:pt x="51" y="162"/>
                      </a:lnTo>
                      <a:lnTo>
                        <a:pt x="51" y="187"/>
                      </a:lnTo>
                      <a:lnTo>
                        <a:pt x="35" y="165"/>
                      </a:lnTo>
                      <a:lnTo>
                        <a:pt x="0" y="172"/>
                      </a:lnTo>
                      <a:close/>
                    </a:path>
                  </a:pathLst>
                </a:custGeom>
                <a:solidFill>
                  <a:srgbClr val="0020A0"/>
                </a:solidFill>
                <a:ln w="11176">
                  <a:solidFill>
                    <a:srgbClr val="000000"/>
                  </a:solidFill>
                  <a:prstDash val="solid"/>
                  <a:round/>
                  <a:headEnd/>
                  <a:tailEnd/>
                </a:ln>
              </p:spPr>
              <p:txBody>
                <a:bodyPr/>
                <a:lstStyle/>
                <a:p>
                  <a:endParaRPr lang="zh-CN" altLang="en-US"/>
                </a:p>
              </p:txBody>
            </p:sp>
            <p:sp>
              <p:nvSpPr>
                <p:cNvPr id="325708" name="Freeform 76"/>
                <p:cNvSpPr>
                  <a:spLocks/>
                </p:cNvSpPr>
                <p:nvPr/>
              </p:nvSpPr>
              <p:spPr bwMode="auto">
                <a:xfrm>
                  <a:off x="2404" y="3050"/>
                  <a:ext cx="70" cy="21"/>
                </a:xfrm>
                <a:custGeom>
                  <a:avLst/>
                  <a:gdLst>
                    <a:gd name="T0" fmla="*/ 0 w 70"/>
                    <a:gd name="T1" fmla="*/ 21 h 21"/>
                    <a:gd name="T2" fmla="*/ 22 w 70"/>
                    <a:gd name="T3" fmla="*/ 18 h 21"/>
                    <a:gd name="T4" fmla="*/ 42 w 70"/>
                    <a:gd name="T5" fmla="*/ 3 h 21"/>
                    <a:gd name="T6" fmla="*/ 70 w 70"/>
                    <a:gd name="T7" fmla="*/ 0 h 21"/>
                  </a:gdLst>
                  <a:ahLst/>
                  <a:cxnLst>
                    <a:cxn ang="0">
                      <a:pos x="T0" y="T1"/>
                    </a:cxn>
                    <a:cxn ang="0">
                      <a:pos x="T2" y="T3"/>
                    </a:cxn>
                    <a:cxn ang="0">
                      <a:pos x="T4" y="T5"/>
                    </a:cxn>
                    <a:cxn ang="0">
                      <a:pos x="T6" y="T7"/>
                    </a:cxn>
                  </a:cxnLst>
                  <a:rect l="0" t="0" r="r" b="b"/>
                  <a:pathLst>
                    <a:path w="70" h="21">
                      <a:moveTo>
                        <a:pt x="0" y="21"/>
                      </a:moveTo>
                      <a:lnTo>
                        <a:pt x="22" y="18"/>
                      </a:lnTo>
                      <a:lnTo>
                        <a:pt x="42" y="3"/>
                      </a:lnTo>
                      <a:lnTo>
                        <a:pt x="70" y="0"/>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5709" name="Freeform 77"/>
                <p:cNvSpPr>
                  <a:spLocks/>
                </p:cNvSpPr>
                <p:nvPr/>
              </p:nvSpPr>
              <p:spPr bwMode="auto">
                <a:xfrm>
                  <a:off x="2775" y="2539"/>
                  <a:ext cx="844" cy="510"/>
                </a:xfrm>
                <a:custGeom>
                  <a:avLst/>
                  <a:gdLst>
                    <a:gd name="T0" fmla="*/ 0 w 844"/>
                    <a:gd name="T1" fmla="*/ 17 h 510"/>
                    <a:gd name="T2" fmla="*/ 16 w 844"/>
                    <a:gd name="T3" fmla="*/ 54 h 510"/>
                    <a:gd name="T4" fmla="*/ 54 w 844"/>
                    <a:gd name="T5" fmla="*/ 89 h 510"/>
                    <a:gd name="T6" fmla="*/ 91 w 844"/>
                    <a:gd name="T7" fmla="*/ 102 h 510"/>
                    <a:gd name="T8" fmla="*/ 144 w 844"/>
                    <a:gd name="T9" fmla="*/ 114 h 510"/>
                    <a:gd name="T10" fmla="*/ 186 w 844"/>
                    <a:gd name="T11" fmla="*/ 126 h 510"/>
                    <a:gd name="T12" fmla="*/ 256 w 844"/>
                    <a:gd name="T13" fmla="*/ 140 h 510"/>
                    <a:gd name="T14" fmla="*/ 335 w 844"/>
                    <a:gd name="T15" fmla="*/ 155 h 510"/>
                    <a:gd name="T16" fmla="*/ 405 w 844"/>
                    <a:gd name="T17" fmla="*/ 177 h 510"/>
                    <a:gd name="T18" fmla="*/ 451 w 844"/>
                    <a:gd name="T19" fmla="*/ 196 h 510"/>
                    <a:gd name="T20" fmla="*/ 503 w 844"/>
                    <a:gd name="T21" fmla="*/ 231 h 510"/>
                    <a:gd name="T22" fmla="*/ 541 w 844"/>
                    <a:gd name="T23" fmla="*/ 279 h 510"/>
                    <a:gd name="T24" fmla="*/ 576 w 844"/>
                    <a:gd name="T25" fmla="*/ 351 h 510"/>
                    <a:gd name="T26" fmla="*/ 601 w 844"/>
                    <a:gd name="T27" fmla="*/ 430 h 510"/>
                    <a:gd name="T28" fmla="*/ 614 w 844"/>
                    <a:gd name="T29" fmla="*/ 510 h 510"/>
                    <a:gd name="T30" fmla="*/ 627 w 844"/>
                    <a:gd name="T31" fmla="*/ 456 h 510"/>
                    <a:gd name="T32" fmla="*/ 640 w 844"/>
                    <a:gd name="T33" fmla="*/ 410 h 510"/>
                    <a:gd name="T34" fmla="*/ 649 w 844"/>
                    <a:gd name="T35" fmla="*/ 344 h 510"/>
                    <a:gd name="T36" fmla="*/ 652 w 844"/>
                    <a:gd name="T37" fmla="*/ 272 h 510"/>
                    <a:gd name="T38" fmla="*/ 660 w 844"/>
                    <a:gd name="T39" fmla="*/ 206 h 510"/>
                    <a:gd name="T40" fmla="*/ 661 w 844"/>
                    <a:gd name="T41" fmla="*/ 121 h 510"/>
                    <a:gd name="T42" fmla="*/ 710 w 844"/>
                    <a:gd name="T43" fmla="*/ 181 h 510"/>
                    <a:gd name="T44" fmla="*/ 731 w 844"/>
                    <a:gd name="T45" fmla="*/ 238 h 510"/>
                    <a:gd name="T46" fmla="*/ 751 w 844"/>
                    <a:gd name="T47" fmla="*/ 289 h 510"/>
                    <a:gd name="T48" fmla="*/ 763 w 844"/>
                    <a:gd name="T49" fmla="*/ 338 h 510"/>
                    <a:gd name="T50" fmla="*/ 770 w 844"/>
                    <a:gd name="T51" fmla="*/ 368 h 510"/>
                    <a:gd name="T52" fmla="*/ 844 w 844"/>
                    <a:gd name="T53" fmla="*/ 426 h 510"/>
                    <a:gd name="T54" fmla="*/ 783 w 844"/>
                    <a:gd name="T55" fmla="*/ 358 h 510"/>
                    <a:gd name="T56" fmla="*/ 770 w 844"/>
                    <a:gd name="T57" fmla="*/ 308 h 510"/>
                    <a:gd name="T58" fmla="*/ 735 w 844"/>
                    <a:gd name="T59" fmla="*/ 199 h 510"/>
                    <a:gd name="T60" fmla="*/ 668 w 844"/>
                    <a:gd name="T61" fmla="*/ 102 h 510"/>
                    <a:gd name="T62" fmla="*/ 634 w 844"/>
                    <a:gd name="T63" fmla="*/ 44 h 510"/>
                    <a:gd name="T64" fmla="*/ 586 w 844"/>
                    <a:gd name="T65" fmla="*/ 48 h 510"/>
                    <a:gd name="T66" fmla="*/ 548 w 844"/>
                    <a:gd name="T67" fmla="*/ 48 h 510"/>
                    <a:gd name="T68" fmla="*/ 494 w 844"/>
                    <a:gd name="T69" fmla="*/ 48 h 510"/>
                    <a:gd name="T70" fmla="*/ 433 w 844"/>
                    <a:gd name="T71" fmla="*/ 38 h 510"/>
                    <a:gd name="T72" fmla="*/ 379 w 844"/>
                    <a:gd name="T73" fmla="*/ 38 h 510"/>
                    <a:gd name="T74" fmla="*/ 339 w 844"/>
                    <a:gd name="T75" fmla="*/ 19 h 510"/>
                    <a:gd name="T76" fmla="*/ 275 w 844"/>
                    <a:gd name="T77" fmla="*/ 3 h 510"/>
                    <a:gd name="T78" fmla="*/ 186 w 844"/>
                    <a:gd name="T79" fmla="*/ 0 h 510"/>
                    <a:gd name="T80" fmla="*/ 66 w 844"/>
                    <a:gd name="T81" fmla="*/ 9 h 510"/>
                    <a:gd name="T82" fmla="*/ 0 w 844"/>
                    <a:gd name="T83" fmla="*/ 17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4" h="510">
                      <a:moveTo>
                        <a:pt x="0" y="17"/>
                      </a:moveTo>
                      <a:lnTo>
                        <a:pt x="16" y="54"/>
                      </a:lnTo>
                      <a:lnTo>
                        <a:pt x="54" y="89"/>
                      </a:lnTo>
                      <a:lnTo>
                        <a:pt x="91" y="102"/>
                      </a:lnTo>
                      <a:lnTo>
                        <a:pt x="144" y="114"/>
                      </a:lnTo>
                      <a:lnTo>
                        <a:pt x="186" y="126"/>
                      </a:lnTo>
                      <a:lnTo>
                        <a:pt x="256" y="140"/>
                      </a:lnTo>
                      <a:lnTo>
                        <a:pt x="335" y="155"/>
                      </a:lnTo>
                      <a:lnTo>
                        <a:pt x="405" y="177"/>
                      </a:lnTo>
                      <a:lnTo>
                        <a:pt x="451" y="196"/>
                      </a:lnTo>
                      <a:lnTo>
                        <a:pt x="503" y="231"/>
                      </a:lnTo>
                      <a:lnTo>
                        <a:pt x="541" y="279"/>
                      </a:lnTo>
                      <a:lnTo>
                        <a:pt x="576" y="351"/>
                      </a:lnTo>
                      <a:lnTo>
                        <a:pt x="601" y="430"/>
                      </a:lnTo>
                      <a:lnTo>
                        <a:pt x="614" y="510"/>
                      </a:lnTo>
                      <a:lnTo>
                        <a:pt x="627" y="456"/>
                      </a:lnTo>
                      <a:lnTo>
                        <a:pt x="640" y="410"/>
                      </a:lnTo>
                      <a:lnTo>
                        <a:pt x="649" y="344"/>
                      </a:lnTo>
                      <a:lnTo>
                        <a:pt x="652" y="272"/>
                      </a:lnTo>
                      <a:lnTo>
                        <a:pt x="660" y="206"/>
                      </a:lnTo>
                      <a:lnTo>
                        <a:pt x="661" y="121"/>
                      </a:lnTo>
                      <a:lnTo>
                        <a:pt x="710" y="181"/>
                      </a:lnTo>
                      <a:lnTo>
                        <a:pt x="731" y="238"/>
                      </a:lnTo>
                      <a:lnTo>
                        <a:pt x="751" y="289"/>
                      </a:lnTo>
                      <a:lnTo>
                        <a:pt x="763" y="338"/>
                      </a:lnTo>
                      <a:lnTo>
                        <a:pt x="770" y="368"/>
                      </a:lnTo>
                      <a:lnTo>
                        <a:pt x="844" y="426"/>
                      </a:lnTo>
                      <a:lnTo>
                        <a:pt x="783" y="358"/>
                      </a:lnTo>
                      <a:lnTo>
                        <a:pt x="770" y="308"/>
                      </a:lnTo>
                      <a:lnTo>
                        <a:pt x="735" y="199"/>
                      </a:lnTo>
                      <a:lnTo>
                        <a:pt x="668" y="102"/>
                      </a:lnTo>
                      <a:lnTo>
                        <a:pt x="634" y="44"/>
                      </a:lnTo>
                      <a:lnTo>
                        <a:pt x="586" y="48"/>
                      </a:lnTo>
                      <a:lnTo>
                        <a:pt x="548" y="48"/>
                      </a:lnTo>
                      <a:lnTo>
                        <a:pt x="494" y="48"/>
                      </a:lnTo>
                      <a:lnTo>
                        <a:pt x="433" y="38"/>
                      </a:lnTo>
                      <a:lnTo>
                        <a:pt x="379" y="38"/>
                      </a:lnTo>
                      <a:lnTo>
                        <a:pt x="339" y="19"/>
                      </a:lnTo>
                      <a:lnTo>
                        <a:pt x="275" y="3"/>
                      </a:lnTo>
                      <a:lnTo>
                        <a:pt x="186" y="0"/>
                      </a:lnTo>
                      <a:lnTo>
                        <a:pt x="66" y="9"/>
                      </a:lnTo>
                      <a:lnTo>
                        <a:pt x="0" y="17"/>
                      </a:lnTo>
                      <a:close/>
                    </a:path>
                  </a:pathLst>
                </a:custGeom>
                <a:solidFill>
                  <a:srgbClr val="0020A0"/>
                </a:solidFill>
                <a:ln w="11176">
                  <a:solidFill>
                    <a:srgbClr val="0020A0"/>
                  </a:solidFill>
                  <a:prstDash val="solid"/>
                  <a:round/>
                  <a:headEnd/>
                  <a:tailEnd/>
                </a:ln>
              </p:spPr>
              <p:txBody>
                <a:bodyPr/>
                <a:lstStyle/>
                <a:p>
                  <a:endParaRPr lang="zh-CN" altLang="en-US"/>
                </a:p>
              </p:txBody>
            </p:sp>
            <p:sp>
              <p:nvSpPr>
                <p:cNvPr id="325710" name="Freeform 78"/>
                <p:cNvSpPr>
                  <a:spLocks/>
                </p:cNvSpPr>
                <p:nvPr/>
              </p:nvSpPr>
              <p:spPr bwMode="auto">
                <a:xfrm>
                  <a:off x="2768" y="2462"/>
                  <a:ext cx="909" cy="590"/>
                </a:xfrm>
                <a:custGeom>
                  <a:avLst/>
                  <a:gdLst>
                    <a:gd name="T0" fmla="*/ 0 w 909"/>
                    <a:gd name="T1" fmla="*/ 17 h 590"/>
                    <a:gd name="T2" fmla="*/ 16 w 909"/>
                    <a:gd name="T3" fmla="*/ 54 h 590"/>
                    <a:gd name="T4" fmla="*/ 55 w 909"/>
                    <a:gd name="T5" fmla="*/ 90 h 590"/>
                    <a:gd name="T6" fmla="*/ 93 w 909"/>
                    <a:gd name="T7" fmla="*/ 102 h 590"/>
                    <a:gd name="T8" fmla="*/ 145 w 909"/>
                    <a:gd name="T9" fmla="*/ 115 h 590"/>
                    <a:gd name="T10" fmla="*/ 186 w 909"/>
                    <a:gd name="T11" fmla="*/ 128 h 590"/>
                    <a:gd name="T12" fmla="*/ 256 w 909"/>
                    <a:gd name="T13" fmla="*/ 141 h 590"/>
                    <a:gd name="T14" fmla="*/ 335 w 909"/>
                    <a:gd name="T15" fmla="*/ 156 h 590"/>
                    <a:gd name="T16" fmla="*/ 405 w 909"/>
                    <a:gd name="T17" fmla="*/ 179 h 590"/>
                    <a:gd name="T18" fmla="*/ 449 w 909"/>
                    <a:gd name="T19" fmla="*/ 203 h 590"/>
                    <a:gd name="T20" fmla="*/ 496 w 909"/>
                    <a:gd name="T21" fmla="*/ 248 h 590"/>
                    <a:gd name="T22" fmla="*/ 538 w 909"/>
                    <a:gd name="T23" fmla="*/ 289 h 590"/>
                    <a:gd name="T24" fmla="*/ 577 w 909"/>
                    <a:gd name="T25" fmla="*/ 353 h 590"/>
                    <a:gd name="T26" fmla="*/ 606 w 909"/>
                    <a:gd name="T27" fmla="*/ 428 h 590"/>
                    <a:gd name="T28" fmla="*/ 624 w 909"/>
                    <a:gd name="T29" fmla="*/ 514 h 590"/>
                    <a:gd name="T30" fmla="*/ 641 w 909"/>
                    <a:gd name="T31" fmla="*/ 454 h 590"/>
                    <a:gd name="T32" fmla="*/ 650 w 909"/>
                    <a:gd name="T33" fmla="*/ 401 h 590"/>
                    <a:gd name="T34" fmla="*/ 651 w 909"/>
                    <a:gd name="T35" fmla="*/ 337 h 590"/>
                    <a:gd name="T36" fmla="*/ 663 w 909"/>
                    <a:gd name="T37" fmla="*/ 264 h 590"/>
                    <a:gd name="T38" fmla="*/ 660 w 909"/>
                    <a:gd name="T39" fmla="*/ 203 h 590"/>
                    <a:gd name="T40" fmla="*/ 673 w 909"/>
                    <a:gd name="T41" fmla="*/ 191 h 590"/>
                    <a:gd name="T42" fmla="*/ 695 w 909"/>
                    <a:gd name="T43" fmla="*/ 217 h 590"/>
                    <a:gd name="T44" fmla="*/ 729 w 909"/>
                    <a:gd name="T45" fmla="*/ 254 h 590"/>
                    <a:gd name="T46" fmla="*/ 790 w 909"/>
                    <a:gd name="T47" fmla="*/ 425 h 590"/>
                    <a:gd name="T48" fmla="*/ 862 w 909"/>
                    <a:gd name="T49" fmla="*/ 520 h 590"/>
                    <a:gd name="T50" fmla="*/ 909 w 909"/>
                    <a:gd name="T51" fmla="*/ 590 h 590"/>
                    <a:gd name="T52" fmla="*/ 858 w 909"/>
                    <a:gd name="T53" fmla="*/ 494 h 590"/>
                    <a:gd name="T54" fmla="*/ 825 w 909"/>
                    <a:gd name="T55" fmla="*/ 464 h 590"/>
                    <a:gd name="T56" fmla="*/ 770 w 909"/>
                    <a:gd name="T57" fmla="*/ 308 h 590"/>
                    <a:gd name="T58" fmla="*/ 735 w 909"/>
                    <a:gd name="T59" fmla="*/ 200 h 590"/>
                    <a:gd name="T60" fmla="*/ 670 w 909"/>
                    <a:gd name="T61" fmla="*/ 102 h 590"/>
                    <a:gd name="T62" fmla="*/ 634 w 909"/>
                    <a:gd name="T63" fmla="*/ 45 h 590"/>
                    <a:gd name="T64" fmla="*/ 587 w 909"/>
                    <a:gd name="T65" fmla="*/ 48 h 590"/>
                    <a:gd name="T66" fmla="*/ 548 w 909"/>
                    <a:gd name="T67" fmla="*/ 48 h 590"/>
                    <a:gd name="T68" fmla="*/ 494 w 909"/>
                    <a:gd name="T69" fmla="*/ 48 h 590"/>
                    <a:gd name="T70" fmla="*/ 434 w 909"/>
                    <a:gd name="T71" fmla="*/ 40 h 590"/>
                    <a:gd name="T72" fmla="*/ 380 w 909"/>
                    <a:gd name="T73" fmla="*/ 40 h 590"/>
                    <a:gd name="T74" fmla="*/ 338 w 909"/>
                    <a:gd name="T75" fmla="*/ 19 h 590"/>
                    <a:gd name="T76" fmla="*/ 275 w 909"/>
                    <a:gd name="T77" fmla="*/ 3 h 590"/>
                    <a:gd name="T78" fmla="*/ 186 w 909"/>
                    <a:gd name="T79" fmla="*/ 0 h 590"/>
                    <a:gd name="T80" fmla="*/ 67 w 909"/>
                    <a:gd name="T81" fmla="*/ 11 h 590"/>
                    <a:gd name="T82" fmla="*/ 0 w 909"/>
                    <a:gd name="T83" fmla="*/ 17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9" h="590">
                      <a:moveTo>
                        <a:pt x="0" y="17"/>
                      </a:moveTo>
                      <a:lnTo>
                        <a:pt x="16" y="54"/>
                      </a:lnTo>
                      <a:lnTo>
                        <a:pt x="55" y="90"/>
                      </a:lnTo>
                      <a:lnTo>
                        <a:pt x="93" y="102"/>
                      </a:lnTo>
                      <a:lnTo>
                        <a:pt x="145" y="115"/>
                      </a:lnTo>
                      <a:lnTo>
                        <a:pt x="186" y="128"/>
                      </a:lnTo>
                      <a:lnTo>
                        <a:pt x="256" y="141"/>
                      </a:lnTo>
                      <a:lnTo>
                        <a:pt x="335" y="156"/>
                      </a:lnTo>
                      <a:lnTo>
                        <a:pt x="405" y="179"/>
                      </a:lnTo>
                      <a:lnTo>
                        <a:pt x="449" y="203"/>
                      </a:lnTo>
                      <a:lnTo>
                        <a:pt x="496" y="248"/>
                      </a:lnTo>
                      <a:lnTo>
                        <a:pt x="538" y="289"/>
                      </a:lnTo>
                      <a:lnTo>
                        <a:pt x="577" y="353"/>
                      </a:lnTo>
                      <a:lnTo>
                        <a:pt x="606" y="428"/>
                      </a:lnTo>
                      <a:lnTo>
                        <a:pt x="624" y="514"/>
                      </a:lnTo>
                      <a:lnTo>
                        <a:pt x="641" y="454"/>
                      </a:lnTo>
                      <a:lnTo>
                        <a:pt x="650" y="401"/>
                      </a:lnTo>
                      <a:lnTo>
                        <a:pt x="651" y="337"/>
                      </a:lnTo>
                      <a:lnTo>
                        <a:pt x="663" y="264"/>
                      </a:lnTo>
                      <a:lnTo>
                        <a:pt x="660" y="203"/>
                      </a:lnTo>
                      <a:lnTo>
                        <a:pt x="673" y="191"/>
                      </a:lnTo>
                      <a:lnTo>
                        <a:pt x="695" y="217"/>
                      </a:lnTo>
                      <a:lnTo>
                        <a:pt x="729" y="254"/>
                      </a:lnTo>
                      <a:lnTo>
                        <a:pt x="790" y="425"/>
                      </a:lnTo>
                      <a:lnTo>
                        <a:pt x="862" y="520"/>
                      </a:lnTo>
                      <a:lnTo>
                        <a:pt x="909" y="590"/>
                      </a:lnTo>
                      <a:lnTo>
                        <a:pt x="858" y="494"/>
                      </a:lnTo>
                      <a:lnTo>
                        <a:pt x="825" y="464"/>
                      </a:lnTo>
                      <a:lnTo>
                        <a:pt x="770" y="308"/>
                      </a:lnTo>
                      <a:lnTo>
                        <a:pt x="735" y="200"/>
                      </a:lnTo>
                      <a:lnTo>
                        <a:pt x="670" y="102"/>
                      </a:lnTo>
                      <a:lnTo>
                        <a:pt x="634" y="45"/>
                      </a:lnTo>
                      <a:lnTo>
                        <a:pt x="587" y="48"/>
                      </a:lnTo>
                      <a:lnTo>
                        <a:pt x="548" y="48"/>
                      </a:lnTo>
                      <a:lnTo>
                        <a:pt x="494" y="48"/>
                      </a:lnTo>
                      <a:lnTo>
                        <a:pt x="434" y="40"/>
                      </a:lnTo>
                      <a:lnTo>
                        <a:pt x="380" y="40"/>
                      </a:lnTo>
                      <a:lnTo>
                        <a:pt x="338" y="19"/>
                      </a:lnTo>
                      <a:lnTo>
                        <a:pt x="275" y="3"/>
                      </a:lnTo>
                      <a:lnTo>
                        <a:pt x="186" y="0"/>
                      </a:lnTo>
                      <a:lnTo>
                        <a:pt x="67" y="11"/>
                      </a:lnTo>
                      <a:lnTo>
                        <a:pt x="0" y="17"/>
                      </a:lnTo>
                      <a:close/>
                    </a:path>
                  </a:pathLst>
                </a:custGeom>
                <a:solidFill>
                  <a:srgbClr val="4080FF"/>
                </a:solidFill>
                <a:ln w="11176">
                  <a:solidFill>
                    <a:srgbClr val="000000"/>
                  </a:solidFill>
                  <a:prstDash val="solid"/>
                  <a:round/>
                  <a:headEnd/>
                  <a:tailEnd/>
                </a:ln>
              </p:spPr>
              <p:txBody>
                <a:bodyPr/>
                <a:lstStyle/>
                <a:p>
                  <a:endParaRPr lang="zh-CN" altLang="en-US"/>
                </a:p>
              </p:txBody>
            </p:sp>
          </p:grpSp>
          <p:sp>
            <p:nvSpPr>
              <p:cNvPr id="325711" name="Freeform 79"/>
              <p:cNvSpPr>
                <a:spLocks/>
              </p:cNvSpPr>
              <p:nvPr/>
            </p:nvSpPr>
            <p:spPr bwMode="auto">
              <a:xfrm>
                <a:off x="2258" y="2198"/>
                <a:ext cx="925" cy="1489"/>
              </a:xfrm>
              <a:custGeom>
                <a:avLst/>
                <a:gdLst>
                  <a:gd name="T0" fmla="*/ 476 w 925"/>
                  <a:gd name="T1" fmla="*/ 1042 h 1489"/>
                  <a:gd name="T2" fmla="*/ 536 w 925"/>
                  <a:gd name="T3" fmla="*/ 858 h 1489"/>
                  <a:gd name="T4" fmla="*/ 577 w 925"/>
                  <a:gd name="T5" fmla="*/ 636 h 1489"/>
                  <a:gd name="T6" fmla="*/ 568 w 925"/>
                  <a:gd name="T7" fmla="*/ 491 h 1489"/>
                  <a:gd name="T8" fmla="*/ 633 w 925"/>
                  <a:gd name="T9" fmla="*/ 458 h 1489"/>
                  <a:gd name="T10" fmla="*/ 671 w 925"/>
                  <a:gd name="T11" fmla="*/ 387 h 1489"/>
                  <a:gd name="T12" fmla="*/ 680 w 925"/>
                  <a:gd name="T13" fmla="*/ 335 h 1489"/>
                  <a:gd name="T14" fmla="*/ 710 w 925"/>
                  <a:gd name="T15" fmla="*/ 356 h 1489"/>
                  <a:gd name="T16" fmla="*/ 757 w 925"/>
                  <a:gd name="T17" fmla="*/ 359 h 1489"/>
                  <a:gd name="T18" fmla="*/ 728 w 925"/>
                  <a:gd name="T19" fmla="*/ 393 h 1489"/>
                  <a:gd name="T20" fmla="*/ 761 w 925"/>
                  <a:gd name="T21" fmla="*/ 414 h 1489"/>
                  <a:gd name="T22" fmla="*/ 804 w 925"/>
                  <a:gd name="T23" fmla="*/ 372 h 1489"/>
                  <a:gd name="T24" fmla="*/ 776 w 925"/>
                  <a:gd name="T25" fmla="*/ 301 h 1489"/>
                  <a:gd name="T26" fmla="*/ 798 w 925"/>
                  <a:gd name="T27" fmla="*/ 284 h 1489"/>
                  <a:gd name="T28" fmla="*/ 866 w 925"/>
                  <a:gd name="T29" fmla="*/ 345 h 1489"/>
                  <a:gd name="T30" fmla="*/ 890 w 925"/>
                  <a:gd name="T31" fmla="*/ 308 h 1489"/>
                  <a:gd name="T32" fmla="*/ 845 w 925"/>
                  <a:gd name="T33" fmla="*/ 244 h 1489"/>
                  <a:gd name="T34" fmla="*/ 715 w 925"/>
                  <a:gd name="T35" fmla="*/ 190 h 1489"/>
                  <a:gd name="T36" fmla="*/ 835 w 925"/>
                  <a:gd name="T37" fmla="*/ 215 h 1489"/>
                  <a:gd name="T38" fmla="*/ 909 w 925"/>
                  <a:gd name="T39" fmla="*/ 257 h 1489"/>
                  <a:gd name="T40" fmla="*/ 922 w 925"/>
                  <a:gd name="T41" fmla="*/ 212 h 1489"/>
                  <a:gd name="T42" fmla="*/ 857 w 925"/>
                  <a:gd name="T43" fmla="*/ 156 h 1489"/>
                  <a:gd name="T44" fmla="*/ 744 w 925"/>
                  <a:gd name="T45" fmla="*/ 120 h 1489"/>
                  <a:gd name="T46" fmla="*/ 719 w 925"/>
                  <a:gd name="T47" fmla="*/ 110 h 1489"/>
                  <a:gd name="T48" fmla="*/ 807 w 925"/>
                  <a:gd name="T49" fmla="*/ 110 h 1489"/>
                  <a:gd name="T50" fmla="*/ 867 w 925"/>
                  <a:gd name="T51" fmla="*/ 153 h 1489"/>
                  <a:gd name="T52" fmla="*/ 909 w 925"/>
                  <a:gd name="T53" fmla="*/ 136 h 1489"/>
                  <a:gd name="T54" fmla="*/ 886 w 925"/>
                  <a:gd name="T55" fmla="*/ 91 h 1489"/>
                  <a:gd name="T56" fmla="*/ 776 w 925"/>
                  <a:gd name="T57" fmla="*/ 34 h 1489"/>
                  <a:gd name="T58" fmla="*/ 622 w 925"/>
                  <a:gd name="T59" fmla="*/ 54 h 1489"/>
                  <a:gd name="T60" fmla="*/ 517 w 925"/>
                  <a:gd name="T61" fmla="*/ 110 h 1489"/>
                  <a:gd name="T62" fmla="*/ 452 w 925"/>
                  <a:gd name="T63" fmla="*/ 12 h 1489"/>
                  <a:gd name="T64" fmla="*/ 370 w 925"/>
                  <a:gd name="T65" fmla="*/ 5 h 1489"/>
                  <a:gd name="T66" fmla="*/ 382 w 925"/>
                  <a:gd name="T67" fmla="*/ 59 h 1489"/>
                  <a:gd name="T68" fmla="*/ 407 w 925"/>
                  <a:gd name="T69" fmla="*/ 123 h 1489"/>
                  <a:gd name="T70" fmla="*/ 407 w 925"/>
                  <a:gd name="T71" fmla="*/ 219 h 1489"/>
                  <a:gd name="T72" fmla="*/ 376 w 925"/>
                  <a:gd name="T73" fmla="*/ 282 h 1489"/>
                  <a:gd name="T74" fmla="*/ 367 w 925"/>
                  <a:gd name="T75" fmla="*/ 364 h 1489"/>
                  <a:gd name="T76" fmla="*/ 389 w 925"/>
                  <a:gd name="T77" fmla="*/ 453 h 1489"/>
                  <a:gd name="T78" fmla="*/ 345 w 925"/>
                  <a:gd name="T79" fmla="*/ 624 h 1489"/>
                  <a:gd name="T80" fmla="*/ 295 w 925"/>
                  <a:gd name="T81" fmla="*/ 763 h 1489"/>
                  <a:gd name="T82" fmla="*/ 238 w 925"/>
                  <a:gd name="T83" fmla="*/ 855 h 1489"/>
                  <a:gd name="T84" fmla="*/ 133 w 925"/>
                  <a:gd name="T85" fmla="*/ 941 h 1489"/>
                  <a:gd name="T86" fmla="*/ 35 w 925"/>
                  <a:gd name="T87" fmla="*/ 1103 h 1489"/>
                  <a:gd name="T88" fmla="*/ 3 w 925"/>
                  <a:gd name="T89" fmla="*/ 1215 h 1489"/>
                  <a:gd name="T90" fmla="*/ 0 w 925"/>
                  <a:gd name="T91" fmla="*/ 1308 h 1489"/>
                  <a:gd name="T92" fmla="*/ 20 w 925"/>
                  <a:gd name="T93" fmla="*/ 1418 h 1489"/>
                  <a:gd name="T94" fmla="*/ 73 w 925"/>
                  <a:gd name="T95" fmla="*/ 1470 h 1489"/>
                  <a:gd name="T96" fmla="*/ 155 w 925"/>
                  <a:gd name="T97" fmla="*/ 1489 h 1489"/>
                  <a:gd name="T98" fmla="*/ 234 w 925"/>
                  <a:gd name="T99" fmla="*/ 1439 h 1489"/>
                  <a:gd name="T100" fmla="*/ 269 w 925"/>
                  <a:gd name="T101" fmla="*/ 1327 h 1489"/>
                  <a:gd name="T102" fmla="*/ 357 w 925"/>
                  <a:gd name="T103" fmla="*/ 1213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5" h="1489">
                    <a:moveTo>
                      <a:pt x="407" y="1146"/>
                    </a:moveTo>
                    <a:lnTo>
                      <a:pt x="476" y="1042"/>
                    </a:lnTo>
                    <a:lnTo>
                      <a:pt x="501" y="973"/>
                    </a:lnTo>
                    <a:lnTo>
                      <a:pt x="536" y="858"/>
                    </a:lnTo>
                    <a:lnTo>
                      <a:pt x="557" y="750"/>
                    </a:lnTo>
                    <a:lnTo>
                      <a:pt x="577" y="636"/>
                    </a:lnTo>
                    <a:lnTo>
                      <a:pt x="574" y="561"/>
                    </a:lnTo>
                    <a:lnTo>
                      <a:pt x="568" y="491"/>
                    </a:lnTo>
                    <a:lnTo>
                      <a:pt x="603" y="479"/>
                    </a:lnTo>
                    <a:lnTo>
                      <a:pt x="633" y="458"/>
                    </a:lnTo>
                    <a:lnTo>
                      <a:pt x="654" y="427"/>
                    </a:lnTo>
                    <a:lnTo>
                      <a:pt x="671" y="387"/>
                    </a:lnTo>
                    <a:lnTo>
                      <a:pt x="679" y="356"/>
                    </a:lnTo>
                    <a:lnTo>
                      <a:pt x="680" y="335"/>
                    </a:lnTo>
                    <a:lnTo>
                      <a:pt x="694" y="348"/>
                    </a:lnTo>
                    <a:lnTo>
                      <a:pt x="710" y="356"/>
                    </a:lnTo>
                    <a:lnTo>
                      <a:pt x="731" y="363"/>
                    </a:lnTo>
                    <a:lnTo>
                      <a:pt x="757" y="359"/>
                    </a:lnTo>
                    <a:lnTo>
                      <a:pt x="732" y="371"/>
                    </a:lnTo>
                    <a:lnTo>
                      <a:pt x="728" y="393"/>
                    </a:lnTo>
                    <a:lnTo>
                      <a:pt x="739" y="409"/>
                    </a:lnTo>
                    <a:lnTo>
                      <a:pt x="761" y="414"/>
                    </a:lnTo>
                    <a:lnTo>
                      <a:pt x="788" y="400"/>
                    </a:lnTo>
                    <a:lnTo>
                      <a:pt x="804" y="372"/>
                    </a:lnTo>
                    <a:lnTo>
                      <a:pt x="795" y="331"/>
                    </a:lnTo>
                    <a:lnTo>
                      <a:pt x="776" y="301"/>
                    </a:lnTo>
                    <a:lnTo>
                      <a:pt x="703" y="257"/>
                    </a:lnTo>
                    <a:lnTo>
                      <a:pt x="798" y="284"/>
                    </a:lnTo>
                    <a:lnTo>
                      <a:pt x="845" y="339"/>
                    </a:lnTo>
                    <a:lnTo>
                      <a:pt x="866" y="345"/>
                    </a:lnTo>
                    <a:lnTo>
                      <a:pt x="884" y="334"/>
                    </a:lnTo>
                    <a:lnTo>
                      <a:pt x="890" y="308"/>
                    </a:lnTo>
                    <a:lnTo>
                      <a:pt x="877" y="282"/>
                    </a:lnTo>
                    <a:lnTo>
                      <a:pt x="845" y="244"/>
                    </a:lnTo>
                    <a:lnTo>
                      <a:pt x="788" y="212"/>
                    </a:lnTo>
                    <a:lnTo>
                      <a:pt x="715" y="190"/>
                    </a:lnTo>
                    <a:lnTo>
                      <a:pt x="781" y="188"/>
                    </a:lnTo>
                    <a:lnTo>
                      <a:pt x="835" y="215"/>
                    </a:lnTo>
                    <a:lnTo>
                      <a:pt x="890" y="257"/>
                    </a:lnTo>
                    <a:lnTo>
                      <a:pt x="909" y="257"/>
                    </a:lnTo>
                    <a:lnTo>
                      <a:pt x="925" y="240"/>
                    </a:lnTo>
                    <a:lnTo>
                      <a:pt x="922" y="212"/>
                    </a:lnTo>
                    <a:lnTo>
                      <a:pt x="892" y="179"/>
                    </a:lnTo>
                    <a:lnTo>
                      <a:pt x="857" y="156"/>
                    </a:lnTo>
                    <a:lnTo>
                      <a:pt x="794" y="125"/>
                    </a:lnTo>
                    <a:lnTo>
                      <a:pt x="744" y="120"/>
                    </a:lnTo>
                    <a:lnTo>
                      <a:pt x="680" y="136"/>
                    </a:lnTo>
                    <a:lnTo>
                      <a:pt x="719" y="110"/>
                    </a:lnTo>
                    <a:lnTo>
                      <a:pt x="761" y="107"/>
                    </a:lnTo>
                    <a:lnTo>
                      <a:pt x="807" y="110"/>
                    </a:lnTo>
                    <a:lnTo>
                      <a:pt x="827" y="132"/>
                    </a:lnTo>
                    <a:lnTo>
                      <a:pt x="867" y="153"/>
                    </a:lnTo>
                    <a:lnTo>
                      <a:pt x="899" y="153"/>
                    </a:lnTo>
                    <a:lnTo>
                      <a:pt x="909" y="136"/>
                    </a:lnTo>
                    <a:lnTo>
                      <a:pt x="906" y="113"/>
                    </a:lnTo>
                    <a:lnTo>
                      <a:pt x="886" y="91"/>
                    </a:lnTo>
                    <a:lnTo>
                      <a:pt x="832" y="54"/>
                    </a:lnTo>
                    <a:lnTo>
                      <a:pt x="776" y="34"/>
                    </a:lnTo>
                    <a:lnTo>
                      <a:pt x="696" y="38"/>
                    </a:lnTo>
                    <a:lnTo>
                      <a:pt x="622" y="54"/>
                    </a:lnTo>
                    <a:lnTo>
                      <a:pt x="568" y="81"/>
                    </a:lnTo>
                    <a:lnTo>
                      <a:pt x="517" y="110"/>
                    </a:lnTo>
                    <a:lnTo>
                      <a:pt x="485" y="62"/>
                    </a:lnTo>
                    <a:lnTo>
                      <a:pt x="452" y="12"/>
                    </a:lnTo>
                    <a:lnTo>
                      <a:pt x="411" y="0"/>
                    </a:lnTo>
                    <a:lnTo>
                      <a:pt x="370" y="5"/>
                    </a:lnTo>
                    <a:lnTo>
                      <a:pt x="350" y="28"/>
                    </a:lnTo>
                    <a:lnTo>
                      <a:pt x="382" y="59"/>
                    </a:lnTo>
                    <a:lnTo>
                      <a:pt x="401" y="91"/>
                    </a:lnTo>
                    <a:lnTo>
                      <a:pt x="407" y="123"/>
                    </a:lnTo>
                    <a:lnTo>
                      <a:pt x="418" y="180"/>
                    </a:lnTo>
                    <a:lnTo>
                      <a:pt x="407" y="219"/>
                    </a:lnTo>
                    <a:lnTo>
                      <a:pt x="396" y="254"/>
                    </a:lnTo>
                    <a:lnTo>
                      <a:pt x="376" y="282"/>
                    </a:lnTo>
                    <a:lnTo>
                      <a:pt x="367" y="316"/>
                    </a:lnTo>
                    <a:lnTo>
                      <a:pt x="367" y="364"/>
                    </a:lnTo>
                    <a:lnTo>
                      <a:pt x="376" y="415"/>
                    </a:lnTo>
                    <a:lnTo>
                      <a:pt x="389" y="453"/>
                    </a:lnTo>
                    <a:lnTo>
                      <a:pt x="370" y="535"/>
                    </a:lnTo>
                    <a:lnTo>
                      <a:pt x="345" y="624"/>
                    </a:lnTo>
                    <a:lnTo>
                      <a:pt x="319" y="694"/>
                    </a:lnTo>
                    <a:lnTo>
                      <a:pt x="295" y="763"/>
                    </a:lnTo>
                    <a:lnTo>
                      <a:pt x="269" y="807"/>
                    </a:lnTo>
                    <a:lnTo>
                      <a:pt x="238" y="855"/>
                    </a:lnTo>
                    <a:lnTo>
                      <a:pt x="194" y="895"/>
                    </a:lnTo>
                    <a:lnTo>
                      <a:pt x="133" y="941"/>
                    </a:lnTo>
                    <a:lnTo>
                      <a:pt x="82" y="1011"/>
                    </a:lnTo>
                    <a:lnTo>
                      <a:pt x="35" y="1103"/>
                    </a:lnTo>
                    <a:lnTo>
                      <a:pt x="17" y="1168"/>
                    </a:lnTo>
                    <a:lnTo>
                      <a:pt x="3" y="1215"/>
                    </a:lnTo>
                    <a:lnTo>
                      <a:pt x="3" y="1261"/>
                    </a:lnTo>
                    <a:lnTo>
                      <a:pt x="0" y="1308"/>
                    </a:lnTo>
                    <a:lnTo>
                      <a:pt x="3" y="1365"/>
                    </a:lnTo>
                    <a:lnTo>
                      <a:pt x="20" y="1418"/>
                    </a:lnTo>
                    <a:lnTo>
                      <a:pt x="47" y="1451"/>
                    </a:lnTo>
                    <a:lnTo>
                      <a:pt x="73" y="1470"/>
                    </a:lnTo>
                    <a:lnTo>
                      <a:pt x="105" y="1483"/>
                    </a:lnTo>
                    <a:lnTo>
                      <a:pt x="155" y="1489"/>
                    </a:lnTo>
                    <a:lnTo>
                      <a:pt x="197" y="1477"/>
                    </a:lnTo>
                    <a:lnTo>
                      <a:pt x="234" y="1439"/>
                    </a:lnTo>
                    <a:lnTo>
                      <a:pt x="260" y="1387"/>
                    </a:lnTo>
                    <a:lnTo>
                      <a:pt x="269" y="1327"/>
                    </a:lnTo>
                    <a:lnTo>
                      <a:pt x="310" y="1266"/>
                    </a:lnTo>
                    <a:lnTo>
                      <a:pt x="357" y="1213"/>
                    </a:lnTo>
                    <a:lnTo>
                      <a:pt x="407" y="1146"/>
                    </a:lnTo>
                    <a:close/>
                  </a:path>
                </a:pathLst>
              </a:custGeom>
              <a:solidFill>
                <a:srgbClr val="E0A080"/>
              </a:solidFill>
              <a:ln w="11176">
                <a:solidFill>
                  <a:srgbClr val="000000"/>
                </a:solidFill>
                <a:prstDash val="solid"/>
                <a:round/>
                <a:headEnd/>
                <a:tailEnd/>
              </a:ln>
            </p:spPr>
            <p:txBody>
              <a:bodyPr/>
              <a:lstStyle/>
              <a:p>
                <a:endParaRPr lang="zh-CN" altLang="en-US"/>
              </a:p>
            </p:txBody>
          </p:sp>
        </p:grpSp>
        <p:grpSp>
          <p:nvGrpSpPr>
            <p:cNvPr id="325712" name="Group 80"/>
            <p:cNvGrpSpPr>
              <a:grpSpLocks/>
            </p:cNvGrpSpPr>
            <p:nvPr/>
          </p:nvGrpSpPr>
          <p:grpSpPr bwMode="auto">
            <a:xfrm>
              <a:off x="3484" y="1909"/>
              <a:ext cx="195" cy="217"/>
              <a:chOff x="3484" y="1909"/>
              <a:chExt cx="195" cy="217"/>
            </a:xfrm>
          </p:grpSpPr>
          <p:sp>
            <p:nvSpPr>
              <p:cNvPr id="325713" name="Freeform 81"/>
              <p:cNvSpPr>
                <a:spLocks/>
              </p:cNvSpPr>
              <p:nvPr/>
            </p:nvSpPr>
            <p:spPr bwMode="auto">
              <a:xfrm>
                <a:off x="3500" y="1909"/>
                <a:ext cx="179" cy="217"/>
              </a:xfrm>
              <a:custGeom>
                <a:avLst/>
                <a:gdLst>
                  <a:gd name="T0" fmla="*/ 0 w 179"/>
                  <a:gd name="T1" fmla="*/ 189 h 217"/>
                  <a:gd name="T2" fmla="*/ 42 w 179"/>
                  <a:gd name="T3" fmla="*/ 217 h 217"/>
                  <a:gd name="T4" fmla="*/ 96 w 179"/>
                  <a:gd name="T5" fmla="*/ 204 h 217"/>
                  <a:gd name="T6" fmla="*/ 153 w 179"/>
                  <a:gd name="T7" fmla="*/ 143 h 217"/>
                  <a:gd name="T8" fmla="*/ 179 w 179"/>
                  <a:gd name="T9" fmla="*/ 79 h 217"/>
                  <a:gd name="T10" fmla="*/ 166 w 179"/>
                  <a:gd name="T11" fmla="*/ 22 h 217"/>
                  <a:gd name="T12" fmla="*/ 117 w 179"/>
                  <a:gd name="T13" fmla="*/ 0 h 217"/>
                  <a:gd name="T14" fmla="*/ 73 w 179"/>
                  <a:gd name="T15" fmla="*/ 19 h 217"/>
                  <a:gd name="T16" fmla="*/ 39 w 179"/>
                  <a:gd name="T17" fmla="*/ 44 h 217"/>
                  <a:gd name="T18" fmla="*/ 0 w 179"/>
                  <a:gd name="T19" fmla="*/ 18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17">
                    <a:moveTo>
                      <a:pt x="0" y="189"/>
                    </a:moveTo>
                    <a:lnTo>
                      <a:pt x="42" y="217"/>
                    </a:lnTo>
                    <a:lnTo>
                      <a:pt x="96" y="204"/>
                    </a:lnTo>
                    <a:lnTo>
                      <a:pt x="153" y="143"/>
                    </a:lnTo>
                    <a:lnTo>
                      <a:pt x="179" y="79"/>
                    </a:lnTo>
                    <a:lnTo>
                      <a:pt x="166" y="22"/>
                    </a:lnTo>
                    <a:lnTo>
                      <a:pt x="117" y="0"/>
                    </a:lnTo>
                    <a:lnTo>
                      <a:pt x="73" y="19"/>
                    </a:lnTo>
                    <a:lnTo>
                      <a:pt x="39" y="44"/>
                    </a:lnTo>
                    <a:lnTo>
                      <a:pt x="0" y="189"/>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325714" name="Freeform 82"/>
              <p:cNvSpPr>
                <a:spLocks/>
              </p:cNvSpPr>
              <p:nvPr/>
            </p:nvSpPr>
            <p:spPr bwMode="auto">
              <a:xfrm>
                <a:off x="3484" y="1914"/>
                <a:ext cx="187" cy="208"/>
              </a:xfrm>
              <a:custGeom>
                <a:avLst/>
                <a:gdLst>
                  <a:gd name="T0" fmla="*/ 0 w 187"/>
                  <a:gd name="T1" fmla="*/ 181 h 208"/>
                  <a:gd name="T2" fmla="*/ 43 w 187"/>
                  <a:gd name="T3" fmla="*/ 208 h 208"/>
                  <a:gd name="T4" fmla="*/ 100 w 187"/>
                  <a:gd name="T5" fmla="*/ 196 h 208"/>
                  <a:gd name="T6" fmla="*/ 160 w 187"/>
                  <a:gd name="T7" fmla="*/ 137 h 208"/>
                  <a:gd name="T8" fmla="*/ 187 w 187"/>
                  <a:gd name="T9" fmla="*/ 76 h 208"/>
                  <a:gd name="T10" fmla="*/ 173 w 187"/>
                  <a:gd name="T11" fmla="*/ 21 h 208"/>
                  <a:gd name="T12" fmla="*/ 122 w 187"/>
                  <a:gd name="T13" fmla="*/ 0 h 208"/>
                  <a:gd name="T14" fmla="*/ 75 w 187"/>
                  <a:gd name="T15" fmla="*/ 18 h 208"/>
                  <a:gd name="T16" fmla="*/ 41 w 187"/>
                  <a:gd name="T17" fmla="*/ 42 h 208"/>
                  <a:gd name="T18" fmla="*/ 0 w 187"/>
                  <a:gd name="T19" fmla="*/ 1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8">
                    <a:moveTo>
                      <a:pt x="0" y="181"/>
                    </a:moveTo>
                    <a:lnTo>
                      <a:pt x="43" y="208"/>
                    </a:lnTo>
                    <a:lnTo>
                      <a:pt x="100" y="196"/>
                    </a:lnTo>
                    <a:lnTo>
                      <a:pt x="160" y="137"/>
                    </a:lnTo>
                    <a:lnTo>
                      <a:pt x="187" y="76"/>
                    </a:lnTo>
                    <a:lnTo>
                      <a:pt x="173" y="21"/>
                    </a:lnTo>
                    <a:lnTo>
                      <a:pt x="122" y="0"/>
                    </a:lnTo>
                    <a:lnTo>
                      <a:pt x="75" y="18"/>
                    </a:lnTo>
                    <a:lnTo>
                      <a:pt x="41" y="42"/>
                    </a:lnTo>
                    <a:lnTo>
                      <a:pt x="0" y="181"/>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25715" name="AutoShape 83"/>
          <p:cNvSpPr>
            <a:spLocks noChangeArrowheads="1"/>
          </p:cNvSpPr>
          <p:nvPr/>
        </p:nvSpPr>
        <p:spPr bwMode="auto">
          <a:xfrm>
            <a:off x="1524000" y="2286000"/>
            <a:ext cx="6172200" cy="2362200"/>
          </a:xfrm>
          <a:prstGeom prst="cloudCallout">
            <a:avLst>
              <a:gd name="adj1" fmla="val -43750"/>
              <a:gd name="adj2" fmla="val 7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Times New Roman" pitchFamily="18" charset="0"/>
              </a:rPr>
              <a:t>一般情况下，在同一截面上的各点处温度也不尽相同，如果这样来考虑问题，本题要建的数学模型当为一偏微分方程。</a:t>
            </a:r>
          </a:p>
        </p:txBody>
      </p:sp>
      <p:sp>
        <p:nvSpPr>
          <p:cNvPr id="325716" name="AutoShape 84"/>
          <p:cNvSpPr>
            <a:spLocks noChangeArrowheads="1"/>
          </p:cNvSpPr>
          <p:nvPr/>
        </p:nvSpPr>
        <p:spPr bwMode="auto">
          <a:xfrm>
            <a:off x="1524000" y="2286000"/>
            <a:ext cx="6172200" cy="2362200"/>
          </a:xfrm>
          <a:prstGeom prst="cloudCallout">
            <a:avLst>
              <a:gd name="adj1" fmla="val -43750"/>
              <a:gd name="adj2" fmla="val 7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Times New Roman" pitchFamily="18" charset="0"/>
              </a:rPr>
              <a:t>但由题意可以看出，因金属杆较细且金属杆导热系数又较大，为简便起见，不考虑这方面的差异，而建模求单变量函数</a:t>
            </a:r>
            <a:r>
              <a:rPr lang="en-US" altLang="zh-CN" sz="2400" b="1" i="1">
                <a:latin typeface="Times New Roman" pitchFamily="18" charset="0"/>
              </a:rPr>
              <a:t>T</a:t>
            </a:r>
            <a:r>
              <a:rPr lang="en-US" altLang="zh-CN"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zh-CN" altLang="en-US" sz="2400" b="1">
                <a:latin typeface="Times New Roman" pitchFamily="18" charset="0"/>
              </a:rPr>
              <a:t>。</a:t>
            </a:r>
          </a:p>
        </p:txBody>
      </p:sp>
      <p:sp>
        <p:nvSpPr>
          <p:cNvPr id="325720" name="Rectangle 88"/>
          <p:cNvSpPr>
            <a:spLocks noChangeArrowheads="1"/>
          </p:cNvSpPr>
          <p:nvPr/>
        </p:nvSpPr>
        <p:spPr bwMode="auto">
          <a:xfrm>
            <a:off x="152400" y="2286000"/>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CC00"/>
                </a:solidFill>
                <a:latin typeface="楷体_GB2312" pitchFamily="49" charset="-122"/>
              </a:rPr>
              <a:t>热传导现象机理</a:t>
            </a:r>
            <a:r>
              <a:rPr lang="zh-CN" altLang="en-US" sz="2400" b="1">
                <a:latin typeface="楷体_GB2312" pitchFamily="49" charset="-122"/>
              </a:rPr>
              <a:t>：当温差在一定范围内时，单位时间里由温度高的一侧向温度低的一侧通过单位面积的热量与两侧的温差成正比，比例系数与介质有关。 </a:t>
            </a:r>
          </a:p>
        </p:txBody>
      </p:sp>
      <p:grpSp>
        <p:nvGrpSpPr>
          <p:cNvPr id="325681" name="Group 49"/>
          <p:cNvGrpSpPr>
            <a:grpSpLocks/>
          </p:cNvGrpSpPr>
          <p:nvPr/>
        </p:nvGrpSpPr>
        <p:grpSpPr bwMode="auto">
          <a:xfrm>
            <a:off x="5943600" y="4860925"/>
            <a:ext cx="3429000" cy="1920875"/>
            <a:chOff x="3600" y="3024"/>
            <a:chExt cx="2160" cy="1210"/>
          </a:xfrm>
        </p:grpSpPr>
        <p:grpSp>
          <p:nvGrpSpPr>
            <p:cNvPr id="325638" name="Group 6"/>
            <p:cNvGrpSpPr>
              <a:grpSpLocks/>
            </p:cNvGrpSpPr>
            <p:nvPr/>
          </p:nvGrpSpPr>
          <p:grpSpPr bwMode="auto">
            <a:xfrm>
              <a:off x="3600" y="3024"/>
              <a:ext cx="2160" cy="1210"/>
              <a:chOff x="3216" y="2534"/>
              <a:chExt cx="2160" cy="1210"/>
            </a:xfrm>
          </p:grpSpPr>
          <p:grpSp>
            <p:nvGrpSpPr>
              <p:cNvPr id="325639" name="Group 7"/>
              <p:cNvGrpSpPr>
                <a:grpSpLocks/>
              </p:cNvGrpSpPr>
              <p:nvPr/>
            </p:nvGrpSpPr>
            <p:grpSpPr bwMode="auto">
              <a:xfrm>
                <a:off x="3216" y="2534"/>
                <a:ext cx="2160" cy="1210"/>
                <a:chOff x="3312" y="2534"/>
                <a:chExt cx="2160" cy="1210"/>
              </a:xfrm>
            </p:grpSpPr>
            <p:grpSp>
              <p:nvGrpSpPr>
                <p:cNvPr id="325640" name="Group 8"/>
                <p:cNvGrpSpPr>
                  <a:grpSpLocks/>
                </p:cNvGrpSpPr>
                <p:nvPr/>
              </p:nvGrpSpPr>
              <p:grpSpPr bwMode="auto">
                <a:xfrm>
                  <a:off x="4656" y="2544"/>
                  <a:ext cx="96" cy="816"/>
                  <a:chOff x="4656" y="2544"/>
                  <a:chExt cx="96" cy="816"/>
                </a:xfrm>
              </p:grpSpPr>
              <p:sp>
                <p:nvSpPr>
                  <p:cNvPr id="325641" name="Line 9"/>
                  <p:cNvSpPr>
                    <a:spLocks noChangeShapeType="1"/>
                  </p:cNvSpPr>
                  <p:nvPr/>
                </p:nvSpPr>
                <p:spPr bwMode="auto">
                  <a:xfrm>
                    <a:off x="4752" y="254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2" name="Line 10"/>
                  <p:cNvSpPr>
                    <a:spLocks noChangeShapeType="1"/>
                  </p:cNvSpPr>
                  <p:nvPr/>
                </p:nvSpPr>
                <p:spPr bwMode="auto">
                  <a:xfrm>
                    <a:off x="4752" y="254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3" name="Line 11"/>
                  <p:cNvSpPr>
                    <a:spLocks noChangeShapeType="1"/>
                  </p:cNvSpPr>
                  <p:nvPr/>
                </p:nvSpPr>
                <p:spPr bwMode="auto">
                  <a:xfrm flipH="1">
                    <a:off x="4656" y="25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4" name="Line 12"/>
                  <p:cNvSpPr>
                    <a:spLocks noChangeShapeType="1"/>
                  </p:cNvSpPr>
                  <p:nvPr/>
                </p:nvSpPr>
                <p:spPr bwMode="auto">
                  <a:xfrm flipH="1">
                    <a:off x="4656" y="268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5" name="Line 13"/>
                  <p:cNvSpPr>
                    <a:spLocks noChangeShapeType="1"/>
                  </p:cNvSpPr>
                  <p:nvPr/>
                </p:nvSpPr>
                <p:spPr bwMode="auto">
                  <a:xfrm flipH="1">
                    <a:off x="465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6" name="Line 14"/>
                  <p:cNvSpPr>
                    <a:spLocks noChangeShapeType="1"/>
                  </p:cNvSpPr>
                  <p:nvPr/>
                </p:nvSpPr>
                <p:spPr bwMode="auto">
                  <a:xfrm flipH="1">
                    <a:off x="4656" y="28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7" name="Line 15"/>
                  <p:cNvSpPr>
                    <a:spLocks noChangeShapeType="1"/>
                  </p:cNvSpPr>
                  <p:nvPr/>
                </p:nvSpPr>
                <p:spPr bwMode="auto">
                  <a:xfrm flipH="1">
                    <a:off x="4656" y="297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8" name="Line 16"/>
                  <p:cNvSpPr>
                    <a:spLocks noChangeShapeType="1"/>
                  </p:cNvSpPr>
                  <p:nvPr/>
                </p:nvSpPr>
                <p:spPr bwMode="auto">
                  <a:xfrm flipH="1">
                    <a:off x="4656" y="307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9" name="Line 17"/>
                  <p:cNvSpPr>
                    <a:spLocks noChangeShapeType="1"/>
                  </p:cNvSpPr>
                  <p:nvPr/>
                </p:nvSpPr>
                <p:spPr bwMode="auto">
                  <a:xfrm flipH="1">
                    <a:off x="4656"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0" name="Line 18"/>
                  <p:cNvSpPr>
                    <a:spLocks noChangeShapeType="1"/>
                  </p:cNvSpPr>
                  <p:nvPr/>
                </p:nvSpPr>
                <p:spPr bwMode="auto">
                  <a:xfrm flipH="1">
                    <a:off x="4656" y="326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5651" name="Rectangle 19"/>
                <p:cNvSpPr>
                  <a:spLocks noChangeArrowheads="1"/>
                </p:cNvSpPr>
                <p:nvPr/>
              </p:nvSpPr>
              <p:spPr bwMode="auto">
                <a:xfrm>
                  <a:off x="3648" y="2880"/>
                  <a:ext cx="1104" cy="14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652" name="Group 20"/>
                <p:cNvGrpSpPr>
                  <a:grpSpLocks/>
                </p:cNvGrpSpPr>
                <p:nvPr/>
              </p:nvGrpSpPr>
              <p:grpSpPr bwMode="auto">
                <a:xfrm>
                  <a:off x="3552" y="2544"/>
                  <a:ext cx="96" cy="816"/>
                  <a:chOff x="3552" y="2544"/>
                  <a:chExt cx="96" cy="816"/>
                </a:xfrm>
              </p:grpSpPr>
              <p:sp>
                <p:nvSpPr>
                  <p:cNvPr id="325653" name="Line 21"/>
                  <p:cNvSpPr>
                    <a:spLocks noChangeShapeType="1"/>
                  </p:cNvSpPr>
                  <p:nvPr/>
                </p:nvSpPr>
                <p:spPr bwMode="auto">
                  <a:xfrm>
                    <a:off x="3648" y="254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4" name="Line 22"/>
                  <p:cNvSpPr>
                    <a:spLocks noChangeShapeType="1"/>
                  </p:cNvSpPr>
                  <p:nvPr/>
                </p:nvSpPr>
                <p:spPr bwMode="auto">
                  <a:xfrm flipH="1">
                    <a:off x="3552" y="25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5" name="Line 23"/>
                  <p:cNvSpPr>
                    <a:spLocks noChangeShapeType="1"/>
                  </p:cNvSpPr>
                  <p:nvPr/>
                </p:nvSpPr>
                <p:spPr bwMode="auto">
                  <a:xfrm flipH="1">
                    <a:off x="3552" y="268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6" name="Line 24"/>
                  <p:cNvSpPr>
                    <a:spLocks noChangeShapeType="1"/>
                  </p:cNvSpPr>
                  <p:nvPr/>
                </p:nvSpPr>
                <p:spPr bwMode="auto">
                  <a:xfrm flipH="1">
                    <a:off x="3552"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7" name="Line 25"/>
                  <p:cNvSpPr>
                    <a:spLocks noChangeShapeType="1"/>
                  </p:cNvSpPr>
                  <p:nvPr/>
                </p:nvSpPr>
                <p:spPr bwMode="auto">
                  <a:xfrm flipH="1">
                    <a:off x="3552" y="28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8" name="Line 26"/>
                  <p:cNvSpPr>
                    <a:spLocks noChangeShapeType="1"/>
                  </p:cNvSpPr>
                  <p:nvPr/>
                </p:nvSpPr>
                <p:spPr bwMode="auto">
                  <a:xfrm flipH="1">
                    <a:off x="3552" y="297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59" name="Line 27"/>
                  <p:cNvSpPr>
                    <a:spLocks noChangeShapeType="1"/>
                  </p:cNvSpPr>
                  <p:nvPr/>
                </p:nvSpPr>
                <p:spPr bwMode="auto">
                  <a:xfrm flipH="1">
                    <a:off x="3552" y="307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60" name="Line 28"/>
                  <p:cNvSpPr>
                    <a:spLocks noChangeShapeType="1"/>
                  </p:cNvSpPr>
                  <p:nvPr/>
                </p:nvSpPr>
                <p:spPr bwMode="auto">
                  <a:xfrm flipH="1">
                    <a:off x="3552"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61" name="Line 29"/>
                  <p:cNvSpPr>
                    <a:spLocks noChangeShapeType="1"/>
                  </p:cNvSpPr>
                  <p:nvPr/>
                </p:nvSpPr>
                <p:spPr bwMode="auto">
                  <a:xfrm flipH="1">
                    <a:off x="3552" y="326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5662" name="Text Box 30"/>
                <p:cNvSpPr txBox="1">
                  <a:spLocks noChangeArrowheads="1"/>
                </p:cNvSpPr>
                <p:nvPr/>
              </p:nvSpPr>
              <p:spPr bwMode="auto">
                <a:xfrm>
                  <a:off x="3312" y="25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ea typeface="宋体" pitchFamily="2" charset="-122"/>
                    </a:rPr>
                    <a:t>T</a:t>
                  </a:r>
                  <a:r>
                    <a:rPr lang="en-US" altLang="zh-CN" b="1" baseline="-30000">
                      <a:latin typeface="Times New Roman" pitchFamily="18" charset="0"/>
                      <a:ea typeface="宋体" pitchFamily="2" charset="-122"/>
                    </a:rPr>
                    <a:t>1</a:t>
                  </a:r>
                </a:p>
              </p:txBody>
            </p:sp>
            <p:sp>
              <p:nvSpPr>
                <p:cNvPr id="325663" name="Text Box 31"/>
                <p:cNvSpPr txBox="1">
                  <a:spLocks noChangeArrowheads="1"/>
                </p:cNvSpPr>
                <p:nvPr/>
              </p:nvSpPr>
              <p:spPr bwMode="auto">
                <a:xfrm>
                  <a:off x="4464" y="253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ea typeface="宋体" pitchFamily="2" charset="-122"/>
                    </a:rPr>
                    <a:t>T</a:t>
                  </a:r>
                  <a:r>
                    <a:rPr lang="en-US" altLang="zh-CN" b="1" baseline="-30000">
                      <a:latin typeface="Times New Roman" pitchFamily="18" charset="0"/>
                      <a:ea typeface="宋体" pitchFamily="2" charset="-122"/>
                    </a:rPr>
                    <a:t>2</a:t>
                  </a:r>
                </a:p>
              </p:txBody>
            </p:sp>
            <p:sp>
              <p:nvSpPr>
                <p:cNvPr id="325664" name="Line 32"/>
                <p:cNvSpPr>
                  <a:spLocks noChangeShapeType="1"/>
                </p:cNvSpPr>
                <p:nvPr/>
              </p:nvSpPr>
              <p:spPr bwMode="auto">
                <a:xfrm>
                  <a:off x="3504" y="3024"/>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65" name="Text Box 33"/>
                <p:cNvSpPr txBox="1">
                  <a:spLocks noChangeArrowheads="1"/>
                </p:cNvSpPr>
                <p:nvPr/>
              </p:nvSpPr>
              <p:spPr bwMode="auto">
                <a:xfrm>
                  <a:off x="3648" y="301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ea typeface="宋体" pitchFamily="2" charset="-122"/>
                    </a:rPr>
                    <a:t>o</a:t>
                  </a:r>
                  <a:endParaRPr lang="en-US" altLang="zh-CN" baseline="-30000">
                    <a:latin typeface="Times New Roman" pitchFamily="18" charset="0"/>
                    <a:ea typeface="宋体" pitchFamily="2" charset="-122"/>
                  </a:endParaRPr>
                </a:p>
              </p:txBody>
            </p:sp>
            <p:sp>
              <p:nvSpPr>
                <p:cNvPr id="325666" name="Text Box 34"/>
                <p:cNvSpPr txBox="1">
                  <a:spLocks noChangeArrowheads="1"/>
                </p:cNvSpPr>
                <p:nvPr/>
              </p:nvSpPr>
              <p:spPr bwMode="auto">
                <a:xfrm>
                  <a:off x="4992" y="301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ea typeface="宋体" pitchFamily="2" charset="-122"/>
                    </a:rPr>
                    <a:t>x</a:t>
                  </a:r>
                  <a:endParaRPr lang="en-US" altLang="zh-CN" baseline="-30000">
                    <a:latin typeface="Times New Roman" pitchFamily="18" charset="0"/>
                    <a:ea typeface="宋体" pitchFamily="2" charset="-122"/>
                  </a:endParaRPr>
                </a:p>
              </p:txBody>
            </p:sp>
            <p:sp>
              <p:nvSpPr>
                <p:cNvPr id="325667" name="Line 35"/>
                <p:cNvSpPr>
                  <a:spLocks noChangeShapeType="1"/>
                </p:cNvSpPr>
                <p:nvPr/>
              </p:nvSpPr>
              <p:spPr bwMode="auto">
                <a:xfrm>
                  <a:off x="4176"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5668" name="Group 36"/>
                <p:cNvGrpSpPr>
                  <a:grpSpLocks/>
                </p:cNvGrpSpPr>
                <p:nvPr/>
              </p:nvGrpSpPr>
              <p:grpSpPr bwMode="auto">
                <a:xfrm>
                  <a:off x="4560" y="3206"/>
                  <a:ext cx="912" cy="538"/>
                  <a:chOff x="3696" y="3302"/>
                  <a:chExt cx="912" cy="538"/>
                </a:xfrm>
              </p:grpSpPr>
              <p:sp>
                <p:nvSpPr>
                  <p:cNvPr id="325669" name="Oval 37"/>
                  <p:cNvSpPr>
                    <a:spLocks noChangeArrowheads="1"/>
                  </p:cNvSpPr>
                  <p:nvPr/>
                </p:nvSpPr>
                <p:spPr bwMode="auto">
                  <a:xfrm>
                    <a:off x="4032" y="3504"/>
                    <a:ext cx="336" cy="336"/>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0" name="Text Box 38"/>
                  <p:cNvSpPr txBox="1">
                    <a:spLocks noChangeArrowheads="1"/>
                  </p:cNvSpPr>
                  <p:nvPr/>
                </p:nvSpPr>
                <p:spPr bwMode="auto">
                  <a:xfrm>
                    <a:off x="4272" y="330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ea typeface="宋体" pitchFamily="2" charset="-122"/>
                      </a:rPr>
                      <a:t>A</a:t>
                    </a:r>
                    <a:endParaRPr lang="en-US" altLang="zh-CN" b="1" baseline="-30000">
                      <a:latin typeface="Times New Roman" pitchFamily="18" charset="0"/>
                      <a:ea typeface="宋体" pitchFamily="2" charset="-122"/>
                    </a:endParaRPr>
                  </a:p>
                </p:txBody>
              </p:sp>
              <p:sp>
                <p:nvSpPr>
                  <p:cNvPr id="325671" name="Text Box 39"/>
                  <p:cNvSpPr txBox="1">
                    <a:spLocks noChangeArrowheads="1"/>
                  </p:cNvSpPr>
                  <p:nvPr/>
                </p:nvSpPr>
                <p:spPr bwMode="auto">
                  <a:xfrm>
                    <a:off x="3696" y="350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ea typeface="宋体" pitchFamily="2" charset="-122"/>
                      </a:rPr>
                      <a:t>B</a:t>
                    </a:r>
                    <a:endParaRPr lang="en-US" altLang="zh-CN" b="1" baseline="-30000">
                      <a:latin typeface="Times New Roman" pitchFamily="18" charset="0"/>
                      <a:ea typeface="宋体" pitchFamily="2" charset="-122"/>
                    </a:endParaRPr>
                  </a:p>
                </p:txBody>
              </p:sp>
              <p:sp>
                <p:nvSpPr>
                  <p:cNvPr id="325672" name="Line 40"/>
                  <p:cNvSpPr>
                    <a:spLocks noChangeShapeType="1"/>
                  </p:cNvSpPr>
                  <p:nvPr/>
                </p:nvSpPr>
                <p:spPr bwMode="auto">
                  <a:xfrm flipH="1">
                    <a:off x="4176" y="3504"/>
                    <a:ext cx="19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73" name="Line 41"/>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5674" name="Line 42"/>
                <p:cNvSpPr>
                  <a:spLocks noChangeShapeType="1"/>
                </p:cNvSpPr>
                <p:nvPr/>
              </p:nvSpPr>
              <p:spPr bwMode="auto">
                <a:xfrm>
                  <a:off x="4176" y="3024"/>
                  <a:ext cx="192" cy="432"/>
                </a:xfrm>
                <a:prstGeom prst="line">
                  <a:avLst/>
                </a:prstGeom>
                <a:noFill/>
                <a:ln w="9525">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75" name="Line 43"/>
                <p:cNvSpPr>
                  <a:spLocks noChangeShapeType="1"/>
                </p:cNvSpPr>
                <p:nvPr/>
              </p:nvSpPr>
              <p:spPr bwMode="auto">
                <a:xfrm>
                  <a:off x="4368" y="345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5676" name="Rectangle 44"/>
              <p:cNvSpPr>
                <a:spLocks noChangeArrowheads="1"/>
              </p:cNvSpPr>
              <p:nvPr/>
            </p:nvSpPr>
            <p:spPr bwMode="auto">
              <a:xfrm>
                <a:off x="3862" y="3216"/>
                <a:ext cx="2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itchFamily="18" charset="0"/>
                    <a:ea typeface="宋体" pitchFamily="2" charset="-122"/>
                  </a:rPr>
                  <a:t>T</a:t>
                </a:r>
                <a:r>
                  <a:rPr lang="en-US" altLang="zh-CN" b="1" baseline="-30000">
                    <a:latin typeface="Times New Roman" pitchFamily="18" charset="0"/>
                    <a:ea typeface="宋体" pitchFamily="2" charset="-122"/>
                  </a:rPr>
                  <a:t>3</a:t>
                </a:r>
              </a:p>
            </p:txBody>
          </p:sp>
        </p:grpSp>
        <p:sp>
          <p:nvSpPr>
            <p:cNvPr id="325680" name="Rectangle 48"/>
            <p:cNvSpPr>
              <a:spLocks noChangeArrowheads="1"/>
            </p:cNvSpPr>
            <p:nvPr/>
          </p:nvSpPr>
          <p:spPr bwMode="auto">
            <a:xfrm>
              <a:off x="4151" y="312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latin typeface="Times New Roman" pitchFamily="18" charset="0"/>
                </a:rPr>
                <a:t>l</a:t>
              </a:r>
            </a:p>
          </p:txBody>
        </p:sp>
      </p:grpSp>
      <p:grpSp>
        <p:nvGrpSpPr>
          <p:cNvPr id="325731" name="Group 99"/>
          <p:cNvGrpSpPr>
            <a:grpSpLocks/>
          </p:cNvGrpSpPr>
          <p:nvPr/>
        </p:nvGrpSpPr>
        <p:grpSpPr bwMode="auto">
          <a:xfrm>
            <a:off x="0" y="2133600"/>
            <a:ext cx="9144000" cy="4724400"/>
            <a:chOff x="0" y="1392"/>
            <a:chExt cx="5760" cy="2928"/>
          </a:xfrm>
        </p:grpSpPr>
        <p:sp>
          <p:nvSpPr>
            <p:cNvPr id="325723" name="Rectangle 91"/>
            <p:cNvSpPr>
              <a:spLocks noChangeArrowheads="1"/>
            </p:cNvSpPr>
            <p:nvPr/>
          </p:nvSpPr>
          <p:spPr bwMode="auto">
            <a:xfrm>
              <a:off x="0" y="1392"/>
              <a:ext cx="5760" cy="292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724" name="Group 92"/>
            <p:cNvGrpSpPr>
              <a:grpSpLocks/>
            </p:cNvGrpSpPr>
            <p:nvPr/>
          </p:nvGrpSpPr>
          <p:grpSpPr bwMode="auto">
            <a:xfrm>
              <a:off x="432" y="1440"/>
              <a:ext cx="4992" cy="672"/>
              <a:chOff x="384" y="1296"/>
              <a:chExt cx="4992" cy="672"/>
            </a:xfrm>
          </p:grpSpPr>
          <p:grpSp>
            <p:nvGrpSpPr>
              <p:cNvPr id="325725" name="Group 93"/>
              <p:cNvGrpSpPr>
                <a:grpSpLocks/>
              </p:cNvGrpSpPr>
              <p:nvPr/>
            </p:nvGrpSpPr>
            <p:grpSpPr bwMode="auto">
              <a:xfrm>
                <a:off x="384" y="1296"/>
                <a:ext cx="4464" cy="284"/>
                <a:chOff x="384" y="1296"/>
                <a:chExt cx="4464" cy="284"/>
              </a:xfrm>
            </p:grpSpPr>
            <p:sp>
              <p:nvSpPr>
                <p:cNvPr id="325726" name="Rectangle 94"/>
                <p:cNvSpPr>
                  <a:spLocks noChangeArrowheads="1"/>
                </p:cNvSpPr>
                <p:nvPr/>
              </p:nvSpPr>
              <p:spPr bwMode="auto">
                <a:xfrm>
                  <a:off x="384" y="1296"/>
                  <a:ext cx="436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en-US" altLang="zh-CN" sz="2400" b="1">
                      <a:latin typeface="楷体_GB2312" pitchFamily="49" charset="-122"/>
                    </a:rPr>
                    <a:t>dt</a:t>
                  </a:r>
                  <a:r>
                    <a:rPr lang="zh-CN" altLang="en-US" sz="2400" b="1">
                      <a:latin typeface="Times New Roman" pitchFamily="18" charset="0"/>
                    </a:rPr>
                    <a:t>时间内通过距离</a:t>
                  </a:r>
                  <a:r>
                    <a:rPr lang="en-US" altLang="zh-CN" sz="2400" b="1">
                      <a:latin typeface="楷体_GB2312" pitchFamily="49" charset="-122"/>
                    </a:rPr>
                    <a:t>O</a:t>
                  </a:r>
                  <a:r>
                    <a:rPr lang="zh-CN" altLang="en-US" sz="2400" b="1">
                      <a:latin typeface="Times New Roman" pitchFamily="18" charset="0"/>
                    </a:rPr>
                    <a:t>点</a:t>
                  </a:r>
                  <a:r>
                    <a:rPr lang="en-US" altLang="zh-CN" sz="2400" b="1" i="1">
                      <a:latin typeface="Times New Roman" pitchFamily="18" charset="0"/>
                    </a:rPr>
                    <a:t>x</a:t>
                  </a:r>
                  <a:r>
                    <a:rPr lang="zh-CN" altLang="en-US" sz="2400" b="1">
                      <a:latin typeface="Times New Roman" pitchFamily="18" charset="0"/>
                    </a:rPr>
                    <a:t>处截面的热量为： </a:t>
                  </a:r>
                </a:p>
              </p:txBody>
            </p:sp>
            <p:graphicFrame>
              <p:nvGraphicFramePr>
                <p:cNvPr id="325727" name="Object 95"/>
                <p:cNvGraphicFramePr>
                  <a:graphicFrameLocks noChangeAspect="1"/>
                </p:cNvGraphicFramePr>
                <p:nvPr/>
              </p:nvGraphicFramePr>
              <p:xfrm>
                <a:off x="3904" y="1320"/>
                <a:ext cx="944" cy="240"/>
              </p:xfrm>
              <a:graphic>
                <a:graphicData uri="http://schemas.openxmlformats.org/presentationml/2006/ole">
                  <mc:AlternateContent xmlns:mc="http://schemas.openxmlformats.org/markup-compatibility/2006">
                    <mc:Choice xmlns:v="urn:schemas-microsoft-com:vml" Requires="v">
                      <p:oleObj spid="_x0000_s325756" name="Equation" r:id="rId4" imgW="787320" imgH="203040" progId="Equation.DSMT4">
                        <p:embed/>
                      </p:oleObj>
                    </mc:Choice>
                    <mc:Fallback>
                      <p:oleObj name="Equation" r:id="rId4" imgW="787320" imgH="203040" progId="Equation.DSMT4">
                        <p:embed/>
                        <p:pic>
                          <p:nvPicPr>
                            <p:cNvPr id="0" name="Object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 y="1320"/>
                              <a:ext cx="94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5728" name="Group 96"/>
              <p:cNvGrpSpPr>
                <a:grpSpLocks/>
              </p:cNvGrpSpPr>
              <p:nvPr/>
            </p:nvGrpSpPr>
            <p:grpSpPr bwMode="auto">
              <a:xfrm>
                <a:off x="428" y="1680"/>
                <a:ext cx="4948" cy="288"/>
                <a:chOff x="428" y="1728"/>
                <a:chExt cx="4948" cy="288"/>
              </a:xfrm>
            </p:grpSpPr>
            <p:sp>
              <p:nvSpPr>
                <p:cNvPr id="325729" name="Rectangle 97"/>
                <p:cNvSpPr>
                  <a:spLocks noChangeArrowheads="1"/>
                </p:cNvSpPr>
                <p:nvPr/>
              </p:nvSpPr>
              <p:spPr bwMode="auto">
                <a:xfrm>
                  <a:off x="428" y="1728"/>
                  <a:ext cx="389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楷体_GB2312" pitchFamily="49" charset="-122"/>
                    </a:rPr>
                    <a:t>dt</a:t>
                  </a:r>
                  <a:r>
                    <a:rPr lang="zh-CN" altLang="en-US" sz="2400" b="1">
                      <a:latin typeface="Times New Roman" pitchFamily="18" charset="0"/>
                    </a:rPr>
                    <a:t>时间内通过距离</a:t>
                  </a:r>
                  <a:r>
                    <a:rPr lang="en-US" altLang="zh-CN" sz="2400" b="1">
                      <a:latin typeface="楷体_GB2312" pitchFamily="49" charset="-122"/>
                    </a:rPr>
                    <a:t>O</a:t>
                  </a:r>
                  <a:r>
                    <a:rPr lang="zh-CN" altLang="en-US" sz="2400" b="1">
                      <a:latin typeface="Times New Roman" pitchFamily="18" charset="0"/>
                    </a:rPr>
                    <a:t>点</a:t>
                  </a:r>
                  <a:r>
                    <a:rPr lang="en-US" altLang="zh-CN" sz="2400" b="1" i="1">
                      <a:latin typeface="Times New Roman" pitchFamily="18" charset="0"/>
                    </a:rPr>
                    <a:t>x+dx</a:t>
                  </a:r>
                  <a:r>
                    <a:rPr lang="zh-CN" altLang="en-US" sz="2400" b="1">
                      <a:latin typeface="Times New Roman" pitchFamily="18" charset="0"/>
                    </a:rPr>
                    <a:t>处截面的热量为：</a:t>
                  </a:r>
                </a:p>
              </p:txBody>
            </p:sp>
            <p:graphicFrame>
              <p:nvGraphicFramePr>
                <p:cNvPr id="325730" name="Object 98"/>
                <p:cNvGraphicFramePr>
                  <a:graphicFrameLocks noChangeAspect="1"/>
                </p:cNvGraphicFramePr>
                <p:nvPr/>
              </p:nvGraphicFramePr>
              <p:xfrm>
                <a:off x="4166" y="1792"/>
                <a:ext cx="1210" cy="224"/>
              </p:xfrm>
              <a:graphic>
                <a:graphicData uri="http://schemas.openxmlformats.org/presentationml/2006/ole">
                  <mc:AlternateContent xmlns:mc="http://schemas.openxmlformats.org/markup-compatibility/2006">
                    <mc:Choice xmlns:v="urn:schemas-microsoft-com:vml" Requires="v">
                      <p:oleObj spid="_x0000_s325757" name="Equation" r:id="rId6" imgW="1079280" imgH="203040" progId="Equation.DSMT4">
                        <p:embed/>
                      </p:oleObj>
                    </mc:Choice>
                    <mc:Fallback>
                      <p:oleObj name="Equation" r:id="rId6" imgW="1079280" imgH="203040" progId="Equation.DSMT4">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6" y="1792"/>
                              <a:ext cx="121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nvGrpSpPr>
          <p:cNvPr id="325732" name="Group 100"/>
          <p:cNvGrpSpPr>
            <a:grpSpLocks/>
          </p:cNvGrpSpPr>
          <p:nvPr/>
        </p:nvGrpSpPr>
        <p:grpSpPr bwMode="auto">
          <a:xfrm>
            <a:off x="785813" y="3352800"/>
            <a:ext cx="6605587" cy="457200"/>
            <a:chOff x="480" y="2111"/>
            <a:chExt cx="4161" cy="288"/>
          </a:xfrm>
        </p:grpSpPr>
        <p:sp>
          <p:nvSpPr>
            <p:cNvPr id="325733" name="Rectangle 101"/>
            <p:cNvSpPr>
              <a:spLocks noChangeArrowheads="1"/>
            </p:cNvSpPr>
            <p:nvPr/>
          </p:nvSpPr>
          <p:spPr bwMode="auto">
            <a:xfrm>
              <a:off x="480" y="2111"/>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由泰勒公式：</a:t>
              </a:r>
            </a:p>
          </p:txBody>
        </p:sp>
        <p:graphicFrame>
          <p:nvGraphicFramePr>
            <p:cNvPr id="325734" name="Object 102"/>
            <p:cNvGraphicFramePr>
              <a:graphicFrameLocks noChangeAspect="1"/>
            </p:cNvGraphicFramePr>
            <p:nvPr/>
          </p:nvGraphicFramePr>
          <p:xfrm>
            <a:off x="1628" y="2160"/>
            <a:ext cx="3013" cy="225"/>
          </p:xfrm>
          <a:graphic>
            <a:graphicData uri="http://schemas.openxmlformats.org/presentationml/2006/ole">
              <mc:AlternateContent xmlns:mc="http://schemas.openxmlformats.org/markup-compatibility/2006">
                <mc:Choice xmlns:v="urn:schemas-microsoft-com:vml" Requires="v">
                  <p:oleObj spid="_x0000_s325758" name="Equation" r:id="rId8" imgW="2666880" imgH="203040" progId="Equation.DSMT4">
                    <p:embed/>
                  </p:oleObj>
                </mc:Choice>
                <mc:Fallback>
                  <p:oleObj name="Equation" r:id="rId8" imgW="2666880" imgH="203040" progId="Equation.DSMT4">
                    <p:embed/>
                    <p:pic>
                      <p:nvPicPr>
                        <p:cNvPr id="0" name="Object 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8" y="2160"/>
                          <a:ext cx="3013"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5735" name="Group 103"/>
          <p:cNvGrpSpPr>
            <a:grpSpLocks/>
          </p:cNvGrpSpPr>
          <p:nvPr/>
        </p:nvGrpSpPr>
        <p:grpSpPr bwMode="auto">
          <a:xfrm>
            <a:off x="762000" y="3886200"/>
            <a:ext cx="7620000" cy="457200"/>
            <a:chOff x="480" y="2533"/>
            <a:chExt cx="4800" cy="288"/>
          </a:xfrm>
        </p:grpSpPr>
        <p:sp>
          <p:nvSpPr>
            <p:cNvPr id="325736" name="Rectangle 104"/>
            <p:cNvSpPr>
              <a:spLocks noChangeArrowheads="1"/>
            </p:cNvSpPr>
            <p:nvPr/>
          </p:nvSpPr>
          <p:spPr bwMode="auto">
            <a:xfrm>
              <a:off x="480" y="2533"/>
              <a:ext cx="39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金属杆的微元</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a:t>
              </a:r>
              <a:r>
                <a:rPr lang="en-US" altLang="zh-CN" sz="2400" b="1" i="1">
                  <a:latin typeface="楷体_GB2312" pitchFamily="49" charset="-122"/>
                </a:rPr>
                <a:t>dx</a:t>
              </a:r>
              <a:r>
                <a:rPr lang="en-US" altLang="zh-CN" sz="2400" b="1">
                  <a:latin typeface="楷体_GB2312" pitchFamily="49" charset="-122"/>
                </a:rPr>
                <a:t>]</a:t>
              </a:r>
              <a:r>
                <a:rPr lang="zh-CN" altLang="en-US" sz="2400" b="1">
                  <a:latin typeface="楷体_GB2312" pitchFamily="49" charset="-122"/>
                </a:rPr>
                <a:t>在</a:t>
              </a:r>
              <a:r>
                <a:rPr lang="en-US" altLang="zh-CN" sz="2400" b="1">
                  <a:latin typeface="楷体_GB2312" pitchFamily="49" charset="-122"/>
                </a:rPr>
                <a:t>dt</a:t>
              </a:r>
              <a:r>
                <a:rPr lang="zh-CN" altLang="en-US" sz="2400" b="1">
                  <a:latin typeface="楷体_GB2312" pitchFamily="49" charset="-122"/>
                </a:rPr>
                <a:t>内由获得热量为：</a:t>
              </a:r>
            </a:p>
          </p:txBody>
        </p:sp>
        <p:graphicFrame>
          <p:nvGraphicFramePr>
            <p:cNvPr id="325737" name="Object 105"/>
            <p:cNvGraphicFramePr>
              <a:graphicFrameLocks noChangeAspect="1"/>
            </p:cNvGraphicFramePr>
            <p:nvPr/>
          </p:nvGraphicFramePr>
          <p:xfrm>
            <a:off x="4368" y="2592"/>
            <a:ext cx="912" cy="211"/>
          </p:xfrm>
          <a:graphic>
            <a:graphicData uri="http://schemas.openxmlformats.org/presentationml/2006/ole">
              <mc:AlternateContent xmlns:mc="http://schemas.openxmlformats.org/markup-compatibility/2006">
                <mc:Choice xmlns:v="urn:schemas-microsoft-com:vml" Requires="v">
                  <p:oleObj spid="_x0000_s325759" name="Equation" r:id="rId10" imgW="863280" imgH="203040" progId="Equation.DSMT4">
                    <p:embed/>
                  </p:oleObj>
                </mc:Choice>
                <mc:Fallback>
                  <p:oleObj name="Equation" r:id="rId10" imgW="863280" imgH="203040" progId="Equation.DSMT4">
                    <p:embed/>
                    <p:pic>
                      <p:nvPicPr>
                        <p:cNvPr id="0" name="Object 1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2592"/>
                          <a:ext cx="91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5738" name="Group 106"/>
          <p:cNvGrpSpPr>
            <a:grpSpLocks/>
          </p:cNvGrpSpPr>
          <p:nvPr/>
        </p:nvGrpSpPr>
        <p:grpSpPr bwMode="auto">
          <a:xfrm>
            <a:off x="779463" y="4419600"/>
            <a:ext cx="6840537" cy="458788"/>
            <a:chOff x="491" y="2975"/>
            <a:chExt cx="4309" cy="289"/>
          </a:xfrm>
        </p:grpSpPr>
        <p:sp>
          <p:nvSpPr>
            <p:cNvPr id="325739" name="Rectangle 107"/>
            <p:cNvSpPr>
              <a:spLocks noChangeArrowheads="1"/>
            </p:cNvSpPr>
            <p:nvPr/>
          </p:nvSpPr>
          <p:spPr bwMode="auto">
            <a:xfrm>
              <a:off x="491" y="2975"/>
              <a:ext cx="3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同时，微元向空气散发出的热量为： </a:t>
              </a:r>
            </a:p>
          </p:txBody>
        </p:sp>
        <p:graphicFrame>
          <p:nvGraphicFramePr>
            <p:cNvPr id="325740" name="Object 108"/>
            <p:cNvGraphicFramePr>
              <a:graphicFrameLocks noChangeAspect="1"/>
            </p:cNvGraphicFramePr>
            <p:nvPr/>
          </p:nvGraphicFramePr>
          <p:xfrm>
            <a:off x="3552" y="3015"/>
            <a:ext cx="1248" cy="249"/>
          </p:xfrm>
          <a:graphic>
            <a:graphicData uri="http://schemas.openxmlformats.org/presentationml/2006/ole">
              <mc:AlternateContent xmlns:mc="http://schemas.openxmlformats.org/markup-compatibility/2006">
                <mc:Choice xmlns:v="urn:schemas-microsoft-com:vml" Requires="v">
                  <p:oleObj spid="_x0000_s325760" name="Equation" r:id="rId12" imgW="1143000" imgH="228600" progId="Equation.DSMT4">
                    <p:embed/>
                  </p:oleObj>
                </mc:Choice>
                <mc:Fallback>
                  <p:oleObj name="Equation" r:id="rId12" imgW="1143000" imgH="228600" progId="Equation.DSMT4">
                    <p:embed/>
                    <p:pic>
                      <p:nvPicPr>
                        <p:cNvPr id="0" name="Object 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3015"/>
                          <a:ext cx="1248"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5741" name="Group 109"/>
          <p:cNvGrpSpPr>
            <a:grpSpLocks/>
          </p:cNvGrpSpPr>
          <p:nvPr/>
        </p:nvGrpSpPr>
        <p:grpSpPr bwMode="auto">
          <a:xfrm>
            <a:off x="762000" y="4953000"/>
            <a:ext cx="7848600" cy="484188"/>
            <a:chOff x="432" y="3360"/>
            <a:chExt cx="4944" cy="305"/>
          </a:xfrm>
        </p:grpSpPr>
        <p:sp>
          <p:nvSpPr>
            <p:cNvPr id="325742" name="Rectangle 110"/>
            <p:cNvSpPr>
              <a:spLocks noChangeArrowheads="1"/>
            </p:cNvSpPr>
            <p:nvPr/>
          </p:nvSpPr>
          <p:spPr bwMode="auto">
            <a:xfrm>
              <a:off x="432" y="3360"/>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系统处于热平衡状态，故有： </a:t>
              </a:r>
            </a:p>
          </p:txBody>
        </p:sp>
        <p:graphicFrame>
          <p:nvGraphicFramePr>
            <p:cNvPr id="325743" name="Object 111"/>
            <p:cNvGraphicFramePr>
              <a:graphicFrameLocks noChangeAspect="1"/>
            </p:cNvGraphicFramePr>
            <p:nvPr/>
          </p:nvGraphicFramePr>
          <p:xfrm>
            <a:off x="2928" y="3408"/>
            <a:ext cx="2352" cy="257"/>
          </p:xfrm>
          <a:graphic>
            <a:graphicData uri="http://schemas.openxmlformats.org/presentationml/2006/ole">
              <mc:AlternateContent xmlns:mc="http://schemas.openxmlformats.org/markup-compatibility/2006">
                <mc:Choice xmlns:v="urn:schemas-microsoft-com:vml" Requires="v">
                  <p:oleObj spid="_x0000_s325761" name="Equation" r:id="rId14" imgW="2108160" imgH="228600" progId="Equation.DSMT4">
                    <p:embed/>
                  </p:oleObj>
                </mc:Choice>
                <mc:Fallback>
                  <p:oleObj name="Equation" r:id="rId14" imgW="2108160" imgH="228600" progId="Equation.DSMT4">
                    <p:embed/>
                    <p:pic>
                      <p:nvPicPr>
                        <p:cNvPr id="0" name="Object 1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28" y="3408"/>
                          <a:ext cx="2352"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5744" name="Group 112"/>
          <p:cNvGrpSpPr>
            <a:grpSpLocks/>
          </p:cNvGrpSpPr>
          <p:nvPr/>
        </p:nvGrpSpPr>
        <p:grpSpPr bwMode="auto">
          <a:xfrm>
            <a:off x="762000" y="5486400"/>
            <a:ext cx="7696200" cy="1108075"/>
            <a:chOff x="432" y="3456"/>
            <a:chExt cx="4848" cy="698"/>
          </a:xfrm>
        </p:grpSpPr>
        <p:sp>
          <p:nvSpPr>
            <p:cNvPr id="325745" name="Rectangle 113"/>
            <p:cNvSpPr>
              <a:spLocks noChangeArrowheads="1"/>
            </p:cNvSpPr>
            <p:nvPr/>
          </p:nvSpPr>
          <p:spPr bwMode="auto">
            <a:xfrm>
              <a:off x="432" y="3456"/>
              <a:ext cx="4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楷体_GB2312" pitchFamily="49" charset="-122"/>
                </a:rPr>
                <a:t>所以金属杆各处温度</a:t>
              </a:r>
              <a:r>
                <a:rPr lang="en-US" altLang="zh-CN" sz="2400" b="1" i="1">
                  <a:latin typeface="楷体_GB2312" pitchFamily="49" charset="-122"/>
                </a:rPr>
                <a:t>T</a:t>
              </a:r>
              <a:r>
                <a:rPr lang="en-US" altLang="zh-CN" sz="2400" b="1">
                  <a:latin typeface="楷体_GB2312" pitchFamily="49" charset="-122"/>
                </a:rPr>
                <a:t>(</a:t>
              </a:r>
              <a:r>
                <a:rPr lang="en-US" altLang="zh-CN" sz="2400" b="1" i="1">
                  <a:latin typeface="楷体_GB2312" pitchFamily="49" charset="-122"/>
                </a:rPr>
                <a:t>x</a:t>
              </a:r>
              <a:r>
                <a:rPr lang="en-US" altLang="zh-CN" sz="2400" b="1">
                  <a:latin typeface="楷体_GB2312" pitchFamily="49" charset="-122"/>
                </a:rPr>
                <a:t>)</a:t>
              </a:r>
              <a:r>
                <a:rPr lang="zh-CN" altLang="en-US" sz="2400" b="1">
                  <a:latin typeface="楷体_GB2312" pitchFamily="49" charset="-122"/>
                </a:rPr>
                <a:t>满足的微分方程</a:t>
              </a:r>
              <a:r>
                <a:rPr lang="en-US" altLang="zh-CN" sz="2400" b="1">
                  <a:latin typeface="楷体_GB2312" pitchFamily="49" charset="-122"/>
                </a:rPr>
                <a:t>:</a:t>
              </a:r>
            </a:p>
          </p:txBody>
        </p:sp>
        <p:graphicFrame>
          <p:nvGraphicFramePr>
            <p:cNvPr id="325746" name="Object 114"/>
            <p:cNvGraphicFramePr>
              <a:graphicFrameLocks noChangeAspect="1"/>
            </p:cNvGraphicFramePr>
            <p:nvPr/>
          </p:nvGraphicFramePr>
          <p:xfrm>
            <a:off x="3408" y="3744"/>
            <a:ext cx="1296" cy="410"/>
          </p:xfrm>
          <a:graphic>
            <a:graphicData uri="http://schemas.openxmlformats.org/presentationml/2006/ole">
              <mc:AlternateContent xmlns:mc="http://schemas.openxmlformats.org/markup-compatibility/2006">
                <mc:Choice xmlns:v="urn:schemas-microsoft-com:vml" Requires="v">
                  <p:oleObj spid="_x0000_s325762" name="Equation" r:id="rId16" imgW="1231560" imgH="393480" progId="Equation.DSMT4">
                    <p:embed/>
                  </p:oleObj>
                </mc:Choice>
                <mc:Fallback>
                  <p:oleObj name="Equation" r:id="rId16" imgW="1231560" imgH="393480" progId="Equation.DSMT4">
                    <p:embed/>
                    <p:pic>
                      <p:nvPicPr>
                        <p:cNvPr id="0" name="Object 1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8" y="3744"/>
                          <a:ext cx="1296"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5747" name="AutoShape 115"/>
          <p:cNvSpPr>
            <a:spLocks/>
          </p:cNvSpPr>
          <p:nvPr/>
        </p:nvSpPr>
        <p:spPr bwMode="auto">
          <a:xfrm>
            <a:off x="914400" y="5943600"/>
            <a:ext cx="2590800" cy="609600"/>
          </a:xfrm>
          <a:prstGeom prst="borderCallout1">
            <a:avLst>
              <a:gd name="adj1" fmla="val 112500"/>
              <a:gd name="adj2" fmla="val 4412"/>
              <a:gd name="adj3" fmla="val 112500"/>
              <a:gd name="adj4" fmla="val 261458"/>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solidFill>
                  <a:srgbClr val="CC0000"/>
                </a:solidFill>
                <a:latin typeface="楷体_GB2312" pitchFamily="49" charset="-122"/>
              </a:rPr>
              <a:t>这是一个两阶常系数线性方程，很容易求解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wipe(left)">
                                      <p:cBhvr>
                                        <p:cTn id="7" dur="500"/>
                                        <p:tgtEl>
                                          <p:spTgt spid="325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25682"/>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25715"/>
                                        </p:tgtEl>
                                        <p:attrNameLst>
                                          <p:attrName>style.visibility</p:attrName>
                                        </p:attrNameLst>
                                      </p:cBhvr>
                                      <p:to>
                                        <p:strVal val="visible"/>
                                      </p:to>
                                    </p:set>
                                    <p:animEffect transition="in" filter="wipe(left)">
                                      <p:cBhvr>
                                        <p:cTn id="15" dur="500"/>
                                        <p:tgtEl>
                                          <p:spTgt spid="325715"/>
                                        </p:tgtEl>
                                      </p:cBhvr>
                                    </p:animEffect>
                                  </p:childTnLst>
                                  <p:subTnLst>
                                    <p:set>
                                      <p:cBhvr override="childStyle">
                                        <p:cTn dur="1" fill="hold" display="0" masterRel="nextClick" afterEffect="1"/>
                                        <p:tgtEl>
                                          <p:spTgt spid="325715"/>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5716"/>
                                        </p:tgtEl>
                                        <p:attrNameLst>
                                          <p:attrName>style.visibility</p:attrName>
                                        </p:attrNameLst>
                                      </p:cBhvr>
                                      <p:to>
                                        <p:strVal val="visible"/>
                                      </p:to>
                                    </p:set>
                                    <p:animEffect transition="in" filter="wipe(left)">
                                      <p:cBhvr>
                                        <p:cTn id="20" dur="500"/>
                                        <p:tgtEl>
                                          <p:spTgt spid="325716"/>
                                        </p:tgtEl>
                                      </p:cBhvr>
                                    </p:animEffect>
                                  </p:childTnLst>
                                  <p:subTnLst>
                                    <p:set>
                                      <p:cBhvr override="childStyle">
                                        <p:cTn dur="1" fill="hold" display="0" masterRel="nextClick" afterEffect="1"/>
                                        <p:tgtEl>
                                          <p:spTgt spid="32571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5720"/>
                                        </p:tgtEl>
                                        <p:attrNameLst>
                                          <p:attrName>style.visibility</p:attrName>
                                        </p:attrNameLst>
                                      </p:cBhvr>
                                      <p:to>
                                        <p:strVal val="visible"/>
                                      </p:to>
                                    </p:set>
                                    <p:animEffect transition="in" filter="wipe(up)">
                                      <p:cBhvr>
                                        <p:cTn id="25" dur="500"/>
                                        <p:tgtEl>
                                          <p:spTgt spid="325720"/>
                                        </p:tgtEl>
                                      </p:cBhvr>
                                    </p:animEffect>
                                  </p:childTnLst>
                                  <p:subTnLst>
                                    <p:set>
                                      <p:cBhvr override="childStyle">
                                        <p:cTn dur="1" fill="hold" display="0" masterRel="nextClick" afterEffect="1"/>
                                        <p:tgtEl>
                                          <p:spTgt spid="325720"/>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25731"/>
                                        </p:tgtEl>
                                        <p:attrNameLst>
                                          <p:attrName>style.visibility</p:attrName>
                                        </p:attrNameLst>
                                      </p:cBhvr>
                                      <p:to>
                                        <p:strVal val="visible"/>
                                      </p:to>
                                    </p:set>
                                    <p:animEffect transition="in" filter="wipe(up)">
                                      <p:cBhvr>
                                        <p:cTn id="30" dur="500"/>
                                        <p:tgtEl>
                                          <p:spTgt spid="3257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25732"/>
                                        </p:tgtEl>
                                        <p:attrNameLst>
                                          <p:attrName>style.visibility</p:attrName>
                                        </p:attrNameLst>
                                      </p:cBhvr>
                                      <p:to>
                                        <p:strVal val="visible"/>
                                      </p:to>
                                    </p:set>
                                    <p:animEffect transition="in" filter="wipe(left)">
                                      <p:cBhvr>
                                        <p:cTn id="35" dur="500"/>
                                        <p:tgtEl>
                                          <p:spTgt spid="3257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325735"/>
                                        </p:tgtEl>
                                        <p:attrNameLst>
                                          <p:attrName>style.visibility</p:attrName>
                                        </p:attrNameLst>
                                      </p:cBhvr>
                                      <p:to>
                                        <p:strVal val="visible"/>
                                      </p:to>
                                    </p:set>
                                    <p:animEffect transition="in" filter="wipe(up)">
                                      <p:cBhvr>
                                        <p:cTn id="40" dur="500"/>
                                        <p:tgtEl>
                                          <p:spTgt spid="3257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25738"/>
                                        </p:tgtEl>
                                        <p:attrNameLst>
                                          <p:attrName>style.visibility</p:attrName>
                                        </p:attrNameLst>
                                      </p:cBhvr>
                                      <p:to>
                                        <p:strVal val="visible"/>
                                      </p:to>
                                    </p:set>
                                    <p:animEffect transition="in" filter="wipe(left)">
                                      <p:cBhvr>
                                        <p:cTn id="45" dur="500"/>
                                        <p:tgtEl>
                                          <p:spTgt spid="3257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325741"/>
                                        </p:tgtEl>
                                        <p:attrNameLst>
                                          <p:attrName>style.visibility</p:attrName>
                                        </p:attrNameLst>
                                      </p:cBhvr>
                                      <p:to>
                                        <p:strVal val="visible"/>
                                      </p:to>
                                    </p:set>
                                    <p:animEffect transition="in" filter="wipe(up)">
                                      <p:cBhvr>
                                        <p:cTn id="50" dur="500"/>
                                        <p:tgtEl>
                                          <p:spTgt spid="32574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25744"/>
                                        </p:tgtEl>
                                        <p:attrNameLst>
                                          <p:attrName>style.visibility</p:attrName>
                                        </p:attrNameLst>
                                      </p:cBhvr>
                                      <p:to>
                                        <p:strVal val="visible"/>
                                      </p:to>
                                    </p:set>
                                    <p:animEffect transition="in" filter="wipe(left)">
                                      <p:cBhvr>
                                        <p:cTn id="55" dur="500"/>
                                        <p:tgtEl>
                                          <p:spTgt spid="3257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25747"/>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P spid="325715" grpId="0" animBg="1" autoUpdateAnimBg="0"/>
      <p:bldP spid="325716" grpId="0" animBg="1" autoUpdateAnimBg="0"/>
      <p:bldP spid="325720" grpId="0" autoUpdateAnimBg="0"/>
      <p:bldP spid="325747"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726" name="Picture 30" descr="j0084112"/>
          <p:cNvPicPr>
            <a:picLocks noChangeAspect="1" noChangeArrowheads="1"/>
          </p:cNvPicPr>
          <p:nvPr/>
        </p:nvPicPr>
        <p:blipFill>
          <a:blip r:embed="rId3"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13700" name="Rectangle 4"/>
          <p:cNvSpPr>
            <a:spLocks noChangeArrowheads="1"/>
          </p:cNvSpPr>
          <p:nvPr/>
        </p:nvSpPr>
        <p:spPr bwMode="auto">
          <a:xfrm>
            <a:off x="228600" y="381000"/>
            <a:ext cx="214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a:solidFill>
                  <a:srgbClr val="33CC33"/>
                </a:solidFill>
                <a:latin typeface="Times New Roman" pitchFamily="18" charset="0"/>
              </a:rPr>
              <a:t>2</a:t>
            </a:r>
            <a:r>
              <a:rPr lang="zh-CN" altLang="en-US" sz="2400" b="1">
                <a:solidFill>
                  <a:srgbClr val="33CC33"/>
                </a:solidFill>
                <a:latin typeface="Times New Roman" pitchFamily="18" charset="0"/>
              </a:rPr>
              <a:t>、模型分析</a:t>
            </a:r>
          </a:p>
        </p:txBody>
      </p:sp>
      <p:sp>
        <p:nvSpPr>
          <p:cNvPr id="413702" name="Rectangle 6"/>
          <p:cNvSpPr>
            <a:spLocks noChangeArrowheads="1"/>
          </p:cNvSpPr>
          <p:nvPr/>
        </p:nvSpPr>
        <p:spPr bwMode="auto">
          <a:xfrm>
            <a:off x="762000" y="9906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        </a:t>
            </a:r>
            <a:r>
              <a:rPr lang="zh-CN" altLang="en-US" sz="2400" b="1">
                <a:latin typeface="Times New Roman" pitchFamily="18" charset="0"/>
              </a:rPr>
              <a:t>方程组（</a:t>
            </a:r>
            <a:r>
              <a:rPr lang="en-US" altLang="zh-CN" sz="2400" b="1">
                <a:latin typeface="Times New Roman" pitchFamily="18" charset="0"/>
              </a:rPr>
              <a:t>3.31</a:t>
            </a:r>
            <a:r>
              <a:rPr lang="zh-CN" altLang="en-US" sz="2400" b="1">
                <a:latin typeface="Times New Roman" pitchFamily="18" charset="0"/>
              </a:rPr>
              <a:t>）是非线性的，不易直接求解。容易看出，该方程组共有两个平衡点，即：</a:t>
            </a:r>
          </a:p>
        </p:txBody>
      </p:sp>
      <p:grpSp>
        <p:nvGrpSpPr>
          <p:cNvPr id="413710" name="Group 14"/>
          <p:cNvGrpSpPr>
            <a:grpSpLocks/>
          </p:cNvGrpSpPr>
          <p:nvPr/>
        </p:nvGrpSpPr>
        <p:grpSpPr bwMode="auto">
          <a:xfrm>
            <a:off x="2514600" y="288925"/>
            <a:ext cx="3505200" cy="1616075"/>
            <a:chOff x="1584" y="182"/>
            <a:chExt cx="2208" cy="1018"/>
          </a:xfrm>
        </p:grpSpPr>
        <p:sp>
          <p:nvSpPr>
            <p:cNvPr id="413706" name="Rectangle 10"/>
            <p:cNvSpPr>
              <a:spLocks noChangeArrowheads="1"/>
            </p:cNvSpPr>
            <p:nvPr/>
          </p:nvSpPr>
          <p:spPr bwMode="auto">
            <a:xfrm>
              <a:off x="1824" y="182"/>
              <a:ext cx="187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FF0000"/>
                  </a:solidFill>
                  <a:latin typeface="Times New Roman" pitchFamily="18" charset="0"/>
                </a:rPr>
                <a:t>P</a:t>
              </a:r>
              <a:r>
                <a:rPr lang="en-US" altLang="zh-CN" baseline="-30000">
                  <a:solidFill>
                    <a:srgbClr val="FF0000"/>
                  </a:solidFill>
                  <a:latin typeface="Times New Roman" pitchFamily="18" charset="0"/>
                </a:rPr>
                <a:t>o</a:t>
              </a:r>
              <a:r>
                <a:rPr lang="en-US" altLang="zh-CN">
                  <a:solidFill>
                    <a:srgbClr val="FF0000"/>
                  </a:solidFill>
                  <a:latin typeface="Times New Roman" pitchFamily="18" charset="0"/>
                </a:rPr>
                <a:t>(0,0)</a:t>
              </a:r>
              <a:r>
                <a:rPr lang="zh-CN" altLang="en-US">
                  <a:solidFill>
                    <a:srgbClr val="FF0000"/>
                  </a:solidFill>
                  <a:latin typeface="Times New Roman" pitchFamily="18" charset="0"/>
                </a:rPr>
                <a:t>是平凡平衡点且明显是不稳定，没必要研究</a:t>
              </a:r>
            </a:p>
          </p:txBody>
        </p:sp>
        <p:grpSp>
          <p:nvGrpSpPr>
            <p:cNvPr id="413709" name="Group 13"/>
            <p:cNvGrpSpPr>
              <a:grpSpLocks/>
            </p:cNvGrpSpPr>
            <p:nvPr/>
          </p:nvGrpSpPr>
          <p:grpSpPr bwMode="auto">
            <a:xfrm>
              <a:off x="1584" y="576"/>
              <a:ext cx="2208" cy="624"/>
              <a:chOff x="1584" y="576"/>
              <a:chExt cx="2208" cy="624"/>
            </a:xfrm>
          </p:grpSpPr>
          <p:sp>
            <p:nvSpPr>
              <p:cNvPr id="413707" name="Line 11"/>
              <p:cNvSpPr>
                <a:spLocks noChangeShapeType="1"/>
              </p:cNvSpPr>
              <p:nvPr/>
            </p:nvSpPr>
            <p:spPr bwMode="auto">
              <a:xfrm flipH="1">
                <a:off x="1584" y="576"/>
                <a:ext cx="288" cy="624"/>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8" name="Line 12"/>
              <p:cNvSpPr>
                <a:spLocks noChangeShapeType="1"/>
              </p:cNvSpPr>
              <p:nvPr/>
            </p:nvSpPr>
            <p:spPr bwMode="auto">
              <a:xfrm>
                <a:off x="1872" y="576"/>
                <a:ext cx="1920"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3711" name="Rectangle 15"/>
          <p:cNvSpPr>
            <a:spLocks noChangeArrowheads="1"/>
          </p:cNvSpPr>
          <p:nvPr/>
        </p:nvSpPr>
        <p:spPr bwMode="auto">
          <a:xfrm>
            <a:off x="1371600" y="29718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方程组还有两组平凡解：</a:t>
            </a:r>
          </a:p>
        </p:txBody>
      </p:sp>
      <p:grpSp>
        <p:nvGrpSpPr>
          <p:cNvPr id="413715" name="Group 19"/>
          <p:cNvGrpSpPr>
            <a:grpSpLocks/>
          </p:cNvGrpSpPr>
          <p:nvPr/>
        </p:nvGrpSpPr>
        <p:grpSpPr bwMode="auto">
          <a:xfrm>
            <a:off x="2082800" y="3581400"/>
            <a:ext cx="4821238" cy="998538"/>
            <a:chOff x="1312" y="2256"/>
            <a:chExt cx="3037" cy="629"/>
          </a:xfrm>
        </p:grpSpPr>
        <p:graphicFrame>
          <p:nvGraphicFramePr>
            <p:cNvPr id="413712" name="Object 16"/>
            <p:cNvGraphicFramePr>
              <a:graphicFrameLocks noChangeAspect="1"/>
            </p:cNvGraphicFramePr>
            <p:nvPr/>
          </p:nvGraphicFramePr>
          <p:xfrm>
            <a:off x="1312" y="2256"/>
            <a:ext cx="1280" cy="603"/>
          </p:xfrm>
          <a:graphic>
            <a:graphicData uri="http://schemas.openxmlformats.org/presentationml/2006/ole">
              <mc:AlternateContent xmlns:mc="http://schemas.openxmlformats.org/markup-compatibility/2006">
                <mc:Choice xmlns:v="urn:schemas-microsoft-com:vml" Requires="v">
                  <p:oleObj spid="_x0000_s478213" name="Equation" r:id="rId4" imgW="1015920" imgH="482400" progId="Equation.DSMT4">
                    <p:embed/>
                  </p:oleObj>
                </mc:Choice>
                <mc:Fallback>
                  <p:oleObj name="Equation" r:id="rId4" imgW="1015920" imgH="4824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 y="2256"/>
                          <a:ext cx="1280" cy="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13" name="Object 17"/>
            <p:cNvGraphicFramePr>
              <a:graphicFrameLocks noChangeAspect="1"/>
            </p:cNvGraphicFramePr>
            <p:nvPr/>
          </p:nvGraphicFramePr>
          <p:xfrm>
            <a:off x="2880" y="2256"/>
            <a:ext cx="1469" cy="629"/>
          </p:xfrm>
          <a:graphic>
            <a:graphicData uri="http://schemas.openxmlformats.org/presentationml/2006/ole">
              <mc:AlternateContent xmlns:mc="http://schemas.openxmlformats.org/markup-compatibility/2006">
                <mc:Choice xmlns:v="urn:schemas-microsoft-com:vml" Requires="v">
                  <p:oleObj spid="_x0000_s478214" name="Equation" r:id="rId6" imgW="1117440" imgH="482400" progId="Equation.DSMT4">
                    <p:embed/>
                  </p:oleObj>
                </mc:Choice>
                <mc:Fallback>
                  <p:oleObj name="Equation" r:id="rId6" imgW="1117440" imgH="4824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256"/>
                          <a:ext cx="1469" cy="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14" name="Rectangle 18"/>
            <p:cNvSpPr>
              <a:spLocks noChangeArrowheads="1"/>
            </p:cNvSpPr>
            <p:nvPr/>
          </p:nvSpPr>
          <p:spPr bwMode="auto">
            <a:xfrm>
              <a:off x="2448" y="2461"/>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rPr>
                <a:t> </a:t>
              </a:r>
              <a:r>
                <a:rPr lang="zh-CN" altLang="en-US" sz="2400" b="1">
                  <a:latin typeface="Times New Roman" pitchFamily="18" charset="0"/>
                </a:rPr>
                <a:t>和  </a:t>
              </a:r>
            </a:p>
          </p:txBody>
        </p:sp>
      </p:grpSp>
      <p:grpSp>
        <p:nvGrpSpPr>
          <p:cNvPr id="413717" name="Group 21"/>
          <p:cNvGrpSpPr>
            <a:grpSpLocks/>
          </p:cNvGrpSpPr>
          <p:nvPr/>
        </p:nvGrpSpPr>
        <p:grpSpPr bwMode="auto">
          <a:xfrm>
            <a:off x="2100263" y="1752600"/>
            <a:ext cx="2803525" cy="958850"/>
            <a:chOff x="1323" y="1104"/>
            <a:chExt cx="1766" cy="604"/>
          </a:xfrm>
        </p:grpSpPr>
        <p:grpSp>
          <p:nvGrpSpPr>
            <p:cNvPr id="413705" name="Group 9"/>
            <p:cNvGrpSpPr>
              <a:grpSpLocks/>
            </p:cNvGrpSpPr>
            <p:nvPr/>
          </p:nvGrpSpPr>
          <p:grpSpPr bwMode="auto">
            <a:xfrm>
              <a:off x="1323" y="1104"/>
              <a:ext cx="1766" cy="604"/>
              <a:chOff x="1323" y="1104"/>
              <a:chExt cx="1766" cy="604"/>
            </a:xfrm>
          </p:grpSpPr>
          <p:graphicFrame>
            <p:nvGraphicFramePr>
              <p:cNvPr id="413703" name="Object 7"/>
              <p:cNvGraphicFramePr>
                <a:graphicFrameLocks noChangeAspect="1"/>
              </p:cNvGraphicFramePr>
              <p:nvPr/>
            </p:nvGraphicFramePr>
            <p:xfrm>
              <a:off x="2208" y="1104"/>
              <a:ext cx="881" cy="604"/>
            </p:xfrm>
            <a:graphic>
              <a:graphicData uri="http://schemas.openxmlformats.org/presentationml/2006/ole">
                <mc:AlternateContent xmlns:mc="http://schemas.openxmlformats.org/markup-compatibility/2006">
                  <mc:Choice xmlns:v="urn:schemas-microsoft-com:vml" Requires="v">
                    <p:oleObj spid="_x0000_s478215" name="Equation" r:id="rId8" imgW="711000" imgH="482400" progId="Equation.DSMT4">
                      <p:embed/>
                    </p:oleObj>
                  </mc:Choice>
                  <mc:Fallback>
                    <p:oleObj name="Equation" r:id="rId8" imgW="711000" imgH="482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104"/>
                            <a:ext cx="881" cy="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4" name="Object 8"/>
              <p:cNvGraphicFramePr>
                <a:graphicFrameLocks noChangeAspect="1"/>
              </p:cNvGraphicFramePr>
              <p:nvPr/>
            </p:nvGraphicFramePr>
            <p:xfrm>
              <a:off x="1323" y="1248"/>
              <a:ext cx="645" cy="318"/>
            </p:xfrm>
            <a:graphic>
              <a:graphicData uri="http://schemas.openxmlformats.org/presentationml/2006/ole">
                <mc:AlternateContent xmlns:mc="http://schemas.openxmlformats.org/markup-compatibility/2006">
                  <mc:Choice xmlns:v="urn:schemas-microsoft-com:vml" Requires="v">
                    <p:oleObj spid="_x0000_s478216" name="Equation" r:id="rId10" imgW="520560" imgH="253800" progId="Equation.DSMT4">
                      <p:embed/>
                    </p:oleObj>
                  </mc:Choice>
                  <mc:Fallback>
                    <p:oleObj name="Equation" r:id="rId10" imgW="520560" imgH="2538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3" y="1248"/>
                            <a:ext cx="645"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3716" name="Rectangle 20"/>
            <p:cNvSpPr>
              <a:spLocks noChangeArrowheads="1"/>
            </p:cNvSpPr>
            <p:nvPr/>
          </p:nvSpPr>
          <p:spPr bwMode="auto">
            <a:xfrm>
              <a:off x="1947" y="12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和</a:t>
              </a:r>
            </a:p>
          </p:txBody>
        </p:sp>
      </p:grpSp>
      <p:grpSp>
        <p:nvGrpSpPr>
          <p:cNvPr id="413718" name="Group 22"/>
          <p:cNvGrpSpPr>
            <a:grpSpLocks/>
          </p:cNvGrpSpPr>
          <p:nvPr/>
        </p:nvGrpSpPr>
        <p:grpSpPr bwMode="auto">
          <a:xfrm>
            <a:off x="4800600" y="2057400"/>
            <a:ext cx="3505200" cy="1616075"/>
            <a:chOff x="1584" y="182"/>
            <a:chExt cx="2208" cy="1018"/>
          </a:xfrm>
        </p:grpSpPr>
        <p:sp>
          <p:nvSpPr>
            <p:cNvPr id="413719" name="Rectangle 23"/>
            <p:cNvSpPr>
              <a:spLocks noChangeArrowheads="1"/>
            </p:cNvSpPr>
            <p:nvPr/>
          </p:nvSpPr>
          <p:spPr bwMode="auto">
            <a:xfrm>
              <a:off x="1824" y="182"/>
              <a:ext cx="187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latin typeface="宋体" pitchFamily="2" charset="-122"/>
                  <a:ea typeface="宋体" pitchFamily="2" charset="-122"/>
                </a:rPr>
                <a:t>所以</a:t>
              </a:r>
              <a:r>
                <a:rPr lang="en-US" altLang="zh-CN">
                  <a:solidFill>
                    <a:srgbClr val="FF0000"/>
                  </a:solidFill>
                  <a:latin typeface="宋体" pitchFamily="2" charset="-122"/>
                  <a:ea typeface="宋体" pitchFamily="2" charset="-122"/>
                </a:rPr>
                <a:t>x</a:t>
              </a:r>
              <a:r>
                <a:rPr lang="en-US" altLang="zh-CN" baseline="-30000">
                  <a:solidFill>
                    <a:srgbClr val="FF0000"/>
                  </a:solidFill>
                  <a:latin typeface="宋体" pitchFamily="2" charset="-122"/>
                  <a:ea typeface="宋体" pitchFamily="2" charset="-122"/>
                </a:rPr>
                <a:t>1</a:t>
              </a:r>
              <a:r>
                <a:rPr lang="zh-CN" altLang="en-US">
                  <a:solidFill>
                    <a:srgbClr val="FF0000"/>
                  </a:solidFill>
                  <a:latin typeface="宋体" pitchFamily="2" charset="-122"/>
                  <a:ea typeface="宋体" pitchFamily="2" charset="-122"/>
                </a:rPr>
                <a:t>、</a:t>
              </a:r>
              <a:r>
                <a:rPr lang="en-US" altLang="zh-CN">
                  <a:solidFill>
                    <a:srgbClr val="FF0000"/>
                  </a:solidFill>
                  <a:latin typeface="宋体" pitchFamily="2" charset="-122"/>
                  <a:ea typeface="宋体" pitchFamily="2" charset="-122"/>
                </a:rPr>
                <a:t>x</a:t>
              </a:r>
              <a:r>
                <a:rPr lang="en-US" altLang="zh-CN" baseline="-30000">
                  <a:solidFill>
                    <a:srgbClr val="FF0000"/>
                  </a:solidFill>
                  <a:latin typeface="宋体" pitchFamily="2" charset="-122"/>
                  <a:ea typeface="宋体" pitchFamily="2" charset="-122"/>
                </a:rPr>
                <a:t>2</a:t>
              </a:r>
              <a:r>
                <a:rPr lang="zh-CN" altLang="en-US">
                  <a:solidFill>
                    <a:srgbClr val="FF0000"/>
                  </a:solidFill>
                  <a:latin typeface="宋体" pitchFamily="2" charset="-122"/>
                  <a:ea typeface="宋体" pitchFamily="2" charset="-122"/>
                </a:rPr>
                <a:t>轴是方程组的两条相轨线。</a:t>
              </a:r>
            </a:p>
          </p:txBody>
        </p:sp>
        <p:grpSp>
          <p:nvGrpSpPr>
            <p:cNvPr id="413720" name="Group 24"/>
            <p:cNvGrpSpPr>
              <a:grpSpLocks/>
            </p:cNvGrpSpPr>
            <p:nvPr/>
          </p:nvGrpSpPr>
          <p:grpSpPr bwMode="auto">
            <a:xfrm>
              <a:off x="1584" y="576"/>
              <a:ext cx="2208" cy="624"/>
              <a:chOff x="1584" y="576"/>
              <a:chExt cx="2208" cy="624"/>
            </a:xfrm>
          </p:grpSpPr>
          <p:sp>
            <p:nvSpPr>
              <p:cNvPr id="413721" name="Line 25"/>
              <p:cNvSpPr>
                <a:spLocks noChangeShapeType="1"/>
              </p:cNvSpPr>
              <p:nvPr/>
            </p:nvSpPr>
            <p:spPr bwMode="auto">
              <a:xfrm flipH="1">
                <a:off x="1584" y="576"/>
                <a:ext cx="288" cy="624"/>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2" name="Line 26"/>
              <p:cNvSpPr>
                <a:spLocks noChangeShapeType="1"/>
              </p:cNvSpPr>
              <p:nvPr/>
            </p:nvSpPr>
            <p:spPr bwMode="auto">
              <a:xfrm>
                <a:off x="1872" y="576"/>
                <a:ext cx="1920"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13725" name="Group 29"/>
          <p:cNvGrpSpPr>
            <a:grpSpLocks/>
          </p:cNvGrpSpPr>
          <p:nvPr/>
        </p:nvGrpSpPr>
        <p:grpSpPr bwMode="auto">
          <a:xfrm>
            <a:off x="762000" y="4800600"/>
            <a:ext cx="8153400" cy="822325"/>
            <a:chOff x="480" y="2938"/>
            <a:chExt cx="5136" cy="518"/>
          </a:xfrm>
        </p:grpSpPr>
        <p:sp>
          <p:nvSpPr>
            <p:cNvPr id="413723" name="Rectangle 27"/>
            <p:cNvSpPr>
              <a:spLocks noChangeArrowheads="1"/>
            </p:cNvSpPr>
            <p:nvPr/>
          </p:nvSpPr>
          <p:spPr bwMode="auto">
            <a:xfrm>
              <a:off x="480" y="2938"/>
              <a:ext cx="51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当</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(0)</a:t>
              </a:r>
              <a:r>
                <a:rPr lang="zh-CN" altLang="en-US" sz="2400" b="1">
                  <a:latin typeface="Times New Roman" pitchFamily="18" charset="0"/>
                </a:rPr>
                <a:t>、</a:t>
              </a:r>
              <a:r>
                <a:rPr lang="en-US" altLang="zh-CN" sz="2400" b="1" i="1">
                  <a:latin typeface="Times New Roman" pitchFamily="18" charset="0"/>
                </a:rPr>
                <a:t>x</a:t>
              </a:r>
              <a:r>
                <a:rPr lang="en-US" altLang="zh-CN" sz="2400" b="1" baseline="-30000">
                  <a:latin typeface="Times New Roman" pitchFamily="18" charset="0"/>
                </a:rPr>
                <a:t>2</a:t>
              </a:r>
              <a:r>
                <a:rPr lang="en-US" altLang="zh-CN" sz="2400" b="1">
                  <a:latin typeface="Times New Roman" pitchFamily="18" charset="0"/>
                </a:rPr>
                <a:t>(0)</a:t>
              </a:r>
              <a:r>
                <a:rPr lang="zh-CN" altLang="en-US" sz="2400" b="1">
                  <a:latin typeface="Times New Roman" pitchFamily="18" charset="0"/>
                </a:rPr>
                <a:t>均不为零时，       ，应有</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)&gt;0</a:t>
              </a:r>
              <a:r>
                <a:rPr lang="zh-CN" altLang="en-US" sz="2400" b="1">
                  <a:latin typeface="Times New Roman" pitchFamily="18" charset="0"/>
                </a:rPr>
                <a:t>且</a:t>
              </a:r>
              <a:r>
                <a:rPr lang="en-US" altLang="zh-CN" sz="2400" b="1" i="1">
                  <a:latin typeface="Times New Roman" pitchFamily="18" charset="0"/>
                </a:rPr>
                <a:t>x</a:t>
              </a:r>
              <a:r>
                <a:rPr lang="en-US" altLang="zh-CN" sz="2400" b="1" baseline="-30000">
                  <a:latin typeface="Times New Roman" pitchFamily="18" charset="0"/>
                </a:rPr>
                <a:t>2</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)&gt;0</a:t>
              </a:r>
              <a:r>
                <a:rPr lang="zh-CN" altLang="en-US" sz="2400" b="1">
                  <a:latin typeface="Times New Roman" pitchFamily="18" charset="0"/>
                </a:rPr>
                <a:t>，相应的相轨线应保持在第一象限中。</a:t>
              </a:r>
            </a:p>
          </p:txBody>
        </p:sp>
        <p:graphicFrame>
          <p:nvGraphicFramePr>
            <p:cNvPr id="413724" name="Object 28"/>
            <p:cNvGraphicFramePr>
              <a:graphicFrameLocks noChangeAspect="1"/>
            </p:cNvGraphicFramePr>
            <p:nvPr/>
          </p:nvGraphicFramePr>
          <p:xfrm>
            <a:off x="3072" y="2963"/>
            <a:ext cx="480" cy="253"/>
          </p:xfrm>
          <a:graphic>
            <a:graphicData uri="http://schemas.openxmlformats.org/presentationml/2006/ole">
              <mc:AlternateContent xmlns:mc="http://schemas.openxmlformats.org/markup-compatibility/2006">
                <mc:Choice xmlns:v="urn:schemas-microsoft-com:vml" Requires="v">
                  <p:oleObj spid="_x0000_s478217" r:id="rId12" imgW="431425" imgH="177646" progId="Equation.DSMT4">
                    <p:embed/>
                  </p:oleObj>
                </mc:Choice>
                <mc:Fallback>
                  <p:oleObj r:id="rId12" imgW="431425" imgH="177646"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2963"/>
                          <a:ext cx="480"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3700"/>
                                        </p:tgtEl>
                                        <p:attrNameLst>
                                          <p:attrName>style.visibility</p:attrName>
                                        </p:attrNameLst>
                                      </p:cBhvr>
                                      <p:to>
                                        <p:strVal val="visible"/>
                                      </p:to>
                                    </p:set>
                                    <p:anim calcmode="lin" valueType="num">
                                      <p:cBhvr additive="base">
                                        <p:cTn id="7" dur="500" fill="hold"/>
                                        <p:tgtEl>
                                          <p:spTgt spid="413700"/>
                                        </p:tgtEl>
                                        <p:attrNameLst>
                                          <p:attrName>ppt_x</p:attrName>
                                        </p:attrNameLst>
                                      </p:cBhvr>
                                      <p:tavLst>
                                        <p:tav tm="0">
                                          <p:val>
                                            <p:strVal val="0-#ppt_w/2"/>
                                          </p:val>
                                        </p:tav>
                                        <p:tav tm="100000">
                                          <p:val>
                                            <p:strVal val="#ppt_x"/>
                                          </p:val>
                                        </p:tav>
                                      </p:tavLst>
                                    </p:anim>
                                    <p:anim calcmode="lin" valueType="num">
                                      <p:cBhvr additive="base">
                                        <p:cTn id="8" dur="500" fill="hold"/>
                                        <p:tgtEl>
                                          <p:spTgt spid="413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13702"/>
                                        </p:tgtEl>
                                        <p:attrNameLst>
                                          <p:attrName>style.visibility</p:attrName>
                                        </p:attrNameLst>
                                      </p:cBhvr>
                                      <p:to>
                                        <p:strVal val="visible"/>
                                      </p:to>
                                    </p:set>
                                    <p:animEffect transition="in" filter="wipe(up)">
                                      <p:cBhvr>
                                        <p:cTn id="13" dur="500"/>
                                        <p:tgtEl>
                                          <p:spTgt spid="413702"/>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413717"/>
                                        </p:tgtEl>
                                        <p:attrNameLst>
                                          <p:attrName>style.visibility</p:attrName>
                                        </p:attrNameLst>
                                      </p:cBhvr>
                                      <p:to>
                                        <p:strVal val="visible"/>
                                      </p:to>
                                    </p:set>
                                    <p:animEffect transition="in" filter="wipe(left)">
                                      <p:cBhvr>
                                        <p:cTn id="17" dur="500"/>
                                        <p:tgtEl>
                                          <p:spTgt spid="413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13710"/>
                                        </p:tgtEl>
                                        <p:attrNameLst>
                                          <p:attrName>style.visibility</p:attrName>
                                        </p:attrNameLst>
                                      </p:cBhvr>
                                      <p:to>
                                        <p:strVal val="visible"/>
                                      </p:to>
                                    </p:set>
                                    <p:animEffect transition="in" filter="wipe(up)">
                                      <p:cBhvr>
                                        <p:cTn id="22" dur="500"/>
                                        <p:tgtEl>
                                          <p:spTgt spid="413710"/>
                                        </p:tgtEl>
                                      </p:cBhvr>
                                    </p:animEffect>
                                  </p:childTnLst>
                                  <p:subTnLst>
                                    <p:set>
                                      <p:cBhvr override="childStyle">
                                        <p:cTn dur="1" fill="hold" display="0" masterRel="nextClick" afterEffect="1"/>
                                        <p:tgtEl>
                                          <p:spTgt spid="4137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3711"/>
                                        </p:tgtEl>
                                        <p:attrNameLst>
                                          <p:attrName>style.visibility</p:attrName>
                                        </p:attrNameLst>
                                      </p:cBhvr>
                                      <p:to>
                                        <p:strVal val="visible"/>
                                      </p:to>
                                    </p:set>
                                    <p:animEffect transition="in" filter="wipe(left)">
                                      <p:cBhvr>
                                        <p:cTn id="27" dur="500"/>
                                        <p:tgtEl>
                                          <p:spTgt spid="4137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3715"/>
                                        </p:tgtEl>
                                        <p:attrNameLst>
                                          <p:attrName>style.visibility</p:attrName>
                                        </p:attrNameLst>
                                      </p:cBhvr>
                                      <p:to>
                                        <p:strVal val="visible"/>
                                      </p:to>
                                    </p:set>
                                    <p:animEffect transition="in" filter="wipe(up)">
                                      <p:cBhvr>
                                        <p:cTn id="32" dur="500"/>
                                        <p:tgtEl>
                                          <p:spTgt spid="413715"/>
                                        </p:tgtEl>
                                      </p:cBhvr>
                                    </p:animEffect>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413718"/>
                                        </p:tgtEl>
                                        <p:attrNameLst>
                                          <p:attrName>style.visibility</p:attrName>
                                        </p:attrNameLst>
                                      </p:cBhvr>
                                      <p:to>
                                        <p:strVal val="visible"/>
                                      </p:to>
                                    </p:set>
                                    <p:animEffect transition="in" filter="wipe(right)">
                                      <p:cBhvr>
                                        <p:cTn id="36" dur="500"/>
                                        <p:tgtEl>
                                          <p:spTgt spid="413718"/>
                                        </p:tgtEl>
                                      </p:cBhvr>
                                    </p:animEffect>
                                  </p:childTnLst>
                                  <p:subTnLst>
                                    <p:set>
                                      <p:cBhvr override="childStyle">
                                        <p:cTn dur="1" fill="hold" display="0" masterRel="nextClick" afterEffect="1"/>
                                        <p:tgtEl>
                                          <p:spTgt spid="413718"/>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413725"/>
                                        </p:tgtEl>
                                        <p:attrNameLst>
                                          <p:attrName>style.visibility</p:attrName>
                                        </p:attrNameLst>
                                      </p:cBhvr>
                                      <p:to>
                                        <p:strVal val="visible"/>
                                      </p:to>
                                    </p:set>
                                    <p:animEffect transition="in" filter="wipe(up)">
                                      <p:cBhvr>
                                        <p:cTn id="41" dur="500"/>
                                        <p:tgtEl>
                                          <p:spTgt spid="413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autoUpdateAnimBg="0"/>
      <p:bldP spid="413702" grpId="0" autoUpdateAnimBg="0"/>
      <p:bldP spid="41371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4" name="Picture 4" descr="j0084112"/>
          <p:cNvPicPr>
            <a:picLocks noChangeAspect="1" noChangeArrowheads="1"/>
          </p:cNvPicPr>
          <p:nvPr/>
        </p:nvPicPr>
        <p:blipFill>
          <a:blip r:embed="rId5"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14725" name="Rectangle 5"/>
          <p:cNvSpPr>
            <a:spLocks noChangeArrowheads="1"/>
          </p:cNvSpPr>
          <p:nvPr/>
        </p:nvSpPr>
        <p:spPr bwMode="auto">
          <a:xfrm>
            <a:off x="533400" y="304800"/>
            <a:ext cx="294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楷体_GB2312" pitchFamily="49" charset="-122"/>
              </a:rPr>
              <a:t>求（</a:t>
            </a:r>
            <a:r>
              <a:rPr lang="en-US" altLang="zh-CN" sz="2400" b="1">
                <a:solidFill>
                  <a:srgbClr val="FF0000"/>
                </a:solidFill>
                <a:latin typeface="楷体_GB2312" pitchFamily="49" charset="-122"/>
              </a:rPr>
              <a:t>3.31</a:t>
            </a:r>
            <a:r>
              <a:rPr lang="zh-CN" altLang="en-US" sz="2400" b="1">
                <a:solidFill>
                  <a:srgbClr val="FF0000"/>
                </a:solidFill>
                <a:latin typeface="楷体_GB2312" pitchFamily="49" charset="-122"/>
              </a:rPr>
              <a:t>）的相轨线</a:t>
            </a:r>
          </a:p>
        </p:txBody>
      </p:sp>
      <p:grpSp>
        <p:nvGrpSpPr>
          <p:cNvPr id="414734" name="Group 14"/>
          <p:cNvGrpSpPr>
            <a:grpSpLocks/>
          </p:cNvGrpSpPr>
          <p:nvPr/>
        </p:nvGrpSpPr>
        <p:grpSpPr bwMode="auto">
          <a:xfrm>
            <a:off x="1219200" y="719138"/>
            <a:ext cx="6858000" cy="881062"/>
            <a:chOff x="768" y="528"/>
            <a:chExt cx="4320" cy="555"/>
          </a:xfrm>
        </p:grpSpPr>
        <p:sp>
          <p:nvSpPr>
            <p:cNvPr id="414726" name="Rectangle 6"/>
            <p:cNvSpPr>
              <a:spLocks noChangeArrowheads="1"/>
            </p:cNvSpPr>
            <p:nvPr/>
          </p:nvSpPr>
          <p:spPr bwMode="auto">
            <a:xfrm>
              <a:off x="768" y="624"/>
              <a:ext cx="2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将两方程相除消去时间</a:t>
              </a:r>
              <a:r>
                <a:rPr lang="en-US" altLang="zh-CN" sz="2400" b="1" i="1">
                  <a:latin typeface="Times New Roman" pitchFamily="18" charset="0"/>
                </a:rPr>
                <a:t>t</a:t>
              </a:r>
              <a:r>
                <a:rPr lang="zh-CN" altLang="en-US" sz="2400" b="1">
                  <a:latin typeface="Times New Roman" pitchFamily="18" charset="0"/>
                </a:rPr>
                <a:t>，得：</a:t>
              </a:r>
            </a:p>
          </p:txBody>
        </p:sp>
        <p:graphicFrame>
          <p:nvGraphicFramePr>
            <p:cNvPr id="414727" name="Object 7"/>
            <p:cNvGraphicFramePr>
              <a:graphicFrameLocks noChangeAspect="1"/>
            </p:cNvGraphicFramePr>
            <p:nvPr/>
          </p:nvGraphicFramePr>
          <p:xfrm>
            <a:off x="3464" y="528"/>
            <a:ext cx="1624" cy="555"/>
          </p:xfrm>
          <a:graphic>
            <a:graphicData uri="http://schemas.openxmlformats.org/presentationml/2006/ole">
              <mc:AlternateContent xmlns:mc="http://schemas.openxmlformats.org/markup-compatibility/2006">
                <mc:Choice xmlns:v="urn:schemas-microsoft-com:vml" Requires="v">
                  <p:oleObj spid="_x0000_s479247" name="Equation" r:id="rId6" imgW="1269720" imgH="431640" progId="Equation.DSMT4">
                    <p:embed/>
                  </p:oleObj>
                </mc:Choice>
                <mc:Fallback>
                  <p:oleObj name="Equation" r:id="rId6" imgW="1269720" imgH="4316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4" y="528"/>
                          <a:ext cx="1624"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4735" name="Group 15"/>
          <p:cNvGrpSpPr>
            <a:grpSpLocks/>
          </p:cNvGrpSpPr>
          <p:nvPr/>
        </p:nvGrpSpPr>
        <p:grpSpPr bwMode="auto">
          <a:xfrm>
            <a:off x="1236663" y="1524000"/>
            <a:ext cx="7221537" cy="990600"/>
            <a:chOff x="731" y="1296"/>
            <a:chExt cx="4549" cy="624"/>
          </a:xfrm>
        </p:grpSpPr>
        <p:sp>
          <p:nvSpPr>
            <p:cNvPr id="414729" name="Rectangle 9"/>
            <p:cNvSpPr>
              <a:spLocks noChangeArrowheads="1"/>
            </p:cNvSpPr>
            <p:nvPr/>
          </p:nvSpPr>
          <p:spPr bwMode="auto">
            <a:xfrm>
              <a:off x="731" y="1296"/>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分离变量并两边积分得轨线方程：</a:t>
              </a:r>
            </a:p>
          </p:txBody>
        </p:sp>
        <p:grpSp>
          <p:nvGrpSpPr>
            <p:cNvPr id="414733" name="Group 13"/>
            <p:cNvGrpSpPr>
              <a:grpSpLocks/>
            </p:cNvGrpSpPr>
            <p:nvPr/>
          </p:nvGrpSpPr>
          <p:grpSpPr bwMode="auto">
            <a:xfrm>
              <a:off x="2544" y="1599"/>
              <a:ext cx="2736" cy="321"/>
              <a:chOff x="1584" y="1680"/>
              <a:chExt cx="2736" cy="321"/>
            </a:xfrm>
          </p:grpSpPr>
          <p:graphicFrame>
            <p:nvGraphicFramePr>
              <p:cNvPr id="414730" name="Object 10"/>
              <p:cNvGraphicFramePr>
                <a:graphicFrameLocks noChangeAspect="1"/>
              </p:cNvGraphicFramePr>
              <p:nvPr/>
            </p:nvGraphicFramePr>
            <p:xfrm>
              <a:off x="1584" y="1680"/>
              <a:ext cx="1859" cy="321"/>
            </p:xfrm>
            <a:graphic>
              <a:graphicData uri="http://schemas.openxmlformats.org/presentationml/2006/ole">
                <mc:AlternateContent xmlns:mc="http://schemas.openxmlformats.org/markup-compatibility/2006">
                  <mc:Choice xmlns:v="urn:schemas-microsoft-com:vml" Requires="v">
                    <p:oleObj spid="_x0000_s479248" name="Equation" r:id="rId8" imgW="1396800" imgH="241200" progId="Equation.DSMT4">
                      <p:embed/>
                    </p:oleObj>
                  </mc:Choice>
                  <mc:Fallback>
                    <p:oleObj name="Equation" r:id="rId8" imgW="1396800" imgH="2412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80"/>
                            <a:ext cx="1859"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32" name="Rectangle 12"/>
              <p:cNvSpPr>
                <a:spLocks noChangeArrowheads="1"/>
              </p:cNvSpPr>
              <p:nvPr/>
            </p:nvSpPr>
            <p:spPr bwMode="auto">
              <a:xfrm>
                <a:off x="3564" y="17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a:latin typeface="宋体" pitchFamily="2" charset="-122"/>
                    <a:ea typeface="宋体" pitchFamily="2" charset="-122"/>
                  </a:rPr>
                  <a:t>（</a:t>
                </a:r>
                <a:r>
                  <a:rPr lang="en-US" altLang="zh-CN">
                    <a:latin typeface="宋体" pitchFamily="2" charset="-122"/>
                    <a:ea typeface="宋体" pitchFamily="2" charset="-122"/>
                  </a:rPr>
                  <a:t>3.32</a:t>
                </a:r>
                <a:r>
                  <a:rPr lang="zh-CN" altLang="en-US">
                    <a:latin typeface="宋体" pitchFamily="2" charset="-122"/>
                    <a:ea typeface="宋体" pitchFamily="2" charset="-122"/>
                  </a:rPr>
                  <a:t>）</a:t>
                </a:r>
              </a:p>
            </p:txBody>
          </p:sp>
        </p:grpSp>
      </p:grpSp>
      <p:grpSp>
        <p:nvGrpSpPr>
          <p:cNvPr id="414744" name="Group 24"/>
          <p:cNvGrpSpPr>
            <a:grpSpLocks/>
          </p:cNvGrpSpPr>
          <p:nvPr/>
        </p:nvGrpSpPr>
        <p:grpSpPr bwMode="auto">
          <a:xfrm>
            <a:off x="1219200" y="2590800"/>
            <a:ext cx="4876800" cy="484188"/>
            <a:chOff x="768" y="1663"/>
            <a:chExt cx="3072" cy="305"/>
          </a:xfrm>
        </p:grpSpPr>
        <p:sp>
          <p:nvSpPr>
            <p:cNvPr id="414737" name="Rectangle 17"/>
            <p:cNvSpPr>
              <a:spLocks noChangeArrowheads="1"/>
            </p:cNvSpPr>
            <p:nvPr/>
          </p:nvSpPr>
          <p:spPr bwMode="auto">
            <a:xfrm>
              <a:off x="768" y="168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令</a:t>
              </a:r>
            </a:p>
          </p:txBody>
        </p:sp>
        <p:graphicFrame>
          <p:nvGraphicFramePr>
            <p:cNvPr id="414738" name="Object 18"/>
            <p:cNvGraphicFramePr>
              <a:graphicFrameLocks noChangeAspect="1"/>
            </p:cNvGraphicFramePr>
            <p:nvPr/>
          </p:nvGraphicFramePr>
          <p:xfrm>
            <a:off x="1082" y="1663"/>
            <a:ext cx="1366" cy="305"/>
          </p:xfrm>
          <a:graphic>
            <a:graphicData uri="http://schemas.openxmlformats.org/presentationml/2006/ole">
              <mc:AlternateContent xmlns:mc="http://schemas.openxmlformats.org/markup-compatibility/2006">
                <mc:Choice xmlns:v="urn:schemas-microsoft-com:vml" Requires="v">
                  <p:oleObj spid="_x0000_s479249" name="Equation" r:id="rId10" imgW="1079280" imgH="241200" progId="Equation.DSMT4">
                    <p:embed/>
                  </p:oleObj>
                </mc:Choice>
                <mc:Fallback>
                  <p:oleObj name="Equation" r:id="rId10" imgW="1079280" imgH="24120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2" y="1663"/>
                          <a:ext cx="1366"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39" name="Object 19"/>
            <p:cNvGraphicFramePr>
              <a:graphicFrameLocks noChangeAspect="1"/>
            </p:cNvGraphicFramePr>
            <p:nvPr/>
          </p:nvGraphicFramePr>
          <p:xfrm>
            <a:off x="2496" y="1673"/>
            <a:ext cx="1344" cy="295"/>
          </p:xfrm>
          <a:graphic>
            <a:graphicData uri="http://schemas.openxmlformats.org/presentationml/2006/ole">
              <mc:AlternateContent xmlns:mc="http://schemas.openxmlformats.org/markup-compatibility/2006">
                <mc:Choice xmlns:v="urn:schemas-microsoft-com:vml" Requires="v">
                  <p:oleObj spid="_x0000_s479250" name="Equation" r:id="rId12" imgW="1104840" imgH="241200" progId="Equation.DSMT4">
                    <p:embed/>
                  </p:oleObj>
                </mc:Choice>
                <mc:Fallback>
                  <p:oleObj name="Equation" r:id="rId12" imgW="1104840" imgH="2412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6" y="1673"/>
                          <a:ext cx="1344"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4757" name="Group 37"/>
          <p:cNvGrpSpPr>
            <a:grpSpLocks/>
          </p:cNvGrpSpPr>
          <p:nvPr/>
        </p:nvGrpSpPr>
        <p:grpSpPr bwMode="auto">
          <a:xfrm>
            <a:off x="1371600" y="3048000"/>
            <a:ext cx="7086600" cy="762000"/>
            <a:chOff x="864" y="1920"/>
            <a:chExt cx="4464" cy="480"/>
          </a:xfrm>
        </p:grpSpPr>
        <p:grpSp>
          <p:nvGrpSpPr>
            <p:cNvPr id="414756" name="Group 36"/>
            <p:cNvGrpSpPr>
              <a:grpSpLocks/>
            </p:cNvGrpSpPr>
            <p:nvPr/>
          </p:nvGrpSpPr>
          <p:grpSpPr bwMode="auto">
            <a:xfrm>
              <a:off x="864" y="1920"/>
              <a:ext cx="3120" cy="480"/>
              <a:chOff x="864" y="1920"/>
              <a:chExt cx="3120" cy="480"/>
            </a:xfrm>
          </p:grpSpPr>
          <p:sp>
            <p:nvSpPr>
              <p:cNvPr id="414743" name="Line 23"/>
              <p:cNvSpPr>
                <a:spLocks noChangeShapeType="1"/>
              </p:cNvSpPr>
              <p:nvPr/>
            </p:nvSpPr>
            <p:spPr bwMode="auto">
              <a:xfrm>
                <a:off x="864" y="1920"/>
                <a:ext cx="3120"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4746" name="Line 26"/>
              <p:cNvSpPr>
                <a:spLocks noChangeShapeType="1"/>
              </p:cNvSpPr>
              <p:nvPr/>
            </p:nvSpPr>
            <p:spPr bwMode="auto">
              <a:xfrm flipH="1">
                <a:off x="3456" y="1920"/>
                <a:ext cx="528" cy="48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4754" name="Rectangle 34"/>
            <p:cNvSpPr>
              <a:spLocks noChangeArrowheads="1"/>
            </p:cNvSpPr>
            <p:nvPr/>
          </p:nvSpPr>
          <p:spPr bwMode="auto">
            <a:xfrm>
              <a:off x="3612" y="1920"/>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latin typeface="Times New Roman" pitchFamily="18" charset="0"/>
                  <a:ea typeface="宋体" pitchFamily="2" charset="-122"/>
                </a:rPr>
                <a:t>两者应具有类似的性质</a:t>
              </a:r>
            </a:p>
          </p:txBody>
        </p:sp>
      </p:grpSp>
      <p:sp>
        <p:nvSpPr>
          <p:cNvPr id="414758" name="Rectangle 38"/>
          <p:cNvSpPr>
            <a:spLocks noChangeArrowheads="1"/>
          </p:cNvSpPr>
          <p:nvPr/>
        </p:nvSpPr>
        <p:spPr bwMode="auto">
          <a:xfrm>
            <a:off x="1219200" y="32766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用微积分知识容易证明：</a:t>
            </a:r>
          </a:p>
        </p:txBody>
      </p:sp>
      <p:grpSp>
        <p:nvGrpSpPr>
          <p:cNvPr id="414787" name="Group 67"/>
          <p:cNvGrpSpPr>
            <a:grpSpLocks/>
          </p:cNvGrpSpPr>
          <p:nvPr/>
        </p:nvGrpSpPr>
        <p:grpSpPr bwMode="auto">
          <a:xfrm>
            <a:off x="2005013" y="3657600"/>
            <a:ext cx="5614987" cy="2359025"/>
            <a:chOff x="1207" y="2304"/>
            <a:chExt cx="3537" cy="1486"/>
          </a:xfrm>
        </p:grpSpPr>
        <p:grpSp>
          <p:nvGrpSpPr>
            <p:cNvPr id="414771" name="Group 51"/>
            <p:cNvGrpSpPr>
              <a:grpSpLocks/>
            </p:cNvGrpSpPr>
            <p:nvPr/>
          </p:nvGrpSpPr>
          <p:grpSpPr bwMode="auto">
            <a:xfrm>
              <a:off x="1207" y="2304"/>
              <a:ext cx="2721" cy="554"/>
              <a:chOff x="1207" y="2304"/>
              <a:chExt cx="2721" cy="554"/>
            </a:xfrm>
          </p:grpSpPr>
          <p:graphicFrame>
            <p:nvGraphicFramePr>
              <p:cNvPr id="414759" name="Object 39"/>
              <p:cNvGraphicFramePr>
                <a:graphicFrameLocks noChangeAspect="1"/>
              </p:cNvGraphicFramePr>
              <p:nvPr/>
            </p:nvGraphicFramePr>
            <p:xfrm>
              <a:off x="1207" y="2478"/>
              <a:ext cx="1377" cy="258"/>
            </p:xfrm>
            <a:graphic>
              <a:graphicData uri="http://schemas.openxmlformats.org/presentationml/2006/ole">
                <mc:AlternateContent xmlns:mc="http://schemas.openxmlformats.org/markup-compatibility/2006">
                  <mc:Choice xmlns:v="urn:schemas-microsoft-com:vml" Requires="v">
                    <p:oleObj spid="_x0000_s479251" name="Equation" r:id="rId14" imgW="1104840" imgH="203040" progId="Equation.DSMT4">
                      <p:embed/>
                    </p:oleObj>
                  </mc:Choice>
                  <mc:Fallback>
                    <p:oleObj name="Equation" r:id="rId14" imgW="1104840" imgH="203040" progId="Equation.DSMT4">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7" y="2478"/>
                            <a:ext cx="1377"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60" name="Object 40"/>
              <p:cNvGraphicFramePr>
                <a:graphicFrameLocks noChangeAspect="1"/>
              </p:cNvGraphicFramePr>
              <p:nvPr/>
            </p:nvGraphicFramePr>
            <p:xfrm>
              <a:off x="3085" y="2304"/>
              <a:ext cx="843" cy="554"/>
            </p:xfrm>
            <a:graphic>
              <a:graphicData uri="http://schemas.openxmlformats.org/presentationml/2006/ole">
                <mc:AlternateContent xmlns:mc="http://schemas.openxmlformats.org/markup-compatibility/2006">
                  <mc:Choice xmlns:v="urn:schemas-microsoft-com:vml" Requires="v">
                    <p:oleObj spid="_x0000_s479252" name="Equation" r:id="rId16" imgW="736560" imgH="482400" progId="Equation.DSMT4">
                      <p:embed/>
                    </p:oleObj>
                  </mc:Choice>
                  <mc:Fallback>
                    <p:oleObj name="Equation" r:id="rId16" imgW="736560" imgH="482400" progId="Equation.DSMT4">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85" y="2304"/>
                            <a:ext cx="843" cy="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4772" name="Group 52"/>
            <p:cNvGrpSpPr>
              <a:grpSpLocks/>
            </p:cNvGrpSpPr>
            <p:nvPr/>
          </p:nvGrpSpPr>
          <p:grpSpPr bwMode="auto">
            <a:xfrm>
              <a:off x="1222" y="2743"/>
              <a:ext cx="3522" cy="561"/>
              <a:chOff x="1222" y="2743"/>
              <a:chExt cx="3522" cy="561"/>
            </a:xfrm>
          </p:grpSpPr>
          <p:graphicFrame>
            <p:nvGraphicFramePr>
              <p:cNvPr id="414761" name="Object 41"/>
              <p:cNvGraphicFramePr>
                <a:graphicFrameLocks noChangeAspect="1"/>
              </p:cNvGraphicFramePr>
              <p:nvPr/>
            </p:nvGraphicFramePr>
            <p:xfrm>
              <a:off x="1222" y="2787"/>
              <a:ext cx="579" cy="517"/>
            </p:xfrm>
            <a:graphic>
              <a:graphicData uri="http://schemas.openxmlformats.org/presentationml/2006/ole">
                <mc:AlternateContent xmlns:mc="http://schemas.openxmlformats.org/markup-compatibility/2006">
                  <mc:Choice xmlns:v="urn:schemas-microsoft-com:vml" Requires="v">
                    <p:oleObj spid="_x0000_s479253" name="Equation" r:id="rId18" imgW="482400" imgH="431640" progId="Equation.DSMT4">
                      <p:embed/>
                    </p:oleObj>
                  </mc:Choice>
                  <mc:Fallback>
                    <p:oleObj name="Equation" r:id="rId18" imgW="482400" imgH="431640" progId="Equation.DSMT4">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2" y="2787"/>
                            <a:ext cx="579" cy="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62" name="Object 42"/>
              <p:cNvGraphicFramePr>
                <a:graphicFrameLocks noChangeAspect="1"/>
              </p:cNvGraphicFramePr>
              <p:nvPr/>
            </p:nvGraphicFramePr>
            <p:xfrm>
              <a:off x="2127" y="2868"/>
              <a:ext cx="738" cy="271"/>
            </p:xfrm>
            <a:graphic>
              <a:graphicData uri="http://schemas.openxmlformats.org/presentationml/2006/ole">
                <mc:AlternateContent xmlns:mc="http://schemas.openxmlformats.org/markup-compatibility/2006">
                  <mc:Choice xmlns:v="urn:schemas-microsoft-com:vml" Requires="v">
                    <p:oleObj spid="_x0000_s479254" name="Equation" r:id="rId20" imgW="634680" imgH="228600" progId="Equation.DSMT4">
                      <p:embed/>
                    </p:oleObj>
                  </mc:Choice>
                  <mc:Fallback>
                    <p:oleObj name="Equation" r:id="rId20" imgW="634680" imgH="228600" progId="Equation.DSMT4">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27" y="2868"/>
                            <a:ext cx="738"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63" name="Object 43"/>
              <p:cNvGraphicFramePr>
                <a:graphicFrameLocks noChangeAspect="1"/>
              </p:cNvGraphicFramePr>
              <p:nvPr/>
            </p:nvGraphicFramePr>
            <p:xfrm>
              <a:off x="3094" y="2743"/>
              <a:ext cx="579" cy="518"/>
            </p:xfrm>
            <a:graphic>
              <a:graphicData uri="http://schemas.openxmlformats.org/presentationml/2006/ole">
                <mc:AlternateContent xmlns:mc="http://schemas.openxmlformats.org/markup-compatibility/2006">
                  <mc:Choice xmlns:v="urn:schemas-microsoft-com:vml" Requires="v">
                    <p:oleObj spid="_x0000_s479255" name="Equation" r:id="rId22" imgW="482400" imgH="431640" progId="Equation.DSMT4">
                      <p:embed/>
                    </p:oleObj>
                  </mc:Choice>
                  <mc:Fallback>
                    <p:oleObj name="Equation" r:id="rId22" imgW="482400" imgH="431640" progId="Equation.DSMT4">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94" y="2743"/>
                            <a:ext cx="579"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64" name="Object 44"/>
              <p:cNvGraphicFramePr>
                <a:graphicFrameLocks noChangeAspect="1"/>
              </p:cNvGraphicFramePr>
              <p:nvPr/>
            </p:nvGraphicFramePr>
            <p:xfrm>
              <a:off x="3991" y="2858"/>
              <a:ext cx="753" cy="275"/>
            </p:xfrm>
            <a:graphic>
              <a:graphicData uri="http://schemas.openxmlformats.org/presentationml/2006/ole">
                <mc:AlternateContent xmlns:mc="http://schemas.openxmlformats.org/markup-compatibility/2006">
                  <mc:Choice xmlns:v="urn:schemas-microsoft-com:vml" Requires="v">
                    <p:oleObj spid="_x0000_s479256" name="Equation" r:id="rId24" imgW="634680" imgH="228600" progId="Equation.DSMT4">
                      <p:embed/>
                    </p:oleObj>
                  </mc:Choice>
                  <mc:Fallback>
                    <p:oleObj name="Equation" r:id="rId24" imgW="634680" imgH="228600" progId="Equation.DSMT4">
                      <p:embed/>
                      <p:pic>
                        <p:nvPicPr>
                          <p:cNvPr id="0" name="Object 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1" y="2858"/>
                            <a:ext cx="753"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4775" name="Group 55"/>
            <p:cNvGrpSpPr>
              <a:grpSpLocks/>
            </p:cNvGrpSpPr>
            <p:nvPr/>
          </p:nvGrpSpPr>
          <p:grpSpPr bwMode="auto">
            <a:xfrm>
              <a:off x="1239" y="3312"/>
              <a:ext cx="1689" cy="478"/>
              <a:chOff x="1269" y="3410"/>
              <a:chExt cx="1689" cy="478"/>
            </a:xfrm>
          </p:grpSpPr>
          <p:graphicFrame>
            <p:nvGraphicFramePr>
              <p:cNvPr id="414768" name="Object 48"/>
              <p:cNvGraphicFramePr>
                <a:graphicFrameLocks noChangeAspect="1"/>
              </p:cNvGraphicFramePr>
              <p:nvPr/>
            </p:nvGraphicFramePr>
            <p:xfrm>
              <a:off x="1269" y="3410"/>
              <a:ext cx="534" cy="478"/>
            </p:xfrm>
            <a:graphic>
              <a:graphicData uri="http://schemas.openxmlformats.org/presentationml/2006/ole">
                <mc:AlternateContent xmlns:mc="http://schemas.openxmlformats.org/markup-compatibility/2006">
                  <mc:Choice xmlns:v="urn:schemas-microsoft-com:vml" Requires="v">
                    <p:oleObj spid="_x0000_s479257" name="Equation" r:id="rId26" imgW="482400" imgH="431640" progId="Equation.DSMT4">
                      <p:embed/>
                    </p:oleObj>
                  </mc:Choice>
                  <mc:Fallback>
                    <p:oleObj name="Equation" r:id="rId26" imgW="482400" imgH="431640" progId="Equation.DSMT4">
                      <p:embed/>
                      <p:pic>
                        <p:nvPicPr>
                          <p:cNvPr id="0" name="Object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69" y="3410"/>
                            <a:ext cx="534"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73" name="Object 53"/>
              <p:cNvGraphicFramePr>
                <a:graphicFrameLocks noChangeAspect="1"/>
              </p:cNvGraphicFramePr>
              <p:nvPr/>
            </p:nvGraphicFramePr>
            <p:xfrm>
              <a:off x="2544" y="3420"/>
              <a:ext cx="414" cy="324"/>
            </p:xfrm>
            <a:graphic>
              <a:graphicData uri="http://schemas.openxmlformats.org/presentationml/2006/ole">
                <mc:AlternateContent xmlns:mc="http://schemas.openxmlformats.org/markup-compatibility/2006">
                  <mc:Choice xmlns:v="urn:schemas-microsoft-com:vml" Requires="v">
                    <p:oleObj spid="_x0000_s479258" name="Equation" r:id="rId28" imgW="291960" imgH="228600" progId="Equation.DSMT4">
                      <p:embed/>
                    </p:oleObj>
                  </mc:Choice>
                  <mc:Fallback>
                    <p:oleObj name="Equation" r:id="rId28" imgW="291960" imgH="228600" progId="Equation.DSMT4">
                      <p:embed/>
                      <p:pic>
                        <p:nvPicPr>
                          <p:cNvPr id="0" name="Object 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44" y="3420"/>
                            <a:ext cx="414"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74" name="Rectangle 54"/>
              <p:cNvSpPr>
                <a:spLocks noChangeArrowheads="1"/>
              </p:cNvSpPr>
              <p:nvPr/>
            </p:nvSpPr>
            <p:spPr bwMode="auto">
              <a:xfrm>
                <a:off x="2064" y="345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有：</a:t>
                </a:r>
              </a:p>
            </p:txBody>
          </p:sp>
        </p:grpSp>
      </p:grpSp>
      <p:grpSp>
        <p:nvGrpSpPr>
          <p:cNvPr id="414786" name="Group 66"/>
          <p:cNvGrpSpPr>
            <a:grpSpLocks/>
          </p:cNvGrpSpPr>
          <p:nvPr/>
        </p:nvGrpSpPr>
        <p:grpSpPr bwMode="auto">
          <a:xfrm>
            <a:off x="1219200" y="5943600"/>
            <a:ext cx="4800600" cy="758825"/>
            <a:chOff x="1248" y="3698"/>
            <a:chExt cx="3024" cy="478"/>
          </a:xfrm>
        </p:grpSpPr>
        <p:sp>
          <p:nvSpPr>
            <p:cNvPr id="414778" name="Rectangle 58"/>
            <p:cNvSpPr>
              <a:spLocks noChangeArrowheads="1"/>
            </p:cNvSpPr>
            <p:nvPr/>
          </p:nvSpPr>
          <p:spPr bwMode="auto">
            <a:xfrm>
              <a:off x="1248"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同理：对</a:t>
              </a:r>
            </a:p>
          </p:txBody>
        </p:sp>
        <p:graphicFrame>
          <p:nvGraphicFramePr>
            <p:cNvPr id="414779" name="Object 59"/>
            <p:cNvGraphicFramePr>
              <a:graphicFrameLocks noChangeAspect="1"/>
            </p:cNvGraphicFramePr>
            <p:nvPr/>
          </p:nvGraphicFramePr>
          <p:xfrm>
            <a:off x="2128" y="3781"/>
            <a:ext cx="512" cy="299"/>
          </p:xfrm>
          <a:graphic>
            <a:graphicData uri="http://schemas.openxmlformats.org/presentationml/2006/ole">
              <mc:AlternateContent xmlns:mc="http://schemas.openxmlformats.org/markup-compatibility/2006">
                <mc:Choice xmlns:v="urn:schemas-microsoft-com:vml" Requires="v">
                  <p:oleObj spid="_x0000_s479259" name="Equation" r:id="rId30" imgW="393480" imgH="228600" progId="Equation.DSMT4">
                    <p:embed/>
                  </p:oleObj>
                </mc:Choice>
                <mc:Fallback>
                  <p:oleObj name="Equation" r:id="rId30" imgW="393480" imgH="228600" progId="Equation.DSMT4">
                    <p:embed/>
                    <p:pic>
                      <p:nvPicPr>
                        <p:cNvPr id="0" name="Object 5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28" y="3781"/>
                          <a:ext cx="512"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82" name="Object 62"/>
            <p:cNvGraphicFramePr>
              <a:graphicFrameLocks noChangeAspect="1"/>
            </p:cNvGraphicFramePr>
            <p:nvPr/>
          </p:nvGraphicFramePr>
          <p:xfrm>
            <a:off x="2826" y="3698"/>
            <a:ext cx="534" cy="478"/>
          </p:xfrm>
          <a:graphic>
            <a:graphicData uri="http://schemas.openxmlformats.org/presentationml/2006/ole">
              <mc:AlternateContent xmlns:mc="http://schemas.openxmlformats.org/markup-compatibility/2006">
                <mc:Choice xmlns:v="urn:schemas-microsoft-com:vml" Requires="v">
                  <p:oleObj spid="_x0000_s479260" name="Equation" r:id="rId32" imgW="482400" imgH="431640" progId="Equation.DSMT4">
                    <p:embed/>
                  </p:oleObj>
                </mc:Choice>
                <mc:Fallback>
                  <p:oleObj name="Equation" r:id="rId32" imgW="482400" imgH="431640" progId="Equation.DSMT4">
                    <p:embed/>
                    <p:pic>
                      <p:nvPicPr>
                        <p:cNvPr id="0" name="Object 6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26" y="3698"/>
                          <a:ext cx="534"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84" name="Rectangle 64"/>
            <p:cNvSpPr>
              <a:spLocks noChangeArrowheads="1"/>
            </p:cNvSpPr>
            <p:nvPr/>
          </p:nvSpPr>
          <p:spPr bwMode="auto">
            <a:xfrm>
              <a:off x="3456" y="374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有：</a:t>
              </a:r>
            </a:p>
          </p:txBody>
        </p:sp>
        <p:graphicFrame>
          <p:nvGraphicFramePr>
            <p:cNvPr id="414785" name="Object 65"/>
            <p:cNvGraphicFramePr>
              <a:graphicFrameLocks noChangeAspect="1"/>
            </p:cNvGraphicFramePr>
            <p:nvPr/>
          </p:nvGraphicFramePr>
          <p:xfrm>
            <a:off x="3817" y="3737"/>
            <a:ext cx="455" cy="343"/>
          </p:xfrm>
          <a:graphic>
            <a:graphicData uri="http://schemas.openxmlformats.org/presentationml/2006/ole">
              <mc:AlternateContent xmlns:mc="http://schemas.openxmlformats.org/markup-compatibility/2006">
                <mc:Choice xmlns:v="urn:schemas-microsoft-com:vml" Requires="v">
                  <p:oleObj spid="_x0000_s479261" name="Equation" r:id="rId34" imgW="304560" imgH="228600" progId="Equation.DSMT4">
                    <p:embed/>
                  </p:oleObj>
                </mc:Choice>
                <mc:Fallback>
                  <p:oleObj name="Equation" r:id="rId34" imgW="304560" imgH="228600" progId="Equation.DSMT4">
                    <p:embed/>
                    <p:pic>
                      <p:nvPicPr>
                        <p:cNvPr id="0" name="Object 6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17" y="3737"/>
                          <a:ext cx="455"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4725"/>
                                        </p:tgtEl>
                                        <p:attrNameLst>
                                          <p:attrName>style.visibility</p:attrName>
                                        </p:attrNameLst>
                                      </p:cBhvr>
                                      <p:to>
                                        <p:strVal val="visible"/>
                                      </p:to>
                                    </p:set>
                                    <p:animEffect transition="in" filter="wipe(left)">
                                      <p:cBhvr>
                                        <p:cTn id="7" dur="500"/>
                                        <p:tgtEl>
                                          <p:spTgt spid="414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4734"/>
                                        </p:tgtEl>
                                        <p:attrNameLst>
                                          <p:attrName>style.visibility</p:attrName>
                                        </p:attrNameLst>
                                      </p:cBhvr>
                                      <p:to>
                                        <p:strVal val="visible"/>
                                      </p:to>
                                    </p:set>
                                    <p:animEffect transition="in" filter="wipe(left)">
                                      <p:cBhvr>
                                        <p:cTn id="12" dur="500"/>
                                        <p:tgtEl>
                                          <p:spTgt spid="414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4735"/>
                                        </p:tgtEl>
                                        <p:attrNameLst>
                                          <p:attrName>style.visibility</p:attrName>
                                        </p:attrNameLst>
                                      </p:cBhvr>
                                      <p:to>
                                        <p:strVal val="visible"/>
                                      </p:to>
                                    </p:set>
                                    <p:animEffect transition="in" filter="wipe(up)">
                                      <p:cBhvr>
                                        <p:cTn id="17" dur="500"/>
                                        <p:tgtEl>
                                          <p:spTgt spid="414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4744"/>
                                        </p:tgtEl>
                                        <p:attrNameLst>
                                          <p:attrName>style.visibility</p:attrName>
                                        </p:attrNameLst>
                                      </p:cBhvr>
                                      <p:to>
                                        <p:strVal val="visible"/>
                                      </p:to>
                                    </p:set>
                                    <p:animEffect transition="in" filter="wipe(left)">
                                      <p:cBhvr>
                                        <p:cTn id="22" dur="500"/>
                                        <p:tgtEl>
                                          <p:spTgt spid="41474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14757"/>
                                        </p:tgtEl>
                                        <p:attrNameLst>
                                          <p:attrName>style.visibility</p:attrName>
                                        </p:attrNameLst>
                                      </p:cBhvr>
                                      <p:to>
                                        <p:strVal val="visible"/>
                                      </p:to>
                                    </p:set>
                                    <p:animEffect transition="in" filter="wipe(left)">
                                      <p:cBhvr>
                                        <p:cTn id="26" dur="500"/>
                                        <p:tgtEl>
                                          <p:spTgt spid="414757"/>
                                        </p:tgtEl>
                                      </p:cBhvr>
                                    </p:animEffect>
                                  </p:childTnLst>
                                  <p:subTnLst>
                                    <p:set>
                                      <p:cBhvr override="childStyle">
                                        <p:cTn dur="1" fill="hold" display="0" masterRel="nextClick" afterEffect="1"/>
                                        <p:tgtEl>
                                          <p:spTgt spid="414757"/>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14758"/>
                                        </p:tgtEl>
                                        <p:attrNameLst>
                                          <p:attrName>style.visibility</p:attrName>
                                        </p:attrNameLst>
                                      </p:cBhvr>
                                      <p:to>
                                        <p:strVal val="visible"/>
                                      </p:to>
                                    </p:set>
                                    <p:animEffect transition="in" filter="wipe(left)">
                                      <p:cBhvr>
                                        <p:cTn id="31" dur="500"/>
                                        <p:tgtEl>
                                          <p:spTgt spid="41475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414787"/>
                                        </p:tgtEl>
                                        <p:attrNameLst>
                                          <p:attrName>style.visibility</p:attrName>
                                        </p:attrNameLst>
                                      </p:cBhvr>
                                      <p:to>
                                        <p:strVal val="visible"/>
                                      </p:to>
                                    </p:set>
                                    <p:animEffect transition="in" filter="wipe(left)">
                                      <p:cBhvr>
                                        <p:cTn id="35" dur="500"/>
                                        <p:tgtEl>
                                          <p:spTgt spid="4147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414786"/>
                                        </p:tgtEl>
                                        <p:attrNameLst>
                                          <p:attrName>style.visibility</p:attrName>
                                        </p:attrNameLst>
                                      </p:cBhvr>
                                      <p:to>
                                        <p:strVal val="visible"/>
                                      </p:to>
                                    </p:set>
                                    <p:anim calcmode="lin" valueType="num">
                                      <p:cBhvr additive="base">
                                        <p:cTn id="40" dur="500" fill="hold"/>
                                        <p:tgtEl>
                                          <p:spTgt spid="414786"/>
                                        </p:tgtEl>
                                        <p:attrNameLst>
                                          <p:attrName>ppt_x</p:attrName>
                                        </p:attrNameLst>
                                      </p:cBhvr>
                                      <p:tavLst>
                                        <p:tav tm="0">
                                          <p:val>
                                            <p:strVal val="0-#ppt_w/2"/>
                                          </p:val>
                                        </p:tav>
                                        <p:tav tm="100000">
                                          <p:val>
                                            <p:strVal val="#ppt_x"/>
                                          </p:val>
                                        </p:tav>
                                      </p:tavLst>
                                    </p:anim>
                                    <p:anim calcmode="lin" valueType="num">
                                      <p:cBhvr additive="base">
                                        <p:cTn id="41" dur="500" fill="hold"/>
                                        <p:tgtEl>
                                          <p:spTgt spid="4147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autoUpdateAnimBg="0"/>
      <p:bldP spid="41475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784" name="Picture 40" descr="j0084112"/>
          <p:cNvPicPr>
            <a:picLocks noChangeAspect="1" noChangeArrowheads="1"/>
          </p:cNvPicPr>
          <p:nvPr/>
        </p:nvPicPr>
        <p:blipFill>
          <a:blip r:embed="rId3" cstate="print">
            <a:lum bright="58000" contrast="-82000"/>
            <a:extLst>
              <a:ext uri="{28A0092B-C50C-407E-A947-70E740481C1C}">
                <a14:useLocalDpi xmlns:a14="http://schemas.microsoft.com/office/drawing/2010/main" val="0"/>
              </a:ext>
            </a:extLst>
          </a:blip>
          <a:srcRect/>
          <a:stretch>
            <a:fillRect/>
          </a:stretch>
        </p:blipFill>
        <p:spPr bwMode="auto">
          <a:xfrm>
            <a:off x="2176463" y="598488"/>
            <a:ext cx="4672012" cy="5726112"/>
          </a:xfrm>
          <a:prstGeom prst="rect">
            <a:avLst/>
          </a:prstGeom>
          <a:noFill/>
          <a:extLst>
            <a:ext uri="{909E8E84-426E-40DD-AFC4-6F175D3DCCD1}">
              <a14:hiddenFill xmlns:a14="http://schemas.microsoft.com/office/drawing/2010/main">
                <a:solidFill>
                  <a:srgbClr val="FFFFFF"/>
                </a:solidFill>
              </a14:hiddenFill>
            </a:ext>
          </a:extLst>
        </p:spPr>
      </p:pic>
      <p:grpSp>
        <p:nvGrpSpPr>
          <p:cNvPr id="415813" name="Group 69"/>
          <p:cNvGrpSpPr>
            <a:grpSpLocks/>
          </p:cNvGrpSpPr>
          <p:nvPr/>
        </p:nvGrpSpPr>
        <p:grpSpPr bwMode="auto">
          <a:xfrm>
            <a:off x="2646363" y="4495800"/>
            <a:ext cx="5811837" cy="1676400"/>
            <a:chOff x="1667" y="2880"/>
            <a:chExt cx="3661" cy="1056"/>
          </a:xfrm>
        </p:grpSpPr>
        <p:sp>
          <p:nvSpPr>
            <p:cNvPr id="415748" name="Freeform 4"/>
            <p:cNvSpPr>
              <a:spLocks/>
            </p:cNvSpPr>
            <p:nvPr/>
          </p:nvSpPr>
          <p:spPr bwMode="auto">
            <a:xfrm>
              <a:off x="1667" y="2880"/>
              <a:ext cx="1536" cy="1056"/>
            </a:xfrm>
            <a:custGeom>
              <a:avLst/>
              <a:gdLst>
                <a:gd name="T0" fmla="*/ 0 w 1536"/>
                <a:gd name="T1" fmla="*/ 1056 h 1056"/>
                <a:gd name="T2" fmla="*/ 480 w 1536"/>
                <a:gd name="T3" fmla="*/ 48 h 1056"/>
                <a:gd name="T4" fmla="*/ 1008 w 1536"/>
                <a:gd name="T5" fmla="*/ 768 h 1056"/>
                <a:gd name="T6" fmla="*/ 1536 w 1536"/>
                <a:gd name="T7" fmla="*/ 960 h 1056"/>
              </a:gdLst>
              <a:ahLst/>
              <a:cxnLst>
                <a:cxn ang="0">
                  <a:pos x="T0" y="T1"/>
                </a:cxn>
                <a:cxn ang="0">
                  <a:pos x="T2" y="T3"/>
                </a:cxn>
                <a:cxn ang="0">
                  <a:pos x="T4" y="T5"/>
                </a:cxn>
                <a:cxn ang="0">
                  <a:pos x="T6" y="T7"/>
                </a:cxn>
              </a:cxnLst>
              <a:rect l="0" t="0" r="r" b="b"/>
              <a:pathLst>
                <a:path w="1536" h="1056">
                  <a:moveTo>
                    <a:pt x="0" y="1056"/>
                  </a:moveTo>
                  <a:cubicBezTo>
                    <a:pt x="156" y="576"/>
                    <a:pt x="312" y="96"/>
                    <a:pt x="480" y="48"/>
                  </a:cubicBezTo>
                  <a:cubicBezTo>
                    <a:pt x="648" y="0"/>
                    <a:pt x="832" y="616"/>
                    <a:pt x="1008" y="768"/>
                  </a:cubicBezTo>
                  <a:cubicBezTo>
                    <a:pt x="1184" y="920"/>
                    <a:pt x="1360" y="940"/>
                    <a:pt x="1536" y="96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49" name="Freeform 5"/>
            <p:cNvSpPr>
              <a:spLocks/>
            </p:cNvSpPr>
            <p:nvPr/>
          </p:nvSpPr>
          <p:spPr bwMode="auto">
            <a:xfrm>
              <a:off x="3792" y="2880"/>
              <a:ext cx="1536" cy="1056"/>
            </a:xfrm>
            <a:custGeom>
              <a:avLst/>
              <a:gdLst>
                <a:gd name="T0" fmla="*/ 0 w 1536"/>
                <a:gd name="T1" fmla="*/ 1056 h 1056"/>
                <a:gd name="T2" fmla="*/ 480 w 1536"/>
                <a:gd name="T3" fmla="*/ 48 h 1056"/>
                <a:gd name="T4" fmla="*/ 1008 w 1536"/>
                <a:gd name="T5" fmla="*/ 768 h 1056"/>
                <a:gd name="T6" fmla="*/ 1536 w 1536"/>
                <a:gd name="T7" fmla="*/ 960 h 1056"/>
              </a:gdLst>
              <a:ahLst/>
              <a:cxnLst>
                <a:cxn ang="0">
                  <a:pos x="T0" y="T1"/>
                </a:cxn>
                <a:cxn ang="0">
                  <a:pos x="T2" y="T3"/>
                </a:cxn>
                <a:cxn ang="0">
                  <a:pos x="T4" y="T5"/>
                </a:cxn>
                <a:cxn ang="0">
                  <a:pos x="T6" y="T7"/>
                </a:cxn>
              </a:cxnLst>
              <a:rect l="0" t="0" r="r" b="b"/>
              <a:pathLst>
                <a:path w="1536" h="1056">
                  <a:moveTo>
                    <a:pt x="0" y="1056"/>
                  </a:moveTo>
                  <a:cubicBezTo>
                    <a:pt x="156" y="576"/>
                    <a:pt x="312" y="96"/>
                    <a:pt x="480" y="48"/>
                  </a:cubicBezTo>
                  <a:cubicBezTo>
                    <a:pt x="648" y="0"/>
                    <a:pt x="832" y="616"/>
                    <a:pt x="1008" y="768"/>
                  </a:cubicBezTo>
                  <a:cubicBezTo>
                    <a:pt x="1184" y="920"/>
                    <a:pt x="1360" y="940"/>
                    <a:pt x="1536" y="96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5817" name="Group 73"/>
          <p:cNvGrpSpPr>
            <a:grpSpLocks/>
          </p:cNvGrpSpPr>
          <p:nvPr/>
        </p:nvGrpSpPr>
        <p:grpSpPr bwMode="auto">
          <a:xfrm>
            <a:off x="2362200" y="3733800"/>
            <a:ext cx="6781800" cy="3048000"/>
            <a:chOff x="1488" y="2400"/>
            <a:chExt cx="4272" cy="1920"/>
          </a:xfrm>
        </p:grpSpPr>
        <p:grpSp>
          <p:nvGrpSpPr>
            <p:cNvPr id="415816" name="Group 72"/>
            <p:cNvGrpSpPr>
              <a:grpSpLocks/>
            </p:cNvGrpSpPr>
            <p:nvPr/>
          </p:nvGrpSpPr>
          <p:grpSpPr bwMode="auto">
            <a:xfrm>
              <a:off x="3624" y="2400"/>
              <a:ext cx="2136" cy="1920"/>
              <a:chOff x="3624" y="2400"/>
              <a:chExt cx="2136" cy="1920"/>
            </a:xfrm>
          </p:grpSpPr>
          <p:graphicFrame>
            <p:nvGraphicFramePr>
              <p:cNvPr id="415750" name="Object 6"/>
              <p:cNvGraphicFramePr>
                <a:graphicFrameLocks noChangeAspect="1"/>
              </p:cNvGraphicFramePr>
              <p:nvPr/>
            </p:nvGraphicFramePr>
            <p:xfrm>
              <a:off x="4247" y="3932"/>
              <a:ext cx="169" cy="388"/>
            </p:xfrm>
            <a:graphic>
              <a:graphicData uri="http://schemas.openxmlformats.org/presentationml/2006/ole">
                <mc:AlternateContent xmlns:mc="http://schemas.openxmlformats.org/markup-compatibility/2006">
                  <mc:Choice xmlns:v="urn:schemas-microsoft-com:vml" Requires="v">
                    <p:oleObj spid="_x0000_s415919" name="Equation" r:id="rId4" imgW="190440" imgH="431640" progId="Equation.DSMT4">
                      <p:embed/>
                    </p:oleObj>
                  </mc:Choice>
                  <mc:Fallback>
                    <p:oleObj name="Equation" r:id="rId4" imgW="190440" imgH="4316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7" y="3932"/>
                            <a:ext cx="169"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5768" name="Group 24"/>
              <p:cNvGrpSpPr>
                <a:grpSpLocks/>
              </p:cNvGrpSpPr>
              <p:nvPr/>
            </p:nvGrpSpPr>
            <p:grpSpPr bwMode="auto">
              <a:xfrm>
                <a:off x="3624" y="2400"/>
                <a:ext cx="2136" cy="1789"/>
                <a:chOff x="2904" y="864"/>
                <a:chExt cx="2136" cy="1789"/>
              </a:xfrm>
            </p:grpSpPr>
            <p:sp>
              <p:nvSpPr>
                <p:cNvPr id="415769" name="Line 25"/>
                <p:cNvSpPr>
                  <a:spLocks noChangeShapeType="1"/>
                </p:cNvSpPr>
                <p:nvPr/>
              </p:nvSpPr>
              <p:spPr bwMode="auto">
                <a:xfrm>
                  <a:off x="3024" y="2400"/>
                  <a:ext cx="2016"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0" name="Line 26"/>
                <p:cNvSpPr>
                  <a:spLocks noChangeShapeType="1"/>
                </p:cNvSpPr>
                <p:nvPr/>
              </p:nvSpPr>
              <p:spPr bwMode="auto">
                <a:xfrm flipV="1">
                  <a:off x="3072" y="864"/>
                  <a:ext cx="0" cy="168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1" name="Line 27"/>
                <p:cNvSpPr>
                  <a:spLocks noChangeShapeType="1"/>
                </p:cNvSpPr>
                <p:nvPr/>
              </p:nvSpPr>
              <p:spPr bwMode="auto">
                <a:xfrm flipH="1">
                  <a:off x="3072" y="1392"/>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2" name="Line 28"/>
                <p:cNvSpPr>
                  <a:spLocks noChangeShapeType="1"/>
                </p:cNvSpPr>
                <p:nvPr/>
              </p:nvSpPr>
              <p:spPr bwMode="auto">
                <a:xfrm>
                  <a:off x="3600" y="1392"/>
                  <a:ext cx="0" cy="100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3" name="Line 29"/>
                <p:cNvSpPr>
                  <a:spLocks noChangeShapeType="1"/>
                </p:cNvSpPr>
                <p:nvPr/>
              </p:nvSpPr>
              <p:spPr bwMode="auto">
                <a:xfrm>
                  <a:off x="3072" y="1920"/>
                  <a:ext cx="86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4" name="Line 30"/>
                <p:cNvSpPr>
                  <a:spLocks noChangeShapeType="1"/>
                </p:cNvSpPr>
                <p:nvPr/>
              </p:nvSpPr>
              <p:spPr bwMode="auto">
                <a:xfrm>
                  <a:off x="3264" y="1920"/>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75" name="Line 31"/>
                <p:cNvSpPr>
                  <a:spLocks noChangeShapeType="1"/>
                </p:cNvSpPr>
                <p:nvPr/>
              </p:nvSpPr>
              <p:spPr bwMode="auto">
                <a:xfrm>
                  <a:off x="3936" y="1920"/>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5776" name="Object 32"/>
                <p:cNvGraphicFramePr>
                  <a:graphicFrameLocks noChangeAspect="1"/>
                </p:cNvGraphicFramePr>
                <p:nvPr/>
              </p:nvGraphicFramePr>
              <p:xfrm>
                <a:off x="2904" y="1333"/>
                <a:ext cx="157" cy="115"/>
              </p:xfrm>
              <a:graphic>
                <a:graphicData uri="http://schemas.openxmlformats.org/presentationml/2006/ole">
                  <mc:AlternateContent xmlns:mc="http://schemas.openxmlformats.org/markup-compatibility/2006">
                    <mc:Choice xmlns:v="urn:schemas-microsoft-com:vml" Requires="v">
                      <p:oleObj spid="_x0000_s415920" name="Equation" r:id="rId6" imgW="177480" imgH="126720" progId="Equation.DSMT4">
                        <p:embed/>
                      </p:oleObj>
                    </mc:Choice>
                    <mc:Fallback>
                      <p:oleObj name="Equation" r:id="rId6" imgW="177480" imgH="126720" progId="Equation.DSMT4">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4" y="1333"/>
                              <a:ext cx="157" cy="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77" name="Object 33"/>
                <p:cNvGraphicFramePr>
                  <a:graphicFrameLocks noChangeAspect="1"/>
                </p:cNvGraphicFramePr>
                <p:nvPr/>
              </p:nvGraphicFramePr>
              <p:xfrm>
                <a:off x="2911" y="1828"/>
                <a:ext cx="146" cy="183"/>
              </p:xfrm>
              <a:graphic>
                <a:graphicData uri="http://schemas.openxmlformats.org/presentationml/2006/ole">
                  <mc:AlternateContent xmlns:mc="http://schemas.openxmlformats.org/markup-compatibility/2006">
                    <mc:Choice xmlns:v="urn:schemas-microsoft-com:vml" Requires="v">
                      <p:oleObj spid="_x0000_s415921" name="Equation" r:id="rId8" imgW="164880" imgH="203040" progId="Equation.DSMT4">
                        <p:embed/>
                      </p:oleObj>
                    </mc:Choice>
                    <mc:Fallback>
                      <p:oleObj name="Equation" r:id="rId8" imgW="164880" imgH="20304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1" y="1828"/>
                              <a:ext cx="146"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78" name="Object 34"/>
                <p:cNvGraphicFramePr>
                  <a:graphicFrameLocks noChangeAspect="1"/>
                </p:cNvGraphicFramePr>
                <p:nvPr/>
              </p:nvGraphicFramePr>
              <p:xfrm>
                <a:off x="3072" y="952"/>
                <a:ext cx="336" cy="206"/>
              </p:xfrm>
              <a:graphic>
                <a:graphicData uri="http://schemas.openxmlformats.org/presentationml/2006/ole">
                  <mc:AlternateContent xmlns:mc="http://schemas.openxmlformats.org/markup-compatibility/2006">
                    <mc:Choice xmlns:v="urn:schemas-microsoft-com:vml" Requires="v">
                      <p:oleObj spid="_x0000_s415922" name="Equation" r:id="rId10" imgW="380880" imgH="228600" progId="Equation.DSMT4">
                        <p:embed/>
                      </p:oleObj>
                    </mc:Choice>
                    <mc:Fallback>
                      <p:oleObj name="Equation" r:id="rId10" imgW="380880" imgH="228600" progId="Equation.DSMT4">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2" y="952"/>
                              <a:ext cx="336"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79" name="Object 35"/>
                <p:cNvGraphicFramePr>
                  <a:graphicFrameLocks noChangeAspect="1"/>
                </p:cNvGraphicFramePr>
                <p:nvPr/>
              </p:nvGraphicFramePr>
              <p:xfrm>
                <a:off x="4795" y="2153"/>
                <a:ext cx="146" cy="205"/>
              </p:xfrm>
              <a:graphic>
                <a:graphicData uri="http://schemas.openxmlformats.org/presentationml/2006/ole">
                  <mc:AlternateContent xmlns:mc="http://schemas.openxmlformats.org/markup-compatibility/2006">
                    <mc:Choice xmlns:v="urn:schemas-microsoft-com:vml" Requires="v">
                      <p:oleObj spid="_x0000_s415923" name="Equation" r:id="rId12" imgW="164880" imgH="228600" progId="Equation.DSMT4">
                        <p:embed/>
                      </p:oleObj>
                    </mc:Choice>
                    <mc:Fallback>
                      <p:oleObj name="Equation" r:id="rId12" imgW="164880" imgH="228600" progId="Equation.DSMT4">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5" y="2153"/>
                              <a:ext cx="146"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80" name="Object 36"/>
                <p:cNvGraphicFramePr>
                  <a:graphicFrameLocks noChangeAspect="1"/>
                </p:cNvGraphicFramePr>
                <p:nvPr/>
              </p:nvGraphicFramePr>
              <p:xfrm>
                <a:off x="3193" y="2443"/>
                <a:ext cx="191" cy="205"/>
              </p:xfrm>
              <a:graphic>
                <a:graphicData uri="http://schemas.openxmlformats.org/presentationml/2006/ole">
                  <mc:AlternateContent xmlns:mc="http://schemas.openxmlformats.org/markup-compatibility/2006">
                    <mc:Choice xmlns:v="urn:schemas-microsoft-com:vml" Requires="v">
                      <p:oleObj spid="_x0000_s415924" name="Equation" r:id="rId14" imgW="215640" imgH="228600" progId="Equation.DSMT4">
                        <p:embed/>
                      </p:oleObj>
                    </mc:Choice>
                    <mc:Fallback>
                      <p:oleObj name="Equation" r:id="rId14" imgW="215640" imgH="228600" progId="Equation.DSMT4">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3" y="2443"/>
                              <a:ext cx="191"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81" name="Object 37"/>
                <p:cNvGraphicFramePr>
                  <a:graphicFrameLocks noChangeAspect="1"/>
                </p:cNvGraphicFramePr>
                <p:nvPr/>
              </p:nvGraphicFramePr>
              <p:xfrm>
                <a:off x="3858" y="2448"/>
                <a:ext cx="180" cy="205"/>
              </p:xfrm>
              <a:graphic>
                <a:graphicData uri="http://schemas.openxmlformats.org/presentationml/2006/ole">
                  <mc:AlternateContent xmlns:mc="http://schemas.openxmlformats.org/markup-compatibility/2006">
                    <mc:Choice xmlns:v="urn:schemas-microsoft-com:vml" Requires="v">
                      <p:oleObj spid="_x0000_s415925" name="Equation" r:id="rId16" imgW="203040" imgH="228600" progId="Equation.DSMT4">
                        <p:embed/>
                      </p:oleObj>
                    </mc:Choice>
                    <mc:Fallback>
                      <p:oleObj name="Equation" r:id="rId16" imgW="203040" imgH="228600" progId="Equation.DSMT4">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8" y="2448"/>
                              <a:ext cx="180"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82" name="Object 38"/>
                <p:cNvGraphicFramePr>
                  <a:graphicFrameLocks noChangeAspect="1"/>
                </p:cNvGraphicFramePr>
                <p:nvPr/>
              </p:nvGraphicFramePr>
              <p:xfrm>
                <a:off x="2959" y="2400"/>
                <a:ext cx="113" cy="159"/>
              </p:xfrm>
              <a:graphic>
                <a:graphicData uri="http://schemas.openxmlformats.org/presentationml/2006/ole">
                  <mc:AlternateContent xmlns:mc="http://schemas.openxmlformats.org/markup-compatibility/2006">
                    <mc:Choice xmlns:v="urn:schemas-microsoft-com:vml" Requires="v">
                      <p:oleObj spid="_x0000_s415926" name="Equation" r:id="rId18" imgW="126720" imgH="177480" progId="Equation.DSMT4">
                        <p:embed/>
                      </p:oleObj>
                    </mc:Choice>
                    <mc:Fallback>
                      <p:oleObj name="Equation" r:id="rId18" imgW="126720" imgH="177480" progId="Equation.DSMT4">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59" y="2400"/>
                              <a:ext cx="11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783" name="Rectangle 39"/>
                <p:cNvSpPr>
                  <a:spLocks noChangeArrowheads="1"/>
                </p:cNvSpPr>
                <p:nvPr/>
              </p:nvSpPr>
              <p:spPr bwMode="auto">
                <a:xfrm>
                  <a:off x="4088" y="1046"/>
                  <a:ext cx="8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宋体" pitchFamily="2" charset="-122"/>
                      <a:ea typeface="宋体" pitchFamily="2" charset="-122"/>
                    </a:rPr>
                    <a:t>图</a:t>
                  </a:r>
                  <a:r>
                    <a:rPr lang="en-US" altLang="zh-CN">
                      <a:latin typeface="Times New Roman" pitchFamily="18" charset="0"/>
                      <a:ea typeface="宋体" pitchFamily="2" charset="-122"/>
                      <a:cs typeface="Times New Roman" pitchFamily="18" charset="0"/>
                    </a:rPr>
                    <a:t>3-20</a:t>
                  </a:r>
                  <a:r>
                    <a:rPr lang="en-US" altLang="zh-CN"/>
                    <a:t> (b)</a:t>
                  </a:r>
                </a:p>
              </p:txBody>
            </p:sp>
          </p:grpSp>
        </p:grpSp>
        <p:grpSp>
          <p:nvGrpSpPr>
            <p:cNvPr id="415751" name="Group 7"/>
            <p:cNvGrpSpPr>
              <a:grpSpLocks/>
            </p:cNvGrpSpPr>
            <p:nvPr/>
          </p:nvGrpSpPr>
          <p:grpSpPr bwMode="auto">
            <a:xfrm>
              <a:off x="1488" y="2400"/>
              <a:ext cx="2147" cy="1920"/>
              <a:chOff x="445" y="912"/>
              <a:chExt cx="2147" cy="1920"/>
            </a:xfrm>
          </p:grpSpPr>
          <p:sp>
            <p:nvSpPr>
              <p:cNvPr id="415752" name="Line 8"/>
              <p:cNvSpPr>
                <a:spLocks noChangeShapeType="1"/>
              </p:cNvSpPr>
              <p:nvPr/>
            </p:nvSpPr>
            <p:spPr bwMode="auto">
              <a:xfrm>
                <a:off x="576" y="2448"/>
                <a:ext cx="2016"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3" name="Line 9"/>
              <p:cNvSpPr>
                <a:spLocks noChangeShapeType="1"/>
              </p:cNvSpPr>
              <p:nvPr/>
            </p:nvSpPr>
            <p:spPr bwMode="auto">
              <a:xfrm flipV="1">
                <a:off x="624" y="912"/>
                <a:ext cx="0" cy="168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4" name="Line 10"/>
              <p:cNvSpPr>
                <a:spLocks noChangeShapeType="1"/>
              </p:cNvSpPr>
              <p:nvPr/>
            </p:nvSpPr>
            <p:spPr bwMode="auto">
              <a:xfrm flipH="1">
                <a:off x="624" y="1440"/>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5" name="Line 11"/>
              <p:cNvSpPr>
                <a:spLocks noChangeShapeType="1"/>
              </p:cNvSpPr>
              <p:nvPr/>
            </p:nvSpPr>
            <p:spPr bwMode="auto">
              <a:xfrm>
                <a:off x="1152" y="1440"/>
                <a:ext cx="0" cy="100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6" name="Line 12"/>
              <p:cNvSpPr>
                <a:spLocks noChangeShapeType="1"/>
              </p:cNvSpPr>
              <p:nvPr/>
            </p:nvSpPr>
            <p:spPr bwMode="auto">
              <a:xfrm>
                <a:off x="624" y="1968"/>
                <a:ext cx="86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7" name="Line 13"/>
              <p:cNvSpPr>
                <a:spLocks noChangeShapeType="1"/>
              </p:cNvSpPr>
              <p:nvPr/>
            </p:nvSpPr>
            <p:spPr bwMode="auto">
              <a:xfrm>
                <a:off x="816" y="1968"/>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758" name="Line 14"/>
              <p:cNvSpPr>
                <a:spLocks noChangeShapeType="1"/>
              </p:cNvSpPr>
              <p:nvPr/>
            </p:nvSpPr>
            <p:spPr bwMode="auto">
              <a:xfrm>
                <a:off x="1488" y="1968"/>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5759" name="Object 15"/>
              <p:cNvGraphicFramePr>
                <a:graphicFrameLocks noChangeAspect="1"/>
              </p:cNvGraphicFramePr>
              <p:nvPr/>
            </p:nvGraphicFramePr>
            <p:xfrm>
              <a:off x="1105" y="2444"/>
              <a:ext cx="191" cy="388"/>
            </p:xfrm>
            <a:graphic>
              <a:graphicData uri="http://schemas.openxmlformats.org/presentationml/2006/ole">
                <mc:AlternateContent xmlns:mc="http://schemas.openxmlformats.org/markup-compatibility/2006">
                  <mc:Choice xmlns:v="urn:schemas-microsoft-com:vml" Requires="v">
                    <p:oleObj spid="_x0000_s415927" name="Equation" r:id="rId20" imgW="215640" imgH="431640" progId="Equation.DSMT4">
                      <p:embed/>
                    </p:oleObj>
                  </mc:Choice>
                  <mc:Fallback>
                    <p:oleObj name="Equation" r:id="rId20" imgW="215640" imgH="431640" progId="Equation.DSMT4">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05" y="2444"/>
                            <a:ext cx="191"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0" name="Object 16"/>
              <p:cNvGraphicFramePr>
                <a:graphicFrameLocks noChangeAspect="1"/>
              </p:cNvGraphicFramePr>
              <p:nvPr/>
            </p:nvGraphicFramePr>
            <p:xfrm>
              <a:off x="445" y="1364"/>
              <a:ext cx="179" cy="149"/>
            </p:xfrm>
            <a:graphic>
              <a:graphicData uri="http://schemas.openxmlformats.org/presentationml/2006/ole">
                <mc:AlternateContent xmlns:mc="http://schemas.openxmlformats.org/markup-compatibility/2006">
                  <mc:Choice xmlns:v="urn:schemas-microsoft-com:vml" Requires="v">
                    <p:oleObj spid="_x0000_s415928" name="Equation" r:id="rId22" imgW="203040" imgH="164880" progId="Equation.DSMT4">
                      <p:embed/>
                    </p:oleObj>
                  </mc:Choice>
                  <mc:Fallback>
                    <p:oleObj name="Equation" r:id="rId22" imgW="203040" imgH="164880" progId="Equation.DSMT4">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5" y="1364"/>
                            <a:ext cx="179"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1" name="Object 17"/>
              <p:cNvGraphicFramePr>
                <a:graphicFrameLocks noChangeAspect="1"/>
              </p:cNvGraphicFramePr>
              <p:nvPr/>
            </p:nvGraphicFramePr>
            <p:xfrm>
              <a:off x="480" y="1904"/>
              <a:ext cx="112" cy="126"/>
            </p:xfrm>
            <a:graphic>
              <a:graphicData uri="http://schemas.openxmlformats.org/presentationml/2006/ole">
                <mc:AlternateContent xmlns:mc="http://schemas.openxmlformats.org/markup-compatibility/2006">
                  <mc:Choice xmlns:v="urn:schemas-microsoft-com:vml" Requires="v">
                    <p:oleObj spid="_x0000_s415929" name="Equation" r:id="rId24" imgW="126720" imgH="139680" progId="Equation.DSMT4">
                      <p:embed/>
                    </p:oleObj>
                  </mc:Choice>
                  <mc:Fallback>
                    <p:oleObj name="Equation" r:id="rId24" imgW="126720" imgH="139680" progId="Equation.DSMT4">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0" y="1904"/>
                            <a:ext cx="11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2" name="Object 18"/>
              <p:cNvGraphicFramePr>
                <a:graphicFrameLocks noChangeAspect="1"/>
              </p:cNvGraphicFramePr>
              <p:nvPr/>
            </p:nvGraphicFramePr>
            <p:xfrm>
              <a:off x="624" y="1006"/>
              <a:ext cx="336" cy="194"/>
            </p:xfrm>
            <a:graphic>
              <a:graphicData uri="http://schemas.openxmlformats.org/presentationml/2006/ole">
                <mc:AlternateContent xmlns:mc="http://schemas.openxmlformats.org/markup-compatibility/2006">
                  <mc:Choice xmlns:v="urn:schemas-microsoft-com:vml" Requires="v">
                    <p:oleObj spid="_x0000_s415930" name="Equation" r:id="rId26" imgW="380835" imgH="215806" progId="Equation.DSMT4">
                      <p:embed/>
                    </p:oleObj>
                  </mc:Choice>
                  <mc:Fallback>
                    <p:oleObj name="Equation" r:id="rId26" imgW="380835" imgH="215806" progId="Equation.DSMT4">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 y="1006"/>
                            <a:ext cx="336"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3" name="Object 19"/>
              <p:cNvGraphicFramePr>
                <a:graphicFrameLocks noChangeAspect="1"/>
              </p:cNvGraphicFramePr>
              <p:nvPr/>
            </p:nvGraphicFramePr>
            <p:xfrm>
              <a:off x="2352" y="2201"/>
              <a:ext cx="135" cy="205"/>
            </p:xfrm>
            <a:graphic>
              <a:graphicData uri="http://schemas.openxmlformats.org/presentationml/2006/ole">
                <mc:AlternateContent xmlns:mc="http://schemas.openxmlformats.org/markup-compatibility/2006">
                  <mc:Choice xmlns:v="urn:schemas-microsoft-com:vml" Requires="v">
                    <p:oleObj spid="_x0000_s415931" name="Equation" r:id="rId28" imgW="152280" imgH="228600" progId="Equation.DSMT4">
                      <p:embed/>
                    </p:oleObj>
                  </mc:Choice>
                  <mc:Fallback>
                    <p:oleObj name="Equation" r:id="rId28" imgW="152280" imgH="228600" progId="Equation.DSMT4">
                      <p:embed/>
                      <p:pic>
                        <p:nvPicPr>
                          <p:cNvPr id="0"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52" y="2201"/>
                            <a:ext cx="135"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4" name="Object 20"/>
              <p:cNvGraphicFramePr>
                <a:graphicFrameLocks noChangeAspect="1"/>
              </p:cNvGraphicFramePr>
              <p:nvPr/>
            </p:nvGraphicFramePr>
            <p:xfrm>
              <a:off x="750" y="2491"/>
              <a:ext cx="180" cy="205"/>
            </p:xfrm>
            <a:graphic>
              <a:graphicData uri="http://schemas.openxmlformats.org/presentationml/2006/ole">
                <mc:AlternateContent xmlns:mc="http://schemas.openxmlformats.org/markup-compatibility/2006">
                  <mc:Choice xmlns:v="urn:schemas-microsoft-com:vml" Requires="v">
                    <p:oleObj spid="_x0000_s415932" name="Equation" r:id="rId30" imgW="203040" imgH="228600" progId="Equation.DSMT4">
                      <p:embed/>
                    </p:oleObj>
                  </mc:Choice>
                  <mc:Fallback>
                    <p:oleObj name="Equation" r:id="rId30" imgW="203040" imgH="228600" progId="Equation.DSMT4">
                      <p:embed/>
                      <p:pic>
                        <p:nvPicPr>
                          <p:cNvPr id="0"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50" y="2491"/>
                            <a:ext cx="180"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5" name="Object 21"/>
              <p:cNvGraphicFramePr>
                <a:graphicFrameLocks noChangeAspect="1"/>
              </p:cNvGraphicFramePr>
              <p:nvPr/>
            </p:nvGraphicFramePr>
            <p:xfrm>
              <a:off x="1415" y="2496"/>
              <a:ext cx="169" cy="205"/>
            </p:xfrm>
            <a:graphic>
              <a:graphicData uri="http://schemas.openxmlformats.org/presentationml/2006/ole">
                <mc:AlternateContent xmlns:mc="http://schemas.openxmlformats.org/markup-compatibility/2006">
                  <mc:Choice xmlns:v="urn:schemas-microsoft-com:vml" Requires="v">
                    <p:oleObj spid="_x0000_s415933" name="Equation" r:id="rId32" imgW="190440" imgH="228600" progId="Equation.DSMT4">
                      <p:embed/>
                    </p:oleObj>
                  </mc:Choice>
                  <mc:Fallback>
                    <p:oleObj name="Equation" r:id="rId32" imgW="190440" imgH="228600" progId="Equation.DSMT4">
                      <p:embed/>
                      <p:pic>
                        <p:nvPicPr>
                          <p:cNvPr id="0"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15" y="2496"/>
                            <a:ext cx="169"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66" name="Object 22"/>
              <p:cNvGraphicFramePr>
                <a:graphicFrameLocks noChangeAspect="1"/>
              </p:cNvGraphicFramePr>
              <p:nvPr/>
            </p:nvGraphicFramePr>
            <p:xfrm>
              <a:off x="511" y="2448"/>
              <a:ext cx="113" cy="159"/>
            </p:xfrm>
            <a:graphic>
              <a:graphicData uri="http://schemas.openxmlformats.org/presentationml/2006/ole">
                <mc:AlternateContent xmlns:mc="http://schemas.openxmlformats.org/markup-compatibility/2006">
                  <mc:Choice xmlns:v="urn:schemas-microsoft-com:vml" Requires="v">
                    <p:oleObj spid="_x0000_s415934" name="Equation" r:id="rId34" imgW="126720" imgH="177480" progId="Equation.DSMT4">
                      <p:embed/>
                    </p:oleObj>
                  </mc:Choice>
                  <mc:Fallback>
                    <p:oleObj name="Equation" r:id="rId34" imgW="126720" imgH="177480" progId="Equation.DSMT4">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1" y="2448"/>
                            <a:ext cx="11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767" name="Rectangle 23"/>
              <p:cNvSpPr>
                <a:spLocks noChangeArrowheads="1"/>
              </p:cNvSpPr>
              <p:nvPr/>
            </p:nvSpPr>
            <p:spPr bwMode="auto">
              <a:xfrm>
                <a:off x="1584" y="105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ea typeface="宋体" pitchFamily="2" charset="-122"/>
                  </a:rPr>
                  <a:t>图</a:t>
                </a:r>
                <a:r>
                  <a:rPr lang="en-US" altLang="zh-CN">
                    <a:latin typeface="Times New Roman" pitchFamily="18" charset="0"/>
                    <a:ea typeface="宋体" pitchFamily="2" charset="-122"/>
                    <a:cs typeface="Times New Roman" pitchFamily="18" charset="0"/>
                  </a:rPr>
                  <a:t>3-20</a:t>
                </a:r>
                <a:r>
                  <a:rPr lang="en-US" altLang="zh-CN"/>
                  <a:t> (a)</a:t>
                </a:r>
                <a:endParaRPr lang="en-US" altLang="zh-CN">
                  <a:ea typeface="宋体" pitchFamily="2" charset="-122"/>
                </a:endParaRPr>
              </a:p>
            </p:txBody>
          </p:sp>
        </p:grpSp>
      </p:grpSp>
      <p:grpSp>
        <p:nvGrpSpPr>
          <p:cNvPr id="415820" name="Group 76"/>
          <p:cNvGrpSpPr>
            <a:grpSpLocks/>
          </p:cNvGrpSpPr>
          <p:nvPr/>
        </p:nvGrpSpPr>
        <p:grpSpPr bwMode="auto">
          <a:xfrm>
            <a:off x="0" y="0"/>
            <a:ext cx="9144000" cy="6858000"/>
            <a:chOff x="0" y="0"/>
            <a:chExt cx="5760" cy="4320"/>
          </a:xfrm>
        </p:grpSpPr>
        <p:sp>
          <p:nvSpPr>
            <p:cNvPr id="415818" name="Rectangle 74"/>
            <p:cNvSpPr>
              <a:spLocks noChangeArrowheads="1"/>
            </p:cNvSpPr>
            <p:nvPr/>
          </p:nvSpPr>
          <p:spPr bwMode="auto">
            <a:xfrm>
              <a:off x="0" y="0"/>
              <a:ext cx="5760" cy="432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15819" name="Picture 75" descr="j0084112"/>
            <p:cNvPicPr>
              <a:picLocks noChangeAspect="1" noChangeArrowheads="1"/>
            </p:cNvPicPr>
            <p:nvPr/>
          </p:nvPicPr>
          <p:blipFill>
            <a:blip r:embed="rId3" cstate="print">
              <a:lum bright="58000" contrast="-82000"/>
              <a:extLst>
                <a:ext uri="{28A0092B-C50C-407E-A947-70E740481C1C}">
                  <a14:useLocalDpi xmlns:a14="http://schemas.microsoft.com/office/drawing/2010/main" val="0"/>
                </a:ext>
              </a:extLst>
            </a:blip>
            <a:srcRect/>
            <a:stretch>
              <a:fillRect/>
            </a:stretch>
          </p:blipFill>
          <p:spPr bwMode="auto">
            <a:xfrm>
              <a:off x="1377" y="377"/>
              <a:ext cx="2943" cy="36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791" name="Group 47"/>
          <p:cNvGrpSpPr>
            <a:grpSpLocks/>
          </p:cNvGrpSpPr>
          <p:nvPr/>
        </p:nvGrpSpPr>
        <p:grpSpPr bwMode="auto">
          <a:xfrm>
            <a:off x="619125" y="304800"/>
            <a:ext cx="3952875" cy="457200"/>
            <a:chOff x="384" y="288"/>
            <a:chExt cx="2490" cy="288"/>
          </a:xfrm>
        </p:grpSpPr>
        <p:sp>
          <p:nvSpPr>
            <p:cNvPr id="415787" name="Rectangle 43"/>
            <p:cNvSpPr>
              <a:spLocks noChangeArrowheads="1"/>
            </p:cNvSpPr>
            <p:nvPr/>
          </p:nvSpPr>
          <p:spPr bwMode="auto">
            <a:xfrm>
              <a:off x="720" y="288"/>
              <a:ext cx="2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rPr>
                <a:t> </a:t>
              </a:r>
              <a:r>
                <a:rPr lang="zh-CN" altLang="en-US" sz="2400" b="1">
                  <a:latin typeface="Times New Roman" pitchFamily="18" charset="0"/>
                </a:rPr>
                <a:t>与          的图形见图</a:t>
              </a:r>
              <a:r>
                <a:rPr lang="en-US" altLang="zh-CN" sz="2400" b="1">
                  <a:latin typeface="Times New Roman" pitchFamily="18" charset="0"/>
                </a:rPr>
                <a:t>3-20</a:t>
              </a:r>
            </a:p>
          </p:txBody>
        </p:sp>
        <p:graphicFrame>
          <p:nvGraphicFramePr>
            <p:cNvPr id="415788" name="Object 44"/>
            <p:cNvGraphicFramePr>
              <a:graphicFrameLocks noChangeAspect="1"/>
            </p:cNvGraphicFramePr>
            <p:nvPr/>
          </p:nvGraphicFramePr>
          <p:xfrm>
            <a:off x="384" y="288"/>
            <a:ext cx="463" cy="266"/>
          </p:xfrm>
          <a:graphic>
            <a:graphicData uri="http://schemas.openxmlformats.org/presentationml/2006/ole">
              <mc:AlternateContent xmlns:mc="http://schemas.openxmlformats.org/markup-compatibility/2006">
                <mc:Choice xmlns:v="urn:schemas-microsoft-com:vml" Requires="v">
                  <p:oleObj spid="_x0000_s415935" name="公式" r:id="rId35" imgW="380835" imgH="215806" progId="Equation.3">
                    <p:embed/>
                  </p:oleObj>
                </mc:Choice>
                <mc:Fallback>
                  <p:oleObj name="公式" r:id="rId35" imgW="380835" imgH="215806" progId="Equation.3">
                    <p:embed/>
                    <p:pic>
                      <p:nvPicPr>
                        <p:cNvPr id="0" name="Object 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4" y="288"/>
                          <a:ext cx="463"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89" name="Object 45"/>
            <p:cNvGraphicFramePr>
              <a:graphicFrameLocks noChangeAspect="1"/>
            </p:cNvGraphicFramePr>
            <p:nvPr/>
          </p:nvGraphicFramePr>
          <p:xfrm>
            <a:off x="1008" y="288"/>
            <a:ext cx="498" cy="266"/>
          </p:xfrm>
          <a:graphic>
            <a:graphicData uri="http://schemas.openxmlformats.org/presentationml/2006/ole">
              <mc:AlternateContent xmlns:mc="http://schemas.openxmlformats.org/markup-compatibility/2006">
                <mc:Choice xmlns:v="urn:schemas-microsoft-com:vml" Requires="v">
                  <p:oleObj spid="_x0000_s415936" name="公式" r:id="rId36" imgW="406048" imgH="215713" progId="Equation.3">
                    <p:embed/>
                  </p:oleObj>
                </mc:Choice>
                <mc:Fallback>
                  <p:oleObj name="公式" r:id="rId36" imgW="406048" imgH="215713" progId="Equation.3">
                    <p:embed/>
                    <p:pic>
                      <p:nvPicPr>
                        <p:cNvPr id="0"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08" y="288"/>
                          <a:ext cx="498"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811" name="Group 67"/>
          <p:cNvGrpSpPr>
            <a:grpSpLocks/>
          </p:cNvGrpSpPr>
          <p:nvPr/>
        </p:nvGrpSpPr>
        <p:grpSpPr bwMode="auto">
          <a:xfrm>
            <a:off x="533400" y="1066800"/>
            <a:ext cx="5305425" cy="457200"/>
            <a:chOff x="336" y="672"/>
            <a:chExt cx="3342" cy="288"/>
          </a:xfrm>
        </p:grpSpPr>
        <p:sp>
          <p:nvSpPr>
            <p:cNvPr id="415786" name="Rectangle 42"/>
            <p:cNvSpPr>
              <a:spLocks noChangeArrowheads="1"/>
            </p:cNvSpPr>
            <p:nvPr/>
          </p:nvSpPr>
          <p:spPr bwMode="auto">
            <a:xfrm>
              <a:off x="336" y="672"/>
              <a:ext cx="33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易知仅当                    时（</a:t>
              </a:r>
              <a:r>
                <a:rPr lang="en-US" altLang="zh-CN" sz="2400" b="1">
                  <a:latin typeface="Times New Roman" pitchFamily="18" charset="0"/>
                </a:rPr>
                <a:t>3.32</a:t>
              </a:r>
              <a:r>
                <a:rPr lang="zh-CN" altLang="en-US" sz="2400" b="1">
                  <a:latin typeface="Times New Roman" pitchFamily="18" charset="0"/>
                </a:rPr>
                <a:t>）才有解</a:t>
              </a:r>
            </a:p>
          </p:txBody>
        </p:sp>
        <p:graphicFrame>
          <p:nvGraphicFramePr>
            <p:cNvPr id="415792" name="Object 48"/>
            <p:cNvGraphicFramePr>
              <a:graphicFrameLocks noChangeAspect="1"/>
            </p:cNvGraphicFramePr>
            <p:nvPr/>
          </p:nvGraphicFramePr>
          <p:xfrm>
            <a:off x="1152" y="710"/>
            <a:ext cx="1008" cy="250"/>
          </p:xfrm>
          <a:graphic>
            <a:graphicData uri="http://schemas.openxmlformats.org/presentationml/2006/ole">
              <mc:AlternateContent xmlns:mc="http://schemas.openxmlformats.org/markup-compatibility/2006">
                <mc:Choice xmlns:v="urn:schemas-microsoft-com:vml" Requires="v">
                  <p:oleObj spid="_x0000_s415937" r:id="rId38" imgW="927100" imgH="228600" progId="Equation.DSMT4">
                    <p:embed/>
                  </p:oleObj>
                </mc:Choice>
                <mc:Fallback>
                  <p:oleObj r:id="rId38" imgW="927100" imgH="228600" progId="Equation.DSMT4">
                    <p:embed/>
                    <p:pic>
                      <p:nvPicPr>
                        <p:cNvPr id="0"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52" y="710"/>
                          <a:ext cx="1008"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812" name="Group 68"/>
          <p:cNvGrpSpPr>
            <a:grpSpLocks/>
          </p:cNvGrpSpPr>
          <p:nvPr/>
        </p:nvGrpSpPr>
        <p:grpSpPr bwMode="auto">
          <a:xfrm>
            <a:off x="533400" y="1558925"/>
            <a:ext cx="7315200" cy="955675"/>
            <a:chOff x="336" y="982"/>
            <a:chExt cx="4608" cy="602"/>
          </a:xfrm>
        </p:grpSpPr>
        <p:sp>
          <p:nvSpPr>
            <p:cNvPr id="415794" name="Rectangle 50"/>
            <p:cNvSpPr>
              <a:spLocks noChangeArrowheads="1"/>
            </p:cNvSpPr>
            <p:nvPr/>
          </p:nvSpPr>
          <p:spPr bwMode="auto">
            <a:xfrm>
              <a:off x="336" y="107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记：</a:t>
              </a:r>
            </a:p>
          </p:txBody>
        </p:sp>
        <p:graphicFrame>
          <p:nvGraphicFramePr>
            <p:cNvPr id="415795" name="Object 51"/>
            <p:cNvGraphicFramePr>
              <a:graphicFrameLocks noChangeAspect="1"/>
            </p:cNvGraphicFramePr>
            <p:nvPr/>
          </p:nvGraphicFramePr>
          <p:xfrm>
            <a:off x="693" y="982"/>
            <a:ext cx="1399" cy="602"/>
          </p:xfrm>
          <a:graphic>
            <a:graphicData uri="http://schemas.openxmlformats.org/presentationml/2006/ole">
              <mc:AlternateContent xmlns:mc="http://schemas.openxmlformats.org/markup-compatibility/2006">
                <mc:Choice xmlns:v="urn:schemas-microsoft-com:vml" Requires="v">
                  <p:oleObj spid="_x0000_s415938" name="Equation" r:id="rId40" imgW="1015920" imgH="431640" progId="Equation.DSMT4">
                    <p:embed/>
                  </p:oleObj>
                </mc:Choice>
                <mc:Fallback>
                  <p:oleObj name="Equation" r:id="rId40" imgW="1015920" imgH="431640" progId="Equation.DSMT4">
                    <p:embed/>
                    <p:pic>
                      <p:nvPicPr>
                        <p:cNvPr id="0" name="Object 5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93" y="982"/>
                          <a:ext cx="1399"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5799" name="Group 55"/>
            <p:cNvGrpSpPr>
              <a:grpSpLocks/>
            </p:cNvGrpSpPr>
            <p:nvPr/>
          </p:nvGrpSpPr>
          <p:grpSpPr bwMode="auto">
            <a:xfrm>
              <a:off x="2371" y="1078"/>
              <a:ext cx="2573" cy="317"/>
              <a:chOff x="2035" y="1152"/>
              <a:chExt cx="2573" cy="317"/>
            </a:xfrm>
          </p:grpSpPr>
          <p:sp>
            <p:nvSpPr>
              <p:cNvPr id="415797" name="Rectangle 53"/>
              <p:cNvSpPr>
                <a:spLocks noChangeArrowheads="1"/>
              </p:cNvSpPr>
              <p:nvPr/>
            </p:nvSpPr>
            <p:spPr bwMode="auto">
              <a:xfrm>
                <a:off x="2035" y="1165"/>
                <a:ext cx="2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讨论平衡点               的性态。</a:t>
                </a:r>
              </a:p>
            </p:txBody>
          </p:sp>
          <p:graphicFrame>
            <p:nvGraphicFramePr>
              <p:cNvPr id="415798" name="Object 54"/>
              <p:cNvGraphicFramePr>
                <a:graphicFrameLocks noChangeAspect="1"/>
              </p:cNvGraphicFramePr>
              <p:nvPr/>
            </p:nvGraphicFramePr>
            <p:xfrm>
              <a:off x="3066" y="1152"/>
              <a:ext cx="726" cy="317"/>
            </p:xfrm>
            <a:graphic>
              <a:graphicData uri="http://schemas.openxmlformats.org/presentationml/2006/ole">
                <mc:AlternateContent xmlns:mc="http://schemas.openxmlformats.org/markup-compatibility/2006">
                  <mc:Choice xmlns:v="urn:schemas-microsoft-com:vml" Requires="v">
                    <p:oleObj spid="_x0000_s415939" name="公式" r:id="rId42" imgW="520700" imgH="228600" progId="Equation.3">
                      <p:embed/>
                    </p:oleObj>
                  </mc:Choice>
                  <mc:Fallback>
                    <p:oleObj name="公式" r:id="rId42" imgW="520700" imgH="228600" progId="Equation.3">
                      <p:embed/>
                      <p:pic>
                        <p:nvPicPr>
                          <p:cNvPr id="0" name="Object 5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066" y="1152"/>
                            <a:ext cx="72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15808" name="Group 64"/>
          <p:cNvGrpSpPr>
            <a:grpSpLocks/>
          </p:cNvGrpSpPr>
          <p:nvPr/>
        </p:nvGrpSpPr>
        <p:grpSpPr bwMode="auto">
          <a:xfrm>
            <a:off x="533400" y="2438400"/>
            <a:ext cx="5308600" cy="457200"/>
            <a:chOff x="336" y="1536"/>
            <a:chExt cx="3344" cy="288"/>
          </a:xfrm>
        </p:grpSpPr>
        <p:sp>
          <p:nvSpPr>
            <p:cNvPr id="415802" name="Rectangle 58"/>
            <p:cNvSpPr>
              <a:spLocks noChangeArrowheads="1"/>
            </p:cNvSpPr>
            <p:nvPr/>
          </p:nvSpPr>
          <p:spPr bwMode="auto">
            <a:xfrm>
              <a:off x="336" y="1536"/>
              <a:ext cx="3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当                   时，轨线退化为平衡点。</a:t>
              </a:r>
            </a:p>
          </p:txBody>
        </p:sp>
        <p:graphicFrame>
          <p:nvGraphicFramePr>
            <p:cNvPr id="415803" name="Object 59"/>
            <p:cNvGraphicFramePr>
              <a:graphicFrameLocks noChangeAspect="1"/>
            </p:cNvGraphicFramePr>
            <p:nvPr/>
          </p:nvGraphicFramePr>
          <p:xfrm>
            <a:off x="574" y="1574"/>
            <a:ext cx="967" cy="250"/>
          </p:xfrm>
          <a:graphic>
            <a:graphicData uri="http://schemas.openxmlformats.org/presentationml/2006/ole">
              <mc:AlternateContent xmlns:mc="http://schemas.openxmlformats.org/markup-compatibility/2006">
                <mc:Choice xmlns:v="urn:schemas-microsoft-com:vml" Requires="v">
                  <p:oleObj spid="_x0000_s415940" name="Equation" r:id="rId44" imgW="888840" imgH="228600" progId="Equation.DSMT4">
                    <p:embed/>
                  </p:oleObj>
                </mc:Choice>
                <mc:Fallback>
                  <p:oleObj name="Equation" r:id="rId44" imgW="888840" imgH="228600" progId="Equation.DSMT4">
                    <p:embed/>
                    <p:pic>
                      <p:nvPicPr>
                        <p:cNvPr id="0" name="Object 5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74" y="1574"/>
                          <a:ext cx="967"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807" name="Group 63"/>
          <p:cNvGrpSpPr>
            <a:grpSpLocks/>
          </p:cNvGrpSpPr>
          <p:nvPr/>
        </p:nvGrpSpPr>
        <p:grpSpPr bwMode="auto">
          <a:xfrm>
            <a:off x="533400" y="3048000"/>
            <a:ext cx="8318500" cy="457200"/>
            <a:chOff x="336" y="1920"/>
            <a:chExt cx="5240" cy="288"/>
          </a:xfrm>
        </p:grpSpPr>
        <p:sp>
          <p:nvSpPr>
            <p:cNvPr id="415805" name="Rectangle 61"/>
            <p:cNvSpPr>
              <a:spLocks noChangeArrowheads="1"/>
            </p:cNvSpPr>
            <p:nvPr/>
          </p:nvSpPr>
          <p:spPr bwMode="auto">
            <a:xfrm>
              <a:off x="336" y="1920"/>
              <a:ext cx="5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当                   时，轨线为一封闭曲线（图</a:t>
              </a:r>
              <a:r>
                <a:rPr lang="en-US" altLang="zh-CN" sz="2400">
                  <a:latin typeface="Times New Roman" pitchFamily="18" charset="0"/>
                  <a:ea typeface="宋体" pitchFamily="2" charset="-122"/>
                  <a:cs typeface="Times New Roman" pitchFamily="18" charset="0"/>
                </a:rPr>
                <a:t>3-21</a:t>
              </a:r>
              <a:r>
                <a:rPr lang="zh-CN" altLang="en-US" sz="2400" b="1">
                  <a:latin typeface="Times New Roman" pitchFamily="18" charset="0"/>
                  <a:ea typeface="宋体" pitchFamily="2" charset="-122"/>
                </a:rPr>
                <a:t>），</a:t>
              </a:r>
              <a:r>
                <a:rPr lang="zh-CN" altLang="en-US" sz="2400" b="1">
                  <a:latin typeface="Times New Roman" pitchFamily="18" charset="0"/>
                </a:rPr>
                <a:t>即周期解。</a:t>
              </a:r>
            </a:p>
          </p:txBody>
        </p:sp>
        <p:graphicFrame>
          <p:nvGraphicFramePr>
            <p:cNvPr id="415806" name="Object 62"/>
            <p:cNvGraphicFramePr>
              <a:graphicFrameLocks noChangeAspect="1"/>
            </p:cNvGraphicFramePr>
            <p:nvPr/>
          </p:nvGraphicFramePr>
          <p:xfrm>
            <a:off x="583" y="1958"/>
            <a:ext cx="953" cy="250"/>
          </p:xfrm>
          <a:graphic>
            <a:graphicData uri="http://schemas.openxmlformats.org/presentationml/2006/ole">
              <mc:AlternateContent xmlns:mc="http://schemas.openxmlformats.org/markup-compatibility/2006">
                <mc:Choice xmlns:v="urn:schemas-microsoft-com:vml" Requires="v">
                  <p:oleObj spid="_x0000_s415941" name="Equation" r:id="rId46" imgW="876240" imgH="228600" progId="Equation.DSMT4">
                    <p:embed/>
                  </p:oleObj>
                </mc:Choice>
                <mc:Fallback>
                  <p:oleObj name="Equation" r:id="rId46" imgW="876240" imgH="228600" progId="Equation.DSMT4">
                    <p:embed/>
                    <p:pic>
                      <p:nvPicPr>
                        <p:cNvPr id="0" name="Object 62"/>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83" y="1958"/>
                          <a:ext cx="953"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867" name="Group 123"/>
          <p:cNvGrpSpPr>
            <a:grpSpLocks/>
          </p:cNvGrpSpPr>
          <p:nvPr/>
        </p:nvGrpSpPr>
        <p:grpSpPr bwMode="auto">
          <a:xfrm>
            <a:off x="5715000" y="3505200"/>
            <a:ext cx="3451225" cy="2895600"/>
            <a:chOff x="3840" y="0"/>
            <a:chExt cx="2174" cy="1824"/>
          </a:xfrm>
        </p:grpSpPr>
        <p:sp>
          <p:nvSpPr>
            <p:cNvPr id="415842" name="Line 98"/>
            <p:cNvSpPr>
              <a:spLocks noChangeShapeType="1"/>
            </p:cNvSpPr>
            <p:nvPr/>
          </p:nvSpPr>
          <p:spPr bwMode="auto">
            <a:xfrm>
              <a:off x="3998" y="1536"/>
              <a:ext cx="2016"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843" name="Line 99"/>
            <p:cNvSpPr>
              <a:spLocks noChangeShapeType="1"/>
            </p:cNvSpPr>
            <p:nvPr/>
          </p:nvSpPr>
          <p:spPr bwMode="auto">
            <a:xfrm flipV="1">
              <a:off x="4046" y="0"/>
              <a:ext cx="0" cy="168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845" name="Line 101"/>
            <p:cNvSpPr>
              <a:spLocks noChangeShapeType="1"/>
            </p:cNvSpPr>
            <p:nvPr/>
          </p:nvSpPr>
          <p:spPr bwMode="auto">
            <a:xfrm>
              <a:off x="4862" y="624"/>
              <a:ext cx="0" cy="9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846" name="Line 102"/>
            <p:cNvSpPr>
              <a:spLocks noChangeShapeType="1"/>
            </p:cNvSpPr>
            <p:nvPr/>
          </p:nvSpPr>
          <p:spPr bwMode="auto">
            <a:xfrm>
              <a:off x="4046" y="912"/>
              <a:ext cx="1296"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847" name="Line 103"/>
            <p:cNvSpPr>
              <a:spLocks noChangeShapeType="1"/>
            </p:cNvSpPr>
            <p:nvPr/>
          </p:nvSpPr>
          <p:spPr bwMode="auto">
            <a:xfrm>
              <a:off x="5342" y="960"/>
              <a:ext cx="0" cy="57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5848" name="Object 104"/>
            <p:cNvGraphicFramePr>
              <a:graphicFrameLocks noChangeAspect="1"/>
            </p:cNvGraphicFramePr>
            <p:nvPr/>
          </p:nvGraphicFramePr>
          <p:xfrm>
            <a:off x="4110" y="48"/>
            <a:ext cx="176" cy="248"/>
          </p:xfrm>
          <a:graphic>
            <a:graphicData uri="http://schemas.openxmlformats.org/presentationml/2006/ole">
              <mc:AlternateContent xmlns:mc="http://schemas.openxmlformats.org/markup-compatibility/2006">
                <mc:Choice xmlns:v="urn:schemas-microsoft-com:vml" Requires="v">
                  <p:oleObj spid="_x0000_s415942" name="Equation" r:id="rId48" imgW="164880" imgH="228600" progId="Equation.DSMT4">
                    <p:embed/>
                  </p:oleObj>
                </mc:Choice>
                <mc:Fallback>
                  <p:oleObj name="Equation" r:id="rId48" imgW="164880" imgH="228600" progId="Equation.DSMT4">
                    <p:embed/>
                    <p:pic>
                      <p:nvPicPr>
                        <p:cNvPr id="0" name="Object 1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0" y="48"/>
                          <a:ext cx="176"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49" name="Object 105"/>
            <p:cNvGraphicFramePr>
              <a:graphicFrameLocks noChangeAspect="1"/>
            </p:cNvGraphicFramePr>
            <p:nvPr/>
          </p:nvGraphicFramePr>
          <p:xfrm>
            <a:off x="5760" y="1296"/>
            <a:ext cx="158" cy="240"/>
          </p:xfrm>
          <a:graphic>
            <a:graphicData uri="http://schemas.openxmlformats.org/presentationml/2006/ole">
              <mc:AlternateContent xmlns:mc="http://schemas.openxmlformats.org/markup-compatibility/2006">
                <mc:Choice xmlns:v="urn:schemas-microsoft-com:vml" Requires="v">
                  <p:oleObj spid="_x0000_s415943" name="Equation" r:id="rId49" imgW="152280" imgH="228600" progId="Equation.DSMT4">
                    <p:embed/>
                  </p:oleObj>
                </mc:Choice>
                <mc:Fallback>
                  <p:oleObj name="Equation" r:id="rId49" imgW="152280" imgH="228600" progId="Equation.DSMT4">
                    <p:embed/>
                    <p:pic>
                      <p:nvPicPr>
                        <p:cNvPr id="0" name="Object 10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60" y="1296"/>
                          <a:ext cx="15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50" name="Object 106"/>
            <p:cNvGraphicFramePr>
              <a:graphicFrameLocks noChangeAspect="1"/>
            </p:cNvGraphicFramePr>
            <p:nvPr/>
          </p:nvGraphicFramePr>
          <p:xfrm>
            <a:off x="4369" y="1536"/>
            <a:ext cx="171" cy="240"/>
          </p:xfrm>
          <a:graphic>
            <a:graphicData uri="http://schemas.openxmlformats.org/presentationml/2006/ole">
              <mc:AlternateContent xmlns:mc="http://schemas.openxmlformats.org/markup-compatibility/2006">
                <mc:Choice xmlns:v="urn:schemas-microsoft-com:vml" Requires="v">
                  <p:oleObj spid="_x0000_s415944" name="Equation" r:id="rId50" imgW="164880" imgH="228600" progId="Equation.DSMT4">
                    <p:embed/>
                  </p:oleObj>
                </mc:Choice>
                <mc:Fallback>
                  <p:oleObj name="Equation" r:id="rId50" imgW="164880" imgH="228600" progId="Equation.DSMT4">
                    <p:embed/>
                    <p:pic>
                      <p:nvPicPr>
                        <p:cNvPr id="0" name="Object 106"/>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369" y="153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51" name="Object 107"/>
            <p:cNvGraphicFramePr>
              <a:graphicFrameLocks noChangeAspect="1"/>
            </p:cNvGraphicFramePr>
            <p:nvPr/>
          </p:nvGraphicFramePr>
          <p:xfrm>
            <a:off x="4799" y="1525"/>
            <a:ext cx="207" cy="299"/>
          </p:xfrm>
          <a:graphic>
            <a:graphicData uri="http://schemas.openxmlformats.org/presentationml/2006/ole">
              <mc:AlternateContent xmlns:mc="http://schemas.openxmlformats.org/markup-compatibility/2006">
                <mc:Choice xmlns:v="urn:schemas-microsoft-com:vml" Requires="v">
                  <p:oleObj spid="_x0000_s415945" name="Equation" r:id="rId52" imgW="177480" imgH="253800" progId="Equation.DSMT4">
                    <p:embed/>
                  </p:oleObj>
                </mc:Choice>
                <mc:Fallback>
                  <p:oleObj name="Equation" r:id="rId52" imgW="177480" imgH="253800" progId="Equation.DSMT4">
                    <p:embed/>
                    <p:pic>
                      <p:nvPicPr>
                        <p:cNvPr id="0" name="Object 107"/>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799" y="1525"/>
                          <a:ext cx="207"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52" name="Object 108"/>
            <p:cNvGraphicFramePr>
              <a:graphicFrameLocks noChangeAspect="1"/>
            </p:cNvGraphicFramePr>
            <p:nvPr/>
          </p:nvGraphicFramePr>
          <p:xfrm>
            <a:off x="3933" y="1536"/>
            <a:ext cx="113" cy="159"/>
          </p:xfrm>
          <a:graphic>
            <a:graphicData uri="http://schemas.openxmlformats.org/presentationml/2006/ole">
              <mc:AlternateContent xmlns:mc="http://schemas.openxmlformats.org/markup-compatibility/2006">
                <mc:Choice xmlns:v="urn:schemas-microsoft-com:vml" Requires="v">
                  <p:oleObj spid="_x0000_s415946" name="Equation" r:id="rId54" imgW="126720" imgH="177480" progId="Equation.DSMT4">
                    <p:embed/>
                  </p:oleObj>
                </mc:Choice>
                <mc:Fallback>
                  <p:oleObj name="Equation" r:id="rId54" imgW="126720" imgH="177480" progId="Equation.DSMT4">
                    <p:embed/>
                    <p:pic>
                      <p:nvPicPr>
                        <p:cNvPr id="0" name="Object 10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33" y="1536"/>
                          <a:ext cx="11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853" name="Oval 109"/>
            <p:cNvSpPr>
              <a:spLocks noChangeArrowheads="1"/>
            </p:cNvSpPr>
            <p:nvPr/>
          </p:nvSpPr>
          <p:spPr bwMode="auto">
            <a:xfrm>
              <a:off x="4430" y="624"/>
              <a:ext cx="91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854" name="Line 110"/>
            <p:cNvSpPr>
              <a:spLocks noChangeShapeType="1"/>
            </p:cNvSpPr>
            <p:nvPr/>
          </p:nvSpPr>
          <p:spPr bwMode="auto">
            <a:xfrm>
              <a:off x="4430" y="960"/>
              <a:ext cx="0" cy="576"/>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5855" name="Object 111"/>
            <p:cNvGraphicFramePr>
              <a:graphicFrameLocks noChangeAspect="1"/>
            </p:cNvGraphicFramePr>
            <p:nvPr/>
          </p:nvGraphicFramePr>
          <p:xfrm>
            <a:off x="3840" y="768"/>
            <a:ext cx="206" cy="283"/>
          </p:xfrm>
          <a:graphic>
            <a:graphicData uri="http://schemas.openxmlformats.org/presentationml/2006/ole">
              <mc:AlternateContent xmlns:mc="http://schemas.openxmlformats.org/markup-compatibility/2006">
                <mc:Choice xmlns:v="urn:schemas-microsoft-com:vml" Requires="v">
                  <p:oleObj spid="_x0000_s415947" name="Equation" r:id="rId55" imgW="177480" imgH="241200" progId="Equation.DSMT4">
                    <p:embed/>
                  </p:oleObj>
                </mc:Choice>
                <mc:Fallback>
                  <p:oleObj name="Equation" r:id="rId55" imgW="177480" imgH="241200" progId="Equation.DSMT4">
                    <p:embed/>
                    <p:pic>
                      <p:nvPicPr>
                        <p:cNvPr id="0" name="Object 111"/>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840" y="768"/>
                          <a:ext cx="20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56" name="Object 112"/>
            <p:cNvGraphicFramePr>
              <a:graphicFrameLocks noChangeAspect="1"/>
            </p:cNvGraphicFramePr>
            <p:nvPr/>
          </p:nvGraphicFramePr>
          <p:xfrm>
            <a:off x="4862" y="743"/>
            <a:ext cx="180" cy="217"/>
          </p:xfrm>
          <a:graphic>
            <a:graphicData uri="http://schemas.openxmlformats.org/presentationml/2006/ole">
              <mc:AlternateContent xmlns:mc="http://schemas.openxmlformats.org/markup-compatibility/2006">
                <mc:Choice xmlns:v="urn:schemas-microsoft-com:vml" Requires="v">
                  <p:oleObj spid="_x0000_s415948" name="Equation" r:id="rId57" imgW="203040" imgH="241200" progId="Equation.DSMT4">
                    <p:embed/>
                  </p:oleObj>
                </mc:Choice>
                <mc:Fallback>
                  <p:oleObj name="Equation" r:id="rId57" imgW="203040" imgH="241200" progId="Equation.DSMT4">
                    <p:embed/>
                    <p:pic>
                      <p:nvPicPr>
                        <p:cNvPr id="0" name="Object 112"/>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862" y="743"/>
                          <a:ext cx="180"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57" name="Object 113"/>
            <p:cNvGraphicFramePr>
              <a:graphicFrameLocks noChangeAspect="1"/>
            </p:cNvGraphicFramePr>
            <p:nvPr/>
          </p:nvGraphicFramePr>
          <p:xfrm>
            <a:off x="5240" y="1536"/>
            <a:ext cx="184" cy="240"/>
          </p:xfrm>
          <a:graphic>
            <a:graphicData uri="http://schemas.openxmlformats.org/presentationml/2006/ole">
              <mc:AlternateContent xmlns:mc="http://schemas.openxmlformats.org/markup-compatibility/2006">
                <mc:Choice xmlns:v="urn:schemas-microsoft-com:vml" Requires="v">
                  <p:oleObj spid="_x0000_s415949" name="Equation" r:id="rId59" imgW="177480" imgH="228600" progId="Equation.DSMT4">
                    <p:embed/>
                  </p:oleObj>
                </mc:Choice>
                <mc:Fallback>
                  <p:oleObj name="Equation" r:id="rId59" imgW="177480" imgH="228600" progId="Equation.DSMT4">
                    <p:embed/>
                    <p:pic>
                      <p:nvPicPr>
                        <p:cNvPr id="0" name="Object 113"/>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240" y="1536"/>
                          <a:ext cx="18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858" name="Rectangle 114"/>
            <p:cNvSpPr>
              <a:spLocks noChangeArrowheads="1"/>
            </p:cNvSpPr>
            <p:nvPr/>
          </p:nvSpPr>
          <p:spPr bwMode="auto">
            <a:xfrm>
              <a:off x="5257" y="68"/>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宋体" pitchFamily="2" charset="-122"/>
                  <a:ea typeface="宋体" pitchFamily="2" charset="-122"/>
                </a:rPr>
                <a:t>图</a:t>
              </a:r>
              <a:r>
                <a:rPr lang="en-US" altLang="zh-CN">
                  <a:latin typeface="宋体" pitchFamily="2" charset="-122"/>
                  <a:ea typeface="宋体" pitchFamily="2" charset="-122"/>
                </a:rPr>
                <a:t>3-21</a:t>
              </a:r>
            </a:p>
          </p:txBody>
        </p:sp>
      </p:grpSp>
      <p:sp>
        <p:nvSpPr>
          <p:cNvPr id="415859" name="Rectangle 115"/>
          <p:cNvSpPr>
            <a:spLocks noChangeArrowheads="1"/>
          </p:cNvSpPr>
          <p:nvPr/>
        </p:nvSpPr>
        <p:spPr bwMode="auto">
          <a:xfrm>
            <a:off x="533400" y="36576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证明具有周期解。</a:t>
            </a:r>
          </a:p>
        </p:txBody>
      </p:sp>
      <p:grpSp>
        <p:nvGrpSpPr>
          <p:cNvPr id="415876" name="Group 132"/>
          <p:cNvGrpSpPr>
            <a:grpSpLocks/>
          </p:cNvGrpSpPr>
          <p:nvPr/>
        </p:nvGrpSpPr>
        <p:grpSpPr bwMode="auto">
          <a:xfrm>
            <a:off x="474663" y="4102100"/>
            <a:ext cx="5392737" cy="1993900"/>
            <a:chOff x="384" y="2544"/>
            <a:chExt cx="3397" cy="1256"/>
          </a:xfrm>
        </p:grpSpPr>
        <p:sp>
          <p:nvSpPr>
            <p:cNvPr id="415860" name="Rectangle 116"/>
            <p:cNvSpPr>
              <a:spLocks noChangeArrowheads="1"/>
            </p:cNvSpPr>
            <p:nvPr/>
          </p:nvSpPr>
          <p:spPr bwMode="auto">
            <a:xfrm>
              <a:off x="384" y="2592"/>
              <a:ext cx="336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      </a:t>
              </a:r>
              <a:r>
                <a:rPr lang="zh-CN" altLang="en-US" sz="2400" b="1">
                  <a:latin typeface="Times New Roman" pitchFamily="18" charset="0"/>
                </a:rPr>
                <a:t>只需证明：存在两点    及      ，  </a:t>
              </a:r>
              <a:r>
                <a:rPr lang="en-US" altLang="zh-CN" sz="2400" b="1">
                  <a:latin typeface="楷体_GB2312" pitchFamily="49" charset="-122"/>
                </a:rPr>
                <a:t>&lt;  </a:t>
              </a:r>
              <a:r>
                <a:rPr lang="en-US" altLang="zh-CN" sz="2400" b="1">
                  <a:latin typeface="Times New Roman" pitchFamily="18" charset="0"/>
                </a:rPr>
                <a:t>  </a:t>
              </a:r>
            </a:p>
            <a:p>
              <a:pPr eaLnBrk="0" hangingPunct="0"/>
              <a:r>
                <a:rPr lang="en-US" altLang="zh-CN" sz="2400" b="1">
                  <a:latin typeface="Times New Roman" pitchFamily="18" charset="0"/>
                </a:rPr>
                <a:t>      </a:t>
              </a:r>
              <a:r>
                <a:rPr lang="zh-CN" altLang="en-US" sz="2400" b="1">
                  <a:latin typeface="Times New Roman" pitchFamily="18" charset="0"/>
                </a:rPr>
                <a:t>当    </a:t>
              </a:r>
              <a:r>
                <a:rPr lang="en-US" altLang="zh-CN" sz="2400" b="1">
                  <a:latin typeface="楷体_GB2312" pitchFamily="49" charset="-122"/>
                </a:rPr>
                <a:t>&lt;</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楷体_GB2312" pitchFamily="49" charset="-122"/>
                </a:rPr>
                <a:t>&lt;  </a:t>
              </a:r>
              <a:r>
                <a:rPr lang="zh-CN" altLang="en-US" sz="2400" b="1">
                  <a:latin typeface="Times New Roman" pitchFamily="18" charset="0"/>
                </a:rPr>
                <a:t>时，方程（</a:t>
              </a:r>
              <a:r>
                <a:rPr lang="en-US" altLang="zh-CN" sz="2400" b="1">
                  <a:latin typeface="Times New Roman" pitchFamily="18" charset="0"/>
                </a:rPr>
                <a:t>3.32</a:t>
              </a:r>
              <a:r>
                <a:rPr lang="zh-CN" altLang="en-US" sz="2400" b="1">
                  <a:latin typeface="Times New Roman" pitchFamily="18" charset="0"/>
                </a:rPr>
                <a:t>）有两  </a:t>
              </a:r>
            </a:p>
            <a:p>
              <a:pPr eaLnBrk="0" hangingPunct="0"/>
              <a:r>
                <a:rPr lang="zh-CN" altLang="en-US" sz="2400" b="1">
                  <a:latin typeface="Times New Roman" pitchFamily="18" charset="0"/>
                </a:rPr>
                <a:t>      个解，当</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     </a:t>
              </a:r>
              <a:r>
                <a:rPr lang="zh-CN" altLang="en-US" sz="2400" b="1">
                  <a:latin typeface="Times New Roman" pitchFamily="18" charset="0"/>
                </a:rPr>
                <a:t>或</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    </a:t>
              </a:r>
              <a:r>
                <a:rPr lang="zh-CN" altLang="en-US" sz="2400" b="1">
                  <a:latin typeface="Times New Roman" pitchFamily="18" charset="0"/>
                </a:rPr>
                <a:t>时，方程恰   </a:t>
              </a:r>
            </a:p>
            <a:p>
              <a:pPr eaLnBrk="0" hangingPunct="0"/>
              <a:r>
                <a:rPr lang="zh-CN" altLang="en-US" sz="2400" b="1">
                  <a:latin typeface="Times New Roman" pitchFamily="18" charset="0"/>
                </a:rPr>
                <a:t>      有一解，而在</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楷体_GB2312" pitchFamily="49" charset="-122"/>
                </a:rPr>
                <a:t>&lt;  </a:t>
              </a:r>
              <a:r>
                <a:rPr lang="zh-CN" altLang="en-US" sz="2400" b="1">
                  <a:latin typeface="楷体_GB2312" pitchFamily="49" charset="-122"/>
                </a:rPr>
                <a:t>或</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楷体_GB2312" pitchFamily="49" charset="-122"/>
                </a:rPr>
                <a:t>&gt;  </a:t>
              </a:r>
              <a:r>
                <a:rPr lang="zh-CN" altLang="en-US" sz="2400" b="1">
                  <a:latin typeface="Times New Roman" pitchFamily="18" charset="0"/>
                </a:rPr>
                <a:t>时，方 </a:t>
              </a:r>
            </a:p>
            <a:p>
              <a:pPr eaLnBrk="0" hangingPunct="0"/>
              <a:r>
                <a:rPr lang="zh-CN" altLang="en-US" sz="2400" b="1">
                  <a:latin typeface="Times New Roman" pitchFamily="18" charset="0"/>
                </a:rPr>
                <a:t>      程无解。</a:t>
              </a:r>
            </a:p>
          </p:txBody>
        </p:sp>
        <p:graphicFrame>
          <p:nvGraphicFramePr>
            <p:cNvPr id="415861" name="Object 117"/>
            <p:cNvGraphicFramePr>
              <a:graphicFrameLocks noChangeAspect="1"/>
            </p:cNvGraphicFramePr>
            <p:nvPr/>
          </p:nvGraphicFramePr>
          <p:xfrm>
            <a:off x="2448" y="2544"/>
            <a:ext cx="249" cy="336"/>
          </p:xfrm>
          <a:graphic>
            <a:graphicData uri="http://schemas.openxmlformats.org/presentationml/2006/ole">
              <mc:AlternateContent xmlns:mc="http://schemas.openxmlformats.org/markup-compatibility/2006">
                <mc:Choice xmlns:v="urn:schemas-microsoft-com:vml" Requires="v">
                  <p:oleObj spid="_x0000_s415950" name="公式" r:id="rId61" imgW="164885" imgH="215619" progId="Equation.3">
                    <p:embed/>
                  </p:oleObj>
                </mc:Choice>
                <mc:Fallback>
                  <p:oleObj name="公式" r:id="rId61" imgW="164885" imgH="215619" progId="Equation.3">
                    <p:embed/>
                    <p:pic>
                      <p:nvPicPr>
                        <p:cNvPr id="0" name="Object 11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448" y="2544"/>
                          <a:ext cx="24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62" name="Object 118"/>
            <p:cNvGraphicFramePr>
              <a:graphicFrameLocks noChangeAspect="1"/>
            </p:cNvGraphicFramePr>
            <p:nvPr/>
          </p:nvGraphicFramePr>
          <p:xfrm>
            <a:off x="2843" y="2544"/>
            <a:ext cx="277" cy="336"/>
          </p:xfrm>
          <a:graphic>
            <a:graphicData uri="http://schemas.openxmlformats.org/presentationml/2006/ole">
              <mc:AlternateContent xmlns:mc="http://schemas.openxmlformats.org/markup-compatibility/2006">
                <mc:Choice xmlns:v="urn:schemas-microsoft-com:vml" Requires="v">
                  <p:oleObj spid="_x0000_s415951" name="公式" r:id="rId63" imgW="177569" imgH="215619" progId="Equation.3">
                    <p:embed/>
                  </p:oleObj>
                </mc:Choice>
                <mc:Fallback>
                  <p:oleObj name="公式" r:id="rId63" imgW="177569" imgH="215619" progId="Equation.3">
                    <p:embed/>
                    <p:pic>
                      <p:nvPicPr>
                        <p:cNvPr id="0" name="Object 11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843" y="2544"/>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63" name="Object 119"/>
            <p:cNvGraphicFramePr>
              <a:graphicFrameLocks noChangeAspect="1"/>
            </p:cNvGraphicFramePr>
            <p:nvPr/>
          </p:nvGraphicFramePr>
          <p:xfrm>
            <a:off x="3207" y="2544"/>
            <a:ext cx="249" cy="336"/>
          </p:xfrm>
          <a:graphic>
            <a:graphicData uri="http://schemas.openxmlformats.org/presentationml/2006/ole">
              <mc:AlternateContent xmlns:mc="http://schemas.openxmlformats.org/markup-compatibility/2006">
                <mc:Choice xmlns:v="urn:schemas-microsoft-com:vml" Requires="v">
                  <p:oleObj spid="_x0000_s415952" name="公式" r:id="rId65" imgW="164885" imgH="215619" progId="Equation.3">
                    <p:embed/>
                  </p:oleObj>
                </mc:Choice>
                <mc:Fallback>
                  <p:oleObj name="公式" r:id="rId65" imgW="164885" imgH="215619" progId="Equation.3">
                    <p:embed/>
                    <p:pic>
                      <p:nvPicPr>
                        <p:cNvPr id="0" name="Object 11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207" y="2544"/>
                          <a:ext cx="24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64" name="Object 120"/>
            <p:cNvGraphicFramePr>
              <a:graphicFrameLocks noChangeAspect="1"/>
            </p:cNvGraphicFramePr>
            <p:nvPr/>
          </p:nvGraphicFramePr>
          <p:xfrm>
            <a:off x="3504" y="2544"/>
            <a:ext cx="277" cy="336"/>
          </p:xfrm>
          <a:graphic>
            <a:graphicData uri="http://schemas.openxmlformats.org/presentationml/2006/ole">
              <mc:AlternateContent xmlns:mc="http://schemas.openxmlformats.org/markup-compatibility/2006">
                <mc:Choice xmlns:v="urn:schemas-microsoft-com:vml" Requires="v">
                  <p:oleObj spid="_x0000_s415953" name="公式" r:id="rId66" imgW="177569" imgH="215619" progId="Equation.3">
                    <p:embed/>
                  </p:oleObj>
                </mc:Choice>
                <mc:Fallback>
                  <p:oleObj name="公式" r:id="rId66" imgW="177569" imgH="215619" progId="Equation.3">
                    <p:embed/>
                    <p:pic>
                      <p:nvPicPr>
                        <p:cNvPr id="0" name="Object 12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3504" y="2544"/>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68" name="Object 124"/>
            <p:cNvGraphicFramePr>
              <a:graphicFrameLocks noChangeAspect="1"/>
            </p:cNvGraphicFramePr>
            <p:nvPr/>
          </p:nvGraphicFramePr>
          <p:xfrm>
            <a:off x="1776" y="3024"/>
            <a:ext cx="249" cy="336"/>
          </p:xfrm>
          <a:graphic>
            <a:graphicData uri="http://schemas.openxmlformats.org/presentationml/2006/ole">
              <mc:AlternateContent xmlns:mc="http://schemas.openxmlformats.org/markup-compatibility/2006">
                <mc:Choice xmlns:v="urn:schemas-microsoft-com:vml" Requires="v">
                  <p:oleObj spid="_x0000_s415954" name="公式" r:id="rId67" imgW="164885" imgH="215619" progId="Equation.3">
                    <p:embed/>
                  </p:oleObj>
                </mc:Choice>
                <mc:Fallback>
                  <p:oleObj name="公式" r:id="rId67" imgW="164885" imgH="215619" progId="Equation.3">
                    <p:embed/>
                    <p:pic>
                      <p:nvPicPr>
                        <p:cNvPr id="0" name="Object 124"/>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776" y="3024"/>
                          <a:ext cx="24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69" name="Object 125"/>
            <p:cNvGraphicFramePr>
              <a:graphicFrameLocks noChangeAspect="1"/>
            </p:cNvGraphicFramePr>
            <p:nvPr/>
          </p:nvGraphicFramePr>
          <p:xfrm>
            <a:off x="1451" y="2784"/>
            <a:ext cx="277" cy="336"/>
          </p:xfrm>
          <a:graphic>
            <a:graphicData uri="http://schemas.openxmlformats.org/presentationml/2006/ole">
              <mc:AlternateContent xmlns:mc="http://schemas.openxmlformats.org/markup-compatibility/2006">
                <mc:Choice xmlns:v="urn:schemas-microsoft-com:vml" Requires="v">
                  <p:oleObj spid="_x0000_s415955" name="公式" r:id="rId68" imgW="177569" imgH="215619" progId="Equation.3">
                    <p:embed/>
                  </p:oleObj>
                </mc:Choice>
                <mc:Fallback>
                  <p:oleObj name="公式" r:id="rId68" imgW="177569" imgH="215619" progId="Equation.3">
                    <p:embed/>
                    <p:pic>
                      <p:nvPicPr>
                        <p:cNvPr id="0" name="Object 125"/>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451" y="2784"/>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71" name="Object 127"/>
            <p:cNvGraphicFramePr>
              <a:graphicFrameLocks noChangeAspect="1"/>
            </p:cNvGraphicFramePr>
            <p:nvPr/>
          </p:nvGraphicFramePr>
          <p:xfrm>
            <a:off x="2459" y="3024"/>
            <a:ext cx="277" cy="336"/>
          </p:xfrm>
          <a:graphic>
            <a:graphicData uri="http://schemas.openxmlformats.org/presentationml/2006/ole">
              <mc:AlternateContent xmlns:mc="http://schemas.openxmlformats.org/markup-compatibility/2006">
                <mc:Choice xmlns:v="urn:schemas-microsoft-com:vml" Requires="v">
                  <p:oleObj spid="_x0000_s415956" name="公式" r:id="rId69" imgW="177569" imgH="215619" progId="Equation.3">
                    <p:embed/>
                  </p:oleObj>
                </mc:Choice>
                <mc:Fallback>
                  <p:oleObj name="公式" r:id="rId69" imgW="177569" imgH="215619" progId="Equation.3">
                    <p:embed/>
                    <p:pic>
                      <p:nvPicPr>
                        <p:cNvPr id="0" name="Object 127"/>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459" y="3024"/>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72" name="Object 128"/>
            <p:cNvGraphicFramePr>
              <a:graphicFrameLocks noChangeAspect="1"/>
            </p:cNvGraphicFramePr>
            <p:nvPr/>
          </p:nvGraphicFramePr>
          <p:xfrm>
            <a:off x="912" y="2784"/>
            <a:ext cx="249" cy="336"/>
          </p:xfrm>
          <a:graphic>
            <a:graphicData uri="http://schemas.openxmlformats.org/presentationml/2006/ole">
              <mc:AlternateContent xmlns:mc="http://schemas.openxmlformats.org/markup-compatibility/2006">
                <mc:Choice xmlns:v="urn:schemas-microsoft-com:vml" Requires="v">
                  <p:oleObj spid="_x0000_s415957" name="公式" r:id="rId70" imgW="164885" imgH="215619" progId="Equation.3">
                    <p:embed/>
                  </p:oleObj>
                </mc:Choice>
                <mc:Fallback>
                  <p:oleObj name="公式" r:id="rId70" imgW="164885" imgH="215619" progId="Equation.3">
                    <p:embed/>
                    <p:pic>
                      <p:nvPicPr>
                        <p:cNvPr id="0" name="Object 128"/>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912" y="2784"/>
                          <a:ext cx="24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73" name="Object 129"/>
            <p:cNvGraphicFramePr>
              <a:graphicFrameLocks noChangeAspect="1"/>
            </p:cNvGraphicFramePr>
            <p:nvPr/>
          </p:nvGraphicFramePr>
          <p:xfrm>
            <a:off x="2151" y="3264"/>
            <a:ext cx="249" cy="336"/>
          </p:xfrm>
          <a:graphic>
            <a:graphicData uri="http://schemas.openxmlformats.org/presentationml/2006/ole">
              <mc:AlternateContent xmlns:mc="http://schemas.openxmlformats.org/markup-compatibility/2006">
                <mc:Choice xmlns:v="urn:schemas-microsoft-com:vml" Requires="v">
                  <p:oleObj spid="_x0000_s415958" name="公式" r:id="rId71" imgW="164885" imgH="215619" progId="Equation.3">
                    <p:embed/>
                  </p:oleObj>
                </mc:Choice>
                <mc:Fallback>
                  <p:oleObj name="公式" r:id="rId71" imgW="164885" imgH="215619" progId="Equation.3">
                    <p:embed/>
                    <p:pic>
                      <p:nvPicPr>
                        <p:cNvPr id="0" name="Object 12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151" y="3264"/>
                          <a:ext cx="249"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874" name="Object 130"/>
            <p:cNvGraphicFramePr>
              <a:graphicFrameLocks noChangeAspect="1"/>
            </p:cNvGraphicFramePr>
            <p:nvPr/>
          </p:nvGraphicFramePr>
          <p:xfrm>
            <a:off x="2795" y="3216"/>
            <a:ext cx="277" cy="336"/>
          </p:xfrm>
          <a:graphic>
            <a:graphicData uri="http://schemas.openxmlformats.org/presentationml/2006/ole">
              <mc:AlternateContent xmlns:mc="http://schemas.openxmlformats.org/markup-compatibility/2006">
                <mc:Choice xmlns:v="urn:schemas-microsoft-com:vml" Requires="v">
                  <p:oleObj spid="_x0000_s415959" name="公式" r:id="rId72" imgW="177569" imgH="215619" progId="Equation.3">
                    <p:embed/>
                  </p:oleObj>
                </mc:Choice>
                <mc:Fallback>
                  <p:oleObj name="公式" r:id="rId72" imgW="177569" imgH="215619" progId="Equation.3">
                    <p:embed/>
                    <p:pic>
                      <p:nvPicPr>
                        <p:cNvPr id="0" name="Object 13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795" y="3216"/>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415817"/>
                                        </p:tgtEl>
                                        <p:attrNameLst>
                                          <p:attrName>style.visibility</p:attrName>
                                        </p:attrNameLst>
                                      </p:cBhvr>
                                      <p:to>
                                        <p:strVal val="visible"/>
                                      </p:to>
                                    </p:set>
                                    <p:animEffect transition="in" filter="wipe(down)">
                                      <p:cBhvr>
                                        <p:cTn id="7" dur="500"/>
                                        <p:tgtEl>
                                          <p:spTgt spid="41581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5813"/>
                                        </p:tgtEl>
                                        <p:attrNameLst>
                                          <p:attrName>style.visibility</p:attrName>
                                        </p:attrNameLst>
                                      </p:cBhvr>
                                      <p:to>
                                        <p:strVal val="visible"/>
                                      </p:to>
                                    </p:set>
                                    <p:animEffect transition="in" filter="wipe(left)">
                                      <p:cBhvr>
                                        <p:cTn id="11" dur="500"/>
                                        <p:tgtEl>
                                          <p:spTgt spid="41581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415791"/>
                                        </p:tgtEl>
                                        <p:attrNameLst>
                                          <p:attrName>style.visibility</p:attrName>
                                        </p:attrNameLst>
                                      </p:cBhvr>
                                      <p:to>
                                        <p:strVal val="visible"/>
                                      </p:to>
                                    </p:set>
                                    <p:animEffect transition="in" filter="wipe(up)">
                                      <p:cBhvr>
                                        <p:cTn id="15" dur="500"/>
                                        <p:tgtEl>
                                          <p:spTgt spid="4157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15811"/>
                                        </p:tgtEl>
                                        <p:attrNameLst>
                                          <p:attrName>style.visibility</p:attrName>
                                        </p:attrNameLst>
                                      </p:cBhvr>
                                      <p:to>
                                        <p:strVal val="visible"/>
                                      </p:to>
                                    </p:set>
                                    <p:animEffect transition="in" filter="wipe(left)">
                                      <p:cBhvr>
                                        <p:cTn id="20" dur="500"/>
                                        <p:tgtEl>
                                          <p:spTgt spid="4158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15812"/>
                                        </p:tgtEl>
                                        <p:attrNameLst>
                                          <p:attrName>style.visibility</p:attrName>
                                        </p:attrNameLst>
                                      </p:cBhvr>
                                      <p:to>
                                        <p:strVal val="visible"/>
                                      </p:to>
                                    </p:set>
                                    <p:animEffect transition="in" filter="wipe(up)">
                                      <p:cBhvr>
                                        <p:cTn id="25" dur="500"/>
                                        <p:tgtEl>
                                          <p:spTgt spid="4158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15808"/>
                                        </p:tgtEl>
                                        <p:attrNameLst>
                                          <p:attrName>style.visibility</p:attrName>
                                        </p:attrNameLst>
                                      </p:cBhvr>
                                      <p:to>
                                        <p:strVal val="visible"/>
                                      </p:to>
                                    </p:set>
                                    <p:animEffect transition="in" filter="wipe(left)">
                                      <p:cBhvr>
                                        <p:cTn id="30" dur="500"/>
                                        <p:tgtEl>
                                          <p:spTgt spid="4158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15807"/>
                                        </p:tgtEl>
                                        <p:attrNameLst>
                                          <p:attrName>style.visibility</p:attrName>
                                        </p:attrNameLst>
                                      </p:cBhvr>
                                      <p:to>
                                        <p:strVal val="visible"/>
                                      </p:to>
                                    </p:set>
                                    <p:animEffect transition="in" filter="wipe(up)">
                                      <p:cBhvr>
                                        <p:cTn id="35" dur="500"/>
                                        <p:tgtEl>
                                          <p:spTgt spid="415807"/>
                                        </p:tgtEl>
                                      </p:cBhvr>
                                    </p:animEffect>
                                  </p:childTnLst>
                                </p:cTn>
                              </p:par>
                            </p:childTnLst>
                          </p:cTn>
                        </p:par>
                        <p:par>
                          <p:cTn id="36" fill="hold" nodeType="afterGroup">
                            <p:stCondLst>
                              <p:cond delay="500"/>
                            </p:stCondLst>
                            <p:childTnLst>
                              <p:par>
                                <p:cTn id="37" presetID="18" presetClass="entr" presetSubtype="6" fill="hold" nodeType="afterEffect">
                                  <p:stCondLst>
                                    <p:cond delay="0"/>
                                  </p:stCondLst>
                                  <p:childTnLst>
                                    <p:set>
                                      <p:cBhvr>
                                        <p:cTn id="38" dur="1" fill="hold">
                                          <p:stCondLst>
                                            <p:cond delay="0"/>
                                          </p:stCondLst>
                                        </p:cTn>
                                        <p:tgtEl>
                                          <p:spTgt spid="415820"/>
                                        </p:tgtEl>
                                        <p:attrNameLst>
                                          <p:attrName>style.visibility</p:attrName>
                                        </p:attrNameLst>
                                      </p:cBhvr>
                                      <p:to>
                                        <p:strVal val="visible"/>
                                      </p:to>
                                    </p:set>
                                    <p:animEffect transition="in" filter="strips(downRight)">
                                      <p:cBhvr>
                                        <p:cTn id="39" dur="500"/>
                                        <p:tgtEl>
                                          <p:spTgt spid="415820"/>
                                        </p:tgtEl>
                                      </p:cBhvr>
                                    </p:animEffect>
                                  </p:childTnLst>
                                </p:cTn>
                              </p:par>
                            </p:childTnLst>
                          </p:cTn>
                        </p:par>
                        <p:par>
                          <p:cTn id="40" fill="hold" nodeType="afterGroup">
                            <p:stCondLst>
                              <p:cond delay="1000"/>
                            </p:stCondLst>
                            <p:childTnLst>
                              <p:par>
                                <p:cTn id="41" presetID="18" presetClass="entr" presetSubtype="3" fill="hold" nodeType="afterEffect">
                                  <p:stCondLst>
                                    <p:cond delay="0"/>
                                  </p:stCondLst>
                                  <p:childTnLst>
                                    <p:set>
                                      <p:cBhvr>
                                        <p:cTn id="42" dur="1" fill="hold">
                                          <p:stCondLst>
                                            <p:cond delay="0"/>
                                          </p:stCondLst>
                                        </p:cTn>
                                        <p:tgtEl>
                                          <p:spTgt spid="415867"/>
                                        </p:tgtEl>
                                        <p:attrNameLst>
                                          <p:attrName>style.visibility</p:attrName>
                                        </p:attrNameLst>
                                      </p:cBhvr>
                                      <p:to>
                                        <p:strVal val="visible"/>
                                      </p:to>
                                    </p:set>
                                    <p:animEffect transition="in" filter="strips(upRight)">
                                      <p:cBhvr>
                                        <p:cTn id="43" dur="500"/>
                                        <p:tgtEl>
                                          <p:spTgt spid="41586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15859"/>
                                        </p:tgtEl>
                                        <p:attrNameLst>
                                          <p:attrName>style.visibility</p:attrName>
                                        </p:attrNameLst>
                                      </p:cBhvr>
                                      <p:to>
                                        <p:strVal val="visible"/>
                                      </p:to>
                                    </p:set>
                                    <p:animEffect transition="in" filter="wipe(left)">
                                      <p:cBhvr>
                                        <p:cTn id="48" dur="500"/>
                                        <p:tgtEl>
                                          <p:spTgt spid="415859"/>
                                        </p:tgtEl>
                                      </p:cBhvr>
                                    </p:animEffec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415876"/>
                                        </p:tgtEl>
                                        <p:attrNameLst>
                                          <p:attrName>style.visibility</p:attrName>
                                        </p:attrNameLst>
                                      </p:cBhvr>
                                      <p:to>
                                        <p:strVal val="visible"/>
                                      </p:to>
                                    </p:set>
                                    <p:animEffect transition="in" filter="wipe(up)">
                                      <p:cBhvr>
                                        <p:cTn id="52" dur="500"/>
                                        <p:tgtEl>
                                          <p:spTgt spid="415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85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72" name="Picture 4" descr="j0084112"/>
          <p:cNvPicPr>
            <a:picLocks noChangeAspect="1" noChangeArrowheads="1"/>
          </p:cNvPicPr>
          <p:nvPr/>
        </p:nvPicPr>
        <p:blipFill>
          <a:blip r:embed="rId3" cstate="print">
            <a:lum bright="58000" contrast="-82000"/>
            <a:extLst>
              <a:ext uri="{28A0092B-C50C-407E-A947-70E740481C1C}">
                <a14:useLocalDpi xmlns:a14="http://schemas.microsoft.com/office/drawing/2010/main" val="0"/>
              </a:ext>
            </a:extLst>
          </a:blip>
          <a:srcRect/>
          <a:stretch>
            <a:fillRect/>
          </a:stretch>
        </p:blipFill>
        <p:spPr bwMode="auto">
          <a:xfrm>
            <a:off x="2235200" y="533400"/>
            <a:ext cx="4672013" cy="5726113"/>
          </a:xfrm>
          <a:prstGeom prst="rect">
            <a:avLst/>
          </a:prstGeom>
          <a:noFill/>
          <a:extLst>
            <a:ext uri="{909E8E84-426E-40DD-AFC4-6F175D3DCCD1}">
              <a14:hiddenFill xmlns:a14="http://schemas.microsoft.com/office/drawing/2010/main">
                <a:solidFill>
                  <a:srgbClr val="FFFFFF"/>
                </a:solidFill>
              </a14:hiddenFill>
            </a:ext>
          </a:extLst>
        </p:spPr>
      </p:pic>
      <p:grpSp>
        <p:nvGrpSpPr>
          <p:cNvPr id="416863" name="Group 95"/>
          <p:cNvGrpSpPr>
            <a:grpSpLocks/>
          </p:cNvGrpSpPr>
          <p:nvPr/>
        </p:nvGrpSpPr>
        <p:grpSpPr bwMode="auto">
          <a:xfrm>
            <a:off x="609600" y="76200"/>
            <a:ext cx="8229600" cy="896938"/>
            <a:chOff x="384" y="48"/>
            <a:chExt cx="5184" cy="565"/>
          </a:xfrm>
        </p:grpSpPr>
        <p:grpSp>
          <p:nvGrpSpPr>
            <p:cNvPr id="416781" name="Group 13"/>
            <p:cNvGrpSpPr>
              <a:grpSpLocks/>
            </p:cNvGrpSpPr>
            <p:nvPr/>
          </p:nvGrpSpPr>
          <p:grpSpPr bwMode="auto">
            <a:xfrm>
              <a:off x="384" y="48"/>
              <a:ext cx="5184" cy="565"/>
              <a:chOff x="384" y="96"/>
              <a:chExt cx="5184" cy="565"/>
            </a:xfrm>
          </p:grpSpPr>
          <p:sp>
            <p:nvSpPr>
              <p:cNvPr id="416773" name="Rectangle 5"/>
              <p:cNvSpPr>
                <a:spLocks noChangeArrowheads="1"/>
              </p:cNvSpPr>
              <p:nvPr/>
            </p:nvSpPr>
            <p:spPr bwMode="auto">
              <a:xfrm>
                <a:off x="384" y="223"/>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latin typeface="Times New Roman" pitchFamily="18" charset="0"/>
                  </a:rPr>
                  <a:t>事实上，若                         ，记</a:t>
                </a:r>
              </a:p>
            </p:txBody>
          </p:sp>
          <p:graphicFrame>
            <p:nvGraphicFramePr>
              <p:cNvPr id="416774" name="Object 6"/>
              <p:cNvGraphicFramePr>
                <a:graphicFrameLocks noChangeAspect="1"/>
              </p:cNvGraphicFramePr>
              <p:nvPr/>
            </p:nvGraphicFramePr>
            <p:xfrm>
              <a:off x="1423" y="227"/>
              <a:ext cx="1217" cy="301"/>
            </p:xfrm>
            <a:graphic>
              <a:graphicData uri="http://schemas.openxmlformats.org/presentationml/2006/ole">
                <mc:AlternateContent xmlns:mc="http://schemas.openxmlformats.org/markup-compatibility/2006">
                  <mc:Choice xmlns:v="urn:schemas-microsoft-com:vml" Requires="v">
                    <p:oleObj spid="_x0000_s480281" name="公式" r:id="rId4" imgW="927100" imgH="228600" progId="Equation.3">
                      <p:embed/>
                    </p:oleObj>
                  </mc:Choice>
                  <mc:Fallback>
                    <p:oleObj name="公式" r:id="rId4" imgW="9271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 y="227"/>
                            <a:ext cx="1217"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76" name="Object 8"/>
              <p:cNvGraphicFramePr>
                <a:graphicFrameLocks noChangeAspect="1"/>
              </p:cNvGraphicFramePr>
              <p:nvPr/>
            </p:nvGraphicFramePr>
            <p:xfrm>
              <a:off x="4273" y="227"/>
              <a:ext cx="1055" cy="301"/>
            </p:xfrm>
            <a:graphic>
              <a:graphicData uri="http://schemas.openxmlformats.org/presentationml/2006/ole">
                <mc:AlternateContent xmlns:mc="http://schemas.openxmlformats.org/markup-compatibility/2006">
                  <mc:Choice xmlns:v="urn:schemas-microsoft-com:vml" Requires="v">
                    <p:oleObj spid="_x0000_s480282" name="公式" r:id="rId6" imgW="800100" imgH="228600" progId="Equation.3">
                      <p:embed/>
                    </p:oleObj>
                  </mc:Choice>
                  <mc:Fallback>
                    <p:oleObj name="公式" r:id="rId6" imgW="8001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3" y="227"/>
                            <a:ext cx="1055"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78" name="Object 10"/>
              <p:cNvGraphicFramePr>
                <a:graphicFrameLocks noChangeAspect="1"/>
              </p:cNvGraphicFramePr>
              <p:nvPr/>
            </p:nvGraphicFramePr>
            <p:xfrm>
              <a:off x="3024" y="96"/>
              <a:ext cx="816" cy="565"/>
            </p:xfrm>
            <a:graphic>
              <a:graphicData uri="http://schemas.openxmlformats.org/presentationml/2006/ole">
                <mc:AlternateContent xmlns:mc="http://schemas.openxmlformats.org/markup-compatibility/2006">
                  <mc:Choice xmlns:v="urn:schemas-microsoft-com:vml" Requires="v">
                    <p:oleObj spid="_x0000_s480283" name="公式" r:id="rId8" imgW="622030" imgH="431613" progId="Equation.3">
                      <p:embed/>
                    </p:oleObj>
                  </mc:Choice>
                  <mc:Fallback>
                    <p:oleObj name="公式" r:id="rId8" imgW="622030" imgH="4316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96"/>
                            <a:ext cx="816" cy="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6779" name="Rectangle 11"/>
            <p:cNvSpPr>
              <a:spLocks noChangeArrowheads="1"/>
            </p:cNvSpPr>
            <p:nvPr/>
          </p:nvSpPr>
          <p:spPr bwMode="auto">
            <a:xfrm>
              <a:off x="3792" y="19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，则</a:t>
              </a:r>
            </a:p>
          </p:txBody>
        </p:sp>
      </p:grpSp>
      <p:grpSp>
        <p:nvGrpSpPr>
          <p:cNvPr id="416824" name="Group 56"/>
          <p:cNvGrpSpPr>
            <a:grpSpLocks/>
          </p:cNvGrpSpPr>
          <p:nvPr/>
        </p:nvGrpSpPr>
        <p:grpSpPr bwMode="auto">
          <a:xfrm>
            <a:off x="609600" y="857250"/>
            <a:ext cx="8001000" cy="590550"/>
            <a:chOff x="384" y="684"/>
            <a:chExt cx="5040" cy="372"/>
          </a:xfrm>
        </p:grpSpPr>
        <p:sp>
          <p:nvSpPr>
            <p:cNvPr id="416782" name="Rectangle 14"/>
            <p:cNvSpPr>
              <a:spLocks noChangeArrowheads="1"/>
            </p:cNvSpPr>
            <p:nvPr/>
          </p:nvSpPr>
          <p:spPr bwMode="auto">
            <a:xfrm>
              <a:off x="384" y="745"/>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由          的性质，           ，            而              ，使得：</a:t>
              </a:r>
            </a:p>
          </p:txBody>
        </p:sp>
        <p:graphicFrame>
          <p:nvGraphicFramePr>
            <p:cNvPr id="416783" name="Object 15"/>
            <p:cNvGraphicFramePr>
              <a:graphicFrameLocks noChangeAspect="1"/>
            </p:cNvGraphicFramePr>
            <p:nvPr/>
          </p:nvGraphicFramePr>
          <p:xfrm>
            <a:off x="624" y="732"/>
            <a:ext cx="486" cy="279"/>
          </p:xfrm>
          <a:graphic>
            <a:graphicData uri="http://schemas.openxmlformats.org/presentationml/2006/ole">
              <mc:AlternateContent xmlns:mc="http://schemas.openxmlformats.org/markup-compatibility/2006">
                <mc:Choice xmlns:v="urn:schemas-microsoft-com:vml" Requires="v">
                  <p:oleObj spid="_x0000_s480284" name="公式" r:id="rId10" imgW="380835" imgH="215806" progId="Equation.3">
                    <p:embed/>
                  </p:oleObj>
                </mc:Choice>
                <mc:Fallback>
                  <p:oleObj name="公式" r:id="rId10" imgW="380835" imgH="21580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732"/>
                          <a:ext cx="486"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85" name="Object 17"/>
            <p:cNvGraphicFramePr>
              <a:graphicFrameLocks noChangeAspect="1"/>
            </p:cNvGraphicFramePr>
            <p:nvPr/>
          </p:nvGraphicFramePr>
          <p:xfrm>
            <a:off x="1771" y="732"/>
            <a:ext cx="695" cy="324"/>
          </p:xfrm>
          <a:graphic>
            <a:graphicData uri="http://schemas.openxmlformats.org/presentationml/2006/ole">
              <mc:AlternateContent xmlns:mc="http://schemas.openxmlformats.org/markup-compatibility/2006">
                <mc:Choice xmlns:v="urn:schemas-microsoft-com:vml" Requires="v">
                  <p:oleObj spid="_x0000_s480285" name="Equation" r:id="rId12" imgW="495000" imgH="228600" progId="Equation.DSMT4">
                    <p:embed/>
                  </p:oleObj>
                </mc:Choice>
                <mc:Fallback>
                  <p:oleObj name="Equation" r:id="rId12" imgW="495000" imgH="2286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1" y="732"/>
                          <a:ext cx="69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86" name="Object 18"/>
            <p:cNvGraphicFramePr>
              <a:graphicFrameLocks noChangeAspect="1"/>
            </p:cNvGraphicFramePr>
            <p:nvPr/>
          </p:nvGraphicFramePr>
          <p:xfrm>
            <a:off x="2496" y="684"/>
            <a:ext cx="720" cy="353"/>
          </p:xfrm>
          <a:graphic>
            <a:graphicData uri="http://schemas.openxmlformats.org/presentationml/2006/ole">
              <mc:AlternateContent xmlns:mc="http://schemas.openxmlformats.org/markup-compatibility/2006">
                <mc:Choice xmlns:v="urn:schemas-microsoft-com:vml" Requires="v">
                  <p:oleObj spid="_x0000_s480286" name="公式" r:id="rId14" imgW="469900" imgH="228600" progId="Equation.3">
                    <p:embed/>
                  </p:oleObj>
                </mc:Choice>
                <mc:Fallback>
                  <p:oleObj name="公式" r:id="rId14" imgW="469900" imgH="228600"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6" y="684"/>
                          <a:ext cx="720"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87" name="Object 19"/>
            <p:cNvGraphicFramePr>
              <a:graphicFrameLocks noChangeAspect="1"/>
            </p:cNvGraphicFramePr>
            <p:nvPr/>
          </p:nvGraphicFramePr>
          <p:xfrm>
            <a:off x="3360" y="684"/>
            <a:ext cx="720" cy="353"/>
          </p:xfrm>
          <a:graphic>
            <a:graphicData uri="http://schemas.openxmlformats.org/presentationml/2006/ole">
              <mc:AlternateContent xmlns:mc="http://schemas.openxmlformats.org/markup-compatibility/2006">
                <mc:Choice xmlns:v="urn:schemas-microsoft-com:vml" Requires="v">
                  <p:oleObj spid="_x0000_s480287" name="公式" r:id="rId16" imgW="469900" imgH="228600" progId="Equation.3">
                    <p:embed/>
                  </p:oleObj>
                </mc:Choice>
                <mc:Fallback>
                  <p:oleObj name="公式" r:id="rId16" imgW="469900" imgH="2286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0" y="684"/>
                          <a:ext cx="720"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793" name="Group 25"/>
          <p:cNvGrpSpPr>
            <a:grpSpLocks/>
          </p:cNvGrpSpPr>
          <p:nvPr/>
        </p:nvGrpSpPr>
        <p:grpSpPr bwMode="auto">
          <a:xfrm>
            <a:off x="754063" y="1524000"/>
            <a:ext cx="7551737" cy="609600"/>
            <a:chOff x="456" y="1056"/>
            <a:chExt cx="4757" cy="384"/>
          </a:xfrm>
        </p:grpSpPr>
        <p:graphicFrame>
          <p:nvGraphicFramePr>
            <p:cNvPr id="416788" name="Object 20"/>
            <p:cNvGraphicFramePr>
              <a:graphicFrameLocks noChangeAspect="1"/>
            </p:cNvGraphicFramePr>
            <p:nvPr/>
          </p:nvGraphicFramePr>
          <p:xfrm>
            <a:off x="456" y="1104"/>
            <a:ext cx="1512" cy="290"/>
          </p:xfrm>
          <a:graphic>
            <a:graphicData uri="http://schemas.openxmlformats.org/presentationml/2006/ole">
              <mc:AlternateContent xmlns:mc="http://schemas.openxmlformats.org/markup-compatibility/2006">
                <mc:Choice xmlns:v="urn:schemas-microsoft-com:vml" Requires="v">
                  <p:oleObj spid="_x0000_s480288" r:id="rId18" imgW="1143000" imgH="215900" progId="Equation.DSMT4">
                    <p:embed/>
                  </p:oleObj>
                </mc:Choice>
                <mc:Fallback>
                  <p:oleObj r:id="rId18" imgW="1143000" imgH="2159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 y="1104"/>
                          <a:ext cx="1512"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6790" name="Rectangle 22"/>
            <p:cNvSpPr>
              <a:spLocks noChangeArrowheads="1"/>
            </p:cNvSpPr>
            <p:nvPr/>
          </p:nvSpPr>
          <p:spPr bwMode="auto">
            <a:xfrm>
              <a:off x="1896" y="1117"/>
              <a:ext cx="3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。同样根据的性质知，当     </a:t>
              </a:r>
              <a:r>
                <a:rPr lang="en-US" altLang="zh-CN" sz="2400" b="1">
                  <a:latin typeface="楷体_GB2312" pitchFamily="49" charset="-122"/>
                </a:rPr>
                <a:t>&lt;</a:t>
              </a:r>
              <a:r>
                <a:rPr lang="en-US" altLang="zh-CN" sz="2400" b="1" i="1">
                  <a:latin typeface="Times New Roman" pitchFamily="18" charset="0"/>
                  <a:ea typeface="宋体" pitchFamily="2" charset="-122"/>
                </a:rPr>
                <a:t>x</a:t>
              </a:r>
              <a:r>
                <a:rPr lang="en-US" altLang="zh-CN" sz="2400" b="1" baseline="-30000">
                  <a:latin typeface="Times New Roman" pitchFamily="18" charset="0"/>
                  <a:ea typeface="宋体" pitchFamily="2" charset="-122"/>
                </a:rPr>
                <a:t>1</a:t>
              </a:r>
              <a:r>
                <a:rPr lang="en-US" altLang="zh-CN" sz="2400" b="1">
                  <a:latin typeface="楷体_GB2312" pitchFamily="49" charset="-122"/>
                </a:rPr>
                <a:t>&lt;   </a:t>
              </a:r>
              <a:r>
                <a:rPr lang="zh-CN" altLang="en-US" sz="2400" b="1">
                  <a:latin typeface="Times New Roman" pitchFamily="18" charset="0"/>
                </a:rPr>
                <a:t>时</a:t>
              </a:r>
            </a:p>
          </p:txBody>
        </p:sp>
        <p:graphicFrame>
          <p:nvGraphicFramePr>
            <p:cNvPr id="416791" name="Object 23"/>
            <p:cNvGraphicFramePr>
              <a:graphicFrameLocks noChangeAspect="1"/>
            </p:cNvGraphicFramePr>
            <p:nvPr/>
          </p:nvGraphicFramePr>
          <p:xfrm>
            <a:off x="4080" y="1056"/>
            <a:ext cx="284" cy="384"/>
          </p:xfrm>
          <a:graphic>
            <a:graphicData uri="http://schemas.openxmlformats.org/presentationml/2006/ole">
              <mc:AlternateContent xmlns:mc="http://schemas.openxmlformats.org/markup-compatibility/2006">
                <mc:Choice xmlns:v="urn:schemas-microsoft-com:vml" Requires="v">
                  <p:oleObj spid="_x0000_s480289" name="公式" r:id="rId20" imgW="164885" imgH="215619" progId="Equation.3">
                    <p:embed/>
                  </p:oleObj>
                </mc:Choice>
                <mc:Fallback>
                  <p:oleObj name="公式" r:id="rId20" imgW="164885" imgH="215619"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80" y="1056"/>
                          <a:ext cx="2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92" name="Object 24"/>
            <p:cNvGraphicFramePr>
              <a:graphicFrameLocks noChangeAspect="1"/>
            </p:cNvGraphicFramePr>
            <p:nvPr/>
          </p:nvGraphicFramePr>
          <p:xfrm>
            <a:off x="4656" y="1056"/>
            <a:ext cx="317" cy="384"/>
          </p:xfrm>
          <a:graphic>
            <a:graphicData uri="http://schemas.openxmlformats.org/presentationml/2006/ole">
              <mc:AlternateContent xmlns:mc="http://schemas.openxmlformats.org/markup-compatibility/2006">
                <mc:Choice xmlns:v="urn:schemas-microsoft-com:vml" Requires="v">
                  <p:oleObj spid="_x0000_s480290" name="Equation" r:id="rId22" imgW="177569" imgH="215619" progId="Equation.DSMT4">
                    <p:embed/>
                  </p:oleObj>
                </mc:Choice>
                <mc:Fallback>
                  <p:oleObj name="Equation" r:id="rId22" imgW="177569" imgH="215619" progId="Equation.DSMT4">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56" y="1056"/>
                          <a:ext cx="31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797" name="Group 29"/>
          <p:cNvGrpSpPr>
            <a:grpSpLocks/>
          </p:cNvGrpSpPr>
          <p:nvPr/>
        </p:nvGrpSpPr>
        <p:grpSpPr bwMode="auto">
          <a:xfrm>
            <a:off x="762000" y="2168525"/>
            <a:ext cx="6096000" cy="803275"/>
            <a:chOff x="432" y="1392"/>
            <a:chExt cx="3840" cy="506"/>
          </a:xfrm>
        </p:grpSpPr>
        <p:graphicFrame>
          <p:nvGraphicFramePr>
            <p:cNvPr id="416794" name="Object 26"/>
            <p:cNvGraphicFramePr>
              <a:graphicFrameLocks noChangeAspect="1"/>
            </p:cNvGraphicFramePr>
            <p:nvPr/>
          </p:nvGraphicFramePr>
          <p:xfrm>
            <a:off x="432" y="1440"/>
            <a:ext cx="912" cy="309"/>
          </p:xfrm>
          <a:graphic>
            <a:graphicData uri="http://schemas.openxmlformats.org/presentationml/2006/ole">
              <mc:AlternateContent xmlns:mc="http://schemas.openxmlformats.org/markup-compatibility/2006">
                <mc:Choice xmlns:v="urn:schemas-microsoft-com:vml" Requires="v">
                  <p:oleObj spid="_x0000_s480291" r:id="rId24" imgW="647419" imgH="215806" progId="Equation.DSMT4">
                    <p:embed/>
                  </p:oleObj>
                </mc:Choice>
                <mc:Fallback>
                  <p:oleObj r:id="rId24" imgW="647419" imgH="215806" progId="Equation.DSMT4">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2" y="1440"/>
                          <a:ext cx="912"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6795" name="Rectangle 27"/>
            <p:cNvSpPr>
              <a:spLocks noChangeArrowheads="1"/>
            </p:cNvSpPr>
            <p:nvPr/>
          </p:nvSpPr>
          <p:spPr bwMode="auto">
            <a:xfrm>
              <a:off x="1273" y="144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zh-CN" altLang="en-US" sz="2400" b="1">
                  <a:latin typeface="Times New Roman" pitchFamily="18" charset="0"/>
                </a:rPr>
                <a:t>。此时：</a:t>
              </a:r>
            </a:p>
          </p:txBody>
        </p:sp>
        <p:graphicFrame>
          <p:nvGraphicFramePr>
            <p:cNvPr id="416796" name="Object 28"/>
            <p:cNvGraphicFramePr>
              <a:graphicFrameLocks noChangeAspect="1"/>
            </p:cNvGraphicFramePr>
            <p:nvPr/>
          </p:nvGraphicFramePr>
          <p:xfrm>
            <a:off x="2076" y="1392"/>
            <a:ext cx="2196" cy="506"/>
          </p:xfrm>
          <a:graphic>
            <a:graphicData uri="http://schemas.openxmlformats.org/presentationml/2006/ole">
              <mc:AlternateContent xmlns:mc="http://schemas.openxmlformats.org/markup-compatibility/2006">
                <mc:Choice xmlns:v="urn:schemas-microsoft-com:vml" Requires="v">
                  <p:oleObj spid="_x0000_s480292" r:id="rId26" imgW="1943100" imgH="444500" progId="Equation.DSMT4">
                    <p:embed/>
                  </p:oleObj>
                </mc:Choice>
                <mc:Fallback>
                  <p:oleObj r:id="rId26" imgW="1943100" imgH="444500" progId="Equation.DSMT4">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76" y="1392"/>
                          <a:ext cx="2196"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825" name="Group 57"/>
          <p:cNvGrpSpPr>
            <a:grpSpLocks/>
          </p:cNvGrpSpPr>
          <p:nvPr/>
        </p:nvGrpSpPr>
        <p:grpSpPr bwMode="auto">
          <a:xfrm>
            <a:off x="609600" y="2895600"/>
            <a:ext cx="7286625" cy="609600"/>
            <a:chOff x="402" y="1872"/>
            <a:chExt cx="4590" cy="384"/>
          </a:xfrm>
        </p:grpSpPr>
        <p:graphicFrame>
          <p:nvGraphicFramePr>
            <p:cNvPr id="416784" name="Object 16"/>
            <p:cNvGraphicFramePr>
              <a:graphicFrameLocks noChangeAspect="1"/>
            </p:cNvGraphicFramePr>
            <p:nvPr/>
          </p:nvGraphicFramePr>
          <p:xfrm>
            <a:off x="642" y="1908"/>
            <a:ext cx="528" cy="282"/>
          </p:xfrm>
          <a:graphic>
            <a:graphicData uri="http://schemas.openxmlformats.org/presentationml/2006/ole">
              <mc:AlternateContent xmlns:mc="http://schemas.openxmlformats.org/markup-compatibility/2006">
                <mc:Choice xmlns:v="urn:schemas-microsoft-com:vml" Requires="v">
                  <p:oleObj spid="_x0000_s480293" name="公式" r:id="rId28" imgW="406048" imgH="215713" progId="Equation.3">
                    <p:embed/>
                  </p:oleObj>
                </mc:Choice>
                <mc:Fallback>
                  <p:oleObj name="公式" r:id="rId28" imgW="406048" imgH="215713" progId="Equation.3">
                    <p:embed/>
                    <p:pic>
                      <p:nvPicPr>
                        <p:cNvPr id="0" name="Object 1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2" y="1908"/>
                          <a:ext cx="528"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6798" name="Rectangle 30"/>
            <p:cNvSpPr>
              <a:spLocks noChangeArrowheads="1"/>
            </p:cNvSpPr>
            <p:nvPr/>
          </p:nvSpPr>
          <p:spPr bwMode="auto">
            <a:xfrm>
              <a:off x="402" y="1908"/>
              <a:ext cx="4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由           的性质，            ，使                              成立。</a:t>
              </a:r>
            </a:p>
          </p:txBody>
        </p:sp>
        <p:graphicFrame>
          <p:nvGraphicFramePr>
            <p:cNvPr id="416799" name="Object 31"/>
            <p:cNvGraphicFramePr>
              <a:graphicFrameLocks noChangeAspect="1"/>
            </p:cNvGraphicFramePr>
            <p:nvPr/>
          </p:nvGraphicFramePr>
          <p:xfrm>
            <a:off x="1859" y="1872"/>
            <a:ext cx="712" cy="324"/>
          </p:xfrm>
          <a:graphic>
            <a:graphicData uri="http://schemas.openxmlformats.org/presentationml/2006/ole">
              <mc:AlternateContent xmlns:mc="http://schemas.openxmlformats.org/markup-compatibility/2006">
                <mc:Choice xmlns:v="urn:schemas-microsoft-com:vml" Requires="v">
                  <p:oleObj spid="_x0000_s480294" name="Equation" r:id="rId30" imgW="507960" imgH="228600" progId="Equation.DSMT4">
                    <p:embed/>
                  </p:oleObj>
                </mc:Choice>
                <mc:Fallback>
                  <p:oleObj name="Equation" r:id="rId30" imgW="507960" imgH="228600" progId="Equation.DSMT4">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59" y="1872"/>
                          <a:ext cx="712"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00" name="Object 32"/>
            <p:cNvGraphicFramePr>
              <a:graphicFrameLocks noChangeAspect="1"/>
            </p:cNvGraphicFramePr>
            <p:nvPr/>
          </p:nvGraphicFramePr>
          <p:xfrm>
            <a:off x="2946" y="1911"/>
            <a:ext cx="1440" cy="345"/>
          </p:xfrm>
          <a:graphic>
            <a:graphicData uri="http://schemas.openxmlformats.org/presentationml/2006/ole">
              <mc:AlternateContent xmlns:mc="http://schemas.openxmlformats.org/markup-compatibility/2006">
                <mc:Choice xmlns:v="urn:schemas-microsoft-com:vml" Requires="v">
                  <p:oleObj spid="_x0000_s480295" name="Equation" r:id="rId32" imgW="965160" imgH="228600" progId="Equation.DSMT4">
                    <p:embed/>
                  </p:oleObj>
                </mc:Choice>
                <mc:Fallback>
                  <p:oleObj name="Equation" r:id="rId32" imgW="965160" imgH="228600" progId="Equation.DSMT4">
                    <p:embed/>
                    <p:pic>
                      <p:nvPicPr>
                        <p:cNvPr id="0"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46" y="1911"/>
                          <a:ext cx="1440"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808" name="Group 40"/>
          <p:cNvGrpSpPr>
            <a:grpSpLocks/>
          </p:cNvGrpSpPr>
          <p:nvPr/>
        </p:nvGrpSpPr>
        <p:grpSpPr bwMode="auto">
          <a:xfrm>
            <a:off x="609600" y="3429000"/>
            <a:ext cx="7772400" cy="862013"/>
            <a:chOff x="384" y="2529"/>
            <a:chExt cx="4896" cy="543"/>
          </a:xfrm>
        </p:grpSpPr>
        <p:graphicFrame>
          <p:nvGraphicFramePr>
            <p:cNvPr id="416803" name="Object 35"/>
            <p:cNvGraphicFramePr>
              <a:graphicFrameLocks noChangeAspect="1"/>
            </p:cNvGraphicFramePr>
            <p:nvPr/>
          </p:nvGraphicFramePr>
          <p:xfrm>
            <a:off x="883" y="2592"/>
            <a:ext cx="284" cy="384"/>
          </p:xfrm>
          <a:graphic>
            <a:graphicData uri="http://schemas.openxmlformats.org/presentationml/2006/ole">
              <mc:AlternateContent xmlns:mc="http://schemas.openxmlformats.org/markup-compatibility/2006">
                <mc:Choice xmlns:v="urn:schemas-microsoft-com:vml" Requires="v">
                  <p:oleObj spid="_x0000_s480296" name="公式" r:id="rId34" imgW="164885" imgH="215619" progId="Equation.3">
                    <p:embed/>
                  </p:oleObj>
                </mc:Choice>
                <mc:Fallback>
                  <p:oleObj name="公式" r:id="rId34" imgW="164885" imgH="215619"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3" y="2592"/>
                          <a:ext cx="2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04" name="Object 36"/>
            <p:cNvGraphicFramePr>
              <a:graphicFrameLocks noChangeAspect="1"/>
            </p:cNvGraphicFramePr>
            <p:nvPr/>
          </p:nvGraphicFramePr>
          <p:xfrm>
            <a:off x="1363" y="2592"/>
            <a:ext cx="317" cy="384"/>
          </p:xfrm>
          <a:graphic>
            <a:graphicData uri="http://schemas.openxmlformats.org/presentationml/2006/ole">
              <mc:AlternateContent xmlns:mc="http://schemas.openxmlformats.org/markup-compatibility/2006">
                <mc:Choice xmlns:v="urn:schemas-microsoft-com:vml" Requires="v">
                  <p:oleObj spid="_x0000_s480297" name="公式" r:id="rId35" imgW="177569" imgH="215619" progId="Equation.3">
                    <p:embed/>
                  </p:oleObj>
                </mc:Choice>
                <mc:Fallback>
                  <p:oleObj name="公式" r:id="rId35" imgW="177569" imgH="215619"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63" y="2592"/>
                          <a:ext cx="31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6807" name="Group 39"/>
            <p:cNvGrpSpPr>
              <a:grpSpLocks/>
            </p:cNvGrpSpPr>
            <p:nvPr/>
          </p:nvGrpSpPr>
          <p:grpSpPr bwMode="auto">
            <a:xfrm>
              <a:off x="384" y="2529"/>
              <a:ext cx="4896" cy="543"/>
              <a:chOff x="384" y="2193"/>
              <a:chExt cx="4896" cy="543"/>
            </a:xfrm>
          </p:grpSpPr>
          <p:sp>
            <p:nvSpPr>
              <p:cNvPr id="416802" name="Rectangle 34"/>
              <p:cNvSpPr>
                <a:spLocks noChangeArrowheads="1"/>
              </p:cNvSpPr>
              <p:nvPr/>
            </p:nvSpPr>
            <p:spPr bwMode="auto">
              <a:xfrm>
                <a:off x="384" y="2304"/>
                <a:ext cx="2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当</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Times New Roman" pitchFamily="18" charset="0"/>
                  </a:rPr>
                  <a:t>=     </a:t>
                </a:r>
                <a:r>
                  <a:rPr lang="zh-CN" altLang="en-US" sz="2400" b="1">
                    <a:latin typeface="Times New Roman" pitchFamily="18" charset="0"/>
                  </a:rPr>
                  <a:t>或      时，                 ，</a:t>
                </a:r>
              </a:p>
            </p:txBody>
          </p:sp>
          <p:graphicFrame>
            <p:nvGraphicFramePr>
              <p:cNvPr id="416805" name="Object 37"/>
              <p:cNvGraphicFramePr>
                <a:graphicFrameLocks noChangeAspect="1"/>
              </p:cNvGraphicFramePr>
              <p:nvPr/>
            </p:nvGraphicFramePr>
            <p:xfrm>
              <a:off x="1920" y="2284"/>
              <a:ext cx="912" cy="308"/>
            </p:xfrm>
            <a:graphic>
              <a:graphicData uri="http://schemas.openxmlformats.org/presentationml/2006/ole">
                <mc:AlternateContent xmlns:mc="http://schemas.openxmlformats.org/markup-compatibility/2006">
                  <mc:Choice xmlns:v="urn:schemas-microsoft-com:vml" Requires="v">
                    <p:oleObj spid="_x0000_s480298" r:id="rId36" imgW="647419" imgH="215806" progId="Equation.DSMT4">
                      <p:embed/>
                    </p:oleObj>
                  </mc:Choice>
                  <mc:Fallback>
                    <p:oleObj r:id="rId36" imgW="647419" imgH="215806" progId="Equation.DSMT4">
                      <p:embed/>
                      <p:pic>
                        <p:nvPicPr>
                          <p:cNvPr id="0" name="Object 3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20" y="2284"/>
                            <a:ext cx="912"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06" name="Object 38"/>
              <p:cNvGraphicFramePr>
                <a:graphicFrameLocks noChangeAspect="1"/>
              </p:cNvGraphicFramePr>
              <p:nvPr/>
            </p:nvGraphicFramePr>
            <p:xfrm>
              <a:off x="2928" y="2193"/>
              <a:ext cx="2352" cy="543"/>
            </p:xfrm>
            <a:graphic>
              <a:graphicData uri="http://schemas.openxmlformats.org/presentationml/2006/ole">
                <mc:AlternateContent xmlns:mc="http://schemas.openxmlformats.org/markup-compatibility/2006">
                  <mc:Choice xmlns:v="urn:schemas-microsoft-com:vml" Requires="v">
                    <p:oleObj spid="_x0000_s480299" r:id="rId38" imgW="1943100" imgH="444500" progId="Equation.DSMT4">
                      <p:embed/>
                    </p:oleObj>
                  </mc:Choice>
                  <mc:Fallback>
                    <p:oleObj r:id="rId38" imgW="1943100" imgH="444500" progId="Equation.DSMT4">
                      <p:embed/>
                      <p:pic>
                        <p:nvPicPr>
                          <p:cNvPr id="0" name="Object 3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28" y="2193"/>
                            <a:ext cx="2352" cy="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16817" name="Group 49"/>
          <p:cNvGrpSpPr>
            <a:grpSpLocks/>
          </p:cNvGrpSpPr>
          <p:nvPr/>
        </p:nvGrpSpPr>
        <p:grpSpPr bwMode="auto">
          <a:xfrm>
            <a:off x="609600" y="4191000"/>
            <a:ext cx="3625850" cy="525463"/>
            <a:chOff x="432" y="2658"/>
            <a:chExt cx="2284" cy="331"/>
          </a:xfrm>
        </p:grpSpPr>
        <p:sp>
          <p:nvSpPr>
            <p:cNvPr id="416809" name="Rectangle 41"/>
            <p:cNvSpPr>
              <a:spLocks noChangeArrowheads="1"/>
            </p:cNvSpPr>
            <p:nvPr/>
          </p:nvSpPr>
          <p:spPr bwMode="auto">
            <a:xfrm>
              <a:off x="432" y="2701"/>
              <a:ext cx="2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仅当             时才能成立。</a:t>
              </a:r>
            </a:p>
          </p:txBody>
        </p:sp>
        <p:graphicFrame>
          <p:nvGraphicFramePr>
            <p:cNvPr id="416810" name="Object 42"/>
            <p:cNvGraphicFramePr>
              <a:graphicFrameLocks noChangeAspect="1"/>
            </p:cNvGraphicFramePr>
            <p:nvPr/>
          </p:nvGraphicFramePr>
          <p:xfrm>
            <a:off x="848" y="2658"/>
            <a:ext cx="688" cy="318"/>
          </p:xfrm>
          <a:graphic>
            <a:graphicData uri="http://schemas.openxmlformats.org/presentationml/2006/ole">
              <mc:AlternateContent xmlns:mc="http://schemas.openxmlformats.org/markup-compatibility/2006">
                <mc:Choice xmlns:v="urn:schemas-microsoft-com:vml" Requires="v">
                  <p:oleObj spid="_x0000_s480300" name="公式" r:id="rId40" imgW="495085" imgH="228501" progId="Equation.3">
                    <p:embed/>
                  </p:oleObj>
                </mc:Choice>
                <mc:Fallback>
                  <p:oleObj name="公式" r:id="rId40" imgW="495085" imgH="228501" progId="Equation.3">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48" y="2658"/>
                          <a:ext cx="68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820" name="Group 52"/>
          <p:cNvGrpSpPr>
            <a:grpSpLocks/>
          </p:cNvGrpSpPr>
          <p:nvPr/>
        </p:nvGrpSpPr>
        <p:grpSpPr bwMode="auto">
          <a:xfrm>
            <a:off x="609600" y="4724400"/>
            <a:ext cx="8229600" cy="838200"/>
            <a:chOff x="432" y="2880"/>
            <a:chExt cx="5184" cy="528"/>
          </a:xfrm>
        </p:grpSpPr>
        <p:sp>
          <p:nvSpPr>
            <p:cNvPr id="416818" name="Rectangle 50"/>
            <p:cNvSpPr>
              <a:spLocks noChangeArrowheads="1"/>
            </p:cNvSpPr>
            <p:nvPr/>
          </p:nvSpPr>
          <p:spPr bwMode="auto">
            <a:xfrm>
              <a:off x="432" y="2967"/>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latin typeface="Times New Roman" pitchFamily="18" charset="0"/>
                </a:rPr>
                <a:t>而当</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楷体_GB2312" pitchFamily="49" charset="-122"/>
                </a:rPr>
                <a:t>&lt;  </a:t>
              </a:r>
              <a:r>
                <a:rPr lang="zh-CN" altLang="en-US" sz="2400" b="1">
                  <a:latin typeface="Times New Roman" pitchFamily="18" charset="0"/>
                </a:rPr>
                <a:t>或</a:t>
              </a:r>
              <a:r>
                <a:rPr lang="en-US" altLang="zh-CN" sz="2400" b="1" i="1">
                  <a:latin typeface="Times New Roman" pitchFamily="18" charset="0"/>
                </a:rPr>
                <a:t>x</a:t>
              </a:r>
              <a:r>
                <a:rPr lang="en-US" altLang="zh-CN" sz="2400" b="1" baseline="-30000">
                  <a:latin typeface="Times New Roman" pitchFamily="18" charset="0"/>
                </a:rPr>
                <a:t>1</a:t>
              </a:r>
              <a:r>
                <a:rPr lang="en-US" altLang="zh-CN" sz="2400" b="1">
                  <a:latin typeface="楷体_GB2312" pitchFamily="49" charset="-122"/>
                </a:rPr>
                <a:t>&gt;  </a:t>
              </a:r>
              <a:r>
                <a:rPr lang="zh-CN" altLang="en-US" sz="2400" b="1">
                  <a:latin typeface="Times New Roman" pitchFamily="18" charset="0"/>
                </a:rPr>
                <a:t>时，由于                 ，</a:t>
              </a:r>
            </a:p>
          </p:txBody>
        </p:sp>
        <p:graphicFrame>
          <p:nvGraphicFramePr>
            <p:cNvPr id="416811" name="Object 43"/>
            <p:cNvGraphicFramePr>
              <a:graphicFrameLocks noChangeAspect="1"/>
            </p:cNvGraphicFramePr>
            <p:nvPr/>
          </p:nvGraphicFramePr>
          <p:xfrm>
            <a:off x="1136" y="2918"/>
            <a:ext cx="256" cy="346"/>
          </p:xfrm>
          <a:graphic>
            <a:graphicData uri="http://schemas.openxmlformats.org/presentationml/2006/ole">
              <mc:AlternateContent xmlns:mc="http://schemas.openxmlformats.org/markup-compatibility/2006">
                <mc:Choice xmlns:v="urn:schemas-microsoft-com:vml" Requires="v">
                  <p:oleObj spid="_x0000_s480301" name="公式" r:id="rId42" imgW="164885" imgH="215619" progId="Equation.3">
                    <p:embed/>
                  </p:oleObj>
                </mc:Choice>
                <mc:Fallback>
                  <p:oleObj name="公式" r:id="rId42" imgW="164885" imgH="215619" progId="Equation.3">
                    <p:embed/>
                    <p:pic>
                      <p:nvPicPr>
                        <p:cNvPr id="0"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6" y="2918"/>
                          <a:ext cx="256"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12" name="Object 44"/>
            <p:cNvGraphicFramePr>
              <a:graphicFrameLocks noChangeAspect="1"/>
            </p:cNvGraphicFramePr>
            <p:nvPr/>
          </p:nvGraphicFramePr>
          <p:xfrm>
            <a:off x="1776" y="2928"/>
            <a:ext cx="286" cy="346"/>
          </p:xfrm>
          <a:graphic>
            <a:graphicData uri="http://schemas.openxmlformats.org/presentationml/2006/ole">
              <mc:AlternateContent xmlns:mc="http://schemas.openxmlformats.org/markup-compatibility/2006">
                <mc:Choice xmlns:v="urn:schemas-microsoft-com:vml" Requires="v">
                  <p:oleObj spid="_x0000_s480302" name="公式" r:id="rId43" imgW="177569" imgH="215619" progId="Equation.3">
                    <p:embed/>
                  </p:oleObj>
                </mc:Choice>
                <mc:Fallback>
                  <p:oleObj name="公式" r:id="rId43" imgW="177569" imgH="215619" progId="Equation.3">
                    <p:embed/>
                    <p:pic>
                      <p:nvPicPr>
                        <p:cNvPr id="0" name="Object 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6" y="2928"/>
                          <a:ext cx="286"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13" name="Object 45"/>
            <p:cNvGraphicFramePr>
              <a:graphicFrameLocks noChangeAspect="1"/>
            </p:cNvGraphicFramePr>
            <p:nvPr/>
          </p:nvGraphicFramePr>
          <p:xfrm>
            <a:off x="2688" y="2972"/>
            <a:ext cx="864" cy="292"/>
          </p:xfrm>
          <a:graphic>
            <a:graphicData uri="http://schemas.openxmlformats.org/presentationml/2006/ole">
              <mc:AlternateContent xmlns:mc="http://schemas.openxmlformats.org/markup-compatibility/2006">
                <mc:Choice xmlns:v="urn:schemas-microsoft-com:vml" Requires="v">
                  <p:oleObj spid="_x0000_s480303" name="公式" r:id="rId44" imgW="647419" imgH="215806" progId="Equation.3">
                    <p:embed/>
                  </p:oleObj>
                </mc:Choice>
                <mc:Fallback>
                  <p:oleObj name="公式" r:id="rId44" imgW="647419" imgH="215806" progId="Equation.3">
                    <p:embed/>
                    <p:pic>
                      <p:nvPicPr>
                        <p:cNvPr id="0" name="Object 4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688" y="2972"/>
                          <a:ext cx="864"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14" name="Object 46"/>
            <p:cNvGraphicFramePr>
              <a:graphicFrameLocks noChangeAspect="1"/>
            </p:cNvGraphicFramePr>
            <p:nvPr/>
          </p:nvGraphicFramePr>
          <p:xfrm>
            <a:off x="3648" y="2880"/>
            <a:ext cx="1968" cy="528"/>
          </p:xfrm>
          <a:graphic>
            <a:graphicData uri="http://schemas.openxmlformats.org/presentationml/2006/ole">
              <mc:AlternateContent xmlns:mc="http://schemas.openxmlformats.org/markup-compatibility/2006">
                <mc:Choice xmlns:v="urn:schemas-microsoft-com:vml" Requires="v">
                  <p:oleObj spid="_x0000_s480304" name="公式" r:id="rId46" imgW="1943100" imgH="444500" progId="Equation.3">
                    <p:embed/>
                  </p:oleObj>
                </mc:Choice>
                <mc:Fallback>
                  <p:oleObj name="公式" r:id="rId46" imgW="1943100" imgH="444500" progId="Equation.3">
                    <p:embed/>
                    <p:pic>
                      <p:nvPicPr>
                        <p:cNvPr id="0" name="Object 4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648" y="2880"/>
                          <a:ext cx="1968"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6822" name="Group 54"/>
          <p:cNvGrpSpPr>
            <a:grpSpLocks/>
          </p:cNvGrpSpPr>
          <p:nvPr/>
        </p:nvGrpSpPr>
        <p:grpSpPr bwMode="auto">
          <a:xfrm>
            <a:off x="609600" y="5486400"/>
            <a:ext cx="3771900" cy="547688"/>
            <a:chOff x="432" y="3591"/>
            <a:chExt cx="2376" cy="345"/>
          </a:xfrm>
        </p:grpSpPr>
        <p:sp>
          <p:nvSpPr>
            <p:cNvPr id="416819" name="Rectangle 51"/>
            <p:cNvSpPr>
              <a:spLocks noChangeArrowheads="1"/>
            </p:cNvSpPr>
            <p:nvPr/>
          </p:nvSpPr>
          <p:spPr bwMode="auto">
            <a:xfrm>
              <a:off x="432" y="3600"/>
              <a:ext cx="2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zh-CN" altLang="en-US" sz="2400" b="1">
                  <a:latin typeface="Times New Roman" pitchFamily="18" charset="0"/>
                </a:rPr>
                <a:t>故                               无解。</a:t>
              </a:r>
            </a:p>
          </p:txBody>
        </p:sp>
        <p:graphicFrame>
          <p:nvGraphicFramePr>
            <p:cNvPr id="416821" name="Object 53"/>
            <p:cNvGraphicFramePr>
              <a:graphicFrameLocks noChangeAspect="1"/>
            </p:cNvGraphicFramePr>
            <p:nvPr/>
          </p:nvGraphicFramePr>
          <p:xfrm>
            <a:off x="720" y="3591"/>
            <a:ext cx="1440" cy="345"/>
          </p:xfrm>
          <a:graphic>
            <a:graphicData uri="http://schemas.openxmlformats.org/presentationml/2006/ole">
              <mc:AlternateContent xmlns:mc="http://schemas.openxmlformats.org/markup-compatibility/2006">
                <mc:Choice xmlns:v="urn:schemas-microsoft-com:vml" Requires="v">
                  <p:oleObj spid="_x0000_s480305" name="Equation" r:id="rId48" imgW="965160" imgH="228600" progId="Equation.DSMT4">
                    <p:embed/>
                  </p:oleObj>
                </mc:Choice>
                <mc:Fallback>
                  <p:oleObj name="Equation" r:id="rId48" imgW="965160" imgH="228600" progId="Equation.DSMT4">
                    <p:embed/>
                    <p:pic>
                      <p:nvPicPr>
                        <p:cNvPr id="0" name="Object 5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0" y="3591"/>
                          <a:ext cx="1440"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6823" name="Rectangle 55"/>
          <p:cNvSpPr>
            <a:spLocks noChangeArrowheads="1"/>
          </p:cNvSpPr>
          <p:nvPr/>
        </p:nvSpPr>
        <p:spPr bwMode="auto">
          <a:xfrm>
            <a:off x="649288" y="6043613"/>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Times New Roman" pitchFamily="18" charset="0"/>
              </a:rPr>
              <a:t>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6863"/>
                                        </p:tgtEl>
                                        <p:attrNameLst>
                                          <p:attrName>style.visibility</p:attrName>
                                        </p:attrNameLst>
                                      </p:cBhvr>
                                      <p:to>
                                        <p:strVal val="visible"/>
                                      </p:to>
                                    </p:set>
                                    <p:animEffect transition="in" filter="wipe(left)">
                                      <p:cBhvr>
                                        <p:cTn id="7" dur="500"/>
                                        <p:tgtEl>
                                          <p:spTgt spid="41686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16824"/>
                                        </p:tgtEl>
                                        <p:attrNameLst>
                                          <p:attrName>style.visibility</p:attrName>
                                        </p:attrNameLst>
                                      </p:cBhvr>
                                      <p:to>
                                        <p:strVal val="visible"/>
                                      </p:to>
                                    </p:set>
                                    <p:animEffect transition="in" filter="wipe(up)">
                                      <p:cBhvr>
                                        <p:cTn id="11" dur="500"/>
                                        <p:tgtEl>
                                          <p:spTgt spid="4168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6793"/>
                                        </p:tgtEl>
                                        <p:attrNameLst>
                                          <p:attrName>style.visibility</p:attrName>
                                        </p:attrNameLst>
                                      </p:cBhvr>
                                      <p:to>
                                        <p:strVal val="visible"/>
                                      </p:to>
                                    </p:set>
                                    <p:animEffect transition="in" filter="wipe(left)">
                                      <p:cBhvr>
                                        <p:cTn id="15" dur="500"/>
                                        <p:tgtEl>
                                          <p:spTgt spid="41679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6797"/>
                                        </p:tgtEl>
                                        <p:attrNameLst>
                                          <p:attrName>style.visibility</p:attrName>
                                        </p:attrNameLst>
                                      </p:cBhvr>
                                      <p:to>
                                        <p:strVal val="visible"/>
                                      </p:to>
                                    </p:set>
                                    <p:animEffect transition="in" filter="wipe(up)">
                                      <p:cBhvr>
                                        <p:cTn id="19" dur="500"/>
                                        <p:tgtEl>
                                          <p:spTgt spid="41679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6825"/>
                                        </p:tgtEl>
                                        <p:attrNameLst>
                                          <p:attrName>style.visibility</p:attrName>
                                        </p:attrNameLst>
                                      </p:cBhvr>
                                      <p:to>
                                        <p:strVal val="visible"/>
                                      </p:to>
                                    </p:set>
                                    <p:animEffect transition="in" filter="wipe(left)">
                                      <p:cBhvr>
                                        <p:cTn id="23" dur="500"/>
                                        <p:tgtEl>
                                          <p:spTgt spid="4168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16808"/>
                                        </p:tgtEl>
                                        <p:attrNameLst>
                                          <p:attrName>style.visibility</p:attrName>
                                        </p:attrNameLst>
                                      </p:cBhvr>
                                      <p:to>
                                        <p:strVal val="visible"/>
                                      </p:to>
                                    </p:set>
                                    <p:animEffect transition="in" filter="wipe(up)">
                                      <p:cBhvr>
                                        <p:cTn id="28" dur="500"/>
                                        <p:tgtEl>
                                          <p:spTgt spid="416808"/>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416817"/>
                                        </p:tgtEl>
                                        <p:attrNameLst>
                                          <p:attrName>style.visibility</p:attrName>
                                        </p:attrNameLst>
                                      </p:cBhvr>
                                      <p:to>
                                        <p:strVal val="visible"/>
                                      </p:to>
                                    </p:set>
                                    <p:animEffect transition="in" filter="wipe(up)">
                                      <p:cBhvr>
                                        <p:cTn id="32" dur="500"/>
                                        <p:tgtEl>
                                          <p:spTgt spid="4168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16820"/>
                                        </p:tgtEl>
                                        <p:attrNameLst>
                                          <p:attrName>style.visibility</p:attrName>
                                        </p:attrNameLst>
                                      </p:cBhvr>
                                      <p:to>
                                        <p:strVal val="visible"/>
                                      </p:to>
                                    </p:set>
                                    <p:animEffect transition="in" filter="wipe(up)">
                                      <p:cBhvr>
                                        <p:cTn id="37" dur="500"/>
                                        <p:tgtEl>
                                          <p:spTgt spid="416820"/>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416822"/>
                                        </p:tgtEl>
                                        <p:attrNameLst>
                                          <p:attrName>style.visibility</p:attrName>
                                        </p:attrNameLst>
                                      </p:cBhvr>
                                      <p:to>
                                        <p:strVal val="visible"/>
                                      </p:to>
                                    </p:set>
                                    <p:animEffect transition="in" filter="wipe(up)">
                                      <p:cBhvr>
                                        <p:cTn id="41" dur="500"/>
                                        <p:tgtEl>
                                          <p:spTgt spid="416822"/>
                                        </p:tgtEl>
                                      </p:cBhvr>
                                    </p:animEffect>
                                  </p:childTnLst>
                                </p:cTn>
                              </p:par>
                            </p:childTnLst>
                          </p:cTn>
                        </p:par>
                        <p:par>
                          <p:cTn id="42" fill="hold" nodeType="afterGroup">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416823"/>
                                        </p:tgtEl>
                                        <p:attrNameLst>
                                          <p:attrName>style.visibility</p:attrName>
                                        </p:attrNameLst>
                                      </p:cBhvr>
                                      <p:to>
                                        <p:strVal val="visible"/>
                                      </p:to>
                                    </p:set>
                                    <p:animEffect transition="in" filter="wipe(up)">
                                      <p:cBhvr>
                                        <p:cTn id="45" dur="500"/>
                                        <p:tgtEl>
                                          <p:spTgt spid="416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82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853" name="Picture 61" descr="j0084112"/>
          <p:cNvPicPr>
            <a:picLocks noChangeAspect="1" noChangeArrowheads="1"/>
          </p:cNvPicPr>
          <p:nvPr/>
        </p:nvPicPr>
        <p:blipFill>
          <a:blip r:embed="rId3"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17796" name="Rectangle 4"/>
          <p:cNvSpPr>
            <a:spLocks noChangeArrowheads="1"/>
          </p:cNvSpPr>
          <p:nvPr/>
        </p:nvSpPr>
        <p:spPr bwMode="auto">
          <a:xfrm>
            <a:off x="381000" y="252413"/>
            <a:ext cx="30416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a:solidFill>
                  <a:srgbClr val="FF0000"/>
                </a:solidFill>
                <a:latin typeface="Times New Roman" pitchFamily="18" charset="0"/>
              </a:rPr>
              <a:t>确定闭曲线的走向</a:t>
            </a:r>
          </a:p>
        </p:txBody>
      </p:sp>
      <p:grpSp>
        <p:nvGrpSpPr>
          <p:cNvPr id="417805" name="Group 13"/>
          <p:cNvGrpSpPr>
            <a:grpSpLocks/>
          </p:cNvGrpSpPr>
          <p:nvPr/>
        </p:nvGrpSpPr>
        <p:grpSpPr bwMode="auto">
          <a:xfrm>
            <a:off x="381000" y="700088"/>
            <a:ext cx="6477000" cy="1585912"/>
            <a:chOff x="288" y="384"/>
            <a:chExt cx="4080" cy="999"/>
          </a:xfrm>
        </p:grpSpPr>
        <p:graphicFrame>
          <p:nvGraphicFramePr>
            <p:cNvPr id="417798" name="Object 6"/>
            <p:cNvGraphicFramePr>
              <a:graphicFrameLocks noChangeAspect="1"/>
            </p:cNvGraphicFramePr>
            <p:nvPr/>
          </p:nvGraphicFramePr>
          <p:xfrm>
            <a:off x="1017" y="384"/>
            <a:ext cx="759" cy="999"/>
          </p:xfrm>
          <a:graphic>
            <a:graphicData uri="http://schemas.openxmlformats.org/presentationml/2006/ole">
              <mc:AlternateContent xmlns:mc="http://schemas.openxmlformats.org/markup-compatibility/2006">
                <mc:Choice xmlns:v="urn:schemas-microsoft-com:vml" Requires="v">
                  <p:oleObj spid="_x0000_s481293" name="Equation" r:id="rId4" imgW="672840" imgH="888840" progId="Equation.DSMT4">
                    <p:embed/>
                  </p:oleObj>
                </mc:Choice>
                <mc:Fallback>
                  <p:oleObj name="Equation" r:id="rId4" imgW="672840" imgH="8888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 y="384"/>
                          <a:ext cx="759" cy="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799" name="Rectangle 7"/>
            <p:cNvSpPr>
              <a:spLocks noChangeArrowheads="1"/>
            </p:cNvSpPr>
            <p:nvPr/>
          </p:nvSpPr>
          <p:spPr bwMode="auto">
            <a:xfrm>
              <a:off x="288" y="672"/>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lang="zh-CN" altLang="en-US" sz="2400" b="1">
                  <a:latin typeface="Times New Roman" pitchFamily="18" charset="0"/>
                </a:rPr>
                <a:t>用直线</a:t>
              </a:r>
            </a:p>
          </p:txBody>
        </p:sp>
        <p:sp>
          <p:nvSpPr>
            <p:cNvPr id="417800" name="Rectangle 8"/>
            <p:cNvSpPr>
              <a:spLocks noChangeArrowheads="1"/>
            </p:cNvSpPr>
            <p:nvPr/>
          </p:nvSpPr>
          <p:spPr bwMode="auto">
            <a:xfrm>
              <a:off x="1743" y="672"/>
              <a:ext cx="2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latin typeface="Times New Roman" pitchFamily="18" charset="0"/>
                </a:rPr>
                <a:t>将第一象限划分成四个子区域</a:t>
              </a:r>
            </a:p>
          </p:txBody>
        </p:sp>
      </p:grpSp>
      <p:grpSp>
        <p:nvGrpSpPr>
          <p:cNvPr id="417804" name="Group 12"/>
          <p:cNvGrpSpPr>
            <a:grpSpLocks/>
          </p:cNvGrpSpPr>
          <p:nvPr/>
        </p:nvGrpSpPr>
        <p:grpSpPr bwMode="auto">
          <a:xfrm>
            <a:off x="381000" y="2336800"/>
            <a:ext cx="8458200" cy="635000"/>
            <a:chOff x="240" y="1424"/>
            <a:chExt cx="5328" cy="400"/>
          </a:xfrm>
        </p:grpSpPr>
        <p:sp>
          <p:nvSpPr>
            <p:cNvPr id="417801" name="Rectangle 9"/>
            <p:cNvSpPr>
              <a:spLocks noChangeArrowheads="1"/>
            </p:cNvSpPr>
            <p:nvPr/>
          </p:nvSpPr>
          <p:spPr bwMode="auto">
            <a:xfrm>
              <a:off x="240" y="1453"/>
              <a:ext cx="5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latin typeface="Times New Roman" pitchFamily="18" charset="0"/>
                </a:rPr>
                <a:t>在每一子区域，  与    不变号，据此确定轨线的走向（图</a:t>
              </a:r>
              <a:r>
                <a:rPr lang="en-US" altLang="zh-CN" sz="2400" b="1">
                  <a:latin typeface="Times New Roman" pitchFamily="18" charset="0"/>
                </a:rPr>
                <a:t>3-22</a:t>
              </a:r>
              <a:r>
                <a:rPr lang="zh-CN" altLang="en-US" sz="2400" b="1">
                  <a:latin typeface="Times New Roman" pitchFamily="18" charset="0"/>
                </a:rPr>
                <a:t>） </a:t>
              </a:r>
            </a:p>
          </p:txBody>
        </p:sp>
        <p:graphicFrame>
          <p:nvGraphicFramePr>
            <p:cNvPr id="417802" name="Object 10"/>
            <p:cNvGraphicFramePr>
              <a:graphicFrameLocks noChangeAspect="1"/>
            </p:cNvGraphicFramePr>
            <p:nvPr/>
          </p:nvGraphicFramePr>
          <p:xfrm>
            <a:off x="1545" y="1424"/>
            <a:ext cx="268" cy="400"/>
          </p:xfrm>
          <a:graphic>
            <a:graphicData uri="http://schemas.openxmlformats.org/presentationml/2006/ole">
              <mc:AlternateContent xmlns:mc="http://schemas.openxmlformats.org/markup-compatibility/2006">
                <mc:Choice xmlns:v="urn:schemas-microsoft-com:vml" Requires="v">
                  <p:oleObj spid="_x0000_s481294" name="Equation" r:id="rId6" imgW="152280" imgH="228600" progId="Equation.DSMT4">
                    <p:embed/>
                  </p:oleObj>
                </mc:Choice>
                <mc:Fallback>
                  <p:oleObj name="Equation" r:id="rId6" imgW="152280" imgH="22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5" y="1424"/>
                          <a:ext cx="268"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03" name="Object 11"/>
            <p:cNvGraphicFramePr>
              <a:graphicFrameLocks noChangeAspect="1"/>
            </p:cNvGraphicFramePr>
            <p:nvPr/>
          </p:nvGraphicFramePr>
          <p:xfrm>
            <a:off x="1920" y="1424"/>
            <a:ext cx="290" cy="400"/>
          </p:xfrm>
          <a:graphic>
            <a:graphicData uri="http://schemas.openxmlformats.org/presentationml/2006/ole">
              <mc:AlternateContent xmlns:mc="http://schemas.openxmlformats.org/markup-compatibility/2006">
                <mc:Choice xmlns:v="urn:schemas-microsoft-com:vml" Requires="v">
                  <p:oleObj spid="_x0000_s481295" name="Equation" r:id="rId8" imgW="164880" imgH="228600" progId="Equation.DSMT4">
                    <p:embed/>
                  </p:oleObj>
                </mc:Choice>
                <mc:Fallback>
                  <p:oleObj name="Equation" r:id="rId8" imgW="16488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1424"/>
                          <a:ext cx="290"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7833" name="Group 41"/>
          <p:cNvGrpSpPr>
            <a:grpSpLocks/>
          </p:cNvGrpSpPr>
          <p:nvPr/>
        </p:nvGrpSpPr>
        <p:grpSpPr bwMode="auto">
          <a:xfrm>
            <a:off x="5257800" y="3200400"/>
            <a:ext cx="3352800" cy="2895600"/>
            <a:chOff x="1920" y="1968"/>
            <a:chExt cx="2112" cy="1824"/>
          </a:xfrm>
        </p:grpSpPr>
        <p:sp>
          <p:nvSpPr>
            <p:cNvPr id="417807" name="Line 15"/>
            <p:cNvSpPr>
              <a:spLocks noChangeShapeType="1"/>
            </p:cNvSpPr>
            <p:nvPr/>
          </p:nvSpPr>
          <p:spPr bwMode="auto">
            <a:xfrm>
              <a:off x="1920" y="3072"/>
              <a:ext cx="2016"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08" name="Line 16"/>
            <p:cNvSpPr>
              <a:spLocks noChangeShapeType="1"/>
            </p:cNvSpPr>
            <p:nvPr/>
          </p:nvSpPr>
          <p:spPr bwMode="auto">
            <a:xfrm flipV="1">
              <a:off x="2880" y="2112"/>
              <a:ext cx="0" cy="168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7813" name="Object 21"/>
            <p:cNvGraphicFramePr>
              <a:graphicFrameLocks noChangeAspect="1"/>
            </p:cNvGraphicFramePr>
            <p:nvPr/>
          </p:nvGraphicFramePr>
          <p:xfrm>
            <a:off x="2608" y="1968"/>
            <a:ext cx="272" cy="384"/>
          </p:xfrm>
          <a:graphic>
            <a:graphicData uri="http://schemas.openxmlformats.org/presentationml/2006/ole">
              <mc:AlternateContent xmlns:mc="http://schemas.openxmlformats.org/markup-compatibility/2006">
                <mc:Choice xmlns:v="urn:schemas-microsoft-com:vml" Requires="v">
                  <p:oleObj spid="_x0000_s481296" name="Equation" r:id="rId10" imgW="164880" imgH="228600" progId="Equation.DSMT4">
                    <p:embed/>
                  </p:oleObj>
                </mc:Choice>
                <mc:Fallback>
                  <p:oleObj name="Equation" r:id="rId10" imgW="164880" imgH="2286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8" y="1968"/>
                          <a:ext cx="27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14" name="Object 22"/>
            <p:cNvGraphicFramePr>
              <a:graphicFrameLocks noChangeAspect="1"/>
            </p:cNvGraphicFramePr>
            <p:nvPr/>
          </p:nvGraphicFramePr>
          <p:xfrm>
            <a:off x="3779" y="3024"/>
            <a:ext cx="253" cy="384"/>
          </p:xfrm>
          <a:graphic>
            <a:graphicData uri="http://schemas.openxmlformats.org/presentationml/2006/ole">
              <mc:AlternateContent xmlns:mc="http://schemas.openxmlformats.org/markup-compatibility/2006">
                <mc:Choice xmlns:v="urn:schemas-microsoft-com:vml" Requires="v">
                  <p:oleObj spid="_x0000_s481297" name="Equation" r:id="rId12" imgW="152280" imgH="228600" progId="Equation.DSMT4">
                    <p:embed/>
                  </p:oleObj>
                </mc:Choice>
                <mc:Fallback>
                  <p:oleObj name="Equation" r:id="rId12" imgW="152280" imgH="228600" progId="Equation.DSMT4">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9" y="3024"/>
                          <a:ext cx="253"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818" name="Oval 26"/>
            <p:cNvSpPr>
              <a:spLocks noChangeArrowheads="1"/>
            </p:cNvSpPr>
            <p:nvPr/>
          </p:nvSpPr>
          <p:spPr bwMode="auto">
            <a:xfrm>
              <a:off x="2448" y="2784"/>
              <a:ext cx="91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23" name="Rectangle 31"/>
            <p:cNvSpPr>
              <a:spLocks noChangeArrowheads="1"/>
            </p:cNvSpPr>
            <p:nvPr/>
          </p:nvSpPr>
          <p:spPr bwMode="auto">
            <a:xfrm>
              <a:off x="3408" y="2112"/>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宋体" pitchFamily="2" charset="-122"/>
                  <a:ea typeface="宋体" pitchFamily="2" charset="-122"/>
                </a:rPr>
                <a:t>图</a:t>
              </a:r>
              <a:r>
                <a:rPr lang="en-US" altLang="zh-CN">
                  <a:latin typeface="宋体" pitchFamily="2" charset="-122"/>
                  <a:ea typeface="宋体" pitchFamily="2" charset="-122"/>
                </a:rPr>
                <a:t>3-22</a:t>
              </a:r>
            </a:p>
          </p:txBody>
        </p:sp>
        <p:graphicFrame>
          <p:nvGraphicFramePr>
            <p:cNvPr id="417824" name="Object 32"/>
            <p:cNvGraphicFramePr>
              <a:graphicFrameLocks noChangeAspect="1"/>
            </p:cNvGraphicFramePr>
            <p:nvPr/>
          </p:nvGraphicFramePr>
          <p:xfrm>
            <a:off x="3393" y="3216"/>
            <a:ext cx="447" cy="501"/>
          </p:xfrm>
          <a:graphic>
            <a:graphicData uri="http://schemas.openxmlformats.org/presentationml/2006/ole">
              <mc:AlternateContent xmlns:mc="http://schemas.openxmlformats.org/markup-compatibility/2006">
                <mc:Choice xmlns:v="urn:schemas-microsoft-com:vml" Requires="v">
                  <p:oleObj spid="_x0000_s481298" name="Equation" r:id="rId14" imgW="406080" imgH="457200" progId="Equation.DSMT4">
                    <p:embed/>
                  </p:oleObj>
                </mc:Choice>
                <mc:Fallback>
                  <p:oleObj name="Equation" r:id="rId14" imgW="406080" imgH="457200" progId="Equation.DSMT4">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3" y="3216"/>
                          <a:ext cx="447" cy="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26" name="Object 34"/>
            <p:cNvGraphicFramePr>
              <a:graphicFrameLocks noChangeAspect="1"/>
            </p:cNvGraphicFramePr>
            <p:nvPr/>
          </p:nvGraphicFramePr>
          <p:xfrm>
            <a:off x="3364" y="2496"/>
            <a:ext cx="428" cy="480"/>
          </p:xfrm>
          <a:graphic>
            <a:graphicData uri="http://schemas.openxmlformats.org/presentationml/2006/ole">
              <mc:AlternateContent xmlns:mc="http://schemas.openxmlformats.org/markup-compatibility/2006">
                <mc:Choice xmlns:v="urn:schemas-microsoft-com:vml" Requires="v">
                  <p:oleObj spid="_x0000_s481299" name="Equation" r:id="rId16" imgW="406080" imgH="457200" progId="Equation.DSMT4">
                    <p:embed/>
                  </p:oleObj>
                </mc:Choice>
                <mc:Fallback>
                  <p:oleObj name="Equation" r:id="rId16" imgW="406080" imgH="457200" progId="Equation.DSMT4">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4" y="2496"/>
                          <a:ext cx="42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27" name="Object 35"/>
            <p:cNvGraphicFramePr>
              <a:graphicFrameLocks noChangeAspect="1"/>
            </p:cNvGraphicFramePr>
            <p:nvPr/>
          </p:nvGraphicFramePr>
          <p:xfrm>
            <a:off x="2064" y="2544"/>
            <a:ext cx="428" cy="480"/>
          </p:xfrm>
          <a:graphic>
            <a:graphicData uri="http://schemas.openxmlformats.org/presentationml/2006/ole">
              <mc:AlternateContent xmlns:mc="http://schemas.openxmlformats.org/markup-compatibility/2006">
                <mc:Choice xmlns:v="urn:schemas-microsoft-com:vml" Requires="v">
                  <p:oleObj spid="_x0000_s481300" name="Equation" r:id="rId18" imgW="406080" imgH="457200" progId="Equation.DSMT4">
                    <p:embed/>
                  </p:oleObj>
                </mc:Choice>
                <mc:Fallback>
                  <p:oleObj name="Equation" r:id="rId18" imgW="406080" imgH="457200" progId="Equation.DSMT4">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64" y="2544"/>
                          <a:ext cx="42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28" name="Object 36"/>
            <p:cNvGraphicFramePr>
              <a:graphicFrameLocks noChangeAspect="1"/>
            </p:cNvGraphicFramePr>
            <p:nvPr/>
          </p:nvGraphicFramePr>
          <p:xfrm>
            <a:off x="2068" y="3168"/>
            <a:ext cx="428" cy="480"/>
          </p:xfrm>
          <a:graphic>
            <a:graphicData uri="http://schemas.openxmlformats.org/presentationml/2006/ole">
              <mc:AlternateContent xmlns:mc="http://schemas.openxmlformats.org/markup-compatibility/2006">
                <mc:Choice xmlns:v="urn:schemas-microsoft-com:vml" Requires="v">
                  <p:oleObj spid="_x0000_s481301" name="Equation" r:id="rId20" imgW="406080" imgH="457200" progId="Equation.DSMT4">
                    <p:embed/>
                  </p:oleObj>
                </mc:Choice>
                <mc:Fallback>
                  <p:oleObj name="Equation" r:id="rId20" imgW="406080" imgH="457200" progId="Equation.DSMT4">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8" y="3168"/>
                          <a:ext cx="42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829" name="Line 37"/>
            <p:cNvSpPr>
              <a:spLocks noChangeShapeType="1"/>
            </p:cNvSpPr>
            <p:nvPr/>
          </p:nvSpPr>
          <p:spPr bwMode="auto">
            <a:xfrm flipV="1">
              <a:off x="3024" y="3312"/>
              <a:ext cx="96" cy="4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7831" name="Line 39"/>
            <p:cNvSpPr>
              <a:spLocks noChangeShapeType="1"/>
            </p:cNvSpPr>
            <p:nvPr/>
          </p:nvSpPr>
          <p:spPr bwMode="auto">
            <a:xfrm flipH="1">
              <a:off x="2640" y="2784"/>
              <a:ext cx="96" cy="4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17840" name="Group 48"/>
          <p:cNvGrpSpPr>
            <a:grpSpLocks/>
          </p:cNvGrpSpPr>
          <p:nvPr/>
        </p:nvGrpSpPr>
        <p:grpSpPr bwMode="auto">
          <a:xfrm>
            <a:off x="381000" y="3048000"/>
            <a:ext cx="4976813" cy="1165225"/>
            <a:chOff x="279" y="1968"/>
            <a:chExt cx="3135" cy="734"/>
          </a:xfrm>
        </p:grpSpPr>
        <p:sp>
          <p:nvSpPr>
            <p:cNvPr id="417835" name="Rectangle 43"/>
            <p:cNvSpPr>
              <a:spLocks noChangeArrowheads="1"/>
            </p:cNvSpPr>
            <p:nvPr/>
          </p:nvSpPr>
          <p:spPr bwMode="auto">
            <a:xfrm>
              <a:off x="279" y="1968"/>
              <a:ext cx="31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latin typeface="Times New Roman" pitchFamily="18" charset="0"/>
                </a:rPr>
                <a:t>将</a:t>
              </a:r>
              <a:r>
                <a:rPr lang="en-US" altLang="zh-CN" sz="2400" b="1">
                  <a:latin typeface="Times New Roman" pitchFamily="18" charset="0"/>
                </a:rPr>
                <a:t>Volterra</a:t>
              </a:r>
              <a:r>
                <a:rPr lang="zh-CN" altLang="en-US" sz="2400" b="1">
                  <a:latin typeface="Times New Roman" pitchFamily="18" charset="0"/>
                </a:rPr>
                <a:t>方程中的第二个改写成：</a:t>
              </a:r>
            </a:p>
          </p:txBody>
        </p:sp>
        <p:graphicFrame>
          <p:nvGraphicFramePr>
            <p:cNvPr id="417836" name="Object 44"/>
            <p:cNvGraphicFramePr>
              <a:graphicFrameLocks noChangeAspect="1"/>
            </p:cNvGraphicFramePr>
            <p:nvPr/>
          </p:nvGraphicFramePr>
          <p:xfrm>
            <a:off x="855" y="2208"/>
            <a:ext cx="1053" cy="494"/>
          </p:xfrm>
          <a:graphic>
            <a:graphicData uri="http://schemas.openxmlformats.org/presentationml/2006/ole">
              <mc:AlternateContent xmlns:mc="http://schemas.openxmlformats.org/markup-compatibility/2006">
                <mc:Choice xmlns:v="urn:schemas-microsoft-com:vml" Requires="v">
                  <p:oleObj spid="_x0000_s481302" name="Equation" r:id="rId22" imgW="927000" imgH="431640" progId="Equation.DSMT4">
                    <p:embed/>
                  </p:oleObj>
                </mc:Choice>
                <mc:Fallback>
                  <p:oleObj name="Equation" r:id="rId22" imgW="927000" imgH="431640" progId="Equation.DSMT4">
                    <p:embed/>
                    <p:pic>
                      <p:nvPicPr>
                        <p:cNvPr id="0" name="Object 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5" y="2208"/>
                          <a:ext cx="1053"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7841" name="Group 49"/>
          <p:cNvGrpSpPr>
            <a:grpSpLocks/>
          </p:cNvGrpSpPr>
          <p:nvPr/>
        </p:nvGrpSpPr>
        <p:grpSpPr bwMode="auto">
          <a:xfrm>
            <a:off x="439738" y="4216400"/>
            <a:ext cx="5884862" cy="1193800"/>
            <a:chOff x="279" y="2688"/>
            <a:chExt cx="3707" cy="752"/>
          </a:xfrm>
        </p:grpSpPr>
        <p:sp>
          <p:nvSpPr>
            <p:cNvPr id="417837" name="Rectangle 45"/>
            <p:cNvSpPr>
              <a:spLocks noChangeArrowheads="1"/>
            </p:cNvSpPr>
            <p:nvPr/>
          </p:nvSpPr>
          <p:spPr bwMode="auto">
            <a:xfrm>
              <a:off x="279" y="2688"/>
              <a:ext cx="370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latin typeface="Times New Roman" pitchFamily="18" charset="0"/>
                </a:rPr>
                <a:t>将其在一个周期长度为</a:t>
              </a:r>
              <a:r>
                <a:rPr lang="en-US" altLang="zh-CN" sz="2400" b="1" i="1">
                  <a:latin typeface="Times New Roman" pitchFamily="18" charset="0"/>
                </a:rPr>
                <a:t>T</a:t>
              </a:r>
              <a:r>
                <a:rPr lang="zh-CN" altLang="en-US" sz="2400" b="1">
                  <a:latin typeface="Times New Roman" pitchFamily="18" charset="0"/>
                </a:rPr>
                <a:t>的区间上积分，得</a:t>
              </a:r>
            </a:p>
          </p:txBody>
        </p:sp>
        <p:graphicFrame>
          <p:nvGraphicFramePr>
            <p:cNvPr id="417838" name="Object 46"/>
            <p:cNvGraphicFramePr>
              <a:graphicFrameLocks noChangeAspect="1"/>
            </p:cNvGraphicFramePr>
            <p:nvPr/>
          </p:nvGraphicFramePr>
          <p:xfrm>
            <a:off x="864" y="2928"/>
            <a:ext cx="2535" cy="512"/>
          </p:xfrm>
          <a:graphic>
            <a:graphicData uri="http://schemas.openxmlformats.org/presentationml/2006/ole">
              <mc:AlternateContent xmlns:mc="http://schemas.openxmlformats.org/markup-compatibility/2006">
                <mc:Choice xmlns:v="urn:schemas-microsoft-com:vml" Requires="v">
                  <p:oleObj spid="_x0000_s481303" name="Equation" r:id="rId24" imgW="2158920" imgH="431640" progId="Equation.DSMT4">
                    <p:embed/>
                  </p:oleObj>
                </mc:Choice>
                <mc:Fallback>
                  <p:oleObj name="Equation" r:id="rId24" imgW="2158920" imgH="431640" progId="Equation.DSMT4">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4" y="2928"/>
                          <a:ext cx="2535"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7845" name="Group 53"/>
          <p:cNvGrpSpPr>
            <a:grpSpLocks/>
          </p:cNvGrpSpPr>
          <p:nvPr/>
        </p:nvGrpSpPr>
        <p:grpSpPr bwMode="auto">
          <a:xfrm>
            <a:off x="457200" y="5410200"/>
            <a:ext cx="3554413" cy="1292225"/>
            <a:chOff x="288" y="3408"/>
            <a:chExt cx="2239" cy="814"/>
          </a:xfrm>
        </p:grpSpPr>
        <p:sp>
          <p:nvSpPr>
            <p:cNvPr id="417839" name="Rectangle 47"/>
            <p:cNvSpPr>
              <a:spLocks noChangeArrowheads="1"/>
            </p:cNvSpPr>
            <p:nvPr/>
          </p:nvSpPr>
          <p:spPr bwMode="auto">
            <a:xfrm>
              <a:off x="288" y="3408"/>
              <a:ext cx="22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latin typeface="Times New Roman" pitchFamily="18" charset="0"/>
                </a:rPr>
                <a:t>等式左端为零，故可得：</a:t>
              </a:r>
            </a:p>
          </p:txBody>
        </p:sp>
        <p:graphicFrame>
          <p:nvGraphicFramePr>
            <p:cNvPr id="417842" name="Object 50"/>
            <p:cNvGraphicFramePr>
              <a:graphicFrameLocks noChangeAspect="1"/>
            </p:cNvGraphicFramePr>
            <p:nvPr/>
          </p:nvGraphicFramePr>
          <p:xfrm>
            <a:off x="876" y="3696"/>
            <a:ext cx="1428" cy="526"/>
          </p:xfrm>
          <a:graphic>
            <a:graphicData uri="http://schemas.openxmlformats.org/presentationml/2006/ole">
              <mc:AlternateContent xmlns:mc="http://schemas.openxmlformats.org/markup-compatibility/2006">
                <mc:Choice xmlns:v="urn:schemas-microsoft-com:vml" Requires="v">
                  <p:oleObj spid="_x0000_s481304" name="Equation" r:id="rId26" imgW="1180800" imgH="431640" progId="Equation.DSMT4">
                    <p:embed/>
                  </p:oleObj>
                </mc:Choice>
                <mc:Fallback>
                  <p:oleObj name="Equation" r:id="rId26" imgW="1180800" imgH="431640" progId="Equation.DSMT4">
                    <p:embed/>
                    <p:pic>
                      <p:nvPicPr>
                        <p:cNvPr id="0" name="Object 5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76" y="3696"/>
                          <a:ext cx="1428"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7852" name="Group 60"/>
          <p:cNvGrpSpPr>
            <a:grpSpLocks/>
          </p:cNvGrpSpPr>
          <p:nvPr/>
        </p:nvGrpSpPr>
        <p:grpSpPr bwMode="auto">
          <a:xfrm>
            <a:off x="3929063" y="5794375"/>
            <a:ext cx="3309937" cy="835025"/>
            <a:chOff x="2475" y="3650"/>
            <a:chExt cx="2085" cy="526"/>
          </a:xfrm>
        </p:grpSpPr>
        <p:sp>
          <p:nvSpPr>
            <p:cNvPr id="417843" name="Rectangle 51"/>
            <p:cNvSpPr>
              <a:spLocks noChangeArrowheads="1"/>
            </p:cNvSpPr>
            <p:nvPr/>
          </p:nvSpPr>
          <p:spPr bwMode="auto">
            <a:xfrm>
              <a:off x="2475" y="3744"/>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latin typeface="Times New Roman" pitchFamily="18" charset="0"/>
                </a:rPr>
                <a:t>同理：</a:t>
              </a:r>
            </a:p>
          </p:txBody>
        </p:sp>
        <p:graphicFrame>
          <p:nvGraphicFramePr>
            <p:cNvPr id="417844" name="Object 52"/>
            <p:cNvGraphicFramePr>
              <a:graphicFrameLocks noChangeAspect="1"/>
            </p:cNvGraphicFramePr>
            <p:nvPr/>
          </p:nvGraphicFramePr>
          <p:xfrm>
            <a:off x="3132" y="3650"/>
            <a:ext cx="1428" cy="526"/>
          </p:xfrm>
          <a:graphic>
            <a:graphicData uri="http://schemas.openxmlformats.org/presentationml/2006/ole">
              <mc:AlternateContent xmlns:mc="http://schemas.openxmlformats.org/markup-compatibility/2006">
                <mc:Choice xmlns:v="urn:schemas-microsoft-com:vml" Requires="v">
                  <p:oleObj spid="_x0000_s481305" name="Equation" r:id="rId28" imgW="1180800" imgH="431640" progId="Equation.DSMT4">
                    <p:embed/>
                  </p:oleObj>
                </mc:Choice>
                <mc:Fallback>
                  <p:oleObj name="Equation" r:id="rId28" imgW="1180800" imgH="431640" progId="Equation.DSMT4">
                    <p:embed/>
                    <p:pic>
                      <p:nvPicPr>
                        <p:cNvPr id="0" name="Object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32" y="3650"/>
                          <a:ext cx="1428"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7847" name="Group 55"/>
          <p:cNvGrpSpPr>
            <a:grpSpLocks/>
          </p:cNvGrpSpPr>
          <p:nvPr/>
        </p:nvGrpSpPr>
        <p:grpSpPr bwMode="auto">
          <a:xfrm>
            <a:off x="5105400" y="3200400"/>
            <a:ext cx="3505200" cy="2819400"/>
            <a:chOff x="1584" y="182"/>
            <a:chExt cx="2208" cy="1018"/>
          </a:xfrm>
        </p:grpSpPr>
        <p:sp>
          <p:nvSpPr>
            <p:cNvPr id="417848" name="Rectangle 56"/>
            <p:cNvSpPr>
              <a:spLocks noChangeArrowheads="1"/>
            </p:cNvSpPr>
            <p:nvPr/>
          </p:nvSpPr>
          <p:spPr bwMode="auto">
            <a:xfrm>
              <a:off x="1824" y="182"/>
              <a:ext cx="187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zh-CN" altLang="en-US" b="1">
                  <a:solidFill>
                    <a:srgbClr val="FF0000"/>
                  </a:solidFill>
                  <a:latin typeface="宋体" pitchFamily="2" charset="-122"/>
                  <a:ea typeface="宋体" pitchFamily="2" charset="-122"/>
                </a:rPr>
                <a:t>平衡点</a:t>
              </a:r>
              <a:r>
                <a:rPr lang="en-US" altLang="zh-CN" b="1">
                  <a:solidFill>
                    <a:srgbClr val="FF0000"/>
                  </a:solidFill>
                  <a:latin typeface="宋体" pitchFamily="2" charset="-122"/>
                  <a:ea typeface="宋体" pitchFamily="2" charset="-122"/>
                </a:rPr>
                <a:t>P</a:t>
              </a:r>
              <a:r>
                <a:rPr lang="zh-CN" altLang="en-US" b="1">
                  <a:solidFill>
                    <a:srgbClr val="FF0000"/>
                  </a:solidFill>
                  <a:latin typeface="宋体" pitchFamily="2" charset="-122"/>
                  <a:ea typeface="宋体" pitchFamily="2" charset="-122"/>
                </a:rPr>
                <a:t>的两个坐标恰为食用鱼与食肉鱼在一个周期中的平均值。</a:t>
              </a:r>
            </a:p>
          </p:txBody>
        </p:sp>
        <p:grpSp>
          <p:nvGrpSpPr>
            <p:cNvPr id="417849" name="Group 57"/>
            <p:cNvGrpSpPr>
              <a:grpSpLocks/>
            </p:cNvGrpSpPr>
            <p:nvPr/>
          </p:nvGrpSpPr>
          <p:grpSpPr bwMode="auto">
            <a:xfrm>
              <a:off x="1584" y="576"/>
              <a:ext cx="2208" cy="624"/>
              <a:chOff x="1584" y="576"/>
              <a:chExt cx="2208" cy="624"/>
            </a:xfrm>
          </p:grpSpPr>
          <p:sp>
            <p:nvSpPr>
              <p:cNvPr id="417850" name="Line 58"/>
              <p:cNvSpPr>
                <a:spLocks noChangeShapeType="1"/>
              </p:cNvSpPr>
              <p:nvPr/>
            </p:nvSpPr>
            <p:spPr bwMode="auto">
              <a:xfrm flipH="1">
                <a:off x="1584" y="576"/>
                <a:ext cx="288" cy="624"/>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51" name="Line 59"/>
              <p:cNvSpPr>
                <a:spLocks noChangeShapeType="1"/>
              </p:cNvSpPr>
              <p:nvPr/>
            </p:nvSpPr>
            <p:spPr bwMode="auto">
              <a:xfrm>
                <a:off x="1872" y="576"/>
                <a:ext cx="1920"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left)">
                                      <p:cBhvr>
                                        <p:cTn id="7" dur="500"/>
                                        <p:tgtEl>
                                          <p:spTgt spid="417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805"/>
                                        </p:tgtEl>
                                        <p:attrNameLst>
                                          <p:attrName>style.visibility</p:attrName>
                                        </p:attrNameLst>
                                      </p:cBhvr>
                                      <p:to>
                                        <p:strVal val="visible"/>
                                      </p:to>
                                    </p:set>
                                    <p:animEffect transition="in" filter="wipe(left)">
                                      <p:cBhvr>
                                        <p:cTn id="12" dur="500"/>
                                        <p:tgtEl>
                                          <p:spTgt spid="41780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17804"/>
                                        </p:tgtEl>
                                        <p:attrNameLst>
                                          <p:attrName>style.visibility</p:attrName>
                                        </p:attrNameLst>
                                      </p:cBhvr>
                                      <p:to>
                                        <p:strVal val="visible"/>
                                      </p:to>
                                    </p:set>
                                    <p:animEffect transition="in" filter="wipe(left)">
                                      <p:cBhvr>
                                        <p:cTn id="16" dur="500"/>
                                        <p:tgtEl>
                                          <p:spTgt spid="417804"/>
                                        </p:tgtEl>
                                      </p:cBhvr>
                                    </p:animEffect>
                                  </p:childTnLst>
                                </p:cTn>
                              </p:par>
                            </p:childTnLst>
                          </p:cTn>
                        </p:par>
                        <p:par>
                          <p:cTn id="17" fill="hold" nodeType="afterGroup">
                            <p:stCondLst>
                              <p:cond delay="1000"/>
                            </p:stCondLst>
                            <p:childTnLst>
                              <p:par>
                                <p:cTn id="18" presetID="3" presetClass="entr" presetSubtype="5" fill="hold" nodeType="afterEffect">
                                  <p:stCondLst>
                                    <p:cond delay="0"/>
                                  </p:stCondLst>
                                  <p:childTnLst>
                                    <p:set>
                                      <p:cBhvr>
                                        <p:cTn id="19" dur="1" fill="hold">
                                          <p:stCondLst>
                                            <p:cond delay="0"/>
                                          </p:stCondLst>
                                        </p:cTn>
                                        <p:tgtEl>
                                          <p:spTgt spid="417833"/>
                                        </p:tgtEl>
                                        <p:attrNameLst>
                                          <p:attrName>style.visibility</p:attrName>
                                        </p:attrNameLst>
                                      </p:cBhvr>
                                      <p:to>
                                        <p:strVal val="visible"/>
                                      </p:to>
                                    </p:set>
                                    <p:animEffect transition="in" filter="blinds(vertical)">
                                      <p:cBhvr>
                                        <p:cTn id="20" dur="500"/>
                                        <p:tgtEl>
                                          <p:spTgt spid="417833"/>
                                        </p:tgtEl>
                                      </p:cBhvr>
                                    </p:animEffect>
                                  </p:childTnLst>
                                  <p:subTnLst>
                                    <p:set>
                                      <p:cBhvr override="childStyle">
                                        <p:cTn dur="1" fill="hold" display="0" masterRel="nextClick" afterEffect="1"/>
                                        <p:tgtEl>
                                          <p:spTgt spid="41783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17840"/>
                                        </p:tgtEl>
                                        <p:attrNameLst>
                                          <p:attrName>style.visibility</p:attrName>
                                        </p:attrNameLst>
                                      </p:cBhvr>
                                      <p:to>
                                        <p:strVal val="visible"/>
                                      </p:to>
                                    </p:set>
                                    <p:animEffect transition="in" filter="wipe(up)">
                                      <p:cBhvr>
                                        <p:cTn id="25" dur="500"/>
                                        <p:tgtEl>
                                          <p:spTgt spid="4178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17841"/>
                                        </p:tgtEl>
                                        <p:attrNameLst>
                                          <p:attrName>style.visibility</p:attrName>
                                        </p:attrNameLst>
                                      </p:cBhvr>
                                      <p:to>
                                        <p:strVal val="visible"/>
                                      </p:to>
                                    </p:set>
                                    <p:animEffect transition="in" filter="wipe(up)">
                                      <p:cBhvr>
                                        <p:cTn id="30" dur="500"/>
                                        <p:tgtEl>
                                          <p:spTgt spid="4178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17845"/>
                                        </p:tgtEl>
                                        <p:attrNameLst>
                                          <p:attrName>style.visibility</p:attrName>
                                        </p:attrNameLst>
                                      </p:cBhvr>
                                      <p:to>
                                        <p:strVal val="visible"/>
                                      </p:to>
                                    </p:set>
                                    <p:animEffect transition="in" filter="wipe(up)">
                                      <p:cBhvr>
                                        <p:cTn id="35" dur="500"/>
                                        <p:tgtEl>
                                          <p:spTgt spid="417845"/>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17852"/>
                                        </p:tgtEl>
                                        <p:attrNameLst>
                                          <p:attrName>style.visibility</p:attrName>
                                        </p:attrNameLst>
                                      </p:cBhvr>
                                      <p:to>
                                        <p:strVal val="visible"/>
                                      </p:to>
                                    </p:set>
                                    <p:animEffect transition="in" filter="wipe(left)">
                                      <p:cBhvr>
                                        <p:cTn id="39" dur="500"/>
                                        <p:tgtEl>
                                          <p:spTgt spid="41785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417847"/>
                                        </p:tgtEl>
                                        <p:attrNameLst>
                                          <p:attrName>style.visibility</p:attrName>
                                        </p:attrNameLst>
                                      </p:cBhvr>
                                      <p:to>
                                        <p:strVal val="visible"/>
                                      </p:to>
                                    </p:set>
                                    <p:animEffect transition="in" filter="wipe(down)">
                                      <p:cBhvr>
                                        <p:cTn id="44" dur="500"/>
                                        <p:tgtEl>
                                          <p:spTgt spid="41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22" name="Picture 6" descr="j0084112"/>
          <p:cNvPicPr>
            <a:picLocks noChangeAspect="1" noChangeArrowheads="1"/>
          </p:cNvPicPr>
          <p:nvPr/>
        </p:nvPicPr>
        <p:blipFill>
          <a:blip r:embed="rId4" cstate="print">
            <a:lum bright="58000" contrast="-82000"/>
            <a:extLst>
              <a:ext uri="{28A0092B-C50C-407E-A947-70E740481C1C}">
                <a14:useLocalDpi xmlns:a14="http://schemas.microsoft.com/office/drawing/2010/main" val="0"/>
              </a:ext>
            </a:extLst>
          </a:blip>
          <a:srcRect/>
          <a:stretch>
            <a:fillRect/>
          </a:stretch>
        </p:blipFill>
        <p:spPr bwMode="auto">
          <a:xfrm>
            <a:off x="2235200" y="565150"/>
            <a:ext cx="4672013" cy="5726113"/>
          </a:xfrm>
          <a:prstGeom prst="rect">
            <a:avLst/>
          </a:prstGeom>
          <a:noFill/>
          <a:extLst>
            <a:ext uri="{909E8E84-426E-40DD-AFC4-6F175D3DCCD1}">
              <a14:hiddenFill xmlns:a14="http://schemas.microsoft.com/office/drawing/2010/main">
                <a:solidFill>
                  <a:srgbClr val="FFFFFF"/>
                </a:solidFill>
              </a14:hiddenFill>
            </a:ext>
          </a:extLst>
        </p:spPr>
      </p:pic>
      <p:sp>
        <p:nvSpPr>
          <p:cNvPr id="418820" name="Rectangle 4"/>
          <p:cNvSpPr>
            <a:spLocks noChangeArrowheads="1"/>
          </p:cNvSpPr>
          <p:nvPr/>
        </p:nvSpPr>
        <p:spPr bwMode="auto">
          <a:xfrm>
            <a:off x="311150" y="304800"/>
            <a:ext cx="3651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a:solidFill>
                  <a:srgbClr val="FF0000"/>
                </a:solidFill>
                <a:latin typeface="Times New Roman" pitchFamily="18" charset="0"/>
              </a:rPr>
              <a:t>解释</a:t>
            </a:r>
            <a:r>
              <a:rPr lang="en-US" altLang="zh-CN" sz="2400" b="1">
                <a:solidFill>
                  <a:srgbClr val="FF0000"/>
                </a:solidFill>
                <a:latin typeface="Times New Roman" pitchFamily="18" charset="0"/>
              </a:rPr>
              <a:t>D’Ancona</a:t>
            </a:r>
            <a:r>
              <a:rPr lang="zh-CN" altLang="en-US" sz="2400" b="1">
                <a:solidFill>
                  <a:srgbClr val="FF0000"/>
                </a:solidFill>
                <a:latin typeface="Times New Roman" pitchFamily="18" charset="0"/>
              </a:rPr>
              <a:t>发现的现象</a:t>
            </a:r>
          </a:p>
        </p:txBody>
      </p:sp>
      <p:sp>
        <p:nvSpPr>
          <p:cNvPr id="418821" name="Rectangle 5"/>
          <p:cNvSpPr>
            <a:spLocks noChangeArrowheads="1"/>
          </p:cNvSpPr>
          <p:nvPr/>
        </p:nvSpPr>
        <p:spPr bwMode="auto">
          <a:xfrm>
            <a:off x="304800" y="838200"/>
            <a:ext cx="78787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a:latin typeface="Times New Roman" pitchFamily="18" charset="0"/>
              </a:rPr>
              <a:t>        </a:t>
            </a:r>
            <a:r>
              <a:rPr lang="zh-CN" altLang="en-US" sz="2400" b="1">
                <a:latin typeface="Times New Roman" pitchFamily="18" charset="0"/>
              </a:rPr>
              <a:t>引入捕捞能力系数</a:t>
            </a:r>
            <a:r>
              <a:rPr lang="en-US" altLang="zh-CN" sz="2400" b="1">
                <a:latin typeface="Times New Roman" pitchFamily="18" charset="0"/>
              </a:rPr>
              <a:t>ε</a:t>
            </a:r>
            <a:r>
              <a:rPr lang="zh-CN" altLang="en-US" sz="2400" b="1">
                <a:latin typeface="Times New Roman" pitchFamily="18" charset="0"/>
              </a:rPr>
              <a:t>，（</a:t>
            </a:r>
            <a:r>
              <a:rPr lang="en-US" altLang="zh-CN" sz="2400" b="1">
                <a:latin typeface="Times New Roman" pitchFamily="18" charset="0"/>
              </a:rPr>
              <a:t>0&lt;ε&lt;1</a:t>
            </a:r>
            <a:r>
              <a:rPr lang="zh-CN" altLang="en-US" sz="2400" b="1">
                <a:latin typeface="Times New Roman" pitchFamily="18" charset="0"/>
              </a:rPr>
              <a:t>），</a:t>
            </a:r>
            <a:r>
              <a:rPr lang="en-US" altLang="zh-CN" sz="2400" b="1">
                <a:latin typeface="Times New Roman" pitchFamily="18" charset="0"/>
              </a:rPr>
              <a:t>ε</a:t>
            </a:r>
            <a:r>
              <a:rPr lang="zh-CN" altLang="en-US" sz="2400" b="1">
                <a:latin typeface="Times New Roman" pitchFamily="18" charset="0"/>
              </a:rPr>
              <a:t>表示单位时间</a:t>
            </a:r>
          </a:p>
          <a:p>
            <a:pPr eaLnBrk="0" hangingPunct="0"/>
            <a:r>
              <a:rPr lang="zh-CN" altLang="en-US" sz="2400" b="1">
                <a:latin typeface="Times New Roman" pitchFamily="18" charset="0"/>
              </a:rPr>
              <a:t>内捕捞起来的鱼占总量的百分比。故</a:t>
            </a:r>
            <a:r>
              <a:rPr lang="en-US" altLang="zh-CN" sz="2400" b="1">
                <a:latin typeface="Times New Roman" pitchFamily="18" charset="0"/>
              </a:rPr>
              <a:t>Volterra</a:t>
            </a:r>
            <a:r>
              <a:rPr lang="zh-CN" altLang="en-US" sz="2400" b="1">
                <a:latin typeface="Times New Roman" pitchFamily="18" charset="0"/>
              </a:rPr>
              <a:t>方程应为：</a:t>
            </a:r>
          </a:p>
        </p:txBody>
      </p:sp>
      <p:graphicFrame>
        <p:nvGraphicFramePr>
          <p:cNvPr id="418823" name="Object 7"/>
          <p:cNvGraphicFramePr>
            <a:graphicFrameLocks noChangeAspect="1"/>
          </p:cNvGraphicFramePr>
          <p:nvPr/>
        </p:nvGraphicFramePr>
        <p:xfrm>
          <a:off x="990600" y="1738313"/>
          <a:ext cx="5926138" cy="928687"/>
        </p:xfrm>
        <a:graphic>
          <a:graphicData uri="http://schemas.openxmlformats.org/presentationml/2006/ole">
            <mc:AlternateContent xmlns:mc="http://schemas.openxmlformats.org/markup-compatibility/2006">
              <mc:Choice xmlns:v="urn:schemas-microsoft-com:vml" Requires="v">
                <p:oleObj spid="_x0000_s482306" name="Equation" r:id="rId5" imgW="2895480" imgH="482400" progId="Equation.DSMT4">
                  <p:embed/>
                </p:oleObj>
              </mc:Choice>
              <mc:Fallback>
                <p:oleObj name="Equation" r:id="rId5" imgW="289548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738313"/>
                        <a:ext cx="59261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8828" name="Group 12"/>
          <p:cNvGrpSpPr>
            <a:grpSpLocks/>
          </p:cNvGrpSpPr>
          <p:nvPr/>
        </p:nvGrpSpPr>
        <p:grpSpPr bwMode="auto">
          <a:xfrm>
            <a:off x="914400" y="2819400"/>
            <a:ext cx="5475288" cy="874713"/>
            <a:chOff x="576" y="1776"/>
            <a:chExt cx="3449" cy="551"/>
          </a:xfrm>
        </p:grpSpPr>
        <p:sp>
          <p:nvSpPr>
            <p:cNvPr id="418824" name="Rectangle 8"/>
            <p:cNvSpPr>
              <a:spLocks noChangeArrowheads="1"/>
            </p:cNvSpPr>
            <p:nvPr/>
          </p:nvSpPr>
          <p:spPr bwMode="auto">
            <a:xfrm>
              <a:off x="576" y="1776"/>
              <a:ext cx="23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400" b="1">
                  <a:latin typeface="Times New Roman" pitchFamily="18" charset="0"/>
                </a:rPr>
                <a:t>平衡点</a:t>
              </a:r>
              <a:r>
                <a:rPr lang="en-US" altLang="zh-CN" sz="2400" b="1" i="1">
                  <a:latin typeface="Times New Roman" pitchFamily="18" charset="0"/>
                </a:rPr>
                <a:t>P</a:t>
              </a:r>
              <a:r>
                <a:rPr lang="zh-CN" altLang="en-US" sz="2400" b="1">
                  <a:latin typeface="Times New Roman" pitchFamily="18" charset="0"/>
                </a:rPr>
                <a:t>的位置移动到了：</a:t>
              </a:r>
            </a:p>
          </p:txBody>
        </p:sp>
        <p:graphicFrame>
          <p:nvGraphicFramePr>
            <p:cNvPr id="418825" name="Object 9"/>
            <p:cNvGraphicFramePr>
              <a:graphicFrameLocks noChangeAspect="1"/>
            </p:cNvGraphicFramePr>
            <p:nvPr/>
          </p:nvGraphicFramePr>
          <p:xfrm>
            <a:off x="2803" y="1776"/>
            <a:ext cx="1222" cy="551"/>
          </p:xfrm>
          <a:graphic>
            <a:graphicData uri="http://schemas.openxmlformats.org/presentationml/2006/ole">
              <mc:AlternateContent xmlns:mc="http://schemas.openxmlformats.org/markup-compatibility/2006">
                <mc:Choice xmlns:v="urn:schemas-microsoft-com:vml" Requires="v">
                  <p:oleObj spid="_x0000_s482307" name="Equation" r:id="rId7" imgW="1079280" imgH="482400" progId="Equation.DSMT4">
                    <p:embed/>
                  </p:oleObj>
                </mc:Choice>
                <mc:Fallback>
                  <p:oleObj name="Equation" r:id="rId7" imgW="1079280" imgH="482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3" y="1776"/>
                          <a:ext cx="1222"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418827" name="Picture 11" descr="j024485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7263" y="8001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418829" name="Oval 13"/>
          <p:cNvSpPr>
            <a:spLocks noChangeArrowheads="1"/>
          </p:cNvSpPr>
          <p:nvPr/>
        </p:nvSpPr>
        <p:spPr bwMode="auto">
          <a:xfrm>
            <a:off x="4648200" y="2743200"/>
            <a:ext cx="1828800" cy="9906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31" name="AutoShape 15"/>
          <p:cNvSpPr>
            <a:spLocks noChangeArrowheads="1"/>
          </p:cNvSpPr>
          <p:nvPr/>
        </p:nvSpPr>
        <p:spPr bwMode="auto">
          <a:xfrm>
            <a:off x="1371600" y="3810000"/>
            <a:ext cx="6096000" cy="2819400"/>
          </a:xfrm>
          <a:prstGeom prst="cloudCallout">
            <a:avLst>
              <a:gd name="adj1" fmla="val -42264"/>
              <a:gd name="adj2" fmla="val -107769"/>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b="1">
                <a:latin typeface="Times New Roman" pitchFamily="18" charset="0"/>
              </a:rPr>
              <a:t>由于捕捞能力系数</a:t>
            </a:r>
            <a:r>
              <a:rPr lang="en-US" altLang="zh-CN" sz="2400" b="1">
                <a:latin typeface="Times New Roman" pitchFamily="18" charset="0"/>
              </a:rPr>
              <a:t>ε</a:t>
            </a:r>
            <a:r>
              <a:rPr lang="zh-CN" altLang="en-US" sz="2400" b="1">
                <a:latin typeface="Times New Roman" pitchFamily="18" charset="0"/>
              </a:rPr>
              <a:t>的引入，食用鱼的平均量有了增加，而食肉鱼的平均量却有所下降，</a:t>
            </a:r>
            <a:r>
              <a:rPr lang="en-US" altLang="zh-CN" sz="2400" b="1">
                <a:latin typeface="Times New Roman" pitchFamily="18" charset="0"/>
              </a:rPr>
              <a:t>ε</a:t>
            </a:r>
            <a:r>
              <a:rPr lang="zh-CN" altLang="en-US" sz="2400" b="1">
                <a:latin typeface="Times New Roman" pitchFamily="18" charset="0"/>
              </a:rPr>
              <a:t>越大，平衡点的移动也越大。</a:t>
            </a:r>
          </a:p>
        </p:txBody>
      </p:sp>
      <p:pic>
        <p:nvPicPr>
          <p:cNvPr id="418832" name="Picture 16" descr="WHATNOW"/>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86600" y="4114800"/>
            <a:ext cx="1820863" cy="2590800"/>
          </a:xfrm>
          <a:prstGeom prst="rect">
            <a:avLst/>
          </a:prstGeom>
          <a:noFill/>
          <a:extLst>
            <a:ext uri="{909E8E84-426E-40DD-AFC4-6F175D3DCCD1}">
              <a14:hiddenFill xmlns:a14="http://schemas.microsoft.com/office/drawing/2010/main">
                <a:solidFill>
                  <a:srgbClr val="FFFFFF"/>
                </a:solidFill>
              </a14:hiddenFill>
            </a:ext>
          </a:extLst>
        </p:spPr>
      </p:pic>
      <p:sp>
        <p:nvSpPr>
          <p:cNvPr id="418833" name="AutoShape 17"/>
          <p:cNvSpPr>
            <a:spLocks noChangeArrowheads="1"/>
          </p:cNvSpPr>
          <p:nvPr/>
        </p:nvSpPr>
        <p:spPr bwMode="auto">
          <a:xfrm>
            <a:off x="3124200" y="1524000"/>
            <a:ext cx="4267200" cy="1981200"/>
          </a:xfrm>
          <a:prstGeom prst="cloudCallout">
            <a:avLst>
              <a:gd name="adj1" fmla="val 54352"/>
              <a:gd name="adj2" fmla="val 97037"/>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b="1">
                <a:latin typeface="Times New Roman" pitchFamily="18" charset="0"/>
              </a:rPr>
              <a:t>食用鱼的数量反而因捕捞它而增加，</a:t>
            </a:r>
          </a:p>
          <a:p>
            <a:pPr algn="ctr"/>
            <a:r>
              <a:rPr lang="zh-CN" altLang="en-US" sz="2400" b="1">
                <a:latin typeface="Times New Roman" pitchFamily="18" charset="0"/>
              </a:rPr>
              <a:t>真的是这样？！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8820"/>
                                        </p:tgtEl>
                                        <p:attrNameLst>
                                          <p:attrName>style.visibility</p:attrName>
                                        </p:attrNameLst>
                                      </p:cBhvr>
                                      <p:to>
                                        <p:strVal val="visible"/>
                                      </p:to>
                                    </p:set>
                                    <p:animEffect transition="in" filter="wipe(left)">
                                      <p:cBhvr>
                                        <p:cTn id="7" dur="500"/>
                                        <p:tgtEl>
                                          <p:spTgt spid="418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21"/>
                                        </p:tgtEl>
                                        <p:attrNameLst>
                                          <p:attrName>style.visibility</p:attrName>
                                        </p:attrNameLst>
                                      </p:cBhvr>
                                      <p:to>
                                        <p:strVal val="visible"/>
                                      </p:to>
                                    </p:set>
                                    <p:animEffect transition="in" filter="wipe(up)">
                                      <p:cBhvr>
                                        <p:cTn id="12" dur="500"/>
                                        <p:tgtEl>
                                          <p:spTgt spid="41882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18823"/>
                                        </p:tgtEl>
                                        <p:attrNameLst>
                                          <p:attrName>style.visibility</p:attrName>
                                        </p:attrNameLst>
                                      </p:cBhvr>
                                      <p:to>
                                        <p:strVal val="visible"/>
                                      </p:to>
                                    </p:set>
                                    <p:animEffect transition="in" filter="wipe(left)">
                                      <p:cBhvr>
                                        <p:cTn id="16" dur="500"/>
                                        <p:tgtEl>
                                          <p:spTgt spid="4188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8828"/>
                                        </p:tgtEl>
                                        <p:attrNameLst>
                                          <p:attrName>style.visibility</p:attrName>
                                        </p:attrNameLst>
                                      </p:cBhvr>
                                      <p:to>
                                        <p:strVal val="visible"/>
                                      </p:to>
                                    </p:set>
                                    <p:animEffect transition="in" filter="wipe(left)">
                                      <p:cBhvr>
                                        <p:cTn id="21" dur="500"/>
                                        <p:tgtEl>
                                          <p:spTgt spid="418828"/>
                                        </p:tgtEl>
                                      </p:cBhvr>
                                    </p:animEffect>
                                  </p:childTnLst>
                                </p:cTn>
                              </p:par>
                            </p:childTnLst>
                          </p:cTn>
                        </p:par>
                        <p:par>
                          <p:cTn id="22" fill="hold" nodeType="afterGroup">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418829"/>
                                        </p:tgtEl>
                                        <p:attrNameLst>
                                          <p:attrName>style.visibility</p:attrName>
                                        </p:attrNameLst>
                                      </p:cBhvr>
                                      <p:to>
                                        <p:strVal val="visible"/>
                                      </p:to>
                                    </p:set>
                                    <p:animEffect transition="in" filter="barn(outHorizontal)">
                                      <p:cBhvr>
                                        <p:cTn id="25" dur="500"/>
                                        <p:tgtEl>
                                          <p:spTgt spid="418829"/>
                                        </p:tgtEl>
                                      </p:cBhvr>
                                    </p:animEffect>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418827"/>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418831"/>
                                        </p:tgtEl>
                                        <p:attrNameLst>
                                          <p:attrName>style.visibility</p:attrName>
                                        </p:attrNameLst>
                                      </p:cBhvr>
                                      <p:to>
                                        <p:strVal val="visible"/>
                                      </p:to>
                                    </p:set>
                                    <p:animEffect transition="in" filter="wipe(up)">
                                      <p:cBhvr>
                                        <p:cTn id="33" dur="500"/>
                                        <p:tgtEl>
                                          <p:spTgt spid="418831"/>
                                        </p:tgtEl>
                                      </p:cBhvr>
                                    </p:animEffect>
                                  </p:childTnLst>
                                  <p:subTnLst>
                                    <p:set>
                                      <p:cBhvr override="childStyle">
                                        <p:cTn dur="1" fill="hold" display="0" masterRel="nextClick" afterEffect="1"/>
                                        <p:tgtEl>
                                          <p:spTgt spid="418831"/>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18832"/>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418833"/>
                                        </p:tgtEl>
                                        <p:attrNameLst>
                                          <p:attrName>style.visibility</p:attrName>
                                        </p:attrNameLst>
                                      </p:cBhvr>
                                      <p:to>
                                        <p:strVal val="visible"/>
                                      </p:to>
                                    </p:set>
                                    <p:animEffect transition="in" filter="wipe(down)">
                                      <p:cBhvr>
                                        <p:cTn id="41" dur="500"/>
                                        <p:tgtEl>
                                          <p:spTgt spid="418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0" grpId="0" autoUpdateAnimBg="0"/>
      <p:bldP spid="418821" grpId="0" autoUpdateAnimBg="0"/>
      <p:bldP spid="418829" grpId="0" animBg="1"/>
      <p:bldP spid="418831" grpId="0" animBg="1" autoUpdateAnimBg="0"/>
      <p:bldP spid="41883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9" name="Picture 9" descr="j0084112"/>
          <p:cNvPicPr>
            <a:picLocks noChangeAspect="1" noChangeArrowheads="1"/>
          </p:cNvPicPr>
          <p:nvPr/>
        </p:nvPicPr>
        <p:blipFill>
          <a:blip r:embed="rId2" cstate="print">
            <a:lum bright="58000" contrast="-82000"/>
            <a:extLst>
              <a:ext uri="{28A0092B-C50C-407E-A947-70E740481C1C}">
                <a14:useLocalDpi xmlns:a14="http://schemas.microsoft.com/office/drawing/2010/main" val="0"/>
              </a:ext>
            </a:extLst>
          </a:blip>
          <a:srcRect/>
          <a:stretch>
            <a:fillRect/>
          </a:stretch>
        </p:blipFill>
        <p:spPr bwMode="auto">
          <a:xfrm>
            <a:off x="2235200" y="598488"/>
            <a:ext cx="4672013" cy="5726112"/>
          </a:xfrm>
          <a:prstGeom prst="rect">
            <a:avLst/>
          </a:prstGeom>
          <a:noFill/>
          <a:extLst>
            <a:ext uri="{909E8E84-426E-40DD-AFC4-6F175D3DCCD1}">
              <a14:hiddenFill xmlns:a14="http://schemas.microsoft.com/office/drawing/2010/main">
                <a:solidFill>
                  <a:srgbClr val="FFFFFF"/>
                </a:solidFill>
              </a14:hiddenFill>
            </a:ext>
          </a:extLst>
        </p:spPr>
      </p:pic>
      <p:sp>
        <p:nvSpPr>
          <p:cNvPr id="419844" name="Rectangle 4"/>
          <p:cNvSpPr>
            <a:spLocks noChangeArrowheads="1"/>
          </p:cNvSpPr>
          <p:nvPr/>
        </p:nvSpPr>
        <p:spPr bwMode="auto">
          <a:xfrm>
            <a:off x="381000" y="4270375"/>
            <a:ext cx="85344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400" b="1">
                <a:solidFill>
                  <a:srgbClr val="0000FF"/>
                </a:solidFill>
                <a:latin typeface="Times New Roman" pitchFamily="18" charset="0"/>
              </a:rPr>
              <a:t>        P-P</a:t>
            </a:r>
            <a:r>
              <a:rPr lang="zh-CN" altLang="en-US" sz="2400" b="1">
                <a:solidFill>
                  <a:srgbClr val="0000FF"/>
                </a:solidFill>
                <a:latin typeface="Times New Roman" pitchFamily="18" charset="0"/>
              </a:rPr>
              <a:t>模型导出的结果虽非绝对直理，但在一定程度上是附合客观实际的，有着广泛的应用前景。例如，当农作物发生病虫害时，不要随随便便地使用杀虫剂，因为杀虫剂在杀死害虫的同时也可能杀死这些害虫的天敌，（害虫与其天敌构成一个双种群捕食系统），这样一来，使用杀虫剂的结果会适得其反，害虫更加猖獗了。</a:t>
            </a:r>
          </a:p>
        </p:txBody>
      </p:sp>
      <p:sp>
        <p:nvSpPr>
          <p:cNvPr id="419845" name="Rectangle 5"/>
          <p:cNvSpPr>
            <a:spLocks noChangeArrowheads="1"/>
          </p:cNvSpPr>
          <p:nvPr/>
        </p:nvSpPr>
        <p:spPr bwMode="auto">
          <a:xfrm>
            <a:off x="381000" y="2971800"/>
            <a:ext cx="77724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400" b="1">
                <a:latin typeface="Times New Roman" pitchFamily="18" charset="0"/>
              </a:rPr>
              <a:t>      </a:t>
            </a:r>
            <a:r>
              <a:rPr lang="zh-CN" altLang="en-US" sz="2400" b="1">
                <a:latin typeface="Times New Roman" pitchFamily="18" charset="0"/>
              </a:rPr>
              <a:t>（</a:t>
            </a:r>
            <a:r>
              <a:rPr lang="en-US" altLang="zh-CN" sz="2400" b="1">
                <a:latin typeface="Times New Roman" pitchFamily="18" charset="0"/>
              </a:rPr>
              <a:t>3</a:t>
            </a:r>
            <a:r>
              <a:rPr lang="zh-CN" altLang="en-US" sz="2400" b="1">
                <a:latin typeface="Times New Roman" pitchFamily="18" charset="0"/>
              </a:rPr>
              <a:t>）捕鱼对食用鱼有利而对食肉鱼不利，多捕鱼（当然要在一定限度内，如</a:t>
            </a:r>
            <a:r>
              <a:rPr lang="en-US" altLang="zh-CN" sz="2400" b="1">
                <a:latin typeface="Times New Roman" pitchFamily="18" charset="0"/>
              </a:rPr>
              <a:t>ε&lt;</a:t>
            </a:r>
            <a:r>
              <a:rPr lang="en-US" altLang="zh-CN" sz="2400" b="1" i="1">
                <a:latin typeface="Times New Roman" pitchFamily="18" charset="0"/>
              </a:rPr>
              <a:t>r</a:t>
            </a:r>
            <a:r>
              <a:rPr lang="en-US" altLang="zh-CN" sz="2400" b="1" baseline="-30000">
                <a:latin typeface="Times New Roman" pitchFamily="18" charset="0"/>
              </a:rPr>
              <a:t>1</a:t>
            </a:r>
            <a:r>
              <a:rPr lang="zh-CN" altLang="en-US" sz="2400" b="1">
                <a:latin typeface="Times New Roman" pitchFamily="18" charset="0"/>
              </a:rPr>
              <a:t>）能使食用鱼的平均数量增加而使食肉鱼的平均数量减少。</a:t>
            </a:r>
          </a:p>
        </p:txBody>
      </p:sp>
      <p:sp>
        <p:nvSpPr>
          <p:cNvPr id="419846" name="Rectangle 6"/>
          <p:cNvSpPr>
            <a:spLocks noChangeArrowheads="1"/>
          </p:cNvSpPr>
          <p:nvPr/>
        </p:nvSpPr>
        <p:spPr bwMode="auto">
          <a:xfrm>
            <a:off x="381000" y="152400"/>
            <a:ext cx="5559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lang="zh-CN" altLang="en-US" sz="2400" b="1">
                <a:solidFill>
                  <a:srgbClr val="FF0000"/>
                </a:solidFill>
                <a:latin typeface="Times New Roman" pitchFamily="18" charset="0"/>
              </a:rPr>
              <a:t>根据</a:t>
            </a:r>
            <a:r>
              <a:rPr lang="en-US" altLang="zh-CN" sz="2400" b="1">
                <a:solidFill>
                  <a:srgbClr val="FF0000"/>
                </a:solidFill>
                <a:latin typeface="Times New Roman" pitchFamily="18" charset="0"/>
              </a:rPr>
              <a:t>P-P</a:t>
            </a:r>
            <a:r>
              <a:rPr lang="zh-CN" altLang="en-US" sz="2400" b="1">
                <a:solidFill>
                  <a:srgbClr val="FF0000"/>
                </a:solidFill>
                <a:latin typeface="Times New Roman" pitchFamily="18" charset="0"/>
              </a:rPr>
              <a:t>模型，我们可以导出以下结论：</a:t>
            </a:r>
          </a:p>
        </p:txBody>
      </p:sp>
      <p:sp>
        <p:nvSpPr>
          <p:cNvPr id="419847" name="Rectangle 7"/>
          <p:cNvSpPr>
            <a:spLocks noChangeArrowheads="1"/>
          </p:cNvSpPr>
          <p:nvPr/>
        </p:nvSpPr>
        <p:spPr bwMode="auto">
          <a:xfrm>
            <a:off x="687388" y="685800"/>
            <a:ext cx="5713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b="1">
                <a:latin typeface="Times New Roman" pitchFamily="18" charset="0"/>
              </a:rPr>
              <a:t>  </a:t>
            </a: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）食用鱼的平均量取决于参数</a:t>
            </a:r>
            <a:r>
              <a:rPr lang="en-US" altLang="zh-CN" sz="2400" b="1" i="1">
                <a:latin typeface="Times New Roman" pitchFamily="18" charset="0"/>
              </a:rPr>
              <a:t>r</a:t>
            </a:r>
            <a:r>
              <a:rPr lang="en-US" altLang="zh-CN" sz="2400" b="1" baseline="-30000">
                <a:latin typeface="Times New Roman" pitchFamily="18" charset="0"/>
              </a:rPr>
              <a:t>1</a:t>
            </a:r>
            <a:r>
              <a:rPr lang="zh-CN" altLang="en-US" sz="2400" b="1">
                <a:latin typeface="Times New Roman" pitchFamily="18" charset="0"/>
              </a:rPr>
              <a:t>与</a:t>
            </a:r>
            <a:r>
              <a:rPr lang="en-US" altLang="zh-CN" sz="2400" b="1">
                <a:latin typeface="Times New Roman" pitchFamily="18" charset="0"/>
              </a:rPr>
              <a:t>λ</a:t>
            </a:r>
            <a:r>
              <a:rPr lang="en-US" altLang="zh-CN" sz="2400" b="1" baseline="-30000">
                <a:latin typeface="Times New Roman" pitchFamily="18" charset="0"/>
              </a:rPr>
              <a:t>1</a:t>
            </a:r>
          </a:p>
        </p:txBody>
      </p:sp>
      <p:sp>
        <p:nvSpPr>
          <p:cNvPr id="419848" name="Rectangle 8"/>
          <p:cNvSpPr>
            <a:spLocks noChangeArrowheads="1"/>
          </p:cNvSpPr>
          <p:nvPr/>
        </p:nvSpPr>
        <p:spPr bwMode="auto">
          <a:xfrm>
            <a:off x="381000" y="1295400"/>
            <a:ext cx="76200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b="1">
                <a:latin typeface="Times New Roman" pitchFamily="18" charset="0"/>
              </a:rPr>
              <a:t>      </a:t>
            </a:r>
            <a:r>
              <a:rPr lang="zh-CN" altLang="en-US" sz="2400" b="1">
                <a:latin typeface="Times New Roman" pitchFamily="18" charset="0"/>
              </a:rPr>
              <a:t>（</a:t>
            </a:r>
            <a:r>
              <a:rPr lang="en-US" altLang="zh-CN" sz="2400" b="1">
                <a:latin typeface="Times New Roman" pitchFamily="18" charset="0"/>
              </a:rPr>
              <a:t>2</a:t>
            </a:r>
            <a:r>
              <a:rPr lang="zh-CN" altLang="en-US" sz="2400" b="1">
                <a:latin typeface="Times New Roman" pitchFamily="18" charset="0"/>
              </a:rPr>
              <a:t>）食用鱼繁殖率</a:t>
            </a:r>
            <a:r>
              <a:rPr lang="en-US" altLang="zh-CN" sz="2400" b="1" i="1">
                <a:latin typeface="Times New Roman" pitchFamily="18" charset="0"/>
              </a:rPr>
              <a:t>r</a:t>
            </a:r>
            <a:r>
              <a:rPr lang="en-US" altLang="zh-CN" sz="2400" b="1" baseline="-30000">
                <a:latin typeface="Times New Roman" pitchFamily="18" charset="0"/>
              </a:rPr>
              <a:t>1</a:t>
            </a:r>
            <a:r>
              <a:rPr lang="zh-CN" altLang="en-US" sz="2400" b="1">
                <a:latin typeface="Times New Roman" pitchFamily="18" charset="0"/>
              </a:rPr>
              <a:t>的减小将导致食肉鱼平均量的减小，食肉鱼捕食能力</a:t>
            </a:r>
            <a:r>
              <a:rPr lang="en-US" altLang="zh-CN" sz="2400" b="1">
                <a:latin typeface="Times New Roman" pitchFamily="18" charset="0"/>
              </a:rPr>
              <a:t>λ</a:t>
            </a:r>
            <a:r>
              <a:rPr lang="en-US" altLang="zh-CN" sz="2400" b="1" baseline="-30000">
                <a:latin typeface="Times New Roman" pitchFamily="18" charset="0"/>
              </a:rPr>
              <a:t>1</a:t>
            </a:r>
            <a:r>
              <a:rPr lang="zh-CN" altLang="en-US" sz="2400" b="1">
                <a:latin typeface="Times New Roman" pitchFamily="18" charset="0"/>
              </a:rPr>
              <a:t>的增大也会使自己的平均量减小；反之，食肉鱼死亡率</a:t>
            </a:r>
            <a:r>
              <a:rPr lang="en-US" altLang="zh-CN" sz="2400" b="1" i="1">
                <a:latin typeface="Times New Roman" pitchFamily="18" charset="0"/>
              </a:rPr>
              <a:t>r</a:t>
            </a:r>
            <a:r>
              <a:rPr lang="en-US" altLang="zh-CN" sz="2400" b="1" baseline="-30000">
                <a:latin typeface="Times New Roman" pitchFamily="18" charset="0"/>
              </a:rPr>
              <a:t>2</a:t>
            </a:r>
            <a:r>
              <a:rPr lang="zh-CN" altLang="en-US" sz="2400" b="1">
                <a:latin typeface="Times New Roman" pitchFamily="18" charset="0"/>
              </a:rPr>
              <a:t>的降低或食饵对食肉鱼供养效率</a:t>
            </a:r>
            <a:r>
              <a:rPr lang="en-US" altLang="zh-CN" sz="2400" b="1">
                <a:latin typeface="Times New Roman" pitchFamily="18" charset="0"/>
              </a:rPr>
              <a:t>λ</a:t>
            </a:r>
            <a:r>
              <a:rPr lang="en-US" altLang="zh-CN" sz="2400" b="1" baseline="-30000">
                <a:latin typeface="Times New Roman" pitchFamily="18" charset="0"/>
              </a:rPr>
              <a:t>2</a:t>
            </a:r>
            <a:r>
              <a:rPr lang="zh-CN" altLang="en-US" sz="2400" b="1">
                <a:latin typeface="Times New Roman" pitchFamily="18" charset="0"/>
              </a:rPr>
              <a:t>的提高都将导致食用鱼平均量的减少。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46"/>
                                        </p:tgtEl>
                                        <p:attrNameLst>
                                          <p:attrName>style.visibility</p:attrName>
                                        </p:attrNameLst>
                                      </p:cBhvr>
                                      <p:to>
                                        <p:strVal val="visible"/>
                                      </p:to>
                                    </p:set>
                                    <p:animEffect transition="in" filter="wipe(left)">
                                      <p:cBhvr>
                                        <p:cTn id="7" dur="500"/>
                                        <p:tgtEl>
                                          <p:spTgt spid="419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47"/>
                                        </p:tgtEl>
                                        <p:attrNameLst>
                                          <p:attrName>style.visibility</p:attrName>
                                        </p:attrNameLst>
                                      </p:cBhvr>
                                      <p:to>
                                        <p:strVal val="visible"/>
                                      </p:to>
                                    </p:set>
                                    <p:animEffect transition="in" filter="wipe(up)">
                                      <p:cBhvr>
                                        <p:cTn id="12" dur="500"/>
                                        <p:tgtEl>
                                          <p:spTgt spid="419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9848"/>
                                        </p:tgtEl>
                                        <p:attrNameLst>
                                          <p:attrName>style.visibility</p:attrName>
                                        </p:attrNameLst>
                                      </p:cBhvr>
                                      <p:to>
                                        <p:strVal val="visible"/>
                                      </p:to>
                                    </p:set>
                                    <p:animEffect transition="in" filter="wipe(up)">
                                      <p:cBhvr>
                                        <p:cTn id="17" dur="500"/>
                                        <p:tgtEl>
                                          <p:spTgt spid="419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9845"/>
                                        </p:tgtEl>
                                        <p:attrNameLst>
                                          <p:attrName>style.visibility</p:attrName>
                                        </p:attrNameLst>
                                      </p:cBhvr>
                                      <p:to>
                                        <p:strVal val="visible"/>
                                      </p:to>
                                    </p:set>
                                    <p:animEffect transition="in" filter="wipe(up)">
                                      <p:cBhvr>
                                        <p:cTn id="22" dur="500"/>
                                        <p:tgtEl>
                                          <p:spTgt spid="4198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44"/>
                                        </p:tgtEl>
                                        <p:attrNameLst>
                                          <p:attrName>style.visibility</p:attrName>
                                        </p:attrNameLst>
                                      </p:cBhvr>
                                      <p:to>
                                        <p:strVal val="visible"/>
                                      </p:to>
                                    </p:set>
                                    <p:animEffect transition="in" filter="blinds(horizontal)">
                                      <p:cBhvr>
                                        <p:cTn id="27" dur="500"/>
                                        <p:tgtEl>
                                          <p:spTgt spid="419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autoUpdateAnimBg="0"/>
      <p:bldP spid="419845" grpId="0" autoUpdateAnimBg="0"/>
      <p:bldP spid="419846" grpId="0" autoUpdateAnimBg="0"/>
      <p:bldP spid="419847" grpId="0" autoUpdateAnimBg="0"/>
      <p:bldP spid="41984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74" name="Picture 10"/>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869" name="Rectangle 5"/>
          <p:cNvSpPr>
            <a:spLocks noGrp="1" noChangeArrowheads="1"/>
          </p:cNvSpPr>
          <p:nvPr>
            <p:ph type="title"/>
          </p:nvPr>
        </p:nvSpPr>
        <p:spPr bwMode="auto">
          <a:xfrm>
            <a:off x="30480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3.9</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较一般的双种群生态系统 </a:t>
            </a:r>
          </a:p>
        </p:txBody>
      </p:sp>
      <p:sp>
        <p:nvSpPr>
          <p:cNvPr id="420870" name="Rectangle 6"/>
          <p:cNvSpPr>
            <a:spLocks noChangeArrowheads="1"/>
          </p:cNvSpPr>
          <p:nvPr/>
        </p:nvSpPr>
        <p:spPr bwMode="auto">
          <a:xfrm>
            <a:off x="684213" y="1676400"/>
            <a:ext cx="76215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49" charset="-122"/>
              </a:rPr>
              <a:t>     </a:t>
            </a:r>
            <a:r>
              <a:rPr kumimoji="1" lang="en-US" altLang="zh-CN" sz="2400" b="1">
                <a:solidFill>
                  <a:srgbClr val="0000FF"/>
                </a:solidFill>
                <a:latin typeface="楷体_GB2312" pitchFamily="49" charset="-122"/>
              </a:rPr>
              <a:t>Volterra</a:t>
            </a:r>
            <a:r>
              <a:rPr kumimoji="1" lang="zh-CN" altLang="en-US" sz="2400" b="1">
                <a:solidFill>
                  <a:srgbClr val="0000FF"/>
                </a:solidFill>
                <a:latin typeface="楷体_GB2312" pitchFamily="49" charset="-122"/>
              </a:rPr>
              <a:t>的模型揭示了双种群之间内在的互相制约关系，成功解释了</a:t>
            </a:r>
            <a:r>
              <a:rPr kumimoji="1" lang="en-US" altLang="zh-CN" sz="2400" b="1">
                <a:solidFill>
                  <a:srgbClr val="0000FF"/>
                </a:solidFill>
                <a:latin typeface="楷体_GB2312" pitchFamily="49" charset="-122"/>
              </a:rPr>
              <a:t>D</a:t>
            </a:r>
            <a:r>
              <a:rPr kumimoji="1" lang="en-US" altLang="zh-CN" sz="2400" b="1">
                <a:solidFill>
                  <a:srgbClr val="0000FF"/>
                </a:solidFill>
                <a:latin typeface="Times New Roman"/>
              </a:rPr>
              <a:t>’</a:t>
            </a:r>
            <a:r>
              <a:rPr kumimoji="1" lang="en-US" altLang="zh-CN" sz="2400" b="1">
                <a:solidFill>
                  <a:srgbClr val="0000FF"/>
                </a:solidFill>
                <a:latin typeface="楷体_GB2312" pitchFamily="49" charset="-122"/>
              </a:rPr>
              <a:t>Ancona</a:t>
            </a:r>
            <a:r>
              <a:rPr kumimoji="1" lang="zh-CN" altLang="en-US" sz="2400" b="1">
                <a:solidFill>
                  <a:srgbClr val="0000FF"/>
                </a:solidFill>
                <a:latin typeface="楷体_GB2312" pitchFamily="49" charset="-122"/>
              </a:rPr>
              <a:t>发现的现象。然而，对捕食系统中存在周期性现象的结论，大多数生物学家并不完全赞同，因为更多的捕食系统并没有这种特征。</a:t>
            </a:r>
          </a:p>
        </p:txBody>
      </p:sp>
      <p:sp>
        <p:nvSpPr>
          <p:cNvPr id="420871" name="Rectangle 7"/>
          <p:cNvSpPr>
            <a:spLocks noChangeArrowheads="1"/>
          </p:cNvSpPr>
          <p:nvPr/>
        </p:nvSpPr>
        <p:spPr bwMode="auto">
          <a:xfrm>
            <a:off x="685800" y="3705225"/>
            <a:ext cx="78057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49" charset="-122"/>
              </a:rPr>
              <a:t>    </a:t>
            </a:r>
            <a:r>
              <a:rPr kumimoji="1" lang="zh-CN" altLang="en-US" sz="2400" b="1">
                <a:solidFill>
                  <a:srgbClr val="0000FF"/>
                </a:solidFill>
                <a:latin typeface="楷体_GB2312" pitchFamily="49" charset="-122"/>
              </a:rPr>
              <a:t>一个捕食系统的数学模型未必适用于另一捕食系统，捕食系统除具有共性外，往往还具有本系统特有的个性，反映在数学模型上也应当有所区别。现考察较为一般的双种群系统。</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906" name="Picture 18"/>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1892" name="Rectangle 4"/>
          <p:cNvSpPr>
            <a:spLocks noChangeArrowheads="1"/>
          </p:cNvSpPr>
          <p:nvPr/>
        </p:nvSpPr>
        <p:spPr bwMode="auto">
          <a:xfrm>
            <a:off x="336550" y="3810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楷体_GB2312" pitchFamily="49" charset="-122"/>
              </a:rPr>
              <a:t>一般的双种群系统</a:t>
            </a:r>
          </a:p>
        </p:txBody>
      </p:sp>
      <p:grpSp>
        <p:nvGrpSpPr>
          <p:cNvPr id="421903" name="Group 15"/>
          <p:cNvGrpSpPr>
            <a:grpSpLocks/>
          </p:cNvGrpSpPr>
          <p:nvPr/>
        </p:nvGrpSpPr>
        <p:grpSpPr bwMode="auto">
          <a:xfrm>
            <a:off x="322263" y="990600"/>
            <a:ext cx="8745537" cy="1295400"/>
            <a:chOff x="203" y="624"/>
            <a:chExt cx="5509" cy="816"/>
          </a:xfrm>
        </p:grpSpPr>
        <p:sp>
          <p:nvSpPr>
            <p:cNvPr id="421893" name="Rectangle 5"/>
            <p:cNvSpPr>
              <a:spLocks noChangeArrowheads="1"/>
            </p:cNvSpPr>
            <p:nvPr/>
          </p:nvSpPr>
          <p:spPr bwMode="auto">
            <a:xfrm>
              <a:off x="203" y="624"/>
              <a:ext cx="55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49" charset="-122"/>
                </a:rPr>
                <a:t>    </a:t>
              </a:r>
              <a:r>
                <a:rPr kumimoji="1" lang="zh-CN" altLang="en-US" sz="2400" b="1">
                  <a:latin typeface="Times New Roman" pitchFamily="18" charset="0"/>
                </a:rPr>
                <a:t>仍用</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和</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记</a:t>
              </a:r>
              <a:r>
                <a:rPr kumimoji="1" lang="en-US" altLang="zh-CN" sz="2400" b="1" i="1">
                  <a:latin typeface="Times New Roman" pitchFamily="18" charset="0"/>
                </a:rPr>
                <a:t>t</a:t>
              </a:r>
              <a:r>
                <a:rPr kumimoji="1" lang="zh-CN" altLang="en-US" sz="2400" b="1">
                  <a:latin typeface="Times New Roman" pitchFamily="18" charset="0"/>
                </a:rPr>
                <a:t>时刻的种群量（也可以是种群密度），</a:t>
              </a:r>
            </a:p>
          </p:txBody>
        </p:sp>
        <p:grpSp>
          <p:nvGrpSpPr>
            <p:cNvPr id="421898" name="Group 10"/>
            <p:cNvGrpSpPr>
              <a:grpSpLocks/>
            </p:cNvGrpSpPr>
            <p:nvPr/>
          </p:nvGrpSpPr>
          <p:grpSpPr bwMode="auto">
            <a:xfrm>
              <a:off x="240" y="928"/>
              <a:ext cx="4272" cy="512"/>
              <a:chOff x="576" y="880"/>
              <a:chExt cx="4272" cy="512"/>
            </a:xfrm>
          </p:grpSpPr>
          <p:graphicFrame>
            <p:nvGraphicFramePr>
              <p:cNvPr id="421894" name="Object 6"/>
              <p:cNvGraphicFramePr>
                <a:graphicFrameLocks noChangeAspect="1"/>
              </p:cNvGraphicFramePr>
              <p:nvPr/>
            </p:nvGraphicFramePr>
            <p:xfrm>
              <a:off x="864" y="880"/>
              <a:ext cx="1488" cy="512"/>
            </p:xfrm>
            <a:graphic>
              <a:graphicData uri="http://schemas.openxmlformats.org/presentationml/2006/ole">
                <mc:AlternateContent xmlns:mc="http://schemas.openxmlformats.org/markup-compatibility/2006">
                  <mc:Choice xmlns:v="urn:schemas-microsoft-com:vml" Requires="v">
                    <p:oleObj spid="_x0000_s421909" r:id="rId4" imgW="1193282" imgH="406224" progId="Equation.DSMT4">
                      <p:embed/>
                    </p:oleObj>
                  </mc:Choice>
                  <mc:Fallback>
                    <p:oleObj r:id="rId4" imgW="1193282" imgH="406224"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880"/>
                            <a:ext cx="1488"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576" y="96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设</a:t>
                </a:r>
              </a:p>
            </p:txBody>
          </p:sp>
          <p:sp>
            <p:nvSpPr>
              <p:cNvPr id="421896" name="Rectangle 8"/>
              <p:cNvSpPr>
                <a:spLocks noChangeArrowheads="1"/>
              </p:cNvSpPr>
              <p:nvPr/>
            </p:nvSpPr>
            <p:spPr bwMode="auto">
              <a:xfrm>
                <a:off x="2392" y="960"/>
                <a:ext cx="2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K</a:t>
                </a:r>
                <a:r>
                  <a:rPr kumimoji="1" lang="en-US" altLang="zh-CN" sz="2400" b="1" i="1" baseline="-30000">
                    <a:latin typeface="Times New Roman" pitchFamily="18" charset="0"/>
                  </a:rPr>
                  <a:t>i</a:t>
                </a:r>
                <a:r>
                  <a:rPr kumimoji="1" lang="zh-CN" altLang="en-US" sz="2400" b="1">
                    <a:latin typeface="Times New Roman" pitchFamily="18" charset="0"/>
                  </a:rPr>
                  <a:t>为种群</a:t>
                </a:r>
                <a:r>
                  <a:rPr kumimoji="1" lang="en-US" altLang="zh-CN" sz="2400" b="1" i="1">
                    <a:latin typeface="Times New Roman" pitchFamily="18" charset="0"/>
                  </a:rPr>
                  <a:t>i</a:t>
                </a:r>
                <a:r>
                  <a:rPr kumimoji="1" lang="zh-CN" altLang="en-US" sz="2400" b="1">
                    <a:latin typeface="Times New Roman" pitchFamily="18" charset="0"/>
                  </a:rPr>
                  <a:t>的净相对增长率。</a:t>
                </a:r>
              </a:p>
            </p:txBody>
          </p:sp>
        </p:grpSp>
      </p:grpSp>
      <p:sp>
        <p:nvSpPr>
          <p:cNvPr id="421897" name="Rectangle 9"/>
          <p:cNvSpPr>
            <a:spLocks noChangeArrowheads="1"/>
          </p:cNvSpPr>
          <p:nvPr/>
        </p:nvSpPr>
        <p:spPr bwMode="auto">
          <a:xfrm>
            <a:off x="228600" y="23622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en-US" altLang="zh-CN" sz="2400" b="1" i="1">
                <a:latin typeface="Times New Roman" pitchFamily="18" charset="0"/>
              </a:rPr>
              <a:t>K</a:t>
            </a:r>
            <a:r>
              <a:rPr kumimoji="1" lang="en-US" altLang="zh-CN" sz="2400" b="1" i="1" baseline="-30000">
                <a:latin typeface="Times New Roman" pitchFamily="18" charset="0"/>
              </a:rPr>
              <a:t>i</a:t>
            </a:r>
            <a:r>
              <a:rPr kumimoji="1" lang="zh-CN" altLang="en-US" sz="2400" b="1">
                <a:latin typeface="Times New Roman" pitchFamily="18" charset="0"/>
              </a:rPr>
              <a:t>随种群不同而不同，同时也随系统状态的不同而不同，即</a:t>
            </a:r>
            <a:r>
              <a:rPr kumimoji="1" lang="en-US" altLang="zh-CN" sz="2400" b="1" i="1">
                <a:latin typeface="Times New Roman" pitchFamily="18" charset="0"/>
              </a:rPr>
              <a:t>K</a:t>
            </a:r>
            <a:r>
              <a:rPr kumimoji="1" lang="en-US" altLang="zh-CN" sz="2400" b="1" i="1" baseline="-30000">
                <a:latin typeface="Times New Roman" pitchFamily="18" charset="0"/>
              </a:rPr>
              <a:t>i</a:t>
            </a:r>
            <a:r>
              <a:rPr kumimoji="1" lang="zh-CN" altLang="en-US" sz="2400" b="1">
                <a:latin typeface="Times New Roman" pitchFamily="18" charset="0"/>
              </a:rPr>
              <a:t>应为</a:t>
            </a:r>
            <a:r>
              <a:rPr kumimoji="1" lang="en-US" altLang="zh-CN" sz="2400" b="1" i="1">
                <a:latin typeface="Times New Roman" pitchFamily="18" charset="0"/>
              </a:rPr>
              <a:t>x</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zh-CN" altLang="en-US" sz="2400" b="1">
                <a:latin typeface="Times New Roman" pitchFamily="18" charset="0"/>
              </a:rPr>
              <a:t>的函数。</a:t>
            </a:r>
            <a:r>
              <a:rPr kumimoji="1" lang="en-US" altLang="zh-CN" sz="2400" b="1" i="1">
                <a:latin typeface="Times New Roman" pitchFamily="18" charset="0"/>
              </a:rPr>
              <a:t>K</a:t>
            </a:r>
            <a:r>
              <a:rPr kumimoji="1" lang="en-US" altLang="zh-CN" sz="2400" b="1" i="1" baseline="-30000">
                <a:latin typeface="Times New Roman" pitchFamily="18" charset="0"/>
              </a:rPr>
              <a:t>i</a:t>
            </a:r>
            <a:r>
              <a:rPr kumimoji="1" lang="zh-CN" altLang="en-US" sz="2400" b="1">
                <a:latin typeface="Times New Roman" pitchFamily="18" charset="0"/>
              </a:rPr>
              <a:t>究竟是一个怎样的函数，我们没有更多的信息。不妨再次采用一下工程师们的原则，采用线性化方法。这样，得到下面的微分方程组：</a:t>
            </a:r>
          </a:p>
        </p:txBody>
      </p:sp>
      <p:sp>
        <p:nvSpPr>
          <p:cNvPr id="421901" name="Rectangle 13"/>
          <p:cNvSpPr>
            <a:spLocks noChangeArrowheads="1"/>
          </p:cNvSpPr>
          <p:nvPr/>
        </p:nvSpPr>
        <p:spPr bwMode="auto">
          <a:xfrm>
            <a:off x="138113" y="5349875"/>
            <a:ext cx="8472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3.33</a:t>
            </a:r>
            <a:r>
              <a:rPr kumimoji="1" lang="zh-CN" altLang="en-US" sz="2400" b="1">
                <a:latin typeface="Times New Roman" pitchFamily="18" charset="0"/>
              </a:rPr>
              <a:t>）不仅可以用来描述捕食系统。也可以用来描述相互间存在其他关系的种群系统。</a:t>
            </a:r>
          </a:p>
        </p:txBody>
      </p:sp>
      <p:grpSp>
        <p:nvGrpSpPr>
          <p:cNvPr id="421905" name="Group 17"/>
          <p:cNvGrpSpPr>
            <a:grpSpLocks/>
          </p:cNvGrpSpPr>
          <p:nvPr/>
        </p:nvGrpSpPr>
        <p:grpSpPr bwMode="auto">
          <a:xfrm>
            <a:off x="1295400" y="3962400"/>
            <a:ext cx="5102225" cy="1285875"/>
            <a:chOff x="816" y="2448"/>
            <a:chExt cx="3214" cy="810"/>
          </a:xfrm>
        </p:grpSpPr>
        <p:sp>
          <p:nvSpPr>
            <p:cNvPr id="421900" name="Rectangle 12"/>
            <p:cNvSpPr>
              <a:spLocks noChangeArrowheads="1"/>
            </p:cNvSpPr>
            <p:nvPr/>
          </p:nvSpPr>
          <p:spPr bwMode="auto">
            <a:xfrm>
              <a:off x="3194" y="2688"/>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a:t>
              </a:r>
              <a:r>
                <a:rPr kumimoji="1" lang="en-US" altLang="zh-CN" sz="2400">
                  <a:latin typeface="Times New Roman" pitchFamily="18" charset="0"/>
                </a:rPr>
                <a:t>3.33</a:t>
              </a:r>
              <a:r>
                <a:rPr kumimoji="1" lang="zh-CN" altLang="en-US" sz="2400">
                  <a:latin typeface="Times New Roman" pitchFamily="18" charset="0"/>
                </a:rPr>
                <a:t>）</a:t>
              </a:r>
            </a:p>
          </p:txBody>
        </p:sp>
        <p:graphicFrame>
          <p:nvGraphicFramePr>
            <p:cNvPr id="421904" name="Object 16"/>
            <p:cNvGraphicFramePr>
              <a:graphicFrameLocks noChangeAspect="1"/>
            </p:cNvGraphicFramePr>
            <p:nvPr/>
          </p:nvGraphicFramePr>
          <p:xfrm>
            <a:off x="816" y="2448"/>
            <a:ext cx="2544" cy="810"/>
          </p:xfrm>
          <a:graphic>
            <a:graphicData uri="http://schemas.openxmlformats.org/presentationml/2006/ole">
              <mc:AlternateContent xmlns:mc="http://schemas.openxmlformats.org/markup-compatibility/2006">
                <mc:Choice xmlns:v="urn:schemas-microsoft-com:vml" Requires="v">
                  <p:oleObj spid="_x0000_s421910" name="Equation" r:id="rId6" imgW="1523880" imgH="482400" progId="Equation.DSMT4">
                    <p:embed/>
                  </p:oleObj>
                </mc:Choice>
                <mc:Fallback>
                  <p:oleObj name="Equation" r:id="rId6" imgW="1523880" imgH="4824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448"/>
                          <a:ext cx="2544" cy="8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1903"/>
                                        </p:tgtEl>
                                        <p:attrNameLst>
                                          <p:attrName>style.visibility</p:attrName>
                                        </p:attrNameLst>
                                      </p:cBhvr>
                                      <p:to>
                                        <p:strVal val="visible"/>
                                      </p:to>
                                    </p:set>
                                    <p:animEffect transition="in" filter="wipe(up)">
                                      <p:cBhvr>
                                        <p:cTn id="12" dur="500"/>
                                        <p:tgtEl>
                                          <p:spTgt spid="4219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21897"/>
                                        </p:tgtEl>
                                        <p:attrNameLst>
                                          <p:attrName>style.visibility</p:attrName>
                                        </p:attrNameLst>
                                      </p:cBhvr>
                                      <p:to>
                                        <p:strVal val="visible"/>
                                      </p:to>
                                    </p:set>
                                    <p:animEffect transition="in" filter="wipe(up)">
                                      <p:cBhvr>
                                        <p:cTn id="17" dur="500"/>
                                        <p:tgtEl>
                                          <p:spTgt spid="42189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21905"/>
                                        </p:tgtEl>
                                        <p:attrNameLst>
                                          <p:attrName>style.visibility</p:attrName>
                                        </p:attrNameLst>
                                      </p:cBhvr>
                                      <p:to>
                                        <p:strVal val="visible"/>
                                      </p:to>
                                    </p:set>
                                    <p:animEffect transition="in" filter="wipe(left)">
                                      <p:cBhvr>
                                        <p:cTn id="21" dur="500"/>
                                        <p:tgtEl>
                                          <p:spTgt spid="4219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21901"/>
                                        </p:tgtEl>
                                        <p:attrNameLst>
                                          <p:attrName>style.visibility</p:attrName>
                                        </p:attrNameLst>
                                      </p:cBhvr>
                                      <p:to>
                                        <p:strVal val="visible"/>
                                      </p:to>
                                    </p:set>
                                    <p:anim calcmode="lin" valueType="num">
                                      <p:cBhvr additive="base">
                                        <p:cTn id="26" dur="500" fill="hold"/>
                                        <p:tgtEl>
                                          <p:spTgt spid="421901"/>
                                        </p:tgtEl>
                                        <p:attrNameLst>
                                          <p:attrName>ppt_x</p:attrName>
                                        </p:attrNameLst>
                                      </p:cBhvr>
                                      <p:tavLst>
                                        <p:tav tm="0">
                                          <p:val>
                                            <p:strVal val="#ppt_x"/>
                                          </p:val>
                                        </p:tav>
                                        <p:tav tm="100000">
                                          <p:val>
                                            <p:strVal val="#ppt_x"/>
                                          </p:val>
                                        </p:tav>
                                      </p:tavLst>
                                    </p:anim>
                                    <p:anim calcmode="lin" valueType="num">
                                      <p:cBhvr additive="base">
                                        <p:cTn id="27" dur="500" fill="hold"/>
                                        <p:tgtEl>
                                          <p:spTgt spid="421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utoUpdateAnimBg="0"/>
      <p:bldP spid="421897" grpId="0" autoUpdateAnimBg="0"/>
      <p:bldP spid="42190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923" name="Picture 11"/>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2917" name="Rectangle 5"/>
          <p:cNvSpPr>
            <a:spLocks noChangeArrowheads="1"/>
          </p:cNvSpPr>
          <p:nvPr/>
        </p:nvSpPr>
        <p:spPr bwMode="auto">
          <a:xfrm>
            <a:off x="304800" y="381000"/>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3.33</a:t>
            </a:r>
            <a:r>
              <a:rPr kumimoji="1" lang="zh-CN" altLang="en-US" sz="2400" b="1">
                <a:solidFill>
                  <a:srgbClr val="FF0000"/>
                </a:solidFill>
                <a:latin typeface="Times New Roman" pitchFamily="18" charset="0"/>
              </a:rPr>
              <a:t>）式的一些说明</a:t>
            </a:r>
          </a:p>
        </p:txBody>
      </p:sp>
      <p:sp>
        <p:nvSpPr>
          <p:cNvPr id="422918" name="Rectangle 6"/>
          <p:cNvSpPr>
            <a:spLocks noChangeArrowheads="1"/>
          </p:cNvSpPr>
          <p:nvPr/>
        </p:nvSpPr>
        <p:spPr bwMode="auto">
          <a:xfrm>
            <a:off x="381000" y="9906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         </a:t>
            </a:r>
            <a:r>
              <a:rPr kumimoji="1" lang="zh-CN" altLang="en-US" sz="2400" b="1">
                <a:latin typeface="Times New Roman" pitchFamily="18" charset="0"/>
              </a:rPr>
              <a:t>式中</a:t>
            </a:r>
            <a:r>
              <a:rPr kumimoji="1" lang="en-US" altLang="zh-CN" sz="2400" b="1" i="1">
                <a:latin typeface="Times New Roman" pitchFamily="18" charset="0"/>
              </a:rPr>
              <a:t>a</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2</a:t>
            </a:r>
            <a:r>
              <a:rPr kumimoji="1" lang="zh-CN" altLang="en-US" sz="2400" b="1">
                <a:latin typeface="Times New Roman" pitchFamily="18" charset="0"/>
              </a:rPr>
              <a:t>为本种群的亲疏系数，</a:t>
            </a:r>
            <a:r>
              <a:rPr kumimoji="1" lang="en-US" altLang="zh-CN" sz="2400" b="1" i="1">
                <a:latin typeface="Times New Roman" pitchFamily="18" charset="0"/>
              </a:rPr>
              <a:t>a</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1</a:t>
            </a:r>
            <a:r>
              <a:rPr kumimoji="1" lang="zh-CN" altLang="en-US" sz="2400" b="1">
                <a:latin typeface="Times New Roman" pitchFamily="18" charset="0"/>
              </a:rPr>
              <a:t>为两种群间的交叉亲疏系数。</a:t>
            </a:r>
            <a:r>
              <a:rPr kumimoji="1" lang="en-US" altLang="zh-CN" sz="2400" b="1" i="1">
                <a:latin typeface="Times New Roman" pitchFamily="18" charset="0"/>
              </a:rPr>
              <a:t>a</a:t>
            </a:r>
            <a:r>
              <a:rPr kumimoji="1" lang="en-US" altLang="zh-CN" sz="2400" b="1" baseline="-30000">
                <a:latin typeface="Times New Roman" pitchFamily="18" charset="0"/>
              </a:rPr>
              <a:t>2</a:t>
            </a:r>
            <a:r>
              <a:rPr kumimoji="1" lang="en-US" altLang="zh-CN" sz="2400" b="1" i="1">
                <a:latin typeface="Times New Roman" pitchFamily="18" charset="0"/>
              </a:rPr>
              <a:t>b</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时，两种群间存在着相互影响，此时又可分为以下几类情况：</a:t>
            </a:r>
          </a:p>
        </p:txBody>
      </p:sp>
      <p:sp>
        <p:nvSpPr>
          <p:cNvPr id="422919" name="Rectangle 7"/>
          <p:cNvSpPr>
            <a:spLocks noChangeArrowheads="1"/>
          </p:cNvSpPr>
          <p:nvPr/>
        </p:nvSpPr>
        <p:spPr bwMode="auto">
          <a:xfrm>
            <a:off x="533400" y="22860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i</a:t>
            </a:r>
            <a:r>
              <a:rPr kumimoji="1" lang="zh-CN" altLang="en-US" sz="2400" b="1">
                <a:latin typeface="Times New Roman" pitchFamily="18" charset="0"/>
              </a:rPr>
              <a:t>）</a:t>
            </a:r>
            <a:r>
              <a:rPr kumimoji="1" lang="en-US" altLang="zh-CN" sz="2400" b="1" i="1">
                <a:latin typeface="Times New Roman" pitchFamily="18" charset="0"/>
              </a:rPr>
              <a:t>a</a:t>
            </a:r>
            <a:r>
              <a:rPr kumimoji="1" lang="en-US" altLang="zh-CN" sz="2400" b="1" baseline="-30000">
                <a:latin typeface="Times New Roman" pitchFamily="18" charset="0"/>
              </a:rPr>
              <a:t>2</a:t>
            </a:r>
            <a:r>
              <a:rPr kumimoji="1" lang="en-US" altLang="zh-CN" sz="2400" b="1">
                <a:latin typeface="Times New Roman" pitchFamily="18" charset="0"/>
              </a:rPr>
              <a:t>&gt;0</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1</a:t>
            </a:r>
            <a:r>
              <a:rPr kumimoji="1" lang="en-US" altLang="zh-CN" sz="2400" b="1">
                <a:latin typeface="Times New Roman" pitchFamily="18" charset="0"/>
              </a:rPr>
              <a:t>&gt;0</a:t>
            </a:r>
            <a:r>
              <a:rPr kumimoji="1" lang="zh-CN" altLang="en-US" sz="2400" b="1">
                <a:latin typeface="Times New Roman" pitchFamily="18" charset="0"/>
              </a:rPr>
              <a:t>，共栖系统。</a:t>
            </a:r>
          </a:p>
        </p:txBody>
      </p:sp>
      <p:sp>
        <p:nvSpPr>
          <p:cNvPr id="422920" name="Rectangle 8"/>
          <p:cNvSpPr>
            <a:spLocks noChangeArrowheads="1"/>
          </p:cNvSpPr>
          <p:nvPr/>
        </p:nvSpPr>
        <p:spPr bwMode="auto">
          <a:xfrm>
            <a:off x="838200" y="2819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latin typeface="Times New Roman" pitchFamily="18" charset="0"/>
              </a:rPr>
              <a:t>（</a:t>
            </a:r>
            <a:r>
              <a:rPr kumimoji="1" lang="en-US" altLang="zh-CN" sz="2400" b="1">
                <a:latin typeface="Times New Roman" pitchFamily="18" charset="0"/>
              </a:rPr>
              <a:t>ii</a:t>
            </a:r>
            <a:r>
              <a:rPr kumimoji="1" lang="zh-CN" altLang="en-US" sz="2400" b="1">
                <a:latin typeface="Times New Roman" pitchFamily="18" charset="0"/>
              </a:rPr>
              <a:t>）</a:t>
            </a:r>
            <a:r>
              <a:rPr kumimoji="1" lang="en-US" altLang="zh-CN" sz="2400" b="1" i="1">
                <a:latin typeface="Times New Roman" pitchFamily="18" charset="0"/>
              </a:rPr>
              <a:t>a</a:t>
            </a:r>
            <a:r>
              <a:rPr kumimoji="1" lang="en-US" altLang="zh-CN" sz="2400" b="1" baseline="-30000">
                <a:latin typeface="Times New Roman" pitchFamily="18" charset="0"/>
              </a:rPr>
              <a:t>2</a:t>
            </a:r>
            <a:r>
              <a:rPr kumimoji="1" lang="en-US" altLang="zh-CN" sz="2400" b="1">
                <a:latin typeface="Times New Roman" pitchFamily="18" charset="0"/>
              </a:rPr>
              <a:t>&lt;0</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1</a:t>
            </a:r>
            <a:r>
              <a:rPr kumimoji="1" lang="en-US" altLang="zh-CN" sz="2400" b="1">
                <a:latin typeface="Times New Roman" pitchFamily="18" charset="0"/>
              </a:rPr>
              <a:t>&gt;0</a:t>
            </a:r>
            <a:r>
              <a:rPr kumimoji="1" lang="zh-CN" altLang="en-US" sz="2400" b="1">
                <a:latin typeface="Times New Roman" pitchFamily="18" charset="0"/>
              </a:rPr>
              <a:t>（ 或</a:t>
            </a:r>
            <a:r>
              <a:rPr kumimoji="1" lang="en-US" altLang="zh-CN" sz="2400" b="1" i="1">
                <a:latin typeface="Times New Roman" pitchFamily="18" charset="0"/>
              </a:rPr>
              <a:t>a</a:t>
            </a:r>
            <a:r>
              <a:rPr kumimoji="1" lang="en-US" altLang="zh-CN" sz="2400" b="1" baseline="-30000">
                <a:latin typeface="Times New Roman" pitchFamily="18" charset="0"/>
              </a:rPr>
              <a:t>2</a:t>
            </a:r>
            <a:r>
              <a:rPr kumimoji="1" lang="en-US" altLang="zh-CN" sz="2400" b="1">
                <a:latin typeface="Times New Roman" pitchFamily="18" charset="0"/>
              </a:rPr>
              <a:t>&gt;0</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1</a:t>
            </a:r>
            <a:r>
              <a:rPr kumimoji="1" lang="en-US" altLang="zh-CN" sz="2400" b="1">
                <a:latin typeface="Times New Roman" pitchFamily="18" charset="0"/>
              </a:rPr>
              <a:t>&lt;0 </a:t>
            </a:r>
            <a:r>
              <a:rPr kumimoji="1" lang="zh-CN" altLang="en-US" sz="2400" b="1">
                <a:latin typeface="Times New Roman" pitchFamily="18" charset="0"/>
              </a:rPr>
              <a:t>），捕食系统。</a:t>
            </a:r>
          </a:p>
        </p:txBody>
      </p:sp>
      <p:sp>
        <p:nvSpPr>
          <p:cNvPr id="422921" name="Rectangle 9"/>
          <p:cNvSpPr>
            <a:spLocks noChangeArrowheads="1"/>
          </p:cNvSpPr>
          <p:nvPr/>
        </p:nvSpPr>
        <p:spPr bwMode="auto">
          <a:xfrm>
            <a:off x="828675" y="3352800"/>
            <a:ext cx="435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iii</a:t>
            </a:r>
            <a:r>
              <a:rPr kumimoji="1" lang="zh-CN" altLang="en-US" sz="2400" b="1">
                <a:latin typeface="Times New Roman" pitchFamily="18" charset="0"/>
              </a:rPr>
              <a:t>）</a:t>
            </a:r>
            <a:r>
              <a:rPr kumimoji="1" lang="en-US" altLang="zh-CN" sz="2400" b="1" i="1">
                <a:latin typeface="Times New Roman" pitchFamily="18" charset="0"/>
              </a:rPr>
              <a:t>a</a:t>
            </a:r>
            <a:r>
              <a:rPr kumimoji="1" lang="en-US" altLang="zh-CN" sz="2400" b="1" baseline="-30000">
                <a:latin typeface="Times New Roman" pitchFamily="18" charset="0"/>
              </a:rPr>
              <a:t>2</a:t>
            </a:r>
            <a:r>
              <a:rPr kumimoji="1" lang="en-US" altLang="zh-CN" sz="2400" b="1">
                <a:latin typeface="Times New Roman" pitchFamily="18" charset="0"/>
              </a:rPr>
              <a:t>&lt;0</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baseline="-30000">
                <a:latin typeface="Times New Roman" pitchFamily="18" charset="0"/>
              </a:rPr>
              <a:t>1</a:t>
            </a:r>
            <a:r>
              <a:rPr kumimoji="1" lang="en-US" altLang="zh-CN" sz="2400" b="1">
                <a:latin typeface="Times New Roman" pitchFamily="18" charset="0"/>
              </a:rPr>
              <a:t>&lt;0</a:t>
            </a:r>
            <a:r>
              <a:rPr kumimoji="1" lang="zh-CN" altLang="en-US" sz="2400" b="1">
                <a:latin typeface="Times New Roman" pitchFamily="18" charset="0"/>
              </a:rPr>
              <a:t>，竞争系统。</a:t>
            </a:r>
          </a:p>
        </p:txBody>
      </p:sp>
      <p:sp>
        <p:nvSpPr>
          <p:cNvPr id="422922" name="Rectangle 10"/>
          <p:cNvSpPr>
            <a:spLocks noChangeArrowheads="1"/>
          </p:cNvSpPr>
          <p:nvPr/>
        </p:nvSpPr>
        <p:spPr bwMode="auto">
          <a:xfrm>
            <a:off x="304800" y="39624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i</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iii</a:t>
            </a:r>
            <a:r>
              <a:rPr kumimoji="1" lang="zh-CN" altLang="en-US" sz="2400" b="1">
                <a:latin typeface="Times New Roman" pitchFamily="18" charset="0"/>
              </a:rPr>
              <a:t>）构成了生态学中三个最基本的类型，种群间较为复杂的关系可以由这三种基本关系复合而成。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93" name="Object 37"/>
          <p:cNvGraphicFramePr>
            <a:graphicFrameLocks noChangeAspect="1"/>
          </p:cNvGraphicFramePr>
          <p:nvPr/>
        </p:nvGraphicFramePr>
        <p:xfrm>
          <a:off x="2209800" y="993775"/>
          <a:ext cx="4876800" cy="4645025"/>
        </p:xfrm>
        <a:graphic>
          <a:graphicData uri="http://schemas.openxmlformats.org/presentationml/2006/ole">
            <mc:AlternateContent xmlns:mc="http://schemas.openxmlformats.org/markup-compatibility/2006">
              <mc:Choice xmlns:v="urn:schemas-microsoft-com:vml" Requires="v">
                <p:oleObj spid="_x0000_s326701" name="Clip" r:id="rId3" imgW="1314286" imgH="1419048" progId="MS_ClipArt_Gallery.5">
                  <p:embed/>
                </p:oleObj>
              </mc:Choice>
              <mc:Fallback>
                <p:oleObj name="Clip" r:id="rId3" imgW="1314286" imgH="1419048" progId="MS_ClipArt_Gallery.5">
                  <p:embed/>
                  <p:pic>
                    <p:nvPicPr>
                      <p:cNvPr id="0" name="Object 37"/>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209800" y="993775"/>
                        <a:ext cx="4876800"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6692" name="Rectangle 36"/>
          <p:cNvSpPr>
            <a:spLocks noChangeArrowheads="1"/>
          </p:cNvSpPr>
          <p:nvPr/>
        </p:nvSpPr>
        <p:spPr bwMode="auto">
          <a:xfrm>
            <a:off x="381000" y="17526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zh-CN" altLang="en-US" sz="2400" b="1">
                <a:latin typeface="楷体_GB2312" pitchFamily="49" charset="-122"/>
              </a:rPr>
              <a:t>为了保持自然资料的合理开发与利用，人类必须保持并控制生态平衡，甚至必须控制人类自身的增长。本节将建立几个简单的单种群增长模型，以简略分析一下这方面的问题。</a:t>
            </a:r>
            <a:endParaRPr lang="zh-CN" altLang="en-US" sz="1800">
              <a:ea typeface="宋体" pitchFamily="2" charset="-122"/>
            </a:endParaRPr>
          </a:p>
        </p:txBody>
      </p:sp>
      <p:sp>
        <p:nvSpPr>
          <p:cNvPr id="326697" name="Rectangle 41"/>
          <p:cNvSpPr>
            <a:spLocks noChangeArrowheads="1"/>
          </p:cNvSpPr>
          <p:nvPr/>
        </p:nvSpPr>
        <p:spPr bwMode="auto">
          <a:xfrm>
            <a:off x="228600" y="41148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zh-CN" altLang="en-US" sz="2400" b="1">
                <a:latin typeface="楷体_GB2312" pitchFamily="49" charset="-122"/>
              </a:rPr>
              <a:t>种群的数量本应取离散值，但由于种群数量一般较大，为建立微分方程模型，可将种群数量看作连续变量</a:t>
            </a:r>
            <a:r>
              <a:rPr lang="en-US" altLang="zh-CN" sz="2400" b="1">
                <a:latin typeface="楷体_GB2312" pitchFamily="49" charset="-122"/>
              </a:rPr>
              <a:t>,</a:t>
            </a:r>
            <a:r>
              <a:rPr lang="zh-CN" altLang="en-US" sz="2400" b="1">
                <a:latin typeface="楷体_GB2312" pitchFamily="49" charset="-122"/>
              </a:rPr>
              <a:t>由此引起的误差将是十分微小的。 </a:t>
            </a:r>
          </a:p>
        </p:txBody>
      </p:sp>
      <p:sp>
        <p:nvSpPr>
          <p:cNvPr id="326699" name="Rectangle 43"/>
          <p:cNvSpPr>
            <a:spLocks noGrp="1" noChangeArrowheads="1"/>
          </p:cNvSpPr>
          <p:nvPr>
            <p:ph type="title"/>
          </p:nvPr>
        </p:nvSpPr>
        <p:spPr bwMode="auto">
          <a:xfrm>
            <a:off x="1524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3.2</a:t>
            </a:r>
            <a:r>
              <a:rPr kumimoji="1" lang="en-US" altLang="zh-CN" sz="2800" b="1">
                <a:solidFill>
                  <a:srgbClr val="FF3300"/>
                </a:solidFill>
                <a:latin typeface="Times New Roman" pitchFamily="18" charset="0"/>
                <a:ea typeface="楷体_GB2312" pitchFamily="49" charset="-122"/>
              </a:rPr>
              <a:t>  </a:t>
            </a:r>
            <a:r>
              <a:rPr kumimoji="1" lang="en-US" altLang="zh-CN" sz="2800" b="1">
                <a:solidFill>
                  <a:srgbClr val="FF3300"/>
                </a:solidFill>
                <a:latin typeface="楷体_GB2312" pitchFamily="49" charset="-122"/>
                <a:ea typeface="楷体_GB2312" pitchFamily="49" charset="-122"/>
              </a:rPr>
              <a:t>Malthus</a:t>
            </a:r>
            <a:r>
              <a:rPr kumimoji="1" lang="zh-CN" altLang="en-US" sz="2800" b="1">
                <a:solidFill>
                  <a:srgbClr val="FF3300"/>
                </a:solidFill>
                <a:latin typeface="楷体_GB2312" pitchFamily="49" charset="-122"/>
                <a:ea typeface="楷体_GB2312" pitchFamily="49" charset="-122"/>
              </a:rPr>
              <a:t>模型与</a:t>
            </a:r>
            <a:r>
              <a:rPr kumimoji="1" lang="en-US" altLang="zh-CN" sz="2800" b="1">
                <a:solidFill>
                  <a:srgbClr val="FF3300"/>
                </a:solidFill>
                <a:latin typeface="楷体_GB2312" pitchFamily="49" charset="-122"/>
                <a:ea typeface="楷体_GB2312" pitchFamily="49" charset="-122"/>
              </a:rPr>
              <a:t>Logistic</a:t>
            </a:r>
            <a:r>
              <a:rPr kumimoji="1" lang="zh-CN" altLang="en-US" sz="2800" b="1">
                <a:solidFill>
                  <a:srgbClr val="FF3300"/>
                </a:solidFill>
                <a:latin typeface="楷体_GB2312" pitchFamily="49" charset="-122"/>
                <a:ea typeface="楷体_GB2312" pitchFamily="49" charset="-122"/>
              </a:rPr>
              <a:t>模型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6692"/>
                                        </p:tgtEl>
                                        <p:attrNameLst>
                                          <p:attrName>style.visibility</p:attrName>
                                        </p:attrNameLst>
                                      </p:cBhvr>
                                      <p:to>
                                        <p:strVal val="visible"/>
                                      </p:to>
                                    </p:set>
                                    <p:animEffect transition="in" filter="wipe(up)">
                                      <p:cBhvr>
                                        <p:cTn id="7" dur="500"/>
                                        <p:tgtEl>
                                          <p:spTgt spid="326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97"/>
                                        </p:tgtEl>
                                        <p:attrNameLst>
                                          <p:attrName>style.visibility</p:attrName>
                                        </p:attrNameLst>
                                      </p:cBhvr>
                                      <p:to>
                                        <p:strVal val="visible"/>
                                      </p:to>
                                    </p:set>
                                    <p:animEffect transition="in" filter="wipe(left)">
                                      <p:cBhvr>
                                        <p:cTn id="12" dur="500"/>
                                        <p:tgtEl>
                                          <p:spTgt spid="326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92" grpId="0" autoUpdateAnimBg="0"/>
      <p:bldP spid="32669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64" name="Picture 28"/>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3941" name="Rectangle 5"/>
          <p:cNvSpPr>
            <a:spLocks noChangeArrowheads="1"/>
          </p:cNvSpPr>
          <p:nvPr/>
        </p:nvSpPr>
        <p:spPr bwMode="auto">
          <a:xfrm>
            <a:off x="334963" y="304800"/>
            <a:ext cx="347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3.33</a:t>
            </a:r>
            <a:r>
              <a:rPr kumimoji="1" lang="zh-CN" altLang="en-US" sz="2400" b="1">
                <a:solidFill>
                  <a:srgbClr val="FF0000"/>
                </a:solidFill>
                <a:latin typeface="Times New Roman" pitchFamily="18" charset="0"/>
              </a:rPr>
              <a:t>）是否具有周期解</a:t>
            </a:r>
          </a:p>
        </p:txBody>
      </p:sp>
      <p:sp>
        <p:nvSpPr>
          <p:cNvPr id="423943" name="Rectangle 7"/>
          <p:cNvSpPr>
            <a:spLocks noChangeArrowheads="1"/>
          </p:cNvSpPr>
          <p:nvPr/>
        </p:nvSpPr>
        <p:spPr bwMode="auto">
          <a:xfrm>
            <a:off x="381000" y="9144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itchFamily="18" charset="0"/>
              </a:rPr>
              <a:t>        </a:t>
            </a:r>
            <a:r>
              <a:rPr kumimoji="1" lang="zh-CN" altLang="en-US" sz="2400" b="1">
                <a:latin typeface="Times New Roman" pitchFamily="18" charset="0"/>
              </a:rPr>
              <a:t>不同的系统具有不同的系数，在未得到这些系数之前先来作一个一般化的讨论。</a:t>
            </a:r>
          </a:p>
        </p:txBody>
      </p:sp>
      <p:sp>
        <p:nvSpPr>
          <p:cNvPr id="423944" name="Rectangle 8"/>
          <p:cNvSpPr>
            <a:spLocks noChangeArrowheads="1"/>
          </p:cNvSpPr>
          <p:nvPr/>
        </p:nvSpPr>
        <p:spPr bwMode="auto">
          <a:xfrm>
            <a:off x="738188" y="1849438"/>
            <a:ext cx="4545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首先，系统的平衡点为方程组</a:t>
            </a:r>
            <a:r>
              <a:rPr kumimoji="1" lang="en-US" altLang="zh-CN" sz="2400" b="1">
                <a:latin typeface="Times New Roman" pitchFamily="18" charset="0"/>
              </a:rPr>
              <a:t>:</a:t>
            </a:r>
          </a:p>
        </p:txBody>
      </p:sp>
      <p:grpSp>
        <p:nvGrpSpPr>
          <p:cNvPr id="423947" name="Group 11"/>
          <p:cNvGrpSpPr>
            <a:grpSpLocks/>
          </p:cNvGrpSpPr>
          <p:nvPr/>
        </p:nvGrpSpPr>
        <p:grpSpPr bwMode="auto">
          <a:xfrm>
            <a:off x="1600200" y="2312988"/>
            <a:ext cx="5500688" cy="1268412"/>
            <a:chOff x="755" y="1488"/>
            <a:chExt cx="3465" cy="799"/>
          </a:xfrm>
        </p:grpSpPr>
        <p:graphicFrame>
          <p:nvGraphicFramePr>
            <p:cNvPr id="423945" name="Object 9"/>
            <p:cNvGraphicFramePr>
              <a:graphicFrameLocks noChangeAspect="1"/>
            </p:cNvGraphicFramePr>
            <p:nvPr/>
          </p:nvGraphicFramePr>
          <p:xfrm>
            <a:off x="755" y="1488"/>
            <a:ext cx="2417" cy="799"/>
          </p:xfrm>
          <a:graphic>
            <a:graphicData uri="http://schemas.openxmlformats.org/presentationml/2006/ole">
              <mc:AlternateContent xmlns:mc="http://schemas.openxmlformats.org/markup-compatibility/2006">
                <mc:Choice xmlns:v="urn:schemas-microsoft-com:vml" Requires="v">
                  <p:oleObj spid="_x0000_s483332" name="Equation" r:id="rId4" imgW="1473120" imgH="482400" progId="Equation.DSMT4">
                    <p:embed/>
                  </p:oleObj>
                </mc:Choice>
                <mc:Fallback>
                  <p:oleObj name="Equation" r:id="rId4" imgW="1473120" imgH="4824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 y="1488"/>
                          <a:ext cx="2417" cy="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6" name="Rectangle 10"/>
            <p:cNvSpPr>
              <a:spLocks noChangeArrowheads="1"/>
            </p:cNvSpPr>
            <p:nvPr/>
          </p:nvSpPr>
          <p:spPr bwMode="auto">
            <a:xfrm>
              <a:off x="3504" y="1711"/>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itchFamily="18" charset="0"/>
                </a:rPr>
                <a:t>（</a:t>
              </a:r>
              <a:r>
                <a:rPr kumimoji="1" lang="en-US" altLang="zh-CN">
                  <a:latin typeface="Times New Roman" pitchFamily="18" charset="0"/>
                </a:rPr>
                <a:t>3.34</a:t>
              </a:r>
              <a:r>
                <a:rPr kumimoji="1" lang="zh-CN" altLang="en-US">
                  <a:latin typeface="Times New Roman" pitchFamily="18" charset="0"/>
                </a:rPr>
                <a:t>）</a:t>
              </a:r>
            </a:p>
          </p:txBody>
        </p:sp>
      </p:grpSp>
      <p:sp>
        <p:nvSpPr>
          <p:cNvPr id="423948" name="Rectangle 12"/>
          <p:cNvSpPr>
            <a:spLocks noChangeArrowheads="1"/>
          </p:cNvSpPr>
          <p:nvPr/>
        </p:nvSpPr>
        <p:spPr bwMode="auto">
          <a:xfrm>
            <a:off x="1027113" y="3636963"/>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的解。</a:t>
            </a:r>
          </a:p>
        </p:txBody>
      </p:sp>
      <p:grpSp>
        <p:nvGrpSpPr>
          <p:cNvPr id="423960" name="Group 24"/>
          <p:cNvGrpSpPr>
            <a:grpSpLocks/>
          </p:cNvGrpSpPr>
          <p:nvPr/>
        </p:nvGrpSpPr>
        <p:grpSpPr bwMode="auto">
          <a:xfrm>
            <a:off x="381000" y="4800600"/>
            <a:ext cx="8077200" cy="838200"/>
            <a:chOff x="192" y="3216"/>
            <a:chExt cx="5088" cy="528"/>
          </a:xfrm>
        </p:grpSpPr>
        <p:sp>
          <p:nvSpPr>
            <p:cNvPr id="423959" name="Rectangle 23"/>
            <p:cNvSpPr>
              <a:spLocks noChangeArrowheads="1"/>
            </p:cNvSpPr>
            <p:nvPr/>
          </p:nvSpPr>
          <p:spPr bwMode="auto">
            <a:xfrm>
              <a:off x="192" y="3226"/>
              <a:ext cx="50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itchFamily="18" charset="0"/>
                </a:rPr>
                <a:t>        </a:t>
              </a:r>
              <a:r>
                <a:rPr kumimoji="1" lang="zh-CN" altLang="en-US" sz="2400" b="1">
                  <a:latin typeface="Times New Roman" pitchFamily="18" charset="0"/>
                </a:rPr>
                <a:t>如果系统具有非平凡平衡点                                  则它应当对应于方程组</a:t>
              </a:r>
            </a:p>
          </p:txBody>
        </p:sp>
        <p:graphicFrame>
          <p:nvGraphicFramePr>
            <p:cNvPr id="423953" name="Object 17"/>
            <p:cNvGraphicFramePr>
              <a:graphicFrameLocks noChangeAspect="1"/>
            </p:cNvGraphicFramePr>
            <p:nvPr/>
          </p:nvGraphicFramePr>
          <p:xfrm>
            <a:off x="2976" y="3216"/>
            <a:ext cx="1647" cy="318"/>
          </p:xfrm>
          <a:graphic>
            <a:graphicData uri="http://schemas.openxmlformats.org/presentationml/2006/ole">
              <mc:AlternateContent xmlns:mc="http://schemas.openxmlformats.org/markup-compatibility/2006">
                <mc:Choice xmlns:v="urn:schemas-microsoft-com:vml" Requires="v">
                  <p:oleObj spid="_x0000_s483333" name="Equation" r:id="rId6" imgW="1333440" imgH="241200" progId="Equation.DSMT4">
                    <p:embed/>
                  </p:oleObj>
                </mc:Choice>
                <mc:Fallback>
                  <p:oleObj name="Equation" r:id="rId6" imgW="1333440" imgH="2412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3216"/>
                          <a:ext cx="164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3958" name="Group 22"/>
          <p:cNvGrpSpPr>
            <a:grpSpLocks/>
          </p:cNvGrpSpPr>
          <p:nvPr/>
        </p:nvGrpSpPr>
        <p:grpSpPr bwMode="auto">
          <a:xfrm>
            <a:off x="1066800" y="3981450"/>
            <a:ext cx="6673850" cy="895350"/>
            <a:chOff x="672" y="2508"/>
            <a:chExt cx="4204" cy="564"/>
          </a:xfrm>
        </p:grpSpPr>
        <p:graphicFrame>
          <p:nvGraphicFramePr>
            <p:cNvPr id="423949" name="Object 13"/>
            <p:cNvGraphicFramePr>
              <a:graphicFrameLocks noChangeAspect="1"/>
            </p:cNvGraphicFramePr>
            <p:nvPr/>
          </p:nvGraphicFramePr>
          <p:xfrm>
            <a:off x="672" y="2508"/>
            <a:ext cx="2544" cy="564"/>
          </p:xfrm>
          <a:graphic>
            <a:graphicData uri="http://schemas.openxmlformats.org/presentationml/2006/ole">
              <mc:AlternateContent xmlns:mc="http://schemas.openxmlformats.org/markup-compatibility/2006">
                <mc:Choice xmlns:v="urn:schemas-microsoft-com:vml" Requires="v">
                  <p:oleObj spid="_x0000_s483334" name="Equation" r:id="rId8" imgW="1942920" imgH="431640" progId="Equation.DSMT4">
                    <p:embed/>
                  </p:oleObj>
                </mc:Choice>
                <mc:Fallback>
                  <p:oleObj name="Equation" r:id="rId8" imgW="1942920" imgH="43164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2508"/>
                          <a:ext cx="2544" cy="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57" name="Rectangle 21"/>
            <p:cNvSpPr>
              <a:spLocks noChangeArrowheads="1"/>
            </p:cNvSpPr>
            <p:nvPr/>
          </p:nvSpPr>
          <p:spPr bwMode="auto">
            <a:xfrm>
              <a:off x="3216" y="2640"/>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均为平凡平衡点。</a:t>
              </a:r>
            </a:p>
          </p:txBody>
        </p:sp>
      </p:grpSp>
      <p:grpSp>
        <p:nvGrpSpPr>
          <p:cNvPr id="423963" name="Group 27"/>
          <p:cNvGrpSpPr>
            <a:grpSpLocks/>
          </p:cNvGrpSpPr>
          <p:nvPr/>
        </p:nvGrpSpPr>
        <p:grpSpPr bwMode="auto">
          <a:xfrm>
            <a:off x="1693863" y="5562600"/>
            <a:ext cx="4478337" cy="1193800"/>
            <a:chOff x="1067" y="3504"/>
            <a:chExt cx="2821" cy="752"/>
          </a:xfrm>
        </p:grpSpPr>
        <p:graphicFrame>
          <p:nvGraphicFramePr>
            <p:cNvPr id="423961" name="Object 25"/>
            <p:cNvGraphicFramePr>
              <a:graphicFrameLocks noChangeAspect="1"/>
            </p:cNvGraphicFramePr>
            <p:nvPr/>
          </p:nvGraphicFramePr>
          <p:xfrm>
            <a:off x="1067" y="3504"/>
            <a:ext cx="1946" cy="752"/>
          </p:xfrm>
          <a:graphic>
            <a:graphicData uri="http://schemas.openxmlformats.org/presentationml/2006/ole">
              <mc:AlternateContent xmlns:mc="http://schemas.openxmlformats.org/markup-compatibility/2006">
                <mc:Choice xmlns:v="urn:schemas-microsoft-com:vml" Requires="v">
                  <p:oleObj spid="_x0000_s483335" name="Equation" r:id="rId10" imgW="1257120" imgH="482400" progId="Equation.DSMT4">
                    <p:embed/>
                  </p:oleObj>
                </mc:Choice>
                <mc:Fallback>
                  <p:oleObj name="Equation" r:id="rId10" imgW="1257120" imgH="482400"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7" y="3504"/>
                          <a:ext cx="1946" cy="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62" name="Rectangle 26"/>
            <p:cNvSpPr>
              <a:spLocks noChangeArrowheads="1"/>
            </p:cNvSpPr>
            <p:nvPr/>
          </p:nvSpPr>
          <p:spPr bwMode="auto">
            <a:xfrm>
              <a:off x="3386" y="374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的根</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96" name="Picture 36"/>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4967" name="Group 7"/>
          <p:cNvGrpSpPr>
            <a:grpSpLocks/>
          </p:cNvGrpSpPr>
          <p:nvPr/>
        </p:nvGrpSpPr>
        <p:grpSpPr bwMode="auto">
          <a:xfrm>
            <a:off x="533400" y="447675"/>
            <a:ext cx="5181600" cy="847725"/>
            <a:chOff x="336" y="282"/>
            <a:chExt cx="3264" cy="534"/>
          </a:xfrm>
        </p:grpSpPr>
        <p:sp>
          <p:nvSpPr>
            <p:cNvPr id="424964" name="Rectangle 4"/>
            <p:cNvSpPr>
              <a:spLocks noChangeArrowheads="1"/>
            </p:cNvSpPr>
            <p:nvPr/>
          </p:nvSpPr>
          <p:spPr bwMode="auto">
            <a:xfrm>
              <a:off x="336" y="28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解得：</a:t>
              </a:r>
            </a:p>
          </p:txBody>
        </p:sp>
        <p:graphicFrame>
          <p:nvGraphicFramePr>
            <p:cNvPr id="424965" name="Object 5"/>
            <p:cNvGraphicFramePr>
              <a:graphicFrameLocks noChangeAspect="1"/>
            </p:cNvGraphicFramePr>
            <p:nvPr/>
          </p:nvGraphicFramePr>
          <p:xfrm>
            <a:off x="960" y="282"/>
            <a:ext cx="1227" cy="534"/>
          </p:xfrm>
          <a:graphic>
            <a:graphicData uri="http://schemas.openxmlformats.org/presentationml/2006/ole">
              <mc:AlternateContent xmlns:mc="http://schemas.openxmlformats.org/markup-compatibility/2006">
                <mc:Choice xmlns:v="urn:schemas-microsoft-com:vml" Requires="v">
                  <p:oleObj spid="_x0000_s484358" name="Equation" r:id="rId4" imgW="1002960" imgH="431640" progId="Equation.DSMT4">
                    <p:embed/>
                  </p:oleObj>
                </mc:Choice>
                <mc:Fallback>
                  <p:oleObj name="Equation" r:id="rId4" imgW="1002960" imgH="4316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82"/>
                          <a:ext cx="1227"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66" name="Object 6"/>
            <p:cNvGraphicFramePr>
              <a:graphicFrameLocks noChangeAspect="1"/>
            </p:cNvGraphicFramePr>
            <p:nvPr/>
          </p:nvGraphicFramePr>
          <p:xfrm>
            <a:off x="2413" y="283"/>
            <a:ext cx="1187" cy="533"/>
          </p:xfrm>
          <a:graphic>
            <a:graphicData uri="http://schemas.openxmlformats.org/presentationml/2006/ole">
              <mc:AlternateContent xmlns:mc="http://schemas.openxmlformats.org/markup-compatibility/2006">
                <mc:Choice xmlns:v="urn:schemas-microsoft-com:vml" Requires="v">
                  <p:oleObj spid="_x0000_s484359" name="Equation" r:id="rId6" imgW="965160" imgH="431640" progId="Equation.DSMT4">
                    <p:embed/>
                  </p:oleObj>
                </mc:Choice>
                <mc:Fallback>
                  <p:oleObj name="Equation" r:id="rId6" imgW="96516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 y="283"/>
                          <a:ext cx="1187" cy="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4972" name="Group 12"/>
          <p:cNvGrpSpPr>
            <a:grpSpLocks/>
          </p:cNvGrpSpPr>
          <p:nvPr/>
        </p:nvGrpSpPr>
        <p:grpSpPr bwMode="auto">
          <a:xfrm>
            <a:off x="1219200" y="1295400"/>
            <a:ext cx="7620000" cy="990600"/>
            <a:chOff x="768" y="912"/>
            <a:chExt cx="4800" cy="624"/>
          </a:xfrm>
        </p:grpSpPr>
        <p:grpSp>
          <p:nvGrpSpPr>
            <p:cNvPr id="424971" name="Group 11"/>
            <p:cNvGrpSpPr>
              <a:grpSpLocks/>
            </p:cNvGrpSpPr>
            <p:nvPr/>
          </p:nvGrpSpPr>
          <p:grpSpPr bwMode="auto">
            <a:xfrm>
              <a:off x="768" y="912"/>
              <a:ext cx="3120" cy="624"/>
              <a:chOff x="768" y="912"/>
              <a:chExt cx="3120" cy="624"/>
            </a:xfrm>
          </p:grpSpPr>
          <p:sp>
            <p:nvSpPr>
              <p:cNvPr id="424970" name="Line 10"/>
              <p:cNvSpPr>
                <a:spLocks noChangeShapeType="1"/>
              </p:cNvSpPr>
              <p:nvPr/>
            </p:nvSpPr>
            <p:spPr bwMode="auto">
              <a:xfrm flipH="1">
                <a:off x="2736" y="912"/>
                <a:ext cx="1152" cy="624"/>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9" name="Line 9"/>
              <p:cNvSpPr>
                <a:spLocks noChangeShapeType="1"/>
              </p:cNvSpPr>
              <p:nvPr/>
            </p:nvSpPr>
            <p:spPr bwMode="auto">
              <a:xfrm>
                <a:off x="768" y="912"/>
                <a:ext cx="3120"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4968" name="Rectangle 8"/>
            <p:cNvSpPr>
              <a:spLocks noChangeArrowheads="1"/>
            </p:cNvSpPr>
            <p:nvPr/>
          </p:nvSpPr>
          <p:spPr bwMode="auto">
            <a:xfrm>
              <a:off x="2976" y="1094"/>
              <a:ext cx="25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rgbClr val="FF0000"/>
                  </a:solidFill>
                  <a:latin typeface="宋体" pitchFamily="2" charset="-122"/>
                  <a:ea typeface="宋体" pitchFamily="2" charset="-122"/>
                </a:rPr>
                <a:t>P</a:t>
              </a:r>
              <a:r>
                <a:rPr kumimoji="1" lang="zh-CN" altLang="en-US">
                  <a:solidFill>
                    <a:srgbClr val="FF0000"/>
                  </a:solidFill>
                  <a:latin typeface="宋体" pitchFamily="2" charset="-122"/>
                  <a:ea typeface="宋体" pitchFamily="2" charset="-122"/>
                </a:rPr>
                <a:t>存在时，</a:t>
              </a:r>
              <a:r>
                <a:rPr kumimoji="1" lang="en-US" altLang="zh-CN">
                  <a:solidFill>
                    <a:srgbClr val="FF0000"/>
                  </a:solidFill>
                  <a:latin typeface="宋体" pitchFamily="2" charset="-122"/>
                  <a:ea typeface="宋体" pitchFamily="2" charset="-122"/>
                </a:rPr>
                <a:t>P</a:t>
              </a:r>
              <a:r>
                <a:rPr kumimoji="1" lang="zh-CN" altLang="en-US">
                  <a:solidFill>
                    <a:srgbClr val="FF0000"/>
                  </a:solidFill>
                  <a:latin typeface="宋体" pitchFamily="2" charset="-122"/>
                  <a:ea typeface="宋体" pitchFamily="2" charset="-122"/>
                </a:rPr>
                <a:t>一般是稳定平衡点，此时平凡平衡点常为不稳定的鞍点。</a:t>
              </a:r>
            </a:p>
          </p:txBody>
        </p:sp>
      </p:grpSp>
      <p:sp>
        <p:nvSpPr>
          <p:cNvPr id="424975" name="Rectangle 15"/>
          <p:cNvSpPr>
            <a:spLocks noChangeArrowheads="1"/>
          </p:cNvSpPr>
          <p:nvPr/>
        </p:nvSpPr>
        <p:spPr bwMode="auto">
          <a:xfrm>
            <a:off x="496888" y="30480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证明：</a:t>
            </a:r>
          </a:p>
        </p:txBody>
      </p:sp>
      <p:grpSp>
        <p:nvGrpSpPr>
          <p:cNvPr id="424979" name="Group 19"/>
          <p:cNvGrpSpPr>
            <a:grpSpLocks/>
          </p:cNvGrpSpPr>
          <p:nvPr/>
        </p:nvGrpSpPr>
        <p:grpSpPr bwMode="auto">
          <a:xfrm>
            <a:off x="1566863" y="3263900"/>
            <a:ext cx="5062537" cy="774700"/>
            <a:chOff x="987" y="1872"/>
            <a:chExt cx="3189" cy="488"/>
          </a:xfrm>
        </p:grpSpPr>
        <p:sp>
          <p:nvSpPr>
            <p:cNvPr id="424976" name="Rectangle 16"/>
            <p:cNvSpPr>
              <a:spLocks noChangeArrowheads="1"/>
            </p:cNvSpPr>
            <p:nvPr/>
          </p:nvSpPr>
          <p:spPr bwMode="auto">
            <a:xfrm>
              <a:off x="987" y="196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记</a:t>
              </a:r>
            </a:p>
          </p:txBody>
        </p:sp>
        <p:graphicFrame>
          <p:nvGraphicFramePr>
            <p:cNvPr id="424977" name="Object 17"/>
            <p:cNvGraphicFramePr>
              <a:graphicFrameLocks noChangeAspect="1"/>
            </p:cNvGraphicFramePr>
            <p:nvPr/>
          </p:nvGraphicFramePr>
          <p:xfrm>
            <a:off x="1323" y="1880"/>
            <a:ext cx="1317" cy="472"/>
          </p:xfrm>
          <a:graphic>
            <a:graphicData uri="http://schemas.openxmlformats.org/presentationml/2006/ole">
              <mc:AlternateContent xmlns:mc="http://schemas.openxmlformats.org/markup-compatibility/2006">
                <mc:Choice xmlns:v="urn:schemas-microsoft-com:vml" Requires="v">
                  <p:oleObj spid="_x0000_s484360" name="Equation" r:id="rId8" imgW="1104840" imgH="393480" progId="Equation.DSMT4">
                    <p:embed/>
                  </p:oleObj>
                </mc:Choice>
                <mc:Fallback>
                  <p:oleObj name="Equation" r:id="rId8" imgW="1104840" imgH="39348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3" y="1880"/>
                          <a:ext cx="1317"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8" name="Object 18"/>
            <p:cNvGraphicFramePr>
              <a:graphicFrameLocks noChangeAspect="1"/>
            </p:cNvGraphicFramePr>
            <p:nvPr/>
          </p:nvGraphicFramePr>
          <p:xfrm>
            <a:off x="2766" y="1872"/>
            <a:ext cx="1410" cy="488"/>
          </p:xfrm>
          <a:graphic>
            <a:graphicData uri="http://schemas.openxmlformats.org/presentationml/2006/ole">
              <mc:AlternateContent xmlns:mc="http://schemas.openxmlformats.org/markup-compatibility/2006">
                <mc:Choice xmlns:v="urn:schemas-microsoft-com:vml" Requires="v">
                  <p:oleObj spid="_x0000_s484361" name="Equation" r:id="rId10" imgW="1143000" imgH="393480" progId="Equation.DSMT4">
                    <p:embed/>
                  </p:oleObj>
                </mc:Choice>
                <mc:Fallback>
                  <p:oleObj name="Equation" r:id="rId10" imgW="1143000" imgH="39348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6" y="1872"/>
                          <a:ext cx="1410"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4993" name="Group 33"/>
          <p:cNvGrpSpPr>
            <a:grpSpLocks/>
          </p:cNvGrpSpPr>
          <p:nvPr/>
        </p:nvGrpSpPr>
        <p:grpSpPr bwMode="auto">
          <a:xfrm>
            <a:off x="457200" y="1433513"/>
            <a:ext cx="8686800" cy="1614487"/>
            <a:chOff x="288" y="903"/>
            <a:chExt cx="5472" cy="1017"/>
          </a:xfrm>
        </p:grpSpPr>
        <p:sp>
          <p:nvSpPr>
            <p:cNvPr id="424974" name="Rectangle 14"/>
            <p:cNvSpPr>
              <a:spLocks noChangeArrowheads="1"/>
            </p:cNvSpPr>
            <p:nvPr/>
          </p:nvSpPr>
          <p:spPr bwMode="auto">
            <a:xfrm>
              <a:off x="528" y="942"/>
              <a:ext cx="523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1475" indent="-371475" eaLnBrk="0" hangingPunct="0"/>
              <a:r>
                <a:rPr kumimoji="1" lang="en-US" altLang="zh-CN" sz="2400" b="1">
                  <a:solidFill>
                    <a:srgbClr val="33CC33"/>
                  </a:solidFill>
                  <a:latin typeface="Times New Roman" pitchFamily="18" charset="0"/>
                </a:rPr>
                <a:t>             </a:t>
              </a:r>
              <a:r>
                <a:rPr kumimoji="1" lang="zh-CN" altLang="en-US" sz="2400" b="1">
                  <a:solidFill>
                    <a:srgbClr val="33CC33"/>
                  </a:solidFill>
                  <a:latin typeface="Times New Roman" pitchFamily="18" charset="0"/>
                </a:rPr>
                <a:t>（无圈定理）若方程组（</a:t>
              </a:r>
              <a:r>
                <a:rPr kumimoji="1" lang="en-US" altLang="zh-CN" sz="2400" b="1">
                  <a:solidFill>
                    <a:srgbClr val="33CC33"/>
                  </a:solidFill>
                  <a:latin typeface="Times New Roman" pitchFamily="18" charset="0"/>
                </a:rPr>
                <a:t>3.33</a:t>
              </a:r>
              <a:r>
                <a:rPr kumimoji="1" lang="zh-CN" altLang="en-US" sz="2400" b="1">
                  <a:solidFill>
                    <a:srgbClr val="33CC33"/>
                  </a:solidFill>
                  <a:latin typeface="Times New Roman" pitchFamily="18" charset="0"/>
                </a:rPr>
                <a:t>）的系数满足</a:t>
              </a:r>
            </a:p>
            <a:p>
              <a:pPr marL="371475" indent="-371475" eaLnBrk="0" hangingPunct="0"/>
              <a:r>
                <a:rPr kumimoji="1" lang="zh-CN" altLang="en-US" sz="2400" b="1">
                  <a:solidFill>
                    <a:srgbClr val="33CC33"/>
                  </a:solidFill>
                  <a:latin typeface="Times New Roman" pitchFamily="18" charset="0"/>
                </a:rPr>
                <a:t>                       （</a:t>
              </a:r>
              <a:r>
                <a:rPr kumimoji="1" lang="en-US" altLang="zh-CN" sz="2400" b="1">
                  <a:solidFill>
                    <a:srgbClr val="33CC33"/>
                  </a:solidFill>
                  <a:latin typeface="Times New Roman" pitchFamily="18" charset="0"/>
                </a:rPr>
                <a:t>i</a:t>
              </a:r>
              <a:r>
                <a:rPr kumimoji="1" lang="zh-CN" altLang="en-US" sz="2400" b="1">
                  <a:solidFill>
                    <a:srgbClr val="33CC33"/>
                  </a:solidFill>
                  <a:latin typeface="Times New Roman" pitchFamily="18" charset="0"/>
                </a:rPr>
                <a:t>） </a:t>
              </a:r>
              <a:r>
                <a:rPr kumimoji="1" lang="en-US" altLang="zh-CN" sz="2400" b="1" i="1">
                  <a:solidFill>
                    <a:srgbClr val="33CC33"/>
                  </a:solidFill>
                  <a:latin typeface="Times New Roman" pitchFamily="18" charset="0"/>
                </a:rPr>
                <a:t>A</a:t>
              </a:r>
              <a:r>
                <a:rPr kumimoji="1" lang="en-US" altLang="zh-CN" sz="2400" b="1">
                  <a:solidFill>
                    <a:srgbClr val="33CC33"/>
                  </a:solidFill>
                  <a:latin typeface="Times New Roman" pitchFamily="18" charset="0"/>
                </a:rPr>
                <a:t>=</a:t>
              </a:r>
              <a:r>
                <a:rPr kumimoji="1" lang="en-US" altLang="zh-CN" sz="2400" b="1" i="1">
                  <a:solidFill>
                    <a:srgbClr val="33CC33"/>
                  </a:solidFill>
                  <a:latin typeface="Times New Roman" pitchFamily="18" charset="0"/>
                </a:rPr>
                <a:t>a</a:t>
              </a:r>
              <a:r>
                <a:rPr kumimoji="1" lang="en-US" altLang="zh-CN" sz="2400" b="1" baseline="-30000">
                  <a:solidFill>
                    <a:srgbClr val="33CC33"/>
                  </a:solidFill>
                  <a:latin typeface="Times New Roman" pitchFamily="18" charset="0"/>
                </a:rPr>
                <a:t>1</a:t>
              </a:r>
              <a:r>
                <a:rPr kumimoji="1" lang="en-US" altLang="zh-CN" sz="2400" b="1" i="1">
                  <a:solidFill>
                    <a:srgbClr val="33CC33"/>
                  </a:solidFill>
                  <a:latin typeface="Times New Roman" pitchFamily="18" charset="0"/>
                </a:rPr>
                <a:t>b</a:t>
              </a:r>
              <a:r>
                <a:rPr kumimoji="1" lang="en-US" altLang="zh-CN" sz="2400" b="1" baseline="-30000">
                  <a:solidFill>
                    <a:srgbClr val="33CC33"/>
                  </a:solidFill>
                  <a:latin typeface="Times New Roman" pitchFamily="18" charset="0"/>
                </a:rPr>
                <a:t>2</a:t>
              </a:r>
              <a:r>
                <a:rPr kumimoji="1" lang="zh-CN" altLang="en-US" sz="2400" b="1">
                  <a:solidFill>
                    <a:srgbClr val="33CC33"/>
                  </a:solidFill>
                  <a:latin typeface="Times New Roman" pitchFamily="18" charset="0"/>
                </a:rPr>
                <a:t>－</a:t>
              </a:r>
              <a:r>
                <a:rPr kumimoji="1" lang="en-US" altLang="zh-CN" sz="2400" b="1" i="1">
                  <a:solidFill>
                    <a:srgbClr val="33CC33"/>
                  </a:solidFill>
                  <a:latin typeface="Times New Roman" pitchFamily="18" charset="0"/>
                </a:rPr>
                <a:t>a</a:t>
              </a:r>
              <a:r>
                <a:rPr kumimoji="1" lang="en-US" altLang="zh-CN" sz="2400" b="1" baseline="-30000">
                  <a:solidFill>
                    <a:srgbClr val="33CC33"/>
                  </a:solidFill>
                  <a:latin typeface="Times New Roman" pitchFamily="18" charset="0"/>
                </a:rPr>
                <a:t>2</a:t>
              </a:r>
              <a:r>
                <a:rPr kumimoji="1" lang="en-US" altLang="zh-CN" sz="2400" b="1" i="1">
                  <a:solidFill>
                    <a:srgbClr val="33CC33"/>
                  </a:solidFill>
                  <a:latin typeface="Times New Roman" pitchFamily="18" charset="0"/>
                </a:rPr>
                <a:t>b</a:t>
              </a:r>
              <a:r>
                <a:rPr kumimoji="1" lang="en-US" altLang="zh-CN" sz="2400" b="1" baseline="-30000">
                  <a:solidFill>
                    <a:srgbClr val="33CC33"/>
                  </a:solidFill>
                  <a:latin typeface="Times New Roman" pitchFamily="18" charset="0"/>
                </a:rPr>
                <a:t>1</a:t>
              </a:r>
              <a:r>
                <a:rPr kumimoji="1" lang="en-US" altLang="zh-CN" sz="2400" b="1">
                  <a:solidFill>
                    <a:srgbClr val="33CC33"/>
                  </a:solidFill>
                  <a:latin typeface="Times New Roman" pitchFamily="18" charset="0"/>
                </a:rPr>
                <a:t>≠0 </a:t>
              </a:r>
            </a:p>
            <a:p>
              <a:pPr marL="371475" indent="-371475" eaLnBrk="0" hangingPunct="0"/>
              <a:r>
                <a:rPr kumimoji="1" lang="en-US" altLang="zh-CN" sz="2400" b="1">
                  <a:solidFill>
                    <a:srgbClr val="33CC33"/>
                  </a:solidFill>
                  <a:latin typeface="Times New Roman" pitchFamily="18" charset="0"/>
                </a:rPr>
                <a:t>                       </a:t>
              </a:r>
              <a:r>
                <a:rPr kumimoji="1" lang="zh-CN" altLang="en-US" sz="2400" b="1">
                  <a:solidFill>
                    <a:srgbClr val="33CC33"/>
                  </a:solidFill>
                  <a:latin typeface="Times New Roman" pitchFamily="18" charset="0"/>
                </a:rPr>
                <a:t>（</a:t>
              </a:r>
              <a:r>
                <a:rPr kumimoji="1" lang="en-US" altLang="zh-CN" sz="2400" b="1">
                  <a:solidFill>
                    <a:srgbClr val="33CC33"/>
                  </a:solidFill>
                  <a:latin typeface="Times New Roman" pitchFamily="18" charset="0"/>
                </a:rPr>
                <a:t>ii</a:t>
              </a:r>
              <a:r>
                <a:rPr kumimoji="1" lang="zh-CN" altLang="en-US" sz="2400" b="1">
                  <a:solidFill>
                    <a:srgbClr val="33CC33"/>
                  </a:solidFill>
                  <a:latin typeface="Times New Roman" pitchFamily="18" charset="0"/>
                </a:rPr>
                <a:t>）</a:t>
              </a:r>
              <a:r>
                <a:rPr kumimoji="1" lang="en-US" altLang="zh-CN" sz="2400" b="1">
                  <a:solidFill>
                    <a:srgbClr val="33CC33"/>
                  </a:solidFill>
                  <a:latin typeface="Times New Roman" pitchFamily="18" charset="0"/>
                  <a:ea typeface="Arial Unicode MS" pitchFamily="34" charset="-122"/>
                  <a:cs typeface="Arial Unicode MS" pitchFamily="34" charset="-122"/>
                </a:rPr>
                <a:t>B=</a:t>
              </a:r>
              <a:r>
                <a:rPr kumimoji="1" lang="en-US" altLang="zh-CN" sz="2400" b="1" i="1">
                  <a:solidFill>
                    <a:srgbClr val="33CC33"/>
                  </a:solidFill>
                  <a:latin typeface="Times New Roman" pitchFamily="18" charset="0"/>
                  <a:ea typeface="Arial Unicode MS" pitchFamily="34" charset="-122"/>
                  <a:cs typeface="Arial Unicode MS" pitchFamily="34" charset="-122"/>
                </a:rPr>
                <a:t> a</a:t>
              </a:r>
              <a:r>
                <a:rPr kumimoji="1" lang="en-US" altLang="zh-CN" sz="2400" b="1" baseline="-30000">
                  <a:solidFill>
                    <a:srgbClr val="33CC33"/>
                  </a:solidFill>
                  <a:latin typeface="Times New Roman" pitchFamily="18" charset="0"/>
                  <a:ea typeface="Arial Unicode MS" pitchFamily="34" charset="-122"/>
                  <a:cs typeface="Arial Unicode MS" pitchFamily="34" charset="-122"/>
                </a:rPr>
                <a:t>1</a:t>
              </a:r>
              <a:r>
                <a:rPr kumimoji="1" lang="en-US" altLang="zh-CN" sz="2400" b="1" i="1">
                  <a:solidFill>
                    <a:srgbClr val="33CC33"/>
                  </a:solidFill>
                  <a:latin typeface="Times New Roman" pitchFamily="18" charset="0"/>
                  <a:ea typeface="Arial Unicode MS" pitchFamily="34" charset="-122"/>
                  <a:cs typeface="Arial Unicode MS" pitchFamily="34" charset="-122"/>
                </a:rPr>
                <a:t>b</a:t>
              </a:r>
              <a:r>
                <a:rPr kumimoji="1" lang="en-US" altLang="zh-CN" sz="2400" b="1" baseline="-30000">
                  <a:solidFill>
                    <a:srgbClr val="33CC33"/>
                  </a:solidFill>
                  <a:latin typeface="Times New Roman" pitchFamily="18" charset="0"/>
                  <a:ea typeface="Arial Unicode MS" pitchFamily="34" charset="-122"/>
                  <a:cs typeface="Arial Unicode MS" pitchFamily="34" charset="-122"/>
                </a:rPr>
                <a:t>0</a:t>
              </a:r>
              <a:r>
                <a:rPr kumimoji="1" lang="zh-CN" altLang="en-US" sz="2400" b="1">
                  <a:solidFill>
                    <a:srgbClr val="33CC33"/>
                  </a:solidFill>
                  <a:latin typeface="Times New Roman" pitchFamily="18" charset="0"/>
                  <a:ea typeface="Arial Unicode MS" pitchFamily="34" charset="-122"/>
                  <a:cs typeface="Arial Unicode MS" pitchFamily="34" charset="-122"/>
                </a:rPr>
                <a:t>（</a:t>
              </a:r>
              <a:r>
                <a:rPr kumimoji="1" lang="en-US" altLang="zh-CN" sz="2400" b="1" i="1">
                  <a:solidFill>
                    <a:srgbClr val="33CC33"/>
                  </a:solidFill>
                  <a:latin typeface="Times New Roman" pitchFamily="18" charset="0"/>
                  <a:ea typeface="Arial Unicode MS" pitchFamily="34" charset="-122"/>
                  <a:cs typeface="Arial Unicode MS" pitchFamily="34" charset="-122"/>
                </a:rPr>
                <a:t>a</a:t>
              </a:r>
              <a:r>
                <a:rPr kumimoji="1" lang="zh-CN" altLang="en-US" sz="2400" b="1" baseline="-30000">
                  <a:solidFill>
                    <a:srgbClr val="33CC33"/>
                  </a:solidFill>
                  <a:latin typeface="Times New Roman" pitchFamily="18" charset="0"/>
                  <a:ea typeface="Arial Unicode MS" pitchFamily="34" charset="-122"/>
                  <a:cs typeface="Arial Unicode MS" pitchFamily="34" charset="-122"/>
                </a:rPr>
                <a:t>２</a:t>
              </a:r>
              <a:r>
                <a:rPr kumimoji="1" lang="zh-CN" altLang="en-US" sz="2400" b="1">
                  <a:solidFill>
                    <a:srgbClr val="33CC33"/>
                  </a:solidFill>
                  <a:latin typeface="Times New Roman" pitchFamily="18" charset="0"/>
                  <a:ea typeface="Arial Unicode MS" pitchFamily="34" charset="-122"/>
                  <a:cs typeface="Arial Unicode MS" pitchFamily="34" charset="-122"/>
                </a:rPr>
                <a:t>－</a:t>
              </a:r>
              <a:r>
                <a:rPr kumimoji="1" lang="en-US" altLang="zh-CN" sz="2400" b="1" i="1">
                  <a:solidFill>
                    <a:srgbClr val="33CC33"/>
                  </a:solidFill>
                  <a:latin typeface="Times New Roman" pitchFamily="18" charset="0"/>
                  <a:ea typeface="Arial Unicode MS" pitchFamily="34" charset="-122"/>
                  <a:cs typeface="Arial Unicode MS" pitchFamily="34" charset="-122"/>
                </a:rPr>
                <a:t>b</a:t>
              </a:r>
              <a:r>
                <a:rPr kumimoji="1" lang="en-US" altLang="zh-CN" sz="2400" b="1" baseline="-30000">
                  <a:solidFill>
                    <a:srgbClr val="33CC33"/>
                  </a:solidFill>
                  <a:latin typeface="Times New Roman" pitchFamily="18" charset="0"/>
                  <a:ea typeface="Arial Unicode MS" pitchFamily="34" charset="-122"/>
                  <a:cs typeface="Arial Unicode MS" pitchFamily="34" charset="-122"/>
                </a:rPr>
                <a:t>2</a:t>
              </a:r>
              <a:r>
                <a:rPr kumimoji="1" lang="zh-CN" altLang="en-US" sz="2400" b="1">
                  <a:solidFill>
                    <a:srgbClr val="33CC33"/>
                  </a:solidFill>
                  <a:latin typeface="Times New Roman" pitchFamily="18" charset="0"/>
                  <a:ea typeface="Arial Unicode MS" pitchFamily="34" charset="-122"/>
                  <a:cs typeface="Arial Unicode MS" pitchFamily="34" charset="-122"/>
                </a:rPr>
                <a:t>）－</a:t>
              </a:r>
              <a:r>
                <a:rPr kumimoji="1" lang="en-US" altLang="zh-CN" sz="2400" b="1" i="1">
                  <a:solidFill>
                    <a:srgbClr val="33CC33"/>
                  </a:solidFill>
                  <a:latin typeface="Times New Roman" pitchFamily="18" charset="0"/>
                  <a:ea typeface="Arial Unicode MS" pitchFamily="34" charset="-122"/>
                  <a:cs typeface="Arial Unicode MS" pitchFamily="34" charset="-122"/>
                </a:rPr>
                <a:t>a</a:t>
              </a:r>
              <a:r>
                <a:rPr kumimoji="1" lang="zh-CN" altLang="en-US" sz="2400" b="1" baseline="-30000">
                  <a:solidFill>
                    <a:srgbClr val="33CC33"/>
                  </a:solidFill>
                  <a:latin typeface="Times New Roman" pitchFamily="18" charset="0"/>
                  <a:ea typeface="Arial Unicode MS" pitchFamily="34" charset="-122"/>
                  <a:cs typeface="Arial Unicode MS" pitchFamily="34" charset="-122"/>
                </a:rPr>
                <a:t>０</a:t>
              </a:r>
              <a:r>
                <a:rPr kumimoji="1" lang="en-US" altLang="zh-CN" sz="2400" b="1" i="1">
                  <a:solidFill>
                    <a:srgbClr val="33CC33"/>
                  </a:solidFill>
                  <a:latin typeface="Times New Roman" pitchFamily="18" charset="0"/>
                  <a:ea typeface="Arial Unicode MS" pitchFamily="34" charset="-122"/>
                  <a:cs typeface="Arial Unicode MS" pitchFamily="34" charset="-122"/>
                </a:rPr>
                <a:t>b</a:t>
              </a:r>
              <a:r>
                <a:rPr kumimoji="1" lang="en-US" altLang="zh-CN" sz="2400" b="1" baseline="-30000">
                  <a:solidFill>
                    <a:srgbClr val="33CC33"/>
                  </a:solidFill>
                  <a:latin typeface="Times New Roman" pitchFamily="18" charset="0"/>
                  <a:ea typeface="Arial Unicode MS" pitchFamily="34" charset="-122"/>
                  <a:cs typeface="Arial Unicode MS" pitchFamily="34" charset="-122"/>
                </a:rPr>
                <a:t>2</a:t>
              </a:r>
              <a:r>
                <a:rPr kumimoji="1" lang="zh-CN" altLang="en-US" sz="2400" b="1">
                  <a:solidFill>
                    <a:srgbClr val="33CC33"/>
                  </a:solidFill>
                  <a:latin typeface="Times New Roman" pitchFamily="18" charset="0"/>
                  <a:ea typeface="Arial Unicode MS" pitchFamily="34" charset="-122"/>
                  <a:cs typeface="Arial Unicode MS" pitchFamily="34" charset="-122"/>
                </a:rPr>
                <a:t>（</a:t>
              </a:r>
              <a:r>
                <a:rPr kumimoji="1" lang="en-US" altLang="zh-CN" sz="2400" b="1" i="1">
                  <a:solidFill>
                    <a:srgbClr val="33CC33"/>
                  </a:solidFill>
                  <a:latin typeface="Times New Roman" pitchFamily="18" charset="0"/>
                  <a:ea typeface="Arial Unicode MS" pitchFamily="34" charset="-122"/>
                  <a:cs typeface="Arial Unicode MS" pitchFamily="34" charset="-122"/>
                </a:rPr>
                <a:t>a</a:t>
              </a:r>
              <a:r>
                <a:rPr kumimoji="1" lang="en-US" altLang="zh-CN" sz="2400" b="1" baseline="-30000">
                  <a:solidFill>
                    <a:srgbClr val="33CC33"/>
                  </a:solidFill>
                  <a:latin typeface="Times New Roman" pitchFamily="18" charset="0"/>
                  <a:ea typeface="Arial Unicode MS" pitchFamily="34" charset="-122"/>
                  <a:cs typeface="Arial Unicode MS" pitchFamily="34" charset="-122"/>
                </a:rPr>
                <a:t>1</a:t>
              </a:r>
              <a:r>
                <a:rPr kumimoji="1" lang="zh-CN" altLang="en-US" sz="2400" b="1">
                  <a:solidFill>
                    <a:srgbClr val="33CC33"/>
                  </a:solidFill>
                  <a:latin typeface="Times New Roman" pitchFamily="18" charset="0"/>
                  <a:ea typeface="Arial Unicode MS" pitchFamily="34" charset="-122"/>
                  <a:cs typeface="Arial Unicode MS" pitchFamily="34" charset="-122"/>
                </a:rPr>
                <a:t>－</a:t>
              </a:r>
              <a:r>
                <a:rPr kumimoji="1" lang="en-US" altLang="zh-CN" sz="2400" b="1" i="1">
                  <a:solidFill>
                    <a:srgbClr val="33CC33"/>
                  </a:solidFill>
                  <a:latin typeface="Times New Roman" pitchFamily="18" charset="0"/>
                  <a:ea typeface="Arial Unicode MS" pitchFamily="34" charset="-122"/>
                  <a:cs typeface="Arial Unicode MS" pitchFamily="34" charset="-122"/>
                </a:rPr>
                <a:t>b</a:t>
              </a:r>
              <a:r>
                <a:rPr kumimoji="1" lang="zh-CN" altLang="en-US" sz="2400" b="1" baseline="-30000">
                  <a:solidFill>
                    <a:srgbClr val="33CC33"/>
                  </a:solidFill>
                  <a:latin typeface="Times New Roman" pitchFamily="18" charset="0"/>
                  <a:ea typeface="Arial Unicode MS" pitchFamily="34" charset="-122"/>
                  <a:cs typeface="Arial Unicode MS" pitchFamily="34" charset="-122"/>
                </a:rPr>
                <a:t>１</a:t>
              </a:r>
              <a:r>
                <a:rPr kumimoji="1" lang="zh-CN" altLang="en-US" sz="2400" b="1">
                  <a:solidFill>
                    <a:srgbClr val="33CC33"/>
                  </a:solidFill>
                  <a:latin typeface="Times New Roman" pitchFamily="18" charset="0"/>
                  <a:ea typeface="Arial Unicode MS" pitchFamily="34" charset="-122"/>
                  <a:cs typeface="Arial Unicode MS" pitchFamily="34" charset="-122"/>
                </a:rPr>
                <a:t>）≠０</a:t>
              </a:r>
            </a:p>
            <a:p>
              <a:pPr marL="371475" indent="-371475" eaLnBrk="0" hangingPunct="0"/>
              <a:r>
                <a:rPr kumimoji="1" lang="zh-CN" altLang="en-US" sz="2400" b="1">
                  <a:solidFill>
                    <a:srgbClr val="33CC33"/>
                  </a:solidFill>
                  <a:latin typeface="Times New Roman" pitchFamily="18" charset="0"/>
                  <a:ea typeface="Arial Unicode MS" pitchFamily="34" charset="-122"/>
                  <a:cs typeface="Arial Unicode MS" pitchFamily="34" charset="-122"/>
                </a:rPr>
                <a:t> </a:t>
              </a:r>
              <a:r>
                <a:rPr kumimoji="1" lang="zh-CN" altLang="en-US" sz="2400" b="1">
                  <a:solidFill>
                    <a:srgbClr val="33CC33"/>
                  </a:solidFill>
                  <a:latin typeface="Times New Roman" pitchFamily="18" charset="0"/>
                </a:rPr>
                <a:t>              则</a:t>
              </a:r>
              <a:r>
                <a:rPr kumimoji="1" lang="en-US" altLang="zh-CN" sz="2400" b="1">
                  <a:solidFill>
                    <a:srgbClr val="33CC33"/>
                  </a:solidFill>
                  <a:latin typeface="Times New Roman" pitchFamily="18" charset="0"/>
                </a:rPr>
                <a:t>(3.33)</a:t>
              </a:r>
              <a:r>
                <a:rPr kumimoji="1" lang="zh-CN" altLang="en-US" sz="2400" b="1">
                  <a:solidFill>
                    <a:srgbClr val="33CC33"/>
                  </a:solidFill>
                  <a:latin typeface="Times New Roman" pitchFamily="18" charset="0"/>
                </a:rPr>
                <a:t>不存在周期解</a:t>
              </a:r>
            </a:p>
          </p:txBody>
        </p:sp>
        <p:sp>
          <p:nvSpPr>
            <p:cNvPr id="424980" name="Rectangle 20"/>
            <p:cNvSpPr>
              <a:spLocks noChangeArrowheads="1"/>
            </p:cNvSpPr>
            <p:nvPr/>
          </p:nvSpPr>
          <p:spPr bwMode="auto">
            <a:xfrm>
              <a:off x="288" y="903"/>
              <a:ext cx="7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33CC33"/>
                  </a:solidFill>
                  <a:latin typeface="Times New Roman" pitchFamily="18" charset="0"/>
                </a:rPr>
                <a:t>定理 </a:t>
              </a:r>
              <a:r>
                <a:rPr kumimoji="1" lang="en-US" altLang="zh-CN" sz="2800" b="1">
                  <a:solidFill>
                    <a:srgbClr val="33CC33"/>
                  </a:solidFill>
                  <a:latin typeface="Times New Roman" pitchFamily="18" charset="0"/>
                </a:rPr>
                <a:t>3</a:t>
              </a:r>
            </a:p>
          </p:txBody>
        </p:sp>
      </p:grpSp>
      <p:grpSp>
        <p:nvGrpSpPr>
          <p:cNvPr id="424995" name="Group 35"/>
          <p:cNvGrpSpPr>
            <a:grpSpLocks/>
          </p:cNvGrpSpPr>
          <p:nvPr/>
        </p:nvGrpSpPr>
        <p:grpSpPr bwMode="auto">
          <a:xfrm>
            <a:off x="990600" y="4038600"/>
            <a:ext cx="8001000" cy="1371600"/>
            <a:chOff x="624" y="2544"/>
            <a:chExt cx="5040" cy="864"/>
          </a:xfrm>
        </p:grpSpPr>
        <p:grpSp>
          <p:nvGrpSpPr>
            <p:cNvPr id="424989" name="Group 29"/>
            <p:cNvGrpSpPr>
              <a:grpSpLocks/>
            </p:cNvGrpSpPr>
            <p:nvPr/>
          </p:nvGrpSpPr>
          <p:grpSpPr bwMode="auto">
            <a:xfrm>
              <a:off x="933" y="2544"/>
              <a:ext cx="4731" cy="336"/>
              <a:chOff x="933" y="2592"/>
              <a:chExt cx="4731" cy="336"/>
            </a:xfrm>
          </p:grpSpPr>
          <p:graphicFrame>
            <p:nvGraphicFramePr>
              <p:cNvPr id="424982" name="Object 22"/>
              <p:cNvGraphicFramePr>
                <a:graphicFrameLocks noChangeAspect="1"/>
              </p:cNvGraphicFramePr>
              <p:nvPr/>
            </p:nvGraphicFramePr>
            <p:xfrm>
              <a:off x="1574" y="2622"/>
              <a:ext cx="1327" cy="306"/>
            </p:xfrm>
            <a:graphic>
              <a:graphicData uri="http://schemas.openxmlformats.org/presentationml/2006/ole">
                <mc:AlternateContent xmlns:mc="http://schemas.openxmlformats.org/markup-compatibility/2006">
                  <mc:Choice xmlns:v="urn:schemas-microsoft-com:vml" Requires="v">
                    <p:oleObj spid="_x0000_s484362" name="Equation" r:id="rId12" imgW="1041120" imgH="241200" progId="Equation.DSMT4">
                      <p:embed/>
                    </p:oleObj>
                  </mc:Choice>
                  <mc:Fallback>
                    <p:oleObj name="Equation" r:id="rId12" imgW="1041120" imgH="241200" progId="Equation.DSMT4">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4" y="2622"/>
                            <a:ext cx="1327"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83" name="Rectangle 23"/>
              <p:cNvSpPr>
                <a:spLocks noChangeArrowheads="1"/>
              </p:cNvSpPr>
              <p:nvPr/>
            </p:nvSpPr>
            <p:spPr bwMode="auto">
              <a:xfrm>
                <a:off x="933" y="259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作函数</a:t>
                </a:r>
              </a:p>
            </p:txBody>
          </p:sp>
          <p:sp>
            <p:nvSpPr>
              <p:cNvPr id="424985" name="Rectangle 25"/>
              <p:cNvSpPr>
                <a:spLocks noChangeArrowheads="1"/>
              </p:cNvSpPr>
              <p:nvPr/>
            </p:nvSpPr>
            <p:spPr bwMode="auto">
              <a:xfrm>
                <a:off x="2822" y="2592"/>
                <a:ext cx="28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，并记 </a:t>
                </a:r>
                <a:r>
                  <a:rPr kumimoji="1" lang="en-US" altLang="zh-CN" sz="2400" i="1">
                    <a:solidFill>
                      <a:srgbClr val="3333CC"/>
                    </a:solidFill>
                    <a:latin typeface="Times New Roman" pitchFamily="18" charset="0"/>
                  </a:rPr>
                  <a:t>f</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1</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2</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1</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a</a:t>
                </a:r>
                <a:r>
                  <a:rPr kumimoji="1" lang="en-US" altLang="zh-CN" sz="2400" baseline="-30000">
                    <a:solidFill>
                      <a:srgbClr val="3333CC"/>
                    </a:solidFill>
                    <a:latin typeface="Times New Roman" pitchFamily="18" charset="0"/>
                  </a:rPr>
                  <a:t>0</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a</a:t>
                </a:r>
                <a:r>
                  <a:rPr kumimoji="1" lang="en-US" altLang="zh-CN" sz="2400" baseline="-30000">
                    <a:solidFill>
                      <a:srgbClr val="3333CC"/>
                    </a:solidFill>
                    <a:latin typeface="Times New Roman" pitchFamily="18" charset="0"/>
                  </a:rPr>
                  <a:t>1</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1</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a</a:t>
                </a:r>
                <a:r>
                  <a:rPr kumimoji="1" lang="en-US" altLang="zh-CN" sz="2400" baseline="-30000">
                    <a:solidFill>
                      <a:srgbClr val="3333CC"/>
                    </a:solidFill>
                    <a:latin typeface="Times New Roman" pitchFamily="18" charset="0"/>
                  </a:rPr>
                  <a:t>2</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2</a:t>
                </a:r>
                <a:r>
                  <a:rPr kumimoji="1" lang="en-US" altLang="zh-CN" sz="2400">
                    <a:solidFill>
                      <a:srgbClr val="3333CC"/>
                    </a:solidFill>
                    <a:latin typeface="Times New Roman" pitchFamily="18" charset="0"/>
                  </a:rPr>
                  <a:t>)</a:t>
                </a:r>
                <a:r>
                  <a:rPr kumimoji="1" lang="zh-CN" altLang="en-US" sz="2400" b="1">
                    <a:latin typeface="Times New Roman" pitchFamily="18" charset="0"/>
                  </a:rPr>
                  <a:t>，</a:t>
                </a:r>
              </a:p>
            </p:txBody>
          </p:sp>
        </p:grpSp>
        <p:grpSp>
          <p:nvGrpSpPr>
            <p:cNvPr id="424994" name="Group 34"/>
            <p:cNvGrpSpPr>
              <a:grpSpLocks/>
            </p:cNvGrpSpPr>
            <p:nvPr/>
          </p:nvGrpSpPr>
          <p:grpSpPr bwMode="auto">
            <a:xfrm>
              <a:off x="624" y="2928"/>
              <a:ext cx="4944" cy="480"/>
              <a:chOff x="624" y="2928"/>
              <a:chExt cx="4944" cy="480"/>
            </a:xfrm>
          </p:grpSpPr>
          <p:sp>
            <p:nvSpPr>
              <p:cNvPr id="424981" name="Rectangle 21"/>
              <p:cNvSpPr>
                <a:spLocks noChangeArrowheads="1"/>
              </p:cNvSpPr>
              <p:nvPr/>
            </p:nvSpPr>
            <p:spPr bwMode="auto">
              <a:xfrm>
                <a:off x="624" y="2976"/>
                <a:ext cx="3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i="1">
                    <a:solidFill>
                      <a:srgbClr val="3333CC"/>
                    </a:solidFill>
                    <a:latin typeface="Times New Roman" pitchFamily="18" charset="0"/>
                  </a:rPr>
                  <a:t>g</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1</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2</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2</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b</a:t>
                </a:r>
                <a:r>
                  <a:rPr kumimoji="1" lang="en-US" altLang="zh-CN" sz="2400" baseline="-30000">
                    <a:solidFill>
                      <a:srgbClr val="3333CC"/>
                    </a:solidFill>
                    <a:latin typeface="Times New Roman" pitchFamily="18" charset="0"/>
                  </a:rPr>
                  <a:t>0</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b</a:t>
                </a:r>
                <a:r>
                  <a:rPr kumimoji="1" lang="en-US" altLang="zh-CN" sz="2400" baseline="-30000">
                    <a:solidFill>
                      <a:srgbClr val="3333CC"/>
                    </a:solidFill>
                    <a:latin typeface="Times New Roman" pitchFamily="18" charset="0"/>
                  </a:rPr>
                  <a:t>1</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1</a:t>
                </a:r>
                <a:r>
                  <a:rPr kumimoji="1" lang="en-US" altLang="zh-CN" sz="2400">
                    <a:solidFill>
                      <a:srgbClr val="3333CC"/>
                    </a:solidFill>
                    <a:latin typeface="Times New Roman" pitchFamily="18" charset="0"/>
                  </a:rPr>
                  <a:t>+</a:t>
                </a:r>
                <a:r>
                  <a:rPr kumimoji="1" lang="en-US" altLang="zh-CN" sz="2400" i="1">
                    <a:solidFill>
                      <a:srgbClr val="3333CC"/>
                    </a:solidFill>
                    <a:latin typeface="Times New Roman" pitchFamily="18" charset="0"/>
                  </a:rPr>
                  <a:t>b</a:t>
                </a:r>
                <a:r>
                  <a:rPr kumimoji="1" lang="en-US" altLang="zh-CN" sz="2400" baseline="-30000">
                    <a:solidFill>
                      <a:srgbClr val="3333CC"/>
                    </a:solidFill>
                    <a:latin typeface="Times New Roman" pitchFamily="18" charset="0"/>
                  </a:rPr>
                  <a:t>2</a:t>
                </a:r>
                <a:r>
                  <a:rPr kumimoji="1" lang="en-US" altLang="zh-CN" sz="2400" i="1">
                    <a:solidFill>
                      <a:srgbClr val="3333CC"/>
                    </a:solidFill>
                    <a:latin typeface="Times New Roman" pitchFamily="18" charset="0"/>
                  </a:rPr>
                  <a:t>x</a:t>
                </a:r>
                <a:r>
                  <a:rPr kumimoji="1" lang="en-US" altLang="zh-CN" sz="2400" baseline="-30000">
                    <a:solidFill>
                      <a:srgbClr val="3333CC"/>
                    </a:solidFill>
                    <a:latin typeface="Times New Roman" pitchFamily="18" charset="0"/>
                  </a:rPr>
                  <a:t>2</a:t>
                </a:r>
                <a:r>
                  <a:rPr kumimoji="1" lang="en-US" altLang="zh-CN" sz="2400">
                    <a:solidFill>
                      <a:srgbClr val="3333CC"/>
                    </a:solidFill>
                    <a:latin typeface="Times New Roman" pitchFamily="18" charset="0"/>
                  </a:rPr>
                  <a:t>)</a:t>
                </a:r>
                <a:r>
                  <a:rPr kumimoji="1" lang="zh-CN" altLang="en-US" sz="2400">
                    <a:solidFill>
                      <a:srgbClr val="3333CC"/>
                    </a:solidFill>
                    <a:latin typeface="Times New Roman" pitchFamily="18" charset="0"/>
                  </a:rPr>
                  <a:t>，</a:t>
                </a:r>
                <a:r>
                  <a:rPr kumimoji="1" lang="zh-CN" altLang="en-US" sz="2400" b="1">
                    <a:latin typeface="Times New Roman" pitchFamily="18" charset="0"/>
                  </a:rPr>
                  <a:t>容易验证：</a:t>
                </a:r>
              </a:p>
            </p:txBody>
          </p:sp>
          <p:graphicFrame>
            <p:nvGraphicFramePr>
              <p:cNvPr id="424987" name="Object 27"/>
              <p:cNvGraphicFramePr>
                <a:graphicFrameLocks noChangeAspect="1"/>
              </p:cNvGraphicFramePr>
              <p:nvPr/>
            </p:nvGraphicFramePr>
            <p:xfrm>
              <a:off x="3705" y="2928"/>
              <a:ext cx="1863" cy="480"/>
            </p:xfrm>
            <a:graphic>
              <a:graphicData uri="http://schemas.openxmlformats.org/presentationml/2006/ole">
                <mc:AlternateContent xmlns:mc="http://schemas.openxmlformats.org/markup-compatibility/2006">
                  <mc:Choice xmlns:v="urn:schemas-microsoft-com:vml" Requires="v">
                    <p:oleObj spid="_x0000_s484363" name="Equation" r:id="rId14" imgW="1663560" imgH="431640" progId="Equation.DSMT4">
                      <p:embed/>
                    </p:oleObj>
                  </mc:Choice>
                  <mc:Fallback>
                    <p:oleObj name="Equation" r:id="rId14" imgW="1663560" imgH="431640" progId="Equation.DSMT4">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5" y="2928"/>
                            <a:ext cx="1863"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24990" name="Rectangle 30"/>
          <p:cNvSpPr>
            <a:spLocks noChangeArrowheads="1"/>
          </p:cNvSpPr>
          <p:nvPr/>
        </p:nvSpPr>
        <p:spPr bwMode="auto">
          <a:xfrm>
            <a:off x="914400" y="5578475"/>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假设结论不真，则在</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zh-CN" altLang="en-US" sz="2400" b="1">
                <a:latin typeface="Times New Roman" pitchFamily="18" charset="0"/>
              </a:rPr>
              <a:t>平面第一象限存在（</a:t>
            </a:r>
            <a:r>
              <a:rPr kumimoji="1" lang="en-US" altLang="zh-CN" sz="2400" b="1">
                <a:latin typeface="Times New Roman" pitchFamily="18" charset="0"/>
              </a:rPr>
              <a:t>3.33</a:t>
            </a:r>
            <a:r>
              <a:rPr kumimoji="1" lang="zh-CN" altLang="en-US" sz="2400" b="1">
                <a:latin typeface="Times New Roman" pitchFamily="18" charset="0"/>
              </a:rPr>
              <a:t>）的一个圈</a:t>
            </a:r>
            <a:r>
              <a:rPr kumimoji="1" lang="en-US" altLang="zh-CN" sz="2400" b="1" i="1">
                <a:latin typeface="Times New Roman" pitchFamily="18" charset="0"/>
              </a:rPr>
              <a:t>Γ</a:t>
            </a:r>
            <a:r>
              <a:rPr kumimoji="1" lang="zh-CN" altLang="en-US" sz="2400" b="1">
                <a:latin typeface="Times New Roman" pitchFamily="18" charset="0"/>
              </a:rPr>
              <a:t>，它围成的平面区域记为</a:t>
            </a:r>
            <a:r>
              <a:rPr kumimoji="1" lang="en-US" altLang="zh-CN" sz="2400" b="1" i="1">
                <a:latin typeface="Times New Roman" pitchFamily="18" charset="0"/>
              </a:rPr>
              <a:t>R</a:t>
            </a:r>
            <a:r>
              <a:rPr kumimoji="1" lang="zh-CN" altLang="en-US"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24967"/>
                                        </p:tgtEl>
                                        <p:attrNameLst>
                                          <p:attrName>style.visibility</p:attrName>
                                        </p:attrNameLst>
                                      </p:cBhvr>
                                      <p:to>
                                        <p:strVal val="visible"/>
                                      </p:to>
                                    </p:set>
                                    <p:animEffect transition="in" filter="wipe(left)">
                                      <p:cBhvr>
                                        <p:cTn id="7" dur="500"/>
                                        <p:tgtEl>
                                          <p:spTgt spid="4249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4972"/>
                                        </p:tgtEl>
                                        <p:attrNameLst>
                                          <p:attrName>style.visibility</p:attrName>
                                        </p:attrNameLst>
                                      </p:cBhvr>
                                      <p:to>
                                        <p:strVal val="visible"/>
                                      </p:to>
                                    </p:set>
                                    <p:animEffect transition="in" filter="wipe(left)">
                                      <p:cBhvr>
                                        <p:cTn id="11" dur="500"/>
                                        <p:tgtEl>
                                          <p:spTgt spid="424972"/>
                                        </p:tgtEl>
                                      </p:cBhvr>
                                    </p:animEffect>
                                  </p:childTnLst>
                                  <p:subTnLst>
                                    <p:set>
                                      <p:cBhvr override="childStyle">
                                        <p:cTn dur="1" fill="hold" display="0" masterRel="nextClick" afterEffect="1"/>
                                        <p:tgtEl>
                                          <p:spTgt spid="424972"/>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24993"/>
                                        </p:tgtEl>
                                        <p:attrNameLst>
                                          <p:attrName>style.visibility</p:attrName>
                                        </p:attrNameLst>
                                      </p:cBhvr>
                                      <p:to>
                                        <p:strVal val="visible"/>
                                      </p:to>
                                    </p:set>
                                    <p:animEffect transition="in" filter="wipe(up)">
                                      <p:cBhvr>
                                        <p:cTn id="16" dur="500"/>
                                        <p:tgtEl>
                                          <p:spTgt spid="4249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4975"/>
                                        </p:tgtEl>
                                        <p:attrNameLst>
                                          <p:attrName>style.visibility</p:attrName>
                                        </p:attrNameLst>
                                      </p:cBhvr>
                                      <p:to>
                                        <p:strVal val="visible"/>
                                      </p:to>
                                    </p:set>
                                    <p:animEffect transition="in" filter="wipe(left)">
                                      <p:cBhvr>
                                        <p:cTn id="21" dur="500"/>
                                        <p:tgtEl>
                                          <p:spTgt spid="424975"/>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424979"/>
                                        </p:tgtEl>
                                        <p:attrNameLst>
                                          <p:attrName>style.visibility</p:attrName>
                                        </p:attrNameLst>
                                      </p:cBhvr>
                                      <p:to>
                                        <p:strVal val="visible"/>
                                      </p:to>
                                    </p:set>
                                    <p:animEffect transition="in" filter="wipe(up)">
                                      <p:cBhvr>
                                        <p:cTn id="25" dur="500"/>
                                        <p:tgtEl>
                                          <p:spTgt spid="4249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24995"/>
                                        </p:tgtEl>
                                        <p:attrNameLst>
                                          <p:attrName>style.visibility</p:attrName>
                                        </p:attrNameLst>
                                      </p:cBhvr>
                                      <p:to>
                                        <p:strVal val="visible"/>
                                      </p:to>
                                    </p:set>
                                    <p:animEffect transition="in" filter="wipe(up)">
                                      <p:cBhvr>
                                        <p:cTn id="30" dur="500"/>
                                        <p:tgtEl>
                                          <p:spTgt spid="4249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4990"/>
                                        </p:tgtEl>
                                        <p:attrNameLst>
                                          <p:attrName>style.visibility</p:attrName>
                                        </p:attrNameLst>
                                      </p:cBhvr>
                                      <p:to>
                                        <p:strVal val="visible"/>
                                      </p:to>
                                    </p:set>
                                    <p:animEffect transition="in" filter="wipe(left)">
                                      <p:cBhvr>
                                        <p:cTn id="35" dur="500"/>
                                        <p:tgtEl>
                                          <p:spTgt spid="424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autoUpdateAnimBg="0"/>
      <p:bldP spid="42499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9" name="Group 11"/>
          <p:cNvGrpSpPr>
            <a:grpSpLocks/>
          </p:cNvGrpSpPr>
          <p:nvPr/>
        </p:nvGrpSpPr>
        <p:grpSpPr bwMode="auto">
          <a:xfrm>
            <a:off x="152400" y="228600"/>
            <a:ext cx="8788400" cy="974725"/>
            <a:chOff x="96" y="288"/>
            <a:chExt cx="5536" cy="614"/>
          </a:xfrm>
        </p:grpSpPr>
        <p:sp>
          <p:nvSpPr>
            <p:cNvPr id="427012" name="Rectangle 4"/>
            <p:cNvSpPr>
              <a:spLocks noChangeArrowheads="1"/>
            </p:cNvSpPr>
            <p:nvPr/>
          </p:nvSpPr>
          <p:spPr bwMode="auto">
            <a:xfrm>
              <a:off x="96" y="384"/>
              <a:ext cx="53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于是由</a:t>
              </a:r>
              <a:r>
                <a:rPr kumimoji="1" lang="en-US" altLang="zh-CN" sz="2400" b="1" i="1">
                  <a:latin typeface="Times New Roman" pitchFamily="18" charset="0"/>
                </a:rPr>
                <a:t>K</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&gt;0</a:t>
              </a:r>
              <a:r>
                <a:rPr kumimoji="1" lang="zh-CN" altLang="en-US" sz="2400" b="1">
                  <a:latin typeface="Times New Roman" pitchFamily="18" charset="0"/>
                </a:rPr>
                <a:t>且连续以及</a:t>
              </a:r>
              <a:r>
                <a:rPr kumimoji="1" lang="en-US" altLang="zh-CN" sz="2400" b="1" i="1">
                  <a:latin typeface="Times New Roman" pitchFamily="18" charset="0"/>
                </a:rPr>
                <a:t>AB</a:t>
              </a:r>
              <a:r>
                <a:rPr kumimoji="1" lang="en-US" altLang="zh-CN" sz="2400" b="1">
                  <a:latin typeface="Times New Roman" pitchFamily="18" charset="0"/>
                </a:rPr>
                <a:t>≠0</a:t>
              </a:r>
              <a:r>
                <a:rPr kumimoji="1" lang="zh-CN" altLang="en-US" sz="2400" b="1">
                  <a:latin typeface="Times New Roman" pitchFamily="18" charset="0"/>
                </a:rPr>
                <a:t>可知，函数                   在第一象限中不变号且不为零，故二重积分：</a:t>
              </a:r>
            </a:p>
          </p:txBody>
        </p:sp>
        <p:graphicFrame>
          <p:nvGraphicFramePr>
            <p:cNvPr id="427013" name="Object 5"/>
            <p:cNvGraphicFramePr>
              <a:graphicFrameLocks noChangeAspect="1"/>
            </p:cNvGraphicFramePr>
            <p:nvPr/>
          </p:nvGraphicFramePr>
          <p:xfrm>
            <a:off x="4752" y="288"/>
            <a:ext cx="880" cy="466"/>
          </p:xfrm>
          <a:graphic>
            <a:graphicData uri="http://schemas.openxmlformats.org/presentationml/2006/ole">
              <mc:AlternateContent xmlns:mc="http://schemas.openxmlformats.org/markup-compatibility/2006">
                <mc:Choice xmlns:v="urn:schemas-microsoft-com:vml" Requires="v">
                  <p:oleObj spid="_x0000_s427040" name="Equation" r:id="rId3" imgW="736560" imgH="393480" progId="Equation.DSMT4">
                    <p:embed/>
                  </p:oleObj>
                </mc:Choice>
                <mc:Fallback>
                  <p:oleObj name="Equation" r:id="rId3" imgW="736560" imgH="393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 y="288"/>
                          <a:ext cx="880" cy="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17" name="Group 9"/>
          <p:cNvGrpSpPr>
            <a:grpSpLocks/>
          </p:cNvGrpSpPr>
          <p:nvPr/>
        </p:nvGrpSpPr>
        <p:grpSpPr bwMode="auto">
          <a:xfrm>
            <a:off x="1447800" y="1295400"/>
            <a:ext cx="7696200" cy="914400"/>
            <a:chOff x="578" y="864"/>
            <a:chExt cx="4841" cy="627"/>
          </a:xfrm>
        </p:grpSpPr>
        <p:graphicFrame>
          <p:nvGraphicFramePr>
            <p:cNvPr id="427015" name="Object 7"/>
            <p:cNvGraphicFramePr>
              <a:graphicFrameLocks noChangeAspect="1"/>
            </p:cNvGraphicFramePr>
            <p:nvPr/>
          </p:nvGraphicFramePr>
          <p:xfrm>
            <a:off x="578" y="864"/>
            <a:ext cx="4078" cy="627"/>
          </p:xfrm>
          <a:graphic>
            <a:graphicData uri="http://schemas.openxmlformats.org/presentationml/2006/ole">
              <mc:AlternateContent xmlns:mc="http://schemas.openxmlformats.org/markup-compatibility/2006">
                <mc:Choice xmlns:v="urn:schemas-microsoft-com:vml" Requires="v">
                  <p:oleObj spid="_x0000_s427041" name="Equation" r:id="rId5" imgW="3162240" imgH="482400" progId="Equation.DSMT4">
                    <p:embed/>
                  </p:oleObj>
                </mc:Choice>
                <mc:Fallback>
                  <p:oleObj name="Equation" r:id="rId5" imgW="316224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 y="864"/>
                          <a:ext cx="4078" cy="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16" name="Rectangle 8"/>
            <p:cNvSpPr>
              <a:spLocks noChangeArrowheads="1"/>
            </p:cNvSpPr>
            <p:nvPr/>
          </p:nvSpPr>
          <p:spPr bwMode="auto">
            <a:xfrm>
              <a:off x="4704" y="1039"/>
              <a:ext cx="71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a:latin typeface="Times New Roman" pitchFamily="18" charset="0"/>
                </a:rPr>
                <a:t>（</a:t>
              </a:r>
              <a:r>
                <a:rPr kumimoji="1" lang="en-US" altLang="zh-CN">
                  <a:latin typeface="Times New Roman" pitchFamily="18" charset="0"/>
                </a:rPr>
                <a:t>3.35</a:t>
              </a:r>
              <a:r>
                <a:rPr kumimoji="1" lang="zh-CN" altLang="en-US">
                  <a:latin typeface="Times New Roman" pitchFamily="18" charset="0"/>
                </a:rPr>
                <a:t>）</a:t>
              </a:r>
            </a:p>
          </p:txBody>
        </p:sp>
      </p:grpSp>
      <p:sp>
        <p:nvSpPr>
          <p:cNvPr id="427018" name="Rectangle 10"/>
          <p:cNvSpPr>
            <a:spLocks noChangeArrowheads="1"/>
          </p:cNvSpPr>
          <p:nvPr/>
        </p:nvSpPr>
        <p:spPr bwMode="auto">
          <a:xfrm>
            <a:off x="762000" y="22098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rPr>
              <a:t>但另一方面，由格林公式</a:t>
            </a:r>
          </a:p>
        </p:txBody>
      </p:sp>
      <p:graphicFrame>
        <p:nvGraphicFramePr>
          <p:cNvPr id="427020" name="Object 12"/>
          <p:cNvGraphicFramePr>
            <a:graphicFrameLocks noChangeAspect="1"/>
          </p:cNvGraphicFramePr>
          <p:nvPr/>
        </p:nvGraphicFramePr>
        <p:xfrm>
          <a:off x="1447800" y="2771775"/>
          <a:ext cx="6026150" cy="885825"/>
        </p:xfrm>
        <a:graphic>
          <a:graphicData uri="http://schemas.openxmlformats.org/presentationml/2006/ole">
            <mc:AlternateContent xmlns:mc="http://schemas.openxmlformats.org/markup-compatibility/2006">
              <mc:Choice xmlns:v="urn:schemas-microsoft-com:vml" Requires="v">
                <p:oleObj spid="_x0000_s427042" name="Equation" r:id="rId7" imgW="3301920" imgH="482400" progId="Equation.DSMT4">
                  <p:embed/>
                </p:oleObj>
              </mc:Choice>
              <mc:Fallback>
                <p:oleObj name="Equation" r:id="rId7" imgW="3301920" imgH="4824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771775"/>
                        <a:ext cx="60261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7030" name="Group 22"/>
          <p:cNvGrpSpPr>
            <a:grpSpLocks/>
          </p:cNvGrpSpPr>
          <p:nvPr/>
        </p:nvGrpSpPr>
        <p:grpSpPr bwMode="auto">
          <a:xfrm>
            <a:off x="762000" y="3581400"/>
            <a:ext cx="8001000" cy="835025"/>
            <a:chOff x="480" y="2408"/>
            <a:chExt cx="5040" cy="526"/>
          </a:xfrm>
        </p:grpSpPr>
        <p:sp>
          <p:nvSpPr>
            <p:cNvPr id="427021" name="Rectangle 13"/>
            <p:cNvSpPr>
              <a:spLocks noChangeArrowheads="1"/>
            </p:cNvSpPr>
            <p:nvPr/>
          </p:nvSpPr>
          <p:spPr bwMode="auto">
            <a:xfrm>
              <a:off x="480" y="2535"/>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Times New Roman" pitchFamily="18" charset="0"/>
                </a:rPr>
                <a:t>注意到              ，             ，又有</a:t>
              </a:r>
              <a:r>
                <a:rPr kumimoji="1" lang="en-US" altLang="zh-CN" sz="2400" b="1">
                  <a:latin typeface="Times New Roman" pitchFamily="18" charset="0"/>
                </a:rPr>
                <a:t>:</a:t>
              </a:r>
            </a:p>
          </p:txBody>
        </p:sp>
        <p:graphicFrame>
          <p:nvGraphicFramePr>
            <p:cNvPr id="427022" name="Object 14"/>
            <p:cNvGraphicFramePr>
              <a:graphicFrameLocks noChangeAspect="1"/>
            </p:cNvGraphicFramePr>
            <p:nvPr/>
          </p:nvGraphicFramePr>
          <p:xfrm>
            <a:off x="1167" y="2429"/>
            <a:ext cx="641" cy="491"/>
          </p:xfrm>
          <a:graphic>
            <a:graphicData uri="http://schemas.openxmlformats.org/presentationml/2006/ole">
              <mc:AlternateContent xmlns:mc="http://schemas.openxmlformats.org/markup-compatibility/2006">
                <mc:Choice xmlns:v="urn:schemas-microsoft-com:vml" Requires="v">
                  <p:oleObj spid="_x0000_s427043" name="Equation" r:id="rId9" imgW="520560" imgH="393480" progId="Equation.DSMT4">
                    <p:embed/>
                  </p:oleObj>
                </mc:Choice>
                <mc:Fallback>
                  <p:oleObj name="Equation" r:id="rId9" imgW="520560" imgH="39348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7" y="2429"/>
                          <a:ext cx="641" cy="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23" name="Object 15"/>
            <p:cNvGraphicFramePr>
              <a:graphicFrameLocks noChangeAspect="1"/>
            </p:cNvGraphicFramePr>
            <p:nvPr/>
          </p:nvGraphicFramePr>
          <p:xfrm>
            <a:off x="1889" y="2408"/>
            <a:ext cx="686" cy="526"/>
          </p:xfrm>
          <a:graphic>
            <a:graphicData uri="http://schemas.openxmlformats.org/presentationml/2006/ole">
              <mc:AlternateContent xmlns:mc="http://schemas.openxmlformats.org/markup-compatibility/2006">
                <mc:Choice xmlns:v="urn:schemas-microsoft-com:vml" Requires="v">
                  <p:oleObj spid="_x0000_s427044" name="Equation" r:id="rId11" imgW="520560" imgH="393480" progId="Equation.DSMT4">
                    <p:embed/>
                  </p:oleObj>
                </mc:Choice>
                <mc:Fallback>
                  <p:oleObj name="Equation" r:id="rId11" imgW="520560" imgH="39348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9" y="2408"/>
                          <a:ext cx="686"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27" name="Group 19"/>
          <p:cNvGrpSpPr>
            <a:grpSpLocks/>
          </p:cNvGrpSpPr>
          <p:nvPr/>
        </p:nvGrpSpPr>
        <p:grpSpPr bwMode="auto">
          <a:xfrm>
            <a:off x="1371600" y="4267200"/>
            <a:ext cx="7461250" cy="804863"/>
            <a:chOff x="864" y="2709"/>
            <a:chExt cx="4700" cy="507"/>
          </a:xfrm>
        </p:grpSpPr>
        <p:sp>
          <p:nvSpPr>
            <p:cNvPr id="427025" name="Rectangle 17"/>
            <p:cNvSpPr>
              <a:spLocks noChangeArrowheads="1"/>
            </p:cNvSpPr>
            <p:nvPr/>
          </p:nvSpPr>
          <p:spPr bwMode="auto">
            <a:xfrm>
              <a:off x="4848" y="2822"/>
              <a:ext cx="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itchFamily="18" charset="0"/>
                </a:rPr>
                <a:t>（</a:t>
              </a:r>
              <a:r>
                <a:rPr kumimoji="1" lang="en-US" altLang="zh-CN">
                  <a:latin typeface="Times New Roman" pitchFamily="18" charset="0"/>
                </a:rPr>
                <a:t>3.36</a:t>
              </a:r>
              <a:r>
                <a:rPr kumimoji="1" lang="zh-CN" altLang="en-US">
                  <a:latin typeface="Times New Roman" pitchFamily="18" charset="0"/>
                </a:rPr>
                <a:t>）</a:t>
              </a:r>
            </a:p>
          </p:txBody>
        </p:sp>
        <p:graphicFrame>
          <p:nvGraphicFramePr>
            <p:cNvPr id="427026" name="Object 18"/>
            <p:cNvGraphicFramePr>
              <a:graphicFrameLocks noChangeAspect="1"/>
            </p:cNvGraphicFramePr>
            <p:nvPr/>
          </p:nvGraphicFramePr>
          <p:xfrm>
            <a:off x="864" y="2709"/>
            <a:ext cx="3456" cy="507"/>
          </p:xfrm>
          <a:graphic>
            <a:graphicData uri="http://schemas.openxmlformats.org/presentationml/2006/ole">
              <mc:AlternateContent xmlns:mc="http://schemas.openxmlformats.org/markup-compatibility/2006">
                <mc:Choice xmlns:v="urn:schemas-microsoft-com:vml" Requires="v">
                  <p:oleObj spid="_x0000_s427045" name="Equation" r:id="rId13" imgW="2946240" imgH="431640" progId="Equation.DSMT4">
                    <p:embed/>
                  </p:oleObj>
                </mc:Choice>
                <mc:Fallback>
                  <p:oleObj name="Equation" r:id="rId13" imgW="2946240" imgH="4316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2709"/>
                          <a:ext cx="3456" cy="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7028" name="Rectangle 20"/>
          <p:cNvSpPr>
            <a:spLocks noChangeArrowheads="1"/>
          </p:cNvSpPr>
          <p:nvPr/>
        </p:nvSpPr>
        <p:spPr bwMode="auto">
          <a:xfrm>
            <a:off x="763588" y="5105400"/>
            <a:ext cx="220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其中</a:t>
            </a:r>
            <a:r>
              <a:rPr kumimoji="1" lang="en-US" altLang="zh-CN" sz="2400" b="1" i="1">
                <a:latin typeface="Times New Roman" pitchFamily="18" charset="0"/>
              </a:rPr>
              <a:t>T</a:t>
            </a:r>
            <a:r>
              <a:rPr kumimoji="1" lang="zh-CN" altLang="en-US" sz="2400" b="1">
                <a:latin typeface="Times New Roman" pitchFamily="18" charset="0"/>
              </a:rPr>
              <a:t>为周期。</a:t>
            </a:r>
          </a:p>
        </p:txBody>
      </p:sp>
      <p:sp>
        <p:nvSpPr>
          <p:cNvPr id="427029" name="Rectangle 21"/>
          <p:cNvSpPr>
            <a:spLocks noChangeArrowheads="1"/>
          </p:cNvSpPr>
          <p:nvPr/>
        </p:nvSpPr>
        <p:spPr bwMode="auto">
          <a:xfrm>
            <a:off x="609600" y="5791200"/>
            <a:ext cx="676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3.35</a:t>
            </a:r>
            <a:r>
              <a:rPr kumimoji="1" lang="zh-CN" altLang="en-US" sz="2400" b="1">
                <a:latin typeface="Times New Roman" pitchFamily="18" charset="0"/>
              </a:rPr>
              <a:t>）与（</a:t>
            </a:r>
            <a:r>
              <a:rPr kumimoji="1" lang="en-US" altLang="zh-CN" sz="2400" b="1">
                <a:latin typeface="Times New Roman" pitchFamily="18" charset="0"/>
              </a:rPr>
              <a:t>3.36</a:t>
            </a:r>
            <a:r>
              <a:rPr kumimoji="1" lang="zh-CN" altLang="en-US" sz="2400" b="1">
                <a:latin typeface="Times New Roman" pitchFamily="18" charset="0"/>
              </a:rPr>
              <a:t>）矛盾，说明圈</a:t>
            </a:r>
            <a:r>
              <a:rPr kumimoji="1" lang="en-US" altLang="zh-CN" sz="2400" b="1">
                <a:latin typeface="Times New Roman" pitchFamily="18" charset="0"/>
              </a:rPr>
              <a:t>Γ</a:t>
            </a:r>
            <a:r>
              <a:rPr kumimoji="1" lang="zh-CN" altLang="en-US" sz="2400" b="1">
                <a:latin typeface="Times New Roman" pitchFamily="18" charset="0"/>
              </a:rPr>
              <a:t>不可能存在。</a:t>
            </a:r>
          </a:p>
        </p:txBody>
      </p:sp>
      <p:pic>
        <p:nvPicPr>
          <p:cNvPr id="427032" name="Picture 24" descr="j024485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24663" y="914400"/>
            <a:ext cx="1252537" cy="2019300"/>
          </a:xfrm>
          <a:prstGeom prst="rect">
            <a:avLst/>
          </a:prstGeom>
          <a:noFill/>
          <a:extLst>
            <a:ext uri="{909E8E84-426E-40DD-AFC4-6F175D3DCCD1}">
              <a14:hiddenFill xmlns:a14="http://schemas.microsoft.com/office/drawing/2010/main">
                <a:solidFill>
                  <a:srgbClr val="FFFFFF"/>
                </a:solidFill>
              </a14:hiddenFill>
            </a:ext>
          </a:extLst>
        </p:spPr>
      </p:pic>
      <p:sp>
        <p:nvSpPr>
          <p:cNvPr id="427033" name="AutoShape 25"/>
          <p:cNvSpPr>
            <a:spLocks noChangeArrowheads="1"/>
          </p:cNvSpPr>
          <p:nvPr/>
        </p:nvSpPr>
        <p:spPr bwMode="auto">
          <a:xfrm>
            <a:off x="1447800" y="2971800"/>
            <a:ext cx="5410200" cy="2286000"/>
          </a:xfrm>
          <a:prstGeom prst="cloudCallout">
            <a:avLst>
              <a:gd name="adj1" fmla="val 59065"/>
              <a:gd name="adj2" fmla="val -8062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Times New Roman" pitchFamily="18" charset="0"/>
              </a:rPr>
              <a:t>对于</a:t>
            </a:r>
            <a:r>
              <a:rPr lang="en-US" altLang="zh-CN" sz="2400" b="1">
                <a:latin typeface="楷体_GB2312" pitchFamily="49" charset="-122"/>
              </a:rPr>
              <a:t>Voltera</a:t>
            </a:r>
            <a:r>
              <a:rPr lang="zh-CN" altLang="en-US" sz="2400" b="1">
                <a:latin typeface="Times New Roman" pitchFamily="18" charset="0"/>
              </a:rPr>
              <a:t>方程，由</a:t>
            </a:r>
            <a:r>
              <a:rPr lang="en-US" altLang="zh-CN" sz="2400" b="1" i="1">
                <a:latin typeface="Times New Roman" pitchFamily="18" charset="0"/>
              </a:rPr>
              <a:t>a</a:t>
            </a:r>
            <a:r>
              <a:rPr lang="en-US" altLang="zh-CN" sz="2400" b="1" baseline="-30000">
                <a:latin typeface="Times New Roman" pitchFamily="18" charset="0"/>
              </a:rPr>
              <a:t>1</a:t>
            </a:r>
            <a:r>
              <a:rPr lang="en-US" altLang="zh-CN" sz="2400" b="1">
                <a:latin typeface="Times New Roman" pitchFamily="18" charset="0"/>
              </a:rPr>
              <a:t>=</a:t>
            </a:r>
            <a:r>
              <a:rPr lang="en-US" altLang="zh-CN" sz="2400" b="1" i="1">
                <a:latin typeface="Times New Roman" pitchFamily="18" charset="0"/>
              </a:rPr>
              <a:t>b</a:t>
            </a:r>
            <a:r>
              <a:rPr lang="en-US" altLang="zh-CN" sz="2400" b="1" baseline="-30000">
                <a:latin typeface="Times New Roman" pitchFamily="18" charset="0"/>
              </a:rPr>
              <a:t>2</a:t>
            </a:r>
            <a:r>
              <a:rPr lang="en-US" altLang="zh-CN" sz="2400" b="1">
                <a:latin typeface="Times New Roman" pitchFamily="18" charset="0"/>
              </a:rPr>
              <a:t>=0</a:t>
            </a:r>
            <a:r>
              <a:rPr lang="zh-CN" altLang="en-US" sz="2400" b="1">
                <a:latin typeface="Times New Roman" pitchFamily="18" charset="0"/>
              </a:rPr>
              <a:t>，得</a:t>
            </a:r>
            <a:r>
              <a:rPr lang="en-US" altLang="zh-CN" sz="2400" b="1">
                <a:latin typeface="Times New Roman" pitchFamily="18" charset="0"/>
              </a:rPr>
              <a:t>B=0</a:t>
            </a:r>
            <a:r>
              <a:rPr lang="zh-CN" altLang="en-US" sz="2400" b="1">
                <a:latin typeface="Times New Roman" pitchFamily="18" charset="0"/>
              </a:rPr>
              <a:t>；所以无圈定理不适用于</a:t>
            </a:r>
            <a:r>
              <a:rPr lang="en-US" altLang="zh-CN" sz="2400" b="1">
                <a:latin typeface="楷体_GB2312" pitchFamily="49" charset="-122"/>
              </a:rPr>
              <a:t>Volterra</a:t>
            </a:r>
            <a:r>
              <a:rPr lang="zh-CN" altLang="en-US" sz="2400" b="1">
                <a:latin typeface="Times New Roman" pitchFamily="18" charset="0"/>
              </a:rPr>
              <a:t>方程。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703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427033"/>
                                        </p:tgtEl>
                                        <p:attrNameLst>
                                          <p:attrName>style.visibility</p:attrName>
                                        </p:attrNameLst>
                                      </p:cBhvr>
                                      <p:to>
                                        <p:strVal val="visible"/>
                                      </p:to>
                                    </p:set>
                                    <p:animEffect transition="in" filter="wipe(up)">
                                      <p:cBhvr>
                                        <p:cTn id="10" dur="500"/>
                                        <p:tgtEl>
                                          <p:spTgt spid="427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33"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9082" name="Group 26"/>
          <p:cNvGrpSpPr>
            <a:grpSpLocks/>
          </p:cNvGrpSpPr>
          <p:nvPr/>
        </p:nvGrpSpPr>
        <p:grpSpPr bwMode="auto">
          <a:xfrm>
            <a:off x="304800" y="3854450"/>
            <a:ext cx="1593850" cy="1631950"/>
            <a:chOff x="2051" y="1696"/>
            <a:chExt cx="1004" cy="1028"/>
          </a:xfrm>
        </p:grpSpPr>
        <p:sp>
          <p:nvSpPr>
            <p:cNvPr id="429083" name="Freeform 27"/>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29084" name="Group 28"/>
            <p:cNvGrpSpPr>
              <a:grpSpLocks/>
            </p:cNvGrpSpPr>
            <p:nvPr/>
          </p:nvGrpSpPr>
          <p:grpSpPr bwMode="auto">
            <a:xfrm rot="1123344">
              <a:off x="2441" y="2029"/>
              <a:ext cx="511" cy="637"/>
              <a:chOff x="2308" y="1206"/>
              <a:chExt cx="710" cy="940"/>
            </a:xfrm>
          </p:grpSpPr>
          <p:sp>
            <p:nvSpPr>
              <p:cNvPr id="429085" name="Freeform 29"/>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29086" name="Freeform 30"/>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9087" name="Freeform 31"/>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29088" name="Group 32"/>
            <p:cNvGrpSpPr>
              <a:grpSpLocks/>
            </p:cNvGrpSpPr>
            <p:nvPr/>
          </p:nvGrpSpPr>
          <p:grpSpPr bwMode="auto">
            <a:xfrm rot="1123344">
              <a:off x="2051" y="1977"/>
              <a:ext cx="454" cy="747"/>
              <a:chOff x="1799" y="1328"/>
              <a:chExt cx="630" cy="1101"/>
            </a:xfrm>
          </p:grpSpPr>
          <p:grpSp>
            <p:nvGrpSpPr>
              <p:cNvPr id="429089" name="Group 33"/>
              <p:cNvGrpSpPr>
                <a:grpSpLocks/>
              </p:cNvGrpSpPr>
              <p:nvPr/>
            </p:nvGrpSpPr>
            <p:grpSpPr bwMode="auto">
              <a:xfrm>
                <a:off x="1968" y="1328"/>
                <a:ext cx="461" cy="1101"/>
                <a:chOff x="1968" y="1328"/>
                <a:chExt cx="461" cy="1101"/>
              </a:xfrm>
            </p:grpSpPr>
            <p:sp>
              <p:nvSpPr>
                <p:cNvPr id="429090" name="Freeform 34"/>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29091" name="Freeform 35"/>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29092" name="Group 36"/>
              <p:cNvGrpSpPr>
                <a:grpSpLocks/>
              </p:cNvGrpSpPr>
              <p:nvPr/>
            </p:nvGrpSpPr>
            <p:grpSpPr bwMode="auto">
              <a:xfrm>
                <a:off x="1799" y="1444"/>
                <a:ext cx="549" cy="922"/>
                <a:chOff x="1799" y="1444"/>
                <a:chExt cx="549" cy="922"/>
              </a:xfrm>
            </p:grpSpPr>
            <p:sp>
              <p:nvSpPr>
                <p:cNvPr id="429093" name="Freeform 37"/>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29094" name="Freeform 38"/>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29095" name="Freeform 39"/>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429096" name="Group 40"/>
            <p:cNvGrpSpPr>
              <a:grpSpLocks/>
            </p:cNvGrpSpPr>
            <p:nvPr/>
          </p:nvGrpSpPr>
          <p:grpSpPr bwMode="auto">
            <a:xfrm rot="1123344">
              <a:off x="2327" y="1696"/>
              <a:ext cx="255" cy="314"/>
              <a:chOff x="1947" y="869"/>
              <a:chExt cx="355" cy="463"/>
            </a:xfrm>
          </p:grpSpPr>
          <p:grpSp>
            <p:nvGrpSpPr>
              <p:cNvPr id="429097" name="Group 41"/>
              <p:cNvGrpSpPr>
                <a:grpSpLocks/>
              </p:cNvGrpSpPr>
              <p:nvPr/>
            </p:nvGrpSpPr>
            <p:grpSpPr bwMode="auto">
              <a:xfrm>
                <a:off x="1982" y="1005"/>
                <a:ext cx="305" cy="220"/>
                <a:chOff x="1982" y="1005"/>
                <a:chExt cx="305" cy="220"/>
              </a:xfrm>
            </p:grpSpPr>
            <p:sp>
              <p:nvSpPr>
                <p:cNvPr id="429098" name="Freeform 42"/>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29099" name="Freeform 43"/>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429100" name="Freeform 44"/>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429101" name="Group 45"/>
              <p:cNvGrpSpPr>
                <a:grpSpLocks/>
              </p:cNvGrpSpPr>
              <p:nvPr/>
            </p:nvGrpSpPr>
            <p:grpSpPr bwMode="auto">
              <a:xfrm>
                <a:off x="1997" y="1009"/>
                <a:ext cx="257" cy="143"/>
                <a:chOff x="1997" y="1009"/>
                <a:chExt cx="257" cy="143"/>
              </a:xfrm>
            </p:grpSpPr>
            <p:sp>
              <p:nvSpPr>
                <p:cNvPr id="429102" name="Freeform 46"/>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29103" name="Freeform 47"/>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29104" name="Freeform 48"/>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429105" name="Group 49"/>
              <p:cNvGrpSpPr>
                <a:grpSpLocks/>
              </p:cNvGrpSpPr>
              <p:nvPr/>
            </p:nvGrpSpPr>
            <p:grpSpPr bwMode="auto">
              <a:xfrm>
                <a:off x="2027" y="1019"/>
                <a:ext cx="218" cy="158"/>
                <a:chOff x="2027" y="1019"/>
                <a:chExt cx="218" cy="158"/>
              </a:xfrm>
            </p:grpSpPr>
            <p:sp>
              <p:nvSpPr>
                <p:cNvPr id="429106" name="Freeform 50"/>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29107" name="Oval 51"/>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429108" name="Freeform 52"/>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29109" name="Oval 53"/>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429110" name="Freeform 54"/>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29111" name="Freeform 55"/>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9112" name="Freeform 56"/>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429113" name="Freeform 57"/>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429114" name="Group 58"/>
            <p:cNvGrpSpPr>
              <a:grpSpLocks/>
            </p:cNvGrpSpPr>
            <p:nvPr/>
          </p:nvGrpSpPr>
          <p:grpSpPr bwMode="auto">
            <a:xfrm rot="1123344">
              <a:off x="2928" y="1942"/>
              <a:ext cx="127" cy="227"/>
              <a:chOff x="2833" y="962"/>
              <a:chExt cx="176" cy="334"/>
            </a:xfrm>
          </p:grpSpPr>
          <p:sp>
            <p:nvSpPr>
              <p:cNvPr id="429115" name="Freeform 59"/>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16" name="Freeform 60"/>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429117" name="Freeform 61"/>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429118" name="Freeform 62"/>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29119" name="Freeform 63"/>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29120" name="Freeform 64"/>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21" name="Freeform 65"/>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429122" name="Freeform 66"/>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429123" name="Freeform 67"/>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24" name="Freeform 68"/>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29125" name="Freeform 69"/>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26" name="Freeform 70"/>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29127" name="Freeform 71"/>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28" name="Freeform 72"/>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29129" name="Freeform 73"/>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429130" name="Group 74"/>
          <p:cNvGrpSpPr>
            <a:grpSpLocks/>
          </p:cNvGrpSpPr>
          <p:nvPr/>
        </p:nvGrpSpPr>
        <p:grpSpPr bwMode="auto">
          <a:xfrm>
            <a:off x="6248400" y="3962400"/>
            <a:ext cx="2384425" cy="1543050"/>
            <a:chOff x="1303" y="1686"/>
            <a:chExt cx="2573" cy="1669"/>
          </a:xfrm>
        </p:grpSpPr>
        <p:grpSp>
          <p:nvGrpSpPr>
            <p:cNvPr id="429131" name="Group 75"/>
            <p:cNvGrpSpPr>
              <a:grpSpLocks/>
            </p:cNvGrpSpPr>
            <p:nvPr/>
          </p:nvGrpSpPr>
          <p:grpSpPr bwMode="auto">
            <a:xfrm>
              <a:off x="1303" y="2760"/>
              <a:ext cx="2573" cy="595"/>
              <a:chOff x="1303" y="2760"/>
              <a:chExt cx="2573" cy="595"/>
            </a:xfrm>
          </p:grpSpPr>
          <p:sp>
            <p:nvSpPr>
              <p:cNvPr id="429132" name="Freeform 76"/>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429133" name="Rectangle 77"/>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429134" name="Freeform 78"/>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429135" name="Freeform 79"/>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429136" name="Group 80"/>
            <p:cNvGrpSpPr>
              <a:grpSpLocks/>
            </p:cNvGrpSpPr>
            <p:nvPr/>
          </p:nvGrpSpPr>
          <p:grpSpPr bwMode="auto">
            <a:xfrm>
              <a:off x="2801" y="1975"/>
              <a:ext cx="67" cy="57"/>
              <a:chOff x="2801" y="1975"/>
              <a:chExt cx="67" cy="57"/>
            </a:xfrm>
          </p:grpSpPr>
          <p:sp>
            <p:nvSpPr>
              <p:cNvPr id="429137" name="Oval 81"/>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29138" name="Oval 82"/>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29139" name="Group 83"/>
            <p:cNvGrpSpPr>
              <a:grpSpLocks/>
            </p:cNvGrpSpPr>
            <p:nvPr/>
          </p:nvGrpSpPr>
          <p:grpSpPr bwMode="auto">
            <a:xfrm>
              <a:off x="2973" y="1980"/>
              <a:ext cx="67" cy="57"/>
              <a:chOff x="2973" y="1980"/>
              <a:chExt cx="67" cy="57"/>
            </a:xfrm>
          </p:grpSpPr>
          <p:sp>
            <p:nvSpPr>
              <p:cNvPr id="429140" name="Oval 84"/>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29141" name="Oval 85"/>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29142" name="Group 86"/>
            <p:cNvGrpSpPr>
              <a:grpSpLocks/>
            </p:cNvGrpSpPr>
            <p:nvPr/>
          </p:nvGrpSpPr>
          <p:grpSpPr bwMode="auto">
            <a:xfrm>
              <a:off x="2169" y="1686"/>
              <a:ext cx="1380" cy="1387"/>
              <a:chOff x="2169" y="1686"/>
              <a:chExt cx="1380" cy="1387"/>
            </a:xfrm>
          </p:grpSpPr>
          <p:grpSp>
            <p:nvGrpSpPr>
              <p:cNvPr id="429143" name="Group 87"/>
              <p:cNvGrpSpPr>
                <a:grpSpLocks/>
              </p:cNvGrpSpPr>
              <p:nvPr/>
            </p:nvGrpSpPr>
            <p:grpSpPr bwMode="auto">
              <a:xfrm>
                <a:off x="2169" y="1686"/>
                <a:ext cx="1236" cy="1387"/>
                <a:chOff x="2169" y="1686"/>
                <a:chExt cx="1236" cy="1387"/>
              </a:xfrm>
            </p:grpSpPr>
            <p:sp>
              <p:nvSpPr>
                <p:cNvPr id="429144" name="Freeform 88"/>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29145" name="Freeform 89"/>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29146" name="Group 90"/>
                <p:cNvGrpSpPr>
                  <a:grpSpLocks/>
                </p:cNvGrpSpPr>
                <p:nvPr/>
              </p:nvGrpSpPr>
              <p:grpSpPr bwMode="auto">
                <a:xfrm>
                  <a:off x="2169" y="2067"/>
                  <a:ext cx="1236" cy="1006"/>
                  <a:chOff x="2169" y="2067"/>
                  <a:chExt cx="1236" cy="1006"/>
                </a:xfrm>
              </p:grpSpPr>
              <p:sp>
                <p:nvSpPr>
                  <p:cNvPr id="429147" name="Freeform 91"/>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429148" name="Group 92"/>
                  <p:cNvGrpSpPr>
                    <a:grpSpLocks/>
                  </p:cNvGrpSpPr>
                  <p:nvPr/>
                </p:nvGrpSpPr>
                <p:grpSpPr bwMode="auto">
                  <a:xfrm>
                    <a:off x="2681" y="2067"/>
                    <a:ext cx="449" cy="1006"/>
                    <a:chOff x="2681" y="2067"/>
                    <a:chExt cx="449" cy="1006"/>
                  </a:xfrm>
                </p:grpSpPr>
                <p:sp>
                  <p:nvSpPr>
                    <p:cNvPr id="429149" name="Freeform 93"/>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29150" name="Freeform 94"/>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429151" name="Freeform 95"/>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29152" name="Freeform 96"/>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29153" name="Group 97"/>
                <p:cNvGrpSpPr>
                  <a:grpSpLocks/>
                </p:cNvGrpSpPr>
                <p:nvPr/>
              </p:nvGrpSpPr>
              <p:grpSpPr bwMode="auto">
                <a:xfrm>
                  <a:off x="2802" y="2002"/>
                  <a:ext cx="216" cy="233"/>
                  <a:chOff x="2802" y="2002"/>
                  <a:chExt cx="216" cy="233"/>
                </a:xfrm>
              </p:grpSpPr>
              <p:sp>
                <p:nvSpPr>
                  <p:cNvPr id="429154" name="Freeform 98"/>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9155" name="Freeform 99"/>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9156" name="Freeform 100"/>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29157" name="Group 101"/>
                <p:cNvGrpSpPr>
                  <a:grpSpLocks/>
                </p:cNvGrpSpPr>
                <p:nvPr/>
              </p:nvGrpSpPr>
              <p:grpSpPr bwMode="auto">
                <a:xfrm>
                  <a:off x="2780" y="1904"/>
                  <a:ext cx="287" cy="26"/>
                  <a:chOff x="2780" y="1904"/>
                  <a:chExt cx="287" cy="26"/>
                </a:xfrm>
              </p:grpSpPr>
              <p:sp>
                <p:nvSpPr>
                  <p:cNvPr id="429158" name="Freeform 102"/>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429159" name="Freeform 103"/>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29160" name="Freeform 104"/>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29161" name="Freeform 105"/>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429162" name="Freeform 106"/>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429163" name="Group 107"/>
            <p:cNvGrpSpPr>
              <a:grpSpLocks/>
            </p:cNvGrpSpPr>
            <p:nvPr/>
          </p:nvGrpSpPr>
          <p:grpSpPr bwMode="auto">
            <a:xfrm>
              <a:off x="2692" y="1940"/>
              <a:ext cx="431" cy="125"/>
              <a:chOff x="2692" y="1940"/>
              <a:chExt cx="431" cy="125"/>
            </a:xfrm>
          </p:grpSpPr>
          <p:grpSp>
            <p:nvGrpSpPr>
              <p:cNvPr id="429164" name="Group 108"/>
              <p:cNvGrpSpPr>
                <a:grpSpLocks/>
              </p:cNvGrpSpPr>
              <p:nvPr/>
            </p:nvGrpSpPr>
            <p:grpSpPr bwMode="auto">
              <a:xfrm>
                <a:off x="2692" y="1940"/>
                <a:ext cx="431" cy="125"/>
                <a:chOff x="2692" y="1940"/>
                <a:chExt cx="431" cy="125"/>
              </a:xfrm>
            </p:grpSpPr>
            <p:sp>
              <p:nvSpPr>
                <p:cNvPr id="429165" name="Freeform 109"/>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29166" name="Freeform 110"/>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29167" name="Freeform 111"/>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29168" name="Freeform 112"/>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29169" name="Freeform 113"/>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429170" name="Group 114"/>
              <p:cNvGrpSpPr>
                <a:grpSpLocks/>
              </p:cNvGrpSpPr>
              <p:nvPr/>
            </p:nvGrpSpPr>
            <p:grpSpPr bwMode="auto">
              <a:xfrm>
                <a:off x="2803" y="1970"/>
                <a:ext cx="67" cy="57"/>
                <a:chOff x="2803" y="1970"/>
                <a:chExt cx="67" cy="57"/>
              </a:xfrm>
            </p:grpSpPr>
            <p:sp>
              <p:nvSpPr>
                <p:cNvPr id="429171" name="Oval 115"/>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29172" name="Oval 116"/>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29173" name="Group 117"/>
              <p:cNvGrpSpPr>
                <a:grpSpLocks/>
              </p:cNvGrpSpPr>
              <p:nvPr/>
            </p:nvGrpSpPr>
            <p:grpSpPr bwMode="auto">
              <a:xfrm>
                <a:off x="2975" y="1975"/>
                <a:ext cx="67" cy="57"/>
                <a:chOff x="2975" y="1975"/>
                <a:chExt cx="67" cy="57"/>
              </a:xfrm>
            </p:grpSpPr>
            <p:sp>
              <p:nvSpPr>
                <p:cNvPr id="429174" name="Oval 118"/>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29175" name="Oval 119"/>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429176" name="Freeform 120"/>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429177" name="Group 121"/>
            <p:cNvGrpSpPr>
              <a:grpSpLocks/>
            </p:cNvGrpSpPr>
            <p:nvPr/>
          </p:nvGrpSpPr>
          <p:grpSpPr bwMode="auto">
            <a:xfrm rot="16200000" flipV="1">
              <a:off x="2006" y="1788"/>
              <a:ext cx="442" cy="322"/>
              <a:chOff x="4363" y="2585"/>
              <a:chExt cx="1104" cy="808"/>
            </a:xfrm>
          </p:grpSpPr>
          <p:sp>
            <p:nvSpPr>
              <p:cNvPr id="429178" name="Freeform 122"/>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429179" name="Freeform 123"/>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0" name="Freeform 124"/>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1" name="Freeform 125"/>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2" name="Freeform 126"/>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3" name="Freeform 127"/>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4" name="Freeform 128"/>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5" name="Freeform 129"/>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6" name="Freeform 130"/>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7" name="Freeform 131"/>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8" name="Freeform 132"/>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89" name="Freeform 133"/>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0" name="Freeform 134"/>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1" name="Freeform 135"/>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2" name="Freeform 136"/>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3" name="Freeform 137"/>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4" name="Freeform 138"/>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5" name="Freeform 139"/>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6" name="Freeform 140"/>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7" name="Freeform 141"/>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8" name="Freeform 142"/>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29199" name="Freeform 143"/>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429200" name="AutoShape 144"/>
          <p:cNvSpPr>
            <a:spLocks noChangeArrowheads="1"/>
          </p:cNvSpPr>
          <p:nvPr/>
        </p:nvSpPr>
        <p:spPr bwMode="auto">
          <a:xfrm>
            <a:off x="2895600" y="990600"/>
            <a:ext cx="3886200" cy="3657600"/>
          </a:xfrm>
          <a:prstGeom prst="cloudCallout">
            <a:avLst>
              <a:gd name="adj1" fmla="val 66463"/>
              <a:gd name="adj2" fmla="val 39106"/>
            </a:avLst>
          </a:prstGeom>
          <a:gradFill rotWithShape="0">
            <a:gsLst>
              <a:gs pos="0">
                <a:srgbClr val="CCFFFF"/>
              </a:gs>
              <a:gs pos="100000">
                <a:schemeClr val="bg1"/>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latin typeface="楷体_GB2312" pitchFamily="49" charset="-122"/>
              </a:rPr>
              <a:t>对于一般的生态系统，如果通过求解的微分方程来讨论常常会遇到困难。</a:t>
            </a:r>
          </a:p>
        </p:txBody>
      </p:sp>
      <p:sp>
        <p:nvSpPr>
          <p:cNvPr id="429202" name="Text Box 146"/>
          <p:cNvSpPr txBox="1">
            <a:spLocks noChangeArrowheads="1"/>
          </p:cNvSpPr>
          <p:nvPr/>
        </p:nvSpPr>
        <p:spPr bwMode="auto">
          <a:xfrm>
            <a:off x="304800" y="152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Times New Roman" pitchFamily="18" charset="0"/>
              </a:rPr>
              <a:t>怎样来讨论一般的生态系统</a:t>
            </a:r>
          </a:p>
        </p:txBody>
      </p:sp>
      <p:sp>
        <p:nvSpPr>
          <p:cNvPr id="429203" name="AutoShape 147"/>
          <p:cNvSpPr>
            <a:spLocks noChangeArrowheads="1"/>
          </p:cNvSpPr>
          <p:nvPr/>
        </p:nvSpPr>
        <p:spPr bwMode="auto">
          <a:xfrm>
            <a:off x="2438400" y="1981200"/>
            <a:ext cx="3810000" cy="3200400"/>
          </a:xfrm>
          <a:prstGeom prst="cloudCallout">
            <a:avLst>
              <a:gd name="adj1" fmla="val -79292"/>
              <a:gd name="adj2" fmla="val 20236"/>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latin typeface="楷体_GB2312" pitchFamily="49" charset="-122"/>
              </a:rPr>
              <a:t>如果困难的话可以研究种群的变化率，搞清轨线的走向来了解各种群数量的最终趋势。</a:t>
            </a:r>
            <a:endParaRPr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9202"/>
                                        </p:tgtEl>
                                        <p:attrNameLst>
                                          <p:attrName>style.visibility</p:attrName>
                                        </p:attrNameLst>
                                      </p:cBhvr>
                                      <p:to>
                                        <p:strVal val="visible"/>
                                      </p:to>
                                    </p:set>
                                    <p:animEffect transition="in" filter="wipe(left)">
                                      <p:cBhvr>
                                        <p:cTn id="7" dur="500"/>
                                        <p:tgtEl>
                                          <p:spTgt spid="42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9130"/>
                                        </p:tgtEl>
                                        <p:attrNameLst>
                                          <p:attrName>style.visibility</p:attrName>
                                        </p:attrNameLst>
                                      </p:cBhvr>
                                      <p:to>
                                        <p:strVal val="visible"/>
                                      </p:to>
                                    </p:set>
                                    <p:animEffect transition="in" filter="dissolve">
                                      <p:cBhvr>
                                        <p:cTn id="12" dur="500"/>
                                        <p:tgtEl>
                                          <p:spTgt spid="429130"/>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429200"/>
                                        </p:tgtEl>
                                        <p:attrNameLst>
                                          <p:attrName>style.visibility</p:attrName>
                                        </p:attrNameLst>
                                      </p:cBhvr>
                                      <p:to>
                                        <p:strVal val="visible"/>
                                      </p:to>
                                    </p:set>
                                    <p:animEffect transition="in" filter="wipe(right)">
                                      <p:cBhvr>
                                        <p:cTn id="16" dur="500"/>
                                        <p:tgtEl>
                                          <p:spTgt spid="429200"/>
                                        </p:tgtEl>
                                      </p:cBhvr>
                                    </p:animEffect>
                                  </p:childTnLst>
                                  <p:subTnLst>
                                    <p:set>
                                      <p:cBhvr override="childStyle">
                                        <p:cTn dur="1" fill="hold" display="0" masterRel="nextClick" afterEffect="1"/>
                                        <p:tgtEl>
                                          <p:spTgt spid="429200"/>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429082"/>
                                        </p:tgtEl>
                                        <p:attrNameLst>
                                          <p:attrName>style.visibility</p:attrName>
                                        </p:attrNameLst>
                                      </p:cBhvr>
                                      <p:to>
                                        <p:strVal val="visible"/>
                                      </p:to>
                                    </p:set>
                                    <p:animEffect transition="in" filter="dissolve">
                                      <p:cBhvr>
                                        <p:cTn id="21" dur="500"/>
                                        <p:tgtEl>
                                          <p:spTgt spid="42908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29203"/>
                                        </p:tgtEl>
                                        <p:attrNameLst>
                                          <p:attrName>style.visibility</p:attrName>
                                        </p:attrNameLst>
                                      </p:cBhvr>
                                      <p:to>
                                        <p:strVal val="visible"/>
                                      </p:to>
                                    </p:set>
                                    <p:animEffect transition="in" filter="wipe(left)">
                                      <p:cBhvr>
                                        <p:cTn id="25" dur="500"/>
                                        <p:tgtEl>
                                          <p:spTgt spid="429203"/>
                                        </p:tgtEl>
                                      </p:cBhvr>
                                    </p:animEffect>
                                  </p:childTnLst>
                                  <p:subTnLst>
                                    <p:set>
                                      <p:cBhvr override="childStyle">
                                        <p:cTn dur="1" fill="hold" display="0" masterRel="nextClick" afterEffect="1"/>
                                        <p:tgtEl>
                                          <p:spTgt spid="429203"/>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200" grpId="0" animBg="1" autoUpdateAnimBg="0"/>
      <p:bldP spid="429202" grpId="0" autoUpdateAnimBg="0"/>
      <p:bldP spid="429203"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48" name="Picture 16"/>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8046" name="Group 14"/>
          <p:cNvGrpSpPr>
            <a:grpSpLocks/>
          </p:cNvGrpSpPr>
          <p:nvPr/>
        </p:nvGrpSpPr>
        <p:grpSpPr bwMode="auto">
          <a:xfrm>
            <a:off x="609600" y="76200"/>
            <a:ext cx="7751763" cy="1789113"/>
            <a:chOff x="397" y="48"/>
            <a:chExt cx="4883" cy="1127"/>
          </a:xfrm>
        </p:grpSpPr>
        <p:sp>
          <p:nvSpPr>
            <p:cNvPr id="428036" name="Rectangle 4"/>
            <p:cNvSpPr>
              <a:spLocks noChangeArrowheads="1"/>
            </p:cNvSpPr>
            <p:nvPr/>
          </p:nvSpPr>
          <p:spPr bwMode="auto">
            <a:xfrm>
              <a:off x="397" y="432"/>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简化模型，设竞争系统的方程为：</a:t>
              </a:r>
            </a:p>
          </p:txBody>
        </p:sp>
        <p:graphicFrame>
          <p:nvGraphicFramePr>
            <p:cNvPr id="428037" name="Object 5"/>
            <p:cNvGraphicFramePr>
              <a:graphicFrameLocks noChangeAspect="1"/>
            </p:cNvGraphicFramePr>
            <p:nvPr/>
          </p:nvGraphicFramePr>
          <p:xfrm>
            <a:off x="3315" y="48"/>
            <a:ext cx="1965" cy="1127"/>
          </p:xfrm>
          <a:graphic>
            <a:graphicData uri="http://schemas.openxmlformats.org/presentationml/2006/ole">
              <mc:AlternateContent xmlns:mc="http://schemas.openxmlformats.org/markup-compatibility/2006">
                <mc:Choice xmlns:v="urn:schemas-microsoft-com:vml" Requires="v">
                  <p:oleObj spid="_x0000_s485377" name="Equation" r:id="rId4" imgW="1726920" imgH="990360" progId="Equation.DSMT4">
                    <p:embed/>
                  </p:oleObj>
                </mc:Choice>
                <mc:Fallback>
                  <p:oleObj name="Equation" r:id="rId4" imgW="1726920" imgH="990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5" y="48"/>
                          <a:ext cx="1965" cy="1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8041" name="Rectangle 9"/>
          <p:cNvSpPr>
            <a:spLocks noChangeArrowheads="1"/>
          </p:cNvSpPr>
          <p:nvPr/>
        </p:nvSpPr>
        <p:spPr bwMode="auto">
          <a:xfrm>
            <a:off x="619125" y="1905000"/>
            <a:ext cx="570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其中</a:t>
            </a:r>
            <a:r>
              <a:rPr kumimoji="1" lang="en-US" altLang="zh-CN" sz="2400" b="1" i="1">
                <a:latin typeface="Times New Roman" pitchFamily="18" charset="0"/>
              </a:rPr>
              <a:t>αβ</a:t>
            </a:r>
            <a:r>
              <a:rPr kumimoji="1" lang="zh-CN" altLang="en-US" sz="2400" b="1">
                <a:latin typeface="Times New Roman" pitchFamily="18" charset="0"/>
              </a:rPr>
              <a:t>不为</a:t>
            </a:r>
            <a:r>
              <a:rPr kumimoji="1" lang="en-US" altLang="zh-CN" sz="2400" b="1">
                <a:latin typeface="Times New Roman" pitchFamily="18" charset="0"/>
              </a:rPr>
              <a:t>0</a:t>
            </a:r>
            <a:r>
              <a:rPr kumimoji="1" lang="zh-CN" altLang="en-US" sz="2400" b="1">
                <a:latin typeface="Times New Roman" pitchFamily="18" charset="0"/>
              </a:rPr>
              <a:t>，否则为</a:t>
            </a:r>
            <a:r>
              <a:rPr kumimoji="1" lang="en-US" altLang="zh-CN" sz="2400" b="1">
                <a:latin typeface="楷体_GB2312" pitchFamily="49" charset="-122"/>
              </a:rPr>
              <a:t>Logistic</a:t>
            </a:r>
            <a:r>
              <a:rPr kumimoji="1" lang="zh-CN" altLang="en-US" sz="2400" b="1">
                <a:latin typeface="楷体_GB2312" pitchFamily="49" charset="-122"/>
              </a:rPr>
              <a:t>模型 </a:t>
            </a:r>
            <a:r>
              <a:rPr kumimoji="1" lang="zh-CN" altLang="en-US" sz="2400" b="1">
                <a:latin typeface="Times New Roman" pitchFamily="18" charset="0"/>
              </a:rPr>
              <a:t>。</a:t>
            </a:r>
          </a:p>
        </p:txBody>
      </p:sp>
      <p:sp>
        <p:nvSpPr>
          <p:cNvPr id="428042" name="Rectangle 10"/>
          <p:cNvSpPr>
            <a:spLocks noChangeArrowheads="1"/>
          </p:cNvSpPr>
          <p:nvPr/>
        </p:nvSpPr>
        <p:spPr bwMode="auto">
          <a:xfrm>
            <a:off x="609600" y="2667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方便讨论取</a:t>
            </a:r>
            <a:r>
              <a:rPr kumimoji="1" lang="en-US" altLang="zh-CN" sz="2400" b="1" i="1">
                <a:latin typeface="Times New Roman" pitchFamily="18" charset="0"/>
              </a:rPr>
              <a:t>α</a:t>
            </a:r>
            <a:r>
              <a:rPr kumimoji="1" lang="en-US" altLang="zh-CN" sz="2400" b="1">
                <a:latin typeface="Times New Roman" pitchFamily="18" charset="0"/>
              </a:rPr>
              <a:t>=</a:t>
            </a:r>
            <a:r>
              <a:rPr kumimoji="1" lang="en-US" altLang="zh-CN" sz="2400" b="1" i="1">
                <a:latin typeface="Times New Roman" pitchFamily="18" charset="0"/>
              </a:rPr>
              <a:t>β</a:t>
            </a:r>
            <a:r>
              <a:rPr kumimoji="1" lang="en-US" altLang="zh-CN" sz="2400" b="1">
                <a:latin typeface="Times New Roman" pitchFamily="18" charset="0"/>
              </a:rPr>
              <a:t>=1</a:t>
            </a:r>
            <a:r>
              <a:rPr kumimoji="1" lang="zh-CN" altLang="en-US" sz="2400" b="1">
                <a:latin typeface="Times New Roman" pitchFamily="18" charset="0"/>
              </a:rPr>
              <a:t>，但所用方法可适用一般情况。</a:t>
            </a:r>
          </a:p>
        </p:txBody>
      </p:sp>
      <p:grpSp>
        <p:nvGrpSpPr>
          <p:cNvPr id="428047" name="Group 15"/>
          <p:cNvGrpSpPr>
            <a:grpSpLocks/>
          </p:cNvGrpSpPr>
          <p:nvPr/>
        </p:nvGrpSpPr>
        <p:grpSpPr bwMode="auto">
          <a:xfrm>
            <a:off x="76200" y="3886200"/>
            <a:ext cx="8839200" cy="1917700"/>
            <a:chOff x="48" y="2448"/>
            <a:chExt cx="5568" cy="1208"/>
          </a:xfrm>
        </p:grpSpPr>
        <p:sp>
          <p:nvSpPr>
            <p:cNvPr id="428043" name="Rectangle 11"/>
            <p:cNvSpPr>
              <a:spLocks noChangeArrowheads="1"/>
            </p:cNvSpPr>
            <p:nvPr/>
          </p:nvSpPr>
          <p:spPr bwMode="auto">
            <a:xfrm>
              <a:off x="384" y="2448"/>
              <a:ext cx="523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（竞争排斥原理）若</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&gt;</a:t>
              </a:r>
              <a:r>
                <a:rPr kumimoji="1" lang="en-US" altLang="zh-CN" sz="2400" b="1" i="1">
                  <a:latin typeface="Times New Roman" pitchFamily="18" charset="0"/>
                </a:rPr>
                <a:t>K</a:t>
              </a:r>
              <a:r>
                <a:rPr kumimoji="1" lang="en-US" altLang="zh-CN" sz="2400" b="1" baseline="-30000">
                  <a:latin typeface="Times New Roman" pitchFamily="18" charset="0"/>
                </a:rPr>
                <a:t>2</a:t>
              </a:r>
              <a:r>
                <a:rPr kumimoji="1" lang="zh-CN" altLang="en-US" sz="2400" b="1">
                  <a:latin typeface="Times New Roman" pitchFamily="18" charset="0"/>
                </a:rPr>
                <a:t>，则对任一初态（</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(0),</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(0)</a:t>
              </a:r>
              <a:r>
                <a:rPr kumimoji="1" lang="zh-CN" altLang="en-US" sz="2400" b="1">
                  <a:latin typeface="Times New Roman" pitchFamily="18" charset="0"/>
                </a:rPr>
                <a:t>），</a:t>
              </a:r>
            </a:p>
            <a:p>
              <a:endParaRPr kumimoji="1" lang="zh-CN" altLang="en-US" sz="2400" b="1">
                <a:latin typeface="Times New Roman" pitchFamily="18" charset="0"/>
              </a:endParaRPr>
            </a:p>
            <a:p>
              <a:r>
                <a:rPr kumimoji="1" lang="zh-CN" altLang="en-US" sz="2400" b="1">
                  <a:latin typeface="Times New Roman" pitchFamily="18" charset="0"/>
                </a:rPr>
                <a:t>当</a:t>
              </a:r>
              <a:r>
                <a:rPr kumimoji="1" lang="en-US" altLang="zh-CN" sz="2400" b="1">
                  <a:latin typeface="Times New Roman" pitchFamily="18" charset="0"/>
                </a:rPr>
                <a:t>t→+∞</a:t>
              </a:r>
              <a:r>
                <a:rPr kumimoji="1" lang="zh-CN" altLang="en-US" sz="2400" b="1">
                  <a:latin typeface="Times New Roman" pitchFamily="18" charset="0"/>
                </a:rPr>
                <a:t>时，总有（</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），即物种</a:t>
              </a:r>
              <a:r>
                <a:rPr kumimoji="1" lang="en-US" altLang="zh-CN" sz="2400" b="1">
                  <a:latin typeface="Times New Roman" pitchFamily="18" charset="0"/>
                </a:rPr>
                <a:t>2</a:t>
              </a:r>
              <a:r>
                <a:rPr kumimoji="1" lang="zh-CN" altLang="en-US" sz="2400" b="1">
                  <a:latin typeface="Times New Roman" pitchFamily="18" charset="0"/>
                </a:rPr>
                <a:t>将绝灭</a:t>
              </a:r>
            </a:p>
            <a:p>
              <a:endParaRPr kumimoji="1" lang="zh-CN" altLang="en-US" sz="2400" b="1">
                <a:latin typeface="Times New Roman" pitchFamily="18" charset="0"/>
              </a:endParaRPr>
            </a:p>
            <a:p>
              <a:r>
                <a:rPr kumimoji="1" lang="zh-CN" altLang="en-US" sz="2400" b="1">
                  <a:latin typeface="Times New Roman" pitchFamily="18" charset="0"/>
                </a:rPr>
                <a:t>而物种</a:t>
              </a:r>
              <a:r>
                <a:rPr kumimoji="1" lang="en-US" altLang="zh-CN" sz="2400" b="1">
                  <a:latin typeface="Times New Roman" pitchFamily="18" charset="0"/>
                </a:rPr>
                <a:t>1</a:t>
              </a:r>
              <a:r>
                <a:rPr kumimoji="1" lang="zh-CN" altLang="en-US" sz="2400" b="1">
                  <a:latin typeface="Times New Roman" pitchFamily="18" charset="0"/>
                </a:rPr>
                <a:t>则趋于环境允许承担的最大总量。</a:t>
              </a:r>
            </a:p>
          </p:txBody>
        </p:sp>
        <p:sp>
          <p:nvSpPr>
            <p:cNvPr id="428044" name="Rectangle 12"/>
            <p:cNvSpPr>
              <a:spLocks noChangeArrowheads="1"/>
            </p:cNvSpPr>
            <p:nvPr/>
          </p:nvSpPr>
          <p:spPr bwMode="auto">
            <a:xfrm>
              <a:off x="48" y="2448"/>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定理</a:t>
              </a:r>
              <a:r>
                <a:rPr kumimoji="1" lang="en-US" altLang="zh-CN" sz="2400" b="1">
                  <a:latin typeface="Times New Roman" pitchFamily="18"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8047"/>
                                        </p:tgtEl>
                                        <p:attrNameLst>
                                          <p:attrName>style.visibility</p:attrName>
                                        </p:attrNameLst>
                                      </p:cBhvr>
                                      <p:to>
                                        <p:strVal val="visible"/>
                                      </p:to>
                                    </p:set>
                                    <p:animEffect transition="in" filter="wipe(up)">
                                      <p:cBhvr>
                                        <p:cTn id="7" dur="500"/>
                                        <p:tgtEl>
                                          <p:spTgt spid="428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3" name="Picture 4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084" name="Rectangle 4"/>
          <p:cNvSpPr>
            <a:spLocks noChangeArrowheads="1"/>
          </p:cNvSpPr>
          <p:nvPr/>
        </p:nvSpPr>
        <p:spPr bwMode="auto">
          <a:xfrm>
            <a:off x="381000" y="304800"/>
            <a:ext cx="731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作直线</a:t>
            </a:r>
            <a:r>
              <a:rPr kumimoji="1" lang="en-US" altLang="zh-CN" sz="2400" b="1" i="1">
                <a:latin typeface="Times New Roman" pitchFamily="18" charset="0"/>
              </a:rPr>
              <a:t>l</a:t>
            </a:r>
            <a:r>
              <a:rPr kumimoji="1" lang="en-US" altLang="zh-CN" sz="2400" b="1" baseline="-30000">
                <a:latin typeface="Times New Roman" pitchFamily="18" charset="0"/>
              </a:rPr>
              <a:t>1</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K</a:t>
            </a:r>
            <a:r>
              <a:rPr kumimoji="1" lang="en-US" altLang="zh-CN" sz="2400" b="1" baseline="-30000">
                <a:latin typeface="Times New Roman" pitchFamily="18" charset="0"/>
              </a:rPr>
              <a:t>1</a:t>
            </a:r>
            <a:r>
              <a:rPr kumimoji="1" lang="zh-CN" altLang="en-US" sz="2400" b="1">
                <a:latin typeface="Times New Roman" pitchFamily="18" charset="0"/>
              </a:rPr>
              <a:t>及</a:t>
            </a:r>
            <a:r>
              <a:rPr kumimoji="1" lang="en-US" altLang="zh-CN" sz="2400" b="1" i="1">
                <a:latin typeface="Times New Roman" pitchFamily="18" charset="0"/>
              </a:rPr>
              <a:t>l</a:t>
            </a:r>
            <a:r>
              <a:rPr kumimoji="1" lang="en-US" altLang="zh-CN" sz="2400" b="1" baseline="-30000">
                <a:latin typeface="Times New Roman" pitchFamily="18" charset="0"/>
              </a:rPr>
              <a:t>2</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K</a:t>
            </a:r>
            <a:r>
              <a:rPr kumimoji="1" lang="en-US" altLang="zh-CN" sz="2400" b="1" baseline="-30000">
                <a:latin typeface="Times New Roman" pitchFamily="18" charset="0"/>
              </a:rPr>
              <a:t>2</a:t>
            </a:r>
            <a:r>
              <a:rPr kumimoji="1" lang="zh-CN" altLang="en-US" sz="2400" b="1" baseline="-30000">
                <a:latin typeface="Times New Roman" pitchFamily="18" charset="0"/>
              </a:rPr>
              <a:t>， </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楷体_GB2312" pitchFamily="49" charset="-122"/>
              </a:rPr>
              <a:t>&gt; </a:t>
            </a:r>
            <a:r>
              <a:rPr kumimoji="1" lang="en-US" altLang="zh-CN" sz="2400" b="1" i="1">
                <a:latin typeface="Times New Roman" pitchFamily="18" charset="0"/>
              </a:rPr>
              <a:t>K</a:t>
            </a:r>
            <a:r>
              <a:rPr kumimoji="1" lang="en-US" altLang="zh-CN" sz="2400" b="1" baseline="-30000">
                <a:latin typeface="Times New Roman" pitchFamily="18" charset="0"/>
              </a:rPr>
              <a:t>2</a:t>
            </a:r>
            <a:r>
              <a:rPr kumimoji="1" lang="zh-CN" altLang="en-US" sz="2400" b="1" baseline="-30000">
                <a:latin typeface="Times New Roman" pitchFamily="18" charset="0"/>
              </a:rPr>
              <a:t>，</a:t>
            </a:r>
            <a:r>
              <a:rPr kumimoji="1" lang="zh-CN" altLang="en-US" sz="2400" b="1">
                <a:latin typeface="楷体_GB2312" pitchFamily="49" charset="-122"/>
              </a:rPr>
              <a:t>见</a:t>
            </a:r>
            <a:r>
              <a:rPr kumimoji="1" lang="zh-CN" altLang="en-US" sz="2400" b="1">
                <a:latin typeface="Times New Roman" pitchFamily="18" charset="0"/>
              </a:rPr>
              <a:t>图</a:t>
            </a:r>
            <a:r>
              <a:rPr kumimoji="1" lang="en-US" altLang="zh-CN" sz="2400" b="1">
                <a:latin typeface="Times New Roman" pitchFamily="18" charset="0"/>
              </a:rPr>
              <a:t>3-26</a:t>
            </a:r>
            <a:r>
              <a:rPr kumimoji="1" lang="zh-CN" altLang="en-US" sz="2400" b="1">
                <a:latin typeface="Times New Roman" pitchFamily="18" charset="0"/>
              </a:rPr>
              <a:t>。</a:t>
            </a:r>
          </a:p>
        </p:txBody>
      </p:sp>
      <p:grpSp>
        <p:nvGrpSpPr>
          <p:cNvPr id="430112" name="Group 32"/>
          <p:cNvGrpSpPr>
            <a:grpSpLocks/>
          </p:cNvGrpSpPr>
          <p:nvPr/>
        </p:nvGrpSpPr>
        <p:grpSpPr bwMode="auto">
          <a:xfrm>
            <a:off x="5840413" y="3429000"/>
            <a:ext cx="3989387" cy="3352800"/>
            <a:chOff x="3487" y="1872"/>
            <a:chExt cx="2513" cy="2112"/>
          </a:xfrm>
        </p:grpSpPr>
        <p:sp>
          <p:nvSpPr>
            <p:cNvPr id="430101" name="Text Box 21"/>
            <p:cNvSpPr txBox="1">
              <a:spLocks noChangeArrowheads="1"/>
            </p:cNvSpPr>
            <p:nvPr/>
          </p:nvSpPr>
          <p:spPr bwMode="auto">
            <a:xfrm>
              <a:off x="4608" y="2688"/>
              <a:ext cx="139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dx1/dt&lt;0</a:t>
              </a:r>
            </a:p>
            <a:p>
              <a:pPr>
                <a:spcBef>
                  <a:spcPct val="50000"/>
                </a:spcBef>
              </a:pPr>
              <a:r>
                <a:rPr lang="en-US" altLang="zh-CN" sz="1600" b="1"/>
                <a:t>dx2/dt&lt;0</a:t>
              </a:r>
            </a:p>
            <a:p>
              <a:pPr>
                <a:spcBef>
                  <a:spcPct val="50000"/>
                </a:spcBef>
              </a:pPr>
              <a:endParaRPr lang="en-US" altLang="zh-CN" sz="1600" b="1"/>
            </a:p>
          </p:txBody>
        </p:sp>
        <p:grpSp>
          <p:nvGrpSpPr>
            <p:cNvPr id="430111" name="Group 31"/>
            <p:cNvGrpSpPr>
              <a:grpSpLocks/>
            </p:cNvGrpSpPr>
            <p:nvPr/>
          </p:nvGrpSpPr>
          <p:grpSpPr bwMode="auto">
            <a:xfrm>
              <a:off x="3487" y="1872"/>
              <a:ext cx="2129" cy="2112"/>
              <a:chOff x="3535" y="1920"/>
              <a:chExt cx="2129" cy="2112"/>
            </a:xfrm>
          </p:grpSpPr>
          <p:sp>
            <p:nvSpPr>
              <p:cNvPr id="430086" name="Line 6"/>
              <p:cNvSpPr>
                <a:spLocks noChangeShapeType="1"/>
              </p:cNvSpPr>
              <p:nvPr/>
            </p:nvSpPr>
            <p:spPr bwMode="auto">
              <a:xfrm>
                <a:off x="3600" y="3744"/>
                <a:ext cx="1920"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87" name="Line 7"/>
              <p:cNvSpPr>
                <a:spLocks noChangeShapeType="1"/>
              </p:cNvSpPr>
              <p:nvPr/>
            </p:nvSpPr>
            <p:spPr bwMode="auto">
              <a:xfrm flipV="1">
                <a:off x="3648" y="1968"/>
                <a:ext cx="0" cy="192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0088" name="Object 8"/>
              <p:cNvGraphicFramePr>
                <a:graphicFrameLocks noChangeAspect="1"/>
              </p:cNvGraphicFramePr>
              <p:nvPr/>
            </p:nvGraphicFramePr>
            <p:xfrm>
              <a:off x="3729" y="1920"/>
              <a:ext cx="238" cy="336"/>
            </p:xfrm>
            <a:graphic>
              <a:graphicData uri="http://schemas.openxmlformats.org/presentationml/2006/ole">
                <mc:AlternateContent xmlns:mc="http://schemas.openxmlformats.org/markup-compatibility/2006">
                  <mc:Choice xmlns:v="urn:schemas-microsoft-com:vml" Requires="v">
                    <p:oleObj spid="_x0000_s486405" name="Equation" r:id="rId4" imgW="164880" imgH="228600" progId="Equation.DSMT4">
                      <p:embed/>
                    </p:oleObj>
                  </mc:Choice>
                  <mc:Fallback>
                    <p:oleObj name="Equation" r:id="rId4" imgW="16488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 y="1920"/>
                            <a:ext cx="23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089" name="Object 9"/>
              <p:cNvGraphicFramePr>
                <a:graphicFrameLocks noChangeAspect="1"/>
              </p:cNvGraphicFramePr>
              <p:nvPr/>
            </p:nvGraphicFramePr>
            <p:xfrm>
              <a:off x="5347" y="3456"/>
              <a:ext cx="221" cy="336"/>
            </p:xfrm>
            <a:graphic>
              <a:graphicData uri="http://schemas.openxmlformats.org/presentationml/2006/ole">
                <mc:AlternateContent xmlns:mc="http://schemas.openxmlformats.org/markup-compatibility/2006">
                  <mc:Choice xmlns:v="urn:schemas-microsoft-com:vml" Requires="v">
                    <p:oleObj spid="_x0000_s486406" name="Equation" r:id="rId6" imgW="152280" imgH="228600" progId="Equation.DSMT4">
                      <p:embed/>
                    </p:oleObj>
                  </mc:Choice>
                  <mc:Fallback>
                    <p:oleObj name="Equation" r:id="rId6" imgW="15228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 y="3456"/>
                            <a:ext cx="22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090" name="Object 10"/>
              <p:cNvGraphicFramePr>
                <a:graphicFrameLocks noChangeAspect="1"/>
              </p:cNvGraphicFramePr>
              <p:nvPr/>
            </p:nvGraphicFramePr>
            <p:xfrm>
              <a:off x="3535" y="3744"/>
              <a:ext cx="113" cy="159"/>
            </p:xfrm>
            <a:graphic>
              <a:graphicData uri="http://schemas.openxmlformats.org/presentationml/2006/ole">
                <mc:AlternateContent xmlns:mc="http://schemas.openxmlformats.org/markup-compatibility/2006">
                  <mc:Choice xmlns:v="urn:schemas-microsoft-com:vml" Requires="v">
                    <p:oleObj spid="_x0000_s486407" name="Equation" r:id="rId8" imgW="126720" imgH="177480" progId="Equation.DSMT4">
                      <p:embed/>
                    </p:oleObj>
                  </mc:Choice>
                  <mc:Fallback>
                    <p:oleObj name="Equation" r:id="rId8" imgW="126720" imgH="17748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5" y="3744"/>
                            <a:ext cx="11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091" name="Rectangle 11"/>
              <p:cNvSpPr>
                <a:spLocks noChangeArrowheads="1"/>
              </p:cNvSpPr>
              <p:nvPr/>
            </p:nvSpPr>
            <p:spPr bwMode="auto">
              <a:xfrm>
                <a:off x="4848" y="196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ea typeface="宋体" pitchFamily="2" charset="-122"/>
                  </a:rPr>
                  <a:t>图</a:t>
                </a:r>
                <a:r>
                  <a:rPr lang="en-US" altLang="zh-CN">
                    <a:latin typeface="Times New Roman" pitchFamily="18" charset="0"/>
                    <a:ea typeface="宋体" pitchFamily="2" charset="-122"/>
                    <a:cs typeface="Times New Roman" pitchFamily="18" charset="0"/>
                  </a:rPr>
                  <a:t>3-26</a:t>
                </a:r>
                <a:endParaRPr lang="en-US" altLang="zh-CN">
                  <a:ea typeface="宋体" pitchFamily="2" charset="-122"/>
                </a:endParaRPr>
              </a:p>
            </p:txBody>
          </p:sp>
          <p:sp>
            <p:nvSpPr>
              <p:cNvPr id="430092" name="Line 12"/>
              <p:cNvSpPr>
                <a:spLocks noChangeShapeType="1"/>
              </p:cNvSpPr>
              <p:nvPr/>
            </p:nvSpPr>
            <p:spPr bwMode="auto">
              <a:xfrm>
                <a:off x="3648" y="2880"/>
                <a:ext cx="8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3" name="Line 13"/>
              <p:cNvSpPr>
                <a:spLocks noChangeShapeType="1"/>
              </p:cNvSpPr>
              <p:nvPr/>
            </p:nvSpPr>
            <p:spPr bwMode="auto">
              <a:xfrm>
                <a:off x="3648" y="2112"/>
                <a:ext cx="1632"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4" name="Text Box 14"/>
              <p:cNvSpPr txBox="1">
                <a:spLocks noChangeArrowheads="1"/>
              </p:cNvSpPr>
              <p:nvPr/>
            </p:nvSpPr>
            <p:spPr bwMode="auto">
              <a:xfrm>
                <a:off x="4368" y="263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pitchFamily="2" charset="-122"/>
                    <a:cs typeface="Times New Roman" pitchFamily="18" charset="0"/>
                  </a:rPr>
                  <a:t>III</a:t>
                </a:r>
                <a:endParaRPr lang="en-US" altLang="zh-CN"/>
              </a:p>
            </p:txBody>
          </p:sp>
          <p:sp>
            <p:nvSpPr>
              <p:cNvPr id="430095" name="Text Box 15"/>
              <p:cNvSpPr txBox="1">
                <a:spLocks noChangeArrowheads="1"/>
              </p:cNvSpPr>
              <p:nvPr/>
            </p:nvSpPr>
            <p:spPr bwMode="auto">
              <a:xfrm>
                <a:off x="3696" y="2544"/>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pitchFamily="2" charset="-122"/>
                    <a:cs typeface="Times New Roman" pitchFamily="18" charset="0"/>
                  </a:rPr>
                  <a:t>II</a:t>
                </a:r>
                <a:r>
                  <a:rPr lang="en-US" altLang="zh-CN"/>
                  <a:t> </a:t>
                </a:r>
              </a:p>
            </p:txBody>
          </p:sp>
          <p:sp>
            <p:nvSpPr>
              <p:cNvPr id="430096" name="Text Box 16"/>
              <p:cNvSpPr txBox="1">
                <a:spLocks noChangeArrowheads="1"/>
              </p:cNvSpPr>
              <p:nvPr/>
            </p:nvSpPr>
            <p:spPr bwMode="auto">
              <a:xfrm>
                <a:off x="3648" y="31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pitchFamily="2" charset="-122"/>
                    <a:cs typeface="Times New Roman" pitchFamily="18" charset="0"/>
                  </a:rPr>
                  <a:t>I</a:t>
                </a:r>
                <a:endParaRPr lang="en-US" altLang="zh-CN"/>
              </a:p>
            </p:txBody>
          </p:sp>
          <p:sp>
            <p:nvSpPr>
              <p:cNvPr id="430097" name="Text Box 17"/>
              <p:cNvSpPr txBox="1">
                <a:spLocks noChangeArrowheads="1"/>
              </p:cNvSpPr>
              <p:nvPr/>
            </p:nvSpPr>
            <p:spPr bwMode="auto">
              <a:xfrm>
                <a:off x="5184" y="378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k1</a:t>
                </a:r>
              </a:p>
            </p:txBody>
          </p:sp>
          <p:sp>
            <p:nvSpPr>
              <p:cNvPr id="430098" name="Text Box 18"/>
              <p:cNvSpPr txBox="1">
                <a:spLocks noChangeArrowheads="1"/>
              </p:cNvSpPr>
              <p:nvPr/>
            </p:nvSpPr>
            <p:spPr bwMode="auto">
              <a:xfrm>
                <a:off x="4368" y="378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k2</a:t>
                </a:r>
              </a:p>
            </p:txBody>
          </p:sp>
          <p:sp>
            <p:nvSpPr>
              <p:cNvPr id="430099" name="Text Box 19"/>
              <p:cNvSpPr txBox="1">
                <a:spLocks noChangeArrowheads="1"/>
              </p:cNvSpPr>
              <p:nvPr/>
            </p:nvSpPr>
            <p:spPr bwMode="auto">
              <a:xfrm>
                <a:off x="3696" y="3312"/>
                <a:ext cx="13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dx1/dt&gt;0</a:t>
                </a:r>
              </a:p>
              <a:p>
                <a:pPr>
                  <a:spcBef>
                    <a:spcPct val="50000"/>
                  </a:spcBef>
                </a:pPr>
                <a:r>
                  <a:rPr lang="en-US" altLang="zh-CN" sz="1600" b="1"/>
                  <a:t>dx2/dt&gt;0</a:t>
                </a:r>
              </a:p>
            </p:txBody>
          </p:sp>
          <p:sp>
            <p:nvSpPr>
              <p:cNvPr id="430100" name="Text Box 20"/>
              <p:cNvSpPr txBox="1">
                <a:spLocks noChangeArrowheads="1"/>
              </p:cNvSpPr>
              <p:nvPr/>
            </p:nvSpPr>
            <p:spPr bwMode="auto">
              <a:xfrm>
                <a:off x="3888" y="2832"/>
                <a:ext cx="139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dx1/dt&gt;0</a:t>
                </a:r>
              </a:p>
              <a:p>
                <a:pPr>
                  <a:spcBef>
                    <a:spcPct val="50000"/>
                  </a:spcBef>
                </a:pPr>
                <a:r>
                  <a:rPr lang="en-US" altLang="zh-CN" sz="1600" b="1"/>
                  <a:t>dx2/dt&lt;0</a:t>
                </a:r>
              </a:p>
              <a:p>
                <a:pPr>
                  <a:spcBef>
                    <a:spcPct val="50000"/>
                  </a:spcBef>
                </a:pPr>
                <a:endParaRPr lang="en-US" altLang="zh-CN" sz="1600" b="1"/>
              </a:p>
            </p:txBody>
          </p:sp>
          <p:sp>
            <p:nvSpPr>
              <p:cNvPr id="430104" name="Line 24"/>
              <p:cNvSpPr>
                <a:spLocks noChangeShapeType="1"/>
              </p:cNvSpPr>
              <p:nvPr/>
            </p:nvSpPr>
            <p:spPr bwMode="auto">
              <a:xfrm flipV="1">
                <a:off x="4320" y="3504"/>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09" name="Line 29"/>
              <p:cNvSpPr>
                <a:spLocks noChangeShapeType="1"/>
              </p:cNvSpPr>
              <p:nvPr/>
            </p:nvSpPr>
            <p:spPr bwMode="auto">
              <a:xfrm>
                <a:off x="4752"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10" name="Line 30"/>
              <p:cNvSpPr>
                <a:spLocks noChangeShapeType="1"/>
              </p:cNvSpPr>
              <p:nvPr/>
            </p:nvSpPr>
            <p:spPr bwMode="auto">
              <a:xfrm>
                <a:off x="5280" y="345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30113" name="Rectangle 33"/>
          <p:cNvSpPr>
            <a:spLocks noChangeArrowheads="1"/>
          </p:cNvSpPr>
          <p:nvPr/>
        </p:nvSpPr>
        <p:spPr bwMode="auto">
          <a:xfrm>
            <a:off x="381000" y="1011238"/>
            <a:ext cx="243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有以下几个引理</a:t>
            </a:r>
            <a:r>
              <a:rPr kumimoji="1" lang="en-US" altLang="zh-CN" sz="2400" b="1">
                <a:solidFill>
                  <a:srgbClr val="FF0000"/>
                </a:solidFill>
                <a:latin typeface="Times New Roman" pitchFamily="18" charset="0"/>
              </a:rPr>
              <a:t>:</a:t>
            </a:r>
          </a:p>
        </p:txBody>
      </p:sp>
      <p:sp>
        <p:nvSpPr>
          <p:cNvPr id="430114" name="Rectangle 34"/>
          <p:cNvSpPr>
            <a:spLocks noChangeArrowheads="1"/>
          </p:cNvSpPr>
          <p:nvPr/>
        </p:nvSpPr>
        <p:spPr bwMode="auto">
          <a:xfrm>
            <a:off x="381000" y="1600200"/>
            <a:ext cx="548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33CC33"/>
                </a:solidFill>
                <a:latin typeface="Times New Roman" pitchFamily="18" charset="0"/>
              </a:rPr>
              <a:t>引理</a:t>
            </a:r>
            <a:r>
              <a:rPr kumimoji="1" lang="en-US" altLang="zh-CN" sz="2400" b="1">
                <a:solidFill>
                  <a:srgbClr val="33CC33"/>
                </a:solidFill>
                <a:latin typeface="Times New Roman" pitchFamily="18" charset="0"/>
              </a:rPr>
              <a:t>1</a:t>
            </a:r>
            <a:r>
              <a:rPr kumimoji="1" lang="en-US" altLang="zh-CN" sz="2400" b="1">
                <a:latin typeface="Times New Roman" pitchFamily="18" charset="0"/>
              </a:rPr>
              <a:t>     </a:t>
            </a:r>
            <a:r>
              <a:rPr kumimoji="1" lang="zh-CN" altLang="en-US" sz="2400" b="1">
                <a:latin typeface="Times New Roman" pitchFamily="18" charset="0"/>
              </a:rPr>
              <a:t>若初始点位于区域</a:t>
            </a:r>
            <a:r>
              <a:rPr kumimoji="1" lang="en-US" altLang="zh-CN" sz="2400" b="1">
                <a:latin typeface="Times New Roman" pitchFamily="18" charset="0"/>
              </a:rPr>
              <a:t>I</a:t>
            </a:r>
            <a:r>
              <a:rPr kumimoji="1" lang="zh-CN" altLang="en-US" sz="2400" b="1">
                <a:latin typeface="Times New Roman" pitchFamily="18" charset="0"/>
              </a:rPr>
              <a:t>中，则解  </a:t>
            </a:r>
          </a:p>
          <a:p>
            <a:pPr eaLnBrk="0" hangingPunct="0"/>
            <a:r>
              <a:rPr kumimoji="1" lang="zh-CN" altLang="en-US" sz="2400" b="1" i="1">
                <a:latin typeface="Times New Roman" pitchFamily="18" charset="0"/>
              </a:rPr>
              <a:t>               </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）从某一时刻起 </a:t>
            </a:r>
          </a:p>
          <a:p>
            <a:pPr eaLnBrk="0" hangingPunct="0"/>
            <a:r>
              <a:rPr kumimoji="1" lang="zh-CN" altLang="en-US" sz="2400" b="1">
                <a:latin typeface="Times New Roman" pitchFamily="18" charset="0"/>
              </a:rPr>
              <a:t>              必开此区域而进入区域</a:t>
            </a:r>
            <a:r>
              <a:rPr kumimoji="1" lang="en-US" altLang="zh-CN" sz="2400" b="1">
                <a:latin typeface="Times New Roman" pitchFamily="18" charset="0"/>
              </a:rPr>
              <a:t>II</a:t>
            </a:r>
          </a:p>
        </p:txBody>
      </p:sp>
      <p:grpSp>
        <p:nvGrpSpPr>
          <p:cNvPr id="430122" name="Group 42"/>
          <p:cNvGrpSpPr>
            <a:grpSpLocks/>
          </p:cNvGrpSpPr>
          <p:nvPr/>
        </p:nvGrpSpPr>
        <p:grpSpPr bwMode="auto">
          <a:xfrm>
            <a:off x="304800" y="2971800"/>
            <a:ext cx="5486400" cy="1752600"/>
            <a:chOff x="192" y="1584"/>
            <a:chExt cx="3456" cy="1104"/>
          </a:xfrm>
        </p:grpSpPr>
        <p:graphicFrame>
          <p:nvGraphicFramePr>
            <p:cNvPr id="430116" name="Object 36"/>
            <p:cNvGraphicFramePr>
              <a:graphicFrameLocks noChangeAspect="1"/>
            </p:cNvGraphicFramePr>
            <p:nvPr/>
          </p:nvGraphicFramePr>
          <p:xfrm>
            <a:off x="960" y="2325"/>
            <a:ext cx="1152" cy="363"/>
          </p:xfrm>
          <a:graphic>
            <a:graphicData uri="http://schemas.openxmlformats.org/presentationml/2006/ole">
              <mc:AlternateContent xmlns:mc="http://schemas.openxmlformats.org/markup-compatibility/2006">
                <mc:Choice xmlns:v="urn:schemas-microsoft-com:vml" Requires="v">
                  <p:oleObj spid="_x0000_s486408" r:id="rId10" imgW="876300" imgH="279400" progId="Equation.DSMT4">
                    <p:embed/>
                  </p:oleObj>
                </mc:Choice>
                <mc:Fallback>
                  <p:oleObj r:id="rId10" imgW="876300" imgH="279400"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2325"/>
                          <a:ext cx="115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15" name="Rectangle 35"/>
            <p:cNvSpPr>
              <a:spLocks noChangeArrowheads="1"/>
            </p:cNvSpPr>
            <p:nvPr/>
          </p:nvSpPr>
          <p:spPr bwMode="auto">
            <a:xfrm>
              <a:off x="192" y="1584"/>
              <a:ext cx="345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solidFill>
                    <a:srgbClr val="33CC33"/>
                  </a:solidFill>
                  <a:latin typeface="Times New Roman" pitchFamily="18" charset="0"/>
                </a:rPr>
                <a:t>引理</a:t>
              </a:r>
              <a:r>
                <a:rPr kumimoji="1" lang="en-US" altLang="zh-CN" sz="2400" b="1">
                  <a:solidFill>
                    <a:srgbClr val="33CC33"/>
                  </a:solidFill>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若初始点（</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(0)</a:t>
              </a:r>
              <a:r>
                <a:rPr kumimoji="1" lang="zh-CN" altLang="en-US" sz="2400" b="1">
                  <a:latin typeface="Times New Roman" pitchFamily="18" charset="0"/>
                </a:rPr>
                <a:t>）位于   </a:t>
              </a:r>
            </a:p>
            <a:p>
              <a:r>
                <a:rPr kumimoji="1" lang="zh-CN" altLang="en-US" sz="2400" b="1">
                  <a:latin typeface="Times New Roman" pitchFamily="18" charset="0"/>
                </a:rPr>
                <a:t>               区域</a:t>
              </a:r>
              <a:r>
                <a:rPr kumimoji="1" lang="en-US" altLang="zh-CN" sz="2400" b="1">
                  <a:latin typeface="Times New Roman" pitchFamily="18" charset="0"/>
                </a:rPr>
                <a:t>II</a:t>
              </a:r>
              <a:r>
                <a:rPr kumimoji="1" lang="zh-CN" altLang="en-US" sz="2400" b="1">
                  <a:latin typeface="Times New Roman" pitchFamily="18" charset="0"/>
                </a:rPr>
                <a:t>中，则（</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）始 </a:t>
              </a:r>
            </a:p>
            <a:p>
              <a:r>
                <a:rPr kumimoji="1" lang="zh-CN" altLang="en-US" sz="2400" b="1">
                  <a:latin typeface="Times New Roman" pitchFamily="18" charset="0"/>
                </a:rPr>
                <a:t>               终位于</a:t>
              </a:r>
              <a:r>
                <a:rPr kumimoji="1" lang="en-US" altLang="zh-CN" sz="2400" b="1">
                  <a:latin typeface="Times New Roman" pitchFamily="18" charset="0"/>
                </a:rPr>
                <a:t>II</a:t>
              </a:r>
              <a:r>
                <a:rPr kumimoji="1" lang="zh-CN" altLang="en-US" sz="2400" b="1">
                  <a:latin typeface="Times New Roman" pitchFamily="18" charset="0"/>
                </a:rPr>
                <a:t>中，且：</a:t>
              </a:r>
            </a:p>
          </p:txBody>
        </p:sp>
        <p:graphicFrame>
          <p:nvGraphicFramePr>
            <p:cNvPr id="430117" name="Object 37"/>
            <p:cNvGraphicFramePr>
              <a:graphicFrameLocks noChangeAspect="1"/>
            </p:cNvGraphicFramePr>
            <p:nvPr/>
          </p:nvGraphicFramePr>
          <p:xfrm>
            <a:off x="2160" y="2330"/>
            <a:ext cx="1070" cy="358"/>
          </p:xfrm>
          <a:graphic>
            <a:graphicData uri="http://schemas.openxmlformats.org/presentationml/2006/ole">
              <mc:AlternateContent xmlns:mc="http://schemas.openxmlformats.org/markup-compatibility/2006">
                <mc:Choice xmlns:v="urn:schemas-microsoft-com:vml" Requires="v">
                  <p:oleObj spid="_x0000_s486409" name="Equation" r:id="rId12" imgW="825480" imgH="279360" progId="Equation.DSMT4">
                    <p:embed/>
                  </p:oleObj>
                </mc:Choice>
                <mc:Fallback>
                  <p:oleObj name="Equation" r:id="rId12" imgW="825480" imgH="279360" progId="Equation.DSMT4">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0" y="2330"/>
                          <a:ext cx="1070"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0119" name="Rectangle 39"/>
          <p:cNvSpPr>
            <a:spLocks noChangeArrowheads="1"/>
          </p:cNvSpPr>
          <p:nvPr/>
        </p:nvSpPr>
        <p:spPr bwMode="auto">
          <a:xfrm>
            <a:off x="381000" y="4848225"/>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33CC33"/>
                </a:solidFill>
                <a:latin typeface="Times New Roman" pitchFamily="18" charset="0"/>
              </a:rPr>
              <a:t>引理</a:t>
            </a:r>
            <a:r>
              <a:rPr kumimoji="1" lang="en-US" altLang="zh-CN" sz="2400" b="1">
                <a:solidFill>
                  <a:srgbClr val="33CC33"/>
                </a:solidFill>
                <a:latin typeface="Times New Roman" pitchFamily="18" charset="0"/>
              </a:rPr>
              <a:t>3</a:t>
            </a:r>
            <a:r>
              <a:rPr kumimoji="1" lang="en-US" altLang="zh-CN" sz="2400" b="1">
                <a:latin typeface="Times New Roman" pitchFamily="18" charset="0"/>
              </a:rPr>
              <a:t>    </a:t>
            </a:r>
            <a:r>
              <a:rPr kumimoji="1" lang="zh-CN" altLang="en-US" sz="2400" b="1">
                <a:latin typeface="Times New Roman" pitchFamily="18" charset="0"/>
              </a:rPr>
              <a:t>若初始点位于区域</a:t>
            </a:r>
            <a:r>
              <a:rPr kumimoji="1" lang="en-US" altLang="zh-CN" sz="2400" b="1">
                <a:latin typeface="Times New Roman" pitchFamily="18" charset="0"/>
              </a:rPr>
              <a:t>III</a:t>
            </a:r>
            <a:r>
              <a:rPr kumimoji="1" lang="zh-CN" altLang="en-US" sz="2400" b="1">
                <a:latin typeface="Times New Roman" pitchFamily="18" charset="0"/>
              </a:rPr>
              <a:t>中</a:t>
            </a:r>
            <a:r>
              <a:rPr kumimoji="1" lang="en-US" altLang="zh-CN" sz="2400" b="1">
                <a:latin typeface="Times New Roman" pitchFamily="18" charset="0"/>
              </a:rPr>
              <a:t>,</a:t>
            </a:r>
            <a:r>
              <a:rPr kumimoji="1" lang="zh-CN" altLang="en-US" sz="2400" b="1">
                <a:latin typeface="Times New Roman" pitchFamily="18" charset="0"/>
              </a:rPr>
              <a:t>且对于  </a:t>
            </a:r>
          </a:p>
          <a:p>
            <a:r>
              <a:rPr kumimoji="1" lang="zh-CN" altLang="en-US" sz="2400" b="1">
                <a:latin typeface="Times New Roman" pitchFamily="18" charset="0"/>
              </a:rPr>
              <a:t>              任意</a:t>
            </a:r>
            <a:r>
              <a:rPr kumimoji="1" lang="en-US" altLang="zh-CN" sz="2400" b="1">
                <a:latin typeface="Times New Roman" pitchFamily="18" charset="0"/>
              </a:rPr>
              <a:t>t</a:t>
            </a:r>
            <a:r>
              <a:rPr kumimoji="1" lang="en-US" altLang="zh-CN" sz="2400" i="1">
                <a:latin typeface="Times New Roman" pitchFamily="18" charset="0"/>
              </a:rPr>
              <a:t> </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）仍位于 </a:t>
            </a:r>
          </a:p>
          <a:p>
            <a:r>
              <a:rPr kumimoji="1" lang="zh-CN" altLang="en-US" sz="2400" b="1">
                <a:latin typeface="Times New Roman" pitchFamily="18" charset="0"/>
              </a:rPr>
              <a:t>              </a:t>
            </a:r>
            <a:r>
              <a:rPr kumimoji="1" lang="en-US" altLang="zh-CN" sz="2400" b="1">
                <a:latin typeface="Times New Roman" pitchFamily="18" charset="0"/>
              </a:rPr>
              <a:t>III</a:t>
            </a:r>
            <a:r>
              <a:rPr kumimoji="1" lang="zh-CN" altLang="en-US" sz="2400" b="1">
                <a:latin typeface="Times New Roman" pitchFamily="18" charset="0"/>
              </a:rPr>
              <a:t>中，则当</a:t>
            </a:r>
            <a:r>
              <a:rPr kumimoji="1" lang="en-US" altLang="zh-CN" sz="2400" b="1">
                <a:latin typeface="Times New Roman" pitchFamily="18" charset="0"/>
              </a:rPr>
              <a:t>t→+∞</a:t>
            </a:r>
            <a:r>
              <a:rPr kumimoji="1" lang="zh-CN" altLang="en-US" sz="2400" b="1">
                <a:latin typeface="Times New Roman" pitchFamily="18" charset="0"/>
              </a:rPr>
              <a:t>时，（</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p>
          <a:p>
            <a:r>
              <a:rPr kumimoji="1" lang="zh-CN" altLang="en-US" sz="2400" b="1" i="1">
                <a:latin typeface="Times New Roman" pitchFamily="18" charset="0"/>
              </a:rPr>
              <a:t>              </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）必以（</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）为极限点。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30112"/>
                                        </p:tgtEl>
                                        <p:attrNameLst>
                                          <p:attrName>style.visibility</p:attrName>
                                        </p:attrNameLst>
                                      </p:cBhvr>
                                      <p:to>
                                        <p:strVal val="visible"/>
                                      </p:to>
                                    </p:set>
                                    <p:animEffect transition="in" filter="wipe(up)">
                                      <p:cBhvr>
                                        <p:cTn id="7" dur="500"/>
                                        <p:tgtEl>
                                          <p:spTgt spid="4301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084"/>
                                        </p:tgtEl>
                                        <p:attrNameLst>
                                          <p:attrName>style.visibility</p:attrName>
                                        </p:attrNameLst>
                                      </p:cBhvr>
                                      <p:to>
                                        <p:strVal val="visible"/>
                                      </p:to>
                                    </p:set>
                                    <p:animEffect transition="in" filter="wipe(left)">
                                      <p:cBhvr>
                                        <p:cTn id="11" dur="500"/>
                                        <p:tgtEl>
                                          <p:spTgt spid="4300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30113"/>
                                        </p:tgtEl>
                                        <p:attrNameLst>
                                          <p:attrName>style.visibility</p:attrName>
                                        </p:attrNameLst>
                                      </p:cBhvr>
                                      <p:to>
                                        <p:strVal val="visible"/>
                                      </p:to>
                                    </p:set>
                                    <p:anim calcmode="lin" valueType="num">
                                      <p:cBhvr additive="base">
                                        <p:cTn id="16" dur="500" fill="hold"/>
                                        <p:tgtEl>
                                          <p:spTgt spid="430113"/>
                                        </p:tgtEl>
                                        <p:attrNameLst>
                                          <p:attrName>ppt_x</p:attrName>
                                        </p:attrNameLst>
                                      </p:cBhvr>
                                      <p:tavLst>
                                        <p:tav tm="0">
                                          <p:val>
                                            <p:strVal val="0-#ppt_w/2"/>
                                          </p:val>
                                        </p:tav>
                                        <p:tav tm="100000">
                                          <p:val>
                                            <p:strVal val="#ppt_x"/>
                                          </p:val>
                                        </p:tav>
                                      </p:tavLst>
                                    </p:anim>
                                    <p:anim calcmode="lin" valueType="num">
                                      <p:cBhvr additive="base">
                                        <p:cTn id="17" dur="500" fill="hold"/>
                                        <p:tgtEl>
                                          <p:spTgt spid="43011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0114"/>
                                        </p:tgtEl>
                                        <p:attrNameLst>
                                          <p:attrName>style.visibility</p:attrName>
                                        </p:attrNameLst>
                                      </p:cBhvr>
                                      <p:to>
                                        <p:strVal val="visible"/>
                                      </p:to>
                                    </p:set>
                                    <p:animEffect transition="in" filter="wipe(up)">
                                      <p:cBhvr>
                                        <p:cTn id="22" dur="500"/>
                                        <p:tgtEl>
                                          <p:spTgt spid="4301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0122"/>
                                        </p:tgtEl>
                                        <p:attrNameLst>
                                          <p:attrName>style.visibility</p:attrName>
                                        </p:attrNameLst>
                                      </p:cBhvr>
                                      <p:to>
                                        <p:strVal val="visible"/>
                                      </p:to>
                                    </p:set>
                                    <p:animEffect transition="in" filter="wipe(up)">
                                      <p:cBhvr>
                                        <p:cTn id="27" dur="500"/>
                                        <p:tgtEl>
                                          <p:spTgt spid="4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30119"/>
                                        </p:tgtEl>
                                        <p:attrNameLst>
                                          <p:attrName>style.visibility</p:attrName>
                                        </p:attrNameLst>
                                      </p:cBhvr>
                                      <p:to>
                                        <p:strVal val="visible"/>
                                      </p:to>
                                    </p:set>
                                    <p:animEffect transition="in" filter="wipe(up)">
                                      <p:cBhvr>
                                        <p:cTn id="32" dur="500"/>
                                        <p:tgtEl>
                                          <p:spTgt spid="43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utoUpdateAnimBg="0"/>
      <p:bldP spid="430113" grpId="0" autoUpdateAnimBg="0"/>
      <p:bldP spid="430114" grpId="0" autoUpdateAnimBg="0"/>
      <p:bldP spid="43011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19" name="Picture 1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922838" y="569913"/>
            <a:ext cx="3382962"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108" name="Rectangle 4"/>
          <p:cNvSpPr>
            <a:spLocks noChangeArrowheads="1"/>
          </p:cNvSpPr>
          <p:nvPr/>
        </p:nvSpPr>
        <p:spPr bwMode="auto">
          <a:xfrm>
            <a:off x="381000" y="1828800"/>
            <a:ext cx="7924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由引理</a:t>
            </a:r>
            <a:r>
              <a:rPr kumimoji="1" lang="en-US" altLang="zh-CN" sz="2400" b="1">
                <a:latin typeface="Times New Roman" pitchFamily="18" charset="0"/>
              </a:rPr>
              <a:t>1</a:t>
            </a:r>
            <a:r>
              <a:rPr kumimoji="1" lang="zh-CN" altLang="en-US" sz="2400" b="1">
                <a:latin typeface="Times New Roman" pitchFamily="18" charset="0"/>
              </a:rPr>
              <a:t>和引理</a:t>
            </a:r>
            <a:r>
              <a:rPr kumimoji="1" lang="en-US" altLang="zh-CN" sz="2400" b="1">
                <a:latin typeface="Times New Roman" pitchFamily="18" charset="0"/>
              </a:rPr>
              <a:t>2</a:t>
            </a:r>
            <a:r>
              <a:rPr kumimoji="1" lang="zh-CN" altLang="en-US" sz="2400" b="1">
                <a:latin typeface="Times New Roman" pitchFamily="18" charset="0"/>
              </a:rPr>
              <a:t>，初始点位于像限</a:t>
            </a:r>
            <a:r>
              <a:rPr kumimoji="1" lang="en-US" altLang="zh-CN" sz="2400" b="1">
                <a:latin typeface="Times New Roman" pitchFamily="18" charset="0"/>
              </a:rPr>
              <a:t>I</a:t>
            </a:r>
            <a:r>
              <a:rPr kumimoji="1" lang="zh-CN" altLang="en-US" sz="2400" b="1">
                <a:latin typeface="Times New Roman" pitchFamily="18" charset="0"/>
              </a:rPr>
              <a:t>和</a:t>
            </a:r>
            <a:r>
              <a:rPr kumimoji="1" lang="en-US" altLang="zh-CN" sz="2400" b="1">
                <a:latin typeface="Times New Roman" pitchFamily="18" charset="0"/>
              </a:rPr>
              <a:t>II</a:t>
            </a:r>
            <a:r>
              <a:rPr kumimoji="1" lang="zh-CN" altLang="en-US" sz="2400" b="1">
                <a:latin typeface="Times New Roman" pitchFamily="18" charset="0"/>
              </a:rPr>
              <a:t>的解必趋于平衡点（</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）。由引理</a:t>
            </a:r>
            <a:r>
              <a:rPr kumimoji="1" lang="en-US" altLang="zh-CN" sz="2400" b="1">
                <a:latin typeface="Times New Roman" pitchFamily="18" charset="0"/>
              </a:rPr>
              <a:t>3</a:t>
            </a:r>
            <a:r>
              <a:rPr kumimoji="1" lang="zh-CN" altLang="en-US" sz="2400" b="1">
                <a:latin typeface="Times New Roman" pitchFamily="18" charset="0"/>
              </a:rPr>
              <a:t>，初始点位于</a:t>
            </a:r>
            <a:r>
              <a:rPr kumimoji="1" lang="en-US" altLang="zh-CN" sz="2400" b="1">
                <a:latin typeface="Times New Roman" pitchFamily="18" charset="0"/>
              </a:rPr>
              <a:t>III</a:t>
            </a:r>
            <a:r>
              <a:rPr kumimoji="1" lang="zh-CN" altLang="en-US" sz="2400" b="1">
                <a:latin typeface="Times New Roman" pitchFamily="18" charset="0"/>
              </a:rPr>
              <a:t>且（</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）始终位于</a:t>
            </a:r>
            <a:r>
              <a:rPr kumimoji="1" lang="en-US" altLang="zh-CN" sz="2400" b="1">
                <a:latin typeface="Times New Roman" pitchFamily="18" charset="0"/>
              </a:rPr>
              <a:t>III</a:t>
            </a:r>
            <a:r>
              <a:rPr kumimoji="1" lang="zh-CN" altLang="en-US" sz="2400" b="1">
                <a:latin typeface="Times New Roman" pitchFamily="18" charset="0"/>
              </a:rPr>
              <a:t>中的解最终必趋于平衡点（</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），而在某时刻进入区域</a:t>
            </a:r>
            <a:r>
              <a:rPr kumimoji="1" lang="en-US" altLang="zh-CN" sz="2400" b="1">
                <a:latin typeface="Times New Roman" pitchFamily="18" charset="0"/>
              </a:rPr>
              <a:t>II</a:t>
            </a:r>
            <a:r>
              <a:rPr kumimoji="1" lang="zh-CN" altLang="en-US" sz="2400" b="1">
                <a:latin typeface="Times New Roman" pitchFamily="18" charset="0"/>
              </a:rPr>
              <a:t>的解由引理最终也必趋于（</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）。易见只有上述三种可能，而在三种可能情况下（</a:t>
            </a:r>
            <a:r>
              <a:rPr kumimoji="1" lang="en-US" altLang="zh-CN" sz="2400" b="1" i="1">
                <a:latin typeface="Times New Roman" pitchFamily="18" charset="0"/>
              </a:rPr>
              <a:t>x</a:t>
            </a:r>
            <a:r>
              <a:rPr kumimoji="1" lang="en-US" altLang="zh-CN" sz="2400" b="1" baseline="-30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x</a:t>
            </a:r>
            <a:r>
              <a:rPr kumimoji="1" lang="en-US" altLang="zh-CN" sz="2400" b="1" baseline="-30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）均以（</a:t>
            </a:r>
            <a:r>
              <a:rPr kumimoji="1" lang="en-US" altLang="zh-CN" sz="2400" b="1" i="1">
                <a:latin typeface="Times New Roman" pitchFamily="18" charset="0"/>
              </a:rPr>
              <a:t>K</a:t>
            </a:r>
            <a:r>
              <a:rPr kumimoji="1" lang="en-US" altLang="zh-CN" sz="2400" b="1" baseline="-30000">
                <a:latin typeface="Times New Roman" pitchFamily="18" charset="0"/>
              </a:rPr>
              <a:t>1</a:t>
            </a:r>
            <a:r>
              <a:rPr kumimoji="1" lang="en-US" altLang="zh-CN" sz="2400" b="1">
                <a:latin typeface="Times New Roman" pitchFamily="18" charset="0"/>
              </a:rPr>
              <a:t>,0</a:t>
            </a:r>
            <a:r>
              <a:rPr kumimoji="1" lang="zh-CN" altLang="en-US" sz="2400" b="1">
                <a:latin typeface="Times New Roman" pitchFamily="18" charset="0"/>
              </a:rPr>
              <a:t>）为极限，定理得证。</a:t>
            </a:r>
          </a:p>
        </p:txBody>
      </p:sp>
      <p:sp>
        <p:nvSpPr>
          <p:cNvPr id="431109" name="Rectangle 5"/>
          <p:cNvSpPr>
            <a:spLocks noChangeArrowheads="1"/>
          </p:cNvSpPr>
          <p:nvPr/>
        </p:nvSpPr>
        <p:spPr bwMode="auto">
          <a:xfrm>
            <a:off x="339725" y="1219200"/>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定理</a:t>
            </a:r>
            <a:r>
              <a:rPr kumimoji="1" lang="en-US" altLang="zh-CN" sz="2400" b="1">
                <a:solidFill>
                  <a:srgbClr val="FF0000"/>
                </a:solidFill>
                <a:latin typeface="Times New Roman" pitchFamily="18" charset="0"/>
              </a:rPr>
              <a:t>4</a:t>
            </a:r>
            <a:r>
              <a:rPr kumimoji="1" lang="zh-CN" altLang="en-US" sz="2400" b="1">
                <a:solidFill>
                  <a:srgbClr val="FF0000"/>
                </a:solidFill>
                <a:latin typeface="Times New Roman" pitchFamily="18" charset="0"/>
              </a:rPr>
              <a:t>的证明：</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ChangeArrowheads="1"/>
          </p:cNvSpPr>
          <p:nvPr/>
        </p:nvSpPr>
        <p:spPr bwMode="auto">
          <a:xfrm>
            <a:off x="609600" y="304800"/>
            <a:ext cx="7848600" cy="6299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itchFamily="18" charset="0"/>
              </a:rPr>
              <a:t>        </a:t>
            </a:r>
            <a:r>
              <a:rPr kumimoji="1" lang="zh-CN" altLang="en-US" sz="2400" b="1">
                <a:latin typeface="仿宋_GB2312" pitchFamily="49" charset="-122"/>
                <a:ea typeface="仿宋_GB2312" pitchFamily="49" charset="-122"/>
              </a:rPr>
              <a:t>在研究实际课题时，数值解方法也许会用得更多。当解析解无法求得时，计算机作为强大的辅助工具发挥了它应起的作用。我校学生在研究</a:t>
            </a:r>
            <a:r>
              <a:rPr kumimoji="1" lang="en-US" altLang="zh-CN" sz="2400" b="1">
                <a:latin typeface="仿宋_GB2312" pitchFamily="49" charset="-122"/>
                <a:ea typeface="仿宋_GB2312" pitchFamily="49" charset="-122"/>
              </a:rPr>
              <a:t>1999</a:t>
            </a:r>
            <a:r>
              <a:rPr kumimoji="1" lang="zh-CN" altLang="en-US" sz="2400" b="1">
                <a:latin typeface="仿宋_GB2312" pitchFamily="49" charset="-122"/>
                <a:ea typeface="仿宋_GB2312" pitchFamily="49" charset="-122"/>
              </a:rPr>
              <a:t>年美国大学生数学建模竞赛题</a:t>
            </a:r>
            <a:r>
              <a:rPr kumimoji="1" lang="en-US" altLang="zh-CN" sz="2400" b="1">
                <a:latin typeface="仿宋_GB2312" pitchFamily="49" charset="-122"/>
                <a:ea typeface="仿宋_GB2312" pitchFamily="49" charset="-122"/>
              </a:rPr>
              <a:t>A</a:t>
            </a:r>
            <a:r>
              <a:rPr kumimoji="1" lang="zh-CN" altLang="en-US" sz="2400" b="1">
                <a:latin typeface="仿宋_GB2312" pitchFamily="49" charset="-122"/>
                <a:ea typeface="仿宋_GB2312" pitchFamily="49" charset="-122"/>
              </a:rPr>
              <a:t>（小行星撞击地球）时就遇到了一个棘手的问题：如何描述南极地区的生态系统，如何定量化地研究小行星撞击地球对南级生态环境的影响？在上网查阅了南极附近的海洋生态状况后，他们将南极附近的生物划分成三个部分：海藻、鳞虾和其他海洋生物。鳞虾吃海藻，其他海洋动物吃鳞虾，运用基本建模技巧建立了一个三房室系统模型。小行星的撞击会影响大气层的能见度，从而影响到海藻的生长（光合作用），进而影响到生物链中的其他生物。他们无法得到模型中的参数值（事实上，小行星撞击南极的事件并未发生过），就取了一系列不同的参数值，对不同参数值下模型的数值解进行了分析对比，研究了解对各参数变化的灵敏度，取得了十分有意义的结果并获得了当年国际竞赛的一等奖。</a:t>
            </a:r>
          </a:p>
          <a:p>
            <a:pPr eaLnBrk="0" hangingPunct="0"/>
            <a:endParaRPr kumimoji="1" lang="en-US" altLang="zh-CN" sz="2400" b="1">
              <a:latin typeface="仿宋_GB2312" pitchFamily="49" charset="-122"/>
              <a:ea typeface="仿宋_GB2312"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bwMode="auto">
          <a:xfrm>
            <a:off x="2286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altLang="zh-CN" sz="2800" b="1">
                <a:latin typeface="Times New Roman" pitchFamily="18" charset="0"/>
              </a:rPr>
              <a:t>§</a:t>
            </a:r>
            <a:r>
              <a:rPr kumimoji="1" lang="en-US" altLang="zh-CN" sz="2800" b="1">
                <a:solidFill>
                  <a:srgbClr val="FF3300"/>
                </a:solidFill>
                <a:latin typeface="楷体_GB2312" pitchFamily="49" charset="-122"/>
                <a:ea typeface="楷体_GB2312" pitchFamily="49" charset="-122"/>
              </a:rPr>
              <a:t>3.10</a:t>
            </a:r>
            <a:r>
              <a:rPr kumimoji="1" lang="en-US" altLang="zh-CN" sz="2800" b="1">
                <a:solidFill>
                  <a:srgbClr val="FF3300"/>
                </a:solidFill>
                <a:latin typeface="Times New Roman" pitchFamily="18" charset="0"/>
                <a:ea typeface="楷体_GB2312" pitchFamily="49" charset="-122"/>
              </a:rPr>
              <a:t>  </a:t>
            </a:r>
            <a:r>
              <a:rPr lang="zh-CN" altLang="en-US" sz="2800" b="1">
                <a:solidFill>
                  <a:srgbClr val="FF0000"/>
                </a:solidFill>
                <a:latin typeface="楷体_GB2312" pitchFamily="49" charset="-122"/>
                <a:ea typeface="楷体_GB2312" pitchFamily="49" charset="-122"/>
              </a:rPr>
              <a:t>分布参数法建模</a:t>
            </a:r>
          </a:p>
        </p:txBody>
      </p:sp>
      <p:sp>
        <p:nvSpPr>
          <p:cNvPr id="435205" name="Rectangle 5"/>
          <p:cNvSpPr>
            <a:spLocks noChangeArrowheads="1"/>
          </p:cNvSpPr>
          <p:nvPr/>
        </p:nvSpPr>
        <p:spPr bwMode="auto">
          <a:xfrm>
            <a:off x="381000" y="16002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前面建立的模型都用了考察对象在系统中的均匀分布假设。这种方法建模被称为集中参数法。</a:t>
            </a:r>
          </a:p>
        </p:txBody>
      </p:sp>
      <p:sp>
        <p:nvSpPr>
          <p:cNvPr id="435206" name="Rectangle 6"/>
          <p:cNvSpPr>
            <a:spLocks noChangeArrowheads="1"/>
          </p:cNvSpPr>
          <p:nvPr/>
        </p:nvSpPr>
        <p:spPr bwMode="auto">
          <a:xfrm>
            <a:off x="304800" y="2867025"/>
            <a:ext cx="8305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考虑个体差异（或分布差异）的建模方法被称为分布参数法。分布参数法用于连续变量的问题时，得到的通常都是偏微分方程，无论建模还是求解都比较困难。仅举两个简单例子，来说明这种方法的应用。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bwMode="auto">
          <a:xfrm>
            <a:off x="3048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solidFill>
                  <a:srgbClr val="FF0000"/>
                </a:solidFill>
                <a:latin typeface="Times New Roman" pitchFamily="18" charset="0"/>
                <a:ea typeface="楷体_GB2312" pitchFamily="49" charset="-122"/>
              </a:rPr>
              <a:t>例</a:t>
            </a:r>
            <a:r>
              <a:rPr lang="en-US" altLang="zh-CN" sz="2800" b="1">
                <a:solidFill>
                  <a:srgbClr val="FF0000"/>
                </a:solidFill>
                <a:latin typeface="Times New Roman" pitchFamily="18" charset="0"/>
                <a:ea typeface="楷体_GB2312" pitchFamily="49" charset="-122"/>
              </a:rPr>
              <a:t>8  </a:t>
            </a:r>
            <a:r>
              <a:rPr lang="zh-CN" altLang="en-US" sz="2800" b="1">
                <a:solidFill>
                  <a:srgbClr val="FF0000"/>
                </a:solidFill>
                <a:latin typeface="Times New Roman" pitchFamily="18" charset="0"/>
                <a:ea typeface="楷体_GB2312" pitchFamily="49" charset="-122"/>
              </a:rPr>
              <a:t>人口问题的偏微分方程模型 </a:t>
            </a:r>
          </a:p>
        </p:txBody>
      </p:sp>
      <p:sp>
        <p:nvSpPr>
          <p:cNvPr id="439300" name="Rectangle 4"/>
          <p:cNvSpPr>
            <a:spLocks noChangeArrowheads="1"/>
          </p:cNvSpPr>
          <p:nvPr/>
        </p:nvSpPr>
        <p:spPr bwMode="auto">
          <a:xfrm>
            <a:off x="381000" y="777875"/>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人有年龄、性别等区别，本例中考虑到这些因素，用分布参数法来建立人口问题的数学模型。</a:t>
            </a:r>
          </a:p>
        </p:txBody>
      </p:sp>
      <p:grpSp>
        <p:nvGrpSpPr>
          <p:cNvPr id="439324" name="Group 28"/>
          <p:cNvGrpSpPr>
            <a:grpSpLocks/>
          </p:cNvGrpSpPr>
          <p:nvPr/>
        </p:nvGrpSpPr>
        <p:grpSpPr bwMode="auto">
          <a:xfrm>
            <a:off x="914400" y="1676400"/>
            <a:ext cx="7607300" cy="1447800"/>
            <a:chOff x="576" y="1056"/>
            <a:chExt cx="4792" cy="912"/>
          </a:xfrm>
        </p:grpSpPr>
        <p:grpSp>
          <p:nvGrpSpPr>
            <p:cNvPr id="439311" name="Group 15"/>
            <p:cNvGrpSpPr>
              <a:grpSpLocks/>
            </p:cNvGrpSpPr>
            <p:nvPr/>
          </p:nvGrpSpPr>
          <p:grpSpPr bwMode="auto">
            <a:xfrm>
              <a:off x="576" y="1056"/>
              <a:ext cx="4792" cy="672"/>
              <a:chOff x="576" y="1248"/>
              <a:chExt cx="4792" cy="672"/>
            </a:xfrm>
          </p:grpSpPr>
          <p:sp>
            <p:nvSpPr>
              <p:cNvPr id="439301" name="Rectangle 5"/>
              <p:cNvSpPr>
                <a:spLocks noChangeArrowheads="1"/>
              </p:cNvSpPr>
              <p:nvPr/>
            </p:nvSpPr>
            <p:spPr bwMode="auto">
              <a:xfrm>
                <a:off x="576" y="1248"/>
                <a:ext cx="4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令</a:t>
                </a:r>
                <a:r>
                  <a:rPr kumimoji="1" lang="en-US" altLang="zh-CN" sz="2400" b="1" i="1">
                    <a:latin typeface="Times New Roman" pitchFamily="18" charset="0"/>
                  </a:rPr>
                  <a:t>p</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a:latin typeface="Times New Roman" pitchFamily="18" charset="0"/>
                  </a:rPr>
                  <a:t>为</a:t>
                </a:r>
                <a:r>
                  <a:rPr kumimoji="1" lang="en-US" altLang="zh-CN" sz="2400" b="1" i="1">
                    <a:latin typeface="Times New Roman" pitchFamily="18" charset="0"/>
                  </a:rPr>
                  <a:t>t</a:t>
                </a:r>
                <a:r>
                  <a:rPr kumimoji="1" lang="zh-CN" altLang="en-US" sz="2400" b="1">
                    <a:latin typeface="Times New Roman" pitchFamily="18" charset="0"/>
                  </a:rPr>
                  <a:t>时刻年龄为</a:t>
                </a:r>
                <a:r>
                  <a:rPr kumimoji="1" lang="en-US" altLang="zh-CN" sz="2400" b="1" i="1">
                    <a:latin typeface="Times New Roman" pitchFamily="18" charset="0"/>
                  </a:rPr>
                  <a:t>x</a:t>
                </a:r>
                <a:r>
                  <a:rPr kumimoji="1" lang="zh-CN" altLang="en-US" sz="2400" b="1">
                    <a:latin typeface="Times New Roman" pitchFamily="18" charset="0"/>
                  </a:rPr>
                  <a:t>的人口密度，则</a:t>
                </a:r>
                <a:r>
                  <a:rPr kumimoji="1" lang="en-US" altLang="zh-CN" sz="2400" b="1" i="1">
                    <a:latin typeface="Times New Roman" pitchFamily="18" charset="0"/>
                  </a:rPr>
                  <a:t>t</a:t>
                </a:r>
                <a:r>
                  <a:rPr kumimoji="1" lang="zh-CN" altLang="en-US" sz="2400" b="1">
                    <a:latin typeface="Times New Roman" pitchFamily="18" charset="0"/>
                  </a:rPr>
                  <a:t>时人口总数为：</a:t>
                </a:r>
              </a:p>
            </p:txBody>
          </p:sp>
          <p:graphicFrame>
            <p:nvGraphicFramePr>
              <p:cNvPr id="439302" name="Object 6"/>
              <p:cNvGraphicFramePr>
                <a:graphicFrameLocks noChangeAspect="1"/>
              </p:cNvGraphicFramePr>
              <p:nvPr/>
            </p:nvGraphicFramePr>
            <p:xfrm flipV="1">
              <a:off x="1222" y="1454"/>
              <a:ext cx="1610" cy="466"/>
            </p:xfrm>
            <a:graphic>
              <a:graphicData uri="http://schemas.openxmlformats.org/presentationml/2006/ole">
                <mc:AlternateContent xmlns:mc="http://schemas.openxmlformats.org/markup-compatibility/2006">
                  <mc:Choice xmlns:v="urn:schemas-microsoft-com:vml" Requires="v">
                    <p:oleObj spid="_x0000_s487428" name="Equation" r:id="rId3" imgW="1155600" imgH="330120" progId="Equation.DSMT4">
                      <p:embed/>
                    </p:oleObj>
                  </mc:Choice>
                  <mc:Fallback>
                    <p:oleObj name="Equation" r:id="rId3" imgW="1155600" imgH="3301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222" y="1454"/>
                            <a:ext cx="1610" cy="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9303" name="Rectangle 7"/>
            <p:cNvSpPr>
              <a:spLocks noChangeArrowheads="1"/>
            </p:cNvSpPr>
            <p:nvPr/>
          </p:nvSpPr>
          <p:spPr bwMode="auto">
            <a:xfrm>
              <a:off x="576" y="1680"/>
              <a:ext cx="21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其中</a:t>
              </a:r>
              <a:r>
                <a:rPr kumimoji="1" lang="en-US" altLang="zh-CN" sz="2400" b="1" i="1">
                  <a:latin typeface="Times New Roman" pitchFamily="18" charset="0"/>
                </a:rPr>
                <a:t>A</a:t>
              </a:r>
              <a:r>
                <a:rPr kumimoji="1" lang="zh-CN" altLang="en-US" sz="2400" b="1">
                  <a:latin typeface="Times New Roman" pitchFamily="18" charset="0"/>
                </a:rPr>
                <a:t>为人的最大寿命。</a:t>
              </a:r>
            </a:p>
          </p:txBody>
        </p:sp>
      </p:grpSp>
      <p:grpSp>
        <p:nvGrpSpPr>
          <p:cNvPr id="439312" name="Group 16"/>
          <p:cNvGrpSpPr>
            <a:grpSpLocks/>
          </p:cNvGrpSpPr>
          <p:nvPr/>
        </p:nvGrpSpPr>
        <p:grpSpPr bwMode="auto">
          <a:xfrm>
            <a:off x="914400" y="3200400"/>
            <a:ext cx="7519988" cy="914400"/>
            <a:chOff x="576" y="2208"/>
            <a:chExt cx="4737" cy="576"/>
          </a:xfrm>
        </p:grpSpPr>
        <p:sp>
          <p:nvSpPr>
            <p:cNvPr id="439304" name="Rectangle 8"/>
            <p:cNvSpPr>
              <a:spLocks noChangeArrowheads="1"/>
            </p:cNvSpPr>
            <p:nvPr/>
          </p:nvSpPr>
          <p:spPr bwMode="auto">
            <a:xfrm>
              <a:off x="576" y="2208"/>
              <a:ext cx="3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rPr>
                <a:t>设</a:t>
              </a:r>
              <a:r>
                <a:rPr kumimoji="1" lang="en-US" altLang="zh-CN" sz="2400" b="1" i="1">
                  <a:latin typeface="Times New Roman" pitchFamily="18" charset="0"/>
                </a:rPr>
                <a:t>t</a:t>
              </a:r>
              <a:r>
                <a:rPr kumimoji="1" lang="zh-CN" altLang="en-US" sz="2400" b="1">
                  <a:latin typeface="Times New Roman" pitchFamily="18" charset="0"/>
                </a:rPr>
                <a:t>时刻年龄为</a:t>
              </a:r>
              <a:r>
                <a:rPr kumimoji="1" lang="en-US" altLang="zh-CN" sz="2400" b="1" i="1">
                  <a:latin typeface="Times New Roman" pitchFamily="18" charset="0"/>
                </a:rPr>
                <a:t>x</a:t>
              </a:r>
              <a:r>
                <a:rPr kumimoji="1" lang="zh-CN" altLang="en-US" sz="2400" b="1">
                  <a:latin typeface="Times New Roman" pitchFamily="18" charset="0"/>
                </a:rPr>
                <a:t>的人的死亡率为</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a:latin typeface="Times New Roman" pitchFamily="18" charset="0"/>
                </a:rPr>
                <a:t>，则有：</a:t>
              </a:r>
            </a:p>
          </p:txBody>
        </p:sp>
        <p:graphicFrame>
          <p:nvGraphicFramePr>
            <p:cNvPr id="439305" name="Object 9"/>
            <p:cNvGraphicFramePr>
              <a:graphicFrameLocks noChangeAspect="1"/>
            </p:cNvGraphicFramePr>
            <p:nvPr/>
          </p:nvGraphicFramePr>
          <p:xfrm flipV="1">
            <a:off x="1200" y="2537"/>
            <a:ext cx="4113" cy="247"/>
          </p:xfrm>
          <a:graphic>
            <a:graphicData uri="http://schemas.openxmlformats.org/presentationml/2006/ole">
              <mc:AlternateContent xmlns:mc="http://schemas.openxmlformats.org/markup-compatibility/2006">
                <mc:Choice xmlns:v="urn:schemas-microsoft-com:vml" Requires="v">
                  <p:oleObj spid="_x0000_s487429" name="Equation" r:id="rId5" imgW="3327120" imgH="203040" progId="Equation.DSMT4">
                    <p:embed/>
                  </p:oleObj>
                </mc:Choice>
                <mc:Fallback>
                  <p:oleObj name="Equation" r:id="rId5" imgW="3327120" imgH="203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200" y="2537"/>
                          <a:ext cx="4113"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9313" name="Group 17"/>
          <p:cNvGrpSpPr>
            <a:grpSpLocks/>
          </p:cNvGrpSpPr>
          <p:nvPr/>
        </p:nvGrpSpPr>
        <p:grpSpPr bwMode="auto">
          <a:xfrm>
            <a:off x="919163" y="4191000"/>
            <a:ext cx="6396037" cy="1214438"/>
            <a:chOff x="579" y="2736"/>
            <a:chExt cx="4029" cy="765"/>
          </a:xfrm>
        </p:grpSpPr>
        <p:sp>
          <p:nvSpPr>
            <p:cNvPr id="439306" name="Rectangle 10"/>
            <p:cNvSpPr>
              <a:spLocks noChangeArrowheads="1"/>
            </p:cNvSpPr>
            <p:nvPr/>
          </p:nvSpPr>
          <p:spPr bwMode="auto">
            <a:xfrm>
              <a:off x="579" y="2736"/>
              <a:ext cx="21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i="1">
                  <a:latin typeface="Times New Roman" pitchFamily="18" charset="0"/>
                </a:rPr>
                <a:t>dx</a:t>
              </a:r>
              <a:r>
                <a:rPr kumimoji="1" lang="en-US" altLang="zh-CN" sz="2400" b="1">
                  <a:latin typeface="Times New Roman" pitchFamily="18" charset="0"/>
                </a:rPr>
                <a:t>=</a:t>
              </a:r>
              <a:r>
                <a:rPr kumimoji="1" lang="en-US" altLang="zh-CN" sz="2400" b="1" i="1">
                  <a:latin typeface="Times New Roman" pitchFamily="18" charset="0"/>
                </a:rPr>
                <a:t>dt</a:t>
              </a:r>
              <a:r>
                <a:rPr kumimoji="1" lang="zh-CN" altLang="en-US" sz="2400" b="1">
                  <a:latin typeface="Times New Roman" pitchFamily="18" charset="0"/>
                </a:rPr>
                <a:t>，由上式可导出：</a:t>
              </a:r>
            </a:p>
          </p:txBody>
        </p:sp>
        <p:grpSp>
          <p:nvGrpSpPr>
            <p:cNvPr id="439309" name="Group 13"/>
            <p:cNvGrpSpPr>
              <a:grpSpLocks/>
            </p:cNvGrpSpPr>
            <p:nvPr/>
          </p:nvGrpSpPr>
          <p:grpSpPr bwMode="auto">
            <a:xfrm>
              <a:off x="1132" y="2976"/>
              <a:ext cx="3476" cy="525"/>
              <a:chOff x="1152" y="2979"/>
              <a:chExt cx="3476" cy="525"/>
            </a:xfrm>
          </p:grpSpPr>
          <p:graphicFrame>
            <p:nvGraphicFramePr>
              <p:cNvPr id="439307" name="Object 11"/>
              <p:cNvGraphicFramePr>
                <a:graphicFrameLocks noChangeAspect="1"/>
              </p:cNvGraphicFramePr>
              <p:nvPr/>
            </p:nvGraphicFramePr>
            <p:xfrm flipV="1">
              <a:off x="1152" y="2979"/>
              <a:ext cx="2078" cy="525"/>
            </p:xfrm>
            <a:graphic>
              <a:graphicData uri="http://schemas.openxmlformats.org/presentationml/2006/ole">
                <mc:AlternateContent xmlns:mc="http://schemas.openxmlformats.org/markup-compatibility/2006">
                  <mc:Choice xmlns:v="urn:schemas-microsoft-com:vml" Requires="v">
                    <p:oleObj spid="_x0000_s487430" name="Equation" r:id="rId7" imgW="1549080" imgH="393480" progId="Equation.DSMT4">
                      <p:embed/>
                    </p:oleObj>
                  </mc:Choice>
                  <mc:Fallback>
                    <p:oleObj name="Equation" r:id="rId7" imgW="1549080" imgH="393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1152" y="2979"/>
                            <a:ext cx="2078" cy="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9308" name="Rectangle 12"/>
              <p:cNvSpPr>
                <a:spLocks noChangeArrowheads="1"/>
              </p:cNvSpPr>
              <p:nvPr/>
            </p:nvSpPr>
            <p:spPr bwMode="auto">
              <a:xfrm>
                <a:off x="3792" y="3120"/>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a:latin typeface="Times New Roman" pitchFamily="18" charset="0"/>
                  </a:rPr>
                  <a:t>（</a:t>
                </a:r>
                <a:r>
                  <a:rPr kumimoji="1" lang="en-US" altLang="zh-CN" sz="2400">
                    <a:latin typeface="Times New Roman" pitchFamily="18" charset="0"/>
                  </a:rPr>
                  <a:t>3.38</a:t>
                </a:r>
                <a:r>
                  <a:rPr kumimoji="1" lang="zh-CN" altLang="en-US" sz="2400">
                    <a:latin typeface="Times New Roman" pitchFamily="18" charset="0"/>
                  </a:rPr>
                  <a:t>）</a:t>
                </a:r>
              </a:p>
            </p:txBody>
          </p:sp>
        </p:grpSp>
      </p:grpSp>
      <p:grpSp>
        <p:nvGrpSpPr>
          <p:cNvPr id="439325" name="Group 29"/>
          <p:cNvGrpSpPr>
            <a:grpSpLocks/>
          </p:cNvGrpSpPr>
          <p:nvPr/>
        </p:nvGrpSpPr>
        <p:grpSpPr bwMode="auto">
          <a:xfrm>
            <a:off x="609600" y="5486400"/>
            <a:ext cx="8077200" cy="1219200"/>
            <a:chOff x="384" y="3456"/>
            <a:chExt cx="5088" cy="768"/>
          </a:xfrm>
        </p:grpSpPr>
        <p:sp>
          <p:nvSpPr>
            <p:cNvPr id="439310" name="Rectangle 14"/>
            <p:cNvSpPr>
              <a:spLocks noChangeArrowheads="1"/>
            </p:cNvSpPr>
            <p:nvPr/>
          </p:nvSpPr>
          <p:spPr bwMode="auto">
            <a:xfrm>
              <a:off x="384" y="3456"/>
              <a:ext cx="4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latin typeface="Times New Roman" pitchFamily="18" charset="0"/>
                </a:rPr>
                <a:t>   </a:t>
              </a:r>
              <a:r>
                <a:rPr kumimoji="1" lang="zh-CN" altLang="en-US" sz="2400" b="1">
                  <a:latin typeface="Times New Roman" pitchFamily="18" charset="0"/>
                </a:rPr>
                <a:t>初始条件</a:t>
              </a:r>
              <a:r>
                <a:rPr kumimoji="1" lang="en-US" altLang="zh-CN" sz="2400" b="1">
                  <a:latin typeface="Times New Roman" pitchFamily="18" charset="0"/>
                </a:rPr>
                <a:t>:     </a:t>
              </a:r>
              <a:r>
                <a:rPr kumimoji="1" lang="en-US" altLang="zh-CN" sz="2400" i="1">
                  <a:solidFill>
                    <a:srgbClr val="0000FF"/>
                  </a:solidFill>
                  <a:latin typeface="Times New Roman" pitchFamily="18" charset="0"/>
                </a:rPr>
                <a:t>P</a:t>
              </a:r>
              <a:r>
                <a:rPr kumimoji="1" lang="en-US" altLang="zh-CN" sz="2400">
                  <a:solidFill>
                    <a:srgbClr val="0000FF"/>
                  </a:solidFill>
                  <a:latin typeface="Times New Roman" pitchFamily="18" charset="0"/>
                </a:rPr>
                <a:t>(0,</a:t>
              </a:r>
              <a:r>
                <a:rPr kumimoji="1" lang="en-US" altLang="zh-CN" sz="2400" i="1">
                  <a:solidFill>
                    <a:srgbClr val="0000FF"/>
                  </a:solidFill>
                  <a:latin typeface="Times New Roman" pitchFamily="18" charset="0"/>
                </a:rPr>
                <a:t>x</a:t>
              </a:r>
              <a:r>
                <a:rPr kumimoji="1" lang="en-US" altLang="zh-CN" sz="2400">
                  <a:solidFill>
                    <a:srgbClr val="0000FF"/>
                  </a:solidFill>
                  <a:latin typeface="Times New Roman" pitchFamily="18" charset="0"/>
                </a:rPr>
                <a:t>)=</a:t>
              </a:r>
              <a:r>
                <a:rPr kumimoji="1" lang="en-US" altLang="zh-CN" sz="2400" i="1">
                  <a:solidFill>
                    <a:srgbClr val="0000FF"/>
                  </a:solidFill>
                  <a:latin typeface="Times New Roman" pitchFamily="18" charset="0"/>
                </a:rPr>
                <a:t>P</a:t>
              </a:r>
              <a:r>
                <a:rPr kumimoji="1" lang="en-US" altLang="zh-CN" sz="2400" baseline="-30000">
                  <a:solidFill>
                    <a:srgbClr val="0000FF"/>
                  </a:solidFill>
                  <a:latin typeface="Times New Roman" pitchFamily="18" charset="0"/>
                </a:rPr>
                <a:t>0</a:t>
              </a:r>
              <a:r>
                <a:rPr kumimoji="1" lang="en-US" altLang="zh-CN" sz="2400">
                  <a:solidFill>
                    <a:srgbClr val="0000FF"/>
                  </a:solidFill>
                  <a:latin typeface="Times New Roman" pitchFamily="18" charset="0"/>
                </a:rPr>
                <a:t>(</a:t>
              </a:r>
              <a:r>
                <a:rPr kumimoji="1" lang="en-US" altLang="zh-CN" sz="2400" i="1">
                  <a:solidFill>
                    <a:srgbClr val="0000FF"/>
                  </a:solidFill>
                  <a:latin typeface="Times New Roman" pitchFamily="18" charset="0"/>
                </a:rPr>
                <a:t>x</a:t>
              </a:r>
              <a:r>
                <a:rPr kumimoji="1" lang="en-US" altLang="zh-CN" sz="2400">
                  <a:solidFill>
                    <a:srgbClr val="0000FF"/>
                  </a:solidFill>
                  <a:latin typeface="Times New Roman" pitchFamily="18" charset="0"/>
                </a:rPr>
                <a:t>)</a:t>
              </a:r>
              <a:r>
                <a:rPr kumimoji="1" lang="en-US" altLang="zh-CN" sz="2400">
                  <a:latin typeface="Times New Roman" pitchFamily="18" charset="0"/>
                </a:rPr>
                <a:t>    </a:t>
              </a:r>
              <a:r>
                <a:rPr kumimoji="1" lang="en-US" altLang="zh-CN" sz="2400" b="1">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3.39</a:t>
              </a:r>
              <a:r>
                <a:rPr kumimoji="1" lang="zh-CN" altLang="en-US" sz="2400">
                  <a:latin typeface="Times New Roman" pitchFamily="18" charset="0"/>
                </a:rPr>
                <a:t>）</a:t>
              </a:r>
            </a:p>
          </p:txBody>
        </p:sp>
        <p:grpSp>
          <p:nvGrpSpPr>
            <p:cNvPr id="439319" name="Group 23"/>
            <p:cNvGrpSpPr>
              <a:grpSpLocks/>
            </p:cNvGrpSpPr>
            <p:nvPr/>
          </p:nvGrpSpPr>
          <p:grpSpPr bwMode="auto">
            <a:xfrm>
              <a:off x="528" y="3775"/>
              <a:ext cx="4944" cy="449"/>
              <a:chOff x="528" y="3823"/>
              <a:chExt cx="4944" cy="449"/>
            </a:xfrm>
          </p:grpSpPr>
          <p:sp>
            <p:nvSpPr>
              <p:cNvPr id="439315" name="Rectangle 19"/>
              <p:cNvSpPr>
                <a:spLocks noChangeArrowheads="1"/>
              </p:cNvSpPr>
              <p:nvPr/>
            </p:nvSpPr>
            <p:spPr bwMode="auto">
              <a:xfrm>
                <a:off x="528" y="3871"/>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latin typeface="Times New Roman" pitchFamily="18" charset="0"/>
                  </a:rPr>
                  <a:t>边界条件</a:t>
                </a:r>
                <a:r>
                  <a:rPr kumimoji="1" lang="en-US" altLang="zh-CN" sz="2400" b="1">
                    <a:latin typeface="Times New Roman" pitchFamily="18" charset="0"/>
                  </a:rPr>
                  <a:t>:</a:t>
                </a:r>
              </a:p>
            </p:txBody>
          </p:sp>
          <p:graphicFrame>
            <p:nvGraphicFramePr>
              <p:cNvPr id="439316" name="Object 20"/>
              <p:cNvGraphicFramePr>
                <a:graphicFrameLocks noChangeAspect="1"/>
              </p:cNvGraphicFramePr>
              <p:nvPr/>
            </p:nvGraphicFramePr>
            <p:xfrm flipV="1">
              <a:off x="1632" y="3823"/>
              <a:ext cx="2602" cy="449"/>
            </p:xfrm>
            <a:graphic>
              <a:graphicData uri="http://schemas.openxmlformats.org/presentationml/2006/ole">
                <mc:AlternateContent xmlns:mc="http://schemas.openxmlformats.org/markup-compatibility/2006">
                  <mc:Choice xmlns:v="urn:schemas-microsoft-com:vml" Requires="v">
                    <p:oleObj spid="_x0000_s487431" name="Equation" r:id="rId9" imgW="2044440" imgH="355320" progId="Equation.DSMT4">
                      <p:embed/>
                    </p:oleObj>
                  </mc:Choice>
                  <mc:Fallback>
                    <p:oleObj name="Equation" r:id="rId9" imgW="2044440" imgH="35532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1632" y="3823"/>
                            <a:ext cx="2602"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9318" name="Rectangle 22"/>
              <p:cNvSpPr>
                <a:spLocks noChangeArrowheads="1"/>
              </p:cNvSpPr>
              <p:nvPr/>
            </p:nvSpPr>
            <p:spPr bwMode="auto">
              <a:xfrm>
                <a:off x="4346" y="3888"/>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a:t>
                </a:r>
                <a:r>
                  <a:rPr kumimoji="1" lang="en-US" altLang="zh-CN" sz="2400">
                    <a:latin typeface="Times New Roman" pitchFamily="18" charset="0"/>
                  </a:rPr>
                  <a:t>3.40</a:t>
                </a:r>
                <a:r>
                  <a:rPr kumimoji="1" lang="zh-CN" altLang="en-US" sz="2400">
                    <a:latin typeface="Times New Roman" pitchFamily="18" charset="0"/>
                  </a:rPr>
                  <a:t>）</a:t>
                </a:r>
              </a:p>
            </p:txBody>
          </p:sp>
        </p:grpSp>
      </p:grpSp>
      <p:grpSp>
        <p:nvGrpSpPr>
          <p:cNvPr id="439323" name="Group 27"/>
          <p:cNvGrpSpPr>
            <a:grpSpLocks/>
          </p:cNvGrpSpPr>
          <p:nvPr/>
        </p:nvGrpSpPr>
        <p:grpSpPr bwMode="auto">
          <a:xfrm>
            <a:off x="5105400" y="4556125"/>
            <a:ext cx="3505200" cy="1539875"/>
            <a:chOff x="3216" y="2870"/>
            <a:chExt cx="2208" cy="970"/>
          </a:xfrm>
        </p:grpSpPr>
        <p:sp>
          <p:nvSpPr>
            <p:cNvPr id="439321" name="Text Box 25"/>
            <p:cNvSpPr txBox="1">
              <a:spLocks noChangeArrowheads="1"/>
            </p:cNvSpPr>
            <p:nvPr/>
          </p:nvSpPr>
          <p:spPr bwMode="auto">
            <a:xfrm>
              <a:off x="3840" y="2870"/>
              <a:ext cx="158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solidFill>
                    <a:srgbClr val="FF0000"/>
                  </a:solidFill>
                  <a:latin typeface="宋体" pitchFamily="2" charset="-122"/>
                  <a:ea typeface="宋体" pitchFamily="2" charset="-122"/>
                </a:rPr>
                <a:t>k</a:t>
              </a: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t</a:t>
              </a: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x</a:t>
              </a:r>
              <a:r>
                <a:rPr kumimoji="1" lang="en-US" altLang="zh-CN" b="1">
                  <a:solidFill>
                    <a:srgbClr val="FF0000"/>
                  </a:solidFill>
                  <a:latin typeface="宋体" pitchFamily="2" charset="-122"/>
                  <a:ea typeface="宋体" pitchFamily="2" charset="-122"/>
                </a:rPr>
                <a:t>)</a:t>
              </a:r>
              <a:r>
                <a:rPr kumimoji="1" lang="zh-CN" altLang="en-US" b="1">
                  <a:solidFill>
                    <a:srgbClr val="FF0000"/>
                  </a:solidFill>
                  <a:latin typeface="宋体" pitchFamily="2" charset="-122"/>
                  <a:ea typeface="宋体" pitchFamily="2" charset="-122"/>
                </a:rPr>
                <a:t>女性性别比</a:t>
              </a:r>
            </a:p>
            <a:p>
              <a:pPr>
                <a:spcBef>
                  <a:spcPct val="50000"/>
                </a:spcBef>
              </a:pPr>
              <a:r>
                <a:rPr kumimoji="1" lang="en-US" altLang="zh-CN" b="1" i="1">
                  <a:solidFill>
                    <a:srgbClr val="FF0000"/>
                  </a:solidFill>
                  <a:latin typeface="宋体" pitchFamily="2" charset="-122"/>
                  <a:ea typeface="宋体" pitchFamily="2" charset="-122"/>
                </a:rPr>
                <a:t>b</a:t>
              </a: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t</a:t>
              </a: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x</a:t>
              </a:r>
              <a:r>
                <a:rPr kumimoji="1" lang="en-US" altLang="zh-CN" b="1">
                  <a:solidFill>
                    <a:srgbClr val="FF0000"/>
                  </a:solidFill>
                  <a:latin typeface="宋体" pitchFamily="2" charset="-122"/>
                  <a:ea typeface="宋体" pitchFamily="2" charset="-122"/>
                </a:rPr>
                <a:t>)</a:t>
              </a:r>
              <a:r>
                <a:rPr kumimoji="1" lang="zh-CN" altLang="en-US" b="1">
                  <a:solidFill>
                    <a:srgbClr val="FF0000"/>
                  </a:solidFill>
                  <a:latin typeface="宋体" pitchFamily="2" charset="-122"/>
                  <a:ea typeface="宋体" pitchFamily="2" charset="-122"/>
                </a:rPr>
                <a:t>女性生育率</a:t>
              </a:r>
            </a:p>
            <a:p>
              <a:pPr>
                <a:spcBef>
                  <a:spcPct val="50000"/>
                </a:spcBef>
              </a:pP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x</a:t>
              </a:r>
              <a:r>
                <a:rPr kumimoji="1" lang="en-US" altLang="zh-CN" b="1" baseline="-30000">
                  <a:solidFill>
                    <a:srgbClr val="FF0000"/>
                  </a:solidFill>
                  <a:latin typeface="宋体" pitchFamily="2" charset="-122"/>
                  <a:ea typeface="宋体" pitchFamily="2" charset="-122"/>
                </a:rPr>
                <a:t>1</a:t>
              </a:r>
              <a:r>
                <a:rPr kumimoji="1" lang="en-US" altLang="zh-CN" b="1">
                  <a:solidFill>
                    <a:srgbClr val="FF0000"/>
                  </a:solidFill>
                  <a:latin typeface="宋体" pitchFamily="2" charset="-122"/>
                  <a:ea typeface="宋体" pitchFamily="2" charset="-122"/>
                </a:rPr>
                <a:t>,</a:t>
              </a:r>
              <a:r>
                <a:rPr kumimoji="1" lang="en-US" altLang="zh-CN" b="1" i="1">
                  <a:solidFill>
                    <a:srgbClr val="FF0000"/>
                  </a:solidFill>
                  <a:latin typeface="宋体" pitchFamily="2" charset="-122"/>
                  <a:ea typeface="宋体" pitchFamily="2" charset="-122"/>
                </a:rPr>
                <a:t>x</a:t>
              </a:r>
              <a:r>
                <a:rPr kumimoji="1" lang="en-US" altLang="zh-CN" b="1" baseline="-30000">
                  <a:solidFill>
                    <a:srgbClr val="FF0000"/>
                  </a:solidFill>
                  <a:latin typeface="宋体" pitchFamily="2" charset="-122"/>
                  <a:ea typeface="宋体" pitchFamily="2" charset="-122"/>
                </a:rPr>
                <a:t>2</a:t>
              </a:r>
              <a:r>
                <a:rPr kumimoji="1" lang="en-US" altLang="zh-CN" b="1">
                  <a:solidFill>
                    <a:srgbClr val="FF0000"/>
                  </a:solidFill>
                  <a:latin typeface="宋体" pitchFamily="2" charset="-122"/>
                  <a:ea typeface="宋体" pitchFamily="2" charset="-122"/>
                </a:rPr>
                <a:t>]</a:t>
              </a:r>
              <a:r>
                <a:rPr kumimoji="1" lang="zh-CN" altLang="en-US" b="1">
                  <a:solidFill>
                    <a:srgbClr val="FF0000"/>
                  </a:solidFill>
                  <a:latin typeface="宋体" pitchFamily="2" charset="-122"/>
                  <a:ea typeface="宋体" pitchFamily="2" charset="-122"/>
                </a:rPr>
                <a:t>妇女生育期</a:t>
              </a:r>
            </a:p>
          </p:txBody>
        </p:sp>
        <p:sp>
          <p:nvSpPr>
            <p:cNvPr id="439322" name="Line 26"/>
            <p:cNvSpPr>
              <a:spLocks noChangeShapeType="1"/>
            </p:cNvSpPr>
            <p:nvPr/>
          </p:nvSpPr>
          <p:spPr bwMode="auto">
            <a:xfrm flipH="1">
              <a:off x="3216" y="3312"/>
              <a:ext cx="624" cy="528"/>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wipe(left)">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9300"/>
                                        </p:tgtEl>
                                        <p:attrNameLst>
                                          <p:attrName>style.visibility</p:attrName>
                                        </p:attrNameLst>
                                      </p:cBhvr>
                                      <p:to>
                                        <p:strVal val="visible"/>
                                      </p:to>
                                    </p:set>
                                    <p:animEffect transition="in" filter="wipe(up)">
                                      <p:cBhvr>
                                        <p:cTn id="12" dur="500"/>
                                        <p:tgtEl>
                                          <p:spTgt spid="439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9324"/>
                                        </p:tgtEl>
                                        <p:attrNameLst>
                                          <p:attrName>style.visibility</p:attrName>
                                        </p:attrNameLst>
                                      </p:cBhvr>
                                      <p:to>
                                        <p:strVal val="visible"/>
                                      </p:to>
                                    </p:set>
                                    <p:animEffect transition="in" filter="wipe(up)">
                                      <p:cBhvr>
                                        <p:cTn id="17" dur="500"/>
                                        <p:tgtEl>
                                          <p:spTgt spid="439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9312"/>
                                        </p:tgtEl>
                                        <p:attrNameLst>
                                          <p:attrName>style.visibility</p:attrName>
                                        </p:attrNameLst>
                                      </p:cBhvr>
                                      <p:to>
                                        <p:strVal val="visible"/>
                                      </p:to>
                                    </p:set>
                                    <p:animEffect transition="in" filter="wipe(left)">
                                      <p:cBhvr>
                                        <p:cTn id="22" dur="500"/>
                                        <p:tgtEl>
                                          <p:spTgt spid="4393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9313"/>
                                        </p:tgtEl>
                                        <p:attrNameLst>
                                          <p:attrName>style.visibility</p:attrName>
                                        </p:attrNameLst>
                                      </p:cBhvr>
                                      <p:to>
                                        <p:strVal val="visible"/>
                                      </p:to>
                                    </p:set>
                                    <p:animEffect transition="in" filter="wipe(up)">
                                      <p:cBhvr>
                                        <p:cTn id="27" dur="500"/>
                                        <p:tgtEl>
                                          <p:spTgt spid="4393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9325"/>
                                        </p:tgtEl>
                                        <p:attrNameLst>
                                          <p:attrName>style.visibility</p:attrName>
                                        </p:attrNameLst>
                                      </p:cBhvr>
                                      <p:to>
                                        <p:strVal val="visible"/>
                                      </p:to>
                                    </p:set>
                                    <p:animEffect transition="in" filter="wipe(left)">
                                      <p:cBhvr>
                                        <p:cTn id="32" dur="500"/>
                                        <p:tgtEl>
                                          <p:spTgt spid="439325"/>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439323"/>
                                        </p:tgtEl>
                                        <p:attrNameLst>
                                          <p:attrName>style.visibility</p:attrName>
                                        </p:attrNameLst>
                                      </p:cBhvr>
                                      <p:to>
                                        <p:strVal val="visible"/>
                                      </p:to>
                                    </p:set>
                                    <p:animEffect transition="in" filter="wipe(down)">
                                      <p:cBhvr>
                                        <p:cTn id="36" dur="500"/>
                                        <p:tgtEl>
                                          <p:spTgt spid="43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30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5" name="Rectangle 7"/>
          <p:cNvSpPr>
            <a:spLocks noChangeArrowheads="1"/>
          </p:cNvSpPr>
          <p:nvPr/>
        </p:nvSpPr>
        <p:spPr bwMode="auto">
          <a:xfrm>
            <a:off x="228600" y="228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楷体_GB2312" pitchFamily="49" charset="-122"/>
              </a:rPr>
              <a:t>模型</a:t>
            </a:r>
            <a:r>
              <a:rPr lang="en-US" altLang="zh-CN" sz="2400" b="1">
                <a:solidFill>
                  <a:srgbClr val="FF0000"/>
                </a:solidFill>
                <a:latin typeface="楷体_GB2312" pitchFamily="49" charset="-122"/>
              </a:rPr>
              <a:t>1</a:t>
            </a:r>
            <a:r>
              <a:rPr lang="en-US" altLang="zh-CN" sz="2400" b="1">
                <a:latin typeface="楷体_GB2312" pitchFamily="49" charset="-122"/>
              </a:rPr>
              <a:t> </a:t>
            </a:r>
            <a:r>
              <a:rPr lang="zh-CN" altLang="en-US" sz="2400" b="1">
                <a:latin typeface="楷体_GB2312" pitchFamily="49" charset="-122"/>
              </a:rPr>
              <a:t>马尔萨斯（</a:t>
            </a:r>
            <a:r>
              <a:rPr lang="en-US" altLang="zh-CN" sz="2400" b="1">
                <a:latin typeface="楷体_GB2312" pitchFamily="49" charset="-122"/>
              </a:rPr>
              <a:t>Malthus</a:t>
            </a:r>
            <a:r>
              <a:rPr lang="zh-CN" altLang="en-US" sz="2400" b="1">
                <a:latin typeface="楷体_GB2312" pitchFamily="49" charset="-122"/>
              </a:rPr>
              <a:t>）模型 </a:t>
            </a:r>
          </a:p>
        </p:txBody>
      </p:sp>
      <p:sp>
        <p:nvSpPr>
          <p:cNvPr id="334857" name="Rectangle 9"/>
          <p:cNvSpPr>
            <a:spLocks noChangeArrowheads="1"/>
          </p:cNvSpPr>
          <p:nvPr/>
        </p:nvSpPr>
        <p:spPr bwMode="auto">
          <a:xfrm>
            <a:off x="228600" y="990600"/>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楷体_GB2312" pitchFamily="49" charset="-122"/>
              </a:rPr>
              <a:t>    </a:t>
            </a:r>
            <a:r>
              <a:rPr lang="zh-CN" altLang="en-US" sz="2400" b="1">
                <a:latin typeface="楷体_GB2312" pitchFamily="49" charset="-122"/>
              </a:rPr>
              <a:t>马尔萨斯在分析人口出生与死亡情况的资料后发现，人口净增长率</a:t>
            </a:r>
            <a:r>
              <a:rPr lang="en-US" altLang="zh-CN" sz="2400" b="1" i="1">
                <a:latin typeface="楷体_GB2312" pitchFamily="49" charset="-122"/>
              </a:rPr>
              <a:t>r</a:t>
            </a:r>
            <a:r>
              <a:rPr lang="zh-CN" altLang="en-US" sz="2400" b="1">
                <a:latin typeface="楷体_GB2312" pitchFamily="49" charset="-122"/>
              </a:rPr>
              <a:t>基本上是一常数，（</a:t>
            </a:r>
            <a:r>
              <a:rPr lang="en-US" altLang="zh-CN" sz="2400" b="1" i="1">
                <a:latin typeface="楷体_GB2312" pitchFamily="49" charset="-122"/>
              </a:rPr>
              <a:t>r</a:t>
            </a:r>
            <a:r>
              <a:rPr lang="en-US" altLang="zh-CN" sz="2400" b="1">
                <a:latin typeface="楷体_GB2312" pitchFamily="49" charset="-122"/>
              </a:rPr>
              <a:t>=</a:t>
            </a:r>
            <a:r>
              <a:rPr lang="en-US" altLang="zh-CN" sz="2400" b="1" i="1">
                <a:latin typeface="楷体_GB2312" pitchFamily="49" charset="-122"/>
              </a:rPr>
              <a:t>b</a:t>
            </a:r>
            <a:r>
              <a:rPr lang="en-US" altLang="zh-CN" sz="2400" b="1">
                <a:latin typeface="楷体_GB2312" pitchFamily="49" charset="-122"/>
              </a:rPr>
              <a:t>-</a:t>
            </a:r>
            <a:r>
              <a:rPr lang="en-US" altLang="zh-CN" sz="2400" b="1" i="1">
                <a:latin typeface="楷体_GB2312" pitchFamily="49" charset="-122"/>
              </a:rPr>
              <a:t>d</a:t>
            </a:r>
            <a:r>
              <a:rPr lang="en-US" altLang="zh-CN" sz="2400" b="1">
                <a:latin typeface="楷体_GB2312" pitchFamily="49" charset="-122"/>
              </a:rPr>
              <a:t>,</a:t>
            </a:r>
            <a:r>
              <a:rPr lang="en-US" altLang="zh-CN" sz="2400" b="1" i="1">
                <a:latin typeface="楷体_GB2312" pitchFamily="49" charset="-122"/>
              </a:rPr>
              <a:t>b</a:t>
            </a:r>
            <a:r>
              <a:rPr lang="zh-CN" altLang="en-US" sz="2400" b="1">
                <a:latin typeface="楷体_GB2312" pitchFamily="49" charset="-122"/>
              </a:rPr>
              <a:t>为出生率，</a:t>
            </a:r>
            <a:r>
              <a:rPr lang="en-US" altLang="zh-CN" sz="2400" b="1" i="1">
                <a:latin typeface="楷体_GB2312" pitchFamily="49" charset="-122"/>
              </a:rPr>
              <a:t>d</a:t>
            </a:r>
            <a:r>
              <a:rPr lang="zh-CN" altLang="en-US" sz="2400" b="1">
                <a:latin typeface="楷体_GB2312" pitchFamily="49" charset="-122"/>
              </a:rPr>
              <a:t>为死亡率），   既：</a:t>
            </a:r>
            <a:r>
              <a:rPr lang="zh-CN" altLang="en-US" sz="2400">
                <a:latin typeface="楷体_GB2312" pitchFamily="49" charset="-122"/>
              </a:rPr>
              <a:t>         </a:t>
            </a:r>
          </a:p>
          <a:p>
            <a:r>
              <a:rPr lang="zh-CN" altLang="en-US" sz="2400">
                <a:latin typeface="楷体_GB2312" pitchFamily="49" charset="-122"/>
              </a:rPr>
              <a:t>                            </a:t>
            </a:r>
            <a:endParaRPr lang="zh-CN" altLang="en-US" sz="2400" b="1">
              <a:latin typeface="楷体_GB2312" pitchFamily="49" charset="-122"/>
            </a:endParaRPr>
          </a:p>
        </p:txBody>
      </p:sp>
      <p:grpSp>
        <p:nvGrpSpPr>
          <p:cNvPr id="334863" name="Group 15"/>
          <p:cNvGrpSpPr>
            <a:grpSpLocks/>
          </p:cNvGrpSpPr>
          <p:nvPr/>
        </p:nvGrpSpPr>
        <p:grpSpPr bwMode="auto">
          <a:xfrm>
            <a:off x="3244850" y="1982788"/>
            <a:ext cx="4756150" cy="684212"/>
            <a:chOff x="2112" y="1345"/>
            <a:chExt cx="2996" cy="431"/>
          </a:xfrm>
        </p:grpSpPr>
        <p:grpSp>
          <p:nvGrpSpPr>
            <p:cNvPr id="334861" name="Group 13"/>
            <p:cNvGrpSpPr>
              <a:grpSpLocks/>
            </p:cNvGrpSpPr>
            <p:nvPr/>
          </p:nvGrpSpPr>
          <p:grpSpPr bwMode="auto">
            <a:xfrm>
              <a:off x="2112" y="1345"/>
              <a:ext cx="1666" cy="431"/>
              <a:chOff x="2112" y="1345"/>
              <a:chExt cx="1666" cy="431"/>
            </a:xfrm>
          </p:grpSpPr>
          <p:graphicFrame>
            <p:nvGraphicFramePr>
              <p:cNvPr id="334858" name="Object 10"/>
              <p:cNvGraphicFramePr>
                <a:graphicFrameLocks noChangeAspect="1"/>
              </p:cNvGraphicFramePr>
              <p:nvPr/>
            </p:nvGraphicFramePr>
            <p:xfrm>
              <a:off x="2112" y="1349"/>
              <a:ext cx="727" cy="427"/>
            </p:xfrm>
            <a:graphic>
              <a:graphicData uri="http://schemas.openxmlformats.org/presentationml/2006/ole">
                <mc:AlternateContent xmlns:mc="http://schemas.openxmlformats.org/markup-compatibility/2006">
                  <mc:Choice xmlns:v="urn:schemas-microsoft-com:vml" Requires="v">
                    <p:oleObj spid="_x0000_s334886" name="Equation" r:id="rId3" imgW="660240" imgH="393480" progId="Equation.DSMT4">
                      <p:embed/>
                    </p:oleObj>
                  </mc:Choice>
                  <mc:Fallback>
                    <p:oleObj name="Equation" r:id="rId3" imgW="660240" imgH="3934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1349"/>
                            <a:ext cx="727"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4859" name="Object 11"/>
              <p:cNvGraphicFramePr>
                <a:graphicFrameLocks noChangeAspect="1"/>
              </p:cNvGraphicFramePr>
              <p:nvPr/>
            </p:nvGraphicFramePr>
            <p:xfrm>
              <a:off x="3120" y="1345"/>
              <a:ext cx="658" cy="431"/>
            </p:xfrm>
            <a:graphic>
              <a:graphicData uri="http://schemas.openxmlformats.org/presentationml/2006/ole">
                <mc:AlternateContent xmlns:mc="http://schemas.openxmlformats.org/markup-compatibility/2006">
                  <mc:Choice xmlns:v="urn:schemas-microsoft-com:vml" Requires="v">
                    <p:oleObj spid="_x0000_s334887" name="Equation" r:id="rId5" imgW="596880" imgH="393480" progId="Equation.DSMT4">
                      <p:embed/>
                    </p:oleObj>
                  </mc:Choice>
                  <mc:Fallback>
                    <p:oleObj name="Equation" r:id="rId5" imgW="596880" imgH="393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345"/>
                            <a:ext cx="658"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60" name="Rectangle 12"/>
              <p:cNvSpPr>
                <a:spLocks noChangeArrowheads="1"/>
              </p:cNvSpPr>
              <p:nvPr/>
            </p:nvSpPr>
            <p:spPr bwMode="auto">
              <a:xfrm>
                <a:off x="2811" y="144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或</a:t>
                </a:r>
              </a:p>
            </p:txBody>
          </p:sp>
        </p:grpSp>
        <p:sp>
          <p:nvSpPr>
            <p:cNvPr id="334862" name="Rectangle 14"/>
            <p:cNvSpPr>
              <a:spLocks noChangeArrowheads="1"/>
            </p:cNvSpPr>
            <p:nvPr/>
          </p:nvSpPr>
          <p:spPr bwMode="auto">
            <a:xfrm>
              <a:off x="4176" y="139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ea typeface="宋体" pitchFamily="2" charset="-122"/>
                </a:rPr>
                <a:t> </a:t>
              </a:r>
              <a:r>
                <a:rPr lang="zh-CN" altLang="en-US" sz="2400">
                  <a:latin typeface="宋体" pitchFamily="2" charset="-122"/>
                  <a:ea typeface="宋体" pitchFamily="2" charset="-122"/>
                </a:rPr>
                <a:t>（</a:t>
              </a:r>
              <a:r>
                <a:rPr lang="en-US" altLang="zh-CN" sz="2400">
                  <a:latin typeface="Times New Roman" pitchFamily="18" charset="0"/>
                  <a:ea typeface="宋体" pitchFamily="2" charset="-122"/>
                  <a:cs typeface="Times New Roman" pitchFamily="18" charset="0"/>
                </a:rPr>
                <a:t>3.5</a:t>
              </a:r>
              <a:r>
                <a:rPr lang="zh-CN" altLang="en-US" sz="2400">
                  <a:latin typeface="宋体" pitchFamily="2" charset="-122"/>
                  <a:ea typeface="宋体" pitchFamily="2" charset="-122"/>
                </a:rPr>
                <a:t>）</a:t>
              </a:r>
              <a:r>
                <a:rPr lang="zh-CN" altLang="en-US" sz="2400">
                  <a:latin typeface="楷体_GB2312" pitchFamily="49" charset="-122"/>
                </a:rPr>
                <a:t> </a:t>
              </a:r>
            </a:p>
          </p:txBody>
        </p:sp>
      </p:grpSp>
      <p:grpSp>
        <p:nvGrpSpPr>
          <p:cNvPr id="334870" name="Group 22"/>
          <p:cNvGrpSpPr>
            <a:grpSpLocks/>
          </p:cNvGrpSpPr>
          <p:nvPr/>
        </p:nvGrpSpPr>
        <p:grpSpPr bwMode="auto">
          <a:xfrm>
            <a:off x="838200" y="2743200"/>
            <a:ext cx="7620000" cy="1066800"/>
            <a:chOff x="480" y="1920"/>
            <a:chExt cx="4800" cy="672"/>
          </a:xfrm>
        </p:grpSpPr>
        <p:grpSp>
          <p:nvGrpSpPr>
            <p:cNvPr id="334867" name="Group 19"/>
            <p:cNvGrpSpPr>
              <a:grpSpLocks/>
            </p:cNvGrpSpPr>
            <p:nvPr/>
          </p:nvGrpSpPr>
          <p:grpSpPr bwMode="auto">
            <a:xfrm>
              <a:off x="2030" y="2016"/>
              <a:ext cx="3010" cy="288"/>
              <a:chOff x="2030" y="2016"/>
              <a:chExt cx="3010" cy="288"/>
            </a:xfrm>
          </p:grpSpPr>
          <p:graphicFrame>
            <p:nvGraphicFramePr>
              <p:cNvPr id="334865" name="Object 17"/>
              <p:cNvGraphicFramePr>
                <a:graphicFrameLocks noChangeAspect="1"/>
              </p:cNvGraphicFramePr>
              <p:nvPr/>
            </p:nvGraphicFramePr>
            <p:xfrm>
              <a:off x="2030" y="2016"/>
              <a:ext cx="1123" cy="270"/>
            </p:xfrm>
            <a:graphic>
              <a:graphicData uri="http://schemas.openxmlformats.org/presentationml/2006/ole">
                <mc:AlternateContent xmlns:mc="http://schemas.openxmlformats.org/markup-compatibility/2006">
                  <mc:Choice xmlns:v="urn:schemas-microsoft-com:vml" Requires="v">
                    <p:oleObj spid="_x0000_s334888" name="Equation" r:id="rId7" imgW="990360" imgH="241200" progId="Equation.DSMT4">
                      <p:embed/>
                    </p:oleObj>
                  </mc:Choice>
                  <mc:Fallback>
                    <p:oleObj name="Equation" r:id="rId7" imgW="990360" imgH="2412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0" y="2016"/>
                            <a:ext cx="1123"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66" name="Rectangle 18"/>
              <p:cNvSpPr>
                <a:spLocks noChangeArrowheads="1"/>
              </p:cNvSpPr>
              <p:nvPr/>
            </p:nvSpPr>
            <p:spPr bwMode="auto">
              <a:xfrm>
                <a:off x="4204" y="2016"/>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宋体" pitchFamily="2" charset="-122"/>
                    <a:ea typeface="宋体" pitchFamily="2" charset="-122"/>
                  </a:rPr>
                  <a:t>（</a:t>
                </a:r>
                <a:r>
                  <a:rPr lang="en-US" altLang="zh-CN" sz="2400">
                    <a:latin typeface="Times New Roman" pitchFamily="18" charset="0"/>
                    <a:ea typeface="宋体" pitchFamily="2" charset="-122"/>
                    <a:cs typeface="Times New Roman" pitchFamily="18" charset="0"/>
                  </a:rPr>
                  <a:t>3.6</a:t>
                </a:r>
                <a:r>
                  <a:rPr lang="zh-CN" altLang="en-US" sz="2400">
                    <a:latin typeface="宋体" pitchFamily="2" charset="-122"/>
                    <a:ea typeface="宋体" pitchFamily="2" charset="-122"/>
                  </a:rPr>
                  <a:t>）</a:t>
                </a:r>
                <a:r>
                  <a:rPr lang="zh-CN" altLang="en-US" sz="2400">
                    <a:latin typeface="楷体_GB2312" pitchFamily="49" charset="-122"/>
                  </a:rPr>
                  <a:t> </a:t>
                </a:r>
              </a:p>
            </p:txBody>
          </p:sp>
        </p:grpSp>
        <p:sp>
          <p:nvSpPr>
            <p:cNvPr id="334864" name="Rectangle 16"/>
            <p:cNvSpPr>
              <a:spLocks noChangeArrowheads="1"/>
            </p:cNvSpPr>
            <p:nvPr/>
          </p:nvSpPr>
          <p:spPr bwMode="auto">
            <a:xfrm>
              <a:off x="480" y="1920"/>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itchFamily="18" charset="0"/>
                </a:rPr>
                <a:t>（</a:t>
              </a:r>
              <a:r>
                <a:rPr lang="en-US" altLang="zh-CN" sz="2400">
                  <a:latin typeface="Times New Roman" pitchFamily="18" charset="0"/>
                </a:rPr>
                <a:t>3.1</a:t>
              </a:r>
              <a:r>
                <a:rPr lang="zh-CN" altLang="en-US" sz="2400">
                  <a:latin typeface="Times New Roman" pitchFamily="18" charset="0"/>
                </a:rPr>
                <a:t>）</a:t>
              </a:r>
              <a:r>
                <a:rPr lang="zh-CN" altLang="en-US" sz="2400" b="1">
                  <a:latin typeface="楷体_GB2312" pitchFamily="49" charset="-122"/>
                </a:rPr>
                <a:t>的解为：</a:t>
              </a:r>
            </a:p>
          </p:txBody>
        </p:sp>
        <p:sp>
          <p:nvSpPr>
            <p:cNvPr id="334868" name="Rectangle 20"/>
            <p:cNvSpPr>
              <a:spLocks noChangeArrowheads="1"/>
            </p:cNvSpPr>
            <p:nvPr/>
          </p:nvSpPr>
          <p:spPr bwMode="auto">
            <a:xfrm>
              <a:off x="1296" y="2304"/>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Times New Roman" pitchFamily="18" charset="0"/>
                </a:rPr>
                <a:t>其中</a:t>
              </a:r>
              <a:r>
                <a:rPr lang="en-US" altLang="zh-CN" sz="2400" b="1" i="1">
                  <a:latin typeface="Times New Roman" pitchFamily="18" charset="0"/>
                </a:rPr>
                <a:t>N</a:t>
              </a:r>
              <a:r>
                <a:rPr lang="en-US" altLang="zh-CN" sz="2400" b="1" baseline="-30000">
                  <a:latin typeface="Times New Roman" pitchFamily="18" charset="0"/>
                </a:rPr>
                <a:t>0</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t</a:t>
              </a:r>
              <a:r>
                <a:rPr lang="en-US" altLang="zh-CN" sz="2400" b="1" baseline="-30000">
                  <a:latin typeface="Times New Roman" pitchFamily="18" charset="0"/>
                </a:rPr>
                <a:t>0</a:t>
              </a:r>
              <a:r>
                <a:rPr lang="en-US" altLang="zh-CN" sz="2400" b="1">
                  <a:latin typeface="Times New Roman" pitchFamily="18" charset="0"/>
                </a:rPr>
                <a:t>)</a:t>
              </a:r>
              <a:r>
                <a:rPr lang="zh-CN" altLang="en-US" sz="2400" b="1">
                  <a:latin typeface="Times New Roman" pitchFamily="18" charset="0"/>
                </a:rPr>
                <a:t>为初始时刻</a:t>
              </a:r>
              <a:r>
                <a:rPr lang="en-US" altLang="zh-CN" sz="2400" b="1" i="1">
                  <a:latin typeface="Times New Roman" pitchFamily="18" charset="0"/>
                </a:rPr>
                <a:t>t</a:t>
              </a:r>
              <a:r>
                <a:rPr lang="en-US" altLang="zh-CN" sz="2400" b="1" baseline="-30000">
                  <a:latin typeface="Times New Roman" pitchFamily="18" charset="0"/>
                </a:rPr>
                <a:t>0</a:t>
              </a:r>
              <a:r>
                <a:rPr lang="zh-CN" altLang="en-US" sz="2400" b="1">
                  <a:latin typeface="Times New Roman" pitchFamily="18" charset="0"/>
                </a:rPr>
                <a:t>时的种群数。</a:t>
              </a:r>
              <a:r>
                <a:rPr lang="zh-CN" altLang="en-US" sz="2400" b="1">
                  <a:latin typeface="Times New Roman" pitchFamily="18" charset="0"/>
                  <a:ea typeface="宋体" pitchFamily="2" charset="-122"/>
                </a:rPr>
                <a:t> </a:t>
              </a:r>
            </a:p>
          </p:txBody>
        </p:sp>
      </p:grpSp>
      <p:sp>
        <p:nvSpPr>
          <p:cNvPr id="334871" name="Rectangle 23"/>
          <p:cNvSpPr>
            <a:spLocks noChangeArrowheads="1"/>
          </p:cNvSpPr>
          <p:nvPr/>
        </p:nvSpPr>
        <p:spPr bwMode="auto">
          <a:xfrm>
            <a:off x="304800" y="4114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宋体" pitchFamily="2" charset="-122"/>
                <a:ea typeface="宋体" pitchFamily="2" charset="-122"/>
              </a:rPr>
              <a:t>     </a:t>
            </a:r>
            <a:r>
              <a:rPr lang="zh-CN" altLang="en-US" sz="2400" b="1">
                <a:latin typeface="宋体" pitchFamily="2" charset="-122"/>
              </a:rPr>
              <a:t>马尔萨斯模型的一个显著特点</a:t>
            </a:r>
            <a:r>
              <a:rPr lang="zh-CN" altLang="en-US" sz="2400" b="1"/>
              <a:t>：</a:t>
            </a:r>
            <a:r>
              <a:rPr lang="zh-CN" altLang="en-US" sz="2400" b="1">
                <a:solidFill>
                  <a:srgbClr val="FF0000"/>
                </a:solidFill>
                <a:latin typeface="宋体" pitchFamily="2" charset="-122"/>
              </a:rPr>
              <a:t>种群数量翻一番所需的时间是固定的</a:t>
            </a:r>
            <a:r>
              <a:rPr lang="zh-CN" altLang="en-US" sz="1800">
                <a:solidFill>
                  <a:srgbClr val="FF0000"/>
                </a:solidFill>
                <a:latin typeface="宋体" pitchFamily="2" charset="-122"/>
                <a:ea typeface="宋体" pitchFamily="2" charset="-122"/>
              </a:rPr>
              <a:t>。</a:t>
            </a:r>
            <a:endParaRPr lang="zh-CN" altLang="en-US" sz="1800">
              <a:solidFill>
                <a:srgbClr val="FF0000"/>
              </a:solidFill>
              <a:ea typeface="宋体" pitchFamily="2" charset="-122"/>
            </a:endParaRPr>
          </a:p>
        </p:txBody>
      </p:sp>
      <p:grpSp>
        <p:nvGrpSpPr>
          <p:cNvPr id="334879" name="Group 31"/>
          <p:cNvGrpSpPr>
            <a:grpSpLocks/>
          </p:cNvGrpSpPr>
          <p:nvPr/>
        </p:nvGrpSpPr>
        <p:grpSpPr bwMode="auto">
          <a:xfrm>
            <a:off x="892175" y="4953000"/>
            <a:ext cx="6956425" cy="1295400"/>
            <a:chOff x="562" y="3168"/>
            <a:chExt cx="4382" cy="816"/>
          </a:xfrm>
        </p:grpSpPr>
        <p:grpSp>
          <p:nvGrpSpPr>
            <p:cNvPr id="334877" name="Group 29"/>
            <p:cNvGrpSpPr>
              <a:grpSpLocks/>
            </p:cNvGrpSpPr>
            <p:nvPr/>
          </p:nvGrpSpPr>
          <p:grpSpPr bwMode="auto">
            <a:xfrm>
              <a:off x="562" y="3168"/>
              <a:ext cx="4382" cy="480"/>
              <a:chOff x="422" y="3120"/>
              <a:chExt cx="4382" cy="480"/>
            </a:xfrm>
          </p:grpSpPr>
          <p:sp>
            <p:nvSpPr>
              <p:cNvPr id="334872" name="Rectangle 24"/>
              <p:cNvSpPr>
                <a:spLocks noChangeArrowheads="1"/>
              </p:cNvSpPr>
              <p:nvPr/>
            </p:nvSpPr>
            <p:spPr bwMode="auto">
              <a:xfrm>
                <a:off x="422" y="3120"/>
                <a:ext cx="37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imes New Roman" pitchFamily="18" charset="0"/>
                  </a:rPr>
                  <a:t>令种群数量翻一番所需的时间为</a:t>
                </a:r>
                <a:r>
                  <a:rPr lang="en-US" altLang="zh-CN" sz="2400" b="1" i="1">
                    <a:latin typeface="Times New Roman" pitchFamily="18" charset="0"/>
                  </a:rPr>
                  <a:t>T</a:t>
                </a:r>
                <a:r>
                  <a:rPr lang="zh-CN" altLang="en-US" sz="2400" b="1">
                    <a:latin typeface="Times New Roman" pitchFamily="18" charset="0"/>
                  </a:rPr>
                  <a:t>，则有： </a:t>
                </a:r>
              </a:p>
            </p:txBody>
          </p:sp>
          <p:graphicFrame>
            <p:nvGraphicFramePr>
              <p:cNvPr id="334873" name="Object 25"/>
              <p:cNvGraphicFramePr>
                <a:graphicFrameLocks noChangeAspect="1"/>
              </p:cNvGraphicFramePr>
              <p:nvPr/>
            </p:nvGraphicFramePr>
            <p:xfrm>
              <a:off x="3888" y="3325"/>
              <a:ext cx="916" cy="275"/>
            </p:xfrm>
            <a:graphic>
              <a:graphicData uri="http://schemas.openxmlformats.org/presentationml/2006/ole">
                <mc:AlternateContent xmlns:mc="http://schemas.openxmlformats.org/markup-compatibility/2006">
                  <mc:Choice xmlns:v="urn:schemas-microsoft-com:vml" Requires="v">
                    <p:oleObj spid="_x0000_s334889" name="Equation" r:id="rId9" imgW="787320" imgH="241200" progId="Equation.DSMT4">
                      <p:embed/>
                    </p:oleObj>
                  </mc:Choice>
                  <mc:Fallback>
                    <p:oleObj name="Equation" r:id="rId9" imgW="787320" imgH="2412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3325"/>
                            <a:ext cx="916"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34878" name="Group 30"/>
            <p:cNvGrpSpPr>
              <a:grpSpLocks/>
            </p:cNvGrpSpPr>
            <p:nvPr/>
          </p:nvGrpSpPr>
          <p:grpSpPr bwMode="auto">
            <a:xfrm>
              <a:off x="576" y="3535"/>
              <a:ext cx="1200" cy="449"/>
              <a:chOff x="1152" y="3552"/>
              <a:chExt cx="1200" cy="449"/>
            </a:xfrm>
          </p:grpSpPr>
          <p:graphicFrame>
            <p:nvGraphicFramePr>
              <p:cNvPr id="334874" name="Object 26"/>
              <p:cNvGraphicFramePr>
                <a:graphicFrameLocks noChangeAspect="1"/>
              </p:cNvGraphicFramePr>
              <p:nvPr/>
            </p:nvGraphicFramePr>
            <p:xfrm>
              <a:off x="1743" y="3552"/>
              <a:ext cx="609" cy="449"/>
            </p:xfrm>
            <a:graphic>
              <a:graphicData uri="http://schemas.openxmlformats.org/presentationml/2006/ole">
                <mc:AlternateContent xmlns:mc="http://schemas.openxmlformats.org/markup-compatibility/2006">
                  <mc:Choice xmlns:v="urn:schemas-microsoft-com:vml" Requires="v">
                    <p:oleObj spid="_x0000_s334890" name="Equation" r:id="rId11" imgW="533160" imgH="393480" progId="Equation.DSMT4">
                      <p:embed/>
                    </p:oleObj>
                  </mc:Choice>
                  <mc:Fallback>
                    <p:oleObj name="Equation" r:id="rId11" imgW="533160" imgH="39348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3" y="3552"/>
                            <a:ext cx="609"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75" name="Rectangle 27"/>
              <p:cNvSpPr>
                <a:spLocks noChangeArrowheads="1"/>
              </p:cNvSpPr>
              <p:nvPr/>
            </p:nvSpPr>
            <p:spPr bwMode="auto">
              <a:xfrm>
                <a:off x="1152" y="361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rPr>
                  <a:t>故</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4855"/>
                                        </p:tgtEl>
                                        <p:attrNameLst>
                                          <p:attrName>style.visibility</p:attrName>
                                        </p:attrNameLst>
                                      </p:cBhvr>
                                      <p:to>
                                        <p:strVal val="visible"/>
                                      </p:to>
                                    </p:set>
                                    <p:animEffect transition="in" filter="wipe(left)">
                                      <p:cBhvr>
                                        <p:cTn id="7" dur="500"/>
                                        <p:tgtEl>
                                          <p:spTgt spid="334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4857"/>
                                        </p:tgtEl>
                                        <p:attrNameLst>
                                          <p:attrName>style.visibility</p:attrName>
                                        </p:attrNameLst>
                                      </p:cBhvr>
                                      <p:to>
                                        <p:strVal val="visible"/>
                                      </p:to>
                                    </p:set>
                                    <p:animEffect transition="in" filter="wipe(up)">
                                      <p:cBhvr>
                                        <p:cTn id="12" dur="500"/>
                                        <p:tgtEl>
                                          <p:spTgt spid="3348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4863"/>
                                        </p:tgtEl>
                                        <p:attrNameLst>
                                          <p:attrName>style.visibility</p:attrName>
                                        </p:attrNameLst>
                                      </p:cBhvr>
                                      <p:to>
                                        <p:strVal val="visible"/>
                                      </p:to>
                                    </p:set>
                                    <p:animEffect transition="in" filter="wipe(left)">
                                      <p:cBhvr>
                                        <p:cTn id="17" dur="500"/>
                                        <p:tgtEl>
                                          <p:spTgt spid="334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4870"/>
                                        </p:tgtEl>
                                        <p:attrNameLst>
                                          <p:attrName>style.visibility</p:attrName>
                                        </p:attrNameLst>
                                      </p:cBhvr>
                                      <p:to>
                                        <p:strVal val="visible"/>
                                      </p:to>
                                    </p:set>
                                    <p:animEffect transition="in" filter="wipe(up)">
                                      <p:cBhvr>
                                        <p:cTn id="22" dur="500"/>
                                        <p:tgtEl>
                                          <p:spTgt spid="3348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4871"/>
                                        </p:tgtEl>
                                        <p:attrNameLst>
                                          <p:attrName>style.visibility</p:attrName>
                                        </p:attrNameLst>
                                      </p:cBhvr>
                                      <p:to>
                                        <p:strVal val="visible"/>
                                      </p:to>
                                    </p:set>
                                    <p:animEffect transition="in" filter="wipe(left)">
                                      <p:cBhvr>
                                        <p:cTn id="27" dur="500"/>
                                        <p:tgtEl>
                                          <p:spTgt spid="3348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34879"/>
                                        </p:tgtEl>
                                        <p:attrNameLst>
                                          <p:attrName>style.visibility</p:attrName>
                                        </p:attrNameLst>
                                      </p:cBhvr>
                                      <p:to>
                                        <p:strVal val="visible"/>
                                      </p:to>
                                    </p:set>
                                    <p:animEffect transition="in" filter="wipe(up)">
                                      <p:cBhvr>
                                        <p:cTn id="32" dur="500"/>
                                        <p:tgtEl>
                                          <p:spTgt spid="334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autoUpdateAnimBg="0"/>
      <p:bldP spid="334857" grpId="0" autoUpdateAnimBg="0"/>
      <p:bldP spid="334871"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2" name="Group 22"/>
          <p:cNvGrpSpPr>
            <a:grpSpLocks/>
          </p:cNvGrpSpPr>
          <p:nvPr/>
        </p:nvGrpSpPr>
        <p:grpSpPr bwMode="auto">
          <a:xfrm>
            <a:off x="398463" y="304800"/>
            <a:ext cx="7831137" cy="1889125"/>
            <a:chOff x="251" y="202"/>
            <a:chExt cx="4933" cy="1190"/>
          </a:xfrm>
        </p:grpSpPr>
        <p:sp>
          <p:nvSpPr>
            <p:cNvPr id="440326" name="Rectangle 6"/>
            <p:cNvSpPr>
              <a:spLocks noChangeArrowheads="1"/>
            </p:cNvSpPr>
            <p:nvPr/>
          </p:nvSpPr>
          <p:spPr bwMode="auto">
            <a:xfrm>
              <a:off x="251" y="202"/>
              <a:ext cx="49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对（</a:t>
              </a:r>
              <a:r>
                <a:rPr kumimoji="1" lang="en-US" altLang="zh-CN" sz="2400" b="1">
                  <a:latin typeface="Times New Roman" pitchFamily="18" charset="0"/>
                </a:rPr>
                <a:t>3.38</a:t>
              </a:r>
              <a:r>
                <a:rPr kumimoji="1" lang="zh-CN" altLang="en-US" sz="2400" b="1">
                  <a:latin typeface="Times New Roman" pitchFamily="18" charset="0"/>
                </a:rPr>
                <a:t>）式关于</a:t>
              </a:r>
              <a:r>
                <a:rPr kumimoji="1" lang="en-US" altLang="zh-CN" sz="2400" b="1" i="1">
                  <a:latin typeface="Times New Roman" pitchFamily="18" charset="0"/>
                </a:rPr>
                <a:t>x</a:t>
              </a:r>
              <a:r>
                <a:rPr kumimoji="1" lang="zh-CN" altLang="en-US" sz="2400" b="1">
                  <a:latin typeface="Times New Roman" pitchFamily="18" charset="0"/>
                </a:rPr>
                <a:t>从</a:t>
              </a:r>
              <a:r>
                <a:rPr kumimoji="1" lang="en-US" altLang="zh-CN" sz="2400" b="1">
                  <a:latin typeface="Times New Roman" pitchFamily="18" charset="0"/>
                </a:rPr>
                <a:t>0</a:t>
              </a:r>
              <a:r>
                <a:rPr kumimoji="1" lang="zh-CN" altLang="en-US" sz="2400" b="1">
                  <a:latin typeface="Times New Roman" pitchFamily="18" charset="0"/>
                </a:rPr>
                <a:t>到</a:t>
              </a:r>
              <a:r>
                <a:rPr kumimoji="1" lang="en-US" altLang="zh-CN" sz="2400" b="1" i="1">
                  <a:latin typeface="Times New Roman" pitchFamily="18" charset="0"/>
                </a:rPr>
                <a:t>A</a:t>
              </a:r>
              <a:r>
                <a:rPr kumimoji="1" lang="zh-CN" altLang="en-US" sz="2400" b="1">
                  <a:latin typeface="Times New Roman" pitchFamily="18" charset="0"/>
                </a:rPr>
                <a:t>积分，得：</a:t>
              </a:r>
            </a:p>
          </p:txBody>
        </p:sp>
        <p:grpSp>
          <p:nvGrpSpPr>
            <p:cNvPr id="440332" name="Group 12"/>
            <p:cNvGrpSpPr>
              <a:grpSpLocks/>
            </p:cNvGrpSpPr>
            <p:nvPr/>
          </p:nvGrpSpPr>
          <p:grpSpPr bwMode="auto">
            <a:xfrm>
              <a:off x="1248" y="480"/>
              <a:ext cx="3840" cy="912"/>
              <a:chOff x="1248" y="720"/>
              <a:chExt cx="3840" cy="912"/>
            </a:xfrm>
          </p:grpSpPr>
          <p:graphicFrame>
            <p:nvGraphicFramePr>
              <p:cNvPr id="440327" name="Object 7"/>
              <p:cNvGraphicFramePr>
                <a:graphicFrameLocks noChangeAspect="1"/>
              </p:cNvGraphicFramePr>
              <p:nvPr/>
            </p:nvGraphicFramePr>
            <p:xfrm flipV="1">
              <a:off x="1248" y="720"/>
              <a:ext cx="2448" cy="481"/>
            </p:xfrm>
            <a:graphic>
              <a:graphicData uri="http://schemas.openxmlformats.org/presentationml/2006/ole">
                <mc:AlternateContent xmlns:mc="http://schemas.openxmlformats.org/markup-compatibility/2006">
                  <mc:Choice xmlns:v="urn:schemas-microsoft-com:vml" Requires="v">
                    <p:oleObj spid="_x0000_s440355" name="Equation" r:id="rId3" imgW="1993680" imgH="393480" progId="Equation.DSMT4">
                      <p:embed/>
                    </p:oleObj>
                  </mc:Choice>
                  <mc:Fallback>
                    <p:oleObj name="Equation" r:id="rId3" imgW="1993680" imgH="3934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248" y="720"/>
                            <a:ext cx="2448"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28" name="Object 8"/>
              <p:cNvGraphicFramePr>
                <a:graphicFrameLocks noChangeAspect="1"/>
              </p:cNvGraphicFramePr>
              <p:nvPr/>
            </p:nvGraphicFramePr>
            <p:xfrm flipV="1">
              <a:off x="1536" y="1193"/>
              <a:ext cx="3552" cy="439"/>
            </p:xfrm>
            <a:graphic>
              <a:graphicData uri="http://schemas.openxmlformats.org/presentationml/2006/ole">
                <mc:AlternateContent xmlns:mc="http://schemas.openxmlformats.org/markup-compatibility/2006">
                  <mc:Choice xmlns:v="urn:schemas-microsoft-com:vml" Requires="v">
                    <p:oleObj spid="_x0000_s440356" name="Equation" r:id="rId5" imgW="2844720" imgH="355320" progId="Equation.DSMT4">
                      <p:embed/>
                    </p:oleObj>
                  </mc:Choice>
                  <mc:Fallback>
                    <p:oleObj name="Equation" r:id="rId5" imgW="2844720" imgH="355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536" y="1193"/>
                            <a:ext cx="3552"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40340" name="Group 20"/>
          <p:cNvGrpSpPr>
            <a:grpSpLocks/>
          </p:cNvGrpSpPr>
          <p:nvPr/>
        </p:nvGrpSpPr>
        <p:grpSpPr bwMode="auto">
          <a:xfrm>
            <a:off x="955675" y="2241550"/>
            <a:ext cx="4835525" cy="2025650"/>
            <a:chOff x="602" y="1632"/>
            <a:chExt cx="3046" cy="1276"/>
          </a:xfrm>
        </p:grpSpPr>
        <p:sp>
          <p:nvSpPr>
            <p:cNvPr id="440329" name="Rectangle 9"/>
            <p:cNvSpPr>
              <a:spLocks noChangeArrowheads="1"/>
            </p:cNvSpPr>
            <p:nvPr/>
          </p:nvSpPr>
          <p:spPr bwMode="auto">
            <a:xfrm>
              <a:off x="602" y="18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令：</a:t>
              </a:r>
            </a:p>
          </p:txBody>
        </p:sp>
        <p:graphicFrame>
          <p:nvGraphicFramePr>
            <p:cNvPr id="440330" name="Object 10"/>
            <p:cNvGraphicFramePr>
              <a:graphicFrameLocks noChangeAspect="1"/>
            </p:cNvGraphicFramePr>
            <p:nvPr/>
          </p:nvGraphicFramePr>
          <p:xfrm flipV="1">
            <a:off x="1210" y="1632"/>
            <a:ext cx="2438" cy="678"/>
          </p:xfrm>
          <a:graphic>
            <a:graphicData uri="http://schemas.openxmlformats.org/presentationml/2006/ole">
              <mc:AlternateContent xmlns:mc="http://schemas.openxmlformats.org/markup-compatibility/2006">
                <mc:Choice xmlns:v="urn:schemas-microsoft-com:vml" Requires="v">
                  <p:oleObj spid="_x0000_s440357" name="Equation" r:id="rId7" imgW="1917360" imgH="533160" progId="Equation.DSMT4">
                    <p:embed/>
                  </p:oleObj>
                </mc:Choice>
                <mc:Fallback>
                  <p:oleObj name="Equation" r:id="rId7" imgW="1917360" imgH="5331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1210" y="1632"/>
                          <a:ext cx="2438" cy="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31" name="Object 11"/>
            <p:cNvGraphicFramePr>
              <a:graphicFrameLocks noChangeAspect="1"/>
            </p:cNvGraphicFramePr>
            <p:nvPr/>
          </p:nvGraphicFramePr>
          <p:xfrm flipV="1">
            <a:off x="1200" y="2208"/>
            <a:ext cx="2064" cy="700"/>
          </p:xfrm>
          <a:graphic>
            <a:graphicData uri="http://schemas.openxmlformats.org/presentationml/2006/ole">
              <mc:AlternateContent xmlns:mc="http://schemas.openxmlformats.org/markup-compatibility/2006">
                <mc:Choice xmlns:v="urn:schemas-microsoft-com:vml" Requires="v">
                  <p:oleObj spid="_x0000_s440358" name="Equation" r:id="rId9" imgW="1574640" imgH="533160" progId="Equation.DSMT4">
                    <p:embed/>
                  </p:oleObj>
                </mc:Choice>
                <mc:Fallback>
                  <p:oleObj name="Equation" r:id="rId9" imgW="1574640" imgH="5331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1200" y="2208"/>
                          <a:ext cx="2064" cy="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0341" name="Group 21"/>
          <p:cNvGrpSpPr>
            <a:grpSpLocks/>
          </p:cNvGrpSpPr>
          <p:nvPr/>
        </p:nvGrpSpPr>
        <p:grpSpPr bwMode="auto">
          <a:xfrm>
            <a:off x="990600" y="4267200"/>
            <a:ext cx="6781800" cy="1219200"/>
            <a:chOff x="628" y="3024"/>
            <a:chExt cx="4272" cy="768"/>
          </a:xfrm>
        </p:grpSpPr>
        <p:sp>
          <p:nvSpPr>
            <p:cNvPr id="440333" name="Rectangle 13"/>
            <p:cNvSpPr>
              <a:spLocks noChangeArrowheads="1"/>
            </p:cNvSpPr>
            <p:nvPr/>
          </p:nvSpPr>
          <p:spPr bwMode="auto">
            <a:xfrm>
              <a:off x="628" y="3024"/>
              <a:ext cx="4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B</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分别为</a:t>
              </a:r>
              <a:r>
                <a:rPr kumimoji="1" lang="en-US" altLang="zh-CN" sz="2400" b="1" i="1">
                  <a:latin typeface="Times New Roman" pitchFamily="18" charset="0"/>
                </a:rPr>
                <a:t>t</a:t>
              </a:r>
              <a:r>
                <a:rPr kumimoji="1" lang="zh-CN" altLang="en-US" sz="2400" b="1">
                  <a:latin typeface="Times New Roman" pitchFamily="18" charset="0"/>
                </a:rPr>
                <a:t>时刻的生育率和死亡率。则有：</a:t>
              </a:r>
            </a:p>
          </p:txBody>
        </p:sp>
        <p:graphicFrame>
          <p:nvGraphicFramePr>
            <p:cNvPr id="440334" name="Object 14"/>
            <p:cNvGraphicFramePr>
              <a:graphicFrameLocks noChangeAspect="1"/>
            </p:cNvGraphicFramePr>
            <p:nvPr/>
          </p:nvGraphicFramePr>
          <p:xfrm flipV="1">
            <a:off x="1185" y="3287"/>
            <a:ext cx="1839" cy="505"/>
          </p:xfrm>
          <a:graphic>
            <a:graphicData uri="http://schemas.openxmlformats.org/presentationml/2006/ole">
              <mc:AlternateContent xmlns:mc="http://schemas.openxmlformats.org/markup-compatibility/2006">
                <mc:Choice xmlns:v="urn:schemas-microsoft-com:vml" Requires="v">
                  <p:oleObj spid="_x0000_s440359" name="Equation" r:id="rId11" imgW="1422360" imgH="393480" progId="Equation.DSMT4">
                    <p:embed/>
                  </p:oleObj>
                </mc:Choice>
                <mc:Fallback>
                  <p:oleObj name="Equation" r:id="rId11" imgW="1422360" imgH="39348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V="1">
                          <a:off x="1185" y="3287"/>
                          <a:ext cx="1839"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0343" name="Group 23"/>
          <p:cNvGrpSpPr>
            <a:grpSpLocks/>
          </p:cNvGrpSpPr>
          <p:nvPr/>
        </p:nvGrpSpPr>
        <p:grpSpPr bwMode="auto">
          <a:xfrm>
            <a:off x="914400" y="5257800"/>
            <a:ext cx="6553200" cy="1273175"/>
            <a:chOff x="576" y="3312"/>
            <a:chExt cx="4128" cy="802"/>
          </a:xfrm>
        </p:grpSpPr>
        <p:sp>
          <p:nvSpPr>
            <p:cNvPr id="440338" name="Rectangle 18"/>
            <p:cNvSpPr>
              <a:spLocks noChangeArrowheads="1"/>
            </p:cNvSpPr>
            <p:nvPr/>
          </p:nvSpPr>
          <p:spPr bwMode="auto">
            <a:xfrm>
              <a:off x="576" y="3600"/>
              <a:ext cx="2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rPr>
                <a:t>若</a:t>
              </a:r>
              <a:r>
                <a:rPr kumimoji="1" lang="en-US" altLang="zh-CN" sz="2400" b="1" i="1">
                  <a:latin typeface="Times New Roman" pitchFamily="18" charset="0"/>
                </a:rPr>
                <a:t>B</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zh-CN" altLang="en-US" sz="2400" b="1">
                  <a:latin typeface="Times New Roman" pitchFamily="18" charset="0"/>
                </a:rPr>
                <a:t>与</a:t>
              </a:r>
              <a:r>
                <a:rPr kumimoji="1" lang="en-US" altLang="zh-CN" sz="2400" b="1" i="1">
                  <a:latin typeface="Times New Roman" pitchFamily="18" charset="0"/>
                </a:rPr>
                <a:t>t</a:t>
              </a:r>
              <a:r>
                <a:rPr kumimoji="1" lang="zh-CN" altLang="en-US" sz="2400" b="1">
                  <a:latin typeface="Times New Roman" pitchFamily="18" charset="0"/>
                </a:rPr>
                <a:t>无关，则可得</a:t>
              </a:r>
              <a:r>
                <a:rPr kumimoji="1" lang="en-US" altLang="zh-CN" sz="2400" b="1">
                  <a:latin typeface="Times New Roman" pitchFamily="18" charset="0"/>
                </a:rPr>
                <a:t>:</a:t>
              </a:r>
            </a:p>
          </p:txBody>
        </p:sp>
        <p:graphicFrame>
          <p:nvGraphicFramePr>
            <p:cNvPr id="440339" name="Object 19"/>
            <p:cNvGraphicFramePr>
              <a:graphicFrameLocks noChangeAspect="1"/>
            </p:cNvGraphicFramePr>
            <p:nvPr/>
          </p:nvGraphicFramePr>
          <p:xfrm flipV="1">
            <a:off x="3247" y="3312"/>
            <a:ext cx="1457" cy="802"/>
          </p:xfrm>
          <a:graphic>
            <a:graphicData uri="http://schemas.openxmlformats.org/presentationml/2006/ole">
              <mc:AlternateContent xmlns:mc="http://schemas.openxmlformats.org/markup-compatibility/2006">
                <mc:Choice xmlns:v="urn:schemas-microsoft-com:vml" Requires="v">
                  <p:oleObj spid="_x0000_s440360" name="Equation" r:id="rId13" imgW="1193760" imgH="660240" progId="Equation.DSMT4">
                    <p:embed/>
                  </p:oleObj>
                </mc:Choice>
                <mc:Fallback>
                  <p:oleObj name="Equation" r:id="rId13" imgW="1193760" imgH="66024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V="1">
                          <a:off x="3247" y="3312"/>
                          <a:ext cx="1457" cy="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0348" name="Group 28"/>
          <p:cNvGrpSpPr>
            <a:grpSpLocks/>
          </p:cNvGrpSpPr>
          <p:nvPr/>
        </p:nvGrpSpPr>
        <p:grpSpPr bwMode="auto">
          <a:xfrm>
            <a:off x="5715000" y="3657600"/>
            <a:ext cx="2889250" cy="1676400"/>
            <a:chOff x="3600" y="2256"/>
            <a:chExt cx="1820" cy="1056"/>
          </a:xfrm>
        </p:grpSpPr>
        <p:sp>
          <p:nvSpPr>
            <p:cNvPr id="440344" name="Rectangle 24"/>
            <p:cNvSpPr>
              <a:spLocks noChangeArrowheads="1"/>
            </p:cNvSpPr>
            <p:nvPr/>
          </p:nvSpPr>
          <p:spPr bwMode="auto">
            <a:xfrm>
              <a:off x="3853" y="2256"/>
              <a:ext cx="15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楷体_GB2312" pitchFamily="49" charset="-122"/>
                </a:rPr>
                <a:t>此即</a:t>
              </a:r>
              <a:r>
                <a:rPr kumimoji="1" lang="en-US" altLang="zh-CN" sz="2400" b="1">
                  <a:solidFill>
                    <a:srgbClr val="FF0000"/>
                  </a:solidFill>
                  <a:latin typeface="楷体_GB2312" pitchFamily="49" charset="-122"/>
                </a:rPr>
                <a:t>Malthus</a:t>
              </a:r>
              <a:r>
                <a:rPr kumimoji="1" lang="zh-CN" altLang="en-US" sz="2400" b="1">
                  <a:solidFill>
                    <a:srgbClr val="FF0000"/>
                  </a:solidFill>
                  <a:latin typeface="楷体_GB2312" pitchFamily="49" charset="-122"/>
                </a:rPr>
                <a:t>模型</a:t>
              </a:r>
            </a:p>
          </p:txBody>
        </p:sp>
        <p:grpSp>
          <p:nvGrpSpPr>
            <p:cNvPr id="440347" name="Group 27"/>
            <p:cNvGrpSpPr>
              <a:grpSpLocks/>
            </p:cNvGrpSpPr>
            <p:nvPr/>
          </p:nvGrpSpPr>
          <p:grpSpPr bwMode="auto">
            <a:xfrm>
              <a:off x="3600" y="2544"/>
              <a:ext cx="1728" cy="768"/>
              <a:chOff x="3600" y="2496"/>
              <a:chExt cx="1728" cy="768"/>
            </a:xfrm>
          </p:grpSpPr>
          <p:sp>
            <p:nvSpPr>
              <p:cNvPr id="440345" name="Line 25"/>
              <p:cNvSpPr>
                <a:spLocks noChangeShapeType="1"/>
              </p:cNvSpPr>
              <p:nvPr/>
            </p:nvSpPr>
            <p:spPr bwMode="auto">
              <a:xfrm>
                <a:off x="3936" y="2496"/>
                <a:ext cx="1392"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46" name="Line 26"/>
              <p:cNvSpPr>
                <a:spLocks noChangeShapeType="1"/>
              </p:cNvSpPr>
              <p:nvPr/>
            </p:nvSpPr>
            <p:spPr bwMode="auto">
              <a:xfrm flipH="1">
                <a:off x="3600" y="2496"/>
                <a:ext cx="336" cy="768"/>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40342"/>
                                        </p:tgtEl>
                                        <p:attrNameLst>
                                          <p:attrName>style.visibility</p:attrName>
                                        </p:attrNameLst>
                                      </p:cBhvr>
                                      <p:to>
                                        <p:strVal val="visible"/>
                                      </p:to>
                                    </p:set>
                                    <p:animEffect transition="in" filter="wipe(up)">
                                      <p:cBhvr>
                                        <p:cTn id="7" dur="500"/>
                                        <p:tgtEl>
                                          <p:spTgt spid="440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0"/>
                                        </p:tgtEl>
                                        <p:attrNameLst>
                                          <p:attrName>style.visibility</p:attrName>
                                        </p:attrNameLst>
                                      </p:cBhvr>
                                      <p:to>
                                        <p:strVal val="visible"/>
                                      </p:to>
                                    </p:set>
                                    <p:animEffect transition="in" filter="wipe(left)">
                                      <p:cBhvr>
                                        <p:cTn id="12" dur="500"/>
                                        <p:tgtEl>
                                          <p:spTgt spid="440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0341"/>
                                        </p:tgtEl>
                                        <p:attrNameLst>
                                          <p:attrName>style.visibility</p:attrName>
                                        </p:attrNameLst>
                                      </p:cBhvr>
                                      <p:to>
                                        <p:strVal val="visible"/>
                                      </p:to>
                                    </p:set>
                                    <p:animEffect transition="in" filter="wipe(up)">
                                      <p:cBhvr>
                                        <p:cTn id="17" dur="500"/>
                                        <p:tgtEl>
                                          <p:spTgt spid="440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43"/>
                                        </p:tgtEl>
                                        <p:attrNameLst>
                                          <p:attrName>style.visibility</p:attrName>
                                        </p:attrNameLst>
                                      </p:cBhvr>
                                      <p:to>
                                        <p:strVal val="visible"/>
                                      </p:to>
                                    </p:set>
                                    <p:animEffect transition="in" filter="wipe(left)">
                                      <p:cBhvr>
                                        <p:cTn id="22" dur="500"/>
                                        <p:tgtEl>
                                          <p:spTgt spid="440343"/>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440348"/>
                                        </p:tgtEl>
                                        <p:attrNameLst>
                                          <p:attrName>style.visibility</p:attrName>
                                        </p:attrNameLst>
                                      </p:cBhvr>
                                      <p:to>
                                        <p:strVal val="visible"/>
                                      </p:to>
                                    </p:set>
                                    <p:animEffect transition="in" filter="wipe(down)">
                                      <p:cBhvr>
                                        <p:cTn id="26" dur="500"/>
                                        <p:tgtEl>
                                          <p:spTgt spid="440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8" name="Rectangle 4"/>
          <p:cNvSpPr>
            <a:spLocks noGrp="1" noChangeArrowheads="1"/>
          </p:cNvSpPr>
          <p:nvPr>
            <p:ph type="title"/>
          </p:nvPr>
        </p:nvSpPr>
        <p:spPr bwMode="auto">
          <a:xfrm>
            <a:off x="76200" y="228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solidFill>
                  <a:srgbClr val="FF0000"/>
                </a:solidFill>
                <a:latin typeface="Times New Roman" pitchFamily="18" charset="0"/>
                <a:ea typeface="楷体_GB2312" pitchFamily="49" charset="-122"/>
              </a:rPr>
              <a:t>例</a:t>
            </a:r>
            <a:r>
              <a:rPr lang="en-US" altLang="zh-CN" sz="2800" b="1">
                <a:solidFill>
                  <a:srgbClr val="FF0000"/>
                </a:solidFill>
                <a:latin typeface="Times New Roman" pitchFamily="18" charset="0"/>
                <a:ea typeface="楷体_GB2312" pitchFamily="49" charset="-122"/>
              </a:rPr>
              <a:t>9  </a:t>
            </a:r>
            <a:r>
              <a:rPr lang="zh-CN" altLang="en-US" sz="2800" b="1">
                <a:solidFill>
                  <a:srgbClr val="FF0000"/>
                </a:solidFill>
                <a:latin typeface="楷体_GB2312" pitchFamily="49" charset="-122"/>
                <a:ea typeface="楷体_GB2312" pitchFamily="49" charset="-122"/>
              </a:rPr>
              <a:t>交通流问题 </a:t>
            </a:r>
          </a:p>
        </p:txBody>
      </p:sp>
      <p:grpSp>
        <p:nvGrpSpPr>
          <p:cNvPr id="441370" name="Group 26"/>
          <p:cNvGrpSpPr>
            <a:grpSpLocks/>
          </p:cNvGrpSpPr>
          <p:nvPr/>
        </p:nvGrpSpPr>
        <p:grpSpPr bwMode="auto">
          <a:xfrm>
            <a:off x="793750" y="838200"/>
            <a:ext cx="7207250" cy="3733800"/>
            <a:chOff x="500" y="528"/>
            <a:chExt cx="4540" cy="2352"/>
          </a:xfrm>
        </p:grpSpPr>
        <p:pic>
          <p:nvPicPr>
            <p:cNvPr id="441368" name="Picture 24" descr="j009028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646" y="818"/>
              <a:ext cx="2290" cy="2062"/>
            </a:xfrm>
            <a:prstGeom prst="rect">
              <a:avLst/>
            </a:prstGeom>
            <a:noFill/>
            <a:extLst>
              <a:ext uri="{909E8E84-426E-40DD-AFC4-6F175D3DCCD1}">
                <a14:hiddenFill xmlns:a14="http://schemas.microsoft.com/office/drawing/2010/main">
                  <a:solidFill>
                    <a:srgbClr val="FFFFFF"/>
                  </a:solidFill>
                </a14:hiddenFill>
              </a:ext>
            </a:extLst>
          </p:spPr>
        </p:pic>
        <p:sp>
          <p:nvSpPr>
            <p:cNvPr id="441349" name="Rectangle 5"/>
            <p:cNvSpPr>
              <a:spLocks noChangeArrowheads="1"/>
            </p:cNvSpPr>
            <p:nvPr/>
          </p:nvSpPr>
          <p:spPr bwMode="auto">
            <a:xfrm>
              <a:off x="500" y="528"/>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问题的两个角度：</a:t>
              </a:r>
            </a:p>
          </p:txBody>
        </p:sp>
        <p:grpSp>
          <p:nvGrpSpPr>
            <p:cNvPr id="441356" name="Group 12"/>
            <p:cNvGrpSpPr>
              <a:grpSpLocks/>
            </p:cNvGrpSpPr>
            <p:nvPr/>
          </p:nvGrpSpPr>
          <p:grpSpPr bwMode="auto">
            <a:xfrm>
              <a:off x="838" y="816"/>
              <a:ext cx="4202" cy="624"/>
              <a:chOff x="982" y="912"/>
              <a:chExt cx="4202" cy="624"/>
            </a:xfrm>
          </p:grpSpPr>
          <p:sp>
            <p:nvSpPr>
              <p:cNvPr id="441350" name="Rectangle 6"/>
              <p:cNvSpPr>
                <a:spLocks noChangeArrowheads="1"/>
              </p:cNvSpPr>
              <p:nvPr/>
            </p:nvSpPr>
            <p:spPr bwMode="auto">
              <a:xfrm>
                <a:off x="1008" y="91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司机或旅客</a:t>
                </a:r>
              </a:p>
            </p:txBody>
          </p:sp>
          <p:sp>
            <p:nvSpPr>
              <p:cNvPr id="441351" name="Line 7"/>
              <p:cNvSpPr>
                <a:spLocks noChangeShapeType="1"/>
              </p:cNvSpPr>
              <p:nvPr/>
            </p:nvSpPr>
            <p:spPr bwMode="auto">
              <a:xfrm>
                <a:off x="2256" y="1056"/>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52" name="Rectangle 8"/>
              <p:cNvSpPr>
                <a:spLocks noChangeArrowheads="1"/>
              </p:cNvSpPr>
              <p:nvPr/>
            </p:nvSpPr>
            <p:spPr bwMode="auto">
              <a:xfrm>
                <a:off x="2928" y="912"/>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安全、快速地到达目的地</a:t>
                </a:r>
              </a:p>
            </p:txBody>
          </p:sp>
          <p:sp>
            <p:nvSpPr>
              <p:cNvPr id="441353" name="Rectangle 9"/>
              <p:cNvSpPr>
                <a:spLocks noChangeArrowheads="1"/>
              </p:cNvSpPr>
              <p:nvPr/>
            </p:nvSpPr>
            <p:spPr bwMode="auto">
              <a:xfrm>
                <a:off x="982" y="1248"/>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交通管理部门</a:t>
                </a:r>
              </a:p>
            </p:txBody>
          </p:sp>
          <p:sp>
            <p:nvSpPr>
              <p:cNvPr id="441354" name="Rectangle 10"/>
              <p:cNvSpPr>
                <a:spLocks noChangeArrowheads="1"/>
              </p:cNvSpPr>
              <p:nvPr/>
            </p:nvSpPr>
            <p:spPr bwMode="auto">
              <a:xfrm>
                <a:off x="2945" y="1248"/>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尽可能多的人安全地通过</a:t>
                </a:r>
              </a:p>
            </p:txBody>
          </p:sp>
          <p:sp>
            <p:nvSpPr>
              <p:cNvPr id="441355" name="Line 11"/>
              <p:cNvSpPr>
                <a:spLocks noChangeShapeType="1"/>
              </p:cNvSpPr>
              <p:nvPr/>
            </p:nvSpPr>
            <p:spPr bwMode="auto">
              <a:xfrm>
                <a:off x="2256" y="139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41371" name="Group 27"/>
          <p:cNvGrpSpPr>
            <a:grpSpLocks/>
          </p:cNvGrpSpPr>
          <p:nvPr/>
        </p:nvGrpSpPr>
        <p:grpSpPr bwMode="auto">
          <a:xfrm>
            <a:off x="762000" y="2438400"/>
            <a:ext cx="7543800" cy="1828800"/>
            <a:chOff x="480" y="1536"/>
            <a:chExt cx="4752" cy="1152"/>
          </a:xfrm>
        </p:grpSpPr>
        <p:sp>
          <p:nvSpPr>
            <p:cNvPr id="441357" name="Rectangle 13"/>
            <p:cNvSpPr>
              <a:spLocks noChangeArrowheads="1"/>
            </p:cNvSpPr>
            <p:nvPr/>
          </p:nvSpPr>
          <p:spPr bwMode="auto">
            <a:xfrm>
              <a:off x="503" y="15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集中参数法：</a:t>
              </a:r>
            </a:p>
          </p:txBody>
        </p:sp>
        <p:sp>
          <p:nvSpPr>
            <p:cNvPr id="441359" name="Rectangle 15"/>
            <p:cNvSpPr>
              <a:spLocks noChangeArrowheads="1"/>
            </p:cNvSpPr>
            <p:nvPr/>
          </p:nvSpPr>
          <p:spPr bwMode="auto">
            <a:xfrm>
              <a:off x="864" y="1885"/>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假设车流量是均匀分布</a:t>
              </a:r>
            </a:p>
          </p:txBody>
        </p:sp>
        <p:sp>
          <p:nvSpPr>
            <p:cNvPr id="441360" name="Rectangle 16"/>
            <p:cNvSpPr>
              <a:spLocks noChangeArrowheads="1"/>
            </p:cNvSpPr>
            <p:nvPr/>
          </p:nvSpPr>
          <p:spPr bwMode="auto">
            <a:xfrm>
              <a:off x="480" y="2170"/>
              <a:ext cx="47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目标使车流密度保持在安全的范围之内，让司机尽可能开得快些即可，必要时司机自己会刹车。</a:t>
              </a:r>
            </a:p>
          </p:txBody>
        </p:sp>
      </p:grpSp>
      <p:sp>
        <p:nvSpPr>
          <p:cNvPr id="441362" name="Rectangle 18"/>
          <p:cNvSpPr>
            <a:spLocks noChangeArrowheads="1"/>
          </p:cNvSpPr>
          <p:nvPr/>
        </p:nvSpPr>
        <p:spPr bwMode="auto">
          <a:xfrm>
            <a:off x="2514600" y="49530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C0000"/>
                </a:solidFill>
                <a:latin typeface="Times New Roman" pitchFamily="18" charset="0"/>
              </a:rPr>
              <a:t>现实生活中可能吗？</a:t>
            </a:r>
          </a:p>
        </p:txBody>
      </p:sp>
      <p:pic>
        <p:nvPicPr>
          <p:cNvPr id="441367" name="Picture 23" descr="j018924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648200"/>
            <a:ext cx="1017588" cy="102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wipe(left)">
                                      <p:cBhvr>
                                        <p:cTn id="7" dur="500"/>
                                        <p:tgtEl>
                                          <p:spTgt spid="441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1370"/>
                                        </p:tgtEl>
                                        <p:attrNameLst>
                                          <p:attrName>style.visibility</p:attrName>
                                        </p:attrNameLst>
                                      </p:cBhvr>
                                      <p:to>
                                        <p:strVal val="visible"/>
                                      </p:to>
                                    </p:set>
                                    <p:animEffect transition="in" filter="wipe(up)">
                                      <p:cBhvr>
                                        <p:cTn id="12" dur="500"/>
                                        <p:tgtEl>
                                          <p:spTgt spid="441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1371"/>
                                        </p:tgtEl>
                                        <p:attrNameLst>
                                          <p:attrName>style.visibility</p:attrName>
                                        </p:attrNameLst>
                                      </p:cBhvr>
                                      <p:to>
                                        <p:strVal val="visible"/>
                                      </p:to>
                                    </p:set>
                                    <p:animEffect transition="in" filter="wipe(up)">
                                      <p:cBhvr>
                                        <p:cTn id="17" dur="500"/>
                                        <p:tgtEl>
                                          <p:spTgt spid="441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41367"/>
                                        </p:tgtEl>
                                        <p:attrNameLst>
                                          <p:attrName>style.visibility</p:attrName>
                                        </p:attrNameLst>
                                      </p:cBhvr>
                                      <p:to>
                                        <p:strVal val="visible"/>
                                      </p:to>
                                    </p:set>
                                  </p:childTnLst>
                                </p:cTn>
                              </p:par>
                            </p:childTnLst>
                          </p:cTn>
                        </p:par>
                        <p:par>
                          <p:cTn id="22" fill="hold" nodeType="afterGroup">
                            <p:stCondLst>
                              <p:cond delay="500"/>
                            </p:stCondLst>
                            <p:childTnLst>
                              <p:par>
                                <p:cTn id="23" presetID="15" presetClass="entr" presetSubtype="0" fill="hold" grpId="0" nodeType="afterEffect">
                                  <p:stCondLst>
                                    <p:cond delay="0"/>
                                  </p:stCondLst>
                                  <p:childTnLst>
                                    <p:set>
                                      <p:cBhvr>
                                        <p:cTn id="24" dur="1" fill="hold">
                                          <p:stCondLst>
                                            <p:cond delay="0"/>
                                          </p:stCondLst>
                                        </p:cTn>
                                        <p:tgtEl>
                                          <p:spTgt spid="441362"/>
                                        </p:tgtEl>
                                        <p:attrNameLst>
                                          <p:attrName>style.visibility</p:attrName>
                                        </p:attrNameLst>
                                      </p:cBhvr>
                                      <p:to>
                                        <p:strVal val="visible"/>
                                      </p:to>
                                    </p:set>
                                    <p:anim calcmode="lin" valueType="num">
                                      <p:cBhvr>
                                        <p:cTn id="25" dur="1000" fill="hold"/>
                                        <p:tgtEl>
                                          <p:spTgt spid="441362"/>
                                        </p:tgtEl>
                                        <p:attrNameLst>
                                          <p:attrName>ppt_w</p:attrName>
                                        </p:attrNameLst>
                                      </p:cBhvr>
                                      <p:tavLst>
                                        <p:tav tm="0">
                                          <p:val>
                                            <p:fltVal val="0"/>
                                          </p:val>
                                        </p:tav>
                                        <p:tav tm="100000">
                                          <p:val>
                                            <p:strVal val="#ppt_w"/>
                                          </p:val>
                                        </p:tav>
                                      </p:tavLst>
                                    </p:anim>
                                    <p:anim calcmode="lin" valueType="num">
                                      <p:cBhvr>
                                        <p:cTn id="26" dur="1000" fill="hold"/>
                                        <p:tgtEl>
                                          <p:spTgt spid="441362"/>
                                        </p:tgtEl>
                                        <p:attrNameLst>
                                          <p:attrName>ppt_h</p:attrName>
                                        </p:attrNameLst>
                                      </p:cBhvr>
                                      <p:tavLst>
                                        <p:tav tm="0">
                                          <p:val>
                                            <p:fltVal val="0"/>
                                          </p:val>
                                        </p:tav>
                                        <p:tav tm="100000">
                                          <p:val>
                                            <p:strVal val="#ppt_h"/>
                                          </p:val>
                                        </p:tav>
                                      </p:tavLst>
                                    </p:anim>
                                    <p:anim calcmode="lin" valueType="num">
                                      <p:cBhvr>
                                        <p:cTn id="27" dur="1000" fill="hold"/>
                                        <p:tgtEl>
                                          <p:spTgt spid="44136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4136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3"/>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6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388" name="Picture 20" descr="j009028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613025" y="1298575"/>
            <a:ext cx="3635375" cy="3273425"/>
          </a:xfrm>
          <a:prstGeom prst="rect">
            <a:avLst/>
          </a:prstGeom>
          <a:noFill/>
          <a:extLst>
            <a:ext uri="{909E8E84-426E-40DD-AFC4-6F175D3DCCD1}">
              <a14:hiddenFill xmlns:a14="http://schemas.microsoft.com/office/drawing/2010/main">
                <a:solidFill>
                  <a:srgbClr val="FFFFFF"/>
                </a:solidFill>
              </a14:hiddenFill>
            </a:ext>
          </a:extLst>
        </p:spPr>
      </p:pic>
      <p:sp>
        <p:nvSpPr>
          <p:cNvPr id="442372" name="Rectangle 4"/>
          <p:cNvSpPr>
            <a:spLocks noChangeArrowheads="1"/>
          </p:cNvSpPr>
          <p:nvPr/>
        </p:nvSpPr>
        <p:spPr bwMode="auto">
          <a:xfrm>
            <a:off x="533400" y="381000"/>
            <a:ext cx="416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车流密度和车速不可能是常数</a:t>
            </a:r>
          </a:p>
        </p:txBody>
      </p:sp>
      <p:sp>
        <p:nvSpPr>
          <p:cNvPr id="442373" name="Rectangle 5"/>
          <p:cNvSpPr>
            <a:spLocks noChangeArrowheads="1"/>
          </p:cNvSpPr>
          <p:nvPr/>
        </p:nvSpPr>
        <p:spPr bwMode="auto">
          <a:xfrm>
            <a:off x="493713" y="990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分布参数法：</a:t>
            </a:r>
          </a:p>
        </p:txBody>
      </p:sp>
      <p:sp>
        <p:nvSpPr>
          <p:cNvPr id="442374" name="Rectangle 6"/>
          <p:cNvSpPr>
            <a:spLocks noChangeArrowheads="1"/>
          </p:cNvSpPr>
          <p:nvPr/>
        </p:nvSpPr>
        <p:spPr bwMode="auto">
          <a:xfrm>
            <a:off x="1219200" y="1600200"/>
            <a:ext cx="539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x</a:t>
            </a:r>
            <a:r>
              <a:rPr kumimoji="1" lang="zh-CN" altLang="en-US" sz="2400" b="1">
                <a:latin typeface="Times New Roman" pitchFamily="18" charset="0"/>
              </a:rPr>
              <a:t>轴表示公路，</a:t>
            </a:r>
            <a:r>
              <a:rPr kumimoji="1" lang="en-US" altLang="zh-CN" sz="2400" b="1" i="1">
                <a:latin typeface="Times New Roman" pitchFamily="18" charset="0"/>
              </a:rPr>
              <a:t>x</a:t>
            </a:r>
            <a:r>
              <a:rPr kumimoji="1" lang="zh-CN" altLang="en-US" sz="2400" b="1">
                <a:latin typeface="Times New Roman" pitchFamily="18" charset="0"/>
              </a:rPr>
              <a:t>轴正向表示车流方向。</a:t>
            </a:r>
          </a:p>
        </p:txBody>
      </p:sp>
      <p:sp>
        <p:nvSpPr>
          <p:cNvPr id="442375" name="Rectangle 7"/>
          <p:cNvSpPr>
            <a:spLocks noChangeArrowheads="1"/>
          </p:cNvSpPr>
          <p:nvPr/>
        </p:nvSpPr>
        <p:spPr bwMode="auto">
          <a:xfrm>
            <a:off x="533400" y="21336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如果采用连续模型，设</a:t>
            </a:r>
            <a:r>
              <a:rPr kumimoji="1" lang="en-US" altLang="zh-CN" sz="2400" b="1" i="1">
                <a:latin typeface="Times New Roman" pitchFamily="18" charset="0"/>
              </a:rPr>
              <a:t>u</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a:latin typeface="Times New Roman" pitchFamily="18" charset="0"/>
              </a:rPr>
              <a:t>为时刻</a:t>
            </a:r>
            <a:r>
              <a:rPr kumimoji="1" lang="en-US" altLang="zh-CN" sz="2400" b="1" i="1">
                <a:latin typeface="Times New Roman" pitchFamily="18" charset="0"/>
              </a:rPr>
              <a:t>t</a:t>
            </a:r>
            <a:r>
              <a:rPr kumimoji="1" lang="zh-CN" altLang="en-US" sz="2400" b="1">
                <a:latin typeface="Times New Roman" pitchFamily="18" charset="0"/>
              </a:rPr>
              <a:t>时车辆按</a:t>
            </a:r>
            <a:r>
              <a:rPr kumimoji="1" lang="en-US" altLang="zh-CN" sz="2400" b="1" i="1">
                <a:latin typeface="Times New Roman" pitchFamily="18" charset="0"/>
              </a:rPr>
              <a:t>x</a:t>
            </a:r>
            <a:r>
              <a:rPr kumimoji="1" lang="zh-CN" altLang="en-US" sz="2400" b="1">
                <a:latin typeface="Times New Roman" pitchFamily="18" charset="0"/>
              </a:rPr>
              <a:t>方向分布的密度，再设</a:t>
            </a:r>
            <a:r>
              <a:rPr kumimoji="1" lang="en-US" altLang="zh-CN" sz="2400" b="1" i="1">
                <a:latin typeface="Times New Roman" pitchFamily="18" charset="0"/>
              </a:rPr>
              <a:t>q</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a:latin typeface="Times New Roman" pitchFamily="18" charset="0"/>
              </a:rPr>
              <a:t>为车辆通过</a:t>
            </a:r>
            <a:r>
              <a:rPr kumimoji="1" lang="en-US" altLang="zh-CN" sz="2400" b="1" i="1">
                <a:latin typeface="Times New Roman" pitchFamily="18" charset="0"/>
              </a:rPr>
              <a:t>x</a:t>
            </a:r>
            <a:r>
              <a:rPr kumimoji="1" lang="zh-CN" altLang="en-US" sz="2400" b="1">
                <a:latin typeface="Times New Roman" pitchFamily="18" charset="0"/>
              </a:rPr>
              <a:t>点的流通率。</a:t>
            </a:r>
          </a:p>
        </p:txBody>
      </p:sp>
      <p:grpSp>
        <p:nvGrpSpPr>
          <p:cNvPr id="442380" name="Group 12"/>
          <p:cNvGrpSpPr>
            <a:grpSpLocks/>
          </p:cNvGrpSpPr>
          <p:nvPr/>
        </p:nvGrpSpPr>
        <p:grpSpPr bwMode="auto">
          <a:xfrm>
            <a:off x="1143000" y="3124200"/>
            <a:ext cx="7086600" cy="868363"/>
            <a:chOff x="672" y="1920"/>
            <a:chExt cx="4464" cy="547"/>
          </a:xfrm>
        </p:grpSpPr>
        <p:sp>
          <p:nvSpPr>
            <p:cNvPr id="442377" name="Rectangle 9"/>
            <p:cNvSpPr>
              <a:spLocks noChangeArrowheads="1"/>
            </p:cNvSpPr>
            <p:nvPr/>
          </p:nvSpPr>
          <p:spPr bwMode="auto">
            <a:xfrm>
              <a:off x="672" y="1920"/>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车辆数守恒，有：</a:t>
              </a:r>
            </a:p>
          </p:txBody>
        </p:sp>
        <p:graphicFrame>
          <p:nvGraphicFramePr>
            <p:cNvPr id="442378" name="Object 10"/>
            <p:cNvGraphicFramePr>
              <a:graphicFrameLocks noChangeAspect="1"/>
            </p:cNvGraphicFramePr>
            <p:nvPr/>
          </p:nvGraphicFramePr>
          <p:xfrm flipV="1">
            <a:off x="1200" y="2208"/>
            <a:ext cx="3936" cy="259"/>
          </p:xfrm>
          <a:graphic>
            <a:graphicData uri="http://schemas.openxmlformats.org/presentationml/2006/ole">
              <mc:AlternateContent xmlns:mc="http://schemas.openxmlformats.org/markup-compatibility/2006">
                <mc:Choice xmlns:v="urn:schemas-microsoft-com:vml" Requires="v">
                  <p:oleObj spid="_x0000_s442391" name="Equation" r:id="rId4" imgW="3047760" imgH="203040" progId="Equation.DSMT4">
                    <p:embed/>
                  </p:oleObj>
                </mc:Choice>
                <mc:Fallback>
                  <p:oleObj name="Equation" r:id="rId4" imgW="3047760" imgH="20304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200" y="2208"/>
                          <a:ext cx="393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2383" name="Group 15"/>
          <p:cNvGrpSpPr>
            <a:grpSpLocks/>
          </p:cNvGrpSpPr>
          <p:nvPr/>
        </p:nvGrpSpPr>
        <p:grpSpPr bwMode="auto">
          <a:xfrm>
            <a:off x="1143000" y="4038600"/>
            <a:ext cx="7543800" cy="838200"/>
            <a:chOff x="672" y="2496"/>
            <a:chExt cx="4752" cy="528"/>
          </a:xfrm>
        </p:grpSpPr>
        <p:sp>
          <p:nvSpPr>
            <p:cNvPr id="442379" name="Rectangle 11"/>
            <p:cNvSpPr>
              <a:spLocks noChangeArrowheads="1"/>
            </p:cNvSpPr>
            <p:nvPr/>
          </p:nvSpPr>
          <p:spPr bwMode="auto">
            <a:xfrm>
              <a:off x="672" y="2496"/>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假设函数连续可微，有：</a:t>
              </a:r>
            </a:p>
          </p:txBody>
        </p:sp>
        <p:graphicFrame>
          <p:nvGraphicFramePr>
            <p:cNvPr id="442381" name="Object 13"/>
            <p:cNvGraphicFramePr>
              <a:graphicFrameLocks noChangeAspect="1"/>
            </p:cNvGraphicFramePr>
            <p:nvPr/>
          </p:nvGraphicFramePr>
          <p:xfrm>
            <a:off x="2890" y="2556"/>
            <a:ext cx="1650" cy="468"/>
          </p:xfrm>
          <a:graphic>
            <a:graphicData uri="http://schemas.openxmlformats.org/presentationml/2006/ole">
              <mc:AlternateContent xmlns:mc="http://schemas.openxmlformats.org/markup-compatibility/2006">
                <mc:Choice xmlns:v="urn:schemas-microsoft-com:vml" Requires="v">
                  <p:oleObj spid="_x0000_s442392" name="Equation" r:id="rId6" imgW="1371600" imgH="393480" progId="Equation.DSMT4">
                    <p:embed/>
                  </p:oleObj>
                </mc:Choice>
                <mc:Fallback>
                  <p:oleObj name="Equation" r:id="rId6" imgW="1371600" imgH="39348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 y="2556"/>
                          <a:ext cx="1650"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82" name="Rectangle 14"/>
            <p:cNvSpPr>
              <a:spLocks noChangeArrowheads="1"/>
            </p:cNvSpPr>
            <p:nvPr/>
          </p:nvSpPr>
          <p:spPr bwMode="auto">
            <a:xfrm>
              <a:off x="4588" y="2640"/>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a:t>
              </a:r>
              <a:r>
                <a:rPr kumimoji="1" lang="en-US" altLang="zh-CN" sz="2400">
                  <a:latin typeface="Times New Roman" pitchFamily="18" charset="0"/>
                </a:rPr>
                <a:t>3.41</a:t>
              </a:r>
              <a:r>
                <a:rPr kumimoji="1" lang="zh-CN" altLang="en-US" sz="2400">
                  <a:latin typeface="Times New Roman" pitchFamily="18" charset="0"/>
                </a:rPr>
                <a:t>）</a:t>
              </a:r>
            </a:p>
          </p:txBody>
        </p:sp>
      </p:grpSp>
      <p:sp>
        <p:nvSpPr>
          <p:cNvPr id="442384" name="Rectangle 16"/>
          <p:cNvSpPr>
            <a:spLocks noChangeArrowheads="1"/>
          </p:cNvSpPr>
          <p:nvPr/>
        </p:nvSpPr>
        <p:spPr bwMode="auto">
          <a:xfrm>
            <a:off x="533400" y="4953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由于安全上的原因，</a:t>
            </a:r>
            <a:r>
              <a:rPr kumimoji="1" lang="en-US" altLang="zh-CN" sz="2400" b="1" i="1">
                <a:latin typeface="Times New Roman" pitchFamily="18" charset="0"/>
              </a:rPr>
              <a:t>q</a:t>
            </a:r>
            <a:r>
              <a:rPr kumimoji="1" lang="zh-CN" altLang="en-US" sz="2400" b="1">
                <a:latin typeface="Times New Roman" pitchFamily="18" charset="0"/>
              </a:rPr>
              <a:t>是</a:t>
            </a:r>
            <a:r>
              <a:rPr kumimoji="1" lang="en-US" altLang="zh-CN" sz="2400" b="1" i="1">
                <a:latin typeface="Times New Roman" pitchFamily="18" charset="0"/>
              </a:rPr>
              <a:t>u</a:t>
            </a:r>
            <a:r>
              <a:rPr kumimoji="1" lang="zh-CN" altLang="en-US" sz="2400" b="1">
                <a:latin typeface="Times New Roman" pitchFamily="18" charset="0"/>
              </a:rPr>
              <a:t>的函数，该函数关系称为基本方程或结构方程。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2372"/>
                                        </p:tgtEl>
                                        <p:attrNameLst>
                                          <p:attrName>style.visibility</p:attrName>
                                        </p:attrNameLst>
                                      </p:cBhvr>
                                      <p:to>
                                        <p:strVal val="visible"/>
                                      </p:to>
                                    </p:set>
                                    <p:anim calcmode="lin" valueType="num">
                                      <p:cBhvr additive="base">
                                        <p:cTn id="7" dur="500" fill="hold"/>
                                        <p:tgtEl>
                                          <p:spTgt spid="442372"/>
                                        </p:tgtEl>
                                        <p:attrNameLst>
                                          <p:attrName>ppt_x</p:attrName>
                                        </p:attrNameLst>
                                      </p:cBhvr>
                                      <p:tavLst>
                                        <p:tav tm="0">
                                          <p:val>
                                            <p:strVal val="0-#ppt_w/2"/>
                                          </p:val>
                                        </p:tav>
                                        <p:tav tm="100000">
                                          <p:val>
                                            <p:strVal val="#ppt_x"/>
                                          </p:val>
                                        </p:tav>
                                      </p:tavLst>
                                    </p:anim>
                                    <p:anim calcmode="lin" valueType="num">
                                      <p:cBhvr additive="base">
                                        <p:cTn id="8" dur="500" fill="hold"/>
                                        <p:tgtEl>
                                          <p:spTgt spid="442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42373"/>
                                        </p:tgtEl>
                                        <p:attrNameLst>
                                          <p:attrName>style.visibility</p:attrName>
                                        </p:attrNameLst>
                                      </p:cBhvr>
                                      <p:to>
                                        <p:strVal val="visible"/>
                                      </p:to>
                                    </p:set>
                                    <p:animEffect transition="in" filter="wipe(left)">
                                      <p:cBhvr>
                                        <p:cTn id="13" dur="500"/>
                                        <p:tgtEl>
                                          <p:spTgt spid="4423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2374"/>
                                        </p:tgtEl>
                                        <p:attrNameLst>
                                          <p:attrName>style.visibility</p:attrName>
                                        </p:attrNameLst>
                                      </p:cBhvr>
                                      <p:to>
                                        <p:strVal val="visible"/>
                                      </p:to>
                                    </p:set>
                                    <p:animEffect transition="in" filter="wipe(left)">
                                      <p:cBhvr>
                                        <p:cTn id="18" dur="500"/>
                                        <p:tgtEl>
                                          <p:spTgt spid="4423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42375"/>
                                        </p:tgtEl>
                                        <p:attrNameLst>
                                          <p:attrName>style.visibility</p:attrName>
                                        </p:attrNameLst>
                                      </p:cBhvr>
                                      <p:to>
                                        <p:strVal val="visible"/>
                                      </p:to>
                                    </p:set>
                                    <p:animEffect transition="in" filter="wipe(up)">
                                      <p:cBhvr>
                                        <p:cTn id="23" dur="500"/>
                                        <p:tgtEl>
                                          <p:spTgt spid="4423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42380"/>
                                        </p:tgtEl>
                                        <p:attrNameLst>
                                          <p:attrName>style.visibility</p:attrName>
                                        </p:attrNameLst>
                                      </p:cBhvr>
                                      <p:to>
                                        <p:strVal val="visible"/>
                                      </p:to>
                                    </p:set>
                                    <p:animEffect transition="in" filter="wipe(up)">
                                      <p:cBhvr>
                                        <p:cTn id="28" dur="500"/>
                                        <p:tgtEl>
                                          <p:spTgt spid="4423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42383"/>
                                        </p:tgtEl>
                                        <p:attrNameLst>
                                          <p:attrName>style.visibility</p:attrName>
                                        </p:attrNameLst>
                                      </p:cBhvr>
                                      <p:to>
                                        <p:strVal val="visible"/>
                                      </p:to>
                                    </p:set>
                                    <p:animEffect transition="in" filter="wipe(up)">
                                      <p:cBhvr>
                                        <p:cTn id="33" dur="500"/>
                                        <p:tgtEl>
                                          <p:spTgt spid="4423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42384"/>
                                        </p:tgtEl>
                                        <p:attrNameLst>
                                          <p:attrName>style.visibility</p:attrName>
                                        </p:attrNameLst>
                                      </p:cBhvr>
                                      <p:to>
                                        <p:strVal val="visible"/>
                                      </p:to>
                                    </p:set>
                                    <p:animEffect transition="in" filter="wipe(up)">
                                      <p:cBhvr>
                                        <p:cTn id="38" dur="500"/>
                                        <p:tgtEl>
                                          <p:spTgt spid="442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utoUpdateAnimBg="0"/>
      <p:bldP spid="442373" grpId="0" autoUpdateAnimBg="0"/>
      <p:bldP spid="442374" grpId="0" autoUpdateAnimBg="0"/>
      <p:bldP spid="442375" grpId="0" autoUpdateAnimBg="0"/>
      <p:bldP spid="44238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b="1">
                <a:solidFill>
                  <a:srgbClr val="FF0000"/>
                </a:solidFill>
                <a:latin typeface="楷体_GB2312" pitchFamily="49" charset="-122"/>
                <a:ea typeface="楷体_GB2312" pitchFamily="49" charset="-122"/>
              </a:rPr>
              <a:t> </a:t>
            </a:r>
            <a:endParaRPr lang="en-US" altLang="zh-CN"/>
          </a:p>
        </p:txBody>
      </p:sp>
      <p:sp>
        <p:nvSpPr>
          <p:cNvPr id="438276" name="Rectangle 4"/>
          <p:cNvSpPr>
            <a:spLocks noChangeArrowheads="1"/>
          </p:cNvSpPr>
          <p:nvPr/>
        </p:nvSpPr>
        <p:spPr bwMode="auto">
          <a:xfrm>
            <a:off x="381000" y="304800"/>
            <a:ext cx="416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C0000"/>
                </a:solidFill>
                <a:latin typeface="Times New Roman" pitchFamily="18" charset="0"/>
              </a:rPr>
              <a:t>利用经验公式导出基本方程。</a:t>
            </a:r>
          </a:p>
        </p:txBody>
      </p:sp>
      <p:grpSp>
        <p:nvGrpSpPr>
          <p:cNvPr id="438313" name="Group 41"/>
          <p:cNvGrpSpPr>
            <a:grpSpLocks/>
          </p:cNvGrpSpPr>
          <p:nvPr/>
        </p:nvGrpSpPr>
        <p:grpSpPr bwMode="auto">
          <a:xfrm>
            <a:off x="5334000" y="4251325"/>
            <a:ext cx="4114800" cy="2682875"/>
            <a:chOff x="3216" y="2496"/>
            <a:chExt cx="2592" cy="1690"/>
          </a:xfrm>
        </p:grpSpPr>
        <p:grpSp>
          <p:nvGrpSpPr>
            <p:cNvPr id="438277" name="Group 5"/>
            <p:cNvGrpSpPr>
              <a:grpSpLocks/>
            </p:cNvGrpSpPr>
            <p:nvPr/>
          </p:nvGrpSpPr>
          <p:grpSpPr bwMode="auto">
            <a:xfrm>
              <a:off x="3216" y="2496"/>
              <a:ext cx="2592" cy="1498"/>
              <a:chOff x="1104" y="1728"/>
              <a:chExt cx="2592" cy="1498"/>
            </a:xfrm>
          </p:grpSpPr>
          <p:sp>
            <p:nvSpPr>
              <p:cNvPr id="438278" name="Line 6"/>
              <p:cNvSpPr>
                <a:spLocks noChangeShapeType="1"/>
              </p:cNvSpPr>
              <p:nvPr/>
            </p:nvSpPr>
            <p:spPr bwMode="auto">
              <a:xfrm>
                <a:off x="1152" y="3024"/>
                <a:ext cx="22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279" name="Line 7"/>
              <p:cNvSpPr>
                <a:spLocks noChangeShapeType="1"/>
              </p:cNvSpPr>
              <p:nvPr/>
            </p:nvSpPr>
            <p:spPr bwMode="auto">
              <a:xfrm flipV="1">
                <a:off x="1296" y="1776"/>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280" name="AutoShape 8"/>
              <p:cNvSpPr>
                <a:spLocks noChangeArrowheads="1"/>
              </p:cNvSpPr>
              <p:nvPr/>
            </p:nvSpPr>
            <p:spPr bwMode="auto">
              <a:xfrm>
                <a:off x="1632" y="2448"/>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1" name="AutoShape 9"/>
              <p:cNvSpPr>
                <a:spLocks noChangeArrowheads="1"/>
              </p:cNvSpPr>
              <p:nvPr/>
            </p:nvSpPr>
            <p:spPr bwMode="auto">
              <a:xfrm>
                <a:off x="1680" y="240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2" name="AutoShape 10"/>
              <p:cNvSpPr>
                <a:spLocks noChangeArrowheads="1"/>
              </p:cNvSpPr>
              <p:nvPr/>
            </p:nvSpPr>
            <p:spPr bwMode="auto">
              <a:xfrm>
                <a:off x="1776" y="2448"/>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3" name="AutoShape 11"/>
              <p:cNvSpPr>
                <a:spLocks noChangeArrowheads="1"/>
              </p:cNvSpPr>
              <p:nvPr/>
            </p:nvSpPr>
            <p:spPr bwMode="auto">
              <a:xfrm>
                <a:off x="1632" y="2496"/>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4" name="AutoShape 12"/>
              <p:cNvSpPr>
                <a:spLocks noChangeArrowheads="1"/>
              </p:cNvSpPr>
              <p:nvPr/>
            </p:nvSpPr>
            <p:spPr bwMode="auto">
              <a:xfrm>
                <a:off x="1776" y="2352"/>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5" name="AutoShape 13"/>
              <p:cNvSpPr>
                <a:spLocks noChangeArrowheads="1"/>
              </p:cNvSpPr>
              <p:nvPr/>
            </p:nvSpPr>
            <p:spPr bwMode="auto">
              <a:xfrm>
                <a:off x="2064" y="2352"/>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6" name="AutoShape 14"/>
              <p:cNvSpPr>
                <a:spLocks noChangeArrowheads="1"/>
              </p:cNvSpPr>
              <p:nvPr/>
            </p:nvSpPr>
            <p:spPr bwMode="auto">
              <a:xfrm>
                <a:off x="1872" y="2304"/>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7" name="AutoShape 15"/>
              <p:cNvSpPr>
                <a:spLocks noChangeArrowheads="1"/>
              </p:cNvSpPr>
              <p:nvPr/>
            </p:nvSpPr>
            <p:spPr bwMode="auto">
              <a:xfrm>
                <a:off x="1920" y="240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438288" name="AutoShape 16"/>
              <p:cNvSpPr>
                <a:spLocks noChangeArrowheads="1"/>
              </p:cNvSpPr>
              <p:nvPr/>
            </p:nvSpPr>
            <p:spPr bwMode="auto">
              <a:xfrm>
                <a:off x="2016" y="2256"/>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9" name="AutoShape 17"/>
              <p:cNvSpPr>
                <a:spLocks noChangeArrowheads="1"/>
              </p:cNvSpPr>
              <p:nvPr/>
            </p:nvSpPr>
            <p:spPr bwMode="auto">
              <a:xfrm>
                <a:off x="1968" y="2352"/>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0" name="Freeform 18"/>
              <p:cNvSpPr>
                <a:spLocks/>
              </p:cNvSpPr>
              <p:nvPr/>
            </p:nvSpPr>
            <p:spPr bwMode="auto">
              <a:xfrm>
                <a:off x="1296" y="2304"/>
                <a:ext cx="1824" cy="720"/>
              </a:xfrm>
              <a:custGeom>
                <a:avLst/>
                <a:gdLst>
                  <a:gd name="T0" fmla="*/ 0 w 1824"/>
                  <a:gd name="T1" fmla="*/ 720 h 720"/>
                  <a:gd name="T2" fmla="*/ 816 w 1824"/>
                  <a:gd name="T3" fmla="*/ 0 h 720"/>
                  <a:gd name="T4" fmla="*/ 1824 w 1824"/>
                  <a:gd name="T5" fmla="*/ 720 h 720"/>
                </a:gdLst>
                <a:ahLst/>
                <a:cxnLst>
                  <a:cxn ang="0">
                    <a:pos x="T0" y="T1"/>
                  </a:cxn>
                  <a:cxn ang="0">
                    <a:pos x="T2" y="T3"/>
                  </a:cxn>
                  <a:cxn ang="0">
                    <a:pos x="T4" y="T5"/>
                  </a:cxn>
                </a:cxnLst>
                <a:rect l="0" t="0" r="r" b="b"/>
                <a:pathLst>
                  <a:path w="1824" h="720">
                    <a:moveTo>
                      <a:pt x="0" y="720"/>
                    </a:moveTo>
                    <a:cubicBezTo>
                      <a:pt x="256" y="360"/>
                      <a:pt x="512" y="0"/>
                      <a:pt x="816" y="0"/>
                    </a:cubicBezTo>
                    <a:cubicBezTo>
                      <a:pt x="1120" y="0"/>
                      <a:pt x="1472" y="360"/>
                      <a:pt x="1824"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291" name="AutoShape 19"/>
              <p:cNvSpPr>
                <a:spLocks noChangeArrowheads="1"/>
              </p:cNvSpPr>
              <p:nvPr/>
            </p:nvSpPr>
            <p:spPr bwMode="auto">
              <a:xfrm>
                <a:off x="2160" y="2256"/>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2" name="AutoShape 20"/>
              <p:cNvSpPr>
                <a:spLocks noChangeArrowheads="1"/>
              </p:cNvSpPr>
              <p:nvPr/>
            </p:nvSpPr>
            <p:spPr bwMode="auto">
              <a:xfrm>
                <a:off x="2256" y="2352"/>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3" name="AutoShape 21"/>
              <p:cNvSpPr>
                <a:spLocks noChangeArrowheads="1"/>
              </p:cNvSpPr>
              <p:nvPr/>
            </p:nvSpPr>
            <p:spPr bwMode="auto">
              <a:xfrm>
                <a:off x="2352" y="2304"/>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4" name="AutoShape 22"/>
              <p:cNvSpPr>
                <a:spLocks noChangeArrowheads="1"/>
              </p:cNvSpPr>
              <p:nvPr/>
            </p:nvSpPr>
            <p:spPr bwMode="auto">
              <a:xfrm>
                <a:off x="2448" y="240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5" name="AutoShape 23"/>
              <p:cNvSpPr>
                <a:spLocks noChangeArrowheads="1"/>
              </p:cNvSpPr>
              <p:nvPr/>
            </p:nvSpPr>
            <p:spPr bwMode="auto">
              <a:xfrm>
                <a:off x="2352" y="240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6" name="AutoShape 24"/>
              <p:cNvSpPr>
                <a:spLocks noChangeArrowheads="1"/>
              </p:cNvSpPr>
              <p:nvPr/>
            </p:nvSpPr>
            <p:spPr bwMode="auto">
              <a:xfrm>
                <a:off x="2496" y="240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7" name="AutoShape 25"/>
              <p:cNvSpPr>
                <a:spLocks noChangeArrowheads="1"/>
              </p:cNvSpPr>
              <p:nvPr/>
            </p:nvSpPr>
            <p:spPr bwMode="auto">
              <a:xfrm>
                <a:off x="2496" y="2496"/>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8" name="AutoShape 26"/>
              <p:cNvSpPr>
                <a:spLocks noChangeArrowheads="1"/>
              </p:cNvSpPr>
              <p:nvPr/>
            </p:nvSpPr>
            <p:spPr bwMode="auto">
              <a:xfrm>
                <a:off x="2592" y="2592"/>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9" name="AutoShape 27"/>
              <p:cNvSpPr>
                <a:spLocks noChangeArrowheads="1"/>
              </p:cNvSpPr>
              <p:nvPr/>
            </p:nvSpPr>
            <p:spPr bwMode="auto">
              <a:xfrm>
                <a:off x="2688" y="2688"/>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0" name="AutoShape 28"/>
              <p:cNvSpPr>
                <a:spLocks noChangeArrowheads="1"/>
              </p:cNvSpPr>
              <p:nvPr/>
            </p:nvSpPr>
            <p:spPr bwMode="auto">
              <a:xfrm>
                <a:off x="2784" y="264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1" name="AutoShape 29"/>
              <p:cNvSpPr>
                <a:spLocks noChangeArrowheads="1"/>
              </p:cNvSpPr>
              <p:nvPr/>
            </p:nvSpPr>
            <p:spPr bwMode="auto">
              <a:xfrm>
                <a:off x="2880" y="2784"/>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2" name="AutoShape 30"/>
              <p:cNvSpPr>
                <a:spLocks noChangeArrowheads="1"/>
              </p:cNvSpPr>
              <p:nvPr/>
            </p:nvSpPr>
            <p:spPr bwMode="auto">
              <a:xfrm>
                <a:off x="2976" y="2784"/>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3" name="AutoShape 31"/>
              <p:cNvSpPr>
                <a:spLocks noChangeArrowheads="1"/>
              </p:cNvSpPr>
              <p:nvPr/>
            </p:nvSpPr>
            <p:spPr bwMode="auto">
              <a:xfrm>
                <a:off x="2928" y="2880"/>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4" name="AutoShape 32"/>
              <p:cNvSpPr>
                <a:spLocks noChangeArrowheads="1"/>
              </p:cNvSpPr>
              <p:nvPr/>
            </p:nvSpPr>
            <p:spPr bwMode="auto">
              <a:xfrm>
                <a:off x="3120" y="2928"/>
                <a:ext cx="48" cy="48"/>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5" name="Text Box 33"/>
              <p:cNvSpPr txBox="1">
                <a:spLocks noChangeArrowheads="1"/>
              </p:cNvSpPr>
              <p:nvPr/>
            </p:nvSpPr>
            <p:spPr bwMode="auto">
              <a:xfrm>
                <a:off x="1296" y="172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latin typeface="Times New Roman" pitchFamily="18" charset="0"/>
                    <a:ea typeface="宋体" pitchFamily="2" charset="-122"/>
                  </a:rPr>
                  <a:t>q</a:t>
                </a:r>
              </a:p>
            </p:txBody>
          </p:sp>
          <p:sp>
            <p:nvSpPr>
              <p:cNvPr id="438306" name="Text Box 34"/>
              <p:cNvSpPr txBox="1">
                <a:spLocks noChangeArrowheads="1"/>
              </p:cNvSpPr>
              <p:nvPr/>
            </p:nvSpPr>
            <p:spPr bwMode="auto">
              <a:xfrm>
                <a:off x="1104" y="297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latin typeface="Times New Roman" pitchFamily="18" charset="0"/>
                    <a:ea typeface="宋体" pitchFamily="2" charset="-122"/>
                  </a:rPr>
                  <a:t>0</a:t>
                </a:r>
              </a:p>
            </p:txBody>
          </p:sp>
          <p:sp>
            <p:nvSpPr>
              <p:cNvPr id="438307" name="Text Box 35"/>
              <p:cNvSpPr txBox="1">
                <a:spLocks noChangeArrowheads="1"/>
              </p:cNvSpPr>
              <p:nvPr/>
            </p:nvSpPr>
            <p:spPr bwMode="auto">
              <a:xfrm>
                <a:off x="3264" y="296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latin typeface="Times New Roman" pitchFamily="18" charset="0"/>
                    <a:ea typeface="宋体" pitchFamily="2" charset="-122"/>
                  </a:rPr>
                  <a:t>u</a:t>
                </a:r>
              </a:p>
            </p:txBody>
          </p:sp>
          <p:sp>
            <p:nvSpPr>
              <p:cNvPr id="438308" name="Rectangle 36"/>
              <p:cNvSpPr>
                <a:spLocks noChangeArrowheads="1"/>
              </p:cNvSpPr>
              <p:nvPr/>
            </p:nvSpPr>
            <p:spPr bwMode="auto">
              <a:xfrm>
                <a:off x="2033" y="2966"/>
                <a:ext cx="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latin typeface="Times New Roman" pitchFamily="18" charset="0"/>
                  </a:rPr>
                  <a:t>u</a:t>
                </a:r>
                <a:r>
                  <a:rPr kumimoji="1" lang="en-US" altLang="zh-CN" i="1" baseline="-30000">
                    <a:latin typeface="Times New Roman" pitchFamily="18" charset="0"/>
                  </a:rPr>
                  <a:t>m</a:t>
                </a:r>
              </a:p>
            </p:txBody>
          </p:sp>
          <p:sp>
            <p:nvSpPr>
              <p:cNvPr id="438309" name="Line 37"/>
              <p:cNvSpPr>
                <a:spLocks noChangeShapeType="1"/>
              </p:cNvSpPr>
              <p:nvPr/>
            </p:nvSpPr>
            <p:spPr bwMode="auto">
              <a:xfrm>
                <a:off x="2112" y="30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310" name="Line 38"/>
              <p:cNvSpPr>
                <a:spLocks noChangeShapeType="1"/>
              </p:cNvSpPr>
              <p:nvPr/>
            </p:nvSpPr>
            <p:spPr bwMode="auto">
              <a:xfrm flipV="1">
                <a:off x="2112" y="297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8311" name="Rectangle 39"/>
              <p:cNvSpPr>
                <a:spLocks noChangeArrowheads="1"/>
              </p:cNvSpPr>
              <p:nvPr/>
            </p:nvSpPr>
            <p:spPr bwMode="auto">
              <a:xfrm>
                <a:off x="2928" y="297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i="1">
                    <a:latin typeface="Times New Roman" pitchFamily="18" charset="0"/>
                  </a:rPr>
                  <a:t>u</a:t>
                </a:r>
                <a:r>
                  <a:rPr kumimoji="1" lang="en-US" altLang="zh-CN" i="1" baseline="-30000">
                    <a:latin typeface="Times New Roman" pitchFamily="18" charset="0"/>
                  </a:rPr>
                  <a:t>j</a:t>
                </a:r>
              </a:p>
            </p:txBody>
          </p:sp>
        </p:grpSp>
        <p:sp>
          <p:nvSpPr>
            <p:cNvPr id="438312" name="Rectangle 40"/>
            <p:cNvSpPr>
              <a:spLocks noChangeArrowheads="1"/>
            </p:cNvSpPr>
            <p:nvPr/>
          </p:nvSpPr>
          <p:spPr bwMode="auto">
            <a:xfrm>
              <a:off x="4032" y="3936"/>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itchFamily="18" charset="0"/>
                </a:rPr>
                <a:t>图</a:t>
              </a:r>
              <a:r>
                <a:rPr kumimoji="1" lang="en-US" altLang="zh-CN">
                  <a:latin typeface="Times New Roman" pitchFamily="18" charset="0"/>
                </a:rPr>
                <a:t>3-28</a:t>
              </a:r>
            </a:p>
          </p:txBody>
        </p:sp>
      </p:grpSp>
      <p:sp>
        <p:nvSpPr>
          <p:cNvPr id="438314" name="Rectangle 42"/>
          <p:cNvSpPr>
            <a:spLocks noChangeArrowheads="1"/>
          </p:cNvSpPr>
          <p:nvPr/>
        </p:nvSpPr>
        <p:spPr bwMode="auto">
          <a:xfrm>
            <a:off x="381000" y="7620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latin typeface="Times New Roman" pitchFamily="18" charset="0"/>
              </a:rPr>
              <a:t>图</a:t>
            </a:r>
            <a:r>
              <a:rPr kumimoji="1" lang="en-US" altLang="zh-CN" sz="2400" b="1">
                <a:latin typeface="Times New Roman" pitchFamily="18" charset="0"/>
              </a:rPr>
              <a:t>3-28</a:t>
            </a:r>
            <a:r>
              <a:rPr kumimoji="1" lang="zh-CN" altLang="en-US" sz="2400" b="1">
                <a:latin typeface="Times New Roman" pitchFamily="18" charset="0"/>
              </a:rPr>
              <a:t>是根据美国公路上的车辆情况而统计出来的曲线</a:t>
            </a:r>
            <a:r>
              <a:rPr kumimoji="1" lang="en-US" altLang="zh-CN" sz="2400" b="1">
                <a:latin typeface="Times New Roman" pitchFamily="18" charset="0"/>
              </a:rPr>
              <a:t>,</a:t>
            </a:r>
            <a:r>
              <a:rPr kumimoji="1" lang="zh-CN" altLang="en-US" sz="2400" b="1">
                <a:latin typeface="Times New Roman" pitchFamily="18" charset="0"/>
              </a:rPr>
              <a:t>其中</a:t>
            </a:r>
            <a:r>
              <a:rPr kumimoji="1" lang="en-US" altLang="zh-CN" sz="2400" b="1" i="1">
                <a:latin typeface="Times New Roman" pitchFamily="18" charset="0"/>
              </a:rPr>
              <a:t>u</a:t>
            </a:r>
            <a:r>
              <a:rPr kumimoji="1" lang="zh-CN" altLang="en-US" sz="2400" b="1">
                <a:latin typeface="Times New Roman" pitchFamily="18" charset="0"/>
              </a:rPr>
              <a:t>的单位是车辆数</a:t>
            </a:r>
            <a:r>
              <a:rPr kumimoji="1" lang="en-US" altLang="zh-CN" sz="2400" b="1">
                <a:latin typeface="Times New Roman" pitchFamily="18" charset="0"/>
              </a:rPr>
              <a:t>/</a:t>
            </a:r>
            <a:r>
              <a:rPr kumimoji="1" lang="zh-CN" altLang="en-US" sz="2400" b="1">
                <a:latin typeface="Times New Roman" pitchFamily="18" charset="0"/>
              </a:rPr>
              <a:t>每英里，</a:t>
            </a:r>
            <a:r>
              <a:rPr kumimoji="1" lang="en-US" altLang="zh-CN" sz="2400" b="1" i="1">
                <a:latin typeface="Times New Roman" pitchFamily="18" charset="0"/>
              </a:rPr>
              <a:t>q</a:t>
            </a:r>
            <a:r>
              <a:rPr kumimoji="1" lang="zh-CN" altLang="en-US" sz="2400" b="1">
                <a:latin typeface="Times New Roman" pitchFamily="18" charset="0"/>
              </a:rPr>
              <a:t>的单位为车辆数</a:t>
            </a:r>
            <a:r>
              <a:rPr kumimoji="1" lang="en-US" altLang="zh-CN" sz="2400" b="1">
                <a:latin typeface="Times New Roman" pitchFamily="18" charset="0"/>
              </a:rPr>
              <a:t>/</a:t>
            </a:r>
            <a:r>
              <a:rPr kumimoji="1" lang="zh-CN" altLang="en-US" sz="2400" b="1">
                <a:latin typeface="Times New Roman" pitchFamily="18" charset="0"/>
              </a:rPr>
              <a:t>每小时。图中可以看出：</a:t>
            </a:r>
          </a:p>
        </p:txBody>
      </p:sp>
      <p:sp>
        <p:nvSpPr>
          <p:cNvPr id="438316" name="Rectangle 44"/>
          <p:cNvSpPr>
            <a:spLocks noChangeArrowheads="1"/>
          </p:cNvSpPr>
          <p:nvPr/>
        </p:nvSpPr>
        <p:spPr bwMode="auto">
          <a:xfrm>
            <a:off x="381000" y="315595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en-US" altLang="zh-CN" sz="2400" b="1" i="1">
                <a:latin typeface="Times New Roman" pitchFamily="18" charset="0"/>
              </a:rPr>
              <a:t>u</a:t>
            </a:r>
            <a:r>
              <a:rPr kumimoji="1" lang="zh-CN" altLang="en-US" sz="2400" b="1">
                <a:latin typeface="Times New Roman" pitchFamily="18" charset="0"/>
              </a:rPr>
              <a:t>增大到一定程度（达到</a:t>
            </a:r>
            <a:r>
              <a:rPr kumimoji="1" lang="en-US" altLang="zh-CN" sz="2400" b="1" i="1">
                <a:latin typeface="Times New Roman" pitchFamily="18" charset="0"/>
              </a:rPr>
              <a:t>u</a:t>
            </a:r>
            <a:r>
              <a:rPr kumimoji="1" lang="en-US" altLang="zh-CN" sz="2400" b="1" i="1" baseline="-30000">
                <a:latin typeface="Times New Roman" pitchFamily="18" charset="0"/>
              </a:rPr>
              <a:t>m</a:t>
            </a:r>
            <a:r>
              <a:rPr kumimoji="1" lang="zh-CN" altLang="en-US" sz="2400" b="1">
                <a:latin typeface="Times New Roman" pitchFamily="18" charset="0"/>
              </a:rPr>
              <a:t>）时，</a:t>
            </a:r>
            <a:r>
              <a:rPr kumimoji="1" lang="en-US" altLang="zh-CN" sz="2400" b="1" i="1">
                <a:latin typeface="Times New Roman" pitchFamily="18" charset="0"/>
              </a:rPr>
              <a:t>q</a:t>
            </a:r>
            <a:r>
              <a:rPr kumimoji="1" lang="zh-CN" altLang="en-US" sz="2400" b="1">
                <a:latin typeface="Times New Roman" pitchFamily="18" charset="0"/>
              </a:rPr>
              <a:t>达到最大；</a:t>
            </a:r>
            <a:r>
              <a:rPr kumimoji="1" lang="en-US" altLang="zh-CN" sz="2400" b="1" i="1">
                <a:latin typeface="Times New Roman" pitchFamily="18" charset="0"/>
              </a:rPr>
              <a:t>u</a:t>
            </a:r>
            <a:r>
              <a:rPr kumimoji="1" lang="zh-CN" altLang="en-US" sz="2400" b="1">
                <a:latin typeface="Times New Roman" pitchFamily="18" charset="0"/>
              </a:rPr>
              <a:t>继续增大时，车辆流</a:t>
            </a:r>
            <a:r>
              <a:rPr kumimoji="1" lang="en-US" altLang="zh-CN" sz="2400" b="1" i="1">
                <a:latin typeface="Times New Roman" pitchFamily="18" charset="0"/>
              </a:rPr>
              <a:t>q</a:t>
            </a:r>
            <a:r>
              <a:rPr kumimoji="1" lang="zh-CN" altLang="en-US" sz="2400" b="1">
                <a:latin typeface="Times New Roman" pitchFamily="18" charset="0"/>
              </a:rPr>
              <a:t>将减小，这表示车辆密度太大反而会影响车辆率，使之下降，（出现堵塞）。</a:t>
            </a:r>
          </a:p>
        </p:txBody>
      </p:sp>
      <p:sp>
        <p:nvSpPr>
          <p:cNvPr id="438318" name="Rectangle 46"/>
          <p:cNvSpPr>
            <a:spLocks noChangeArrowheads="1"/>
          </p:cNvSpPr>
          <p:nvPr/>
        </p:nvSpPr>
        <p:spPr bwMode="auto">
          <a:xfrm>
            <a:off x="381000" y="19812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）当</a:t>
            </a:r>
            <a:r>
              <a:rPr kumimoji="1" lang="en-US" altLang="zh-CN" sz="2400" b="1" i="1">
                <a:latin typeface="Times New Roman" pitchFamily="18" charset="0"/>
              </a:rPr>
              <a:t>u</a:t>
            </a:r>
            <a:r>
              <a:rPr kumimoji="1" lang="zh-CN" altLang="en-US" sz="2400" b="1">
                <a:latin typeface="Times New Roman" pitchFamily="18" charset="0"/>
              </a:rPr>
              <a:t>的值较小时，公路利用率较低，</a:t>
            </a:r>
            <a:r>
              <a:rPr kumimoji="1" lang="en-US" altLang="zh-CN" sz="2400" b="1" i="1">
                <a:latin typeface="Times New Roman" pitchFamily="18" charset="0"/>
              </a:rPr>
              <a:t>q</a:t>
            </a:r>
            <a:r>
              <a:rPr kumimoji="1" lang="zh-CN" altLang="en-US" sz="2400" b="1">
                <a:latin typeface="Times New Roman" pitchFamily="18" charset="0"/>
              </a:rPr>
              <a:t>较小（</a:t>
            </a:r>
            <a:r>
              <a:rPr kumimoji="1" lang="en-US" altLang="zh-CN" sz="2400" b="1" i="1">
                <a:latin typeface="Times New Roman" pitchFamily="18" charset="0"/>
              </a:rPr>
              <a:t>u</a:t>
            </a:r>
            <a:r>
              <a:rPr kumimoji="1" lang="en-US" altLang="zh-CN" sz="2400" b="1">
                <a:latin typeface="Times New Roman" pitchFamily="18" charset="0"/>
              </a:rPr>
              <a:t>=0</a:t>
            </a:r>
            <a:r>
              <a:rPr kumimoji="1" lang="zh-CN" altLang="en-US" sz="2400" b="1">
                <a:latin typeface="Times New Roman" pitchFamily="18" charset="0"/>
              </a:rPr>
              <a:t>时公路是空置的，车辆率</a:t>
            </a:r>
            <a:r>
              <a:rPr kumimoji="1" lang="en-US" altLang="zh-CN" sz="2400" b="1" i="1">
                <a:latin typeface="Times New Roman" pitchFamily="18" charset="0"/>
              </a:rPr>
              <a:t>q</a:t>
            </a:r>
            <a:r>
              <a:rPr kumimoji="1" lang="zh-CN" altLang="en-US" sz="2400" b="1">
                <a:latin typeface="Times New Roman" pitchFamily="18" charset="0"/>
              </a:rPr>
              <a:t>为零）；随着</a:t>
            </a:r>
            <a:r>
              <a:rPr kumimoji="1" lang="en-US" altLang="zh-CN" sz="2400" b="1" i="1">
                <a:latin typeface="Times New Roman" pitchFamily="18" charset="0"/>
              </a:rPr>
              <a:t>u</a:t>
            </a:r>
            <a:r>
              <a:rPr kumimoji="1" lang="zh-CN" altLang="en-US" sz="2400" b="1">
                <a:latin typeface="Times New Roman" pitchFamily="18" charset="0"/>
              </a:rPr>
              <a:t>的增大，公路利用率逐渐提高，</a:t>
            </a:r>
            <a:r>
              <a:rPr kumimoji="1" lang="en-US" altLang="zh-CN" sz="2400" b="1" i="1">
                <a:latin typeface="Times New Roman" pitchFamily="18" charset="0"/>
              </a:rPr>
              <a:t>q</a:t>
            </a:r>
            <a:r>
              <a:rPr kumimoji="1" lang="zh-CN" altLang="en-US" sz="2400" b="1">
                <a:latin typeface="Times New Roman" pitchFamily="18" charset="0"/>
              </a:rPr>
              <a:t>逐渐增大。</a:t>
            </a:r>
          </a:p>
        </p:txBody>
      </p:sp>
      <p:sp>
        <p:nvSpPr>
          <p:cNvPr id="438320" name="Rectangle 48"/>
          <p:cNvSpPr>
            <a:spLocks noChangeArrowheads="1"/>
          </p:cNvSpPr>
          <p:nvPr/>
        </p:nvSpPr>
        <p:spPr bwMode="auto">
          <a:xfrm>
            <a:off x="381000" y="4603750"/>
            <a:ext cx="5051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根据美国公路实际统计：</a:t>
            </a:r>
          </a:p>
          <a:p>
            <a:r>
              <a:rPr kumimoji="1" lang="zh-CN" altLang="en-US" sz="2400" b="1">
                <a:latin typeface="Times New Roman" pitchFamily="18" charset="0"/>
              </a:rPr>
              <a:t>当</a:t>
            </a:r>
            <a:r>
              <a:rPr kumimoji="1" lang="en-US" altLang="zh-CN" sz="2400" b="1" i="1">
                <a:latin typeface="Times New Roman" pitchFamily="18" charset="0"/>
              </a:rPr>
              <a:t>u</a:t>
            </a:r>
            <a:r>
              <a:rPr kumimoji="1" lang="en-US" altLang="zh-CN" sz="2400" b="1">
                <a:latin typeface="Times New Roman" pitchFamily="18" charset="0"/>
              </a:rPr>
              <a:t>≈75</a:t>
            </a:r>
            <a:r>
              <a:rPr kumimoji="1" lang="zh-CN" altLang="en-US" sz="2400" b="1">
                <a:latin typeface="Times New Roman" pitchFamily="18" charset="0"/>
              </a:rPr>
              <a:t>辆</a:t>
            </a:r>
            <a:r>
              <a:rPr kumimoji="1" lang="en-US" altLang="zh-CN" sz="2400" b="1">
                <a:latin typeface="Times New Roman" pitchFamily="18" charset="0"/>
              </a:rPr>
              <a:t>/</a:t>
            </a:r>
            <a:r>
              <a:rPr kumimoji="1" lang="zh-CN" altLang="en-US" sz="2400" b="1">
                <a:latin typeface="Times New Roman" pitchFamily="18" charset="0"/>
              </a:rPr>
              <a:t>每英里可达到最大车辆流当</a:t>
            </a:r>
            <a:r>
              <a:rPr kumimoji="1" lang="en-US" altLang="zh-CN" sz="2400" b="1" i="1">
                <a:latin typeface="Times New Roman" pitchFamily="18" charset="0"/>
              </a:rPr>
              <a:t>u</a:t>
            </a:r>
            <a:r>
              <a:rPr kumimoji="1" lang="en-US" altLang="zh-CN" sz="2400" b="1">
                <a:latin typeface="Times New Roman" pitchFamily="18" charset="0"/>
              </a:rPr>
              <a:t>≈225</a:t>
            </a:r>
            <a:r>
              <a:rPr kumimoji="1" lang="zh-CN" altLang="en-US" sz="2400" b="1">
                <a:latin typeface="Times New Roman" pitchFamily="18" charset="0"/>
              </a:rPr>
              <a:t>辆</a:t>
            </a:r>
            <a:r>
              <a:rPr kumimoji="1" lang="en-US" altLang="zh-CN" sz="2400" b="1">
                <a:latin typeface="Times New Roman" pitchFamily="18" charset="0"/>
              </a:rPr>
              <a:t>/</a:t>
            </a:r>
            <a:r>
              <a:rPr kumimoji="1" lang="zh-CN" altLang="en-US" sz="2400" b="1">
                <a:latin typeface="Times New Roman" pitchFamily="18" charset="0"/>
              </a:rPr>
              <a:t>英里时，</a:t>
            </a:r>
            <a:r>
              <a:rPr kumimoji="1" lang="en-US" altLang="zh-CN" sz="2400" b="1" i="1">
                <a:latin typeface="Times New Roman" pitchFamily="18" charset="0"/>
              </a:rPr>
              <a:t>q</a:t>
            </a:r>
            <a:r>
              <a:rPr kumimoji="1" lang="en-US" altLang="zh-CN" sz="2400" b="1">
                <a:latin typeface="Times New Roman" pitchFamily="18" charset="0"/>
              </a:rPr>
              <a:t>≈0</a:t>
            </a:r>
            <a:r>
              <a:rPr kumimoji="1" lang="zh-CN" altLang="en-US" sz="2400" b="1">
                <a:latin typeface="Times New Roman" pitchFamily="18" charset="0"/>
              </a:rPr>
              <a:t>，即堵塞。</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721" name="Picture 65" descr="j009028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613025" y="1298575"/>
            <a:ext cx="3635375" cy="3273425"/>
          </a:xfrm>
          <a:prstGeom prst="rect">
            <a:avLst/>
          </a:prstGeom>
          <a:noFill/>
          <a:extLst>
            <a:ext uri="{909E8E84-426E-40DD-AFC4-6F175D3DCCD1}">
              <a14:hiddenFill xmlns:a14="http://schemas.microsoft.com/office/drawing/2010/main">
                <a:solidFill>
                  <a:srgbClr val="FFFFFF"/>
                </a:solidFill>
              </a14:hiddenFill>
            </a:ext>
          </a:extLst>
        </p:spPr>
      </p:pic>
      <p:sp>
        <p:nvSpPr>
          <p:cNvPr id="454698" name="Rectangle 42"/>
          <p:cNvSpPr>
            <a:spLocks noChangeArrowheads="1"/>
          </p:cNvSpPr>
          <p:nvPr/>
        </p:nvSpPr>
        <p:spPr bwMode="auto">
          <a:xfrm>
            <a:off x="457200" y="304800"/>
            <a:ext cx="772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根据图</a:t>
            </a:r>
            <a:r>
              <a:rPr kumimoji="1" lang="en-US" altLang="zh-CN" sz="2400" b="1">
                <a:latin typeface="Times New Roman" pitchFamily="18" charset="0"/>
              </a:rPr>
              <a:t>3-28</a:t>
            </a:r>
            <a:r>
              <a:rPr kumimoji="1" lang="zh-CN" altLang="en-US" sz="2400" b="1">
                <a:latin typeface="Times New Roman" pitchFamily="18" charset="0"/>
              </a:rPr>
              <a:t>中曲线的特征，可用多种函数来拟合</a:t>
            </a:r>
            <a:r>
              <a:rPr kumimoji="1" lang="en-US" altLang="zh-CN" sz="2400" b="1" i="1">
                <a:latin typeface="Times New Roman" pitchFamily="18" charset="0"/>
              </a:rPr>
              <a:t>q</a:t>
            </a:r>
            <a:r>
              <a:rPr kumimoji="1" lang="en-US" altLang="zh-CN" sz="2400" b="1">
                <a:latin typeface="Times New Roman" pitchFamily="18" charset="0"/>
              </a:rPr>
              <a:t>=</a:t>
            </a:r>
            <a:r>
              <a:rPr kumimoji="1" lang="en-US" altLang="zh-CN" sz="2400" b="1" i="1">
                <a:latin typeface="Times New Roman" pitchFamily="18" charset="0"/>
              </a:rPr>
              <a:t>q</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a:latin typeface="Times New Roman" pitchFamily="18" charset="0"/>
              </a:rPr>
              <a:t>)</a:t>
            </a:r>
            <a:r>
              <a:rPr kumimoji="1" lang="zh-CN" altLang="en-US" sz="2400" b="1">
                <a:latin typeface="Times New Roman" pitchFamily="18" charset="0"/>
              </a:rPr>
              <a:t>。</a:t>
            </a:r>
          </a:p>
        </p:txBody>
      </p:sp>
      <p:grpSp>
        <p:nvGrpSpPr>
          <p:cNvPr id="454722" name="Group 66"/>
          <p:cNvGrpSpPr>
            <a:grpSpLocks/>
          </p:cNvGrpSpPr>
          <p:nvPr/>
        </p:nvGrpSpPr>
        <p:grpSpPr bwMode="auto">
          <a:xfrm>
            <a:off x="457200" y="914400"/>
            <a:ext cx="7315200" cy="2514600"/>
            <a:chOff x="288" y="576"/>
            <a:chExt cx="4608" cy="1584"/>
          </a:xfrm>
        </p:grpSpPr>
        <p:sp>
          <p:nvSpPr>
            <p:cNvPr id="454697" name="Rectangle 41"/>
            <p:cNvSpPr>
              <a:spLocks noChangeArrowheads="1"/>
            </p:cNvSpPr>
            <p:nvPr/>
          </p:nvSpPr>
          <p:spPr bwMode="auto">
            <a:xfrm>
              <a:off x="336" y="1440"/>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i="1">
                  <a:latin typeface="Times New Roman" pitchFamily="18" charset="0"/>
                </a:rPr>
                <a:t>u</a:t>
              </a:r>
              <a:r>
                <a:rPr kumimoji="1" lang="en-US" altLang="zh-CN" sz="2400" b="1" i="1" baseline="-30000">
                  <a:latin typeface="Times New Roman" pitchFamily="18" charset="0"/>
                </a:rPr>
                <a:t>f</a:t>
              </a:r>
              <a:r>
                <a:rPr kumimoji="1" lang="zh-CN" altLang="en-US" sz="2400" b="1">
                  <a:latin typeface="Times New Roman" pitchFamily="18" charset="0"/>
                </a:rPr>
                <a:t>为自由速度，</a:t>
              </a:r>
              <a:r>
                <a:rPr kumimoji="1" lang="en-US" altLang="zh-CN" sz="2400" b="1" i="1">
                  <a:latin typeface="Times New Roman" pitchFamily="18" charset="0"/>
                </a:rPr>
                <a:t>u</a:t>
              </a:r>
              <a:r>
                <a:rPr kumimoji="1" lang="en-US" altLang="zh-CN" sz="2400" b="1" i="1" baseline="-30000">
                  <a:latin typeface="Times New Roman" pitchFamily="18" charset="0"/>
                </a:rPr>
                <a:t>j</a:t>
              </a:r>
              <a:r>
                <a:rPr kumimoji="1" lang="zh-CN" altLang="en-US" sz="2400" b="1">
                  <a:latin typeface="Times New Roman" pitchFamily="18" charset="0"/>
                </a:rPr>
                <a:t>为出现完全堵塞时的车流密度 。</a:t>
              </a:r>
            </a:p>
          </p:txBody>
        </p:sp>
        <p:sp>
          <p:nvSpPr>
            <p:cNvPr id="454699" name="Rectangle 43"/>
            <p:cNvSpPr>
              <a:spLocks noChangeArrowheads="1"/>
            </p:cNvSpPr>
            <p:nvPr/>
          </p:nvSpPr>
          <p:spPr bwMode="auto">
            <a:xfrm>
              <a:off x="288" y="576"/>
              <a:ext cx="29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Greenshields</a:t>
              </a:r>
              <a:r>
                <a:rPr kumimoji="1" lang="zh-CN" altLang="en-US" sz="2400" b="1">
                  <a:latin typeface="Times New Roman" pitchFamily="18" charset="0"/>
                </a:rPr>
                <a:t>用二次函数来拟合。</a:t>
              </a:r>
            </a:p>
          </p:txBody>
        </p:sp>
        <p:grpSp>
          <p:nvGrpSpPr>
            <p:cNvPr id="454704" name="Group 48"/>
            <p:cNvGrpSpPr>
              <a:grpSpLocks/>
            </p:cNvGrpSpPr>
            <p:nvPr/>
          </p:nvGrpSpPr>
          <p:grpSpPr bwMode="auto">
            <a:xfrm>
              <a:off x="288" y="960"/>
              <a:ext cx="2873" cy="432"/>
              <a:chOff x="288" y="960"/>
              <a:chExt cx="2873" cy="432"/>
            </a:xfrm>
          </p:grpSpPr>
          <p:sp>
            <p:nvSpPr>
              <p:cNvPr id="454700" name="Rectangle 44"/>
              <p:cNvSpPr>
                <a:spLocks noChangeArrowheads="1"/>
              </p:cNvSpPr>
              <p:nvPr/>
            </p:nvSpPr>
            <p:spPr bwMode="auto">
              <a:xfrm>
                <a:off x="288" y="96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他令：</a:t>
                </a:r>
              </a:p>
            </p:txBody>
          </p:sp>
          <p:grpSp>
            <p:nvGrpSpPr>
              <p:cNvPr id="454703" name="Group 47"/>
              <p:cNvGrpSpPr>
                <a:grpSpLocks/>
              </p:cNvGrpSpPr>
              <p:nvPr/>
            </p:nvGrpSpPr>
            <p:grpSpPr bwMode="auto">
              <a:xfrm>
                <a:off x="864" y="1072"/>
                <a:ext cx="2297" cy="320"/>
                <a:chOff x="864" y="1072"/>
                <a:chExt cx="2297" cy="320"/>
              </a:xfrm>
            </p:grpSpPr>
            <p:graphicFrame>
              <p:nvGraphicFramePr>
                <p:cNvPr id="454701" name="Object 45"/>
                <p:cNvGraphicFramePr>
                  <a:graphicFrameLocks noChangeAspect="1"/>
                </p:cNvGraphicFramePr>
                <p:nvPr/>
              </p:nvGraphicFramePr>
              <p:xfrm>
                <a:off x="864" y="1072"/>
                <a:ext cx="1467" cy="320"/>
              </p:xfrm>
              <a:graphic>
                <a:graphicData uri="http://schemas.openxmlformats.org/presentationml/2006/ole">
                  <mc:AlternateContent xmlns:mc="http://schemas.openxmlformats.org/markup-compatibility/2006">
                    <mc:Choice xmlns:v="urn:schemas-microsoft-com:vml" Requires="v">
                      <p:oleObj spid="_x0000_s454728" name="Equation" r:id="rId4" imgW="1091880" imgH="241200" progId="Equation.DSMT4">
                        <p:embed/>
                      </p:oleObj>
                    </mc:Choice>
                    <mc:Fallback>
                      <p:oleObj name="Equation" r:id="rId4" imgW="1091880" imgH="241200" progId="Equation.DSMT4">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072"/>
                              <a:ext cx="1467"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4702" name="Rectangle 46"/>
                <p:cNvSpPr>
                  <a:spLocks noChangeArrowheads="1"/>
                </p:cNvSpPr>
                <p:nvPr/>
              </p:nvSpPr>
              <p:spPr bwMode="auto">
                <a:xfrm>
                  <a:off x="2456" y="1104"/>
                  <a:ext cx="7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Times New Roman" pitchFamily="18" charset="0"/>
                    </a:rPr>
                    <a:t>0≤</a:t>
                  </a:r>
                  <a:r>
                    <a:rPr kumimoji="1" lang="en-US" altLang="zh-CN" i="1">
                      <a:solidFill>
                        <a:srgbClr val="0000FF"/>
                      </a:solidFill>
                      <a:latin typeface="Times New Roman" pitchFamily="18" charset="0"/>
                    </a:rPr>
                    <a:t>u</a:t>
                  </a:r>
                  <a:r>
                    <a:rPr kumimoji="1" lang="en-US" altLang="zh-CN">
                      <a:solidFill>
                        <a:srgbClr val="0000FF"/>
                      </a:solidFill>
                      <a:latin typeface="Times New Roman" pitchFamily="18" charset="0"/>
                    </a:rPr>
                    <a:t>≤</a:t>
                  </a:r>
                  <a:r>
                    <a:rPr kumimoji="1" lang="en-US" altLang="zh-CN" i="1">
                      <a:solidFill>
                        <a:srgbClr val="0000FF"/>
                      </a:solidFill>
                      <a:latin typeface="Times New Roman" pitchFamily="18" charset="0"/>
                    </a:rPr>
                    <a:t>u</a:t>
                  </a:r>
                  <a:r>
                    <a:rPr kumimoji="1" lang="en-US" altLang="zh-CN" i="1" baseline="-30000">
                      <a:solidFill>
                        <a:srgbClr val="0000FF"/>
                      </a:solidFill>
                      <a:latin typeface="Times New Roman" pitchFamily="18" charset="0"/>
                    </a:rPr>
                    <a:t>j</a:t>
                  </a:r>
                </a:p>
              </p:txBody>
            </p:sp>
          </p:grpSp>
        </p:grpSp>
        <p:grpSp>
          <p:nvGrpSpPr>
            <p:cNvPr id="454707" name="Group 51"/>
            <p:cNvGrpSpPr>
              <a:grpSpLocks/>
            </p:cNvGrpSpPr>
            <p:nvPr/>
          </p:nvGrpSpPr>
          <p:grpSpPr bwMode="auto">
            <a:xfrm>
              <a:off x="336" y="1824"/>
              <a:ext cx="2034" cy="336"/>
              <a:chOff x="336" y="1872"/>
              <a:chExt cx="2034" cy="336"/>
            </a:xfrm>
          </p:grpSpPr>
          <p:sp>
            <p:nvSpPr>
              <p:cNvPr id="454705" name="Rectangle 49"/>
              <p:cNvSpPr>
                <a:spLocks noChangeArrowheads="1"/>
              </p:cNvSpPr>
              <p:nvPr/>
            </p:nvSpPr>
            <p:spPr bwMode="auto">
              <a:xfrm>
                <a:off x="720" y="1920"/>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FF"/>
                    </a:solidFill>
                    <a:latin typeface="Times New Roman" pitchFamily="18" charset="0"/>
                  </a:rPr>
                  <a:t>u</a:t>
                </a:r>
                <a:r>
                  <a:rPr kumimoji="1" lang="en-US" altLang="zh-CN" sz="2400" i="1" baseline="-30000">
                    <a:solidFill>
                      <a:srgbClr val="0000FF"/>
                    </a:solidFill>
                    <a:latin typeface="Times New Roman" pitchFamily="18" charset="0"/>
                  </a:rPr>
                  <a:t>m</a:t>
                </a:r>
                <a:r>
                  <a:rPr kumimoji="1" lang="en-US" altLang="zh-CN" sz="2400">
                    <a:solidFill>
                      <a:srgbClr val="0000FF"/>
                    </a:solidFill>
                    <a:latin typeface="Times New Roman" pitchFamily="18" charset="0"/>
                  </a:rPr>
                  <a:t>=</a:t>
                </a:r>
                <a:r>
                  <a:rPr kumimoji="1" lang="en-US" altLang="zh-CN" sz="2400" i="1">
                    <a:solidFill>
                      <a:srgbClr val="0000FF"/>
                    </a:solidFill>
                    <a:latin typeface="Times New Roman" pitchFamily="18" charset="0"/>
                  </a:rPr>
                  <a:t>u</a:t>
                </a:r>
                <a:r>
                  <a:rPr kumimoji="1" lang="en-US" altLang="zh-CN" sz="2400" i="1" baseline="-30000">
                    <a:solidFill>
                      <a:srgbClr val="0000FF"/>
                    </a:solidFill>
                    <a:latin typeface="Times New Roman" pitchFamily="18" charset="0"/>
                  </a:rPr>
                  <a:t>j</a:t>
                </a:r>
                <a:r>
                  <a:rPr kumimoji="1" lang="en-US" altLang="zh-CN" sz="2400">
                    <a:solidFill>
                      <a:srgbClr val="0000FF"/>
                    </a:solidFill>
                    <a:latin typeface="Times New Roman" pitchFamily="18" charset="0"/>
                  </a:rPr>
                  <a:t>/2</a:t>
                </a:r>
                <a:r>
                  <a:rPr kumimoji="1" lang="zh-CN" altLang="en-US" sz="2400">
                    <a:solidFill>
                      <a:srgbClr val="0000FF"/>
                    </a:solidFill>
                    <a:latin typeface="Times New Roman" pitchFamily="18" charset="0"/>
                  </a:rPr>
                  <a:t>，</a:t>
                </a:r>
                <a:r>
                  <a:rPr kumimoji="1" lang="en-US" altLang="zh-CN" sz="2400" i="1">
                    <a:solidFill>
                      <a:srgbClr val="0000FF"/>
                    </a:solidFill>
                    <a:latin typeface="Times New Roman" pitchFamily="18" charset="0"/>
                  </a:rPr>
                  <a:t>q</a:t>
                </a:r>
                <a:r>
                  <a:rPr kumimoji="1" lang="en-US" altLang="zh-CN" sz="2400" i="1" baseline="-30000">
                    <a:solidFill>
                      <a:srgbClr val="0000FF"/>
                    </a:solidFill>
                    <a:latin typeface="Times New Roman" pitchFamily="18" charset="0"/>
                  </a:rPr>
                  <a:t>m</a:t>
                </a:r>
                <a:r>
                  <a:rPr kumimoji="1" lang="en-US" altLang="zh-CN" sz="2400">
                    <a:solidFill>
                      <a:srgbClr val="0000FF"/>
                    </a:solidFill>
                    <a:latin typeface="Times New Roman" pitchFamily="18" charset="0"/>
                  </a:rPr>
                  <a:t>=</a:t>
                </a:r>
                <a:r>
                  <a:rPr kumimoji="1" lang="en-US" altLang="zh-CN" sz="2400" i="1">
                    <a:solidFill>
                      <a:srgbClr val="0000FF"/>
                    </a:solidFill>
                    <a:latin typeface="Times New Roman" pitchFamily="18" charset="0"/>
                  </a:rPr>
                  <a:t>u</a:t>
                </a:r>
                <a:r>
                  <a:rPr kumimoji="1" lang="en-US" altLang="zh-CN" sz="2400" i="1" baseline="-30000">
                    <a:solidFill>
                      <a:srgbClr val="0000FF"/>
                    </a:solidFill>
                    <a:latin typeface="Times New Roman" pitchFamily="18" charset="0"/>
                  </a:rPr>
                  <a:t>f</a:t>
                </a:r>
                <a:r>
                  <a:rPr kumimoji="1" lang="en-US" altLang="zh-CN" sz="2400" i="1">
                    <a:solidFill>
                      <a:srgbClr val="0000FF"/>
                    </a:solidFill>
                    <a:latin typeface="Times New Roman" pitchFamily="18" charset="0"/>
                  </a:rPr>
                  <a:t>u</a:t>
                </a:r>
                <a:r>
                  <a:rPr kumimoji="1" lang="en-US" altLang="zh-CN" sz="2400" i="1" baseline="-30000">
                    <a:solidFill>
                      <a:srgbClr val="0000FF"/>
                    </a:solidFill>
                    <a:latin typeface="Times New Roman" pitchFamily="18" charset="0"/>
                  </a:rPr>
                  <a:t>m</a:t>
                </a:r>
                <a:r>
                  <a:rPr kumimoji="1" lang="en-US" altLang="zh-CN" sz="2400">
                    <a:solidFill>
                      <a:srgbClr val="0000FF"/>
                    </a:solidFill>
                    <a:latin typeface="Times New Roman" pitchFamily="18" charset="0"/>
                  </a:rPr>
                  <a:t>/2</a:t>
                </a:r>
              </a:p>
            </p:txBody>
          </p:sp>
          <p:sp>
            <p:nvSpPr>
              <p:cNvPr id="454706" name="Rectangle 50"/>
              <p:cNvSpPr>
                <a:spLocks noChangeArrowheads="1"/>
              </p:cNvSpPr>
              <p:nvPr/>
            </p:nvSpPr>
            <p:spPr bwMode="auto">
              <a:xfrm>
                <a:off x="336" y="187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有：</a:t>
                </a:r>
              </a:p>
            </p:txBody>
          </p:sp>
        </p:grpSp>
      </p:grpSp>
      <p:grpSp>
        <p:nvGrpSpPr>
          <p:cNvPr id="454717" name="Group 61"/>
          <p:cNvGrpSpPr>
            <a:grpSpLocks/>
          </p:cNvGrpSpPr>
          <p:nvPr/>
        </p:nvGrpSpPr>
        <p:grpSpPr bwMode="auto">
          <a:xfrm>
            <a:off x="457200" y="3505200"/>
            <a:ext cx="8534400" cy="1600200"/>
            <a:chOff x="336" y="2304"/>
            <a:chExt cx="5376" cy="1008"/>
          </a:xfrm>
        </p:grpSpPr>
        <p:sp>
          <p:nvSpPr>
            <p:cNvPr id="454708" name="Rectangle 52"/>
            <p:cNvSpPr>
              <a:spLocks noChangeArrowheads="1"/>
            </p:cNvSpPr>
            <p:nvPr/>
          </p:nvSpPr>
          <p:spPr bwMode="auto">
            <a:xfrm>
              <a:off x="336" y="2304"/>
              <a:ext cx="53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latin typeface="Times New Roman" pitchFamily="18" charset="0"/>
                </a:rPr>
                <a:t>将</a:t>
              </a:r>
              <a:r>
                <a:rPr kumimoji="1" lang="en-US" altLang="zh-CN" sz="2400" b="1">
                  <a:latin typeface="楷体_GB2312" pitchFamily="49" charset="-122"/>
                </a:rPr>
                <a:t>Greenshields</a:t>
              </a:r>
              <a:r>
                <a:rPr kumimoji="1" lang="zh-CN" altLang="en-US" sz="2400" b="1">
                  <a:latin typeface="Times New Roman" pitchFamily="18" charset="0"/>
                </a:rPr>
                <a:t>的基本方程代入（</a:t>
              </a:r>
              <a:r>
                <a:rPr kumimoji="1" lang="en-US" altLang="zh-CN" sz="2400" b="1">
                  <a:latin typeface="Times New Roman" pitchFamily="18" charset="0"/>
                </a:rPr>
                <a:t>3.41</a:t>
              </a:r>
              <a:r>
                <a:rPr kumimoji="1" lang="zh-CN" altLang="en-US" sz="2400" b="1">
                  <a:latin typeface="Times New Roman" pitchFamily="18" charset="0"/>
                </a:rPr>
                <a:t>），利用复合函数求导法则并注意到</a:t>
              </a:r>
              <a:r>
                <a:rPr kumimoji="1" lang="en-US" altLang="zh-CN" sz="2400" b="1" i="1">
                  <a:latin typeface="Times New Roman" pitchFamily="18" charset="0"/>
                </a:rPr>
                <a:t>u</a:t>
              </a:r>
              <a:r>
                <a:rPr kumimoji="1" lang="en-US" altLang="zh-CN" sz="2400" b="1" i="1" baseline="-30000">
                  <a:latin typeface="Times New Roman" pitchFamily="18" charset="0"/>
                </a:rPr>
                <a:t>f</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i="1" baseline="-30000">
                  <a:latin typeface="Times New Roman" pitchFamily="18" charset="0"/>
                </a:rPr>
                <a:t>j</a:t>
              </a:r>
              <a:r>
                <a:rPr kumimoji="1" lang="zh-CN" altLang="en-US" sz="2400" b="1">
                  <a:latin typeface="Times New Roman" pitchFamily="18" charset="0"/>
                </a:rPr>
                <a:t>均为常数，可得：</a:t>
              </a:r>
            </a:p>
          </p:txBody>
        </p:sp>
        <p:graphicFrame>
          <p:nvGraphicFramePr>
            <p:cNvPr id="454709" name="Object 53"/>
            <p:cNvGraphicFramePr>
              <a:graphicFrameLocks noChangeAspect="1"/>
            </p:cNvGraphicFramePr>
            <p:nvPr/>
          </p:nvGraphicFramePr>
          <p:xfrm>
            <a:off x="2112" y="2745"/>
            <a:ext cx="2563" cy="567"/>
          </p:xfrm>
          <a:graphic>
            <a:graphicData uri="http://schemas.openxmlformats.org/presentationml/2006/ole">
              <mc:AlternateContent xmlns:mc="http://schemas.openxmlformats.org/markup-compatibility/2006">
                <mc:Choice xmlns:v="urn:schemas-microsoft-com:vml" Requires="v">
                  <p:oleObj spid="_x0000_s454729" name="Equation" r:id="rId6" imgW="2108160" imgH="469800" progId="Equation.DSMT4">
                    <p:embed/>
                  </p:oleObj>
                </mc:Choice>
                <mc:Fallback>
                  <p:oleObj name="Equation" r:id="rId6" imgW="2108160" imgH="469800" progId="Equation.DSMT4">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2745"/>
                          <a:ext cx="2563" cy="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4718" name="Group 62"/>
          <p:cNvGrpSpPr>
            <a:grpSpLocks/>
          </p:cNvGrpSpPr>
          <p:nvPr/>
        </p:nvGrpSpPr>
        <p:grpSpPr bwMode="auto">
          <a:xfrm>
            <a:off x="631825" y="5095875"/>
            <a:ext cx="7826375" cy="923925"/>
            <a:chOff x="398" y="3360"/>
            <a:chExt cx="4930" cy="582"/>
          </a:xfrm>
        </p:grpSpPr>
        <p:sp>
          <p:nvSpPr>
            <p:cNvPr id="454710" name="Rectangle 54"/>
            <p:cNvSpPr>
              <a:spLocks noChangeArrowheads="1"/>
            </p:cNvSpPr>
            <p:nvPr/>
          </p:nvSpPr>
          <p:spPr bwMode="auto">
            <a:xfrm>
              <a:off x="398" y="3469"/>
              <a:ext cx="3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400" b="1">
                  <a:latin typeface="Times New Roman" pitchFamily="18" charset="0"/>
                </a:rPr>
                <a:t>令                        ，方程可简化为：</a:t>
              </a:r>
            </a:p>
          </p:txBody>
        </p:sp>
        <p:graphicFrame>
          <p:nvGraphicFramePr>
            <p:cNvPr id="454711" name="Object 55"/>
            <p:cNvGraphicFramePr>
              <a:graphicFrameLocks noChangeAspect="1"/>
            </p:cNvGraphicFramePr>
            <p:nvPr/>
          </p:nvGraphicFramePr>
          <p:xfrm>
            <a:off x="672" y="3360"/>
            <a:ext cx="1137" cy="582"/>
          </p:xfrm>
          <a:graphic>
            <a:graphicData uri="http://schemas.openxmlformats.org/presentationml/2006/ole">
              <mc:AlternateContent xmlns:mc="http://schemas.openxmlformats.org/markup-compatibility/2006">
                <mc:Choice xmlns:v="urn:schemas-microsoft-com:vml" Requires="v">
                  <p:oleObj spid="_x0000_s454730" name="Equation" r:id="rId8" imgW="914400" imgH="469800" progId="Equation.DSMT4">
                    <p:embed/>
                  </p:oleObj>
                </mc:Choice>
                <mc:Fallback>
                  <p:oleObj name="Equation" r:id="rId8" imgW="914400" imgH="469800" progId="Equation.DSMT4">
                    <p:embed/>
                    <p:pic>
                      <p:nvPicPr>
                        <p:cNvPr id="0"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3360"/>
                          <a:ext cx="1137"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4714" name="Object 58"/>
            <p:cNvGraphicFramePr>
              <a:graphicFrameLocks noChangeAspect="1"/>
            </p:cNvGraphicFramePr>
            <p:nvPr/>
          </p:nvGraphicFramePr>
          <p:xfrm>
            <a:off x="3347" y="3360"/>
            <a:ext cx="1981" cy="530"/>
          </p:xfrm>
          <a:graphic>
            <a:graphicData uri="http://schemas.openxmlformats.org/presentationml/2006/ole">
              <mc:AlternateContent xmlns:mc="http://schemas.openxmlformats.org/markup-compatibility/2006">
                <mc:Choice xmlns:v="urn:schemas-microsoft-com:vml" Requires="v">
                  <p:oleObj spid="_x0000_s454731" name="Equation" r:id="rId10" imgW="1460160" imgH="393480" progId="Equation.DSMT4">
                    <p:embed/>
                  </p:oleObj>
                </mc:Choice>
                <mc:Fallback>
                  <p:oleObj name="Equation" r:id="rId10" imgW="1460160" imgH="393480" progId="Equation.DSMT4">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3360"/>
                          <a:ext cx="1981" cy="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4719" name="Group 63"/>
          <p:cNvGrpSpPr>
            <a:grpSpLocks/>
          </p:cNvGrpSpPr>
          <p:nvPr/>
        </p:nvGrpSpPr>
        <p:grpSpPr bwMode="auto">
          <a:xfrm>
            <a:off x="3694113" y="5867400"/>
            <a:ext cx="4611687" cy="933450"/>
            <a:chOff x="2327" y="3684"/>
            <a:chExt cx="2905" cy="588"/>
          </a:xfrm>
        </p:grpSpPr>
        <p:sp>
          <p:nvSpPr>
            <p:cNvPr id="454715" name="Rectangle 59"/>
            <p:cNvSpPr>
              <a:spLocks noChangeArrowheads="1"/>
            </p:cNvSpPr>
            <p:nvPr/>
          </p:nvSpPr>
          <p:spPr bwMode="auto">
            <a:xfrm>
              <a:off x="2327" y="379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初值条件：</a:t>
              </a:r>
            </a:p>
          </p:txBody>
        </p:sp>
        <p:graphicFrame>
          <p:nvGraphicFramePr>
            <p:cNvPr id="454716" name="Object 60"/>
            <p:cNvGraphicFramePr>
              <a:graphicFrameLocks noChangeAspect="1"/>
            </p:cNvGraphicFramePr>
            <p:nvPr/>
          </p:nvGraphicFramePr>
          <p:xfrm>
            <a:off x="3376" y="3684"/>
            <a:ext cx="1856" cy="588"/>
          </p:xfrm>
          <a:graphic>
            <a:graphicData uri="http://schemas.openxmlformats.org/presentationml/2006/ole">
              <mc:AlternateContent xmlns:mc="http://schemas.openxmlformats.org/markup-compatibility/2006">
                <mc:Choice xmlns:v="urn:schemas-microsoft-com:vml" Requires="v">
                  <p:oleObj spid="_x0000_s454732" name="Equation" r:id="rId12" imgW="1473120" imgH="469800" progId="Equation.DSMT4">
                    <p:embed/>
                  </p:oleObj>
                </mc:Choice>
                <mc:Fallback>
                  <p:oleObj name="Equation" r:id="rId12" imgW="1473120" imgH="469800" progId="Equation.DSMT4">
                    <p:embed/>
                    <p:pic>
                      <p:nvPicPr>
                        <p:cNvPr id="0"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6" y="3684"/>
                          <a:ext cx="1856" cy="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4698"/>
                                        </p:tgtEl>
                                        <p:attrNameLst>
                                          <p:attrName>style.visibility</p:attrName>
                                        </p:attrNameLst>
                                      </p:cBhvr>
                                      <p:to>
                                        <p:strVal val="visible"/>
                                      </p:to>
                                    </p:set>
                                    <p:animEffect transition="in" filter="wipe(left)">
                                      <p:cBhvr>
                                        <p:cTn id="7" dur="500"/>
                                        <p:tgtEl>
                                          <p:spTgt spid="454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4722"/>
                                        </p:tgtEl>
                                        <p:attrNameLst>
                                          <p:attrName>style.visibility</p:attrName>
                                        </p:attrNameLst>
                                      </p:cBhvr>
                                      <p:to>
                                        <p:strVal val="visible"/>
                                      </p:to>
                                    </p:set>
                                    <p:animEffect transition="in" filter="wipe(up)">
                                      <p:cBhvr>
                                        <p:cTn id="12" dur="500"/>
                                        <p:tgtEl>
                                          <p:spTgt spid="454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54717"/>
                                        </p:tgtEl>
                                        <p:attrNameLst>
                                          <p:attrName>style.visibility</p:attrName>
                                        </p:attrNameLst>
                                      </p:cBhvr>
                                      <p:to>
                                        <p:strVal val="visible"/>
                                      </p:to>
                                    </p:set>
                                    <p:animEffect transition="in" filter="wipe(up)">
                                      <p:cBhvr>
                                        <p:cTn id="17" dur="500"/>
                                        <p:tgtEl>
                                          <p:spTgt spid="454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4718"/>
                                        </p:tgtEl>
                                        <p:attrNameLst>
                                          <p:attrName>style.visibility</p:attrName>
                                        </p:attrNameLst>
                                      </p:cBhvr>
                                      <p:to>
                                        <p:strVal val="visible"/>
                                      </p:to>
                                    </p:set>
                                    <p:animEffect transition="in" filter="wipe(left)">
                                      <p:cBhvr>
                                        <p:cTn id="22" dur="500"/>
                                        <p:tgtEl>
                                          <p:spTgt spid="454718"/>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454719"/>
                                        </p:tgtEl>
                                        <p:attrNameLst>
                                          <p:attrName>style.visibility</p:attrName>
                                        </p:attrNameLst>
                                      </p:cBhvr>
                                      <p:to>
                                        <p:strVal val="visible"/>
                                      </p:to>
                                    </p:set>
                                    <p:animEffect transition="in" filter="wipe(up)">
                                      <p:cBhvr>
                                        <p:cTn id="26" dur="500"/>
                                        <p:tgtEl>
                                          <p:spTgt spid="454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98" grpId="0" autoUpdateAnimBg="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6882</TotalTime>
  <Words>13263</Words>
  <Application>Microsoft Office PowerPoint</Application>
  <PresentationFormat>全屏显示(4:3)</PresentationFormat>
  <Paragraphs>892</Paragraphs>
  <Slides>94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94</vt:i4>
      </vt:variant>
    </vt:vector>
  </HeadingPairs>
  <TitlesOfParts>
    <vt:vector size="111" baseType="lpstr">
      <vt:lpstr>Arial</vt:lpstr>
      <vt:lpstr>宋体</vt:lpstr>
      <vt:lpstr>Times New Roman</vt:lpstr>
      <vt:lpstr>Wingdings</vt:lpstr>
      <vt:lpstr>Arial Black</vt:lpstr>
      <vt:lpstr>隶书</vt:lpstr>
      <vt:lpstr>华文行楷</vt:lpstr>
      <vt:lpstr>楷体_GB2312</vt:lpstr>
      <vt:lpstr>宋体-18030</vt:lpstr>
      <vt:lpstr>仿宋_GB2312</vt:lpstr>
      <vt:lpstr>方正姚体</vt:lpstr>
      <vt:lpstr>华文宋体</vt:lpstr>
      <vt:lpstr>Arial Unicode MS</vt:lpstr>
      <vt:lpstr>Pixel</vt:lpstr>
      <vt:lpstr>Microsoft 公式 3.0</vt:lpstr>
      <vt:lpstr>MathType 5.0 Equation</vt:lpstr>
      <vt:lpstr>Microsoft Clip Gallery</vt:lpstr>
      <vt:lpstr>微分方程模 型</vt:lpstr>
      <vt:lpstr>§3.1 微分方程的几个简单实例</vt:lpstr>
      <vt:lpstr>PowerPoint 演示文稿</vt:lpstr>
      <vt:lpstr>PowerPoint 演示文稿</vt:lpstr>
      <vt:lpstr>PowerPoint 演示文稿</vt:lpstr>
      <vt:lpstr>PowerPoint 演示文稿</vt:lpstr>
      <vt:lpstr>PowerPoint 演示文稿</vt:lpstr>
      <vt:lpstr>§3.2  Malthus模型与Logistic模型</vt:lpstr>
      <vt:lpstr>PowerPoint 演示文稿</vt:lpstr>
      <vt:lpstr>PowerPoint 演示文稿</vt:lpstr>
      <vt:lpstr>PowerPoint 演示文稿</vt:lpstr>
      <vt:lpstr>PowerPoint 演示文稿</vt:lpstr>
      <vt:lpstr>PowerPoint 演示文稿</vt:lpstr>
      <vt:lpstr>PowerPoint 演示文稿</vt:lpstr>
      <vt:lpstr>例5  赝品的鉴定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例6  新产品的推广</vt:lpstr>
      <vt:lpstr>PowerPoint 演示文稿</vt:lpstr>
      <vt:lpstr>§3.3  为什么要用三级火箭来发射人造卫星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药物在体内的分布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hy§3.5  传染病模型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  糖尿病的诊断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  稳定性问题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§3.8  捕食系统的Volterra方程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§3.9  较一般的双种群生态系统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§3.10  分布参数法建模</vt:lpstr>
      <vt:lpstr>例8  人口问题的偏微分方程模型 </vt:lpstr>
      <vt:lpstr>PowerPoint 演示文稿</vt:lpstr>
      <vt:lpstr>例9  交通流问题 </vt:lpstr>
      <vt:lpstr>PowerPoint 演示文稿</vt:lpstr>
      <vt:lpstr> </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数学建模概论</dc:title>
  <dc:creator>chenming</dc:creator>
  <cp:lastModifiedBy>lynn</cp:lastModifiedBy>
  <cp:revision>109</cp:revision>
  <dcterms:created xsi:type="dcterms:W3CDTF">2003-10-04T06:32:22Z</dcterms:created>
  <dcterms:modified xsi:type="dcterms:W3CDTF">2010-12-08T11:47:59Z</dcterms:modified>
</cp:coreProperties>
</file>