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3"/>
  </p:notesMasterIdLst>
  <p:handoutMasterIdLst>
    <p:handoutMasterId r:id="rId84"/>
  </p:handoutMasterIdLst>
  <p:sldIdLst>
    <p:sldId id="257" r:id="rId2"/>
    <p:sldId id="349" r:id="rId3"/>
    <p:sldId id="258" r:id="rId4"/>
    <p:sldId id="259" r:id="rId5"/>
    <p:sldId id="260" r:id="rId6"/>
    <p:sldId id="261" r:id="rId7"/>
    <p:sldId id="280" r:id="rId8"/>
    <p:sldId id="265" r:id="rId9"/>
    <p:sldId id="267" r:id="rId10"/>
    <p:sldId id="268" r:id="rId11"/>
    <p:sldId id="281" r:id="rId12"/>
    <p:sldId id="270" r:id="rId13"/>
    <p:sldId id="272"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7" r:id="rId73"/>
    <p:sldId id="348" r:id="rId74"/>
    <p:sldId id="340" r:id="rId75"/>
    <p:sldId id="341" r:id="rId76"/>
    <p:sldId id="342" r:id="rId77"/>
    <p:sldId id="343" r:id="rId78"/>
    <p:sldId id="344" r:id="rId79"/>
    <p:sldId id="350" r:id="rId80"/>
    <p:sldId id="345" r:id="rId81"/>
    <p:sldId id="346" r:id="rId82"/>
  </p:sldIdLst>
  <p:sldSz cx="9144000" cy="6858000" type="screen4x3"/>
  <p:notesSz cx="6858000" cy="9144000"/>
  <p:defaultTextStyle>
    <a:defPPr>
      <a:defRPr lang="zh-CN"/>
    </a:defPPr>
    <a:lvl1pPr algn="r" rtl="0" fontAlgn="base">
      <a:spcBef>
        <a:spcPct val="0"/>
      </a:spcBef>
      <a:spcAft>
        <a:spcPct val="0"/>
      </a:spcAft>
      <a:defRPr sz="1200" kern="1200">
        <a:solidFill>
          <a:schemeClr val="tx1"/>
        </a:solidFill>
        <a:latin typeface="Arial Black" pitchFamily="34" charset="0"/>
        <a:ea typeface="宋体" pitchFamily="2" charset="-122"/>
        <a:cs typeface="+mn-cs"/>
      </a:defRPr>
    </a:lvl1pPr>
    <a:lvl2pPr marL="457200" algn="r" rtl="0" fontAlgn="base">
      <a:spcBef>
        <a:spcPct val="0"/>
      </a:spcBef>
      <a:spcAft>
        <a:spcPct val="0"/>
      </a:spcAft>
      <a:defRPr sz="1200" kern="1200">
        <a:solidFill>
          <a:schemeClr val="tx1"/>
        </a:solidFill>
        <a:latin typeface="Arial Black" pitchFamily="34" charset="0"/>
        <a:ea typeface="宋体" pitchFamily="2" charset="-122"/>
        <a:cs typeface="+mn-cs"/>
      </a:defRPr>
    </a:lvl2pPr>
    <a:lvl3pPr marL="914400" algn="r" rtl="0" fontAlgn="base">
      <a:spcBef>
        <a:spcPct val="0"/>
      </a:spcBef>
      <a:spcAft>
        <a:spcPct val="0"/>
      </a:spcAft>
      <a:defRPr sz="1200" kern="1200">
        <a:solidFill>
          <a:schemeClr val="tx1"/>
        </a:solidFill>
        <a:latin typeface="Arial Black" pitchFamily="34" charset="0"/>
        <a:ea typeface="宋体" pitchFamily="2" charset="-122"/>
        <a:cs typeface="+mn-cs"/>
      </a:defRPr>
    </a:lvl3pPr>
    <a:lvl4pPr marL="1371600" algn="r" rtl="0" fontAlgn="base">
      <a:spcBef>
        <a:spcPct val="0"/>
      </a:spcBef>
      <a:spcAft>
        <a:spcPct val="0"/>
      </a:spcAft>
      <a:defRPr sz="1200" kern="1200">
        <a:solidFill>
          <a:schemeClr val="tx1"/>
        </a:solidFill>
        <a:latin typeface="Arial Black" pitchFamily="34" charset="0"/>
        <a:ea typeface="宋体" pitchFamily="2" charset="-122"/>
        <a:cs typeface="+mn-cs"/>
      </a:defRPr>
    </a:lvl4pPr>
    <a:lvl5pPr marL="1828800" algn="r" rtl="0" fontAlgn="base">
      <a:spcBef>
        <a:spcPct val="0"/>
      </a:spcBef>
      <a:spcAft>
        <a:spcPct val="0"/>
      </a:spcAft>
      <a:defRPr sz="1200" kern="1200">
        <a:solidFill>
          <a:schemeClr val="tx1"/>
        </a:solidFill>
        <a:latin typeface="Arial Black" pitchFamily="34" charset="0"/>
        <a:ea typeface="宋体" pitchFamily="2" charset="-122"/>
        <a:cs typeface="+mn-cs"/>
      </a:defRPr>
    </a:lvl5pPr>
    <a:lvl6pPr marL="2286000" algn="l" defTabSz="914400" rtl="0" eaLnBrk="1" latinLnBrk="0" hangingPunct="1">
      <a:defRPr sz="1200" kern="1200">
        <a:solidFill>
          <a:schemeClr val="tx1"/>
        </a:solidFill>
        <a:latin typeface="Arial Black" pitchFamily="34" charset="0"/>
        <a:ea typeface="宋体" pitchFamily="2" charset="-122"/>
        <a:cs typeface="+mn-cs"/>
      </a:defRPr>
    </a:lvl6pPr>
    <a:lvl7pPr marL="2743200" algn="l" defTabSz="914400" rtl="0" eaLnBrk="1" latinLnBrk="0" hangingPunct="1">
      <a:defRPr sz="1200" kern="1200">
        <a:solidFill>
          <a:schemeClr val="tx1"/>
        </a:solidFill>
        <a:latin typeface="Arial Black" pitchFamily="34" charset="0"/>
        <a:ea typeface="宋体" pitchFamily="2" charset="-122"/>
        <a:cs typeface="+mn-cs"/>
      </a:defRPr>
    </a:lvl7pPr>
    <a:lvl8pPr marL="3200400" algn="l" defTabSz="914400" rtl="0" eaLnBrk="1" latinLnBrk="0" hangingPunct="1">
      <a:defRPr sz="1200" kern="1200">
        <a:solidFill>
          <a:schemeClr val="tx1"/>
        </a:solidFill>
        <a:latin typeface="Arial Black" pitchFamily="34" charset="0"/>
        <a:ea typeface="宋体" pitchFamily="2" charset="-122"/>
        <a:cs typeface="+mn-cs"/>
      </a:defRPr>
    </a:lvl8pPr>
    <a:lvl9pPr marL="3657600" algn="l" defTabSz="914400" rtl="0" eaLnBrk="1" latinLnBrk="0" hangingPunct="1">
      <a:defRPr sz="1200" kern="1200">
        <a:solidFill>
          <a:schemeClr val="tx1"/>
        </a:solidFill>
        <a:latin typeface="Arial Black"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9999"/>
    <a:srgbClr val="800000"/>
    <a:srgbClr val="5BB600"/>
    <a:srgbClr val="99FF33"/>
    <a:srgbClr val="00CC66"/>
    <a:srgbClr val="CC00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7" autoAdjust="0"/>
    <p:restoredTop sz="94585" autoAdjust="0"/>
  </p:normalViewPr>
  <p:slideViewPr>
    <p:cSldViewPr>
      <p:cViewPr>
        <p:scale>
          <a:sx n="66" d="100"/>
          <a:sy n="66" d="100"/>
        </p:scale>
        <p:origin x="-5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1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0.wmf"/><Relationship Id="rId1" Type="http://schemas.openxmlformats.org/officeDocument/2006/relationships/image" Target="../media/image71.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5" Type="http://schemas.openxmlformats.org/officeDocument/2006/relationships/image" Target="../media/image131.wmf"/><Relationship Id="rId4" Type="http://schemas.openxmlformats.org/officeDocument/2006/relationships/image" Target="../media/image13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39.wmf"/><Relationship Id="rId1" Type="http://schemas.openxmlformats.org/officeDocument/2006/relationships/image" Target="../media/image42.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a:latin typeface="Arial" charset="0"/>
              </a:defRPr>
            </a:lvl1pPr>
          </a:lstStyle>
          <a:p>
            <a:endParaRPr lang="en-US" altLang="zh-CN"/>
          </a:p>
        </p:txBody>
      </p:sp>
      <p:sp>
        <p:nvSpPr>
          <p:cNvPr id="348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atin typeface="Arial" charset="0"/>
              </a:defRPr>
            </a:lvl1pPr>
          </a:lstStyle>
          <a:p>
            <a:endParaRPr lang="en-US" altLang="zh-CN"/>
          </a:p>
        </p:txBody>
      </p:sp>
      <p:sp>
        <p:nvSpPr>
          <p:cNvPr id="348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a:latin typeface="Arial" charset="0"/>
              </a:defRPr>
            </a:lvl1pPr>
          </a:lstStyle>
          <a:p>
            <a:endParaRPr lang="en-US" altLang="zh-CN"/>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atin typeface="Arial" charset="0"/>
              </a:defRPr>
            </a:lvl1pPr>
          </a:lstStyle>
          <a:p>
            <a:fld id="{067A78FB-A8A2-4C5E-8570-7E1F1AFF0913}" type="slidenum">
              <a:rPr lang="en-US" altLang="zh-CN"/>
              <a:pPr/>
              <a:t>‹#›</a:t>
            </a:fld>
            <a:endParaRPr lang="en-US" altLang="zh-CN"/>
          </a:p>
        </p:txBody>
      </p:sp>
    </p:spTree>
    <p:extLst>
      <p:ext uri="{BB962C8B-B14F-4D97-AF65-F5344CB8AC3E}">
        <p14:creationId xmlns:p14="http://schemas.microsoft.com/office/powerpoint/2010/main" val="1676755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a:latin typeface="Arial" charset="0"/>
              </a:defRPr>
            </a:lvl1pPr>
          </a:lstStyle>
          <a:p>
            <a:endParaRPr lang="en-US" altLang="zh-CN"/>
          </a:p>
        </p:txBody>
      </p:sp>
      <p:sp>
        <p:nvSpPr>
          <p:cNvPr id="399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atin typeface="Arial" charset="0"/>
              </a:defRPr>
            </a:lvl1pPr>
          </a:lstStyle>
          <a:p>
            <a:endParaRPr lang="en-US" altLang="zh-CN"/>
          </a:p>
        </p:txBody>
      </p:sp>
      <p:sp>
        <p:nvSpPr>
          <p:cNvPr id="3994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a:latin typeface="Arial" charset="0"/>
              </a:defRPr>
            </a:lvl1pPr>
          </a:lstStyle>
          <a:p>
            <a:endParaRPr lang="en-US" altLang="zh-CN"/>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atin typeface="Arial" charset="0"/>
              </a:defRPr>
            </a:lvl1pPr>
          </a:lstStyle>
          <a:p>
            <a:fld id="{21E1DACE-E726-4339-B1D2-350EC69FB9ED}" type="slidenum">
              <a:rPr lang="en-US" altLang="zh-CN"/>
              <a:pPr/>
              <a:t>‹#›</a:t>
            </a:fld>
            <a:endParaRPr lang="en-US" altLang="zh-CN"/>
          </a:p>
        </p:txBody>
      </p:sp>
    </p:spTree>
    <p:extLst>
      <p:ext uri="{BB962C8B-B14F-4D97-AF65-F5344CB8AC3E}">
        <p14:creationId xmlns:p14="http://schemas.microsoft.com/office/powerpoint/2010/main" val="37790615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30722" name="Group 2"/>
          <p:cNvGrpSpPr>
            <a:grpSpLocks/>
          </p:cNvGrpSpPr>
          <p:nvPr/>
        </p:nvGrpSpPr>
        <p:grpSpPr bwMode="auto">
          <a:xfrm>
            <a:off x="0" y="0"/>
            <a:ext cx="9144000" cy="6858000"/>
            <a:chOff x="0" y="0"/>
            <a:chExt cx="5760" cy="4320"/>
          </a:xfrm>
        </p:grpSpPr>
        <p:sp>
          <p:nvSpPr>
            <p:cNvPr id="30723"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30724"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latin typeface="Times New Roman" pitchFamily="18" charset="0"/>
              </a:endParaRPr>
            </a:p>
          </p:txBody>
        </p:sp>
        <p:grpSp>
          <p:nvGrpSpPr>
            <p:cNvPr id="30725" name="Group 5"/>
            <p:cNvGrpSpPr>
              <a:grpSpLocks/>
            </p:cNvGrpSpPr>
            <p:nvPr/>
          </p:nvGrpSpPr>
          <p:grpSpPr bwMode="auto">
            <a:xfrm>
              <a:off x="0" y="672"/>
              <a:ext cx="1806" cy="1989"/>
              <a:chOff x="0" y="672"/>
              <a:chExt cx="1806" cy="1989"/>
            </a:xfrm>
          </p:grpSpPr>
          <p:sp>
            <p:nvSpPr>
              <p:cNvPr id="30726"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latin typeface="Times New Roman" pitchFamily="18" charset="0"/>
                </a:endParaRPr>
              </a:p>
            </p:txBody>
          </p:sp>
          <p:sp>
            <p:nvSpPr>
              <p:cNvPr id="30727"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latin typeface="Times New Roman" pitchFamily="18" charset="0"/>
                </a:endParaRPr>
              </a:p>
            </p:txBody>
          </p:sp>
          <p:sp>
            <p:nvSpPr>
              <p:cNvPr id="30728"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latin typeface="Times New Roman" pitchFamily="18" charset="0"/>
                </a:endParaRPr>
              </a:p>
            </p:txBody>
          </p:sp>
          <p:sp>
            <p:nvSpPr>
              <p:cNvPr id="30729"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latin typeface="Times New Roman" pitchFamily="18" charset="0"/>
                </a:endParaRPr>
              </a:p>
            </p:txBody>
          </p:sp>
          <p:sp>
            <p:nvSpPr>
              <p:cNvPr id="30730"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latin typeface="Times New Roman" pitchFamily="18" charset="0"/>
                </a:endParaRPr>
              </a:p>
            </p:txBody>
          </p:sp>
          <p:sp>
            <p:nvSpPr>
              <p:cNvPr id="30731"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latin typeface="Times New Roman" pitchFamily="18" charset="0"/>
                </a:endParaRPr>
              </a:p>
            </p:txBody>
          </p:sp>
          <p:sp>
            <p:nvSpPr>
              <p:cNvPr id="30732"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latin typeface="Times New Roman" pitchFamily="18" charset="0"/>
                </a:endParaRPr>
              </a:p>
            </p:txBody>
          </p:sp>
          <p:sp>
            <p:nvSpPr>
              <p:cNvPr id="30733"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latin typeface="Times New Roman" pitchFamily="18" charset="0"/>
                </a:endParaRPr>
              </a:p>
            </p:txBody>
          </p:sp>
          <p:sp>
            <p:nvSpPr>
              <p:cNvPr id="30734"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latin typeface="Times New Roman" pitchFamily="18" charset="0"/>
                </a:endParaRPr>
              </a:p>
            </p:txBody>
          </p:sp>
          <p:sp>
            <p:nvSpPr>
              <p:cNvPr id="30735"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sz="2400">
                  <a:latin typeface="Times New Roman" pitchFamily="18" charset="0"/>
                </a:endParaRPr>
              </a:p>
            </p:txBody>
          </p:sp>
        </p:grpSp>
      </p:grpSp>
      <p:sp>
        <p:nvSpPr>
          <p:cNvPr id="30736" name="Rectangle 16"/>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a:latin typeface="+mn-lt"/>
              </a:defRPr>
            </a:lvl1pPr>
          </a:lstStyle>
          <a:p>
            <a:endParaRPr lang="en-US" altLang="zh-CN"/>
          </a:p>
        </p:txBody>
      </p:sp>
      <p:sp>
        <p:nvSpPr>
          <p:cNvPr id="30737" name="Rectangle 17"/>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a:latin typeface="+mn-lt"/>
              </a:defRPr>
            </a:lvl1pPr>
          </a:lstStyle>
          <a:p>
            <a:endParaRPr lang="en-US" altLang="zh-CN"/>
          </a:p>
        </p:txBody>
      </p:sp>
      <p:sp>
        <p:nvSpPr>
          <p:cNvPr id="30738" name="Rectangle 18"/>
          <p:cNvSpPr>
            <a:spLocks noGrp="1" noChangeArrowheads="1"/>
          </p:cNvSpPr>
          <p:nvPr>
            <p:ph type="sldNum" sz="quarter" idx="4"/>
          </p:nvPr>
        </p:nvSpPr>
        <p:spPr/>
        <p:txBody>
          <a:bodyPr/>
          <a:lstStyle>
            <a:lvl1pPr>
              <a:defRPr/>
            </a:lvl1pPr>
          </a:lstStyle>
          <a:p>
            <a:fld id="{0D7F90F7-694E-490B-8FBE-B62294AD792A}" type="slidenum">
              <a:rPr lang="en-US" altLang="zh-CN"/>
              <a:pPr/>
              <a:t>‹#›</a:t>
            </a:fld>
            <a:endParaRPr lang="en-US" altLang="zh-CN"/>
          </a:p>
        </p:txBody>
      </p:sp>
      <p:sp>
        <p:nvSpPr>
          <p:cNvPr id="30739" name="Rectangle 19"/>
          <p:cNvSpPr>
            <a:spLocks noGrp="1" noChangeArrowheads="1"/>
          </p:cNvSpPr>
          <p:nvPr>
            <p:ph type="ctrTitle"/>
          </p:nvPr>
        </p:nvSpPr>
        <p:spPr>
          <a:xfrm>
            <a:off x="2971800" y="1828800"/>
            <a:ext cx="6019800" cy="2209800"/>
          </a:xfrm>
          <a:ln w="9525" cmpd="sng">
            <a:noFill/>
            <a:prstDash val="solid"/>
          </a:ln>
          <a:extLst>
            <a:ext uri="{91240B29-F687-4F45-9708-019B960494DF}">
              <a14:hiddenLine xmlns:a14="http://schemas.microsoft.com/office/drawing/2010/main" w="9525">
                <a:solidFill>
                  <a:schemeClr val="tx1"/>
                </a:solidFill>
                <a:miter lim="800000"/>
                <a:headEnd/>
                <a:tailEnd/>
              </a14:hiddenLine>
            </a:ext>
          </a:extLst>
        </p:spPr>
        <p:txBody>
          <a:bodyPr/>
          <a:lstStyle>
            <a:lvl1pPr>
              <a:defRPr sz="5000">
                <a:solidFill>
                  <a:srgbClr val="FFFFFF"/>
                </a:solidFill>
              </a:defRPr>
            </a:lvl1pPr>
          </a:lstStyle>
          <a:p>
            <a:pPr lvl="0"/>
            <a:r>
              <a:rPr lang="zh-CN" altLang="en-US" noProof="0" smtClean="0"/>
              <a:t>单击此处编辑母版标题样式</a:t>
            </a:r>
          </a:p>
        </p:txBody>
      </p:sp>
      <p:sp>
        <p:nvSpPr>
          <p:cNvPr id="307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55F4C752-A34A-4876-A78E-5061349ECBFF}" type="slidenum">
              <a:rPr lang="en-US" altLang="zh-CN"/>
              <a:pPr/>
              <a:t>‹#›</a:t>
            </a:fld>
            <a:endParaRPr lang="en-US" altLang="zh-CN"/>
          </a:p>
        </p:txBody>
      </p:sp>
    </p:spTree>
    <p:extLst>
      <p:ext uri="{BB962C8B-B14F-4D97-AF65-F5344CB8AC3E}">
        <p14:creationId xmlns:p14="http://schemas.microsoft.com/office/powerpoint/2010/main" val="303385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73100"/>
            <a:ext cx="2057400" cy="5194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73100"/>
            <a:ext cx="6019800" cy="5194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B9DB6BE1-18EF-4BE7-A7E7-7754EEB3FC54}" type="slidenum">
              <a:rPr lang="en-US" altLang="zh-CN"/>
              <a:pPr/>
              <a:t>‹#›</a:t>
            </a:fld>
            <a:endParaRPr lang="en-US" altLang="zh-CN"/>
          </a:p>
        </p:txBody>
      </p:sp>
    </p:spTree>
    <p:extLst>
      <p:ext uri="{BB962C8B-B14F-4D97-AF65-F5344CB8AC3E}">
        <p14:creationId xmlns:p14="http://schemas.microsoft.com/office/powerpoint/2010/main" val="14665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54FDCA59-84DB-4E67-A931-C084D87FD3DA}" type="slidenum">
              <a:rPr lang="en-US" altLang="zh-CN"/>
              <a:pPr/>
              <a:t>‹#›</a:t>
            </a:fld>
            <a:endParaRPr lang="en-US" altLang="zh-CN"/>
          </a:p>
        </p:txBody>
      </p:sp>
    </p:spTree>
    <p:extLst>
      <p:ext uri="{BB962C8B-B14F-4D97-AF65-F5344CB8AC3E}">
        <p14:creationId xmlns:p14="http://schemas.microsoft.com/office/powerpoint/2010/main" val="346941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01F58891-6657-4720-B85C-91DC271590BE}" type="slidenum">
              <a:rPr lang="en-US" altLang="zh-CN"/>
              <a:pPr/>
              <a:t>‹#›</a:t>
            </a:fld>
            <a:endParaRPr lang="en-US" altLang="zh-CN"/>
          </a:p>
        </p:txBody>
      </p:sp>
    </p:spTree>
    <p:extLst>
      <p:ext uri="{BB962C8B-B14F-4D97-AF65-F5344CB8AC3E}">
        <p14:creationId xmlns:p14="http://schemas.microsoft.com/office/powerpoint/2010/main" val="253443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C0966411-DA02-48D6-AD39-BA03FC5E60B2}" type="slidenum">
              <a:rPr lang="en-US" altLang="zh-CN"/>
              <a:pPr/>
              <a:t>‹#›</a:t>
            </a:fld>
            <a:endParaRPr lang="en-US" altLang="zh-CN"/>
          </a:p>
        </p:txBody>
      </p:sp>
    </p:spTree>
    <p:extLst>
      <p:ext uri="{BB962C8B-B14F-4D97-AF65-F5344CB8AC3E}">
        <p14:creationId xmlns:p14="http://schemas.microsoft.com/office/powerpoint/2010/main" val="69632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BFCFE93A-966B-4F0B-BE30-960E1D2CBBB5}" type="slidenum">
              <a:rPr lang="en-US" altLang="zh-CN"/>
              <a:pPr/>
              <a:t>‹#›</a:t>
            </a:fld>
            <a:endParaRPr lang="en-US" altLang="zh-CN"/>
          </a:p>
        </p:txBody>
      </p:sp>
    </p:spTree>
    <p:extLst>
      <p:ext uri="{BB962C8B-B14F-4D97-AF65-F5344CB8AC3E}">
        <p14:creationId xmlns:p14="http://schemas.microsoft.com/office/powerpoint/2010/main" val="106951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DC89684F-73CA-48F4-8357-323A484E5812}" type="slidenum">
              <a:rPr lang="en-US" altLang="zh-CN"/>
              <a:pPr/>
              <a:t>‹#›</a:t>
            </a:fld>
            <a:endParaRPr lang="en-US" altLang="zh-CN"/>
          </a:p>
        </p:txBody>
      </p:sp>
    </p:spTree>
    <p:extLst>
      <p:ext uri="{BB962C8B-B14F-4D97-AF65-F5344CB8AC3E}">
        <p14:creationId xmlns:p14="http://schemas.microsoft.com/office/powerpoint/2010/main" val="126017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C2CB6FFE-CC0E-4B7B-9AC0-194EE6624A1C}" type="slidenum">
              <a:rPr lang="en-US" altLang="zh-CN"/>
              <a:pPr/>
              <a:t>‹#›</a:t>
            </a:fld>
            <a:endParaRPr lang="en-US" altLang="zh-CN"/>
          </a:p>
        </p:txBody>
      </p:sp>
    </p:spTree>
    <p:extLst>
      <p:ext uri="{BB962C8B-B14F-4D97-AF65-F5344CB8AC3E}">
        <p14:creationId xmlns:p14="http://schemas.microsoft.com/office/powerpoint/2010/main" val="273795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82EC4AE4-A0C0-4F9C-840E-EE549D35CFC3}" type="slidenum">
              <a:rPr lang="en-US" altLang="zh-CN"/>
              <a:pPr/>
              <a:t>‹#›</a:t>
            </a:fld>
            <a:endParaRPr lang="en-US" altLang="zh-CN"/>
          </a:p>
        </p:txBody>
      </p:sp>
    </p:spTree>
    <p:extLst>
      <p:ext uri="{BB962C8B-B14F-4D97-AF65-F5344CB8AC3E}">
        <p14:creationId xmlns:p14="http://schemas.microsoft.com/office/powerpoint/2010/main" val="402793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88C1C790-C49F-4492-8D03-B9B9855EA5EE}" type="slidenum">
              <a:rPr lang="en-US" altLang="zh-CN"/>
              <a:pPr/>
              <a:t>‹#›</a:t>
            </a:fld>
            <a:endParaRPr lang="en-US" altLang="zh-CN"/>
          </a:p>
        </p:txBody>
      </p:sp>
    </p:spTree>
    <p:extLst>
      <p:ext uri="{BB962C8B-B14F-4D97-AF65-F5344CB8AC3E}">
        <p14:creationId xmlns:p14="http://schemas.microsoft.com/office/powerpoint/2010/main" val="35191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CC"/>
        </a:solidFill>
        <a:effectLst/>
      </p:bgPr>
    </p:bg>
    <p:spTree>
      <p:nvGrpSpPr>
        <p:cNvPr id="1" name=""/>
        <p:cNvGrpSpPr/>
        <p:nvPr/>
      </p:nvGrpSpPr>
      <p:grpSpPr>
        <a:xfrm>
          <a:off x="0" y="0"/>
          <a:ext cx="0" cy="0"/>
          <a:chOff x="0" y="0"/>
          <a:chExt cx="0" cy="0"/>
        </a:xfrm>
      </p:grpSpPr>
      <p:sp>
        <p:nvSpPr>
          <p:cNvPr id="29710" name="Rectangle 14"/>
          <p:cNvSpPr>
            <a:spLocks noGrp="1" noChangeArrowheads="1"/>
          </p:cNvSpPr>
          <p:nvPr>
            <p:ph type="title"/>
          </p:nvPr>
        </p:nvSpPr>
        <p:spPr bwMode="auto">
          <a:xfrm>
            <a:off x="468313" y="673100"/>
            <a:ext cx="6851650" cy="955675"/>
          </a:xfrm>
          <a:prstGeom prst="rect">
            <a:avLst/>
          </a:prstGeom>
          <a:noFill/>
          <a:ln w="57150" cmpd="thinThick">
            <a:solidFill>
              <a:srgbClr val="9933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9711"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13" name="Text Box 17"/>
          <p:cNvSpPr txBox="1">
            <a:spLocks noChangeArrowheads="1"/>
          </p:cNvSpPr>
          <p:nvPr/>
        </p:nvSpPr>
        <p:spPr bwMode="auto">
          <a:xfrm>
            <a:off x="6699250" y="44450"/>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b="1">
                <a:solidFill>
                  <a:srgbClr val="660033"/>
                </a:solidFill>
                <a:ea typeface="楷体_GB2312" pitchFamily="49" charset="-122"/>
                <a:hlinkClick r:id="" action="ppaction://hlinkshowjump?jump=previousslide"/>
              </a:rPr>
              <a:t>上一页</a:t>
            </a:r>
            <a:endParaRPr lang="zh-CN" altLang="en-US" b="1">
              <a:solidFill>
                <a:srgbClr val="660033"/>
              </a:solidFill>
              <a:ea typeface="楷体_GB2312" pitchFamily="49" charset="-122"/>
            </a:endParaRPr>
          </a:p>
        </p:txBody>
      </p:sp>
      <p:sp>
        <p:nvSpPr>
          <p:cNvPr id="29714" name="Text Box 18"/>
          <p:cNvSpPr txBox="1">
            <a:spLocks noChangeArrowheads="1"/>
          </p:cNvSpPr>
          <p:nvPr/>
        </p:nvSpPr>
        <p:spPr bwMode="auto">
          <a:xfrm>
            <a:off x="7596188" y="44450"/>
            <a:ext cx="720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zh-CN" altLang="en-US" b="1">
                <a:solidFill>
                  <a:schemeClr val="bg2"/>
                </a:solidFill>
                <a:ea typeface="楷体_GB2312" pitchFamily="49" charset="-122"/>
                <a:hlinkClick r:id="" action="ppaction://hlinkshowjump?jump=nextslide"/>
              </a:rPr>
              <a:t>下一页</a:t>
            </a:r>
            <a:endParaRPr lang="zh-CN" altLang="en-US" b="1">
              <a:solidFill>
                <a:schemeClr val="bg2"/>
              </a:solidFill>
              <a:ea typeface="楷体_GB2312" pitchFamily="49" charset="-122"/>
            </a:endParaRPr>
          </a:p>
        </p:txBody>
      </p:sp>
      <p:sp>
        <p:nvSpPr>
          <p:cNvPr id="29743" name="Rectangle 4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a:lvl1pPr>
          </a:lstStyle>
          <a:p>
            <a:fld id="{DB9CC0C3-C36E-4BC0-92A9-2F710A46E40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710"/>
                                        </p:tgtEl>
                                        <p:attrNameLst>
                                          <p:attrName>style.visibility</p:attrName>
                                        </p:attrNameLst>
                                      </p:cBhvr>
                                      <p:to>
                                        <p:strVal val="visible"/>
                                      </p:to>
                                    </p:set>
                                    <p:anim calcmode="lin" valueType="num">
                                      <p:cBhvr additive="base">
                                        <p:cTn id="7" dur="500" fill="hold"/>
                                        <p:tgtEl>
                                          <p:spTgt spid="29710"/>
                                        </p:tgtEl>
                                        <p:attrNameLst>
                                          <p:attrName>ppt_x</p:attrName>
                                        </p:attrNameLst>
                                      </p:cBhvr>
                                      <p:tavLst>
                                        <p:tav tm="0">
                                          <p:val>
                                            <p:strVal val="0-#ppt_w/2"/>
                                          </p:val>
                                        </p:tav>
                                        <p:tav tm="100000">
                                          <p:val>
                                            <p:strVal val="#ppt_x"/>
                                          </p:val>
                                        </p:tav>
                                      </p:tavLst>
                                    </p:anim>
                                    <p:anim calcmode="lin" valueType="num">
                                      <p:cBhvr additive="base">
                                        <p:cTn id="8" dur="500" fill="hold"/>
                                        <p:tgtEl>
                                          <p:spTgt spid="297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3" name="coi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0" grpId="0" animBg="1"/>
    </p:bldLst>
  </p:timing>
  <p:hf hdr="0" ftr="0" dt="0"/>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ea typeface="隶书" pitchFamily="49" charset="-122"/>
        </a:defRPr>
      </a:lvl2pPr>
      <a:lvl3pPr algn="l" rtl="0" fontAlgn="base">
        <a:spcBef>
          <a:spcPct val="0"/>
        </a:spcBef>
        <a:spcAft>
          <a:spcPct val="0"/>
        </a:spcAft>
        <a:defRPr sz="4400">
          <a:solidFill>
            <a:schemeClr val="tx1"/>
          </a:solidFill>
          <a:latin typeface="Arial" charset="0"/>
          <a:ea typeface="隶书" pitchFamily="49" charset="-122"/>
        </a:defRPr>
      </a:lvl3pPr>
      <a:lvl4pPr algn="l" rtl="0" fontAlgn="base">
        <a:spcBef>
          <a:spcPct val="0"/>
        </a:spcBef>
        <a:spcAft>
          <a:spcPct val="0"/>
        </a:spcAft>
        <a:defRPr sz="4400">
          <a:solidFill>
            <a:schemeClr val="tx1"/>
          </a:solidFill>
          <a:latin typeface="Arial" charset="0"/>
          <a:ea typeface="隶书" pitchFamily="49" charset="-122"/>
        </a:defRPr>
      </a:lvl4pPr>
      <a:lvl5pPr algn="l" rtl="0" fontAlgn="base">
        <a:spcBef>
          <a:spcPct val="0"/>
        </a:spcBef>
        <a:spcAft>
          <a:spcPct val="0"/>
        </a:spcAft>
        <a:defRPr sz="4400">
          <a:solidFill>
            <a:schemeClr val="tx1"/>
          </a:solidFill>
          <a:latin typeface="Arial" charset="0"/>
          <a:ea typeface="隶书" pitchFamily="49" charset="-122"/>
        </a:defRPr>
      </a:lvl5pPr>
      <a:lvl6pPr marL="457200" algn="l" rtl="0" fontAlgn="base">
        <a:spcBef>
          <a:spcPct val="0"/>
        </a:spcBef>
        <a:spcAft>
          <a:spcPct val="0"/>
        </a:spcAft>
        <a:defRPr sz="4400">
          <a:solidFill>
            <a:schemeClr val="tx1"/>
          </a:solidFill>
          <a:latin typeface="Arial" charset="0"/>
          <a:ea typeface="隶书" pitchFamily="49" charset="-122"/>
        </a:defRPr>
      </a:lvl6pPr>
      <a:lvl7pPr marL="914400" algn="l" rtl="0" fontAlgn="base">
        <a:spcBef>
          <a:spcPct val="0"/>
        </a:spcBef>
        <a:spcAft>
          <a:spcPct val="0"/>
        </a:spcAft>
        <a:defRPr sz="4400">
          <a:solidFill>
            <a:schemeClr val="tx1"/>
          </a:solidFill>
          <a:latin typeface="Arial" charset="0"/>
          <a:ea typeface="隶书" pitchFamily="49" charset="-122"/>
        </a:defRPr>
      </a:lvl7pPr>
      <a:lvl8pPr marL="1371600" algn="l" rtl="0" fontAlgn="base">
        <a:spcBef>
          <a:spcPct val="0"/>
        </a:spcBef>
        <a:spcAft>
          <a:spcPct val="0"/>
        </a:spcAft>
        <a:defRPr sz="4400">
          <a:solidFill>
            <a:schemeClr val="tx1"/>
          </a:solidFill>
          <a:latin typeface="Arial" charset="0"/>
          <a:ea typeface="隶书" pitchFamily="49" charset="-122"/>
        </a:defRPr>
      </a:lvl8pPr>
      <a:lvl9pPr marL="1828800" algn="l" rtl="0" fontAlgn="base">
        <a:spcBef>
          <a:spcPct val="0"/>
        </a:spcBef>
        <a:spcAft>
          <a:spcPct val="0"/>
        </a:spcAft>
        <a:defRPr sz="4400">
          <a:solidFill>
            <a:schemeClr val="tx1"/>
          </a:solidFill>
          <a:latin typeface="Arial" charset="0"/>
          <a:ea typeface="隶书" pitchFamily="49"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png"/><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2.wmf"/><Relationship Id="rId17" Type="http://schemas.openxmlformats.org/officeDocument/2006/relationships/image" Target="../media/image25.png"/><Relationship Id="rId2" Type="http://schemas.openxmlformats.org/officeDocument/2006/relationships/slideLayout" Target="../slideLayouts/slideLayout2.xml"/><Relationship Id="rId16" Type="http://schemas.openxmlformats.org/officeDocument/2006/relationships/image" Target="../media/image24.wmf"/><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1.bin"/><Relationship Id="rId14" Type="http://schemas.openxmlformats.org/officeDocument/2006/relationships/image" Target="../media/image23.wmf"/></Relationships>
</file>

<file path=ppt/slides/_rels/slide1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16.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1.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image" Target="../media/image36.png"/><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2.bin"/><Relationship Id="rId14" Type="http://schemas.openxmlformats.org/officeDocument/2006/relationships/image" Target="../media/image35.wmf"/></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oleObject" Target="../embeddings/oleObject31.bin"/><Relationship Id="rId3" Type="http://schemas.openxmlformats.org/officeDocument/2006/relationships/oleObject" Target="../embeddings/oleObject25.bin"/><Relationship Id="rId7" Type="http://schemas.openxmlformats.org/officeDocument/2006/relationships/image" Target="../media/image39.wmf"/><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6.bin"/><Relationship Id="rId11" Type="http://schemas.openxmlformats.org/officeDocument/2006/relationships/oleObject" Target="../embeddings/oleObject29.bin"/><Relationship Id="rId5" Type="http://schemas.openxmlformats.org/officeDocument/2006/relationships/image" Target="../media/image41.png"/><Relationship Id="rId10" Type="http://schemas.openxmlformats.org/officeDocument/2006/relationships/oleObject" Target="../embeddings/oleObject28.bin"/><Relationship Id="rId4" Type="http://schemas.openxmlformats.org/officeDocument/2006/relationships/image" Target="../media/image38.wmf"/><Relationship Id="rId9" Type="http://schemas.openxmlformats.org/officeDocument/2006/relationships/image" Target="../media/image40.wmf"/></Relationships>
</file>

<file path=ppt/slides/_rels/slide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0.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38.xml"/><Relationship Id="rId2" Type="http://schemas.openxmlformats.org/officeDocument/2006/relationships/slide" Target="slide3.xml"/><Relationship Id="rId16"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33.xml"/><Relationship Id="rId5" Type="http://schemas.openxmlformats.org/officeDocument/2006/relationships/slide" Target="slide8.xml"/><Relationship Id="rId15" Type="http://schemas.openxmlformats.org/officeDocument/2006/relationships/slide" Target="slide52.xml"/><Relationship Id="rId10" Type="http://schemas.openxmlformats.org/officeDocument/2006/relationships/slide" Target="slide29.xml"/><Relationship Id="rId4" Type="http://schemas.openxmlformats.org/officeDocument/2006/relationships/slide" Target="slide6.xml"/><Relationship Id="rId9" Type="http://schemas.openxmlformats.org/officeDocument/2006/relationships/slide" Target="slide28.xml"/><Relationship Id="rId14" Type="http://schemas.openxmlformats.org/officeDocument/2006/relationships/slide" Target="slide44.xml"/></Relationships>
</file>

<file path=ppt/slides/_rels/slide20.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37.bin"/><Relationship Id="rId18" Type="http://schemas.openxmlformats.org/officeDocument/2006/relationships/oleObject" Target="../embeddings/oleObject40.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5.wmf"/><Relationship Id="rId17"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47.wmf"/><Relationship Id="rId20" Type="http://schemas.openxmlformats.org/officeDocument/2006/relationships/image" Target="../media/image48.wmf"/><Relationship Id="rId1" Type="http://schemas.openxmlformats.org/officeDocument/2006/relationships/vmlDrawing" Target="../drawings/vmlDrawing9.vml"/><Relationship Id="rId6" Type="http://schemas.openxmlformats.org/officeDocument/2006/relationships/image" Target="../media/image39.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44.wmf"/><Relationship Id="rId19" Type="http://schemas.openxmlformats.org/officeDocument/2006/relationships/oleObject" Target="../embeddings/oleObject41.bin"/><Relationship Id="rId4" Type="http://schemas.openxmlformats.org/officeDocument/2006/relationships/image" Target="../media/image42.wmf"/><Relationship Id="rId9" Type="http://schemas.openxmlformats.org/officeDocument/2006/relationships/oleObject" Target="../embeddings/oleObject35.bin"/><Relationship Id="rId14" Type="http://schemas.openxmlformats.org/officeDocument/2006/relationships/image" Target="../media/image4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9.wmf"/></Relationships>
</file>

<file path=ppt/slides/_rels/slide23.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2.wmf"/><Relationship Id="rId5" Type="http://schemas.openxmlformats.org/officeDocument/2006/relationships/oleObject" Target="../embeddings/oleObject45.bin"/><Relationship Id="rId4" Type="http://schemas.openxmlformats.org/officeDocument/2006/relationships/image" Target="../media/image51.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6.bin"/><Relationship Id="rId7" Type="http://schemas.openxmlformats.org/officeDocument/2006/relationships/image" Target="../media/image55.wmf"/><Relationship Id="rId12"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8.bin"/><Relationship Id="rId11" Type="http://schemas.openxmlformats.org/officeDocument/2006/relationships/image" Target="../media/image56.wmf"/><Relationship Id="rId5" Type="http://schemas.openxmlformats.org/officeDocument/2006/relationships/oleObject" Target="../embeddings/oleObject47.bin"/><Relationship Id="rId10" Type="http://schemas.openxmlformats.org/officeDocument/2006/relationships/oleObject" Target="../embeddings/oleObject50.bin"/><Relationship Id="rId4" Type="http://schemas.openxmlformats.org/officeDocument/2006/relationships/image" Target="../media/image54.wmf"/><Relationship Id="rId9" Type="http://schemas.openxmlformats.org/officeDocument/2006/relationships/image" Target="../media/image42.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image" Target="../media/image60.png"/><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2.bin"/><Relationship Id="rId5" Type="http://schemas.openxmlformats.org/officeDocument/2006/relationships/image" Target="../media/image57.wmf"/><Relationship Id="rId4" Type="http://schemas.openxmlformats.org/officeDocument/2006/relationships/oleObject" Target="../embeddings/oleObject51.bin"/><Relationship Id="rId9" Type="http://schemas.openxmlformats.org/officeDocument/2006/relationships/image" Target="../media/image5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2.wmf"/><Relationship Id="rId11" Type="http://schemas.openxmlformats.org/officeDocument/2006/relationships/image" Target="../media/image66.png"/><Relationship Id="rId5" Type="http://schemas.openxmlformats.org/officeDocument/2006/relationships/oleObject" Target="../embeddings/oleObject55.bin"/><Relationship Id="rId10" Type="http://schemas.openxmlformats.org/officeDocument/2006/relationships/image" Target="../media/image65.png"/><Relationship Id="rId4" Type="http://schemas.openxmlformats.org/officeDocument/2006/relationships/image" Target="../media/image61.wmf"/><Relationship Id="rId9"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8.bin"/><Relationship Id="rId5" Type="http://schemas.openxmlformats.org/officeDocument/2006/relationships/image" Target="../media/image67.wmf"/><Relationship Id="rId4" Type="http://schemas.openxmlformats.org/officeDocument/2006/relationships/oleObject" Target="../embeddings/oleObject57.bin"/></Relationships>
</file>

<file path=ppt/slides/_rels/slide3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73.wmf"/><Relationship Id="rId3" Type="http://schemas.openxmlformats.org/officeDocument/2006/relationships/image" Target="../media/image75.png"/><Relationship Id="rId7" Type="http://schemas.openxmlformats.org/officeDocument/2006/relationships/image" Target="../media/image71.wmf"/><Relationship Id="rId12"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0.bin"/><Relationship Id="rId11" Type="http://schemas.openxmlformats.org/officeDocument/2006/relationships/image" Target="../media/image72.wmf"/><Relationship Id="rId5" Type="http://schemas.openxmlformats.org/officeDocument/2006/relationships/image" Target="../media/image70.wmf"/><Relationship Id="rId15" Type="http://schemas.openxmlformats.org/officeDocument/2006/relationships/image" Target="../media/image74.wmf"/><Relationship Id="rId10" Type="http://schemas.openxmlformats.org/officeDocument/2006/relationships/oleObject" Target="../embeddings/oleObject63.bin"/><Relationship Id="rId4" Type="http://schemas.openxmlformats.org/officeDocument/2006/relationships/oleObject" Target="../embeddings/oleObject59.bin"/><Relationship Id="rId9" Type="http://schemas.openxmlformats.org/officeDocument/2006/relationships/oleObject" Target="../embeddings/oleObject62.bin"/><Relationship Id="rId14" Type="http://schemas.openxmlformats.org/officeDocument/2006/relationships/oleObject" Target="../embeddings/oleObject65.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oleObject" Target="../embeddings/oleObject72.bin"/><Relationship Id="rId18" Type="http://schemas.openxmlformats.org/officeDocument/2006/relationships/oleObject" Target="../embeddings/oleObject75.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oleObject" Target="../embeddings/oleObject71.bin"/><Relationship Id="rId17" Type="http://schemas.openxmlformats.org/officeDocument/2006/relationships/oleObject" Target="../embeddings/oleObject74.bin"/><Relationship Id="rId2" Type="http://schemas.openxmlformats.org/officeDocument/2006/relationships/slideLayout" Target="../slideLayouts/slideLayout2.xml"/><Relationship Id="rId16" Type="http://schemas.openxmlformats.org/officeDocument/2006/relationships/image" Target="../media/image79.wmf"/><Relationship Id="rId1" Type="http://schemas.openxmlformats.org/officeDocument/2006/relationships/vmlDrawing" Target="../drawings/vmlDrawing18.vml"/><Relationship Id="rId6" Type="http://schemas.openxmlformats.org/officeDocument/2006/relationships/image" Target="../media/image70.wmf"/><Relationship Id="rId11" Type="http://schemas.openxmlformats.org/officeDocument/2006/relationships/image" Target="../media/image77.wmf"/><Relationship Id="rId5" Type="http://schemas.openxmlformats.org/officeDocument/2006/relationships/oleObject" Target="../embeddings/oleObject67.bin"/><Relationship Id="rId15" Type="http://schemas.openxmlformats.org/officeDocument/2006/relationships/oleObject" Target="../embeddings/oleObject73.bin"/><Relationship Id="rId10" Type="http://schemas.openxmlformats.org/officeDocument/2006/relationships/oleObject" Target="../embeddings/oleObject70.bin"/><Relationship Id="rId19" Type="http://schemas.openxmlformats.org/officeDocument/2006/relationships/image" Target="../media/image80.wmf"/><Relationship Id="rId4" Type="http://schemas.openxmlformats.org/officeDocument/2006/relationships/image" Target="../media/image71.wmf"/><Relationship Id="rId9" Type="http://schemas.openxmlformats.org/officeDocument/2006/relationships/image" Target="../media/image76.wmf"/><Relationship Id="rId14" Type="http://schemas.openxmlformats.org/officeDocument/2006/relationships/image" Target="../media/image78.wmf"/></Relationships>
</file>

<file path=ppt/slides/_rels/slide3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82.wmf"/></Relationships>
</file>

<file path=ppt/slides/_rels/slide38.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4.wmf"/><Relationship Id="rId5" Type="http://schemas.openxmlformats.org/officeDocument/2006/relationships/oleObject" Target="../embeddings/oleObject78.bin"/><Relationship Id="rId4" Type="http://schemas.openxmlformats.org/officeDocument/2006/relationships/image" Target="../media/image83.wmf"/></Relationships>
</file>

<file path=ppt/slides/_rels/slide3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87.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91.gif"/><Relationship Id="rId7"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82.bin"/><Relationship Id="rId5" Type="http://schemas.openxmlformats.org/officeDocument/2006/relationships/image" Target="../media/image88.wmf"/><Relationship Id="rId4" Type="http://schemas.openxmlformats.org/officeDocument/2006/relationships/oleObject" Target="../embeddings/oleObject81.bin"/><Relationship Id="rId9" Type="http://schemas.openxmlformats.org/officeDocument/2006/relationships/image" Target="../media/image90.wmf"/></Relationships>
</file>

<file path=ppt/slides/_rels/slide42.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85.bin"/><Relationship Id="rId5" Type="http://schemas.openxmlformats.org/officeDocument/2006/relationships/image" Target="../media/image92.wmf"/><Relationship Id="rId4" Type="http://schemas.openxmlformats.org/officeDocument/2006/relationships/oleObject" Target="../embeddings/oleObject84.bin"/></Relationships>
</file>

<file path=ppt/slides/_rels/slide43.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87.bin"/><Relationship Id="rId5" Type="http://schemas.openxmlformats.org/officeDocument/2006/relationships/image" Target="../media/image95.wmf"/><Relationship Id="rId4" Type="http://schemas.openxmlformats.org/officeDocument/2006/relationships/oleObject" Target="../embeddings/oleObject86.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99.wmf"/><Relationship Id="rId4" Type="http://schemas.openxmlformats.org/officeDocument/2006/relationships/oleObject" Target="../embeddings/oleObject88.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104.wmf"/><Relationship Id="rId3" Type="http://schemas.openxmlformats.org/officeDocument/2006/relationships/image" Target="../media/image41.png"/><Relationship Id="rId7" Type="http://schemas.openxmlformats.org/officeDocument/2006/relationships/image" Target="../media/image101.wmf"/><Relationship Id="rId12"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90.bin"/><Relationship Id="rId11" Type="http://schemas.openxmlformats.org/officeDocument/2006/relationships/image" Target="../media/image103.wmf"/><Relationship Id="rId5" Type="http://schemas.openxmlformats.org/officeDocument/2006/relationships/image" Target="../media/image100.wmf"/><Relationship Id="rId15" Type="http://schemas.openxmlformats.org/officeDocument/2006/relationships/image" Target="../media/image105.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102.wmf"/><Relationship Id="rId14" Type="http://schemas.openxmlformats.org/officeDocument/2006/relationships/oleObject" Target="../embeddings/oleObject94.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5.bin"/><Relationship Id="rId7" Type="http://schemas.openxmlformats.org/officeDocument/2006/relationships/image" Target="../media/image108.png"/><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7.wmf"/><Relationship Id="rId5" Type="http://schemas.openxmlformats.org/officeDocument/2006/relationships/oleObject" Target="../embeddings/oleObject96.bin"/><Relationship Id="rId4" Type="http://schemas.openxmlformats.org/officeDocument/2006/relationships/image" Target="../media/image106.wmf"/></Relationships>
</file>

<file path=ppt/slides/_rels/slide49.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1.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5.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19.png"/><Relationship Id="rId5" Type="http://schemas.openxmlformats.org/officeDocument/2006/relationships/image" Target="../media/image117.wmf"/><Relationship Id="rId4" Type="http://schemas.openxmlformats.org/officeDocument/2006/relationships/oleObject" Target="../embeddings/oleObject97.bin"/></Relationships>
</file>

<file path=ppt/slides/_rels/slide6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22.wmf"/><Relationship Id="rId5" Type="http://schemas.openxmlformats.org/officeDocument/2006/relationships/oleObject" Target="../embeddings/oleObject99.bin"/><Relationship Id="rId4" Type="http://schemas.openxmlformats.org/officeDocument/2006/relationships/image" Target="../media/image121.wmf"/></Relationships>
</file>

<file path=ppt/slides/_rels/slide63.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image" Target="../media/image131.wmf"/><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28.wmf"/><Relationship Id="rId11" Type="http://schemas.openxmlformats.org/officeDocument/2006/relationships/image" Target="../media/image130.wmf"/><Relationship Id="rId5" Type="http://schemas.openxmlformats.org/officeDocument/2006/relationships/oleObject" Target="../embeddings/oleObject101.bin"/><Relationship Id="rId10" Type="http://schemas.openxmlformats.org/officeDocument/2006/relationships/oleObject" Target="../embeddings/oleObject104.bin"/><Relationship Id="rId4" Type="http://schemas.openxmlformats.org/officeDocument/2006/relationships/image" Target="../media/image127.wmf"/><Relationship Id="rId9" Type="http://schemas.openxmlformats.org/officeDocument/2006/relationships/oleObject" Target="../embeddings/oleObject103.bin"/><Relationship Id="rId14" Type="http://schemas.openxmlformats.org/officeDocument/2006/relationships/image" Target="../media/image6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 Id="rId9" Type="http://schemas.openxmlformats.org/officeDocument/2006/relationships/image" Target="../media/image3.wmf"/></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33.wmf"/><Relationship Id="rId5" Type="http://schemas.openxmlformats.org/officeDocument/2006/relationships/oleObject" Target="../embeddings/oleObject107.bin"/><Relationship Id="rId4" Type="http://schemas.openxmlformats.org/officeDocument/2006/relationships/image" Target="../media/image132.wmf"/><Relationship Id="rId9" Type="http://schemas.openxmlformats.org/officeDocument/2006/relationships/oleObject" Target="../embeddings/oleObject109.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136.png"/><Relationship Id="rId4" Type="http://schemas.openxmlformats.org/officeDocument/2006/relationships/image" Target="../media/image135.wmf"/></Relationships>
</file>

<file path=ppt/slides/_rels/slide73.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138.wmf"/><Relationship Id="rId4" Type="http://schemas.openxmlformats.org/officeDocument/2006/relationships/oleObject" Target="../embeddings/oleObject111.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142.png"/><Relationship Id="rId4" Type="http://schemas.openxmlformats.org/officeDocument/2006/relationships/image" Target="../media/image141.wmf"/></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Rectangle 18"/>
          <p:cNvSpPr>
            <a:spLocks noGrp="1" noChangeArrowheads="1"/>
          </p:cNvSpPr>
          <p:nvPr>
            <p:ph type="sldNum" sz="quarter" idx="4"/>
          </p:nvPr>
        </p:nvSpPr>
        <p:spPr/>
        <p:txBody>
          <a:bodyPr/>
          <a:lstStyle/>
          <a:p>
            <a:fld id="{1A452A62-754A-491E-9EF9-F88176A93C6E}" type="slidenum">
              <a:rPr lang="en-US" altLang="zh-CN"/>
              <a:pPr/>
              <a:t>1</a:t>
            </a:fld>
            <a:endParaRPr lang="en-US" altLang="zh-CN"/>
          </a:p>
        </p:txBody>
      </p:sp>
      <p:sp>
        <p:nvSpPr>
          <p:cNvPr id="10242" name="Rectangle 2"/>
          <p:cNvSpPr>
            <a:spLocks noGrp="1" noChangeArrowheads="1"/>
          </p:cNvSpPr>
          <p:nvPr>
            <p:ph type="ctrTitle"/>
          </p:nvPr>
        </p:nvSpPr>
        <p:spPr>
          <a:xfrm>
            <a:off x="941388" y="1844675"/>
            <a:ext cx="8383587" cy="1470025"/>
          </a:xfrm>
          <a:effectLst>
            <a:outerShdw dist="107763" dir="2700000" algn="ctr" rotWithShape="0">
              <a:schemeClr val="bg2">
                <a:alpha val="50000"/>
              </a:schemeClr>
            </a:outerShdw>
          </a:effectLst>
        </p:spPr>
        <p:txBody>
          <a:bodyPr/>
          <a:lstStyle/>
          <a:p>
            <a:pPr algn="ctr"/>
            <a:r>
              <a:rPr lang="zh-CN" altLang="en-US">
                <a:solidFill>
                  <a:schemeClr val="bg1"/>
                </a:solidFill>
              </a:rPr>
              <a:t>线性规划与计算复杂性简介</a:t>
            </a:r>
          </a:p>
        </p:txBody>
      </p:sp>
      <p:sp>
        <p:nvSpPr>
          <p:cNvPr id="10243" name="Rectangle 3"/>
          <p:cNvSpPr>
            <a:spLocks noGrp="1" noChangeArrowheads="1"/>
          </p:cNvSpPr>
          <p:nvPr>
            <p:ph type="subTitle" idx="1"/>
          </p:nvPr>
        </p:nvSpPr>
        <p:spPr>
          <a:xfrm>
            <a:off x="2322513" y="4267200"/>
            <a:ext cx="6019800" cy="1752600"/>
          </a:xfrm>
        </p:spPr>
        <p:txBody>
          <a:bodyPr/>
          <a:lstStyle/>
          <a:p>
            <a:pPr eaLnBrk="0" hangingPunct="0">
              <a:spcBef>
                <a:spcPct val="50000"/>
              </a:spcBef>
              <a:buClr>
                <a:schemeClr val="bg1"/>
              </a:buClr>
              <a:buFontTx/>
              <a:buNone/>
            </a:pPr>
            <a:r>
              <a:rPr lang="zh-CN" altLang="en-US" b="1">
                <a:solidFill>
                  <a:srgbClr val="996633"/>
                </a:solidFill>
                <a:ea typeface="华文行楷" pitchFamily="2" charset="-122"/>
              </a:rPr>
              <a:t>浙江大学数学建模实践基地</a:t>
            </a:r>
          </a:p>
          <a:p>
            <a:endParaRPr lang="en-US" altLang="zh-CN">
              <a:solidFill>
                <a:srgbClr val="996633"/>
              </a:solidFill>
            </a:endParaRPr>
          </a:p>
        </p:txBody>
      </p:sp>
      <p:grpSp>
        <p:nvGrpSpPr>
          <p:cNvPr id="10244" name="Group 4"/>
          <p:cNvGrpSpPr>
            <a:grpSpLocks/>
          </p:cNvGrpSpPr>
          <p:nvPr/>
        </p:nvGrpSpPr>
        <p:grpSpPr bwMode="auto">
          <a:xfrm>
            <a:off x="4859338" y="1989138"/>
            <a:ext cx="3673475" cy="1800225"/>
            <a:chOff x="3061" y="1253"/>
            <a:chExt cx="2314" cy="1134"/>
          </a:xfrm>
        </p:grpSpPr>
        <p:sp>
          <p:nvSpPr>
            <p:cNvPr id="10245" name="AutoShape 5"/>
            <p:cNvSpPr>
              <a:spLocks noChangeArrowheads="1"/>
            </p:cNvSpPr>
            <p:nvPr/>
          </p:nvSpPr>
          <p:spPr bwMode="auto">
            <a:xfrm>
              <a:off x="5103" y="125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6" name="AutoShape 6"/>
            <p:cNvSpPr>
              <a:spLocks noChangeArrowheads="1"/>
            </p:cNvSpPr>
            <p:nvPr/>
          </p:nvSpPr>
          <p:spPr bwMode="auto">
            <a:xfrm>
              <a:off x="4059" y="2160"/>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7" name="AutoShape 7"/>
            <p:cNvSpPr>
              <a:spLocks noChangeArrowheads="1"/>
            </p:cNvSpPr>
            <p:nvPr/>
          </p:nvSpPr>
          <p:spPr bwMode="auto">
            <a:xfrm>
              <a:off x="3061" y="193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8" name="AutoShape 8"/>
            <p:cNvSpPr>
              <a:spLocks noChangeArrowheads="1"/>
            </p:cNvSpPr>
            <p:nvPr/>
          </p:nvSpPr>
          <p:spPr bwMode="auto">
            <a:xfrm>
              <a:off x="4377" y="129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49" name="Group 9"/>
          <p:cNvGrpSpPr>
            <a:grpSpLocks/>
          </p:cNvGrpSpPr>
          <p:nvPr/>
        </p:nvGrpSpPr>
        <p:grpSpPr bwMode="auto">
          <a:xfrm>
            <a:off x="4427538" y="1916113"/>
            <a:ext cx="3671887" cy="1441450"/>
            <a:chOff x="2789" y="1207"/>
            <a:chExt cx="2313" cy="908"/>
          </a:xfrm>
        </p:grpSpPr>
        <p:sp>
          <p:nvSpPr>
            <p:cNvPr id="10250" name="AutoShape 10"/>
            <p:cNvSpPr>
              <a:spLocks noChangeArrowheads="1"/>
            </p:cNvSpPr>
            <p:nvPr/>
          </p:nvSpPr>
          <p:spPr bwMode="auto">
            <a:xfrm>
              <a:off x="4830" y="188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1" name="AutoShape 11"/>
            <p:cNvSpPr>
              <a:spLocks noChangeArrowheads="1"/>
            </p:cNvSpPr>
            <p:nvPr/>
          </p:nvSpPr>
          <p:spPr bwMode="auto">
            <a:xfrm>
              <a:off x="2789" y="1207"/>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2" name="AutoShape 12"/>
            <p:cNvSpPr>
              <a:spLocks noChangeArrowheads="1"/>
            </p:cNvSpPr>
            <p:nvPr/>
          </p:nvSpPr>
          <p:spPr bwMode="auto">
            <a:xfrm>
              <a:off x="3787" y="1842"/>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down)">
                                      <p:cBhvr>
                                        <p:cTn id="7" dur="580">
                                          <p:stCondLst>
                                            <p:cond delay="0"/>
                                          </p:stCondLst>
                                        </p:cTn>
                                        <p:tgtEl>
                                          <p:spTgt spid="10242"/>
                                        </p:tgtEl>
                                      </p:cBhvr>
                                    </p:animEffect>
                                    <p:anim calcmode="lin" valueType="num">
                                      <p:cBhvr>
                                        <p:cTn id="8" dur="1822" tmFilter="0,0; 0.14,0.36; 0.43,0.73; 0.71,0.91; 1.0,1.0">
                                          <p:stCondLst>
                                            <p:cond delay="0"/>
                                          </p:stCondLst>
                                        </p:cTn>
                                        <p:tgtEl>
                                          <p:spTgt spid="1024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4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4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4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42"/>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42"/>
                                        </p:tgtEl>
                                      </p:cBhvr>
                                      <p:to x="100000" y="60000"/>
                                    </p:animScale>
                                    <p:animScale>
                                      <p:cBhvr>
                                        <p:cTn id="14" dur="166" decel="50000">
                                          <p:stCondLst>
                                            <p:cond delay="676"/>
                                          </p:stCondLst>
                                        </p:cTn>
                                        <p:tgtEl>
                                          <p:spTgt spid="10242"/>
                                        </p:tgtEl>
                                      </p:cBhvr>
                                      <p:to x="100000" y="100000"/>
                                    </p:animScale>
                                    <p:animScale>
                                      <p:cBhvr>
                                        <p:cTn id="15" dur="26">
                                          <p:stCondLst>
                                            <p:cond delay="1312"/>
                                          </p:stCondLst>
                                        </p:cTn>
                                        <p:tgtEl>
                                          <p:spTgt spid="10242"/>
                                        </p:tgtEl>
                                      </p:cBhvr>
                                      <p:to x="100000" y="80000"/>
                                    </p:animScale>
                                    <p:animScale>
                                      <p:cBhvr>
                                        <p:cTn id="16" dur="166" decel="50000">
                                          <p:stCondLst>
                                            <p:cond delay="1338"/>
                                          </p:stCondLst>
                                        </p:cTn>
                                        <p:tgtEl>
                                          <p:spTgt spid="10242"/>
                                        </p:tgtEl>
                                      </p:cBhvr>
                                      <p:to x="100000" y="100000"/>
                                    </p:animScale>
                                    <p:animScale>
                                      <p:cBhvr>
                                        <p:cTn id="17" dur="26">
                                          <p:stCondLst>
                                            <p:cond delay="1642"/>
                                          </p:stCondLst>
                                        </p:cTn>
                                        <p:tgtEl>
                                          <p:spTgt spid="10242"/>
                                        </p:tgtEl>
                                      </p:cBhvr>
                                      <p:to x="100000" y="90000"/>
                                    </p:animScale>
                                    <p:animScale>
                                      <p:cBhvr>
                                        <p:cTn id="18" dur="166" decel="50000">
                                          <p:stCondLst>
                                            <p:cond delay="1668"/>
                                          </p:stCondLst>
                                        </p:cTn>
                                        <p:tgtEl>
                                          <p:spTgt spid="10242"/>
                                        </p:tgtEl>
                                      </p:cBhvr>
                                      <p:to x="100000" y="100000"/>
                                    </p:animScale>
                                    <p:animScale>
                                      <p:cBhvr>
                                        <p:cTn id="19" dur="26">
                                          <p:stCondLst>
                                            <p:cond delay="1808"/>
                                          </p:stCondLst>
                                        </p:cTn>
                                        <p:tgtEl>
                                          <p:spTgt spid="10242"/>
                                        </p:tgtEl>
                                      </p:cBhvr>
                                      <p:to x="100000" y="95000"/>
                                    </p:animScale>
                                    <p:animScale>
                                      <p:cBhvr>
                                        <p:cTn id="20" dur="166" decel="50000">
                                          <p:stCondLst>
                                            <p:cond delay="1834"/>
                                          </p:stCondLst>
                                        </p:cTn>
                                        <p:tgtEl>
                                          <p:spTgt spid="10242"/>
                                        </p:tgtEl>
                                      </p:cBhvr>
                                      <p:to x="100000" y="100000"/>
                                    </p:animScale>
                                  </p:childTnLst>
                                </p:cTn>
                              </p:par>
                            </p:childTnLst>
                          </p:cTn>
                        </p:par>
                        <p:par>
                          <p:cTn id="21" fill="hold" nodeType="afterGroup">
                            <p:stCondLst>
                              <p:cond delay="2000"/>
                            </p:stCondLst>
                            <p:childTnLst>
                              <p:par>
                                <p:cTn id="22" presetID="3" presetClass="entr" presetSubtype="10" fill="hold" grpId="0" nodeType="afterEffect">
                                  <p:stCondLst>
                                    <p:cond delay="0"/>
                                  </p:stCondLst>
                                  <p:iterate type="lt">
                                    <p:tmPct val="0"/>
                                  </p:iterate>
                                  <p:childTnLst>
                                    <p:set>
                                      <p:cBhvr>
                                        <p:cTn id="23"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24" dur="500"/>
                                        <p:tgtEl>
                                          <p:spTgt spid="10243">
                                            <p:txEl>
                                              <p:pRg st="0" end="0"/>
                                            </p:txEl>
                                          </p:spTgt>
                                        </p:tgtEl>
                                      </p:cBhvr>
                                    </p:animEffect>
                                  </p:childTnLst>
                                  <p:subTnLst>
                                    <p:animClr clrSpc="rgb" dir="cw">
                                      <p:cBhvr override="childStyle">
                                        <p:cTn dur="1" fill="hold" display="0" masterRel="nextClick" afterEffect="1"/>
                                        <p:tgtEl>
                                          <p:spTgt spid="10243">
                                            <p:txEl>
                                              <p:pRg st="0" end="0"/>
                                            </p:txEl>
                                          </p:spTgt>
                                        </p:tgtEl>
                                        <p:attrNameLst>
                                          <p:attrName>ppt_c</p:attrName>
                                        </p:attrNameLst>
                                      </p:cBhvr>
                                      <p:to>
                                        <a:srgbClr val="996633"/>
                                      </p:to>
                                    </p:animClr>
                                  </p:subTnLst>
                                </p:cTn>
                              </p:par>
                            </p:childTnLst>
                          </p:cTn>
                        </p:par>
                        <p:par>
                          <p:cTn id="25" fill="hold" nodeType="afterGroup">
                            <p:stCondLst>
                              <p:cond delay="2500"/>
                            </p:stCondLst>
                            <p:childTnLst>
                              <p:par>
                                <p:cTn id="26" presetID="26" presetClass="emph" presetSubtype="0" fill="hold" nodeType="afterEffect">
                                  <p:stCondLst>
                                    <p:cond delay="0"/>
                                  </p:stCondLst>
                                  <p:childTnLst>
                                    <p:animEffect transition="out" filter="fade">
                                      <p:cBhvr>
                                        <p:cTn id="27" dur="1000" tmFilter="0, 0; .2, .5; .8, .5; 1, 0"/>
                                        <p:tgtEl>
                                          <p:spTgt spid="10249"/>
                                        </p:tgtEl>
                                      </p:cBhvr>
                                    </p:animEffect>
                                    <p:animScale>
                                      <p:cBhvr>
                                        <p:cTn id="28" dur="500" autoRev="1" fill="hold"/>
                                        <p:tgtEl>
                                          <p:spTgt spid="10249"/>
                                        </p:tgtEl>
                                      </p:cBhvr>
                                      <p:by x="105000" y="105000"/>
                                    </p:animScale>
                                  </p:childTnLst>
                                </p:cTn>
                              </p:par>
                            </p:childTnLst>
                          </p:cTn>
                        </p:par>
                        <p:par>
                          <p:cTn id="29" fill="hold" nodeType="afterGroup">
                            <p:stCondLst>
                              <p:cond delay="3500"/>
                            </p:stCondLst>
                            <p:childTnLst>
                              <p:par>
                                <p:cTn id="30" presetID="26" presetClass="emph" presetSubtype="0" fill="hold" nodeType="afterEffect">
                                  <p:stCondLst>
                                    <p:cond delay="0"/>
                                  </p:stCondLst>
                                  <p:childTnLst>
                                    <p:animEffect transition="out" filter="fade">
                                      <p:cBhvr>
                                        <p:cTn id="31" dur="1000" tmFilter="0, 0; .2, .5; .8, .5; 1, 0"/>
                                        <p:tgtEl>
                                          <p:spTgt spid="10244"/>
                                        </p:tgtEl>
                                      </p:cBhvr>
                                    </p:animEffect>
                                    <p:animScale>
                                      <p:cBhvr>
                                        <p:cTn id="32" dur="500" autoRev="1" fill="hold"/>
                                        <p:tgtEl>
                                          <p:spTgt spid="10244"/>
                                        </p:tgtEl>
                                      </p:cBhvr>
                                      <p:by x="105000" y="105000"/>
                                    </p:animScale>
                                  </p:childTnLst>
                                </p:cTn>
                              </p:par>
                            </p:childTnLst>
                          </p:cTn>
                        </p:par>
                        <p:par>
                          <p:cTn id="33" fill="hold" nodeType="afterGroup">
                            <p:stCondLst>
                              <p:cond delay="4500"/>
                            </p:stCondLst>
                            <p:childTnLst>
                              <p:par>
                                <p:cTn id="34" presetID="26" presetClass="emph" presetSubtype="0" fill="hold" nodeType="afterEffect">
                                  <p:stCondLst>
                                    <p:cond delay="0"/>
                                  </p:stCondLst>
                                  <p:childTnLst>
                                    <p:animEffect transition="out" filter="fade">
                                      <p:cBhvr>
                                        <p:cTn id="35" dur="1000" tmFilter="0, 0; .2, .5; .8, .5; 1, 0"/>
                                        <p:tgtEl>
                                          <p:spTgt spid="10249"/>
                                        </p:tgtEl>
                                      </p:cBhvr>
                                    </p:animEffect>
                                    <p:animScale>
                                      <p:cBhvr>
                                        <p:cTn id="36" dur="500" autoRev="1" fill="hold"/>
                                        <p:tgtEl>
                                          <p:spTgt spid="10249"/>
                                        </p:tgtEl>
                                      </p:cBhvr>
                                      <p:by x="105000" y="105000"/>
                                    </p:animScale>
                                  </p:childTnLst>
                                </p:cTn>
                              </p:par>
                            </p:childTnLst>
                          </p:cTn>
                        </p:par>
                        <p:par>
                          <p:cTn id="37" fill="hold" nodeType="afterGroup">
                            <p:stCondLst>
                              <p:cond delay="5500"/>
                            </p:stCondLst>
                            <p:childTnLst>
                              <p:par>
                                <p:cTn id="38" presetID="26" presetClass="emph" presetSubtype="0" fill="hold" nodeType="afterEffect">
                                  <p:stCondLst>
                                    <p:cond delay="0"/>
                                  </p:stCondLst>
                                  <p:childTnLst>
                                    <p:animEffect transition="out" filter="fade">
                                      <p:cBhvr>
                                        <p:cTn id="39" dur="1000" tmFilter="0, 0; .2, .5; .8, .5; 1, 0"/>
                                        <p:tgtEl>
                                          <p:spTgt spid="10244"/>
                                        </p:tgtEl>
                                      </p:cBhvr>
                                    </p:animEffect>
                                    <p:animScale>
                                      <p:cBhvr>
                                        <p:cTn id="40" dur="500" autoRev="1" fill="hold"/>
                                        <p:tgtEl>
                                          <p:spTgt spid="1024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8A1F83A4-8319-4606-9229-8F70AEA03782}" type="slidenum">
              <a:rPr lang="en-US" altLang="zh-CN"/>
              <a:pPr/>
              <a:t>10</a:t>
            </a:fld>
            <a:endParaRPr lang="en-US" altLang="zh-CN"/>
          </a:p>
        </p:txBody>
      </p:sp>
      <p:sp>
        <p:nvSpPr>
          <p:cNvPr id="76804" name="Text Box 4"/>
          <p:cNvSpPr txBox="1">
            <a:spLocks noChangeArrowheads="1"/>
          </p:cNvSpPr>
          <p:nvPr/>
        </p:nvSpPr>
        <p:spPr bwMode="auto">
          <a:xfrm>
            <a:off x="395288" y="549275"/>
            <a:ext cx="8351837" cy="1127125"/>
          </a:xfrm>
          <a:prstGeom prst="rect">
            <a:avLst/>
          </a:prstGeom>
          <a:solidFill>
            <a:srgbClr val="99CC00">
              <a:alpha val="30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80000"/>
              </a:lnSpc>
              <a:spcBef>
                <a:spcPct val="20000"/>
              </a:spcBef>
              <a:buClr>
                <a:schemeClr val="bg2"/>
              </a:buClr>
              <a:buSzPct val="75000"/>
              <a:buFont typeface="Wingdings" pitchFamily="2" charset="2"/>
              <a:buNone/>
            </a:pPr>
            <a:r>
              <a:rPr lang="zh-CN" altLang="en-US" sz="2400">
                <a:latin typeface="幼圆" pitchFamily="49" charset="-122"/>
                <a:ea typeface="幼圆" pitchFamily="49" charset="-122"/>
              </a:rPr>
              <a:t>在一般</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维空间中，要直接得出多胞形</a:t>
            </a:r>
            <a:r>
              <a:rPr lang="zh-CN" altLang="en-US" sz="2400">
                <a:latin typeface="Arial"/>
                <a:ea typeface="幼圆" pitchFamily="49" charset="-122"/>
              </a:rPr>
              <a:t>“</a:t>
            </a:r>
            <a:r>
              <a:rPr lang="zh-CN" altLang="en-US" sz="2400">
                <a:latin typeface="幼圆" pitchFamily="49" charset="-122"/>
                <a:ea typeface="幼圆" pitchFamily="49" charset="-122"/>
              </a:rPr>
              <a:t>顶点</a:t>
            </a:r>
            <a:r>
              <a:rPr lang="zh-CN" altLang="en-US" sz="2400">
                <a:latin typeface="Arial"/>
                <a:ea typeface="幼圆" pitchFamily="49" charset="-122"/>
              </a:rPr>
              <a:t>”</a:t>
            </a:r>
            <a:r>
              <a:rPr lang="zh-CN" altLang="en-US" sz="2400">
                <a:latin typeface="幼圆" pitchFamily="49" charset="-122"/>
                <a:ea typeface="幼圆" pitchFamily="49" charset="-122"/>
              </a:rPr>
              <a:t>概念还有一些</a:t>
            </a:r>
          </a:p>
          <a:p>
            <a:pPr algn="l">
              <a:lnSpc>
                <a:spcPct val="80000"/>
              </a:lnSpc>
              <a:spcBef>
                <a:spcPct val="20000"/>
              </a:spcBef>
              <a:buClr>
                <a:schemeClr val="bg2"/>
              </a:buClr>
              <a:buSzPct val="75000"/>
              <a:buFont typeface="Wingdings" pitchFamily="2" charset="2"/>
              <a:buNone/>
            </a:pPr>
            <a:r>
              <a:rPr lang="zh-CN" altLang="en-US" sz="2400">
                <a:latin typeface="幼圆" pitchFamily="49" charset="-122"/>
                <a:ea typeface="幼圆" pitchFamily="49" charset="-122"/>
              </a:rPr>
              <a:t>困难。在图</a:t>
            </a:r>
            <a:r>
              <a:rPr lang="en-US" altLang="zh-CN" sz="2400">
                <a:latin typeface="幼圆" pitchFamily="49" charset="-122"/>
                <a:ea typeface="幼圆" pitchFamily="49" charset="-122"/>
              </a:rPr>
              <a:t>8.1</a:t>
            </a:r>
            <a:r>
              <a:rPr lang="zh-CN" altLang="en-US" sz="2400">
                <a:latin typeface="幼圆" pitchFamily="49" charset="-122"/>
                <a:ea typeface="幼圆" pitchFamily="49" charset="-122"/>
              </a:rPr>
              <a:t>中顶点可以看成为边界直线的交点，但这一</a:t>
            </a:r>
          </a:p>
          <a:p>
            <a:pPr algn="l">
              <a:lnSpc>
                <a:spcPct val="80000"/>
              </a:lnSpc>
              <a:spcBef>
                <a:spcPct val="20000"/>
              </a:spcBef>
              <a:buClr>
                <a:schemeClr val="bg2"/>
              </a:buClr>
              <a:buSzPct val="75000"/>
              <a:buFont typeface="Wingdings" pitchFamily="2" charset="2"/>
              <a:buNone/>
            </a:pPr>
            <a:r>
              <a:rPr lang="zh-CN" altLang="en-US" sz="2400">
                <a:latin typeface="幼圆" pitchFamily="49" charset="-122"/>
                <a:ea typeface="幼圆" pitchFamily="49" charset="-122"/>
              </a:rPr>
              <a:t>几何概念的推广在一般</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维空间中的几何意义并不十分直观。</a:t>
            </a:r>
          </a:p>
        </p:txBody>
      </p:sp>
      <p:sp>
        <p:nvSpPr>
          <p:cNvPr id="76811" name="AutoShape 11"/>
          <p:cNvSpPr>
            <a:spLocks/>
          </p:cNvSpPr>
          <p:nvPr/>
        </p:nvSpPr>
        <p:spPr bwMode="auto">
          <a:xfrm>
            <a:off x="395288" y="1844675"/>
            <a:ext cx="8351837" cy="835025"/>
          </a:xfrm>
          <a:prstGeom prst="accentBorderCallout2">
            <a:avLst>
              <a:gd name="adj1" fmla="val 13741"/>
              <a:gd name="adj2" fmla="val -912"/>
              <a:gd name="adj3" fmla="val 13741"/>
              <a:gd name="adj4" fmla="val -2907"/>
              <a:gd name="adj5" fmla="val 287023"/>
              <a:gd name="adj6" fmla="val -3556"/>
            </a:avLst>
          </a:prstGeom>
          <a:solidFill>
            <a:srgbClr val="99CC00">
              <a:alpha val="30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ctr"/>
            <a:r>
              <a:rPr lang="zh-CN" altLang="en-US" sz="2400" b="1">
                <a:latin typeface="楷体_GB2312" pitchFamily="49" charset="-122"/>
                <a:ea typeface="楷体_GB2312" pitchFamily="49" charset="-122"/>
              </a:rPr>
              <a:t>定义</a:t>
            </a:r>
            <a:r>
              <a:rPr lang="en-US" altLang="zh-CN" sz="2400" b="1">
                <a:latin typeface="楷体_GB2312" pitchFamily="49" charset="-122"/>
                <a:ea typeface="楷体_GB2312" pitchFamily="49" charset="-122"/>
              </a:rPr>
              <a:t>8.1</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称</a:t>
            </a:r>
            <a:r>
              <a:rPr lang="en-US" altLang="zh-CN" sz="2400" i="1">
                <a:latin typeface="楷体_GB2312" pitchFamily="49" charset="-122"/>
                <a:ea typeface="楷体_GB2312" pitchFamily="49" charset="-122"/>
              </a:rPr>
              <a:t>n </a:t>
            </a:r>
            <a:r>
              <a:rPr lang="zh-CN" altLang="en-US" sz="2400">
                <a:latin typeface="楷体_GB2312" pitchFamily="49" charset="-122"/>
                <a:ea typeface="楷体_GB2312" pitchFamily="49" charset="-122"/>
              </a:rPr>
              <a:t>维空间中的区域</a:t>
            </a:r>
            <a:r>
              <a:rPr lang="en-US" altLang="zh-CN" sz="2400" i="1">
                <a:latin typeface="楷体_GB2312" pitchFamily="49" charset="-122"/>
                <a:ea typeface="楷体_GB2312" pitchFamily="49" charset="-122"/>
              </a:rPr>
              <a:t>R</a:t>
            </a:r>
            <a:r>
              <a:rPr lang="zh-CN" altLang="en-US" sz="2400">
                <a:latin typeface="楷体_GB2312" pitchFamily="49" charset="-122"/>
                <a:ea typeface="楷体_GB2312" pitchFamily="49" charset="-122"/>
              </a:rPr>
              <a:t>为一凸集，若</a:t>
            </a:r>
            <a:r>
              <a:rPr lang="en-US" altLang="zh-CN" sz="2400" i="1">
                <a:solidFill>
                  <a:srgbClr val="000000"/>
                </a:solidFill>
                <a:latin typeface="Times New Roman" pitchFamily="18" charset="0"/>
                <a:cs typeface="Times New Roman" pitchFamily="18" charset="0"/>
              </a:rPr>
              <a:t>x</a:t>
            </a:r>
            <a:r>
              <a:rPr lang="en-US" altLang="zh-CN" sz="2400" baseline="30000">
                <a:solidFill>
                  <a:srgbClr val="000000"/>
                </a:solidFill>
                <a:latin typeface="Times New Roman" pitchFamily="18" charset="0"/>
                <a:cs typeface="Times New Roman" pitchFamily="18" charset="0"/>
              </a:rPr>
              <a:t>1</a:t>
            </a:r>
            <a:r>
              <a:rPr lang="en-US" altLang="zh-CN" sz="2400" i="1">
                <a:latin typeface="楷体_GB2312" pitchFamily="49" charset="-122"/>
                <a:ea typeface="楷体_GB2312" pitchFamily="49" charset="-122"/>
              </a:rPr>
              <a:t> </a:t>
            </a:r>
            <a:r>
              <a:rPr lang="en-US" altLang="zh-CN" sz="2400">
                <a:latin typeface="楷体_GB2312" pitchFamily="49" charset="-122"/>
                <a:ea typeface="楷体_GB2312" pitchFamily="49" charset="-122"/>
              </a:rPr>
              <a:t>, </a:t>
            </a:r>
            <a:r>
              <a:rPr lang="en-US" altLang="zh-CN" sz="2400" i="1">
                <a:solidFill>
                  <a:srgbClr val="000000"/>
                </a:solidFill>
                <a:latin typeface="Times New Roman" pitchFamily="18" charset="0"/>
                <a:cs typeface="Times New Roman" pitchFamily="18" charset="0"/>
              </a:rPr>
              <a:t>x</a:t>
            </a:r>
            <a:r>
              <a:rPr lang="en-US" altLang="zh-CN" sz="2400" baseline="30000">
                <a:solidFill>
                  <a:srgbClr val="000000"/>
                </a:solidFill>
                <a:latin typeface="Times New Roman" pitchFamily="18" charset="0"/>
                <a:cs typeface="Times New Roman" pitchFamily="18" charset="0"/>
              </a:rPr>
              <a:t>2</a:t>
            </a:r>
            <a:r>
              <a:rPr lang="en-US" altLang="zh-CN" sz="2400" i="1">
                <a:latin typeface="楷体_GB2312" pitchFamily="49" charset="-122"/>
                <a:ea typeface="楷体_GB2312" pitchFamily="49" charset="-122"/>
              </a:rPr>
              <a:t> </a:t>
            </a:r>
            <a:r>
              <a:rPr lang="en-US" altLang="zh-CN" sz="2400">
                <a:latin typeface="楷体_GB2312" pitchFamily="49" charset="-122"/>
                <a:ea typeface="楷体_GB2312" pitchFamily="49" charset="-122"/>
              </a:rPr>
              <a:t> ∈ </a:t>
            </a:r>
            <a:r>
              <a:rPr lang="en-US" altLang="zh-CN" sz="2400" i="1">
                <a:latin typeface="楷体_GB2312" pitchFamily="49" charset="-122"/>
                <a:ea typeface="楷体_GB2312" pitchFamily="49" charset="-122"/>
              </a:rPr>
              <a:t>R</a:t>
            </a:r>
            <a:r>
              <a:rPr lang="zh-CN" altLang="en-US" sz="2400">
                <a:latin typeface="楷体_GB2312" pitchFamily="49" charset="-122"/>
                <a:ea typeface="楷体_GB2312" pitchFamily="49" charset="-122"/>
              </a:rPr>
              <a:t>及	  </a:t>
            </a:r>
            <a:r>
              <a:rPr lang="en-US" altLang="zh-CN" sz="2400">
                <a:latin typeface="楷体_GB2312" pitchFamily="49" charset="-122"/>
                <a:ea typeface="楷体_GB2312" pitchFamily="49" charset="-122"/>
              </a:rPr>
              <a:t>λ∈(0, 1)</a:t>
            </a:r>
            <a:r>
              <a:rPr lang="zh-CN" altLang="en-US" sz="2400">
                <a:latin typeface="楷体_GB2312" pitchFamily="49" charset="-122"/>
                <a:ea typeface="楷体_GB2312" pitchFamily="49" charset="-122"/>
              </a:rPr>
              <a:t>，有</a:t>
            </a:r>
            <a:r>
              <a:rPr lang="en-US" altLang="zh-CN" sz="2400">
                <a:latin typeface="楷体_GB2312" pitchFamily="49" charset="-122"/>
                <a:ea typeface="楷体_GB2312" pitchFamily="49" charset="-122"/>
              </a:rPr>
              <a:t>λ </a:t>
            </a:r>
            <a:r>
              <a:rPr lang="en-US" altLang="zh-CN" sz="2400" i="1">
                <a:solidFill>
                  <a:srgbClr val="000000"/>
                </a:solidFill>
                <a:latin typeface="Times New Roman" pitchFamily="18" charset="0"/>
                <a:cs typeface="Times New Roman" pitchFamily="18" charset="0"/>
              </a:rPr>
              <a:t>x</a:t>
            </a:r>
            <a:r>
              <a:rPr lang="en-US" altLang="zh-CN" sz="2400" baseline="30000">
                <a:solidFill>
                  <a:srgbClr val="000000"/>
                </a:solidFill>
                <a:latin typeface="Times New Roman" pitchFamily="18" charset="0"/>
                <a:cs typeface="Times New Roman" pitchFamily="18" charset="0"/>
              </a:rPr>
              <a:t>1</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λ</a:t>
            </a:r>
            <a:r>
              <a:rPr lang="zh-CN" altLang="en-US" sz="2400">
                <a:latin typeface="楷体_GB2312" pitchFamily="49" charset="-122"/>
                <a:ea typeface="楷体_GB2312" pitchFamily="49" charset="-122"/>
              </a:rPr>
              <a:t>）</a:t>
            </a:r>
            <a:r>
              <a:rPr lang="en-US" altLang="zh-CN" sz="2400" i="1">
                <a:solidFill>
                  <a:srgbClr val="000000"/>
                </a:solidFill>
                <a:latin typeface="Times New Roman" pitchFamily="18" charset="0"/>
                <a:cs typeface="Times New Roman" pitchFamily="18" charset="0"/>
              </a:rPr>
              <a:t>x</a:t>
            </a:r>
            <a:r>
              <a:rPr lang="en-US" altLang="zh-CN" sz="2400" baseline="30000">
                <a:solidFill>
                  <a:srgbClr val="000000"/>
                </a:solidFill>
                <a:latin typeface="Times New Roman" pitchFamily="18" charset="0"/>
                <a:cs typeface="Times New Roman" pitchFamily="18" charset="0"/>
              </a:rPr>
              <a:t>2</a:t>
            </a:r>
            <a:r>
              <a:rPr lang="en-US" altLang="zh-CN" sz="2400" i="1">
                <a:latin typeface="楷体_GB2312" pitchFamily="49" charset="-122"/>
                <a:ea typeface="楷体_GB2312" pitchFamily="49" charset="-122"/>
              </a:rPr>
              <a:t> </a:t>
            </a:r>
            <a:r>
              <a:rPr lang="en-US" altLang="zh-CN" sz="2400">
                <a:latin typeface="楷体_GB2312" pitchFamily="49" charset="-122"/>
                <a:ea typeface="楷体_GB2312" pitchFamily="49" charset="-122"/>
              </a:rPr>
              <a:t>∈ </a:t>
            </a:r>
            <a:r>
              <a:rPr lang="en-US" altLang="zh-CN" sz="2400" i="1">
                <a:latin typeface="楷体_GB2312" pitchFamily="49" charset="-122"/>
                <a:ea typeface="楷体_GB2312" pitchFamily="49" charset="-122"/>
              </a:rPr>
              <a:t>R</a:t>
            </a:r>
            <a:r>
              <a:rPr lang="zh-CN" altLang="en-US" sz="2400">
                <a:latin typeface="楷体_GB2312" pitchFamily="49" charset="-122"/>
                <a:ea typeface="楷体_GB2312" pitchFamily="49" charset="-122"/>
              </a:rPr>
              <a:t>。</a:t>
            </a:r>
          </a:p>
        </p:txBody>
      </p:sp>
      <p:sp>
        <p:nvSpPr>
          <p:cNvPr id="76812" name="AutoShape 12"/>
          <p:cNvSpPr>
            <a:spLocks/>
          </p:cNvSpPr>
          <p:nvPr/>
        </p:nvSpPr>
        <p:spPr bwMode="auto">
          <a:xfrm>
            <a:off x="395288" y="2852738"/>
            <a:ext cx="8351837" cy="1127125"/>
          </a:xfrm>
          <a:prstGeom prst="accentBorderCallout2">
            <a:avLst>
              <a:gd name="adj1" fmla="val 10171"/>
              <a:gd name="adj2" fmla="val -912"/>
              <a:gd name="adj3" fmla="val 10171"/>
              <a:gd name="adj4" fmla="val -2222"/>
              <a:gd name="adj5" fmla="val 121468"/>
              <a:gd name="adj6" fmla="val -3556"/>
            </a:avLst>
          </a:prstGeom>
          <a:solidFill>
            <a:srgbClr val="99CC00">
              <a:alpha val="30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80000"/>
              </a:lnSpc>
              <a:spcBef>
                <a:spcPct val="20000"/>
              </a:spcBef>
              <a:buClr>
                <a:schemeClr val="bg2"/>
              </a:buClr>
              <a:buSzPct val="75000"/>
              <a:buFont typeface="Wingdings" pitchFamily="2" charset="2"/>
              <a:buNone/>
            </a:pPr>
            <a:r>
              <a:rPr lang="zh-CN" altLang="en-US" sz="2400" b="1">
                <a:latin typeface="楷体_GB2312" pitchFamily="49" charset="-122"/>
                <a:ea typeface="楷体_GB2312" pitchFamily="49" charset="-122"/>
              </a:rPr>
              <a:t>定义</a:t>
            </a:r>
            <a:r>
              <a:rPr lang="en-US" altLang="zh-CN" sz="2400" b="1">
                <a:latin typeface="楷体_GB2312" pitchFamily="49" charset="-122"/>
                <a:ea typeface="楷体_GB2312" pitchFamily="49" charset="-122"/>
              </a:rPr>
              <a:t>8.2</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设</a:t>
            </a:r>
            <a:r>
              <a:rPr lang="en-US" altLang="zh-CN" sz="2400" i="1">
                <a:latin typeface="楷体_GB2312" pitchFamily="49" charset="-122"/>
                <a:ea typeface="楷体_GB2312" pitchFamily="49" charset="-122"/>
              </a:rPr>
              <a:t>R</a:t>
            </a:r>
            <a:r>
              <a:rPr lang="zh-CN" altLang="en-US" sz="2400">
                <a:latin typeface="楷体_GB2312" pitchFamily="49" charset="-122"/>
                <a:ea typeface="楷体_GB2312" pitchFamily="49" charset="-122"/>
              </a:rPr>
              <a:t>为</a:t>
            </a:r>
            <a:r>
              <a:rPr lang="en-US" altLang="zh-CN" sz="2400" i="1">
                <a:latin typeface="楷体_GB2312" pitchFamily="49" charset="-122"/>
                <a:ea typeface="楷体_GB2312" pitchFamily="49" charset="-122"/>
              </a:rPr>
              <a:t>n</a:t>
            </a:r>
            <a:r>
              <a:rPr lang="zh-CN" altLang="en-US" sz="2400">
                <a:latin typeface="楷体_GB2312" pitchFamily="49" charset="-122"/>
                <a:ea typeface="楷体_GB2312" pitchFamily="49" charset="-122"/>
              </a:rPr>
              <a:t>维空间中的一个凸集，</a:t>
            </a:r>
            <a:r>
              <a:rPr lang="en-US" altLang="zh-CN" sz="2400" i="1">
                <a:latin typeface="楷体_GB2312" pitchFamily="49" charset="-122"/>
                <a:ea typeface="楷体_GB2312" pitchFamily="49" charset="-122"/>
              </a:rPr>
              <a:t>R</a:t>
            </a:r>
            <a:r>
              <a:rPr lang="zh-CN" altLang="en-US" sz="2400">
                <a:latin typeface="楷体_GB2312" pitchFamily="49" charset="-122"/>
                <a:ea typeface="楷体_GB2312" pitchFamily="49" charset="-122"/>
              </a:rPr>
              <a:t>中的点</a:t>
            </a:r>
            <a:r>
              <a:rPr lang="en-US" altLang="zh-CN" sz="2400" i="1">
                <a:latin typeface="楷体_GB2312" pitchFamily="49" charset="-122"/>
                <a:ea typeface="楷体_GB2312" pitchFamily="49" charset="-122"/>
              </a:rPr>
              <a:t>x</a:t>
            </a:r>
            <a:r>
              <a:rPr lang="zh-CN" altLang="en-US" sz="2400">
                <a:latin typeface="楷体_GB2312" pitchFamily="49" charset="-122"/>
                <a:ea typeface="楷体_GB2312" pitchFamily="49" charset="-122"/>
              </a:rPr>
              <a:t>被称为</a:t>
            </a:r>
            <a:r>
              <a:rPr lang="en-US" altLang="zh-CN" sz="2400" i="1">
                <a:latin typeface="楷体_GB2312" pitchFamily="49" charset="-122"/>
                <a:ea typeface="楷体_GB2312" pitchFamily="49" charset="-122"/>
              </a:rPr>
              <a:t>R</a:t>
            </a:r>
            <a:r>
              <a:rPr lang="zh-CN" altLang="en-US" sz="2400">
                <a:latin typeface="楷体_GB2312" pitchFamily="49" charset="-122"/>
                <a:ea typeface="楷体_GB2312" pitchFamily="49" charset="-122"/>
              </a:rPr>
              <a:t>的</a:t>
            </a:r>
          </a:p>
          <a:p>
            <a:pPr algn="l">
              <a:lnSpc>
                <a:spcPct val="80000"/>
              </a:lnSpc>
              <a:spcBef>
                <a:spcPct val="20000"/>
              </a:spcBef>
              <a:buClr>
                <a:schemeClr val="bg2"/>
              </a:buClr>
              <a:buSzPct val="75000"/>
              <a:buFont typeface="Wingdings" pitchFamily="2" charset="2"/>
              <a:buNone/>
            </a:pPr>
            <a:r>
              <a:rPr lang="zh-CN" altLang="en-US" sz="2400">
                <a:latin typeface="楷体_GB2312" pitchFamily="49" charset="-122"/>
                <a:ea typeface="楷体_GB2312" pitchFamily="49" charset="-122"/>
              </a:rPr>
              <a:t>一个极点，若不存在</a:t>
            </a:r>
            <a:r>
              <a:rPr lang="en-US" altLang="zh-CN" sz="2400" i="1">
                <a:solidFill>
                  <a:srgbClr val="000000"/>
                </a:solidFill>
                <a:latin typeface="Times New Roman" pitchFamily="18" charset="0"/>
                <a:cs typeface="Times New Roman" pitchFamily="18" charset="0"/>
              </a:rPr>
              <a:t>x</a:t>
            </a:r>
            <a:r>
              <a:rPr lang="en-US" altLang="zh-CN" sz="2400" baseline="30000">
                <a:solidFill>
                  <a:srgbClr val="000000"/>
                </a:solidFill>
                <a:latin typeface="Times New Roman" pitchFamily="18" charset="0"/>
                <a:cs typeface="Times New Roman" pitchFamily="18" charset="0"/>
              </a:rPr>
              <a:t>1</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a:t>
            </a:r>
            <a:r>
              <a:rPr lang="en-US" altLang="zh-CN" sz="2400" i="1">
                <a:solidFill>
                  <a:srgbClr val="000000"/>
                </a:solidFill>
                <a:latin typeface="Times New Roman" pitchFamily="18" charset="0"/>
                <a:cs typeface="Times New Roman" pitchFamily="18" charset="0"/>
              </a:rPr>
              <a:t>x</a:t>
            </a:r>
            <a:r>
              <a:rPr lang="en-US" altLang="zh-CN" sz="2400" baseline="30000">
                <a:solidFill>
                  <a:srgbClr val="000000"/>
                </a:solidFill>
                <a:latin typeface="Times New Roman" pitchFamily="18" charset="0"/>
                <a:cs typeface="Times New Roman" pitchFamily="18" charset="0"/>
              </a:rPr>
              <a:t>2</a:t>
            </a:r>
            <a:r>
              <a:rPr lang="en-US" altLang="zh-CN" sz="2400" i="1">
                <a:latin typeface="楷体_GB2312" pitchFamily="49" charset="-122"/>
                <a:ea typeface="楷体_GB2312" pitchFamily="49" charset="-122"/>
              </a:rPr>
              <a:t> </a:t>
            </a:r>
            <a:r>
              <a:rPr lang="en-US" altLang="zh-CN" sz="2400">
                <a:latin typeface="楷体_GB2312" pitchFamily="49" charset="-122"/>
                <a:ea typeface="楷体_GB2312" pitchFamily="49" charset="-122"/>
              </a:rPr>
              <a:t> ∈ </a:t>
            </a:r>
            <a:r>
              <a:rPr lang="en-US" altLang="zh-CN" sz="2400" i="1">
                <a:latin typeface="楷体_GB2312" pitchFamily="49" charset="-122"/>
                <a:ea typeface="楷体_GB2312" pitchFamily="49" charset="-122"/>
              </a:rPr>
              <a:t>R</a:t>
            </a:r>
            <a:r>
              <a:rPr lang="zh-CN" altLang="en-US" sz="2400">
                <a:latin typeface="楷体_GB2312" pitchFamily="49" charset="-122"/>
                <a:ea typeface="楷体_GB2312" pitchFamily="49" charset="-122"/>
              </a:rPr>
              <a:t>及</a:t>
            </a:r>
            <a:r>
              <a:rPr lang="en-US" altLang="zh-CN" sz="2400">
                <a:latin typeface="楷体_GB2312" pitchFamily="49" charset="-122"/>
                <a:ea typeface="楷体_GB2312" pitchFamily="49" charset="-122"/>
              </a:rPr>
              <a:t>λ∈(0, 1)</a:t>
            </a:r>
            <a:r>
              <a:rPr lang="zh-CN" altLang="en-US" sz="2400">
                <a:latin typeface="楷体_GB2312" pitchFamily="49" charset="-122"/>
                <a:ea typeface="楷体_GB2312" pitchFamily="49" charset="-122"/>
              </a:rPr>
              <a:t>，使得</a:t>
            </a:r>
          </a:p>
          <a:p>
            <a:pPr algn="l">
              <a:lnSpc>
                <a:spcPct val="80000"/>
              </a:lnSpc>
              <a:spcBef>
                <a:spcPct val="20000"/>
              </a:spcBef>
              <a:buClr>
                <a:schemeClr val="bg2"/>
              </a:buClr>
              <a:buSzPct val="75000"/>
              <a:buFont typeface="Wingdings" pitchFamily="2" charset="2"/>
              <a:buNone/>
            </a:pPr>
            <a:r>
              <a:rPr lang="zh-CN" altLang="en-US" sz="2400">
                <a:latin typeface="楷体_GB2312" pitchFamily="49" charset="-122"/>
                <a:ea typeface="楷体_GB2312" pitchFamily="49" charset="-122"/>
              </a:rPr>
              <a:t>		</a:t>
            </a:r>
            <a:r>
              <a:rPr lang="en-US" altLang="zh-CN" sz="2400" i="1">
                <a:latin typeface="楷体_GB2312" pitchFamily="49" charset="-122"/>
                <a:ea typeface="楷体_GB2312" pitchFamily="49" charset="-122"/>
              </a:rPr>
              <a:t>x</a:t>
            </a:r>
            <a:r>
              <a:rPr lang="en-US" altLang="zh-CN" sz="2400">
                <a:latin typeface="楷体_GB2312" pitchFamily="49" charset="-122"/>
                <a:ea typeface="楷体_GB2312" pitchFamily="49" charset="-122"/>
              </a:rPr>
              <a:t> =λ </a:t>
            </a:r>
            <a:r>
              <a:rPr lang="en-US" altLang="zh-CN" sz="2400" i="1">
                <a:solidFill>
                  <a:srgbClr val="000000"/>
                </a:solidFill>
                <a:latin typeface="Times New Roman" pitchFamily="18" charset="0"/>
                <a:cs typeface="Times New Roman" pitchFamily="18" charset="0"/>
              </a:rPr>
              <a:t>x</a:t>
            </a:r>
            <a:r>
              <a:rPr lang="en-US" altLang="zh-CN" sz="2400" baseline="30000">
                <a:solidFill>
                  <a:srgbClr val="000000"/>
                </a:solidFill>
                <a:latin typeface="Times New Roman" pitchFamily="18" charset="0"/>
                <a:cs typeface="Times New Roman" pitchFamily="18" charset="0"/>
              </a:rPr>
              <a:t>1</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λ</a:t>
            </a:r>
            <a:r>
              <a:rPr lang="zh-CN" altLang="en-US" sz="2400">
                <a:latin typeface="楷体_GB2312" pitchFamily="49" charset="-122"/>
                <a:ea typeface="楷体_GB2312" pitchFamily="49" charset="-122"/>
              </a:rPr>
              <a:t>）</a:t>
            </a:r>
            <a:r>
              <a:rPr lang="en-US" altLang="zh-CN" sz="2400" i="1">
                <a:solidFill>
                  <a:srgbClr val="000000"/>
                </a:solidFill>
                <a:latin typeface="Times New Roman" pitchFamily="18" charset="0"/>
                <a:cs typeface="Times New Roman" pitchFamily="18" charset="0"/>
              </a:rPr>
              <a:t>x</a:t>
            </a:r>
            <a:r>
              <a:rPr lang="en-US" altLang="zh-CN" sz="2400" baseline="30000">
                <a:solidFill>
                  <a:srgbClr val="000000"/>
                </a:solidFill>
                <a:latin typeface="Times New Roman" pitchFamily="18" charset="0"/>
                <a:cs typeface="Times New Roman" pitchFamily="18" charset="0"/>
              </a:rPr>
              <a:t>2</a:t>
            </a:r>
            <a:r>
              <a:rPr lang="en-US" altLang="zh-CN" sz="2400" i="1">
                <a:latin typeface="楷体_GB2312" pitchFamily="49" charset="-122"/>
                <a:ea typeface="楷体_GB2312" pitchFamily="49" charset="-122"/>
              </a:rPr>
              <a:t> </a:t>
            </a:r>
            <a:r>
              <a:rPr lang="zh-CN" altLang="en-US" sz="2400">
                <a:latin typeface="楷体_GB2312" pitchFamily="49" charset="-122"/>
                <a:ea typeface="楷体_GB2312" pitchFamily="49" charset="-122"/>
              </a:rPr>
              <a:t>。</a:t>
            </a:r>
          </a:p>
        </p:txBody>
      </p:sp>
      <p:sp>
        <p:nvSpPr>
          <p:cNvPr id="76813" name="AutoShape 13"/>
          <p:cNvSpPr>
            <a:spLocks noChangeArrowheads="1"/>
          </p:cNvSpPr>
          <p:nvPr/>
        </p:nvSpPr>
        <p:spPr bwMode="auto">
          <a:xfrm>
            <a:off x="323850" y="4149725"/>
            <a:ext cx="8496300" cy="2159000"/>
          </a:xfrm>
          <a:prstGeom prst="bevel">
            <a:avLst>
              <a:gd name="adj" fmla="val 12500"/>
            </a:avLst>
          </a:prstGeom>
          <a:solidFill>
            <a:srgbClr val="99CC00">
              <a:alpha val="30000"/>
            </a:srgbClr>
          </a:solidFill>
          <a:ln w="9525">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80000"/>
              </a:lnSpc>
              <a:spcBef>
                <a:spcPct val="20000"/>
              </a:spcBef>
              <a:buClr>
                <a:schemeClr val="bg2"/>
              </a:buClr>
              <a:buSzPct val="75000"/>
              <a:buFont typeface="Wingdings" pitchFamily="2" charset="2"/>
              <a:buNone/>
            </a:pPr>
            <a:r>
              <a:rPr lang="zh-CN" altLang="en-US" sz="2400">
                <a:latin typeface="幼圆" pitchFamily="49" charset="-122"/>
                <a:ea typeface="幼圆" pitchFamily="49" charset="-122"/>
              </a:rPr>
              <a:t>定义</a:t>
            </a:r>
            <a:r>
              <a:rPr lang="en-US" altLang="zh-CN" sz="2400">
                <a:latin typeface="幼圆" pitchFamily="49" charset="-122"/>
                <a:ea typeface="幼圆" pitchFamily="49" charset="-122"/>
              </a:rPr>
              <a:t>8.1</a:t>
            </a:r>
            <a:r>
              <a:rPr lang="zh-CN" altLang="en-US" sz="2400">
                <a:latin typeface="幼圆" pitchFamily="49" charset="-122"/>
                <a:ea typeface="幼圆" pitchFamily="49" charset="-122"/>
              </a:rPr>
              <a:t>说明凸集中任意两点的连线必在此凸集中；而定义</a:t>
            </a:r>
          </a:p>
          <a:p>
            <a:pPr algn="l">
              <a:lnSpc>
                <a:spcPct val="80000"/>
              </a:lnSpc>
              <a:spcBef>
                <a:spcPct val="20000"/>
              </a:spcBef>
              <a:buClr>
                <a:schemeClr val="bg2"/>
              </a:buClr>
              <a:buSzPct val="75000"/>
              <a:buFont typeface="Wingdings" pitchFamily="2" charset="2"/>
              <a:buNone/>
            </a:pPr>
            <a:r>
              <a:rPr lang="en-US" altLang="zh-CN" sz="2400">
                <a:latin typeface="幼圆" pitchFamily="49" charset="-122"/>
                <a:ea typeface="幼圆" pitchFamily="49" charset="-122"/>
              </a:rPr>
              <a:t>8.2</a:t>
            </a:r>
            <a:r>
              <a:rPr lang="zh-CN" altLang="en-US" sz="2400">
                <a:latin typeface="幼圆" pitchFamily="49" charset="-122"/>
                <a:ea typeface="幼圆" pitchFamily="49" charset="-122"/>
              </a:rPr>
              <a:t>说明，若</a:t>
            </a:r>
            <a:r>
              <a:rPr lang="en-US" altLang="zh-CN" sz="2400" i="1">
                <a:latin typeface="幼圆" pitchFamily="49" charset="-122"/>
                <a:ea typeface="幼圆" pitchFamily="49" charset="-122"/>
              </a:rPr>
              <a:t>x</a:t>
            </a:r>
            <a:r>
              <a:rPr lang="zh-CN" altLang="en-US" sz="2400">
                <a:latin typeface="幼圆" pitchFamily="49" charset="-122"/>
                <a:ea typeface="幼圆" pitchFamily="49" charset="-122"/>
              </a:rPr>
              <a:t>是凸集</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的一个极点，则</a:t>
            </a:r>
            <a:r>
              <a:rPr lang="en-US" altLang="zh-CN" sz="2400" i="1">
                <a:latin typeface="幼圆" pitchFamily="49" charset="-122"/>
                <a:ea typeface="幼圆" pitchFamily="49" charset="-122"/>
              </a:rPr>
              <a:t>x</a:t>
            </a:r>
            <a:r>
              <a:rPr lang="zh-CN" altLang="en-US" sz="2400">
                <a:latin typeface="幼圆" pitchFamily="49" charset="-122"/>
                <a:ea typeface="幼圆" pitchFamily="49" charset="-122"/>
              </a:rPr>
              <a:t>不能位于</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中任意两</a:t>
            </a:r>
          </a:p>
          <a:p>
            <a:pPr algn="l">
              <a:lnSpc>
                <a:spcPct val="80000"/>
              </a:lnSpc>
              <a:spcBef>
                <a:spcPct val="20000"/>
              </a:spcBef>
              <a:buClr>
                <a:schemeClr val="bg2"/>
              </a:buClr>
              <a:buSzPct val="75000"/>
              <a:buFont typeface="Wingdings" pitchFamily="2" charset="2"/>
              <a:buNone/>
            </a:pPr>
            <a:r>
              <a:rPr lang="zh-CN" altLang="en-US" sz="2400">
                <a:latin typeface="幼圆" pitchFamily="49" charset="-122"/>
                <a:ea typeface="幼圆" pitchFamily="49" charset="-122"/>
              </a:rPr>
              <a:t>点的连线上。不难证明，多胞形必为凸集。同样也不难证</a:t>
            </a:r>
          </a:p>
          <a:p>
            <a:pPr algn="l">
              <a:lnSpc>
                <a:spcPct val="80000"/>
              </a:lnSpc>
              <a:spcBef>
                <a:spcPct val="20000"/>
              </a:spcBef>
              <a:buClr>
                <a:schemeClr val="bg2"/>
              </a:buClr>
              <a:buSzPct val="75000"/>
              <a:buFont typeface="Wingdings" pitchFamily="2" charset="2"/>
              <a:buNone/>
            </a:pPr>
            <a:r>
              <a:rPr lang="zh-CN" altLang="en-US" sz="2400">
                <a:latin typeface="幼圆" pitchFamily="49" charset="-122"/>
                <a:ea typeface="幼圆" pitchFamily="49" charset="-122"/>
              </a:rPr>
              <a:t>明，图</a:t>
            </a:r>
            <a:r>
              <a:rPr lang="en-US" altLang="zh-CN" sz="2400">
                <a:latin typeface="幼圆" pitchFamily="49" charset="-122"/>
                <a:ea typeface="幼圆" pitchFamily="49" charset="-122"/>
              </a:rPr>
              <a:t>8.1</a:t>
            </a:r>
            <a:r>
              <a:rPr lang="zh-CN" altLang="en-US" sz="2400">
                <a:latin typeface="幼圆" pitchFamily="49" charset="-122"/>
                <a:ea typeface="幼圆" pitchFamily="49" charset="-122"/>
              </a:rPr>
              <a:t>中</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的顶点均为</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的极点（</a:t>
            </a:r>
            <a:r>
              <a:rPr lang="en-US" altLang="zh-CN" sz="2400" i="1">
                <a:latin typeface="幼圆" pitchFamily="49" charset="-122"/>
                <a:ea typeface="幼圆" pitchFamily="49" charset="-122"/>
              </a:rPr>
              <a:t>R </a:t>
            </a:r>
            <a:r>
              <a:rPr lang="zh-CN" altLang="en-US" sz="2400">
                <a:latin typeface="幼圆" pitchFamily="49" charset="-122"/>
                <a:ea typeface="幼圆" pitchFamily="49" charset="-122"/>
              </a:rPr>
              <a:t>也没有其他的极点）</a:t>
            </a:r>
          </a:p>
        </p:txBody>
      </p:sp>
      <p:grpSp>
        <p:nvGrpSpPr>
          <p:cNvPr id="76817" name="Group 17"/>
          <p:cNvGrpSpPr>
            <a:grpSpLocks/>
          </p:cNvGrpSpPr>
          <p:nvPr/>
        </p:nvGrpSpPr>
        <p:grpSpPr bwMode="auto">
          <a:xfrm>
            <a:off x="2411413" y="2060575"/>
            <a:ext cx="5343525" cy="2752725"/>
            <a:chOff x="1519" y="1298"/>
            <a:chExt cx="3366" cy="1734"/>
          </a:xfrm>
        </p:grpSpPr>
        <p:sp>
          <p:nvSpPr>
            <p:cNvPr id="76814" name="AutoShape 14"/>
            <p:cNvSpPr>
              <a:spLocks noChangeArrowheads="1"/>
            </p:cNvSpPr>
            <p:nvPr/>
          </p:nvSpPr>
          <p:spPr bwMode="auto">
            <a:xfrm>
              <a:off x="1519" y="1298"/>
              <a:ext cx="2313" cy="1270"/>
            </a:xfrm>
            <a:prstGeom prst="cloudCallout">
              <a:avLst>
                <a:gd name="adj1" fmla="val 74514"/>
                <a:gd name="adj2" fmla="val 59056"/>
              </a:avLst>
            </a:prstGeom>
            <a:solidFill>
              <a:srgbClr val="99CC00">
                <a:alpha val="60001"/>
              </a:srgbClr>
            </a:solidFill>
            <a:ln w="9525" cap="rnd">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2400">
                  <a:latin typeface="隶书" pitchFamily="49" charset="-122"/>
                  <a:ea typeface="隶书" pitchFamily="49" charset="-122"/>
                </a:rPr>
                <a:t>为此，我们将采用另一途径来定义它。</a:t>
              </a:r>
            </a:p>
          </p:txBody>
        </p:sp>
        <p:pic>
          <p:nvPicPr>
            <p:cNvPr id="76815" name="Picture 15" descr="GIFICOB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 y="2432"/>
              <a:ext cx="372" cy="6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2" nodeType="after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randombar(horizontal)">
                                      <p:cBhvr>
                                        <p:cTn id="7" dur="500"/>
                                        <p:tgtEl>
                                          <p:spTgt spid="76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76817"/>
                                        </p:tgtEl>
                                        <p:attrNameLst>
                                          <p:attrName>style.visibility</p:attrName>
                                        </p:attrNameLst>
                                      </p:cBhvr>
                                      <p:to>
                                        <p:strVal val="visible"/>
                                      </p:to>
                                    </p:set>
                                    <p:anim calcmode="lin" valueType="num">
                                      <p:cBhvr>
                                        <p:cTn id="12" dur="1000" fill="hold"/>
                                        <p:tgtEl>
                                          <p:spTgt spid="76817"/>
                                        </p:tgtEl>
                                        <p:attrNameLst>
                                          <p:attrName>ppt_w</p:attrName>
                                        </p:attrNameLst>
                                      </p:cBhvr>
                                      <p:tavLst>
                                        <p:tav tm="0">
                                          <p:val>
                                            <p:fltVal val="0"/>
                                          </p:val>
                                        </p:tav>
                                        <p:tav tm="100000">
                                          <p:val>
                                            <p:strVal val="#ppt_w"/>
                                          </p:val>
                                        </p:tav>
                                      </p:tavLst>
                                    </p:anim>
                                    <p:anim calcmode="lin" valueType="num">
                                      <p:cBhvr>
                                        <p:cTn id="13" dur="1000" fill="hold"/>
                                        <p:tgtEl>
                                          <p:spTgt spid="76817"/>
                                        </p:tgtEl>
                                        <p:attrNameLst>
                                          <p:attrName>ppt_h</p:attrName>
                                        </p:attrNameLst>
                                      </p:cBhvr>
                                      <p:tavLst>
                                        <p:tav tm="0">
                                          <p:val>
                                            <p:fltVal val="0"/>
                                          </p:val>
                                        </p:tav>
                                        <p:tav tm="100000">
                                          <p:val>
                                            <p:strVal val="#ppt_h"/>
                                          </p:val>
                                        </p:tav>
                                      </p:tavLst>
                                    </p:anim>
                                    <p:anim calcmode="lin" valueType="num">
                                      <p:cBhvr>
                                        <p:cTn id="14" dur="1000" fill="hold"/>
                                        <p:tgtEl>
                                          <p:spTgt spid="7681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68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xit" presetSubtype="0" fill="hold" nodeType="clickEffect">
                                  <p:stCondLst>
                                    <p:cond delay="0"/>
                                  </p:stCondLst>
                                  <p:childTnLst>
                                    <p:anim calcmode="lin" valueType="num">
                                      <p:cBhvr>
                                        <p:cTn id="19" dur="1000"/>
                                        <p:tgtEl>
                                          <p:spTgt spid="76817"/>
                                        </p:tgtEl>
                                        <p:attrNameLst>
                                          <p:attrName>ppt_w</p:attrName>
                                        </p:attrNameLst>
                                      </p:cBhvr>
                                      <p:tavLst>
                                        <p:tav tm="0">
                                          <p:val>
                                            <p:strVal val="ppt_w"/>
                                          </p:val>
                                        </p:tav>
                                        <p:tav tm="100000">
                                          <p:val>
                                            <p:fltVal val="0"/>
                                          </p:val>
                                        </p:tav>
                                      </p:tavLst>
                                    </p:anim>
                                    <p:anim calcmode="lin" valueType="num">
                                      <p:cBhvr>
                                        <p:cTn id="20" dur="1000"/>
                                        <p:tgtEl>
                                          <p:spTgt spid="76817"/>
                                        </p:tgtEl>
                                        <p:attrNameLst>
                                          <p:attrName>ppt_h</p:attrName>
                                        </p:attrNameLst>
                                      </p:cBhvr>
                                      <p:tavLst>
                                        <p:tav tm="0">
                                          <p:val>
                                            <p:strVal val="ppt_h"/>
                                          </p:val>
                                        </p:tav>
                                        <p:tav tm="100000">
                                          <p:val>
                                            <p:fltVal val="0"/>
                                          </p:val>
                                        </p:tav>
                                      </p:tavLst>
                                    </p:anim>
                                    <p:anim calcmode="lin" valueType="num">
                                      <p:cBhvr>
                                        <p:cTn id="21" dur="1000"/>
                                        <p:tgtEl>
                                          <p:spTgt spid="76817"/>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2" dur="1000"/>
                                        <p:tgtEl>
                                          <p:spTgt spid="76817"/>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3" dur="1" fill="hold">
                                          <p:stCondLst>
                                            <p:cond delay="999"/>
                                          </p:stCondLst>
                                        </p:cTn>
                                        <p:tgtEl>
                                          <p:spTgt spid="76817"/>
                                        </p:tgtEl>
                                        <p:attrNameLst>
                                          <p:attrName>style.visibility</p:attrName>
                                        </p:attrNameLst>
                                      </p:cBhvr>
                                      <p:to>
                                        <p:strVal val="hidden"/>
                                      </p:to>
                                    </p:set>
                                  </p:childTnLst>
                                </p:cTn>
                              </p:par>
                            </p:childTnLst>
                          </p:cTn>
                        </p:par>
                        <p:par>
                          <p:cTn id="24" fill="hold" nodeType="afterGroup">
                            <p:stCondLst>
                              <p:cond delay="1000"/>
                            </p:stCondLst>
                            <p:childTnLst>
                              <p:par>
                                <p:cTn id="25" presetID="18" presetClass="entr" presetSubtype="6" fill="hold" grpId="0" nodeType="afterEffect">
                                  <p:stCondLst>
                                    <p:cond delay="0"/>
                                  </p:stCondLst>
                                  <p:childTnLst>
                                    <p:set>
                                      <p:cBhvr>
                                        <p:cTn id="26" dur="1" fill="hold">
                                          <p:stCondLst>
                                            <p:cond delay="0"/>
                                          </p:stCondLst>
                                        </p:cTn>
                                        <p:tgtEl>
                                          <p:spTgt spid="76811"/>
                                        </p:tgtEl>
                                        <p:attrNameLst>
                                          <p:attrName>style.visibility</p:attrName>
                                        </p:attrNameLst>
                                      </p:cBhvr>
                                      <p:to>
                                        <p:strVal val="visible"/>
                                      </p:to>
                                    </p:set>
                                    <p:animEffect transition="in" filter="strips(downRight)">
                                      <p:cBhvr>
                                        <p:cTn id="27" dur="500"/>
                                        <p:tgtEl>
                                          <p:spTgt spid="768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76812"/>
                                        </p:tgtEl>
                                        <p:attrNameLst>
                                          <p:attrName>style.visibility</p:attrName>
                                        </p:attrNameLst>
                                      </p:cBhvr>
                                      <p:to>
                                        <p:strVal val="visible"/>
                                      </p:to>
                                    </p:set>
                                    <p:animEffect transition="in" filter="strips(downRight)">
                                      <p:cBhvr>
                                        <p:cTn id="32" dur="500"/>
                                        <p:tgtEl>
                                          <p:spTgt spid="768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76813"/>
                                        </p:tgtEl>
                                        <p:attrNameLst>
                                          <p:attrName>style.visibility</p:attrName>
                                        </p:attrNameLst>
                                      </p:cBhvr>
                                      <p:to>
                                        <p:strVal val="visible"/>
                                      </p:to>
                                    </p:set>
                                    <p:animEffect transition="in" filter="randombar(horizontal)">
                                      <p:cBhvr>
                                        <p:cTn id="37" dur="500"/>
                                        <p:tgtEl>
                                          <p:spTgt spid="76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2" animBg="1"/>
      <p:bldP spid="76811" grpId="0" animBg="1"/>
      <p:bldP spid="76812" grpId="0" animBg="1"/>
      <p:bldP spid="768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994B5CB8-B7E4-4B94-B93A-93FA9B7C93F1}" type="slidenum">
              <a:rPr lang="en-US" altLang="zh-CN"/>
              <a:pPr/>
              <a:t>11</a:t>
            </a:fld>
            <a:endParaRPr lang="en-US" altLang="zh-CN"/>
          </a:p>
        </p:txBody>
      </p:sp>
      <p:sp>
        <p:nvSpPr>
          <p:cNvPr id="91140" name="Rectangle 4"/>
          <p:cNvSpPr>
            <a:spLocks noGrp="1" noChangeArrowheads="1"/>
          </p:cNvSpPr>
          <p:nvPr>
            <p:ph type="title"/>
          </p:nvPr>
        </p:nvSpPr>
        <p:spPr>
          <a:xfrm>
            <a:off x="468313" y="673100"/>
            <a:ext cx="8207375" cy="955675"/>
          </a:xfrm>
          <a:noFill/>
          <a:ln>
            <a:solidFill>
              <a:srgbClr val="800080"/>
            </a:solidFill>
          </a:ln>
        </p:spPr>
        <p:txBody>
          <a:bodyPr/>
          <a:lstStyle/>
          <a:p>
            <a:r>
              <a:rPr lang="zh-CN" altLang="en-US">
                <a:solidFill>
                  <a:srgbClr val="800080"/>
                </a:solidFill>
              </a:rPr>
              <a:t>三、基本解与基本可行解</a:t>
            </a:r>
          </a:p>
        </p:txBody>
      </p:sp>
      <p:sp>
        <p:nvSpPr>
          <p:cNvPr id="9114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1141" name="AutoShape 5"/>
          <p:cNvSpPr>
            <a:spLocks noChangeArrowheads="1"/>
          </p:cNvSpPr>
          <p:nvPr/>
        </p:nvSpPr>
        <p:spPr bwMode="auto">
          <a:xfrm>
            <a:off x="395288" y="439738"/>
            <a:ext cx="8424862" cy="2052637"/>
          </a:xfrm>
          <a:prstGeom prst="foldedCorner">
            <a:avLst>
              <a:gd name="adj" fmla="val 12500"/>
            </a:avLst>
          </a:prstGeom>
          <a:solidFill>
            <a:srgbClr val="CC99FF">
              <a:alpha val="30000"/>
            </a:srgbClr>
          </a:solidFill>
          <a:ln w="9525">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80000"/>
              </a:lnSpc>
            </a:pPr>
            <a:r>
              <a:rPr lang="zh-CN" altLang="en-US" sz="2400">
                <a:latin typeface="幼圆" pitchFamily="49" charset="-122"/>
                <a:ea typeface="幼圆" pitchFamily="49" charset="-122"/>
              </a:rPr>
              <a:t>给定一个标准形式的线性规划问题（</a:t>
            </a:r>
            <a:r>
              <a:rPr lang="en-US" altLang="zh-CN" sz="2400">
                <a:latin typeface="幼圆" pitchFamily="49" charset="-122"/>
                <a:ea typeface="幼圆" pitchFamily="49" charset="-122"/>
              </a:rPr>
              <a:t>8.3</a:t>
            </a:r>
            <a:r>
              <a:rPr lang="zh-CN" altLang="en-US" sz="2400">
                <a:latin typeface="幼圆" pitchFamily="49" charset="-122"/>
                <a:ea typeface="幼圆" pitchFamily="49" charset="-122"/>
              </a:rPr>
              <a:t>），其中</a:t>
            </a:r>
            <a:r>
              <a:rPr lang="en-US" altLang="zh-CN" sz="2400" i="1">
                <a:solidFill>
                  <a:srgbClr val="000000"/>
                </a:solidFill>
                <a:latin typeface="Times New Roman" pitchFamily="18" charset="0"/>
                <a:cs typeface="Times New Roman" pitchFamily="18" charset="0"/>
              </a:rPr>
              <a:t>A</a:t>
            </a:r>
            <a:r>
              <a:rPr lang="en-US" altLang="zh-CN" sz="2400">
                <a:solidFill>
                  <a:srgbClr val="000000"/>
                </a:solidFill>
                <a:latin typeface="Times New Roman" pitchFamily="18" charset="0"/>
                <a:cs typeface="Times New Roman" pitchFamily="18" charset="0"/>
              </a:rPr>
              <a:t>=(</a:t>
            </a:r>
            <a:r>
              <a:rPr lang="en-US" altLang="zh-CN" sz="2400" i="1">
                <a:solidFill>
                  <a:srgbClr val="000000"/>
                </a:solidFill>
                <a:latin typeface="Times New Roman" pitchFamily="18" charset="0"/>
                <a:cs typeface="Times New Roman" pitchFamily="18" charset="0"/>
              </a:rPr>
              <a:t>a</a:t>
            </a:r>
            <a:r>
              <a:rPr lang="en-US" altLang="zh-CN" sz="2400" i="1" baseline="-30000">
                <a:solidFill>
                  <a:srgbClr val="000000"/>
                </a:solidFill>
                <a:latin typeface="Times New Roman" pitchFamily="18" charset="0"/>
                <a:cs typeface="Times New Roman" pitchFamily="18" charset="0"/>
              </a:rPr>
              <a:t>ij</a:t>
            </a:r>
            <a:r>
              <a:rPr lang="en-US" altLang="zh-CN" sz="2400">
                <a:solidFill>
                  <a:srgbClr val="000000"/>
                </a:solidFill>
                <a:latin typeface="Times New Roman" pitchFamily="18" charset="0"/>
                <a:cs typeface="Times New Roman" pitchFamily="18" charset="0"/>
              </a:rPr>
              <a:t>)</a:t>
            </a:r>
            <a:r>
              <a:rPr lang="en-US" altLang="zh-CN" sz="2400" baseline="-30000">
                <a:solidFill>
                  <a:srgbClr val="000000"/>
                </a:solidFill>
                <a:latin typeface="Times New Roman" pitchFamily="18" charset="0"/>
                <a:cs typeface="Times New Roman" pitchFamily="18" charset="0"/>
              </a:rPr>
              <a:t>mxn</a:t>
            </a:r>
            <a:r>
              <a:rPr lang="en-US" altLang="zh-CN" sz="2400" i="1">
                <a:latin typeface="幼圆" pitchFamily="49" charset="-122"/>
                <a:ea typeface="幼圆" pitchFamily="49" charset="-122"/>
              </a:rPr>
              <a:t> </a:t>
            </a:r>
            <a:r>
              <a:rPr lang="zh-CN" altLang="en-US" sz="2400">
                <a:latin typeface="幼圆" pitchFamily="49" charset="-122"/>
                <a:ea typeface="幼圆" pitchFamily="49" charset="-122"/>
              </a:rPr>
              <a:t>，</a:t>
            </a:r>
            <a:r>
              <a:rPr lang="en-US" altLang="zh-CN" sz="2400" i="1">
                <a:latin typeface="幼圆" pitchFamily="49" charset="-122"/>
                <a:ea typeface="幼圆" pitchFamily="49" charset="-122"/>
              </a:rPr>
              <a:t>m </a:t>
            </a:r>
            <a:r>
              <a:rPr lang="en-US" altLang="zh-CN" sz="2400">
                <a:latin typeface="幼圆" pitchFamily="49" charset="-122"/>
                <a:ea typeface="幼圆" pitchFamily="49" charset="-122"/>
              </a:rPr>
              <a:t>&lt;</a:t>
            </a:r>
            <a:r>
              <a:rPr lang="en-US" altLang="zh-CN" sz="2400" i="1">
                <a:latin typeface="幼圆" pitchFamily="49" charset="-122"/>
                <a:ea typeface="幼圆" pitchFamily="49" charset="-122"/>
              </a:rPr>
              <a:t>n </a:t>
            </a:r>
            <a:r>
              <a:rPr lang="zh-CN" altLang="en-US" sz="2400">
                <a:latin typeface="幼圆" pitchFamily="49" charset="-122"/>
                <a:ea typeface="幼圆" pitchFamily="49" charset="-122"/>
              </a:rPr>
              <a:t>秩</a:t>
            </a:r>
            <a:r>
              <a:rPr lang="en-US" altLang="zh-CN" sz="2400" i="1">
                <a:latin typeface="幼圆" pitchFamily="49" charset="-122"/>
                <a:ea typeface="幼圆" pitchFamily="49" charset="-122"/>
              </a:rPr>
              <a:t>r</a:t>
            </a:r>
            <a:r>
              <a:rPr lang="en-US" altLang="zh-CN" sz="2400">
                <a:latin typeface="幼圆" pitchFamily="49" charset="-122"/>
                <a:ea typeface="幼圆" pitchFamily="49" charset="-122"/>
              </a:rPr>
              <a:t>(</a:t>
            </a:r>
            <a:r>
              <a:rPr lang="en-US" altLang="zh-CN" sz="2400" i="1">
                <a:latin typeface="幼圆" pitchFamily="49" charset="-122"/>
                <a:ea typeface="幼圆" pitchFamily="49" charset="-122"/>
              </a:rPr>
              <a:t>A</a:t>
            </a:r>
            <a:r>
              <a:rPr lang="en-US" altLang="zh-CN" sz="2400">
                <a:latin typeface="幼圆" pitchFamily="49" charset="-122"/>
                <a:ea typeface="幼圆" pitchFamily="49" charset="-122"/>
              </a:rPr>
              <a:t>)=</a:t>
            </a:r>
            <a:r>
              <a:rPr lang="en-US" altLang="zh-CN" sz="2400" i="1">
                <a:latin typeface="幼圆" pitchFamily="49" charset="-122"/>
                <a:ea typeface="幼圆" pitchFamily="49" charset="-122"/>
              </a:rPr>
              <a:t>m</a:t>
            </a:r>
            <a:r>
              <a:rPr lang="zh-CN" altLang="en-US" sz="2400">
                <a:latin typeface="幼圆" pitchFamily="49" charset="-122"/>
                <a:ea typeface="幼圆" pitchFamily="49" charset="-122"/>
              </a:rPr>
              <a:t>。取出</a:t>
            </a:r>
            <a:r>
              <a:rPr lang="en-US" altLang="zh-CN" sz="2400" i="1">
                <a:latin typeface="幼圆" pitchFamily="49" charset="-122"/>
                <a:ea typeface="幼圆" pitchFamily="49" charset="-122"/>
              </a:rPr>
              <a:t>A</a:t>
            </a:r>
            <a:r>
              <a:rPr lang="zh-CN" altLang="en-US" sz="2400">
                <a:latin typeface="幼圆" pitchFamily="49" charset="-122"/>
                <a:ea typeface="幼圆" pitchFamily="49" charset="-122"/>
              </a:rPr>
              <a:t>的</a:t>
            </a:r>
            <a:r>
              <a:rPr lang="en-US" altLang="zh-CN" sz="2400" i="1">
                <a:latin typeface="幼圆" pitchFamily="49" charset="-122"/>
                <a:ea typeface="幼圆" pitchFamily="49" charset="-122"/>
              </a:rPr>
              <a:t>m</a:t>
            </a:r>
            <a:r>
              <a:rPr lang="zh-CN" altLang="en-US" sz="2400">
                <a:latin typeface="幼圆" pitchFamily="49" charset="-122"/>
                <a:ea typeface="幼圆" pitchFamily="49" charset="-122"/>
              </a:rPr>
              <a:t>个线性无关的列，这些列构成</a:t>
            </a:r>
            <a:r>
              <a:rPr lang="en-US" altLang="zh-CN" sz="2400" i="1">
                <a:latin typeface="幼圆" pitchFamily="49" charset="-122"/>
                <a:ea typeface="幼圆" pitchFamily="49" charset="-122"/>
              </a:rPr>
              <a:t>A</a:t>
            </a:r>
            <a:r>
              <a:rPr lang="zh-CN" altLang="en-US" sz="2400">
                <a:latin typeface="幼圆" pitchFamily="49" charset="-122"/>
                <a:ea typeface="幼圆" pitchFamily="49" charset="-122"/>
              </a:rPr>
              <a:t>的一个</a:t>
            </a:r>
            <a:r>
              <a:rPr lang="en-US" altLang="zh-CN" sz="2400" i="1">
                <a:latin typeface="幼圆" pitchFamily="49" charset="-122"/>
                <a:ea typeface="幼圆" pitchFamily="49" charset="-122"/>
              </a:rPr>
              <a:t>m </a:t>
            </a:r>
            <a:r>
              <a:rPr lang="zh-CN" altLang="en-US" sz="2400">
                <a:latin typeface="幼圆" pitchFamily="49" charset="-122"/>
                <a:ea typeface="幼圆" pitchFamily="49" charset="-122"/>
              </a:rPr>
              <a:t>阶非奇异子矩阵</a:t>
            </a:r>
            <a:r>
              <a:rPr lang="en-US" altLang="zh-CN" sz="2400" i="1">
                <a:latin typeface="幼圆" pitchFamily="49" charset="-122"/>
                <a:ea typeface="幼圆" pitchFamily="49" charset="-122"/>
              </a:rPr>
              <a:t>B</a:t>
            </a:r>
            <a:r>
              <a:rPr lang="zh-CN" altLang="en-US" sz="2400">
                <a:latin typeface="幼圆" pitchFamily="49" charset="-122"/>
                <a:ea typeface="幼圆" pitchFamily="49" charset="-122"/>
              </a:rPr>
              <a:t>，称</a:t>
            </a:r>
            <a:r>
              <a:rPr lang="en-US" altLang="zh-CN" sz="2400" i="1">
                <a:latin typeface="幼圆" pitchFamily="49" charset="-122"/>
                <a:ea typeface="幼圆" pitchFamily="49" charset="-122"/>
              </a:rPr>
              <a:t>B</a:t>
            </a:r>
            <a:r>
              <a:rPr lang="zh-CN" altLang="en-US" sz="2400">
                <a:latin typeface="幼圆" pitchFamily="49" charset="-122"/>
                <a:ea typeface="幼圆" pitchFamily="49" charset="-122"/>
              </a:rPr>
              <a:t>为</a:t>
            </a:r>
            <a:r>
              <a:rPr lang="en-US" altLang="zh-CN" sz="2400" i="1">
                <a:latin typeface="幼圆" pitchFamily="49" charset="-122"/>
                <a:ea typeface="幼圆" pitchFamily="49" charset="-122"/>
              </a:rPr>
              <a:t>A</a:t>
            </a:r>
            <a:r>
              <a:rPr lang="zh-CN" altLang="en-US" sz="2400">
                <a:latin typeface="幼圆" pitchFamily="49" charset="-122"/>
                <a:ea typeface="幼圆" pitchFamily="49" charset="-122"/>
              </a:rPr>
              <a:t>的一个基矩阵。</a:t>
            </a:r>
          </a:p>
          <a:p>
            <a:pPr algn="l">
              <a:lnSpc>
                <a:spcPct val="80000"/>
              </a:lnSpc>
            </a:pPr>
            <a:r>
              <a:rPr lang="en-US" altLang="zh-CN" sz="2400" i="1">
                <a:latin typeface="幼圆" pitchFamily="49" charset="-122"/>
                <a:ea typeface="幼圆" pitchFamily="49" charset="-122"/>
              </a:rPr>
              <a:t>A</a:t>
            </a:r>
            <a:r>
              <a:rPr lang="zh-CN" altLang="en-US" sz="2400">
                <a:latin typeface="幼圆" pitchFamily="49" charset="-122"/>
                <a:ea typeface="幼圆" pitchFamily="49" charset="-122"/>
              </a:rPr>
              <a:t>的其余</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a:t>
            </a:r>
            <a:r>
              <a:rPr lang="en-US" altLang="zh-CN" sz="2400" i="1">
                <a:latin typeface="幼圆" pitchFamily="49" charset="-122"/>
                <a:ea typeface="幼圆" pitchFamily="49" charset="-122"/>
              </a:rPr>
              <a:t>m</a:t>
            </a:r>
            <a:r>
              <a:rPr lang="zh-CN" altLang="en-US" sz="2400">
                <a:latin typeface="幼圆" pitchFamily="49" charset="-122"/>
                <a:ea typeface="幼圆" pitchFamily="49" charset="-122"/>
              </a:rPr>
              <a:t>列构成一个</a:t>
            </a:r>
            <a:r>
              <a:rPr lang="en-US" altLang="zh-CN" sz="2400" i="1">
                <a:latin typeface="幼圆" pitchFamily="49" charset="-122"/>
                <a:ea typeface="幼圆" pitchFamily="49" charset="-122"/>
              </a:rPr>
              <a:t>m</a:t>
            </a:r>
            <a:r>
              <a:rPr lang="en-US" altLang="zh-CN" sz="2400">
                <a:latin typeface="幼圆" pitchFamily="49" charset="-122"/>
                <a:ea typeface="幼圆" pitchFamily="49" charset="-122"/>
              </a:rPr>
              <a:t>×(</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a:t>
            </a:r>
            <a:r>
              <a:rPr lang="en-US" altLang="zh-CN" sz="2400" i="1">
                <a:latin typeface="幼圆" pitchFamily="49" charset="-122"/>
                <a:ea typeface="幼圆" pitchFamily="49" charset="-122"/>
              </a:rPr>
              <a:t>m</a:t>
            </a:r>
            <a:r>
              <a:rPr lang="en-US" altLang="zh-CN" sz="2400">
                <a:latin typeface="幼圆" pitchFamily="49" charset="-122"/>
                <a:ea typeface="幼圆" pitchFamily="49" charset="-122"/>
              </a:rPr>
              <a:t>)</a:t>
            </a:r>
            <a:r>
              <a:rPr lang="zh-CN" altLang="en-US" sz="2400">
                <a:latin typeface="幼圆" pitchFamily="49" charset="-122"/>
                <a:ea typeface="幼圆" pitchFamily="49" charset="-122"/>
              </a:rPr>
              <a:t>矩阵</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。称对应</a:t>
            </a:r>
            <a:r>
              <a:rPr lang="en-US" altLang="zh-CN" sz="2400">
                <a:latin typeface="幼圆" pitchFamily="49" charset="-122"/>
                <a:ea typeface="幼圆" pitchFamily="49" charset="-122"/>
              </a:rPr>
              <a:t>B</a:t>
            </a:r>
            <a:r>
              <a:rPr lang="zh-CN" altLang="en-US" sz="2400">
                <a:latin typeface="幼圆" pitchFamily="49" charset="-122"/>
                <a:ea typeface="幼圆" pitchFamily="49" charset="-122"/>
              </a:rPr>
              <a:t>的列的变量</a:t>
            </a:r>
          </a:p>
          <a:p>
            <a:pPr algn="l">
              <a:lnSpc>
                <a:spcPct val="80000"/>
              </a:lnSpc>
            </a:pPr>
            <a:r>
              <a:rPr lang="zh-CN" altLang="en-US" sz="2400">
                <a:latin typeface="幼圆" pitchFamily="49" charset="-122"/>
                <a:ea typeface="幼圆" pitchFamily="49" charset="-122"/>
              </a:rPr>
              <a:t>为基变量（共有</a:t>
            </a:r>
            <a:r>
              <a:rPr lang="en-US" altLang="zh-CN" sz="2400" i="1">
                <a:latin typeface="幼圆" pitchFamily="49" charset="-122"/>
                <a:ea typeface="幼圆" pitchFamily="49" charset="-122"/>
              </a:rPr>
              <a:t>m</a:t>
            </a:r>
            <a:r>
              <a:rPr lang="zh-CN" altLang="en-US" sz="2400">
                <a:latin typeface="幼圆" pitchFamily="49" charset="-122"/>
                <a:ea typeface="幼圆" pitchFamily="49" charset="-122"/>
              </a:rPr>
              <a:t>个），记它们为</a:t>
            </a:r>
            <a:r>
              <a:rPr lang="en-US" altLang="zh-CN" sz="2400" i="1">
                <a:solidFill>
                  <a:srgbClr val="000000"/>
                </a:solidFill>
                <a:latin typeface="Times New Roman" pitchFamily="18" charset="0"/>
                <a:cs typeface="Times New Roman" pitchFamily="18" charset="0"/>
              </a:rPr>
              <a:t>x</a:t>
            </a:r>
            <a:r>
              <a:rPr lang="en-US" altLang="zh-CN" sz="2400" i="1" baseline="-30000">
                <a:solidFill>
                  <a:srgbClr val="000000"/>
                </a:solidFill>
                <a:latin typeface="Times New Roman" pitchFamily="18" charset="0"/>
                <a:cs typeface="Times New Roman" pitchFamily="18" charset="0"/>
              </a:rPr>
              <a:t>B</a:t>
            </a:r>
            <a:r>
              <a:rPr lang="en-US" altLang="zh-CN" sz="2400" i="1">
                <a:latin typeface="幼圆" pitchFamily="49" charset="-122"/>
                <a:ea typeface="幼圆" pitchFamily="49" charset="-122"/>
              </a:rPr>
              <a:t> </a:t>
            </a:r>
            <a:r>
              <a:rPr lang="zh-CN" altLang="en-US" sz="2400">
                <a:latin typeface="幼圆" pitchFamily="49" charset="-122"/>
                <a:ea typeface="幼圆" pitchFamily="49" charset="-122"/>
              </a:rPr>
              <a:t>。其余变量称为非基变量，记为</a:t>
            </a:r>
            <a:r>
              <a:rPr lang="en-US" altLang="zh-CN" sz="2400" i="1">
                <a:solidFill>
                  <a:srgbClr val="000000"/>
                </a:solidFill>
                <a:latin typeface="Times New Roman" pitchFamily="18" charset="0"/>
                <a:cs typeface="Times New Roman" pitchFamily="18" charset="0"/>
              </a:rPr>
              <a:t>x</a:t>
            </a:r>
            <a:r>
              <a:rPr lang="en-US" altLang="zh-CN" sz="2400" i="1" baseline="-30000">
                <a:solidFill>
                  <a:srgbClr val="000000"/>
                </a:solidFill>
                <a:latin typeface="Times New Roman" pitchFamily="18" charset="0"/>
                <a:cs typeface="Times New Roman" pitchFamily="18" charset="0"/>
              </a:rPr>
              <a:t>N</a:t>
            </a:r>
            <a:r>
              <a:rPr lang="en-US" altLang="zh-CN" sz="2400" i="1">
                <a:latin typeface="幼圆" pitchFamily="49" charset="-122"/>
                <a:ea typeface="幼圆" pitchFamily="49" charset="-122"/>
              </a:rPr>
              <a:t> </a:t>
            </a:r>
            <a:r>
              <a:rPr lang="zh-CN" altLang="en-US" sz="2400">
                <a:latin typeface="幼圆" pitchFamily="49" charset="-122"/>
                <a:ea typeface="幼圆" pitchFamily="49" charset="-122"/>
              </a:rPr>
              <a:t>。</a:t>
            </a:r>
          </a:p>
        </p:txBody>
      </p:sp>
      <p:grpSp>
        <p:nvGrpSpPr>
          <p:cNvPr id="91144" name="Group 8"/>
          <p:cNvGrpSpPr>
            <a:grpSpLocks/>
          </p:cNvGrpSpPr>
          <p:nvPr/>
        </p:nvGrpSpPr>
        <p:grpSpPr bwMode="auto">
          <a:xfrm>
            <a:off x="395288" y="2565400"/>
            <a:ext cx="8497887" cy="3756025"/>
            <a:chOff x="249" y="1616"/>
            <a:chExt cx="5353" cy="2366"/>
          </a:xfrm>
        </p:grpSpPr>
        <p:sp>
          <p:nvSpPr>
            <p:cNvPr id="91138" name="Text Box 2"/>
            <p:cNvSpPr txBox="1">
              <a:spLocks noChangeArrowheads="1"/>
            </p:cNvSpPr>
            <p:nvPr/>
          </p:nvSpPr>
          <p:spPr bwMode="auto">
            <a:xfrm>
              <a:off x="249" y="1616"/>
              <a:ext cx="5353" cy="2366"/>
            </a:xfrm>
            <a:prstGeom prst="rect">
              <a:avLst/>
            </a:prstGeom>
            <a:solidFill>
              <a:srgbClr val="CC99FF">
                <a:alpha val="39999"/>
              </a:srgbClr>
            </a:solidFill>
            <a:ln w="12700" algn="ctr">
              <a:solidFill>
                <a:srgbClr val="80008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400">
                  <a:latin typeface="幼圆" pitchFamily="49" charset="-122"/>
                  <a:ea typeface="幼圆" pitchFamily="49" charset="-122"/>
                </a:rPr>
                <a:t>对线性规划（</a:t>
              </a:r>
              <a:r>
                <a:rPr lang="en-US" altLang="zh-CN" sz="2400">
                  <a:latin typeface="幼圆" pitchFamily="49" charset="-122"/>
                  <a:ea typeface="幼圆" pitchFamily="49" charset="-122"/>
                </a:rPr>
                <a:t>8.3</a:t>
              </a:r>
              <a:r>
                <a:rPr lang="zh-CN" altLang="en-US" sz="2400">
                  <a:latin typeface="幼圆" pitchFamily="49" charset="-122"/>
                  <a:ea typeface="幼圆" pitchFamily="49" charset="-122"/>
                </a:rPr>
                <a:t>），取定一个基矩阵</a:t>
              </a:r>
              <a:r>
                <a:rPr lang="en-US" altLang="zh-CN" sz="2400" i="1">
                  <a:latin typeface="幼圆" pitchFamily="49" charset="-122"/>
                  <a:ea typeface="幼圆" pitchFamily="49" charset="-122"/>
                </a:rPr>
                <a:t>B</a:t>
              </a:r>
              <a:r>
                <a:rPr lang="zh-CN" altLang="en-US" sz="2400">
                  <a:latin typeface="幼圆" pitchFamily="49" charset="-122"/>
                  <a:ea typeface="幼圆" pitchFamily="49" charset="-122"/>
                </a:rPr>
                <a:t>，令非基变量</a:t>
              </a:r>
              <a:r>
                <a:rPr lang="en-US" altLang="zh-CN" sz="2400" i="1">
                  <a:solidFill>
                    <a:srgbClr val="000000"/>
                  </a:solidFill>
                  <a:latin typeface="Times New Roman" pitchFamily="18" charset="0"/>
                  <a:cs typeface="Times New Roman" pitchFamily="18" charset="0"/>
                </a:rPr>
                <a:t>x</a:t>
              </a:r>
              <a:r>
                <a:rPr lang="en-US" altLang="zh-CN" sz="2400" i="1" baseline="-30000">
                  <a:solidFill>
                    <a:srgbClr val="000000"/>
                  </a:solidFill>
                  <a:latin typeface="Times New Roman" pitchFamily="18" charset="0"/>
                  <a:cs typeface="Times New Roman" pitchFamily="18" charset="0"/>
                </a:rPr>
                <a:t>N</a:t>
              </a:r>
              <a:r>
                <a:rPr lang="en-US" altLang="zh-CN" sz="2400" i="1">
                  <a:latin typeface="幼圆" pitchFamily="49" charset="-122"/>
                  <a:ea typeface="幼圆" pitchFamily="49" charset="-122"/>
                </a:rPr>
                <a:t> </a:t>
              </a:r>
              <a:r>
                <a:rPr lang="en-US" altLang="zh-CN" sz="2400">
                  <a:latin typeface="幼圆" pitchFamily="49" charset="-122"/>
                  <a:ea typeface="幼圆" pitchFamily="49" charset="-122"/>
                </a:rPr>
                <a:t>=0</a:t>
              </a:r>
              <a:r>
                <a:rPr lang="zh-CN" altLang="en-US" sz="2400">
                  <a:latin typeface="幼圆" pitchFamily="49" charset="-122"/>
                  <a:ea typeface="幼圆" pitchFamily="49" charset="-122"/>
                </a:rPr>
                <a:t>，可以唯一地解出</a:t>
              </a:r>
              <a:r>
                <a:rPr lang="en-US" altLang="zh-CN" sz="2400" i="1">
                  <a:solidFill>
                    <a:srgbClr val="000000"/>
                  </a:solidFill>
                  <a:latin typeface="Times New Roman" pitchFamily="18" charset="0"/>
                  <a:cs typeface="Times New Roman" pitchFamily="18" charset="0"/>
                </a:rPr>
                <a:t>x</a:t>
              </a:r>
              <a:r>
                <a:rPr lang="en-US" altLang="zh-CN" sz="2400" i="1" baseline="-30000">
                  <a:solidFill>
                    <a:srgbClr val="000000"/>
                  </a:solidFill>
                  <a:latin typeface="Times New Roman" pitchFamily="18" charset="0"/>
                  <a:cs typeface="Times New Roman" pitchFamily="18" charset="0"/>
                </a:rPr>
                <a:t>B</a:t>
              </a:r>
              <a:r>
                <a:rPr lang="en-US" altLang="zh-CN" sz="2400" i="1">
                  <a:latin typeface="幼圆" pitchFamily="49" charset="-122"/>
                  <a:ea typeface="幼圆" pitchFamily="49" charset="-122"/>
                </a:rPr>
                <a:t> </a:t>
              </a:r>
              <a:r>
                <a:rPr lang="zh-CN" altLang="en-US" sz="2400">
                  <a:latin typeface="幼圆" pitchFamily="49" charset="-122"/>
                  <a:ea typeface="幼圆" pitchFamily="49" charset="-122"/>
                </a:rPr>
                <a:t>，</a:t>
              </a:r>
              <a:r>
                <a:rPr lang="en-US" altLang="zh-CN" sz="2400" i="1">
                  <a:solidFill>
                    <a:srgbClr val="000000"/>
                  </a:solidFill>
                  <a:latin typeface="Times New Roman" pitchFamily="18" charset="0"/>
                  <a:cs typeface="Times New Roman" pitchFamily="18" charset="0"/>
                </a:rPr>
                <a:t>x</a:t>
              </a:r>
              <a:r>
                <a:rPr lang="en-US" altLang="zh-CN" sz="2400" i="1" baseline="-30000">
                  <a:solidFill>
                    <a:srgbClr val="000000"/>
                  </a:solidFill>
                  <a:latin typeface="Times New Roman" pitchFamily="18" charset="0"/>
                  <a:cs typeface="Times New Roman" pitchFamily="18" charset="0"/>
                </a:rPr>
                <a:t>B</a:t>
              </a:r>
              <a:r>
                <a:rPr lang="en-US" altLang="zh-CN" sz="2400">
                  <a:solidFill>
                    <a:srgbClr val="000000"/>
                  </a:solidFill>
                  <a:latin typeface="Times New Roman" pitchFamily="18" charset="0"/>
                  <a:cs typeface="Times New Roman" pitchFamily="18" charset="0"/>
                </a:rPr>
                <a:t>=</a:t>
              </a:r>
              <a:r>
                <a:rPr lang="en-US" altLang="zh-CN" sz="2400" i="1">
                  <a:solidFill>
                    <a:srgbClr val="000000"/>
                  </a:solidFill>
                  <a:latin typeface="Times New Roman" pitchFamily="18" charset="0"/>
                  <a:cs typeface="Times New Roman" pitchFamily="18" charset="0"/>
                </a:rPr>
                <a:t>B</a:t>
              </a:r>
              <a:r>
                <a:rPr lang="en-US" altLang="zh-CN" sz="2400" baseline="30000">
                  <a:solidFill>
                    <a:srgbClr val="000000"/>
                  </a:solidFill>
                  <a:latin typeface="Times New Roman" pitchFamily="18" charset="0"/>
                  <a:cs typeface="Times New Roman" pitchFamily="18" charset="0"/>
                </a:rPr>
                <a:t>-1</a:t>
              </a:r>
              <a:r>
                <a:rPr lang="en-US" altLang="zh-CN" sz="2400" i="1">
                  <a:solidFill>
                    <a:srgbClr val="000000"/>
                  </a:solidFill>
                  <a:latin typeface="Times New Roman" pitchFamily="18" charset="0"/>
                  <a:cs typeface="Times New Roman" pitchFamily="18" charset="0"/>
                </a:rPr>
                <a:t>b</a:t>
              </a:r>
              <a:r>
                <a:rPr lang="en-US" altLang="zh-CN" sz="2400" i="1">
                  <a:latin typeface="幼圆" pitchFamily="49" charset="-122"/>
                  <a:ea typeface="幼圆" pitchFamily="49" charset="-122"/>
                </a:rPr>
                <a:t> </a:t>
              </a:r>
              <a:r>
                <a:rPr lang="zh-CN" altLang="en-US" sz="2400">
                  <a:latin typeface="幼圆" pitchFamily="49" charset="-122"/>
                  <a:ea typeface="幼圆" pitchFamily="49" charset="-122"/>
                </a:rPr>
                <a:t>。这样得到的点</a:t>
              </a:r>
              <a:r>
                <a:rPr lang="en-US" altLang="zh-CN" sz="2400" i="1">
                  <a:solidFill>
                    <a:srgbClr val="000000"/>
                  </a:solidFill>
                  <a:latin typeface="Times New Roman" pitchFamily="18" charset="0"/>
                  <a:cs typeface="Times New Roman" pitchFamily="18" charset="0"/>
                </a:rPr>
                <a:t>x</a:t>
              </a:r>
              <a:r>
                <a:rPr lang="en-US" altLang="zh-CN" sz="2400">
                  <a:solidFill>
                    <a:srgbClr val="000000"/>
                  </a:solidFill>
                  <a:latin typeface="Times New Roman" pitchFamily="18" charset="0"/>
                  <a:cs typeface="Times New Roman" pitchFamily="18" charset="0"/>
                </a:rPr>
                <a:t>=</a:t>
              </a:r>
              <a:r>
                <a:rPr lang="zh-CN" altLang="en-US" sz="2400">
                  <a:solidFill>
                    <a:srgbClr val="000000"/>
                  </a:solidFill>
                  <a:latin typeface="宋体" pitchFamily="2" charset="-122"/>
                  <a:cs typeface="Times New Roman" pitchFamily="18" charset="0"/>
                </a:rPr>
                <a:t>（</a:t>
              </a:r>
              <a:r>
                <a:rPr lang="en-US" altLang="zh-CN" sz="2400" i="1">
                  <a:solidFill>
                    <a:srgbClr val="000000"/>
                  </a:solidFill>
                  <a:latin typeface="Times New Roman" pitchFamily="18" charset="0"/>
                  <a:cs typeface="Times New Roman" pitchFamily="18" charset="0"/>
                </a:rPr>
                <a:t>B</a:t>
              </a:r>
              <a:r>
                <a:rPr lang="en-US" altLang="zh-CN" sz="2400" baseline="30000">
                  <a:solidFill>
                    <a:srgbClr val="000000"/>
                  </a:solidFill>
                  <a:latin typeface="Times New Roman" pitchFamily="18" charset="0"/>
                  <a:cs typeface="Times New Roman" pitchFamily="18" charset="0"/>
                </a:rPr>
                <a:t>-1</a:t>
              </a:r>
              <a:r>
                <a:rPr lang="en-US" altLang="zh-CN" sz="2400" i="1">
                  <a:solidFill>
                    <a:srgbClr val="000000"/>
                  </a:solidFill>
                  <a:latin typeface="Times New Roman" pitchFamily="18" charset="0"/>
                  <a:cs typeface="Times New Roman" pitchFamily="18" charset="0"/>
                </a:rPr>
                <a:t>b</a:t>
              </a:r>
              <a:r>
                <a:rPr lang="zh-CN" altLang="en-US" sz="2400">
                  <a:solidFill>
                    <a:srgbClr val="000000"/>
                  </a:solidFill>
                  <a:latin typeface="宋体" pitchFamily="2" charset="-122"/>
                  <a:cs typeface="Times New Roman" pitchFamily="18" charset="0"/>
                </a:rPr>
                <a:t>，</a:t>
              </a:r>
              <a:r>
                <a:rPr lang="en-US" altLang="zh-CN" sz="2400">
                  <a:solidFill>
                    <a:srgbClr val="000000"/>
                  </a:solidFill>
                  <a:latin typeface="Times New Roman" pitchFamily="18" charset="0"/>
                  <a:cs typeface="Times New Roman" pitchFamily="18" charset="0"/>
                </a:rPr>
                <a:t>0</a:t>
              </a:r>
              <a:r>
                <a:rPr lang="zh-CN" altLang="en-US" sz="2400">
                  <a:solidFill>
                    <a:srgbClr val="000000"/>
                  </a:solidFill>
                  <a:latin typeface="宋体" pitchFamily="2" charset="-122"/>
                  <a:cs typeface="Times New Roman" pitchFamily="18" charset="0"/>
                </a:rPr>
                <a:t>）</a:t>
              </a:r>
              <a:r>
                <a:rPr lang="zh-CN" altLang="en-US" sz="2400">
                  <a:latin typeface="幼圆" pitchFamily="49" charset="-122"/>
                  <a:ea typeface="幼圆" pitchFamily="49" charset="-122"/>
                </a:rPr>
                <a:t>称为（</a:t>
              </a:r>
              <a:r>
                <a:rPr lang="en-US" altLang="zh-CN" sz="2400">
                  <a:latin typeface="幼圆" pitchFamily="49" charset="-122"/>
                  <a:ea typeface="幼圆" pitchFamily="49" charset="-122"/>
                </a:rPr>
                <a:t>8.3</a:t>
              </a:r>
              <a:r>
                <a:rPr lang="zh-CN" altLang="en-US" sz="2400">
                  <a:latin typeface="幼圆" pitchFamily="49" charset="-122"/>
                  <a:ea typeface="幼圆" pitchFamily="49" charset="-122"/>
                </a:rPr>
                <a:t>）的一个基本解。为了叙述方便起见，这里我们将</a:t>
              </a:r>
              <a:r>
                <a:rPr lang="en-US" altLang="zh-CN" sz="2400" i="1">
                  <a:latin typeface="幼圆" pitchFamily="49" charset="-122"/>
                  <a:ea typeface="幼圆" pitchFamily="49" charset="-122"/>
                </a:rPr>
                <a:t>xB</a:t>
              </a:r>
              <a:r>
                <a:rPr lang="zh-CN" altLang="en-US" sz="2400">
                  <a:latin typeface="幼圆" pitchFamily="49" charset="-122"/>
                  <a:ea typeface="幼圆" pitchFamily="49" charset="-122"/>
                </a:rPr>
                <a:t>放在了前面，但这并不影响到问题实质。显然，基本解不一定是可行解，因为还存在着非负约束，当一个基本解同时为可行解时（即</a:t>
              </a:r>
              <a:r>
                <a:rPr lang="en-US" altLang="zh-CN" sz="2400" i="1">
                  <a:solidFill>
                    <a:srgbClr val="000000"/>
                  </a:solidFill>
                  <a:latin typeface="Times New Roman" pitchFamily="18" charset="0"/>
                  <a:cs typeface="Times New Roman" pitchFamily="18" charset="0"/>
                </a:rPr>
                <a:t>B</a:t>
              </a:r>
              <a:r>
                <a:rPr lang="en-US" altLang="zh-CN" sz="2400" baseline="30000">
                  <a:solidFill>
                    <a:srgbClr val="000000"/>
                  </a:solidFill>
                  <a:latin typeface="Times New Roman" pitchFamily="18" charset="0"/>
                  <a:cs typeface="Times New Roman" pitchFamily="18" charset="0"/>
                </a:rPr>
                <a:t>-1</a:t>
              </a:r>
              <a:r>
                <a:rPr lang="en-US" altLang="zh-CN" sz="2400" i="1">
                  <a:solidFill>
                    <a:srgbClr val="000000"/>
                  </a:solidFill>
                  <a:latin typeface="Times New Roman" pitchFamily="18" charset="0"/>
                  <a:cs typeface="Times New Roman" pitchFamily="18" charset="0"/>
                </a:rPr>
                <a:t>b</a:t>
              </a:r>
              <a:r>
                <a:rPr lang="en-US" altLang="zh-CN" sz="2400">
                  <a:solidFill>
                    <a:srgbClr val="000000"/>
                  </a:solidFill>
                  <a:latin typeface="宋体" pitchFamily="2" charset="-122"/>
                  <a:cs typeface="Times New Roman" pitchFamily="18" charset="0"/>
                </a:rPr>
                <a:t>≥</a:t>
              </a:r>
              <a:r>
                <a:rPr lang="en-US" altLang="zh-CN" sz="2400">
                  <a:solidFill>
                    <a:srgbClr val="000000"/>
                  </a:solidFill>
                  <a:latin typeface="Times New Roman" pitchFamily="18" charset="0"/>
                  <a:cs typeface="Times New Roman" pitchFamily="18" charset="0"/>
                </a:rPr>
                <a:t>0</a:t>
              </a:r>
              <a:r>
                <a:rPr lang="en-US" altLang="zh-CN" sz="2400" i="1">
                  <a:latin typeface="幼圆" pitchFamily="49" charset="-122"/>
                  <a:ea typeface="幼圆" pitchFamily="49" charset="-122"/>
                </a:rPr>
                <a:t> </a:t>
              </a:r>
              <a:r>
                <a:rPr lang="zh-CN" altLang="en-US" sz="2400">
                  <a:latin typeface="幼圆" pitchFamily="49" charset="-122"/>
                  <a:ea typeface="幼圆" pitchFamily="49" charset="-122"/>
                </a:rPr>
                <a:t>），称之为（</a:t>
              </a:r>
              <a:r>
                <a:rPr lang="en-US" altLang="zh-CN" sz="2400">
                  <a:latin typeface="幼圆" pitchFamily="49" charset="-122"/>
                  <a:ea typeface="幼圆" pitchFamily="49" charset="-122"/>
                </a:rPr>
                <a:t>8.3</a:t>
              </a:r>
              <a:r>
                <a:rPr lang="zh-CN" altLang="en-US" sz="2400">
                  <a:latin typeface="幼圆" pitchFamily="49" charset="-122"/>
                  <a:ea typeface="幼圆" pitchFamily="49" charset="-122"/>
                </a:rPr>
                <a:t>）的一个基本可行解。进而，若</a:t>
              </a:r>
              <a:r>
                <a:rPr lang="en-US" altLang="zh-CN" sz="2400" i="1">
                  <a:solidFill>
                    <a:srgbClr val="000000"/>
                  </a:solidFill>
                  <a:latin typeface="Times New Roman" pitchFamily="18" charset="0"/>
                  <a:cs typeface="Times New Roman" pitchFamily="18" charset="0"/>
                </a:rPr>
                <a:t>B</a:t>
              </a:r>
              <a:r>
                <a:rPr lang="en-US" altLang="zh-CN" sz="2400" baseline="30000">
                  <a:solidFill>
                    <a:srgbClr val="000000"/>
                  </a:solidFill>
                  <a:latin typeface="Times New Roman" pitchFamily="18" charset="0"/>
                  <a:cs typeface="Times New Roman" pitchFamily="18" charset="0"/>
                </a:rPr>
                <a:t>-1</a:t>
              </a:r>
              <a:r>
                <a:rPr lang="en-US" altLang="zh-CN" sz="2400" i="1">
                  <a:solidFill>
                    <a:srgbClr val="000000"/>
                  </a:solidFill>
                  <a:latin typeface="Times New Roman" pitchFamily="18" charset="0"/>
                  <a:cs typeface="Times New Roman" pitchFamily="18" charset="0"/>
                </a:rPr>
                <a:t>b</a:t>
              </a:r>
              <a:r>
                <a:rPr lang="en-US" altLang="zh-CN" sz="2400">
                  <a:solidFill>
                    <a:srgbClr val="000000"/>
                  </a:solidFill>
                  <a:latin typeface="Times New Roman" pitchFamily="18" charset="0"/>
                  <a:cs typeface="Times New Roman" pitchFamily="18" charset="0"/>
                </a:rPr>
                <a:t>&gt;0</a:t>
              </a:r>
              <a:r>
                <a:rPr lang="en-US" altLang="zh-CN" sz="2400" i="1">
                  <a:latin typeface="幼圆" pitchFamily="49" charset="-122"/>
                  <a:ea typeface="幼圆" pitchFamily="49" charset="-122"/>
                </a:rPr>
                <a:t> </a:t>
              </a:r>
              <a:r>
                <a:rPr lang="zh-CN" altLang="en-US" sz="2400">
                  <a:latin typeface="幼圆" pitchFamily="49" charset="-122"/>
                  <a:ea typeface="幼圆" pitchFamily="49" charset="-122"/>
                </a:rPr>
                <a:t>，则称</a:t>
              </a:r>
              <a:r>
                <a:rPr lang="en-US" altLang="zh-CN" sz="2400" i="1">
                  <a:latin typeface="幼圆" pitchFamily="49" charset="-122"/>
                  <a:ea typeface="幼圆" pitchFamily="49" charset="-122"/>
                </a:rPr>
                <a:t>x</a:t>
              </a:r>
              <a:r>
                <a:rPr lang="en-US" altLang="zh-CN" sz="2400">
                  <a:latin typeface="幼圆" pitchFamily="49" charset="-122"/>
                  <a:ea typeface="幼圆" pitchFamily="49" charset="-122"/>
                </a:rPr>
                <a:t>=</a:t>
              </a:r>
              <a:r>
                <a:rPr lang="zh-CN" altLang="en-US" sz="2400">
                  <a:latin typeface="幼圆" pitchFamily="49" charset="-122"/>
                  <a:ea typeface="幼圆" pitchFamily="49" charset="-122"/>
                </a:rPr>
                <a:t>（</a:t>
              </a:r>
              <a:r>
                <a:rPr lang="en-US" altLang="zh-CN" sz="2400" i="1">
                  <a:solidFill>
                    <a:srgbClr val="000000"/>
                  </a:solidFill>
                  <a:latin typeface="Times New Roman" pitchFamily="18" charset="0"/>
                  <a:cs typeface="Times New Roman" pitchFamily="18" charset="0"/>
                </a:rPr>
                <a:t>B</a:t>
              </a:r>
              <a:r>
                <a:rPr lang="en-US" altLang="zh-CN" sz="2400" baseline="30000">
                  <a:solidFill>
                    <a:srgbClr val="000000"/>
                  </a:solidFill>
                  <a:latin typeface="Times New Roman" pitchFamily="18" charset="0"/>
                  <a:cs typeface="Times New Roman" pitchFamily="18" charset="0"/>
                </a:rPr>
                <a:t>-1</a:t>
              </a:r>
              <a:r>
                <a:rPr lang="en-US" altLang="zh-CN" sz="2400" i="1">
                  <a:solidFill>
                    <a:srgbClr val="000000"/>
                  </a:solidFill>
                  <a:latin typeface="Times New Roman" pitchFamily="18" charset="0"/>
                  <a:cs typeface="Times New Roman" pitchFamily="18" charset="0"/>
                </a:rPr>
                <a:t>b</a:t>
              </a:r>
              <a:r>
                <a:rPr lang="en-US" altLang="zh-CN" sz="2400" i="1">
                  <a:latin typeface="幼圆" pitchFamily="49" charset="-122"/>
                  <a:ea typeface="幼圆" pitchFamily="49" charset="-122"/>
                </a:rPr>
                <a:t> </a:t>
              </a:r>
              <a:r>
                <a:rPr lang="zh-CN" altLang="en-US" sz="2400">
                  <a:latin typeface="幼圆" pitchFamily="49" charset="-122"/>
                  <a:ea typeface="幼圆" pitchFamily="49" charset="-122"/>
                </a:rPr>
                <a:t>，</a:t>
              </a:r>
              <a:r>
                <a:rPr lang="en-US" altLang="zh-CN" sz="2400">
                  <a:latin typeface="幼圆" pitchFamily="49" charset="-122"/>
                  <a:ea typeface="幼圆" pitchFamily="49" charset="-122"/>
                </a:rPr>
                <a:t>0</a:t>
              </a:r>
              <a:r>
                <a:rPr lang="zh-CN" altLang="en-US" sz="2400">
                  <a:latin typeface="幼圆" pitchFamily="49" charset="-122"/>
                  <a:ea typeface="幼圆" pitchFamily="49" charset="-122"/>
                </a:rPr>
                <a:t>）为（</a:t>
              </a:r>
              <a:r>
                <a:rPr lang="en-US" altLang="zh-CN" sz="2400">
                  <a:latin typeface="幼圆" pitchFamily="49" charset="-122"/>
                  <a:ea typeface="幼圆" pitchFamily="49" charset="-122"/>
                </a:rPr>
                <a:t>8.3</a:t>
              </a:r>
              <a:r>
                <a:rPr lang="zh-CN" altLang="en-US" sz="2400">
                  <a:latin typeface="幼圆" pitchFamily="49" charset="-122"/>
                  <a:ea typeface="幼圆" pitchFamily="49" charset="-122"/>
                </a:rPr>
                <a:t>）的一个非退化的基本可行解，并称</a:t>
              </a:r>
              <a:r>
                <a:rPr lang="en-US" altLang="zh-CN" sz="2400">
                  <a:latin typeface="幼圆" pitchFamily="49" charset="-122"/>
                  <a:ea typeface="幼圆" pitchFamily="49" charset="-122"/>
                </a:rPr>
                <a:t>B</a:t>
              </a:r>
              <a:r>
                <a:rPr lang="zh-CN" altLang="en-US" sz="2400">
                  <a:latin typeface="幼圆" pitchFamily="49" charset="-122"/>
                  <a:ea typeface="幼圆" pitchFamily="49" charset="-122"/>
                </a:rPr>
                <a:t>为非退化的可行基。由于基矩阵最多只有   种不同的取法，即使</a:t>
              </a:r>
              <a:r>
                <a:rPr lang="en-US" altLang="zh-CN" sz="2400">
                  <a:latin typeface="幼圆" pitchFamily="49" charset="-122"/>
                  <a:ea typeface="幼圆" pitchFamily="49" charset="-122"/>
                </a:rPr>
                <a:t>A</a:t>
              </a:r>
              <a:r>
                <a:rPr lang="zh-CN" altLang="en-US" sz="2400">
                  <a:latin typeface="幼圆" pitchFamily="49" charset="-122"/>
                  <a:ea typeface="幼圆" pitchFamily="49" charset="-122"/>
                </a:rPr>
                <a:t>的任意</a:t>
              </a:r>
              <a:r>
                <a:rPr lang="en-US" altLang="zh-CN" sz="2400">
                  <a:latin typeface="幼圆" pitchFamily="49" charset="-122"/>
                  <a:ea typeface="幼圆" pitchFamily="49" charset="-122"/>
                </a:rPr>
                <a:t>m</a:t>
              </a:r>
              <a:r>
                <a:rPr lang="zh-CN" altLang="en-US" sz="2400">
                  <a:latin typeface="幼圆" pitchFamily="49" charset="-122"/>
                  <a:ea typeface="幼圆" pitchFamily="49" charset="-122"/>
                </a:rPr>
                <a:t>解均线性无关，且对应的基本解均可行，（</a:t>
              </a:r>
              <a:r>
                <a:rPr lang="en-US" altLang="zh-CN" sz="2400">
                  <a:latin typeface="幼圆" pitchFamily="49" charset="-122"/>
                  <a:ea typeface="幼圆" pitchFamily="49" charset="-122"/>
                </a:rPr>
                <a:t>8.3</a:t>
              </a:r>
              <a:r>
                <a:rPr lang="zh-CN" altLang="en-US" sz="2400">
                  <a:latin typeface="幼圆" pitchFamily="49" charset="-122"/>
                  <a:ea typeface="幼圆" pitchFamily="49" charset="-122"/>
                </a:rPr>
                <a:t>）最多也只能有个不同的基本可行解。</a:t>
              </a:r>
            </a:p>
          </p:txBody>
        </p:sp>
        <p:graphicFrame>
          <p:nvGraphicFramePr>
            <p:cNvPr id="91142" name="Object 6"/>
            <p:cNvGraphicFramePr>
              <a:graphicFrameLocks noChangeAspect="1"/>
            </p:cNvGraphicFramePr>
            <p:nvPr/>
          </p:nvGraphicFramePr>
          <p:xfrm>
            <a:off x="521" y="3475"/>
            <a:ext cx="245" cy="255"/>
          </p:xfrm>
          <a:graphic>
            <a:graphicData uri="http://schemas.openxmlformats.org/presentationml/2006/ole">
              <mc:AlternateContent xmlns:mc="http://schemas.openxmlformats.org/markup-compatibility/2006">
                <mc:Choice xmlns:v="urn:schemas-microsoft-com:vml" Requires="v">
                  <p:oleObj spid="_x0000_s91145" name="公式" r:id="rId3" imgW="228600" imgH="241300" progId="Equation.3">
                    <p:embed/>
                  </p:oleObj>
                </mc:Choice>
                <mc:Fallback>
                  <p:oleObj name="公式" r:id="rId3" imgW="2286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3475"/>
                          <a:ext cx="245"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additive="base">
                                        <p:cTn id="7" dur="500" fill="hold"/>
                                        <p:tgtEl>
                                          <p:spTgt spid="91140"/>
                                        </p:tgtEl>
                                        <p:attrNameLst>
                                          <p:attrName>ppt_x</p:attrName>
                                        </p:attrNameLst>
                                      </p:cBhvr>
                                      <p:tavLst>
                                        <p:tav tm="0">
                                          <p:val>
                                            <p:strVal val="0-#ppt_w/2"/>
                                          </p:val>
                                        </p:tav>
                                        <p:tav tm="100000">
                                          <p:val>
                                            <p:strVal val="#ppt_x"/>
                                          </p:val>
                                        </p:tav>
                                      </p:tavLst>
                                    </p:anim>
                                    <p:anim calcmode="lin" valueType="num">
                                      <p:cBhvr additive="base">
                                        <p:cTn id="8" dur="500" fill="hold"/>
                                        <p:tgtEl>
                                          <p:spTgt spid="911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xit" presetSubtype="16" fill="hold" grpId="1" nodeType="clickEffect">
                                  <p:stCondLst>
                                    <p:cond delay="0"/>
                                  </p:stCondLst>
                                  <p:childTnLst>
                                    <p:animEffect transition="out" filter="box(in)">
                                      <p:cBhvr>
                                        <p:cTn id="12" dur="500"/>
                                        <p:tgtEl>
                                          <p:spTgt spid="91140"/>
                                        </p:tgtEl>
                                      </p:cBhvr>
                                    </p:animEffect>
                                    <p:set>
                                      <p:cBhvr>
                                        <p:cTn id="13" dur="1" fill="hold">
                                          <p:stCondLst>
                                            <p:cond delay="499"/>
                                          </p:stCondLst>
                                        </p:cTn>
                                        <p:tgtEl>
                                          <p:spTgt spid="91140"/>
                                        </p:tgtEl>
                                        <p:attrNameLst>
                                          <p:attrName>style.visibility</p:attrName>
                                        </p:attrNameLst>
                                      </p:cBhvr>
                                      <p:to>
                                        <p:strVal val="hidden"/>
                                      </p:to>
                                    </p:set>
                                  </p:childTnLst>
                                </p:cTn>
                              </p:par>
                            </p:childTnLst>
                          </p:cTn>
                        </p:par>
                        <p:par>
                          <p:cTn id="14" fill="hold" nodeType="afterGroup">
                            <p:stCondLst>
                              <p:cond delay="500"/>
                            </p:stCondLst>
                            <p:childTnLst>
                              <p:par>
                                <p:cTn id="15" presetID="5" presetClass="entr" presetSubtype="10" fill="hold" grpId="1" nodeType="afterEffect">
                                  <p:stCondLst>
                                    <p:cond delay="0"/>
                                  </p:stCondLst>
                                  <p:childTnLst>
                                    <p:set>
                                      <p:cBhvr>
                                        <p:cTn id="16" dur="1" fill="hold">
                                          <p:stCondLst>
                                            <p:cond delay="0"/>
                                          </p:stCondLst>
                                        </p:cTn>
                                        <p:tgtEl>
                                          <p:spTgt spid="91141"/>
                                        </p:tgtEl>
                                        <p:attrNameLst>
                                          <p:attrName>style.visibility</p:attrName>
                                        </p:attrNameLst>
                                      </p:cBhvr>
                                      <p:to>
                                        <p:strVal val="visible"/>
                                      </p:to>
                                    </p:set>
                                    <p:animEffect transition="in" filter="checkerboard(across)">
                                      <p:cBhvr>
                                        <p:cTn id="17" dur="500"/>
                                        <p:tgtEl>
                                          <p:spTgt spid="911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1144"/>
                                        </p:tgtEl>
                                        <p:attrNameLst>
                                          <p:attrName>style.visibility</p:attrName>
                                        </p:attrNameLst>
                                      </p:cBhvr>
                                      <p:to>
                                        <p:strVal val="visible"/>
                                      </p:to>
                                    </p:set>
                                    <p:animEffect transition="in" filter="checkerboard(across)">
                                      <p:cBhvr>
                                        <p:cTn id="22" dur="500"/>
                                        <p:tgtEl>
                                          <p:spTgt spid="91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nimBg="1"/>
      <p:bldP spid="91140" grpId="1" animBg="1"/>
      <p:bldP spid="9114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677FB44D-AC82-4794-9D77-D641783F4156}" type="slidenum">
              <a:rPr lang="en-US" altLang="zh-CN"/>
              <a:pPr/>
              <a:t>12</a:t>
            </a:fld>
            <a:endParaRPr lang="en-US" altLang="zh-CN"/>
          </a:p>
        </p:txBody>
      </p:sp>
      <p:sp>
        <p:nvSpPr>
          <p:cNvPr id="78850" name="Rectangle 2"/>
          <p:cNvSpPr>
            <a:spLocks noGrp="1" noChangeArrowheads="1"/>
          </p:cNvSpPr>
          <p:nvPr>
            <p:ph type="title"/>
          </p:nvPr>
        </p:nvSpPr>
        <p:spPr>
          <a:xfrm>
            <a:off x="468313" y="476250"/>
            <a:ext cx="7920037" cy="955675"/>
          </a:xfrm>
          <a:ln/>
        </p:spPr>
        <p:txBody>
          <a:bodyPr/>
          <a:lstStyle/>
          <a:p>
            <a:r>
              <a:rPr lang="zh-CN" altLang="en-US" sz="4000">
                <a:solidFill>
                  <a:srgbClr val="800000"/>
                </a:solidFill>
              </a:rPr>
              <a:t>四、基本可行解与极点的等价定理</a:t>
            </a:r>
          </a:p>
        </p:txBody>
      </p:sp>
      <p:sp>
        <p:nvSpPr>
          <p:cNvPr id="78855" name="AutoShape 7"/>
          <p:cNvSpPr>
            <a:spLocks noChangeArrowheads="1"/>
          </p:cNvSpPr>
          <p:nvPr/>
        </p:nvSpPr>
        <p:spPr bwMode="auto">
          <a:xfrm>
            <a:off x="395288" y="1871663"/>
            <a:ext cx="8137525" cy="836612"/>
          </a:xfrm>
          <a:prstGeom prst="foldedCorner">
            <a:avLst>
              <a:gd name="adj" fmla="val 12500"/>
            </a:avLst>
          </a:prstGeom>
          <a:solidFill>
            <a:srgbClr val="FF99CC">
              <a:alpha val="35001"/>
            </a:srgbClr>
          </a:solidFill>
          <a:ln w="12700">
            <a:solidFill>
              <a:srgbClr val="80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90000"/>
              </a:lnSpc>
              <a:spcBef>
                <a:spcPct val="20000"/>
              </a:spcBef>
              <a:buClr>
                <a:schemeClr val="bg2"/>
              </a:buClr>
              <a:buSzPct val="75000"/>
              <a:buFont typeface="Wingdings" pitchFamily="2" charset="2"/>
              <a:buNone/>
            </a:pPr>
            <a:r>
              <a:rPr lang="zh-CN" altLang="en-US" sz="2400">
                <a:latin typeface="幼圆" pitchFamily="49" charset="-122"/>
                <a:ea typeface="幼圆" pitchFamily="49" charset="-122"/>
              </a:rPr>
              <a:t>在线性规划的求解中，下列定理起了关键性的作用。在这里，我们不加证明地引入这些定理。。</a:t>
            </a:r>
            <a:endParaRPr lang="zh-CN" altLang="en-US"/>
          </a:p>
        </p:txBody>
      </p:sp>
      <p:grpSp>
        <p:nvGrpSpPr>
          <p:cNvPr id="78857" name="Group 9"/>
          <p:cNvGrpSpPr>
            <a:grpSpLocks/>
          </p:cNvGrpSpPr>
          <p:nvPr/>
        </p:nvGrpSpPr>
        <p:grpSpPr bwMode="auto">
          <a:xfrm>
            <a:off x="395288" y="2997200"/>
            <a:ext cx="8208962" cy="2697163"/>
            <a:chOff x="249" y="2115"/>
            <a:chExt cx="5171" cy="1699"/>
          </a:xfrm>
        </p:grpSpPr>
        <p:graphicFrame>
          <p:nvGraphicFramePr>
            <p:cNvPr id="78853" name="Object 5"/>
            <p:cNvGraphicFramePr>
              <a:graphicFrameLocks noChangeAspect="1"/>
            </p:cNvGraphicFramePr>
            <p:nvPr/>
          </p:nvGraphicFramePr>
          <p:xfrm>
            <a:off x="1066" y="2840"/>
            <a:ext cx="474" cy="383"/>
          </p:xfrm>
          <a:graphic>
            <a:graphicData uri="http://schemas.openxmlformats.org/presentationml/2006/ole">
              <mc:AlternateContent xmlns:mc="http://schemas.openxmlformats.org/markup-compatibility/2006">
                <mc:Choice xmlns:v="urn:schemas-microsoft-com:vml" Requires="v">
                  <p:oleObj spid="_x0000_s78861" name="公式" r:id="rId3" imgW="520560" imgH="457200" progId="Equation.3">
                    <p:embed/>
                  </p:oleObj>
                </mc:Choice>
                <mc:Fallback>
                  <p:oleObj name="公式" r:id="rId3" imgW="52056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 y="2840"/>
                          <a:ext cx="474"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6" name="AutoShape 8"/>
            <p:cNvSpPr>
              <a:spLocks noChangeArrowheads="1"/>
            </p:cNvSpPr>
            <p:nvPr/>
          </p:nvSpPr>
          <p:spPr bwMode="auto">
            <a:xfrm>
              <a:off x="249" y="2115"/>
              <a:ext cx="5171" cy="1699"/>
            </a:xfrm>
            <a:prstGeom prst="wedgeRectCallout">
              <a:avLst>
                <a:gd name="adj1" fmla="val 40292"/>
                <a:gd name="adj2" fmla="val 62421"/>
              </a:avLst>
            </a:prstGeom>
            <a:solidFill>
              <a:srgbClr val="FF99CC">
                <a:alpha val="35001"/>
              </a:srgbClr>
            </a:solidFill>
            <a:ln w="12700" algn="ctr">
              <a:solidFill>
                <a:srgbClr val="8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90000"/>
                </a:lnSpc>
                <a:spcBef>
                  <a:spcPct val="20000"/>
                </a:spcBef>
                <a:buClr>
                  <a:schemeClr val="bg2"/>
                </a:buClr>
                <a:buSzPct val="75000"/>
                <a:buFont typeface="Wingdings" pitchFamily="2" charset="2"/>
                <a:buNone/>
              </a:pPr>
              <a:r>
                <a:rPr lang="zh-CN" altLang="en-US" sz="2400" b="1">
                  <a:solidFill>
                    <a:srgbClr val="800000"/>
                  </a:solidFill>
                  <a:latin typeface="幼圆" pitchFamily="49" charset="-122"/>
                  <a:ea typeface="幼圆" pitchFamily="49" charset="-122"/>
                </a:rPr>
                <a:t>定理</a:t>
              </a:r>
              <a:r>
                <a:rPr lang="en-US" altLang="zh-CN" sz="2400" b="1">
                  <a:solidFill>
                    <a:srgbClr val="800000"/>
                  </a:solidFill>
                  <a:latin typeface="幼圆" pitchFamily="49" charset="-122"/>
                  <a:ea typeface="幼圆" pitchFamily="49" charset="-122"/>
                </a:rPr>
                <a:t>8.1</a:t>
              </a:r>
              <a:r>
                <a:rPr lang="en-US" altLang="zh-CN" sz="2400" b="1">
                  <a:latin typeface="幼圆" pitchFamily="49" charset="-122"/>
                  <a:ea typeface="幼圆" pitchFamily="49" charset="-122"/>
                </a:rPr>
                <a:t> </a:t>
              </a:r>
              <a:r>
                <a:rPr lang="en-US" altLang="zh-CN" sz="2400">
                  <a:latin typeface="幼圆" pitchFamily="49" charset="-122"/>
                  <a:ea typeface="幼圆" pitchFamily="49" charset="-122"/>
                </a:rPr>
                <a:t> </a:t>
              </a:r>
              <a:r>
                <a:rPr lang="zh-CN" altLang="en-US" sz="2400">
                  <a:latin typeface="幼圆" pitchFamily="49" charset="-122"/>
                  <a:ea typeface="幼圆" pitchFamily="49" charset="-122"/>
                </a:rPr>
                <a:t>（基本可行解与极点的等价定理）</a:t>
              </a:r>
            </a:p>
            <a:p>
              <a:pPr algn="l">
                <a:lnSpc>
                  <a:spcPct val="90000"/>
                </a:lnSpc>
                <a:spcBef>
                  <a:spcPct val="20000"/>
                </a:spcBef>
                <a:buClr>
                  <a:schemeClr val="bg2"/>
                </a:buClr>
                <a:buSzPct val="75000"/>
                <a:buFont typeface="Wingdings" pitchFamily="2" charset="2"/>
                <a:buNone/>
              </a:pPr>
              <a:r>
                <a:rPr lang="zh-CN" altLang="en-US" sz="2400">
                  <a:latin typeface="幼圆" pitchFamily="49" charset="-122"/>
                  <a:ea typeface="幼圆" pitchFamily="49" charset="-122"/>
                </a:rPr>
                <a:t>	设</a:t>
              </a:r>
              <a:r>
                <a:rPr lang="en-US" altLang="zh-CN" sz="2400">
                  <a:latin typeface="幼圆" pitchFamily="49" charset="-122"/>
                  <a:ea typeface="幼圆" pitchFamily="49" charset="-122"/>
                </a:rPr>
                <a:t>A</a:t>
              </a:r>
              <a:r>
                <a:rPr lang="zh-CN" altLang="en-US" sz="2400">
                  <a:latin typeface="幼圆" pitchFamily="49" charset="-122"/>
                  <a:ea typeface="幼圆" pitchFamily="49" charset="-122"/>
                </a:rPr>
                <a:t>为一个秩为</a:t>
              </a:r>
              <a:r>
                <a:rPr lang="en-US" altLang="zh-CN" sz="2400" i="1">
                  <a:latin typeface="幼圆" pitchFamily="49" charset="-122"/>
                  <a:ea typeface="幼圆" pitchFamily="49" charset="-122"/>
                </a:rPr>
                <a:t>m</a:t>
              </a:r>
              <a:r>
                <a:rPr lang="zh-CN" altLang="en-US" sz="2400">
                  <a:latin typeface="幼圆" pitchFamily="49" charset="-122"/>
                  <a:ea typeface="幼圆" pitchFamily="49" charset="-122"/>
                </a:rPr>
                <a:t>的</a:t>
              </a:r>
              <a:r>
                <a:rPr lang="en-US" altLang="zh-CN" sz="2400" i="1">
                  <a:latin typeface="幼圆" pitchFamily="49" charset="-122"/>
                  <a:ea typeface="幼圆" pitchFamily="49" charset="-122"/>
                </a:rPr>
                <a:t>m</a:t>
              </a:r>
              <a:r>
                <a:rPr lang="en-US" altLang="zh-CN" sz="2400">
                  <a:latin typeface="幼圆" pitchFamily="49" charset="-122"/>
                  <a:ea typeface="幼圆" pitchFamily="49" charset="-122"/>
                </a:rPr>
                <a:t>×</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矩阵（</a:t>
              </a:r>
              <a:r>
                <a:rPr lang="en-US" altLang="zh-CN" sz="2400" i="1">
                  <a:latin typeface="幼圆" pitchFamily="49" charset="-122"/>
                  <a:ea typeface="幼圆" pitchFamily="49" charset="-122"/>
                </a:rPr>
                <a:t>n</a:t>
              </a:r>
              <a:r>
                <a:rPr lang="en-US" altLang="zh-CN" sz="2400">
                  <a:latin typeface="幼圆" pitchFamily="49" charset="-122"/>
                  <a:ea typeface="幼圆" pitchFamily="49" charset="-122"/>
                </a:rPr>
                <a:t>&gt;</a:t>
              </a:r>
              <a:r>
                <a:rPr lang="en-US" altLang="zh-CN" sz="2400" i="1">
                  <a:latin typeface="幼圆" pitchFamily="49" charset="-122"/>
                  <a:ea typeface="幼圆" pitchFamily="49" charset="-122"/>
                </a:rPr>
                <a:t>m</a:t>
              </a:r>
              <a:r>
                <a:rPr lang="zh-CN" altLang="en-US" sz="2400">
                  <a:latin typeface="幼圆" pitchFamily="49" charset="-122"/>
                  <a:ea typeface="幼圆" pitchFamily="49" charset="-122"/>
                </a:rPr>
                <a:t>）</a:t>
              </a:r>
              <a:r>
                <a:rPr lang="en-US" altLang="zh-CN" sz="2400" i="1">
                  <a:latin typeface="幼圆" pitchFamily="49" charset="-122"/>
                  <a:ea typeface="幼圆" pitchFamily="49" charset="-122"/>
                </a:rPr>
                <a:t>b</a:t>
              </a:r>
              <a:r>
                <a:rPr lang="zh-CN" altLang="en-US" sz="2400">
                  <a:latin typeface="幼圆" pitchFamily="49" charset="-122"/>
                  <a:ea typeface="幼圆" pitchFamily="49" charset="-122"/>
                </a:rPr>
                <a:t>为</a:t>
              </a:r>
              <a:r>
                <a:rPr lang="en-US" altLang="zh-CN" sz="2400" i="1">
                  <a:latin typeface="幼圆" pitchFamily="49" charset="-122"/>
                  <a:ea typeface="幼圆" pitchFamily="49" charset="-122"/>
                </a:rPr>
                <a:t>m</a:t>
              </a:r>
              <a:r>
                <a:rPr lang="zh-CN" altLang="en-US" sz="2400">
                  <a:latin typeface="幼圆" pitchFamily="49" charset="-122"/>
                  <a:ea typeface="幼圆" pitchFamily="49" charset="-122"/>
                </a:rPr>
                <a:t>维列向量，记</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为（</a:t>
              </a:r>
              <a:r>
                <a:rPr lang="en-US" altLang="zh-CN" sz="2400">
                  <a:latin typeface="幼圆" pitchFamily="49" charset="-122"/>
                  <a:ea typeface="幼圆" pitchFamily="49" charset="-122"/>
                </a:rPr>
                <a:t>8.3</a:t>
              </a:r>
              <a:r>
                <a:rPr lang="zh-CN" altLang="en-US" sz="2400">
                  <a:latin typeface="幼圆" pitchFamily="49" charset="-122"/>
                  <a:ea typeface="幼圆" pitchFamily="49" charset="-122"/>
                </a:rPr>
                <a:t>）的可行域。则</a:t>
              </a:r>
              <a:r>
                <a:rPr lang="en-US" altLang="zh-CN" sz="2400" i="1">
                  <a:latin typeface="幼圆" pitchFamily="49" charset="-122"/>
                  <a:ea typeface="幼圆" pitchFamily="49" charset="-122"/>
                </a:rPr>
                <a:t>x</a:t>
              </a:r>
              <a:r>
                <a:rPr lang="zh-CN" altLang="en-US" sz="2400">
                  <a:latin typeface="幼圆" pitchFamily="49" charset="-122"/>
                  <a:ea typeface="幼圆" pitchFamily="49" charset="-122"/>
                </a:rPr>
                <a:t>为</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的极点的充分必要条件为</a:t>
              </a:r>
            </a:p>
            <a:p>
              <a:pPr algn="l">
                <a:lnSpc>
                  <a:spcPct val="90000"/>
                </a:lnSpc>
                <a:spcBef>
                  <a:spcPct val="20000"/>
                </a:spcBef>
                <a:buClr>
                  <a:schemeClr val="bg2"/>
                </a:buClr>
                <a:buSzPct val="75000"/>
                <a:buFont typeface="Wingdings" pitchFamily="2" charset="2"/>
                <a:buNone/>
              </a:pPr>
              <a:r>
                <a:rPr lang="zh-CN" altLang="en-US" sz="2400" i="1">
                  <a:latin typeface="幼圆" pitchFamily="49" charset="-122"/>
                  <a:ea typeface="幼圆" pitchFamily="49" charset="-122"/>
                </a:rPr>
                <a:t>   </a:t>
              </a:r>
              <a:r>
                <a:rPr lang="en-US" altLang="zh-CN" sz="2400" i="1">
                  <a:latin typeface="幼圆" pitchFamily="49" charset="-122"/>
                  <a:ea typeface="幼圆" pitchFamily="49" charset="-122"/>
                </a:rPr>
                <a:t>x </a:t>
              </a:r>
              <a:r>
                <a:rPr lang="zh-CN" altLang="en-US" sz="2400">
                  <a:latin typeface="幼圆" pitchFamily="49" charset="-122"/>
                  <a:ea typeface="幼圆" pitchFamily="49" charset="-122"/>
                </a:rPr>
                <a:t>是       的基本可行解。</a:t>
              </a:r>
            </a:p>
            <a:p>
              <a:pPr algn="l">
                <a:lnSpc>
                  <a:spcPct val="90000"/>
                </a:lnSpc>
                <a:spcBef>
                  <a:spcPct val="20000"/>
                </a:spcBef>
                <a:buClr>
                  <a:schemeClr val="bg2"/>
                </a:buClr>
                <a:buSzPct val="75000"/>
                <a:buFont typeface="Wingdings" pitchFamily="2" charset="2"/>
                <a:buNone/>
              </a:pPr>
              <a:endParaRPr lang="zh-CN" altLang="en-US" sz="2400">
                <a:latin typeface="幼圆" pitchFamily="49" charset="-122"/>
                <a:ea typeface="幼圆" pitchFamily="49" charset="-122"/>
              </a:endParaRPr>
            </a:p>
            <a:p>
              <a:pPr algn="l">
                <a:lnSpc>
                  <a:spcPct val="90000"/>
                </a:lnSpc>
                <a:spcBef>
                  <a:spcPct val="20000"/>
                </a:spcBef>
                <a:buClr>
                  <a:schemeClr val="bg2"/>
                </a:buClr>
                <a:buSzPct val="75000"/>
                <a:buFont typeface="Wingdings" pitchFamily="2" charset="2"/>
                <a:buNone/>
              </a:pPr>
              <a:r>
                <a:rPr lang="zh-CN" altLang="en-US" sz="2400">
                  <a:latin typeface="幼圆" pitchFamily="49" charset="-122"/>
                  <a:ea typeface="幼圆" pitchFamily="49" charset="-122"/>
                </a:rPr>
                <a:t>	定理</a:t>
              </a:r>
              <a:r>
                <a:rPr lang="en-US" altLang="zh-CN" sz="2400">
                  <a:latin typeface="幼圆" pitchFamily="49" charset="-122"/>
                  <a:ea typeface="幼圆" pitchFamily="49" charset="-122"/>
                </a:rPr>
                <a:t>8.1</a:t>
              </a:r>
              <a:r>
                <a:rPr lang="zh-CN" altLang="en-US" sz="2400">
                  <a:latin typeface="幼圆" pitchFamily="49" charset="-122"/>
                  <a:ea typeface="幼圆" pitchFamily="49" charset="-122"/>
                </a:rPr>
                <a:t>既提供了求可行域</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的极点的代数方法，又指明了线性规划可行域</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的极点至多只有有限个</a:t>
              </a:r>
              <a:r>
                <a:rPr lang="en-US" altLang="zh-CN" sz="2400">
                  <a:latin typeface="幼圆" pitchFamily="49" charset="-122"/>
                  <a:ea typeface="幼圆" pitchFamily="49" charset="-122"/>
                </a:rPr>
                <a:t>.</a:t>
              </a:r>
            </a:p>
          </p:txBody>
        </p:sp>
      </p:grpSp>
      <p:grpSp>
        <p:nvGrpSpPr>
          <p:cNvPr id="78860" name="Group 12"/>
          <p:cNvGrpSpPr>
            <a:grpSpLocks/>
          </p:cNvGrpSpPr>
          <p:nvPr/>
        </p:nvGrpSpPr>
        <p:grpSpPr bwMode="auto">
          <a:xfrm>
            <a:off x="1331913" y="2636838"/>
            <a:ext cx="6621462" cy="3459162"/>
            <a:chOff x="295" y="1706"/>
            <a:chExt cx="4171" cy="2179"/>
          </a:xfrm>
        </p:grpSpPr>
        <p:pic>
          <p:nvPicPr>
            <p:cNvPr id="78858" name="Picture 10" descr="GIFICOB0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 y="3339"/>
              <a:ext cx="384" cy="546"/>
            </a:xfrm>
            <a:prstGeom prst="rect">
              <a:avLst/>
            </a:prstGeom>
            <a:noFill/>
            <a:extLst>
              <a:ext uri="{909E8E84-426E-40DD-AFC4-6F175D3DCCD1}">
                <a14:hiddenFill xmlns:a14="http://schemas.microsoft.com/office/drawing/2010/main">
                  <a:solidFill>
                    <a:srgbClr val="FFFFFF"/>
                  </a:solidFill>
                </a14:hiddenFill>
              </a:ext>
            </a:extLst>
          </p:spPr>
        </p:pic>
        <p:sp>
          <p:nvSpPr>
            <p:cNvPr id="78859" name="AutoShape 11"/>
            <p:cNvSpPr>
              <a:spLocks noChangeArrowheads="1"/>
            </p:cNvSpPr>
            <p:nvPr/>
          </p:nvSpPr>
          <p:spPr bwMode="auto">
            <a:xfrm>
              <a:off x="1610" y="1706"/>
              <a:ext cx="2856" cy="1832"/>
            </a:xfrm>
            <a:prstGeom prst="cloudCallout">
              <a:avLst>
                <a:gd name="adj1" fmla="val -79296"/>
                <a:gd name="adj2" fmla="val 43315"/>
              </a:avLst>
            </a:prstGeom>
            <a:solidFill>
              <a:srgbClr val="FF99CC">
                <a:alpha val="35001"/>
              </a:srgbClr>
            </a:solidFill>
            <a:ln w="12700">
              <a:solidFill>
                <a:srgbClr val="80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ctr"/>
              <a:r>
                <a:rPr lang="zh-CN" altLang="en-US" sz="2400">
                  <a:latin typeface="幼圆" pitchFamily="49" charset="-122"/>
                  <a:ea typeface="幼圆" pitchFamily="49" charset="-122"/>
                </a:rPr>
                <a:t>对定理证明有兴趣的读者可以参阅 </a:t>
              </a:r>
              <a:r>
                <a:rPr lang="en-US" altLang="zh-CN" sz="2400">
                  <a:latin typeface="幼圆" pitchFamily="49" charset="-122"/>
                  <a:ea typeface="幼圆" pitchFamily="49" charset="-122"/>
                </a:rPr>
                <a:t>D.G.</a:t>
              </a:r>
              <a:r>
                <a:rPr lang="zh-CN" altLang="en-US" sz="2400">
                  <a:latin typeface="幼圆" pitchFamily="49" charset="-122"/>
                  <a:ea typeface="幼圆" pitchFamily="49" charset="-122"/>
                </a:rPr>
                <a:t>鲁恩伯杰著的</a:t>
              </a:r>
              <a:r>
                <a:rPr lang="zh-CN" altLang="en-US" sz="2400">
                  <a:latin typeface="Arial"/>
                  <a:ea typeface="幼圆" pitchFamily="49" charset="-122"/>
                </a:rPr>
                <a:t>“</a:t>
              </a:r>
              <a:r>
                <a:rPr lang="zh-CN" altLang="en-US" sz="2400">
                  <a:latin typeface="幼圆" pitchFamily="49" charset="-122"/>
                  <a:ea typeface="幼圆" pitchFamily="49" charset="-122"/>
                </a:rPr>
                <a:t>线性与非线性规划引论</a:t>
              </a:r>
              <a:r>
                <a:rPr lang="zh-CN" altLang="en-US" sz="2400">
                  <a:latin typeface="Arial"/>
                  <a:ea typeface="幼圆" pitchFamily="49" charset="-122"/>
                </a:rPr>
                <a:t>”</a:t>
              </a:r>
              <a:r>
                <a:rPr lang="zh-CN" altLang="en-US" sz="2400">
                  <a:latin typeface="幼圆" pitchFamily="49" charset="-122"/>
                  <a:ea typeface="幼圆" pitchFamily="49" charset="-122"/>
                </a:rPr>
                <a:t>一书第二章</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additive="base">
                                        <p:cTn id="7" dur="500" fill="hold"/>
                                        <p:tgtEl>
                                          <p:spTgt spid="78850"/>
                                        </p:tgtEl>
                                        <p:attrNameLst>
                                          <p:attrName>ppt_x</p:attrName>
                                        </p:attrNameLst>
                                      </p:cBhvr>
                                      <p:tavLst>
                                        <p:tav tm="0">
                                          <p:val>
                                            <p:strVal val="0-#ppt_w/2"/>
                                          </p:val>
                                        </p:tav>
                                        <p:tav tm="100000">
                                          <p:val>
                                            <p:strVal val="#ppt_x"/>
                                          </p:val>
                                        </p:tav>
                                      </p:tavLst>
                                    </p:anim>
                                    <p:anim calcmode="lin" valueType="num">
                                      <p:cBhvr additive="base">
                                        <p:cTn id="8" dur="500" fill="hold"/>
                                        <p:tgtEl>
                                          <p:spTgt spid="788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5" fill="hold" grpId="0" nodeType="clickEffect">
                                  <p:stCondLst>
                                    <p:cond delay="0"/>
                                  </p:stCondLst>
                                  <p:childTnLst>
                                    <p:set>
                                      <p:cBhvr>
                                        <p:cTn id="12" dur="1" fill="hold">
                                          <p:stCondLst>
                                            <p:cond delay="0"/>
                                          </p:stCondLst>
                                        </p:cTn>
                                        <p:tgtEl>
                                          <p:spTgt spid="78855"/>
                                        </p:tgtEl>
                                        <p:attrNameLst>
                                          <p:attrName>style.visibility</p:attrName>
                                        </p:attrNameLst>
                                      </p:cBhvr>
                                      <p:to>
                                        <p:strVal val="visible"/>
                                      </p:to>
                                    </p:set>
                                    <p:animEffect transition="in" filter="randombar(vertical)">
                                      <p:cBhvr>
                                        <p:cTn id="13" dur="500"/>
                                        <p:tgtEl>
                                          <p:spTgt spid="788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nodeType="clickEffect">
                                  <p:stCondLst>
                                    <p:cond delay="0"/>
                                  </p:stCondLst>
                                  <p:childTnLst>
                                    <p:set>
                                      <p:cBhvr>
                                        <p:cTn id="17" dur="1" fill="hold">
                                          <p:stCondLst>
                                            <p:cond delay="0"/>
                                          </p:stCondLst>
                                        </p:cTn>
                                        <p:tgtEl>
                                          <p:spTgt spid="78860"/>
                                        </p:tgtEl>
                                        <p:attrNameLst>
                                          <p:attrName>style.visibility</p:attrName>
                                        </p:attrNameLst>
                                      </p:cBhvr>
                                      <p:to>
                                        <p:strVal val="visible"/>
                                      </p:to>
                                    </p:set>
                                    <p:anim calcmode="lin" valueType="num">
                                      <p:cBhvr>
                                        <p:cTn id="18" dur="1000" fill="hold"/>
                                        <p:tgtEl>
                                          <p:spTgt spid="78860"/>
                                        </p:tgtEl>
                                        <p:attrNameLst>
                                          <p:attrName>ppt_w</p:attrName>
                                        </p:attrNameLst>
                                      </p:cBhvr>
                                      <p:tavLst>
                                        <p:tav tm="0">
                                          <p:val>
                                            <p:fltVal val="0"/>
                                          </p:val>
                                        </p:tav>
                                        <p:tav tm="100000">
                                          <p:val>
                                            <p:strVal val="#ppt_w"/>
                                          </p:val>
                                        </p:tav>
                                      </p:tavLst>
                                    </p:anim>
                                    <p:anim calcmode="lin" valueType="num">
                                      <p:cBhvr>
                                        <p:cTn id="19" dur="1000" fill="hold"/>
                                        <p:tgtEl>
                                          <p:spTgt spid="78860"/>
                                        </p:tgtEl>
                                        <p:attrNameLst>
                                          <p:attrName>ppt_h</p:attrName>
                                        </p:attrNameLst>
                                      </p:cBhvr>
                                      <p:tavLst>
                                        <p:tav tm="0">
                                          <p:val>
                                            <p:fltVal val="0"/>
                                          </p:val>
                                        </p:tav>
                                        <p:tav tm="100000">
                                          <p:val>
                                            <p:strVal val="#ppt_h"/>
                                          </p:val>
                                        </p:tav>
                                      </p:tavLst>
                                    </p:anim>
                                    <p:anim calcmode="lin" valueType="num">
                                      <p:cBhvr>
                                        <p:cTn id="20" dur="1000" fill="hold"/>
                                        <p:tgtEl>
                                          <p:spTgt spid="78860"/>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788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xit" presetSubtype="0" fill="hold" nodeType="clickEffect">
                                  <p:stCondLst>
                                    <p:cond delay="0"/>
                                  </p:stCondLst>
                                  <p:childTnLst>
                                    <p:anim calcmode="lin" valueType="num">
                                      <p:cBhvr>
                                        <p:cTn id="25" dur="1000"/>
                                        <p:tgtEl>
                                          <p:spTgt spid="78860"/>
                                        </p:tgtEl>
                                        <p:attrNameLst>
                                          <p:attrName>ppt_w</p:attrName>
                                        </p:attrNameLst>
                                      </p:cBhvr>
                                      <p:tavLst>
                                        <p:tav tm="0">
                                          <p:val>
                                            <p:strVal val="ppt_w"/>
                                          </p:val>
                                        </p:tav>
                                        <p:tav tm="100000">
                                          <p:val>
                                            <p:fltVal val="0"/>
                                          </p:val>
                                        </p:tav>
                                      </p:tavLst>
                                    </p:anim>
                                    <p:anim calcmode="lin" valueType="num">
                                      <p:cBhvr>
                                        <p:cTn id="26" dur="1000"/>
                                        <p:tgtEl>
                                          <p:spTgt spid="78860"/>
                                        </p:tgtEl>
                                        <p:attrNameLst>
                                          <p:attrName>ppt_h</p:attrName>
                                        </p:attrNameLst>
                                      </p:cBhvr>
                                      <p:tavLst>
                                        <p:tav tm="0">
                                          <p:val>
                                            <p:strVal val="ppt_h"/>
                                          </p:val>
                                        </p:tav>
                                        <p:tav tm="100000">
                                          <p:val>
                                            <p:fltVal val="0"/>
                                          </p:val>
                                        </p:tav>
                                      </p:tavLst>
                                    </p:anim>
                                    <p:anim calcmode="lin" valueType="num">
                                      <p:cBhvr>
                                        <p:cTn id="27" dur="1000"/>
                                        <p:tgtEl>
                                          <p:spTgt spid="78860"/>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8" dur="1000"/>
                                        <p:tgtEl>
                                          <p:spTgt spid="78860"/>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9" dur="1" fill="hold">
                                          <p:stCondLst>
                                            <p:cond delay="999"/>
                                          </p:stCondLst>
                                        </p:cTn>
                                        <p:tgtEl>
                                          <p:spTgt spid="78860"/>
                                        </p:tgtEl>
                                        <p:attrNameLst>
                                          <p:attrName>style.visibility</p:attrName>
                                        </p:attrNameLst>
                                      </p:cBhvr>
                                      <p:to>
                                        <p:strVal val="hidden"/>
                                      </p:to>
                                    </p:set>
                                  </p:childTnLst>
                                </p:cTn>
                              </p:par>
                            </p:childTnLst>
                          </p:cTn>
                        </p:par>
                        <p:par>
                          <p:cTn id="30" fill="hold" nodeType="afterGroup">
                            <p:stCondLst>
                              <p:cond delay="1000"/>
                            </p:stCondLst>
                            <p:childTnLst>
                              <p:par>
                                <p:cTn id="31" presetID="14" presetClass="entr" presetSubtype="5" fill="hold" nodeType="afterEffect">
                                  <p:stCondLst>
                                    <p:cond delay="0"/>
                                  </p:stCondLst>
                                  <p:childTnLst>
                                    <p:set>
                                      <p:cBhvr>
                                        <p:cTn id="32" dur="1" fill="hold">
                                          <p:stCondLst>
                                            <p:cond delay="0"/>
                                          </p:stCondLst>
                                        </p:cTn>
                                        <p:tgtEl>
                                          <p:spTgt spid="78857"/>
                                        </p:tgtEl>
                                        <p:attrNameLst>
                                          <p:attrName>style.visibility</p:attrName>
                                        </p:attrNameLst>
                                      </p:cBhvr>
                                      <p:to>
                                        <p:strVal val="visible"/>
                                      </p:to>
                                    </p:set>
                                    <p:animEffect transition="in" filter="randombar(vertical)">
                                      <p:cBhvr>
                                        <p:cTn id="33" dur="500"/>
                                        <p:tgtEl>
                                          <p:spTgt spid="78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nimBg="1"/>
      <p:bldP spid="788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1F092EC4-88A6-4BDA-A6CD-8F52C444E477}" type="slidenum">
              <a:rPr lang="en-US" altLang="zh-CN"/>
              <a:pPr/>
              <a:t>13</a:t>
            </a:fld>
            <a:endParaRPr lang="en-US" altLang="zh-CN"/>
          </a:p>
        </p:txBody>
      </p:sp>
      <p:sp>
        <p:nvSpPr>
          <p:cNvPr id="80899" name="Rectangle 3"/>
          <p:cNvSpPr>
            <a:spLocks noGrp="1" noChangeArrowheads="1"/>
          </p:cNvSpPr>
          <p:nvPr>
            <p:ph type="body" idx="1"/>
          </p:nvPr>
        </p:nvSpPr>
        <p:spPr>
          <a:xfrm>
            <a:off x="468313" y="549275"/>
            <a:ext cx="8229600" cy="2808288"/>
          </a:xfrm>
          <a:solidFill>
            <a:srgbClr val="FF99CC">
              <a:alpha val="50000"/>
            </a:srgbClr>
          </a:solidFill>
          <a:ln w="12700" cap="flat">
            <a:solidFill>
              <a:srgbClr val="800000"/>
            </a:solidFill>
            <a:prstDash val="sysDot"/>
            <a:miter lim="800000"/>
            <a:headEnd/>
            <a:tailEnd/>
          </a:ln>
        </p:spPr>
        <p:txBody>
          <a:bodyPr/>
          <a:lstStyle/>
          <a:p>
            <a:pPr>
              <a:lnSpc>
                <a:spcPct val="80000"/>
              </a:lnSpc>
              <a:buFont typeface="Wingdings" pitchFamily="2" charset="2"/>
              <a:buNone/>
            </a:pPr>
            <a:r>
              <a:rPr lang="zh-CN" altLang="en-US" sz="2400">
                <a:latin typeface="幼圆" pitchFamily="49" charset="-122"/>
                <a:ea typeface="幼圆" pitchFamily="49" charset="-122"/>
              </a:rPr>
              <a:t>（线性规划基本定理） </a:t>
            </a:r>
          </a:p>
          <a:p>
            <a:pPr>
              <a:lnSpc>
                <a:spcPct val="80000"/>
              </a:lnSpc>
              <a:buFont typeface="Wingdings" pitchFamily="2" charset="2"/>
              <a:buNone/>
            </a:pPr>
            <a:r>
              <a:rPr lang="zh-CN" altLang="en-US" sz="2400">
                <a:latin typeface="幼圆" pitchFamily="49" charset="-122"/>
                <a:ea typeface="幼圆" pitchFamily="49" charset="-122"/>
              </a:rPr>
              <a:t>线性规划（</a:t>
            </a:r>
            <a:r>
              <a:rPr lang="en-US" altLang="zh-CN" sz="2400">
                <a:latin typeface="幼圆" pitchFamily="49" charset="-122"/>
                <a:ea typeface="幼圆" pitchFamily="49" charset="-122"/>
              </a:rPr>
              <a:t>8.3</a:t>
            </a:r>
            <a:r>
              <a:rPr lang="zh-CN" altLang="en-US" sz="2400">
                <a:latin typeface="幼圆" pitchFamily="49" charset="-122"/>
                <a:ea typeface="幼圆" pitchFamily="49" charset="-122"/>
              </a:rPr>
              <a:t>）具有以下性质：</a:t>
            </a:r>
          </a:p>
          <a:p>
            <a:pPr>
              <a:lnSpc>
                <a:spcPct val="80000"/>
              </a:lnSpc>
              <a:buFont typeface="Wingdings" pitchFamily="2" charset="2"/>
              <a:buNone/>
            </a:pPr>
            <a:r>
              <a:rPr lang="zh-CN" altLang="en-US" sz="2400">
                <a:latin typeface="幼圆" pitchFamily="49" charset="-122"/>
                <a:ea typeface="幼圆" pitchFamily="49" charset="-122"/>
              </a:rPr>
              <a:t>	（</a:t>
            </a:r>
            <a:r>
              <a:rPr lang="en-US" altLang="zh-CN" sz="2400">
                <a:latin typeface="幼圆" pitchFamily="49" charset="-122"/>
                <a:ea typeface="幼圆" pitchFamily="49" charset="-122"/>
              </a:rPr>
              <a:t>1</a:t>
            </a:r>
            <a:r>
              <a:rPr lang="zh-CN" altLang="en-US" sz="2400">
                <a:latin typeface="幼圆" pitchFamily="49" charset="-122"/>
                <a:ea typeface="幼圆" pitchFamily="49" charset="-122"/>
              </a:rPr>
              <a:t>）若可行域</a:t>
            </a:r>
            <a:r>
              <a:rPr lang="en-US" altLang="zh-CN" sz="2400" i="1">
                <a:latin typeface="幼圆" pitchFamily="49" charset="-122"/>
                <a:ea typeface="幼圆" pitchFamily="49" charset="-122"/>
              </a:rPr>
              <a:t>R</a:t>
            </a:r>
            <a:r>
              <a:rPr lang="en-US" altLang="zh-CN" sz="2400">
                <a:latin typeface="幼圆" pitchFamily="49" charset="-122"/>
                <a:ea typeface="幼圆" pitchFamily="49" charset="-122"/>
              </a:rPr>
              <a:t>≠</a:t>
            </a:r>
            <a:r>
              <a:rPr lang="en-US" altLang="zh-CN" sz="2400" i="1">
                <a:latin typeface="幼圆" pitchFamily="49" charset="-122"/>
                <a:ea typeface="幼圆" pitchFamily="49" charset="-122"/>
              </a:rPr>
              <a:t>Φ</a:t>
            </a:r>
            <a:r>
              <a:rPr lang="zh-CN" altLang="en-US" sz="2400">
                <a:latin typeface="幼圆" pitchFamily="49" charset="-122"/>
                <a:ea typeface="幼圆" pitchFamily="49" charset="-122"/>
              </a:rPr>
              <a:t>，则必存在一个基本可行解。</a:t>
            </a:r>
          </a:p>
          <a:p>
            <a:pPr>
              <a:lnSpc>
                <a:spcPct val="80000"/>
              </a:lnSpc>
              <a:buFont typeface="Wingdings" pitchFamily="2" charset="2"/>
              <a:buNone/>
            </a:pPr>
            <a:r>
              <a:rPr lang="zh-CN" altLang="en-US" sz="2400">
                <a:latin typeface="幼圆" pitchFamily="49" charset="-122"/>
                <a:ea typeface="幼圆" pitchFamily="49" charset="-122"/>
              </a:rPr>
              <a:t>	（</a:t>
            </a:r>
            <a:r>
              <a:rPr lang="en-US" altLang="zh-CN" sz="2400">
                <a:latin typeface="幼圆" pitchFamily="49" charset="-122"/>
                <a:ea typeface="幼圆" pitchFamily="49" charset="-122"/>
              </a:rPr>
              <a:t>2</a:t>
            </a:r>
            <a:r>
              <a:rPr lang="zh-CN" altLang="en-US" sz="2400">
                <a:latin typeface="幼圆" pitchFamily="49" charset="-122"/>
                <a:ea typeface="幼圆" pitchFamily="49" charset="-122"/>
              </a:rPr>
              <a:t>）若问题存在一个最优解 ，则必存在一个最优的基本可行解。</a:t>
            </a:r>
          </a:p>
          <a:p>
            <a:pPr>
              <a:lnSpc>
                <a:spcPct val="80000"/>
              </a:lnSpc>
              <a:buFont typeface="Wingdings" pitchFamily="2" charset="2"/>
              <a:buNone/>
            </a:pPr>
            <a:r>
              <a:rPr lang="zh-CN" altLang="en-US" sz="2400">
                <a:latin typeface="幼圆" pitchFamily="49" charset="-122"/>
                <a:ea typeface="幼圆" pitchFamily="49" charset="-122"/>
              </a:rPr>
              <a:t>	定理</a:t>
            </a:r>
            <a:r>
              <a:rPr lang="en-US" altLang="zh-CN" sz="2400">
                <a:latin typeface="幼圆" pitchFamily="49" charset="-122"/>
                <a:ea typeface="幼圆" pitchFamily="49" charset="-122"/>
              </a:rPr>
              <a:t>8.2</a:t>
            </a:r>
            <a:r>
              <a:rPr lang="zh-CN" altLang="en-US" sz="2400">
                <a:latin typeface="幼圆" pitchFamily="49" charset="-122"/>
                <a:ea typeface="幼圆" pitchFamily="49" charset="-122"/>
              </a:rPr>
              <a:t>并非说最优解只能在基本可行解（极点）上达到，而是说只要（</a:t>
            </a:r>
            <a:r>
              <a:rPr lang="en-US" altLang="zh-CN" sz="2400">
                <a:latin typeface="幼圆" pitchFamily="49" charset="-122"/>
                <a:ea typeface="幼圆" pitchFamily="49" charset="-122"/>
              </a:rPr>
              <a:t>8.3</a:t>
            </a:r>
            <a:r>
              <a:rPr lang="zh-CN" altLang="en-US" sz="2400">
                <a:latin typeface="幼圆" pitchFamily="49" charset="-122"/>
                <a:ea typeface="幼圆" pitchFamily="49" charset="-122"/>
              </a:rPr>
              <a:t>）有有限最优解，就必定可在基本可行解（极点）中找到。</a:t>
            </a:r>
          </a:p>
        </p:txBody>
      </p:sp>
      <p:grpSp>
        <p:nvGrpSpPr>
          <p:cNvPr id="80925" name="Group 29"/>
          <p:cNvGrpSpPr>
            <a:grpSpLocks/>
          </p:cNvGrpSpPr>
          <p:nvPr/>
        </p:nvGrpSpPr>
        <p:grpSpPr bwMode="auto">
          <a:xfrm>
            <a:off x="5795963" y="404813"/>
            <a:ext cx="2940050" cy="720725"/>
            <a:chOff x="3651" y="255"/>
            <a:chExt cx="1852" cy="454"/>
          </a:xfrm>
        </p:grpSpPr>
        <p:pic>
          <p:nvPicPr>
            <p:cNvPr id="80922" name="Picture 26" descr="leaves_banner_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 y="255"/>
              <a:ext cx="1852" cy="454"/>
            </a:xfrm>
            <a:prstGeom prst="rect">
              <a:avLst/>
            </a:prstGeom>
            <a:noFill/>
            <a:extLst>
              <a:ext uri="{909E8E84-426E-40DD-AFC4-6F175D3DCCD1}">
                <a14:hiddenFill xmlns:a14="http://schemas.microsoft.com/office/drawing/2010/main">
                  <a:solidFill>
                    <a:srgbClr val="FFFFFF"/>
                  </a:solidFill>
                </a14:hiddenFill>
              </a:ext>
            </a:extLst>
          </p:spPr>
        </p:pic>
        <p:sp>
          <p:nvSpPr>
            <p:cNvPr id="80924" name="Rectangle 28"/>
            <p:cNvSpPr>
              <a:spLocks noChangeArrowheads="1"/>
            </p:cNvSpPr>
            <p:nvPr/>
          </p:nvSpPr>
          <p:spPr bwMode="auto">
            <a:xfrm>
              <a:off x="4400" y="330"/>
              <a:ext cx="7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2400" b="1">
                  <a:latin typeface="楷体_GB2312" pitchFamily="49" charset="-122"/>
                  <a:ea typeface="楷体_GB2312" pitchFamily="49" charset="-122"/>
                </a:rPr>
                <a:t>定理</a:t>
              </a:r>
              <a:r>
                <a:rPr lang="en-US" altLang="zh-CN" sz="2400" b="1">
                  <a:latin typeface="楷体_GB2312" pitchFamily="49" charset="-122"/>
                  <a:ea typeface="楷体_GB2312" pitchFamily="49" charset="-122"/>
                </a:rPr>
                <a:t>8.2</a:t>
              </a:r>
            </a:p>
          </p:txBody>
        </p:sp>
      </p:grpSp>
      <p:sp>
        <p:nvSpPr>
          <p:cNvPr id="80927" name="AutoShape 31"/>
          <p:cNvSpPr>
            <a:spLocks noChangeArrowheads="1"/>
          </p:cNvSpPr>
          <p:nvPr/>
        </p:nvSpPr>
        <p:spPr bwMode="auto">
          <a:xfrm>
            <a:off x="468313" y="3446463"/>
            <a:ext cx="8207375" cy="3032125"/>
          </a:xfrm>
          <a:prstGeom prst="foldedCorner">
            <a:avLst>
              <a:gd name="adj" fmla="val 12500"/>
            </a:avLst>
          </a:prstGeom>
          <a:solidFill>
            <a:srgbClr val="FF99CC">
              <a:alpha val="35001"/>
            </a:srgbClr>
          </a:solidFill>
          <a:ln w="12700">
            <a:solidFill>
              <a:srgbClr val="80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Clr>
                <a:schemeClr val="bg2"/>
              </a:buClr>
              <a:buSzPct val="75000"/>
              <a:buFont typeface="Wingdings" pitchFamily="2" charset="2"/>
              <a:buNone/>
            </a:pPr>
            <a:r>
              <a:rPr lang="zh-CN" altLang="en-US" sz="2400">
                <a:latin typeface="幼圆" pitchFamily="49" charset="-122"/>
                <a:ea typeface="幼圆" pitchFamily="49" charset="-122"/>
              </a:rPr>
              <a:t>从模型本身讲，线性规划显然应属连续模型。但定理 </a:t>
            </a:r>
            <a:r>
              <a:rPr lang="en-US" altLang="zh-CN" sz="2400">
                <a:latin typeface="幼圆" pitchFamily="49" charset="-122"/>
                <a:ea typeface="幼圆" pitchFamily="49" charset="-122"/>
              </a:rPr>
              <a:t>2</a:t>
            </a:r>
            <a:r>
              <a:rPr lang="zh-CN" altLang="en-US" sz="2400">
                <a:latin typeface="幼圆" pitchFamily="49" charset="-122"/>
                <a:ea typeface="幼圆" pitchFamily="49" charset="-122"/>
              </a:rPr>
              <a:t>表明，如果线性规划有有限最优解，我们只需比较各基本可行解上的目标函数值即可找到一个最优解，而问题的基本可行解至多只有有限个，从而问题化为一个从有限多个点选取一个最优点 的问题。正是基于这样一种思路，</a:t>
            </a:r>
            <a:r>
              <a:rPr lang="en-US" altLang="zh-CN" sz="2400" b="1">
                <a:latin typeface="幼圆" pitchFamily="49" charset="-122"/>
                <a:ea typeface="幼圆" pitchFamily="49" charset="-122"/>
              </a:rPr>
              <a:t>Dantzig</a:t>
            </a:r>
            <a:r>
              <a:rPr lang="zh-CN" altLang="en-US" sz="2400">
                <a:latin typeface="幼圆" pitchFamily="49" charset="-122"/>
                <a:ea typeface="幼圆" pitchFamily="49" charset="-122"/>
              </a:rPr>
              <a:t>提出了求解线性规划的单纯形法。也正因为如此，我们把线性规划列入了离散模型，因为求解它的单纯形法更具有离散模型问题的算法特征。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80925"/>
                                        </p:tgtEl>
                                        <p:attrNameLst>
                                          <p:attrName>style.visibility</p:attrName>
                                        </p:attrNameLst>
                                      </p:cBhvr>
                                      <p:to>
                                        <p:strVal val="visible"/>
                                      </p:to>
                                    </p:set>
                                    <p:anim calcmode="lin" valueType="num">
                                      <p:cBhvr additive="base">
                                        <p:cTn id="7" dur="500" fill="hold"/>
                                        <p:tgtEl>
                                          <p:spTgt spid="80925"/>
                                        </p:tgtEl>
                                        <p:attrNameLst>
                                          <p:attrName>ppt_x</p:attrName>
                                        </p:attrNameLst>
                                      </p:cBhvr>
                                      <p:tavLst>
                                        <p:tav tm="0">
                                          <p:val>
                                            <p:strVal val="#ppt_x"/>
                                          </p:val>
                                        </p:tav>
                                        <p:tav tm="100000">
                                          <p:val>
                                            <p:strVal val="#ppt_x"/>
                                          </p:val>
                                        </p:tav>
                                      </p:tavLst>
                                    </p:anim>
                                    <p:anim calcmode="lin" valueType="num">
                                      <p:cBhvr additive="base">
                                        <p:cTn id="8" dur="500" fill="hold"/>
                                        <p:tgtEl>
                                          <p:spTgt spid="8092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37" presetClass="entr" presetSubtype="0" fill="hold" grpId="0" nodeType="afterEffect">
                                  <p:stCondLst>
                                    <p:cond delay="0"/>
                                  </p:stCondLst>
                                  <p:childTnLst>
                                    <p:set>
                                      <p:cBhvr>
                                        <p:cTn id="11" dur="1" fill="hold">
                                          <p:stCondLst>
                                            <p:cond delay="0"/>
                                          </p:stCondLst>
                                        </p:cTn>
                                        <p:tgtEl>
                                          <p:spTgt spid="80899">
                                            <p:bg/>
                                          </p:spTgt>
                                        </p:tgtEl>
                                        <p:attrNameLst>
                                          <p:attrName>style.visibility</p:attrName>
                                        </p:attrNameLst>
                                      </p:cBhvr>
                                      <p:to>
                                        <p:strVal val="visible"/>
                                      </p:to>
                                    </p:set>
                                    <p:animEffect transition="in" filter="fade">
                                      <p:cBhvr>
                                        <p:cTn id="12" dur="1000"/>
                                        <p:tgtEl>
                                          <p:spTgt spid="80899">
                                            <p:bg/>
                                          </p:spTgt>
                                        </p:tgtEl>
                                      </p:cBhvr>
                                    </p:animEffect>
                                    <p:anim calcmode="lin" valueType="num">
                                      <p:cBhvr>
                                        <p:cTn id="13" dur="1000" fill="hold"/>
                                        <p:tgtEl>
                                          <p:spTgt spid="80899">
                                            <p:bg/>
                                          </p:spTgt>
                                        </p:tgtEl>
                                        <p:attrNameLst>
                                          <p:attrName>ppt_x</p:attrName>
                                        </p:attrNameLst>
                                      </p:cBhvr>
                                      <p:tavLst>
                                        <p:tav tm="0">
                                          <p:val>
                                            <p:strVal val="#ppt_x"/>
                                          </p:val>
                                        </p:tav>
                                        <p:tav tm="100000">
                                          <p:val>
                                            <p:strVal val="#ppt_x"/>
                                          </p:val>
                                        </p:tav>
                                      </p:tavLst>
                                    </p:anim>
                                    <p:anim calcmode="lin" valueType="num">
                                      <p:cBhvr>
                                        <p:cTn id="14" dur="900" decel="100000" fill="hold"/>
                                        <p:tgtEl>
                                          <p:spTgt spid="80899">
                                            <p:bg/>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80899">
                                            <p:bg/>
                                          </p:spTgt>
                                        </p:tgtEl>
                                        <p:attrNameLst>
                                          <p:attrName>ppt_y</p:attrName>
                                        </p:attrNameLst>
                                      </p:cBhvr>
                                      <p:tavLst>
                                        <p:tav tm="0">
                                          <p:val>
                                            <p:strVal val="#ppt_y-.03"/>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7" presetClass="entr" presetSubtype="0" fill="hold" grpId="0" nodeType="clickEffect">
                                  <p:stCondLst>
                                    <p:cond delay="0"/>
                                  </p:stCondLst>
                                  <p:childTnLst>
                                    <p:set>
                                      <p:cBhvr>
                                        <p:cTn id="19" dur="1" fill="hold">
                                          <p:stCondLst>
                                            <p:cond delay="0"/>
                                          </p:stCondLst>
                                        </p:cTn>
                                        <p:tgtEl>
                                          <p:spTgt spid="80899">
                                            <p:txEl>
                                              <p:pRg st="0" end="0"/>
                                            </p:txEl>
                                          </p:spTgt>
                                        </p:tgtEl>
                                        <p:attrNameLst>
                                          <p:attrName>style.visibility</p:attrName>
                                        </p:attrNameLst>
                                      </p:cBhvr>
                                      <p:to>
                                        <p:strVal val="visible"/>
                                      </p:to>
                                    </p:set>
                                    <p:animEffect transition="in" filter="fade">
                                      <p:cBhvr>
                                        <p:cTn id="20" dur="1000"/>
                                        <p:tgtEl>
                                          <p:spTgt spid="80899">
                                            <p:txEl>
                                              <p:pRg st="0" end="0"/>
                                            </p:txEl>
                                          </p:spTgt>
                                        </p:tgtEl>
                                      </p:cBhvr>
                                    </p:animEffect>
                                    <p:anim calcmode="lin" valueType="num">
                                      <p:cBhvr>
                                        <p:cTn id="21" dur="10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80899">
                                            <p:txEl>
                                              <p:pRg st="0" end="0"/>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8089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7" presetClass="entr" presetSubtype="0" fill="hold" grpId="0" nodeType="clickEffect">
                                  <p:stCondLst>
                                    <p:cond delay="0"/>
                                  </p:stCondLst>
                                  <p:childTnLst>
                                    <p:set>
                                      <p:cBhvr>
                                        <p:cTn id="27" dur="1" fill="hold">
                                          <p:stCondLst>
                                            <p:cond delay="0"/>
                                          </p:stCondLst>
                                        </p:cTn>
                                        <p:tgtEl>
                                          <p:spTgt spid="80899">
                                            <p:txEl>
                                              <p:pRg st="1" end="1"/>
                                            </p:txEl>
                                          </p:spTgt>
                                        </p:tgtEl>
                                        <p:attrNameLst>
                                          <p:attrName>style.visibility</p:attrName>
                                        </p:attrNameLst>
                                      </p:cBhvr>
                                      <p:to>
                                        <p:strVal val="visible"/>
                                      </p:to>
                                    </p:set>
                                    <p:animEffect transition="in" filter="fade">
                                      <p:cBhvr>
                                        <p:cTn id="28" dur="1000"/>
                                        <p:tgtEl>
                                          <p:spTgt spid="80899">
                                            <p:txEl>
                                              <p:pRg st="1" end="1"/>
                                            </p:txEl>
                                          </p:spTgt>
                                        </p:tgtEl>
                                      </p:cBhvr>
                                    </p:animEffect>
                                    <p:anim calcmode="lin" valueType="num">
                                      <p:cBhvr>
                                        <p:cTn id="29" dur="10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80899">
                                            <p:txEl>
                                              <p:pRg st="1" end="1"/>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80899">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7" presetClass="entr" presetSubtype="0" fill="hold" grpId="0" nodeType="clickEffect">
                                  <p:stCondLst>
                                    <p:cond delay="0"/>
                                  </p:stCondLst>
                                  <p:childTnLst>
                                    <p:set>
                                      <p:cBhvr>
                                        <p:cTn id="35" dur="1" fill="hold">
                                          <p:stCondLst>
                                            <p:cond delay="0"/>
                                          </p:stCondLst>
                                        </p:cTn>
                                        <p:tgtEl>
                                          <p:spTgt spid="80899">
                                            <p:txEl>
                                              <p:pRg st="2" end="2"/>
                                            </p:txEl>
                                          </p:spTgt>
                                        </p:tgtEl>
                                        <p:attrNameLst>
                                          <p:attrName>style.visibility</p:attrName>
                                        </p:attrNameLst>
                                      </p:cBhvr>
                                      <p:to>
                                        <p:strVal val="visible"/>
                                      </p:to>
                                    </p:set>
                                    <p:animEffect transition="in" filter="fade">
                                      <p:cBhvr>
                                        <p:cTn id="36" dur="1000"/>
                                        <p:tgtEl>
                                          <p:spTgt spid="80899">
                                            <p:txEl>
                                              <p:pRg st="2" end="2"/>
                                            </p:txEl>
                                          </p:spTgt>
                                        </p:tgtEl>
                                      </p:cBhvr>
                                    </p:animEffect>
                                    <p:anim calcmode="lin" valueType="num">
                                      <p:cBhvr>
                                        <p:cTn id="37" dur="10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p:cTn id="38" dur="900" decel="100000" fill="hold"/>
                                        <p:tgtEl>
                                          <p:spTgt spid="80899">
                                            <p:txEl>
                                              <p:pRg st="2" end="2"/>
                                            </p:txEl>
                                          </p:spTgt>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8089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7" presetClass="entr" presetSubtype="0" fill="hold" grpId="0" nodeType="clickEffect">
                                  <p:stCondLst>
                                    <p:cond delay="0"/>
                                  </p:stCondLst>
                                  <p:childTnLst>
                                    <p:set>
                                      <p:cBhvr>
                                        <p:cTn id="43" dur="1" fill="hold">
                                          <p:stCondLst>
                                            <p:cond delay="0"/>
                                          </p:stCondLst>
                                        </p:cTn>
                                        <p:tgtEl>
                                          <p:spTgt spid="80899">
                                            <p:txEl>
                                              <p:pRg st="3" end="3"/>
                                            </p:txEl>
                                          </p:spTgt>
                                        </p:tgtEl>
                                        <p:attrNameLst>
                                          <p:attrName>style.visibility</p:attrName>
                                        </p:attrNameLst>
                                      </p:cBhvr>
                                      <p:to>
                                        <p:strVal val="visible"/>
                                      </p:to>
                                    </p:set>
                                    <p:animEffect transition="in" filter="fade">
                                      <p:cBhvr>
                                        <p:cTn id="44" dur="1000"/>
                                        <p:tgtEl>
                                          <p:spTgt spid="80899">
                                            <p:txEl>
                                              <p:pRg st="3" end="3"/>
                                            </p:txEl>
                                          </p:spTgt>
                                        </p:tgtEl>
                                      </p:cBhvr>
                                    </p:animEffect>
                                    <p:anim calcmode="lin" valueType="num">
                                      <p:cBhvr>
                                        <p:cTn id="45" dur="10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p:cTn id="46" dur="900" decel="100000" fill="hold"/>
                                        <p:tgtEl>
                                          <p:spTgt spid="80899">
                                            <p:txEl>
                                              <p:pRg st="3" end="3"/>
                                            </p:txEl>
                                          </p:spTgt>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80899">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7" presetClass="entr" presetSubtype="0" fill="hold" grpId="0" nodeType="clickEffect">
                                  <p:stCondLst>
                                    <p:cond delay="0"/>
                                  </p:stCondLst>
                                  <p:childTnLst>
                                    <p:set>
                                      <p:cBhvr>
                                        <p:cTn id="51" dur="1" fill="hold">
                                          <p:stCondLst>
                                            <p:cond delay="0"/>
                                          </p:stCondLst>
                                        </p:cTn>
                                        <p:tgtEl>
                                          <p:spTgt spid="80899">
                                            <p:txEl>
                                              <p:pRg st="4" end="4"/>
                                            </p:txEl>
                                          </p:spTgt>
                                        </p:tgtEl>
                                        <p:attrNameLst>
                                          <p:attrName>style.visibility</p:attrName>
                                        </p:attrNameLst>
                                      </p:cBhvr>
                                      <p:to>
                                        <p:strVal val="visible"/>
                                      </p:to>
                                    </p:set>
                                    <p:animEffect transition="in" filter="fade">
                                      <p:cBhvr>
                                        <p:cTn id="52" dur="1000"/>
                                        <p:tgtEl>
                                          <p:spTgt spid="80899">
                                            <p:txEl>
                                              <p:pRg st="4" end="4"/>
                                            </p:txEl>
                                          </p:spTgt>
                                        </p:tgtEl>
                                      </p:cBhvr>
                                    </p:animEffect>
                                    <p:anim calcmode="lin" valueType="num">
                                      <p:cBhvr>
                                        <p:cTn id="53" dur="10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p:cTn id="54" dur="900" decel="100000" fill="hold"/>
                                        <p:tgtEl>
                                          <p:spTgt spid="80899">
                                            <p:txEl>
                                              <p:pRg st="4" end="4"/>
                                            </p:txEl>
                                          </p:spTgt>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80899">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9" presetClass="entr" presetSubtype="0" fill="hold" grpId="0" nodeType="clickEffect">
                                  <p:stCondLst>
                                    <p:cond delay="0"/>
                                  </p:stCondLst>
                                  <p:childTnLst>
                                    <p:set>
                                      <p:cBhvr>
                                        <p:cTn id="59" dur="1" fill="hold">
                                          <p:stCondLst>
                                            <p:cond delay="0"/>
                                          </p:stCondLst>
                                        </p:cTn>
                                        <p:tgtEl>
                                          <p:spTgt spid="80927"/>
                                        </p:tgtEl>
                                        <p:attrNameLst>
                                          <p:attrName>style.visibility</p:attrName>
                                        </p:attrNameLst>
                                      </p:cBhvr>
                                      <p:to>
                                        <p:strVal val="visible"/>
                                      </p:to>
                                    </p:set>
                                    <p:anim calcmode="lin" valueType="num">
                                      <p:cBhvr>
                                        <p:cTn id="60" dur="1000" fill="hold"/>
                                        <p:tgtEl>
                                          <p:spTgt spid="80927"/>
                                        </p:tgtEl>
                                        <p:attrNameLst>
                                          <p:attrName>ppt_x</p:attrName>
                                        </p:attrNameLst>
                                      </p:cBhvr>
                                      <p:tavLst>
                                        <p:tav tm="0">
                                          <p:val>
                                            <p:strVal val="#ppt_x-.2"/>
                                          </p:val>
                                        </p:tav>
                                        <p:tav tm="100000">
                                          <p:val>
                                            <p:strVal val="#ppt_x"/>
                                          </p:val>
                                        </p:tav>
                                      </p:tavLst>
                                    </p:anim>
                                    <p:anim calcmode="lin" valueType="num">
                                      <p:cBhvr>
                                        <p:cTn id="61" dur="1000" fill="hold"/>
                                        <p:tgtEl>
                                          <p:spTgt spid="80927"/>
                                        </p:tgtEl>
                                        <p:attrNameLst>
                                          <p:attrName>ppt_y</p:attrName>
                                        </p:attrNameLst>
                                      </p:cBhvr>
                                      <p:tavLst>
                                        <p:tav tm="0">
                                          <p:val>
                                            <p:strVal val="#ppt_y"/>
                                          </p:val>
                                        </p:tav>
                                        <p:tav tm="100000">
                                          <p:val>
                                            <p:strVal val="#ppt_y"/>
                                          </p:val>
                                        </p:tav>
                                      </p:tavLst>
                                    </p:anim>
                                    <p:animEffect transition="in" filter="wipe(right)" prLst="gradientSize: 0.1">
                                      <p:cBhvr>
                                        <p:cTn id="62" dur="1000"/>
                                        <p:tgtEl>
                                          <p:spTgt spid="80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uiExpand="1" build="p" animBg="1"/>
      <p:bldP spid="809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203593DC-78DD-4873-B018-2ECB728923F6}" type="slidenum">
              <a:rPr lang="en-US" altLang="zh-CN"/>
              <a:pPr/>
              <a:t>14</a:t>
            </a:fld>
            <a:endParaRPr lang="en-US" altLang="zh-CN"/>
          </a:p>
        </p:txBody>
      </p:sp>
      <p:sp>
        <p:nvSpPr>
          <p:cNvPr id="96258" name="Rectangle 2"/>
          <p:cNvSpPr>
            <a:spLocks noGrp="1" noChangeArrowheads="1"/>
          </p:cNvSpPr>
          <p:nvPr>
            <p:ph type="title"/>
          </p:nvPr>
        </p:nvSpPr>
        <p:spPr>
          <a:xfrm>
            <a:off x="468313" y="476250"/>
            <a:ext cx="7920037" cy="955675"/>
          </a:xfrm>
          <a:noFill/>
          <a:ln>
            <a:solidFill>
              <a:srgbClr val="003300"/>
            </a:solidFill>
          </a:ln>
        </p:spPr>
        <p:txBody>
          <a:bodyPr/>
          <a:lstStyle/>
          <a:p>
            <a:r>
              <a:rPr lang="zh-CN" altLang="en-US">
                <a:solidFill>
                  <a:srgbClr val="008000"/>
                </a:solidFill>
              </a:rPr>
              <a:t>五、求解线性规划的单纯形法</a:t>
            </a:r>
            <a:endParaRPr lang="zh-CN" altLang="en-US">
              <a:solidFill>
                <a:srgbClr val="0E8435"/>
              </a:solidFill>
            </a:endParaRPr>
          </a:p>
        </p:txBody>
      </p:sp>
      <p:sp>
        <p:nvSpPr>
          <p:cNvPr id="96259" name="Rectangle 3"/>
          <p:cNvSpPr>
            <a:spLocks noGrp="1" noChangeArrowheads="1"/>
          </p:cNvSpPr>
          <p:nvPr>
            <p:ph type="body" idx="1"/>
          </p:nvPr>
        </p:nvSpPr>
        <p:spPr>
          <a:xfrm>
            <a:off x="468313" y="2420938"/>
            <a:ext cx="8229600" cy="3313112"/>
          </a:xfrm>
          <a:solidFill>
            <a:srgbClr val="99CC00">
              <a:alpha val="39000"/>
            </a:srgbClr>
          </a:solidFill>
          <a:ln w="12700" cap="flat">
            <a:solidFill>
              <a:srgbClr val="003300"/>
            </a:solidFill>
            <a:prstDash val="sysDot"/>
            <a:miter lim="800000"/>
            <a:headEnd/>
            <a:tailEnd/>
          </a:ln>
        </p:spPr>
        <p:txBody>
          <a:bodyPr/>
          <a:lstStyle/>
          <a:p>
            <a:pPr algn="just">
              <a:lnSpc>
                <a:spcPct val="90000"/>
              </a:lnSpc>
              <a:buFont typeface="Wingdings" pitchFamily="2" charset="2"/>
              <a:buNone/>
            </a:pPr>
            <a:r>
              <a:rPr lang="en-US" altLang="zh-CN" sz="2400">
                <a:solidFill>
                  <a:srgbClr val="000000"/>
                </a:solidFill>
                <a:latin typeface="幼圆" pitchFamily="49" charset="-122"/>
                <a:ea typeface="幼圆" pitchFamily="49" charset="-122"/>
                <a:cs typeface="Times New Roman" pitchFamily="18" charset="0"/>
              </a:rPr>
              <a:t>	</a:t>
            </a:r>
            <a:r>
              <a:rPr lang="zh-CN" altLang="en-US" sz="2400">
                <a:solidFill>
                  <a:srgbClr val="000000"/>
                </a:solidFill>
                <a:latin typeface="幼圆" pitchFamily="49" charset="-122"/>
                <a:ea typeface="幼圆" pitchFamily="49" charset="-122"/>
                <a:cs typeface="Times New Roman" pitchFamily="18" charset="0"/>
              </a:rPr>
              <a:t>（步</a:t>
            </a:r>
            <a:r>
              <a:rPr lang="en-US" altLang="zh-CN" sz="2400">
                <a:solidFill>
                  <a:srgbClr val="000000"/>
                </a:solidFill>
                <a:latin typeface="幼圆" pitchFamily="49" charset="-122"/>
                <a:ea typeface="幼圆" pitchFamily="49" charset="-122"/>
                <a:cs typeface="Times New Roman" pitchFamily="18" charset="0"/>
              </a:rPr>
              <a:t>1</a:t>
            </a:r>
            <a:r>
              <a:rPr lang="zh-CN" altLang="en-US" sz="2400">
                <a:solidFill>
                  <a:srgbClr val="000000"/>
                </a:solidFill>
                <a:latin typeface="幼圆" pitchFamily="49" charset="-122"/>
                <a:ea typeface="幼圆" pitchFamily="49" charset="-122"/>
                <a:cs typeface="Times New Roman" pitchFamily="18" charset="0"/>
              </a:rPr>
              <a:t>）取一初始可行基</a:t>
            </a:r>
            <a:r>
              <a:rPr lang="en-US" altLang="zh-CN" sz="2400">
                <a:solidFill>
                  <a:srgbClr val="000000"/>
                </a:solidFill>
                <a:latin typeface="幼圆" pitchFamily="49" charset="-122"/>
                <a:ea typeface="幼圆" pitchFamily="49" charset="-122"/>
                <a:cs typeface="Times New Roman" pitchFamily="18" charset="0"/>
              </a:rPr>
              <a:t>B</a:t>
            </a:r>
            <a:r>
              <a:rPr lang="zh-CN" altLang="en-US" sz="2400">
                <a:solidFill>
                  <a:srgbClr val="000000"/>
                </a:solidFill>
                <a:latin typeface="幼圆" pitchFamily="49" charset="-122"/>
                <a:ea typeface="幼圆" pitchFamily="49" charset="-122"/>
                <a:cs typeface="Times New Roman" pitchFamily="18" charset="0"/>
              </a:rPr>
              <a:t>（一般取法见后面的两段单纯形法），再用高斯</a:t>
            </a:r>
            <a:r>
              <a:rPr lang="en-US" altLang="zh-CN" sz="2400">
                <a:solidFill>
                  <a:srgbClr val="000000"/>
                </a:solidFill>
                <a:latin typeface="Times New Roman"/>
                <a:ea typeface="幼圆" pitchFamily="49" charset="-122"/>
                <a:cs typeface="Times New Roman" pitchFamily="18" charset="0"/>
              </a:rPr>
              <a:t>—</a:t>
            </a:r>
            <a:r>
              <a:rPr lang="zh-CN" altLang="en-US" sz="2400">
                <a:solidFill>
                  <a:srgbClr val="000000"/>
                </a:solidFill>
                <a:latin typeface="幼圆" pitchFamily="49" charset="-122"/>
                <a:ea typeface="幼圆" pitchFamily="49" charset="-122"/>
                <a:cs typeface="Times New Roman" pitchFamily="18" charset="0"/>
              </a:rPr>
              <a:t>约当消去法求出初始基本可行解</a:t>
            </a:r>
            <a:r>
              <a:rPr lang="en-US" altLang="zh-CN" sz="2400" i="1">
                <a:solidFill>
                  <a:srgbClr val="000000"/>
                </a:solidFill>
                <a:latin typeface="幼圆" pitchFamily="49" charset="-122"/>
                <a:ea typeface="幼圆" pitchFamily="49" charset="-122"/>
                <a:cs typeface="Times New Roman" pitchFamily="18" charset="0"/>
              </a:rPr>
              <a:t>x</a:t>
            </a:r>
            <a:r>
              <a:rPr lang="en-US" altLang="zh-CN" sz="2400" baseline="30000">
                <a:solidFill>
                  <a:srgbClr val="000000"/>
                </a:solidFill>
                <a:latin typeface="幼圆" pitchFamily="49" charset="-122"/>
                <a:ea typeface="幼圆" pitchFamily="49" charset="-122"/>
                <a:cs typeface="Times New Roman" pitchFamily="18" charset="0"/>
              </a:rPr>
              <a:t>0</a:t>
            </a:r>
            <a:r>
              <a:rPr lang="zh-CN" altLang="en-US" sz="2400">
                <a:solidFill>
                  <a:srgbClr val="000000"/>
                </a:solidFill>
                <a:latin typeface="幼圆" pitchFamily="49" charset="-122"/>
                <a:ea typeface="幼圆" pitchFamily="49" charset="-122"/>
                <a:cs typeface="Times New Roman" pitchFamily="18" charset="0"/>
              </a:rPr>
              <a:t>，编制成所谓的初始单纯形表；</a:t>
            </a:r>
          </a:p>
          <a:p>
            <a:pPr algn="just">
              <a:lnSpc>
                <a:spcPct val="90000"/>
              </a:lnSpc>
              <a:buFont typeface="Wingdings" pitchFamily="2" charset="2"/>
              <a:buNone/>
            </a:pPr>
            <a:r>
              <a:rPr lang="zh-CN" altLang="en-US" sz="2400">
                <a:solidFill>
                  <a:srgbClr val="000000"/>
                </a:solidFill>
                <a:latin typeface="幼圆" pitchFamily="49" charset="-122"/>
                <a:ea typeface="幼圆" pitchFamily="49" charset="-122"/>
                <a:cs typeface="Times New Roman" pitchFamily="18" charset="0"/>
              </a:rPr>
              <a:t>	（步</a:t>
            </a:r>
            <a:r>
              <a:rPr lang="en-US" altLang="zh-CN" sz="2400">
                <a:solidFill>
                  <a:srgbClr val="000000"/>
                </a:solidFill>
                <a:latin typeface="幼圆" pitchFamily="49" charset="-122"/>
                <a:ea typeface="幼圆" pitchFamily="49" charset="-122"/>
                <a:cs typeface="Times New Roman" pitchFamily="18" charset="0"/>
              </a:rPr>
              <a:t>2</a:t>
            </a:r>
            <a:r>
              <a:rPr lang="zh-CN" altLang="en-US" sz="2400">
                <a:solidFill>
                  <a:srgbClr val="000000"/>
                </a:solidFill>
                <a:latin typeface="幼圆" pitchFamily="49" charset="-122"/>
                <a:ea typeface="幼圆" pitchFamily="49" charset="-122"/>
                <a:cs typeface="Times New Roman" pitchFamily="18" charset="0"/>
              </a:rPr>
              <a:t>）判断</a:t>
            </a:r>
            <a:r>
              <a:rPr lang="en-US" altLang="zh-CN" sz="2400" i="1">
                <a:solidFill>
                  <a:srgbClr val="000000"/>
                </a:solidFill>
                <a:latin typeface="幼圆" pitchFamily="49" charset="-122"/>
                <a:ea typeface="幼圆" pitchFamily="49" charset="-122"/>
                <a:cs typeface="Times New Roman" pitchFamily="18" charset="0"/>
              </a:rPr>
              <a:t>x</a:t>
            </a:r>
            <a:r>
              <a:rPr lang="en-US" altLang="zh-CN" sz="2400" baseline="30000">
                <a:solidFill>
                  <a:srgbClr val="000000"/>
                </a:solidFill>
                <a:latin typeface="幼圆" pitchFamily="49" charset="-122"/>
                <a:ea typeface="幼圆" pitchFamily="49" charset="-122"/>
                <a:cs typeface="Times New Roman" pitchFamily="18" charset="0"/>
              </a:rPr>
              <a:t>0</a:t>
            </a:r>
            <a:r>
              <a:rPr lang="zh-CN" altLang="en-US" sz="2400">
                <a:solidFill>
                  <a:srgbClr val="000000"/>
                </a:solidFill>
                <a:latin typeface="幼圆" pitchFamily="49" charset="-122"/>
                <a:ea typeface="幼圆" pitchFamily="49" charset="-122"/>
                <a:cs typeface="Times New Roman" pitchFamily="18" charset="0"/>
              </a:rPr>
              <a:t>是否最优解，如果</a:t>
            </a:r>
            <a:r>
              <a:rPr lang="en-US" altLang="zh-CN" sz="2400" i="1">
                <a:solidFill>
                  <a:srgbClr val="000000"/>
                </a:solidFill>
                <a:latin typeface="幼圆" pitchFamily="49" charset="-122"/>
                <a:ea typeface="幼圆" pitchFamily="49" charset="-122"/>
                <a:cs typeface="Times New Roman" pitchFamily="18" charset="0"/>
              </a:rPr>
              <a:t>x</a:t>
            </a:r>
            <a:r>
              <a:rPr lang="en-US" altLang="zh-CN" sz="2400" baseline="30000">
                <a:solidFill>
                  <a:srgbClr val="000000"/>
                </a:solidFill>
                <a:latin typeface="幼圆" pitchFamily="49" charset="-122"/>
                <a:ea typeface="幼圆" pitchFamily="49" charset="-122"/>
                <a:cs typeface="Times New Roman" pitchFamily="18" charset="0"/>
              </a:rPr>
              <a:t>0</a:t>
            </a:r>
            <a:r>
              <a:rPr lang="zh-CN" altLang="en-US" sz="2400">
                <a:solidFill>
                  <a:srgbClr val="000000"/>
                </a:solidFill>
                <a:latin typeface="幼圆" pitchFamily="49" charset="-122"/>
                <a:ea typeface="幼圆" pitchFamily="49" charset="-122"/>
                <a:cs typeface="Times New Roman" pitchFamily="18" charset="0"/>
              </a:rPr>
              <a:t>是最优解，输出</a:t>
            </a:r>
            <a:r>
              <a:rPr lang="en-US" altLang="zh-CN" sz="2400" i="1">
                <a:solidFill>
                  <a:srgbClr val="000000"/>
                </a:solidFill>
                <a:latin typeface="幼圆" pitchFamily="49" charset="-122"/>
                <a:ea typeface="幼圆" pitchFamily="49" charset="-122"/>
                <a:cs typeface="Times New Roman" pitchFamily="18" charset="0"/>
              </a:rPr>
              <a:t>x</a:t>
            </a:r>
            <a:r>
              <a:rPr lang="en-US" altLang="zh-CN" sz="2400" baseline="30000">
                <a:solidFill>
                  <a:srgbClr val="000000"/>
                </a:solidFill>
                <a:latin typeface="幼圆" pitchFamily="49" charset="-122"/>
                <a:ea typeface="幼圆" pitchFamily="49" charset="-122"/>
                <a:cs typeface="Times New Roman" pitchFamily="18" charset="0"/>
              </a:rPr>
              <a:t>0</a:t>
            </a:r>
            <a:r>
              <a:rPr lang="zh-CN" altLang="en-US" sz="2400">
                <a:solidFill>
                  <a:srgbClr val="000000"/>
                </a:solidFill>
                <a:latin typeface="幼圆" pitchFamily="49" charset="-122"/>
                <a:ea typeface="幼圆" pitchFamily="49" charset="-122"/>
                <a:cs typeface="Times New Roman" pitchFamily="18" charset="0"/>
              </a:rPr>
              <a:t>，停，否则到步</a:t>
            </a:r>
            <a:r>
              <a:rPr lang="en-US" altLang="zh-CN" sz="2400">
                <a:solidFill>
                  <a:srgbClr val="000000"/>
                </a:solidFill>
                <a:latin typeface="幼圆" pitchFamily="49" charset="-122"/>
                <a:ea typeface="幼圆" pitchFamily="49" charset="-122"/>
                <a:cs typeface="Times New Roman" pitchFamily="18" charset="0"/>
              </a:rPr>
              <a:t>3</a:t>
            </a:r>
            <a:r>
              <a:rPr lang="zh-CN" altLang="en-US" sz="2400">
                <a:solidFill>
                  <a:srgbClr val="000000"/>
                </a:solidFill>
                <a:latin typeface="幼圆" pitchFamily="49" charset="-122"/>
                <a:ea typeface="幼圆" pitchFamily="49" charset="-122"/>
                <a:cs typeface="Times New Roman" pitchFamily="18" charset="0"/>
              </a:rPr>
              <a:t>；</a:t>
            </a:r>
          </a:p>
          <a:p>
            <a:pPr>
              <a:lnSpc>
                <a:spcPct val="90000"/>
              </a:lnSpc>
              <a:buFont typeface="Wingdings" pitchFamily="2" charset="2"/>
              <a:buNone/>
            </a:pPr>
            <a:r>
              <a:rPr lang="zh-CN" altLang="en-US" sz="2400">
                <a:solidFill>
                  <a:srgbClr val="000000"/>
                </a:solidFill>
                <a:latin typeface="幼圆" pitchFamily="49" charset="-122"/>
                <a:ea typeface="幼圆" pitchFamily="49" charset="-122"/>
                <a:cs typeface="Times New Roman" pitchFamily="18" charset="0"/>
              </a:rPr>
              <a:t>	（步</a:t>
            </a:r>
            <a:r>
              <a:rPr lang="en-US" altLang="zh-CN" sz="2400">
                <a:solidFill>
                  <a:srgbClr val="000000"/>
                </a:solidFill>
                <a:latin typeface="幼圆" pitchFamily="49" charset="-122"/>
                <a:ea typeface="幼圆" pitchFamily="49" charset="-122"/>
                <a:cs typeface="Times New Roman" pitchFamily="18" charset="0"/>
              </a:rPr>
              <a:t>3</a:t>
            </a:r>
            <a:r>
              <a:rPr lang="zh-CN" altLang="en-US" sz="2400">
                <a:solidFill>
                  <a:srgbClr val="000000"/>
                </a:solidFill>
                <a:latin typeface="幼圆" pitchFamily="49" charset="-122"/>
                <a:ea typeface="幼圆" pitchFamily="49" charset="-122"/>
                <a:cs typeface="Times New Roman" pitchFamily="18" charset="0"/>
              </a:rPr>
              <a:t>）按一改进准则，将一个非基变量转变为基变量，而将一个基变量转变为非基变量。这相当于交换</a:t>
            </a:r>
            <a:r>
              <a:rPr lang="en-US" altLang="zh-CN" sz="2400">
                <a:solidFill>
                  <a:srgbClr val="000000"/>
                </a:solidFill>
                <a:latin typeface="幼圆" pitchFamily="49" charset="-122"/>
                <a:ea typeface="幼圆" pitchFamily="49" charset="-122"/>
                <a:cs typeface="Times New Roman" pitchFamily="18" charset="0"/>
              </a:rPr>
              <a:t>B</a:t>
            </a:r>
            <a:r>
              <a:rPr lang="zh-CN" altLang="en-US" sz="2400">
                <a:solidFill>
                  <a:srgbClr val="000000"/>
                </a:solidFill>
                <a:latin typeface="幼圆" pitchFamily="49" charset="-122"/>
                <a:ea typeface="幼圆" pitchFamily="49" charset="-122"/>
                <a:cs typeface="Times New Roman" pitchFamily="18" charset="0"/>
              </a:rPr>
              <a:t>与</a:t>
            </a:r>
            <a:r>
              <a:rPr lang="en-US" altLang="zh-CN" sz="2400">
                <a:solidFill>
                  <a:srgbClr val="000000"/>
                </a:solidFill>
                <a:latin typeface="幼圆" pitchFamily="49" charset="-122"/>
                <a:ea typeface="幼圆" pitchFamily="49" charset="-122"/>
                <a:cs typeface="Times New Roman" pitchFamily="18" charset="0"/>
              </a:rPr>
              <a:t>N</a:t>
            </a:r>
            <a:r>
              <a:rPr lang="zh-CN" altLang="en-US" sz="2400">
                <a:solidFill>
                  <a:srgbClr val="000000"/>
                </a:solidFill>
                <a:latin typeface="幼圆" pitchFamily="49" charset="-122"/>
                <a:ea typeface="幼圆" pitchFamily="49" charset="-122"/>
                <a:cs typeface="Times New Roman" pitchFamily="18" charset="0"/>
              </a:rPr>
              <a:t>的一个列，同样可用高斯</a:t>
            </a:r>
            <a:r>
              <a:rPr lang="en-US" altLang="zh-CN" sz="2400">
                <a:solidFill>
                  <a:srgbClr val="000000"/>
                </a:solidFill>
                <a:latin typeface="Times New Roman"/>
                <a:ea typeface="幼圆" pitchFamily="49" charset="-122"/>
                <a:cs typeface="Times New Roman" pitchFamily="18" charset="0"/>
              </a:rPr>
              <a:t>—</a:t>
            </a:r>
            <a:r>
              <a:rPr lang="zh-CN" altLang="en-US" sz="2400">
                <a:solidFill>
                  <a:srgbClr val="000000"/>
                </a:solidFill>
                <a:latin typeface="幼圆" pitchFamily="49" charset="-122"/>
                <a:ea typeface="幼圆" pitchFamily="49" charset="-122"/>
                <a:cs typeface="Times New Roman" pitchFamily="18" charset="0"/>
              </a:rPr>
              <a:t>约当消去法，运算可以通过单纯形表上的</a:t>
            </a:r>
            <a:r>
              <a:rPr lang="zh-CN" altLang="en-US" sz="2400">
                <a:solidFill>
                  <a:srgbClr val="000000"/>
                </a:solidFill>
                <a:latin typeface="Times New Roman"/>
                <a:ea typeface="幼圆" pitchFamily="49" charset="-122"/>
                <a:cs typeface="Times New Roman" pitchFamily="18" charset="0"/>
              </a:rPr>
              <a:t>“</a:t>
            </a:r>
            <a:r>
              <a:rPr lang="zh-CN" altLang="en-US" sz="2400">
                <a:solidFill>
                  <a:srgbClr val="000000"/>
                </a:solidFill>
                <a:latin typeface="幼圆" pitchFamily="49" charset="-122"/>
                <a:ea typeface="幼圆" pitchFamily="49" charset="-122"/>
                <a:cs typeface="Times New Roman" pitchFamily="18" charset="0"/>
              </a:rPr>
              <a:t>转轴运算</a:t>
            </a:r>
            <a:r>
              <a:rPr lang="zh-CN" altLang="en-US" sz="2400">
                <a:solidFill>
                  <a:srgbClr val="000000"/>
                </a:solidFill>
                <a:latin typeface="Times New Roman"/>
                <a:ea typeface="幼圆" pitchFamily="49" charset="-122"/>
                <a:cs typeface="Times New Roman" pitchFamily="18" charset="0"/>
              </a:rPr>
              <a:t>”</a:t>
            </a:r>
            <a:r>
              <a:rPr lang="zh-CN" altLang="en-US" sz="2400">
                <a:solidFill>
                  <a:srgbClr val="000000"/>
                </a:solidFill>
                <a:latin typeface="幼圆" pitchFamily="49" charset="-122"/>
                <a:ea typeface="幼圆" pitchFamily="49" charset="-122"/>
                <a:cs typeface="Times New Roman" pitchFamily="18" charset="0"/>
              </a:rPr>
              <a:t>实现。</a:t>
            </a:r>
            <a:endParaRPr lang="zh-CN" altLang="en-US" sz="2000">
              <a:ea typeface="幼圆" pitchFamily="49" charset="-122"/>
              <a:cs typeface="Times New Roman" pitchFamily="18" charset="0"/>
            </a:endParaRPr>
          </a:p>
        </p:txBody>
      </p:sp>
      <p:grpSp>
        <p:nvGrpSpPr>
          <p:cNvPr id="96262" name="Group 6"/>
          <p:cNvGrpSpPr>
            <a:grpSpLocks/>
          </p:cNvGrpSpPr>
          <p:nvPr/>
        </p:nvGrpSpPr>
        <p:grpSpPr bwMode="auto">
          <a:xfrm>
            <a:off x="611188" y="1628775"/>
            <a:ext cx="7561262" cy="1071563"/>
            <a:chOff x="204" y="1026"/>
            <a:chExt cx="4763" cy="675"/>
          </a:xfrm>
        </p:grpSpPr>
        <p:pic>
          <p:nvPicPr>
            <p:cNvPr id="96260" name="Picture 4" descr="GIFICOB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 y="1071"/>
              <a:ext cx="288" cy="630"/>
            </a:xfrm>
            <a:prstGeom prst="rect">
              <a:avLst/>
            </a:prstGeom>
            <a:noFill/>
            <a:extLst>
              <a:ext uri="{909E8E84-426E-40DD-AFC4-6F175D3DCCD1}">
                <a14:hiddenFill xmlns:a14="http://schemas.microsoft.com/office/drawing/2010/main">
                  <a:solidFill>
                    <a:srgbClr val="FFFFFF"/>
                  </a:solidFill>
                </a14:hiddenFill>
              </a:ext>
            </a:extLst>
          </p:spPr>
        </p:pic>
        <p:sp>
          <p:nvSpPr>
            <p:cNvPr id="96261" name="AutoShape 5"/>
            <p:cNvSpPr>
              <a:spLocks noChangeArrowheads="1"/>
            </p:cNvSpPr>
            <p:nvPr/>
          </p:nvSpPr>
          <p:spPr bwMode="auto">
            <a:xfrm>
              <a:off x="748" y="1026"/>
              <a:ext cx="4219" cy="272"/>
            </a:xfrm>
            <a:prstGeom prst="wedgeRoundRectCallout">
              <a:avLst>
                <a:gd name="adj1" fmla="val -56824"/>
                <a:gd name="adj2" fmla="val 49264"/>
                <a:gd name="adj3" fmla="val 16667"/>
              </a:avLst>
            </a:prstGeom>
            <a:solidFill>
              <a:srgbClr val="99CC00">
                <a:alpha val="34000"/>
              </a:srgbClr>
            </a:solidFill>
            <a:ln w="9525"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90000"/>
                </a:lnSpc>
                <a:spcBef>
                  <a:spcPct val="20000"/>
                </a:spcBef>
                <a:buClr>
                  <a:schemeClr val="bg2"/>
                </a:buClr>
                <a:buSzPct val="75000"/>
                <a:buFont typeface="Wingdings" pitchFamily="2" charset="2"/>
                <a:buNone/>
              </a:pPr>
              <a:r>
                <a:rPr lang="en-US" altLang="zh-CN" sz="2400">
                  <a:solidFill>
                    <a:srgbClr val="000000"/>
                  </a:solidFill>
                  <a:latin typeface="幼圆" pitchFamily="49" charset="-122"/>
                  <a:ea typeface="幼圆" pitchFamily="49" charset="-122"/>
                  <a:cs typeface="Times New Roman" pitchFamily="18" charset="0"/>
                </a:rPr>
                <a:t>Dantzig</a:t>
              </a:r>
              <a:r>
                <a:rPr lang="zh-CN" altLang="en-US" sz="2400">
                  <a:solidFill>
                    <a:srgbClr val="000000"/>
                  </a:solidFill>
                  <a:latin typeface="幼圆" pitchFamily="49" charset="-122"/>
                  <a:ea typeface="幼圆" pitchFamily="49" charset="-122"/>
                  <a:cs typeface="Times New Roman" pitchFamily="18" charset="0"/>
                </a:rPr>
                <a:t>单纯形法的基本步骤如下：</a:t>
              </a:r>
            </a:p>
            <a:p>
              <a:pPr algn="l"/>
              <a:endParaRPr lang="en-US" altLang="zh-CN">
                <a:ea typeface="幼圆" pitchFamily="49" charset="-122"/>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6262"/>
                                        </p:tgtEl>
                                        <p:attrNameLst>
                                          <p:attrName>style.visibility</p:attrName>
                                        </p:attrNameLst>
                                      </p:cBhvr>
                                      <p:to>
                                        <p:strVal val="visible"/>
                                      </p:to>
                                    </p:set>
                                    <p:animEffect transition="in" filter="fade">
                                      <p:cBhvr>
                                        <p:cTn id="7" dur="1000"/>
                                        <p:tgtEl>
                                          <p:spTgt spid="96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96259">
                                            <p:bg/>
                                          </p:spTgt>
                                        </p:tgtEl>
                                        <p:attrNameLst>
                                          <p:attrName>style.visibility</p:attrName>
                                        </p:attrNameLst>
                                      </p:cBhvr>
                                      <p:to>
                                        <p:strVal val="visible"/>
                                      </p:to>
                                    </p:set>
                                    <p:animEffect transition="in" filter="fade">
                                      <p:cBhvr>
                                        <p:cTn id="12" dur="1000"/>
                                        <p:tgtEl>
                                          <p:spTgt spid="96259">
                                            <p:bg/>
                                          </p:spTgt>
                                        </p:tgtEl>
                                      </p:cBhvr>
                                    </p:animEffect>
                                    <p:anim calcmode="lin" valueType="num">
                                      <p:cBhvr>
                                        <p:cTn id="13" dur="1000" fill="hold"/>
                                        <p:tgtEl>
                                          <p:spTgt spid="96259">
                                            <p:bg/>
                                          </p:spTgt>
                                        </p:tgtEl>
                                        <p:attrNameLst>
                                          <p:attrName>ppt_x</p:attrName>
                                        </p:attrNameLst>
                                      </p:cBhvr>
                                      <p:tavLst>
                                        <p:tav tm="0">
                                          <p:val>
                                            <p:strVal val="#ppt_x"/>
                                          </p:val>
                                        </p:tav>
                                        <p:tav tm="100000">
                                          <p:val>
                                            <p:strVal val="#ppt_x"/>
                                          </p:val>
                                        </p:tav>
                                      </p:tavLst>
                                    </p:anim>
                                    <p:anim calcmode="lin" valueType="num">
                                      <p:cBhvr>
                                        <p:cTn id="14" dur="900" decel="100000" fill="hold"/>
                                        <p:tgtEl>
                                          <p:spTgt spid="96259">
                                            <p:bg/>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96259">
                                            <p:bg/>
                                          </p:spTgt>
                                        </p:tgtEl>
                                        <p:attrNameLst>
                                          <p:attrName>ppt_y</p:attrName>
                                        </p:attrNameLst>
                                      </p:cBhvr>
                                      <p:tavLst>
                                        <p:tav tm="0">
                                          <p:val>
                                            <p:strVal val="#ppt_y-.03"/>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7" presetClass="entr" presetSubtype="0" fill="hold" grpId="0" nodeType="clickEffect">
                                  <p:stCondLst>
                                    <p:cond delay="0"/>
                                  </p:stCondLst>
                                  <p:childTnLst>
                                    <p:set>
                                      <p:cBhvr>
                                        <p:cTn id="19" dur="1" fill="hold">
                                          <p:stCondLst>
                                            <p:cond delay="0"/>
                                          </p:stCondLst>
                                        </p:cTn>
                                        <p:tgtEl>
                                          <p:spTgt spid="96259">
                                            <p:txEl>
                                              <p:pRg st="0" end="0"/>
                                            </p:txEl>
                                          </p:spTgt>
                                        </p:tgtEl>
                                        <p:attrNameLst>
                                          <p:attrName>style.visibility</p:attrName>
                                        </p:attrNameLst>
                                      </p:cBhvr>
                                      <p:to>
                                        <p:strVal val="visible"/>
                                      </p:to>
                                    </p:set>
                                    <p:animEffect transition="in" filter="fade">
                                      <p:cBhvr>
                                        <p:cTn id="20" dur="1000"/>
                                        <p:tgtEl>
                                          <p:spTgt spid="96259">
                                            <p:txEl>
                                              <p:pRg st="0" end="0"/>
                                            </p:txEl>
                                          </p:spTgt>
                                        </p:tgtEl>
                                      </p:cBhvr>
                                    </p:animEffect>
                                    <p:anim calcmode="lin" valueType="num">
                                      <p:cBhvr>
                                        <p:cTn id="21" dur="1000" fill="hold"/>
                                        <p:tgtEl>
                                          <p:spTgt spid="96259">
                                            <p:txEl>
                                              <p:pRg st="0" end="0"/>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96259">
                                            <p:txEl>
                                              <p:pRg st="0" end="0"/>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9625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7" presetClass="entr" presetSubtype="0" fill="hold" grpId="0" nodeType="clickEffect">
                                  <p:stCondLst>
                                    <p:cond delay="0"/>
                                  </p:stCondLst>
                                  <p:childTnLst>
                                    <p:set>
                                      <p:cBhvr>
                                        <p:cTn id="27" dur="1" fill="hold">
                                          <p:stCondLst>
                                            <p:cond delay="0"/>
                                          </p:stCondLst>
                                        </p:cTn>
                                        <p:tgtEl>
                                          <p:spTgt spid="96259">
                                            <p:txEl>
                                              <p:pRg st="1" end="1"/>
                                            </p:txEl>
                                          </p:spTgt>
                                        </p:tgtEl>
                                        <p:attrNameLst>
                                          <p:attrName>style.visibility</p:attrName>
                                        </p:attrNameLst>
                                      </p:cBhvr>
                                      <p:to>
                                        <p:strVal val="visible"/>
                                      </p:to>
                                    </p:set>
                                    <p:animEffect transition="in" filter="fade">
                                      <p:cBhvr>
                                        <p:cTn id="28" dur="1000"/>
                                        <p:tgtEl>
                                          <p:spTgt spid="96259">
                                            <p:txEl>
                                              <p:pRg st="1" end="1"/>
                                            </p:txEl>
                                          </p:spTgt>
                                        </p:tgtEl>
                                      </p:cBhvr>
                                    </p:animEffect>
                                    <p:anim calcmode="lin" valueType="num">
                                      <p:cBhvr>
                                        <p:cTn id="29" dur="1000" fill="hold"/>
                                        <p:tgtEl>
                                          <p:spTgt spid="96259">
                                            <p:txEl>
                                              <p:pRg st="1" end="1"/>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96259">
                                            <p:txEl>
                                              <p:pRg st="1" end="1"/>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96259">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7" presetClass="entr" presetSubtype="0" fill="hold" grpId="0" nodeType="clickEffect">
                                  <p:stCondLst>
                                    <p:cond delay="0"/>
                                  </p:stCondLst>
                                  <p:childTnLst>
                                    <p:set>
                                      <p:cBhvr>
                                        <p:cTn id="35" dur="1" fill="hold">
                                          <p:stCondLst>
                                            <p:cond delay="0"/>
                                          </p:stCondLst>
                                        </p:cTn>
                                        <p:tgtEl>
                                          <p:spTgt spid="96259">
                                            <p:txEl>
                                              <p:pRg st="2" end="2"/>
                                            </p:txEl>
                                          </p:spTgt>
                                        </p:tgtEl>
                                        <p:attrNameLst>
                                          <p:attrName>style.visibility</p:attrName>
                                        </p:attrNameLst>
                                      </p:cBhvr>
                                      <p:to>
                                        <p:strVal val="visible"/>
                                      </p:to>
                                    </p:set>
                                    <p:animEffect transition="in" filter="fade">
                                      <p:cBhvr>
                                        <p:cTn id="36" dur="1000"/>
                                        <p:tgtEl>
                                          <p:spTgt spid="96259">
                                            <p:txEl>
                                              <p:pRg st="2" end="2"/>
                                            </p:txEl>
                                          </p:spTgt>
                                        </p:tgtEl>
                                      </p:cBhvr>
                                    </p:animEffect>
                                    <p:anim calcmode="lin" valueType="num">
                                      <p:cBhvr>
                                        <p:cTn id="37" dur="10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p:cTn id="38" dur="900" decel="100000" fill="hold"/>
                                        <p:tgtEl>
                                          <p:spTgt spid="96259">
                                            <p:txEl>
                                              <p:pRg st="2" end="2"/>
                                            </p:txEl>
                                          </p:spTgt>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96259">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C3F24221-6064-4520-8F0F-0CC56F96AA75}" type="slidenum">
              <a:rPr lang="en-US" altLang="zh-CN"/>
              <a:pPr/>
              <a:t>15</a:t>
            </a:fld>
            <a:endParaRPr lang="en-US" altLang="zh-CN"/>
          </a:p>
        </p:txBody>
      </p:sp>
      <p:sp>
        <p:nvSpPr>
          <p:cNvPr id="97300" name="Rectangle 20"/>
          <p:cNvSpPr>
            <a:spLocks noChangeArrowheads="1"/>
          </p:cNvSpPr>
          <p:nvPr/>
        </p:nvSpPr>
        <p:spPr bwMode="auto">
          <a:xfrm>
            <a:off x="0"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7364" name="Group 84"/>
          <p:cNvGrpSpPr>
            <a:grpSpLocks/>
          </p:cNvGrpSpPr>
          <p:nvPr/>
        </p:nvGrpSpPr>
        <p:grpSpPr bwMode="auto">
          <a:xfrm>
            <a:off x="539750" y="476250"/>
            <a:ext cx="7993063" cy="3673475"/>
            <a:chOff x="340" y="300"/>
            <a:chExt cx="5035" cy="2314"/>
          </a:xfrm>
        </p:grpSpPr>
        <p:sp>
          <p:nvSpPr>
            <p:cNvPr id="97362" name="AutoShape 82"/>
            <p:cNvSpPr>
              <a:spLocks noChangeArrowheads="1"/>
            </p:cNvSpPr>
            <p:nvPr/>
          </p:nvSpPr>
          <p:spPr bwMode="auto">
            <a:xfrm>
              <a:off x="340" y="300"/>
              <a:ext cx="5035" cy="2314"/>
            </a:xfrm>
            <a:prstGeom prst="wedgeRoundRectCallout">
              <a:avLst>
                <a:gd name="adj1" fmla="val -50097"/>
                <a:gd name="adj2" fmla="val 58167"/>
                <a:gd name="adj3" fmla="val 16667"/>
              </a:avLst>
            </a:prstGeom>
            <a:noFill/>
            <a:ln w="19050" algn="ctr">
              <a:solidFill>
                <a:srgbClr val="008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lang="zh-CN" altLang="zh-CN"/>
            </a:p>
          </p:txBody>
        </p:sp>
        <p:sp>
          <p:nvSpPr>
            <p:cNvPr id="97284" name="AutoShape 4"/>
            <p:cNvSpPr>
              <a:spLocks noChangeArrowheads="1"/>
            </p:cNvSpPr>
            <p:nvPr/>
          </p:nvSpPr>
          <p:spPr bwMode="auto">
            <a:xfrm>
              <a:off x="385" y="346"/>
              <a:ext cx="4944" cy="2223"/>
            </a:xfrm>
            <a:prstGeom prst="wedgeRoundRectCallout">
              <a:avLst>
                <a:gd name="adj1" fmla="val -45431"/>
                <a:gd name="adj2" fmla="val 56745"/>
                <a:gd name="adj3" fmla="val 16667"/>
              </a:avLst>
            </a:prstGeom>
            <a:solidFill>
              <a:srgbClr val="99CC00">
                <a:alpha val="70000"/>
              </a:srgbClr>
            </a:solidFill>
            <a:ln w="9525"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2400">
                  <a:solidFill>
                    <a:srgbClr val="000000"/>
                  </a:solidFill>
                  <a:latin typeface="幼圆" pitchFamily="49" charset="-122"/>
                  <a:ea typeface="幼圆" pitchFamily="49" charset="-122"/>
                  <a:cs typeface="Times New Roman" pitchFamily="18" charset="0"/>
                </a:rPr>
                <a:t>设</a:t>
              </a:r>
              <a:r>
                <a:rPr lang="en-US" altLang="zh-CN" sz="2400">
                  <a:solidFill>
                    <a:srgbClr val="000000"/>
                  </a:solidFill>
                  <a:latin typeface="幼圆" pitchFamily="49" charset="-122"/>
                  <a:ea typeface="幼圆" pitchFamily="49" charset="-122"/>
                  <a:cs typeface="Times New Roman" pitchFamily="18" charset="0"/>
                </a:rPr>
                <a:t>B</a:t>
              </a:r>
              <a:r>
                <a:rPr lang="zh-CN" altLang="en-US" sz="2400">
                  <a:solidFill>
                    <a:srgbClr val="000000"/>
                  </a:solidFill>
                  <a:latin typeface="幼圆" pitchFamily="49" charset="-122"/>
                  <a:ea typeface="幼圆" pitchFamily="49" charset="-122"/>
                  <a:cs typeface="Times New Roman" pitchFamily="18" charset="0"/>
                </a:rPr>
                <a:t>为一非退化的可行基，</a:t>
              </a:r>
              <a:r>
                <a:rPr lang="en-US" altLang="zh-CN" sz="2400" i="1">
                  <a:solidFill>
                    <a:srgbClr val="000000"/>
                  </a:solidFill>
                  <a:latin typeface="幼圆" pitchFamily="49" charset="-122"/>
                  <a:ea typeface="幼圆" pitchFamily="49" charset="-122"/>
                  <a:cs typeface="Times New Roman" pitchFamily="18" charset="0"/>
                </a:rPr>
                <a:t>x</a:t>
              </a:r>
              <a:r>
                <a:rPr lang="en-US" altLang="zh-CN" sz="2400">
                  <a:solidFill>
                    <a:srgbClr val="000000"/>
                  </a:solidFill>
                  <a:latin typeface="幼圆" pitchFamily="49" charset="-122"/>
                  <a:ea typeface="幼圆" pitchFamily="49" charset="-122"/>
                  <a:cs typeface="Times New Roman" pitchFamily="18" charset="0"/>
                </a:rPr>
                <a:t>=</a:t>
              </a:r>
              <a:r>
                <a:rPr lang="zh-CN" altLang="en-US"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B</a:t>
              </a:r>
              <a:r>
                <a:rPr lang="en-US" altLang="zh-CN" sz="2400" baseline="30000">
                  <a:solidFill>
                    <a:srgbClr val="000000"/>
                  </a:solidFill>
                  <a:latin typeface="幼圆" pitchFamily="49" charset="-122"/>
                  <a:ea typeface="幼圆" pitchFamily="49" charset="-122"/>
                  <a:cs typeface="Times New Roman" pitchFamily="18" charset="0"/>
                </a:rPr>
                <a:t>-1</a:t>
              </a:r>
              <a:r>
                <a:rPr lang="en-US" altLang="zh-CN" sz="2400" i="1">
                  <a:solidFill>
                    <a:srgbClr val="000000"/>
                  </a:solidFill>
                  <a:latin typeface="幼圆" pitchFamily="49" charset="-122"/>
                  <a:ea typeface="幼圆" pitchFamily="49" charset="-122"/>
                  <a:cs typeface="Times New Roman" pitchFamily="18" charset="0"/>
                </a:rPr>
                <a:t>b</a:t>
              </a:r>
              <a:r>
                <a:rPr lang="zh-CN" altLang="en-US" sz="2400">
                  <a:solidFill>
                    <a:srgbClr val="000000"/>
                  </a:solidFill>
                  <a:latin typeface="幼圆" pitchFamily="49" charset="-122"/>
                  <a:ea typeface="幼圆" pitchFamily="49" charset="-122"/>
                  <a:cs typeface="Times New Roman" pitchFamily="18" charset="0"/>
                </a:rPr>
                <a:t>，</a:t>
              </a:r>
              <a:r>
                <a:rPr lang="en-US" altLang="zh-CN" sz="2400">
                  <a:solidFill>
                    <a:srgbClr val="000000"/>
                  </a:solidFill>
                  <a:latin typeface="幼圆" pitchFamily="49" charset="-122"/>
                  <a:ea typeface="幼圆" pitchFamily="49" charset="-122"/>
                  <a:cs typeface="Times New Roman" pitchFamily="18" charset="0"/>
                </a:rPr>
                <a:t>0</a:t>
              </a:r>
              <a:r>
                <a:rPr lang="zh-CN" altLang="en-US" sz="2400">
                  <a:solidFill>
                    <a:srgbClr val="000000"/>
                  </a:solidFill>
                  <a:latin typeface="幼圆" pitchFamily="49" charset="-122"/>
                  <a:ea typeface="幼圆" pitchFamily="49" charset="-122"/>
                  <a:cs typeface="Times New Roman" pitchFamily="18" charset="0"/>
                </a:rPr>
                <a:t>）为其对应的基本可行解。现在，我们先来讨论如何判别</a:t>
              </a:r>
              <a:r>
                <a:rPr lang="en-US" altLang="zh-CN" sz="2400" i="1">
                  <a:solidFill>
                    <a:srgbClr val="000000"/>
                  </a:solidFill>
                  <a:latin typeface="幼圆" pitchFamily="49" charset="-122"/>
                  <a:ea typeface="幼圆" pitchFamily="49" charset="-122"/>
                  <a:cs typeface="Times New Roman" pitchFamily="18" charset="0"/>
                </a:rPr>
                <a:t>x</a:t>
              </a:r>
              <a:r>
                <a:rPr lang="en-US" altLang="zh-CN" sz="2400" baseline="30000">
                  <a:solidFill>
                    <a:srgbClr val="000000"/>
                  </a:solidFill>
                  <a:latin typeface="幼圆" pitchFamily="49" charset="-122"/>
                  <a:ea typeface="幼圆" pitchFamily="49" charset="-122"/>
                  <a:cs typeface="Times New Roman" pitchFamily="18" charset="0"/>
                </a:rPr>
                <a:t>0</a:t>
              </a:r>
              <a:r>
                <a:rPr lang="zh-CN" altLang="en-US" sz="2400">
                  <a:solidFill>
                    <a:srgbClr val="000000"/>
                  </a:solidFill>
                  <a:latin typeface="幼圆" pitchFamily="49" charset="-122"/>
                  <a:ea typeface="幼圆" pitchFamily="49" charset="-122"/>
                  <a:cs typeface="Times New Roman" pitchFamily="18" charset="0"/>
                </a:rPr>
                <a:t>是否为最优解。为此，考察任一可行解          。由</a:t>
              </a:r>
              <a:r>
                <a:rPr lang="en-US" altLang="zh-CN" sz="2400" i="1">
                  <a:solidFill>
                    <a:srgbClr val="000000"/>
                  </a:solidFill>
                  <a:latin typeface="幼圆" pitchFamily="49" charset="-122"/>
                  <a:ea typeface="幼圆" pitchFamily="49" charset="-122"/>
                  <a:cs typeface="Times New Roman" pitchFamily="18" charset="0"/>
                </a:rPr>
                <a:t>Ax</a:t>
              </a:r>
              <a:r>
                <a:rPr lang="en-US" altLang="zh-CN"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b</a:t>
              </a:r>
              <a:r>
                <a:rPr lang="zh-CN" altLang="en-US" sz="2400">
                  <a:solidFill>
                    <a:srgbClr val="000000"/>
                  </a:solidFill>
                  <a:latin typeface="幼圆" pitchFamily="49" charset="-122"/>
                  <a:ea typeface="幼圆" pitchFamily="49" charset="-122"/>
                  <a:cs typeface="Times New Roman" pitchFamily="18" charset="0"/>
                </a:rPr>
                <a:t>可得</a:t>
              </a:r>
            </a:p>
            <a:p>
              <a:pPr algn="just"/>
              <a:r>
                <a:rPr lang="zh-CN" altLang="en-US" sz="2400">
                  <a:solidFill>
                    <a:srgbClr val="000000"/>
                  </a:solidFill>
                  <a:latin typeface="Times New Roman" pitchFamily="18" charset="0"/>
                  <a:ea typeface="幼圆" pitchFamily="49" charset="-122"/>
                  <a:cs typeface="Times New Roman" pitchFamily="18" charset="0"/>
                </a:rPr>
                <a:t>                                            （</a:t>
              </a:r>
              <a:r>
                <a:rPr lang="en-US" altLang="zh-CN" sz="2400">
                  <a:solidFill>
                    <a:srgbClr val="000000"/>
                  </a:solidFill>
                  <a:latin typeface="Times New Roman" pitchFamily="18" charset="0"/>
                  <a:ea typeface="幼圆" pitchFamily="49" charset="-122"/>
                  <a:cs typeface="Times New Roman" pitchFamily="18" charset="0"/>
                </a:rPr>
                <a:t>8.5</a:t>
              </a:r>
              <a:r>
                <a:rPr lang="zh-CN" altLang="en-US" sz="2400">
                  <a:solidFill>
                    <a:srgbClr val="000000"/>
                  </a:solidFill>
                  <a:latin typeface="Times New Roman" pitchFamily="18" charset="0"/>
                  <a:ea typeface="幼圆" pitchFamily="49" charset="-122"/>
                  <a:cs typeface="Times New Roman" pitchFamily="18" charset="0"/>
                </a:rPr>
                <a:t>）</a:t>
              </a:r>
            </a:p>
            <a:p>
              <a:pPr algn="just"/>
              <a:r>
                <a:rPr lang="zh-CN" altLang="en-US" sz="2400">
                  <a:solidFill>
                    <a:srgbClr val="000000"/>
                  </a:solidFill>
                  <a:latin typeface="Times New Roman" pitchFamily="18" charset="0"/>
                  <a:ea typeface="幼圆" pitchFamily="49" charset="-122"/>
                  <a:cs typeface="Times New Roman" pitchFamily="18" charset="0"/>
                </a:rPr>
                <a:t>代入目标函数，得到</a:t>
              </a:r>
            </a:p>
          </p:txBody>
        </p:sp>
        <p:graphicFrame>
          <p:nvGraphicFramePr>
            <p:cNvPr id="97296" name="Object 16"/>
            <p:cNvGraphicFramePr>
              <a:graphicFrameLocks noChangeAspect="1"/>
            </p:cNvGraphicFramePr>
            <p:nvPr/>
          </p:nvGraphicFramePr>
          <p:xfrm>
            <a:off x="3515" y="838"/>
            <a:ext cx="635" cy="506"/>
          </p:xfrm>
          <a:graphic>
            <a:graphicData uri="http://schemas.openxmlformats.org/presentationml/2006/ole">
              <mc:AlternateContent xmlns:mc="http://schemas.openxmlformats.org/markup-compatibility/2006">
                <mc:Choice xmlns:v="urn:schemas-microsoft-com:vml" Requires="v">
                  <p:oleObj spid="_x0000_s97367" name="公式" r:id="rId3" imgW="609336" imgH="482391" progId="Equation.3">
                    <p:embed/>
                  </p:oleObj>
                </mc:Choice>
                <mc:Fallback>
                  <p:oleObj name="公式" r:id="rId3" imgW="609336" imgH="482391"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 y="838"/>
                          <a:ext cx="635" cy="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95" name="Object 15"/>
            <p:cNvGraphicFramePr>
              <a:graphicFrameLocks noChangeAspect="1"/>
            </p:cNvGraphicFramePr>
            <p:nvPr/>
          </p:nvGraphicFramePr>
          <p:xfrm>
            <a:off x="1020" y="1299"/>
            <a:ext cx="1723" cy="324"/>
          </p:xfrm>
          <a:graphic>
            <a:graphicData uri="http://schemas.openxmlformats.org/presentationml/2006/ole">
              <mc:AlternateContent xmlns:mc="http://schemas.openxmlformats.org/markup-compatibility/2006">
                <mc:Choice xmlns:v="urn:schemas-microsoft-com:vml" Requires="v">
                  <p:oleObj spid="_x0000_s97368" name="公式" r:id="rId5" imgW="1269449" imgH="241195" progId="Equation.3">
                    <p:embed/>
                  </p:oleObj>
                </mc:Choice>
                <mc:Fallback>
                  <p:oleObj name="公式" r:id="rId5" imgW="1269449" imgH="241195"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 y="1299"/>
                          <a:ext cx="1723"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94" name="Object 14"/>
            <p:cNvGraphicFramePr>
              <a:graphicFrameLocks noChangeAspect="1"/>
            </p:cNvGraphicFramePr>
            <p:nvPr/>
          </p:nvGraphicFramePr>
          <p:xfrm>
            <a:off x="657" y="1843"/>
            <a:ext cx="4309" cy="333"/>
          </p:xfrm>
          <a:graphic>
            <a:graphicData uri="http://schemas.openxmlformats.org/presentationml/2006/ole">
              <mc:AlternateContent xmlns:mc="http://schemas.openxmlformats.org/markup-compatibility/2006">
                <mc:Choice xmlns:v="urn:schemas-microsoft-com:vml" Requires="v">
                  <p:oleObj spid="_x0000_s97369" name="公式" r:id="rId7" imgW="3086100" imgH="241300" progId="Equation.3">
                    <p:embed/>
                  </p:oleObj>
                </mc:Choice>
                <mc:Fallback>
                  <p:oleObj name="公式" r:id="rId7" imgW="3086100" imgH="2413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1843"/>
                          <a:ext cx="4309"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93" name="Object 13"/>
            <p:cNvGraphicFramePr>
              <a:graphicFrameLocks noChangeAspect="1"/>
            </p:cNvGraphicFramePr>
            <p:nvPr/>
          </p:nvGraphicFramePr>
          <p:xfrm>
            <a:off x="1700" y="2160"/>
            <a:ext cx="2631" cy="367"/>
          </p:xfrm>
          <a:graphic>
            <a:graphicData uri="http://schemas.openxmlformats.org/presentationml/2006/ole">
              <mc:AlternateContent xmlns:mc="http://schemas.openxmlformats.org/markup-compatibility/2006">
                <mc:Choice xmlns:v="urn:schemas-microsoft-com:vml" Requires="v">
                  <p:oleObj spid="_x0000_s97370" name="公式" r:id="rId9" imgW="1714320" imgH="241200" progId="Equation.3">
                    <p:embed/>
                  </p:oleObj>
                </mc:Choice>
                <mc:Fallback>
                  <p:oleObj name="公式" r:id="rId9" imgW="1714320" imgH="241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0" y="2160"/>
                          <a:ext cx="2631" cy="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7366" name="Group 86"/>
          <p:cNvGrpSpPr>
            <a:grpSpLocks/>
          </p:cNvGrpSpPr>
          <p:nvPr/>
        </p:nvGrpSpPr>
        <p:grpSpPr bwMode="auto">
          <a:xfrm>
            <a:off x="611188" y="4603750"/>
            <a:ext cx="7993062" cy="1682750"/>
            <a:chOff x="385" y="2900"/>
            <a:chExt cx="5035" cy="1060"/>
          </a:xfrm>
        </p:grpSpPr>
        <p:graphicFrame>
          <p:nvGraphicFramePr>
            <p:cNvPr id="97305" name="Object 25"/>
            <p:cNvGraphicFramePr>
              <a:graphicFrameLocks noChangeAspect="1"/>
            </p:cNvGraphicFramePr>
            <p:nvPr/>
          </p:nvGraphicFramePr>
          <p:xfrm>
            <a:off x="3289" y="2932"/>
            <a:ext cx="1406" cy="317"/>
          </p:xfrm>
          <a:graphic>
            <a:graphicData uri="http://schemas.openxmlformats.org/presentationml/2006/ole">
              <mc:AlternateContent xmlns:mc="http://schemas.openxmlformats.org/markup-compatibility/2006">
                <mc:Choice xmlns:v="urn:schemas-microsoft-com:vml" Requires="v">
                  <p:oleObj spid="_x0000_s97371" name="公式" r:id="rId11" imgW="1218671" imgH="241195" progId="Equation.3">
                    <p:embed/>
                  </p:oleObj>
                </mc:Choice>
                <mc:Fallback>
                  <p:oleObj name="公式" r:id="rId11" imgW="1218671" imgH="241195"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9" y="2932"/>
                          <a:ext cx="1406"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04" name="Object 24"/>
            <p:cNvGraphicFramePr>
              <a:graphicFrameLocks noChangeAspect="1"/>
            </p:cNvGraphicFramePr>
            <p:nvPr/>
          </p:nvGraphicFramePr>
          <p:xfrm>
            <a:off x="1247" y="3385"/>
            <a:ext cx="1089" cy="340"/>
          </p:xfrm>
          <a:graphic>
            <a:graphicData uri="http://schemas.openxmlformats.org/presentationml/2006/ole">
              <mc:AlternateContent xmlns:mc="http://schemas.openxmlformats.org/markup-compatibility/2006">
                <mc:Choice xmlns:v="urn:schemas-microsoft-com:vml" Requires="v">
                  <p:oleObj spid="_x0000_s97372" name="公式" r:id="rId13" imgW="761669" imgH="241195" progId="Equation.3">
                    <p:embed/>
                  </p:oleObj>
                </mc:Choice>
                <mc:Fallback>
                  <p:oleObj name="公式" r:id="rId13" imgW="761669" imgH="241195"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7" y="3385"/>
                          <a:ext cx="1089"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03" name="Object 23"/>
            <p:cNvGraphicFramePr>
              <a:graphicFrameLocks noChangeAspect="1"/>
            </p:cNvGraphicFramePr>
            <p:nvPr/>
          </p:nvGraphicFramePr>
          <p:xfrm>
            <a:off x="2834" y="3430"/>
            <a:ext cx="681" cy="298"/>
          </p:xfrm>
          <a:graphic>
            <a:graphicData uri="http://schemas.openxmlformats.org/presentationml/2006/ole">
              <mc:AlternateContent xmlns:mc="http://schemas.openxmlformats.org/markup-compatibility/2006">
                <mc:Choice xmlns:v="urn:schemas-microsoft-com:vml" Requires="v">
                  <p:oleObj spid="_x0000_s97373" name="公式" r:id="rId15" imgW="457002" imgH="203112" progId="Equation.3">
                    <p:embed/>
                  </p:oleObj>
                </mc:Choice>
                <mc:Fallback>
                  <p:oleObj name="公式" r:id="rId15" imgW="457002" imgH="203112"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34" y="3430"/>
                          <a:ext cx="681"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11" name="AutoShape 31"/>
            <p:cNvSpPr>
              <a:spLocks noChangeArrowheads="1"/>
            </p:cNvSpPr>
            <p:nvPr/>
          </p:nvSpPr>
          <p:spPr bwMode="auto">
            <a:xfrm>
              <a:off x="385" y="2900"/>
              <a:ext cx="5035" cy="1060"/>
            </a:xfrm>
            <a:prstGeom prst="flowChartAlternateProcess">
              <a:avLst/>
            </a:prstGeom>
            <a:solidFill>
              <a:srgbClr val="FF6600">
                <a:alpha val="30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b="1">
                  <a:solidFill>
                    <a:srgbClr val="000000"/>
                  </a:solidFill>
                  <a:latin typeface="Times New Roman" pitchFamily="18" charset="0"/>
                  <a:ea typeface="黑体" pitchFamily="2" charset="-122"/>
                  <a:cs typeface="Times New Roman" pitchFamily="18" charset="0"/>
                </a:rPr>
                <a:t>定理</a:t>
              </a:r>
              <a:r>
                <a:rPr lang="en-US" altLang="zh-CN" sz="2400" b="1">
                  <a:solidFill>
                    <a:srgbClr val="000000"/>
                  </a:solidFill>
                  <a:latin typeface="Times New Roman" pitchFamily="18" charset="0"/>
                  <a:ea typeface="黑体" pitchFamily="2" charset="-122"/>
                  <a:cs typeface="Times New Roman" pitchFamily="18" charset="0"/>
                </a:rPr>
                <a:t>8.3</a:t>
              </a:r>
              <a:r>
                <a:rPr lang="en-US" altLang="zh-CN" sz="2400">
                  <a:solidFill>
                    <a:srgbClr val="000000"/>
                  </a:solidFill>
                  <a:latin typeface="Times New Roman" pitchFamily="18" charset="0"/>
                  <a:ea typeface="黑体" pitchFamily="2" charset="-122"/>
                  <a:cs typeface="Times New Roman" pitchFamily="18" charset="0"/>
                </a:rPr>
                <a:t>  </a:t>
              </a:r>
              <a:r>
                <a:rPr lang="zh-CN" altLang="en-US" sz="2400">
                  <a:solidFill>
                    <a:srgbClr val="000000"/>
                  </a:solidFill>
                  <a:latin typeface="Times New Roman" pitchFamily="18" charset="0"/>
                  <a:ea typeface="黑体" pitchFamily="2" charset="-122"/>
                  <a:cs typeface="Times New Roman" pitchFamily="18" charset="0"/>
                </a:rPr>
                <a:t>（最优性判别定理）  令                                。</a:t>
              </a:r>
            </a:p>
            <a:p>
              <a:pPr algn="l"/>
              <a:r>
                <a:rPr lang="zh-CN" altLang="en-US" sz="2400">
                  <a:solidFill>
                    <a:srgbClr val="000000"/>
                  </a:solidFill>
                  <a:latin typeface="Times New Roman" pitchFamily="18" charset="0"/>
                  <a:ea typeface="黑体" pitchFamily="2" charset="-122"/>
                  <a:cs typeface="Times New Roman" pitchFamily="18" charset="0"/>
                </a:rPr>
                <a:t>（</a:t>
              </a:r>
              <a:r>
                <a:rPr lang="en-US" altLang="zh-CN" sz="2400">
                  <a:solidFill>
                    <a:srgbClr val="000000"/>
                  </a:solidFill>
                  <a:latin typeface="Times New Roman" pitchFamily="18" charset="0"/>
                  <a:ea typeface="黑体" pitchFamily="2" charset="-122"/>
                  <a:cs typeface="Times New Roman" pitchFamily="18" charset="0"/>
                </a:rPr>
                <a:t>1</a:t>
              </a:r>
              <a:r>
                <a:rPr lang="zh-CN" altLang="en-US" sz="2400">
                  <a:solidFill>
                    <a:srgbClr val="000000"/>
                  </a:solidFill>
                  <a:latin typeface="Times New Roman" pitchFamily="18" charset="0"/>
                  <a:ea typeface="黑体" pitchFamily="2" charset="-122"/>
                  <a:cs typeface="Times New Roman" pitchFamily="18" charset="0"/>
                </a:rPr>
                <a:t>）若</a:t>
              </a:r>
              <a:r>
                <a:rPr lang="en-US" altLang="zh-CN" sz="2400" i="1">
                  <a:solidFill>
                    <a:srgbClr val="000000"/>
                  </a:solidFill>
                  <a:latin typeface="Times New Roman" pitchFamily="18" charset="0"/>
                  <a:ea typeface="黑体" pitchFamily="2" charset="-122"/>
                  <a:cs typeface="Times New Roman" pitchFamily="18" charset="0"/>
                </a:rPr>
                <a:t>r</a:t>
              </a:r>
              <a:r>
                <a:rPr lang="en-US" altLang="zh-CN" sz="2400" i="1" baseline="-30000">
                  <a:solidFill>
                    <a:srgbClr val="000000"/>
                  </a:solidFill>
                  <a:latin typeface="Times New Roman" pitchFamily="18" charset="0"/>
                  <a:ea typeface="黑体" pitchFamily="2" charset="-122"/>
                  <a:cs typeface="Times New Roman" pitchFamily="18" charset="0"/>
                </a:rPr>
                <a:t>N</a:t>
              </a:r>
              <a:r>
                <a:rPr lang="en-US" altLang="zh-CN" sz="2400">
                  <a:solidFill>
                    <a:srgbClr val="000000"/>
                  </a:solidFill>
                  <a:latin typeface="Times New Roman" pitchFamily="18" charset="0"/>
                  <a:ea typeface="黑体" pitchFamily="2" charset="-122"/>
                  <a:cs typeface="Times New Roman" pitchFamily="18" charset="0"/>
                </a:rPr>
                <a:t>≥0</a:t>
              </a:r>
              <a:r>
                <a:rPr lang="zh-CN" altLang="en-US" sz="2400">
                  <a:solidFill>
                    <a:srgbClr val="000000"/>
                  </a:solidFill>
                  <a:latin typeface="Times New Roman" pitchFamily="18" charset="0"/>
                  <a:ea typeface="黑体" pitchFamily="2" charset="-122"/>
                  <a:cs typeface="Times New Roman" pitchFamily="18" charset="0"/>
                </a:rPr>
                <a:t>，则</a:t>
              </a:r>
              <a:r>
                <a:rPr lang="en-US" altLang="zh-CN" sz="2400" i="1">
                  <a:solidFill>
                    <a:srgbClr val="000000"/>
                  </a:solidFill>
                  <a:latin typeface="Times New Roman" pitchFamily="18" charset="0"/>
                  <a:ea typeface="黑体" pitchFamily="2" charset="-122"/>
                  <a:cs typeface="Times New Roman" pitchFamily="18" charset="0"/>
                </a:rPr>
                <a:t>x</a:t>
              </a:r>
              <a:r>
                <a:rPr lang="en-US" altLang="zh-CN" sz="2400" baseline="30000">
                  <a:solidFill>
                    <a:srgbClr val="000000"/>
                  </a:solidFill>
                  <a:latin typeface="Times New Roman" pitchFamily="18" charset="0"/>
                  <a:ea typeface="黑体" pitchFamily="2" charset="-122"/>
                  <a:cs typeface="Times New Roman" pitchFamily="18" charset="0"/>
                </a:rPr>
                <a:t>0</a:t>
              </a:r>
              <a:r>
                <a:rPr lang="zh-CN" altLang="en-US" sz="2400">
                  <a:solidFill>
                    <a:srgbClr val="000000"/>
                  </a:solidFill>
                  <a:latin typeface="Times New Roman" pitchFamily="18" charset="0"/>
                  <a:ea typeface="黑体" pitchFamily="2" charset="-122"/>
                  <a:cs typeface="Times New Roman" pitchFamily="18" charset="0"/>
                </a:rPr>
                <a:t>必为（</a:t>
              </a:r>
              <a:r>
                <a:rPr lang="en-US" altLang="zh-CN" sz="2400">
                  <a:solidFill>
                    <a:srgbClr val="000000"/>
                  </a:solidFill>
                  <a:latin typeface="Times New Roman" pitchFamily="18" charset="0"/>
                  <a:ea typeface="黑体" pitchFamily="2" charset="-122"/>
                  <a:cs typeface="Times New Roman" pitchFamily="18" charset="0"/>
                </a:rPr>
                <a:t>8.3</a:t>
              </a:r>
              <a:r>
                <a:rPr lang="zh-CN" altLang="en-US" sz="2400">
                  <a:solidFill>
                    <a:srgbClr val="000000"/>
                  </a:solidFill>
                  <a:latin typeface="Times New Roman" pitchFamily="18" charset="0"/>
                  <a:ea typeface="黑体" pitchFamily="2" charset="-122"/>
                  <a:cs typeface="Times New Roman" pitchFamily="18" charset="0"/>
                </a:rPr>
                <a:t>）的一个最优解。</a:t>
              </a:r>
            </a:p>
            <a:p>
              <a:pPr algn="l"/>
              <a:r>
                <a:rPr lang="zh-CN" altLang="en-US" sz="2400">
                  <a:solidFill>
                    <a:srgbClr val="000000"/>
                  </a:solidFill>
                  <a:latin typeface="Times New Roman" pitchFamily="18" charset="0"/>
                  <a:ea typeface="黑体" pitchFamily="2" charset="-122"/>
                  <a:cs typeface="Times New Roman" pitchFamily="18" charset="0"/>
                </a:rPr>
                <a:t>（</a:t>
              </a:r>
              <a:r>
                <a:rPr lang="en-US" altLang="zh-CN" sz="2400">
                  <a:solidFill>
                    <a:srgbClr val="000000"/>
                  </a:solidFill>
                  <a:latin typeface="Times New Roman" pitchFamily="18" charset="0"/>
                  <a:ea typeface="黑体" pitchFamily="2" charset="-122"/>
                  <a:cs typeface="Times New Roman" pitchFamily="18" charset="0"/>
                </a:rPr>
                <a:t>2</a:t>
              </a:r>
              <a:r>
                <a:rPr lang="zh-CN" altLang="en-US" sz="2400">
                  <a:solidFill>
                    <a:srgbClr val="000000"/>
                  </a:solidFill>
                  <a:latin typeface="Times New Roman" pitchFamily="18" charset="0"/>
                  <a:ea typeface="黑体" pitchFamily="2" charset="-122"/>
                  <a:cs typeface="Times New Roman" pitchFamily="18" charset="0"/>
                </a:rPr>
                <a:t>）记                         。若               ，</a:t>
              </a:r>
              <a:r>
                <a:rPr lang="en-US" altLang="zh-CN" sz="2400" i="1">
                  <a:solidFill>
                    <a:srgbClr val="000000"/>
                  </a:solidFill>
                  <a:latin typeface="Times New Roman" pitchFamily="18" charset="0"/>
                  <a:ea typeface="黑体" pitchFamily="2" charset="-122"/>
                  <a:cs typeface="Times New Roman" pitchFamily="18" charset="0"/>
                </a:rPr>
                <a:t>r</a:t>
              </a:r>
              <a:r>
                <a:rPr lang="en-US" altLang="zh-CN" sz="2400" i="1" baseline="-30000">
                  <a:solidFill>
                    <a:srgbClr val="000000"/>
                  </a:solidFill>
                  <a:latin typeface="Times New Roman" pitchFamily="18" charset="0"/>
                  <a:ea typeface="黑体" pitchFamily="2" charset="-122"/>
                  <a:cs typeface="Times New Roman" pitchFamily="18" charset="0"/>
                </a:rPr>
                <a:t>j</a:t>
              </a:r>
              <a:r>
                <a:rPr lang="en-US" altLang="zh-CN" sz="2400">
                  <a:solidFill>
                    <a:srgbClr val="000000"/>
                  </a:solidFill>
                  <a:latin typeface="Times New Roman" pitchFamily="18" charset="0"/>
                  <a:ea typeface="黑体" pitchFamily="2" charset="-122"/>
                  <a:cs typeface="Times New Roman" pitchFamily="18" charset="0"/>
                </a:rPr>
                <a:t>&lt;0</a:t>
              </a:r>
              <a:r>
                <a:rPr lang="zh-CN" altLang="en-US" sz="2400">
                  <a:solidFill>
                    <a:srgbClr val="000000"/>
                  </a:solidFill>
                  <a:latin typeface="Times New Roman" pitchFamily="18" charset="0"/>
                  <a:ea typeface="黑体" pitchFamily="2" charset="-122"/>
                  <a:cs typeface="Times New Roman" pitchFamily="18" charset="0"/>
                </a:rPr>
                <a:t>，则当</a:t>
              </a:r>
              <a:r>
                <a:rPr lang="en-US" altLang="zh-CN" sz="2400">
                  <a:solidFill>
                    <a:srgbClr val="000000"/>
                  </a:solidFill>
                  <a:latin typeface="Times New Roman" pitchFamily="18" charset="0"/>
                  <a:ea typeface="黑体" pitchFamily="2" charset="-122"/>
                  <a:cs typeface="Times New Roman" pitchFamily="18" charset="0"/>
                </a:rPr>
                <a:t>B</a:t>
              </a:r>
              <a:r>
                <a:rPr lang="zh-CN" altLang="en-US" sz="2400">
                  <a:solidFill>
                    <a:srgbClr val="000000"/>
                  </a:solidFill>
                  <a:latin typeface="Times New Roman" pitchFamily="18" charset="0"/>
                  <a:ea typeface="黑体" pitchFamily="2" charset="-122"/>
                  <a:cs typeface="Times New Roman" pitchFamily="18" charset="0"/>
                </a:rPr>
                <a:t>为非退化可行基时，</a:t>
              </a:r>
              <a:r>
                <a:rPr lang="en-US" altLang="zh-CN" sz="2400" i="1">
                  <a:solidFill>
                    <a:srgbClr val="000000"/>
                  </a:solidFill>
                  <a:latin typeface="Times New Roman" pitchFamily="18" charset="0"/>
                  <a:ea typeface="黑体" pitchFamily="2" charset="-122"/>
                  <a:cs typeface="Times New Roman" pitchFamily="18" charset="0"/>
                </a:rPr>
                <a:t>x</a:t>
              </a:r>
              <a:r>
                <a:rPr lang="en-US" altLang="zh-CN" sz="2400" baseline="30000">
                  <a:solidFill>
                    <a:srgbClr val="000000"/>
                  </a:solidFill>
                  <a:latin typeface="Times New Roman" pitchFamily="18" charset="0"/>
                  <a:ea typeface="黑体" pitchFamily="2" charset="-122"/>
                  <a:cs typeface="Times New Roman" pitchFamily="18" charset="0"/>
                </a:rPr>
                <a:t>0</a:t>
              </a:r>
              <a:r>
                <a:rPr lang="zh-CN" altLang="en-US" sz="2400">
                  <a:solidFill>
                    <a:srgbClr val="000000"/>
                  </a:solidFill>
                  <a:latin typeface="Times New Roman" pitchFamily="18" charset="0"/>
                  <a:ea typeface="黑体" pitchFamily="2" charset="-122"/>
                  <a:cs typeface="Times New Roman" pitchFamily="18" charset="0"/>
                </a:rPr>
                <a:t>必非最优解。</a:t>
              </a:r>
            </a:p>
          </p:txBody>
        </p:sp>
      </p:grpSp>
      <p:pic>
        <p:nvPicPr>
          <p:cNvPr id="97365" name="Picture 85" descr="GIFICOB05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5650" y="3644900"/>
            <a:ext cx="447675"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97365"/>
                                        </p:tgtEl>
                                        <p:attrNameLst>
                                          <p:attrName>style.visibility</p:attrName>
                                        </p:attrNameLst>
                                      </p:cBhvr>
                                      <p:to>
                                        <p:strVal val="visible"/>
                                      </p:to>
                                    </p:set>
                                    <p:anim calcmode="lin" valueType="num">
                                      <p:cBhvr>
                                        <p:cTn id="7" dur="1000" fill="hold"/>
                                        <p:tgtEl>
                                          <p:spTgt spid="97365"/>
                                        </p:tgtEl>
                                        <p:attrNameLst>
                                          <p:attrName>ppt_x</p:attrName>
                                        </p:attrNameLst>
                                      </p:cBhvr>
                                      <p:tavLst>
                                        <p:tav tm="0">
                                          <p:val>
                                            <p:strVal val="#ppt_x-.2"/>
                                          </p:val>
                                        </p:tav>
                                        <p:tav tm="100000">
                                          <p:val>
                                            <p:strVal val="#ppt_x"/>
                                          </p:val>
                                        </p:tav>
                                      </p:tavLst>
                                    </p:anim>
                                    <p:anim calcmode="lin" valueType="num">
                                      <p:cBhvr>
                                        <p:cTn id="8" dur="1000" fill="hold"/>
                                        <p:tgtEl>
                                          <p:spTgt spid="97365"/>
                                        </p:tgtEl>
                                        <p:attrNameLst>
                                          <p:attrName>ppt_y</p:attrName>
                                        </p:attrNameLst>
                                      </p:cBhvr>
                                      <p:tavLst>
                                        <p:tav tm="0">
                                          <p:val>
                                            <p:strVal val="#ppt_y"/>
                                          </p:val>
                                        </p:tav>
                                        <p:tav tm="100000">
                                          <p:val>
                                            <p:strVal val="#ppt_y"/>
                                          </p:val>
                                        </p:tav>
                                      </p:tavLst>
                                    </p:anim>
                                    <p:animEffect transition="in" filter="wipe(right)" prLst="gradientSize: 0.1">
                                      <p:cBhvr>
                                        <p:cTn id="9" dur="1000"/>
                                        <p:tgtEl>
                                          <p:spTgt spid="97365"/>
                                        </p:tgtEl>
                                      </p:cBhvr>
                                    </p:animEffect>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97364"/>
                                        </p:tgtEl>
                                        <p:attrNameLst>
                                          <p:attrName>style.visibility</p:attrName>
                                        </p:attrNameLst>
                                      </p:cBhvr>
                                      <p:to>
                                        <p:strVal val="visible"/>
                                      </p:to>
                                    </p:set>
                                    <p:animEffect transition="in" filter="fade">
                                      <p:cBhvr>
                                        <p:cTn id="13" dur="1000"/>
                                        <p:tgtEl>
                                          <p:spTgt spid="973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7" presetClass="entr" presetSubtype="0" fill="hold" nodeType="clickEffect">
                                  <p:stCondLst>
                                    <p:cond delay="0"/>
                                  </p:stCondLst>
                                  <p:childTnLst>
                                    <p:set>
                                      <p:cBhvr>
                                        <p:cTn id="17" dur="1" fill="hold">
                                          <p:stCondLst>
                                            <p:cond delay="0"/>
                                          </p:stCondLst>
                                        </p:cTn>
                                        <p:tgtEl>
                                          <p:spTgt spid="97366"/>
                                        </p:tgtEl>
                                        <p:attrNameLst>
                                          <p:attrName>style.visibility</p:attrName>
                                        </p:attrNameLst>
                                      </p:cBhvr>
                                      <p:to>
                                        <p:strVal val="visible"/>
                                      </p:to>
                                    </p:set>
                                    <p:animEffect transition="in" filter="fade">
                                      <p:cBhvr>
                                        <p:cTn id="18" dur="1000"/>
                                        <p:tgtEl>
                                          <p:spTgt spid="97366"/>
                                        </p:tgtEl>
                                      </p:cBhvr>
                                    </p:animEffect>
                                    <p:anim calcmode="lin" valueType="num">
                                      <p:cBhvr>
                                        <p:cTn id="19" dur="1000" fill="hold"/>
                                        <p:tgtEl>
                                          <p:spTgt spid="97366"/>
                                        </p:tgtEl>
                                        <p:attrNameLst>
                                          <p:attrName>ppt_x</p:attrName>
                                        </p:attrNameLst>
                                      </p:cBhvr>
                                      <p:tavLst>
                                        <p:tav tm="0">
                                          <p:val>
                                            <p:strVal val="#ppt_x"/>
                                          </p:val>
                                        </p:tav>
                                        <p:tav tm="100000">
                                          <p:val>
                                            <p:strVal val="#ppt_x"/>
                                          </p:val>
                                        </p:tav>
                                      </p:tavLst>
                                    </p:anim>
                                    <p:anim calcmode="lin" valueType="num">
                                      <p:cBhvr>
                                        <p:cTn id="20" dur="900" decel="100000" fill="hold"/>
                                        <p:tgtEl>
                                          <p:spTgt spid="97366"/>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9736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DD4B46B0-C8A4-4D3C-963F-F28174E3B208}" type="slidenum">
              <a:rPr lang="en-US" altLang="zh-CN"/>
              <a:pPr/>
              <a:t>16</a:t>
            </a:fld>
            <a:endParaRPr lang="en-US" altLang="zh-CN"/>
          </a:p>
        </p:txBody>
      </p:sp>
      <p:grpSp>
        <p:nvGrpSpPr>
          <p:cNvPr id="98330" name="Group 26"/>
          <p:cNvGrpSpPr>
            <a:grpSpLocks/>
          </p:cNvGrpSpPr>
          <p:nvPr/>
        </p:nvGrpSpPr>
        <p:grpSpPr bwMode="auto">
          <a:xfrm>
            <a:off x="395288" y="763588"/>
            <a:ext cx="8281987" cy="3457575"/>
            <a:chOff x="249" y="346"/>
            <a:chExt cx="5217" cy="2178"/>
          </a:xfrm>
        </p:grpSpPr>
        <p:sp>
          <p:nvSpPr>
            <p:cNvPr id="98326" name="Text Box 22"/>
            <p:cNvSpPr txBox="1">
              <a:spLocks noChangeArrowheads="1"/>
            </p:cNvSpPr>
            <p:nvPr/>
          </p:nvSpPr>
          <p:spPr bwMode="auto">
            <a:xfrm>
              <a:off x="249" y="346"/>
              <a:ext cx="5217" cy="2178"/>
            </a:xfrm>
            <a:prstGeom prst="rect">
              <a:avLst/>
            </a:prstGeom>
            <a:solidFill>
              <a:srgbClr val="99CC00">
                <a:alpha val="70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a:latin typeface="幼圆" pitchFamily="49" charset="-122"/>
                  <a:ea typeface="幼圆" pitchFamily="49" charset="-122"/>
                </a:rPr>
                <a:t>证明</a:t>
              </a:r>
            </a:p>
            <a:p>
              <a:pPr algn="l"/>
              <a:r>
                <a:rPr lang="zh-CN" altLang="en-US" sz="2000">
                  <a:latin typeface="幼圆" pitchFamily="49" charset="-122"/>
                  <a:ea typeface="幼圆" pitchFamily="49" charset="-122"/>
                </a:rPr>
                <a:t>（</a:t>
              </a:r>
              <a:r>
                <a:rPr lang="en-US" altLang="zh-CN" sz="2000">
                  <a:latin typeface="幼圆" pitchFamily="49" charset="-122"/>
                  <a:ea typeface="幼圆" pitchFamily="49" charset="-122"/>
                </a:rPr>
                <a:t>1</a:t>
              </a:r>
              <a:r>
                <a:rPr lang="zh-CN" altLang="en-US" sz="2000">
                  <a:latin typeface="幼圆" pitchFamily="49" charset="-122"/>
                  <a:ea typeface="幼圆" pitchFamily="49" charset="-122"/>
                </a:rPr>
                <a:t>）若</a:t>
              </a:r>
              <a:r>
                <a:rPr lang="en-US" altLang="zh-CN" sz="2000" i="1">
                  <a:solidFill>
                    <a:srgbClr val="000000"/>
                  </a:solidFill>
                  <a:latin typeface="Times New Roman" pitchFamily="18" charset="0"/>
                  <a:cs typeface="Times New Roman" pitchFamily="18" charset="0"/>
                </a:rPr>
                <a:t>r</a:t>
              </a:r>
              <a:r>
                <a:rPr lang="en-US" altLang="zh-CN" sz="2000" i="1" baseline="-30000">
                  <a:solidFill>
                    <a:srgbClr val="000000"/>
                  </a:solidFill>
                  <a:latin typeface="Times New Roman" pitchFamily="18" charset="0"/>
                  <a:cs typeface="Times New Roman" pitchFamily="18" charset="0"/>
                </a:rPr>
                <a:t>N</a:t>
              </a:r>
              <a:r>
                <a:rPr lang="en-US" altLang="zh-CN" sz="2000">
                  <a:solidFill>
                    <a:srgbClr val="000000"/>
                  </a:solidFill>
                  <a:latin typeface="宋体" pitchFamily="2" charset="-122"/>
                  <a:cs typeface="Times New Roman" pitchFamily="18" charset="0"/>
                </a:rPr>
                <a:t>≥</a:t>
              </a:r>
              <a:r>
                <a:rPr lang="en-US" altLang="zh-CN" sz="2000">
                  <a:solidFill>
                    <a:srgbClr val="000000"/>
                  </a:solidFill>
                  <a:latin typeface="Times New Roman" pitchFamily="18" charset="0"/>
                  <a:cs typeface="Times New Roman" pitchFamily="18" charset="0"/>
                </a:rPr>
                <a:t>0</a:t>
              </a:r>
              <a:r>
                <a:rPr lang="en-US" altLang="zh-CN" sz="2000" i="1">
                  <a:latin typeface="幼圆" pitchFamily="49" charset="-122"/>
                  <a:ea typeface="幼圆" pitchFamily="49" charset="-122"/>
                </a:rPr>
                <a:t> </a:t>
              </a:r>
              <a:r>
                <a:rPr lang="zh-CN" altLang="en-US" sz="2000">
                  <a:latin typeface="幼圆" pitchFamily="49" charset="-122"/>
                  <a:ea typeface="幼圆" pitchFamily="49" charset="-122"/>
                </a:rPr>
                <a:t>，由于变量满足非负约束，       必有</a:t>
              </a:r>
              <a:r>
                <a:rPr lang="en-US" altLang="zh-CN" sz="2000" i="1">
                  <a:solidFill>
                    <a:srgbClr val="000000"/>
                  </a:solidFill>
                  <a:latin typeface="Times New Roman" pitchFamily="18" charset="0"/>
                  <a:cs typeface="Times New Roman" pitchFamily="18" charset="0"/>
                </a:rPr>
                <a:t>x</a:t>
              </a:r>
              <a:r>
                <a:rPr lang="en-US" altLang="zh-CN" sz="2000" i="1" baseline="-30000">
                  <a:solidFill>
                    <a:srgbClr val="000000"/>
                  </a:solidFill>
                  <a:latin typeface="Times New Roman" pitchFamily="18" charset="0"/>
                  <a:cs typeface="Times New Roman" pitchFamily="18" charset="0"/>
                </a:rPr>
                <a:t>N</a:t>
              </a:r>
              <a:r>
                <a:rPr lang="en-US" altLang="zh-CN" sz="2000">
                  <a:solidFill>
                    <a:srgbClr val="000000"/>
                  </a:solidFill>
                  <a:latin typeface="宋体" pitchFamily="2" charset="-122"/>
                  <a:cs typeface="Times New Roman" pitchFamily="18" charset="0"/>
                </a:rPr>
                <a:t>≥</a:t>
              </a:r>
              <a:r>
                <a:rPr lang="en-US" altLang="zh-CN" sz="2000">
                  <a:solidFill>
                    <a:srgbClr val="000000"/>
                  </a:solidFill>
                  <a:latin typeface="Times New Roman" pitchFamily="18" charset="0"/>
                  <a:cs typeface="Times New Roman" pitchFamily="18" charset="0"/>
                </a:rPr>
                <a:t>0</a:t>
              </a:r>
              <a:r>
                <a:rPr lang="en-US" altLang="zh-CN" sz="2000" i="1">
                  <a:latin typeface="幼圆" pitchFamily="49" charset="-122"/>
                  <a:ea typeface="幼圆" pitchFamily="49" charset="-122"/>
                </a:rPr>
                <a:t> </a:t>
              </a:r>
              <a:r>
                <a:rPr lang="zh-CN" altLang="en-US" sz="2000">
                  <a:latin typeface="幼圆" pitchFamily="49" charset="-122"/>
                  <a:ea typeface="幼圆" pitchFamily="49" charset="-122"/>
                </a:rPr>
                <a:t>。于是，</a:t>
              </a:r>
            </a:p>
            <a:p>
              <a:pPr algn="l"/>
              <a:r>
                <a:rPr lang="zh-CN" altLang="en-US" sz="2000">
                  <a:latin typeface="幼圆" pitchFamily="49" charset="-122"/>
                  <a:ea typeface="幼圆" pitchFamily="49" charset="-122"/>
                </a:rPr>
                <a:t>	由（</a:t>
              </a:r>
              <a:r>
                <a:rPr lang="en-US" altLang="zh-CN" sz="2000">
                  <a:latin typeface="幼圆" pitchFamily="49" charset="-122"/>
                  <a:ea typeface="幼圆" pitchFamily="49" charset="-122"/>
                </a:rPr>
                <a:t>8.6</a:t>
              </a:r>
              <a:r>
                <a:rPr lang="zh-CN" altLang="en-US" sz="2000">
                  <a:latin typeface="幼圆" pitchFamily="49" charset="-122"/>
                  <a:ea typeface="幼圆" pitchFamily="49" charset="-122"/>
                </a:rPr>
                <a:t>）知，                ，</a:t>
              </a:r>
            </a:p>
            <a:p>
              <a:pPr algn="l"/>
              <a:r>
                <a:rPr lang="zh-CN" altLang="en-US" sz="2000">
                  <a:latin typeface="幼圆" pitchFamily="49" charset="-122"/>
                  <a:ea typeface="幼圆" pitchFamily="49" charset="-122"/>
                </a:rPr>
                <a:t>	故</a:t>
              </a:r>
              <a:r>
                <a:rPr lang="en-US" altLang="zh-CN" sz="2000" i="1">
                  <a:solidFill>
                    <a:srgbClr val="000000"/>
                  </a:solidFill>
                  <a:latin typeface="Times New Roman" pitchFamily="18" charset="0"/>
                  <a:cs typeface="Times New Roman" pitchFamily="18" charset="0"/>
                </a:rPr>
                <a:t>x</a:t>
              </a:r>
              <a:r>
                <a:rPr lang="en-US" altLang="zh-CN" sz="2000" baseline="30000">
                  <a:solidFill>
                    <a:srgbClr val="000000"/>
                  </a:solidFill>
                  <a:latin typeface="Times New Roman" pitchFamily="18" charset="0"/>
                  <a:cs typeface="Times New Roman" pitchFamily="18" charset="0"/>
                </a:rPr>
                <a:t>0</a:t>
              </a:r>
              <a:r>
                <a:rPr lang="zh-CN" altLang="en-US" sz="2000">
                  <a:latin typeface="幼圆" pitchFamily="49" charset="-122"/>
                  <a:ea typeface="幼圆" pitchFamily="49" charset="-122"/>
                </a:rPr>
                <a:t>为（</a:t>
              </a:r>
              <a:r>
                <a:rPr lang="en-US" altLang="zh-CN" sz="2000">
                  <a:latin typeface="幼圆" pitchFamily="49" charset="-122"/>
                  <a:ea typeface="幼圆" pitchFamily="49" charset="-122"/>
                </a:rPr>
                <a:t>8.3</a:t>
              </a:r>
              <a:r>
                <a:rPr lang="zh-CN" altLang="en-US" sz="2000">
                  <a:latin typeface="幼圆" pitchFamily="49" charset="-122"/>
                  <a:ea typeface="幼圆" pitchFamily="49" charset="-122"/>
                </a:rPr>
                <a:t>）的一个最优解。</a:t>
              </a:r>
            </a:p>
            <a:p>
              <a:pPr algn="l"/>
              <a:r>
                <a:rPr lang="zh-CN" altLang="en-US" sz="2000">
                  <a:latin typeface="幼圆" pitchFamily="49" charset="-122"/>
                  <a:ea typeface="幼圆" pitchFamily="49" charset="-122"/>
                </a:rPr>
                <a:t>（</a:t>
              </a:r>
              <a:r>
                <a:rPr lang="en-US" altLang="zh-CN" sz="2000">
                  <a:latin typeface="幼圆" pitchFamily="49" charset="-122"/>
                  <a:ea typeface="幼圆" pitchFamily="49" charset="-122"/>
                </a:rPr>
                <a:t>2</a:t>
              </a:r>
              <a:r>
                <a:rPr lang="zh-CN" altLang="en-US" sz="2000">
                  <a:latin typeface="幼圆" pitchFamily="49" charset="-122"/>
                  <a:ea typeface="幼圆" pitchFamily="49" charset="-122"/>
                </a:rPr>
                <a:t>）（</a:t>
              </a:r>
              <a:r>
                <a:rPr lang="en-US" altLang="zh-CN" sz="2000">
                  <a:latin typeface="幼圆" pitchFamily="49" charset="-122"/>
                  <a:ea typeface="幼圆" pitchFamily="49" charset="-122"/>
                </a:rPr>
                <a:t>8.6</a:t>
              </a:r>
              <a:r>
                <a:rPr lang="zh-CN" altLang="en-US" sz="2000">
                  <a:latin typeface="幼圆" pitchFamily="49" charset="-122"/>
                  <a:ea typeface="幼圆" pitchFamily="49" charset="-122"/>
                </a:rPr>
                <a:t>）式给出了</a:t>
              </a:r>
              <a:r>
                <a:rPr lang="en-US" altLang="zh-CN" sz="2000" i="1">
                  <a:latin typeface="幼圆" pitchFamily="49" charset="-122"/>
                  <a:ea typeface="幼圆" pitchFamily="49" charset="-122"/>
                </a:rPr>
                <a:t>x</a:t>
              </a:r>
              <a:r>
                <a:rPr lang="zh-CN" altLang="en-US" sz="2000">
                  <a:latin typeface="幼圆" pitchFamily="49" charset="-122"/>
                  <a:ea typeface="幼圆" pitchFamily="49" charset="-122"/>
                </a:rPr>
                <a:t>处的目标值与</a:t>
              </a:r>
              <a:r>
                <a:rPr lang="en-US" altLang="zh-CN" sz="2000" i="1">
                  <a:solidFill>
                    <a:srgbClr val="000000"/>
                  </a:solidFill>
                  <a:latin typeface="Times New Roman" pitchFamily="18" charset="0"/>
                  <a:cs typeface="Times New Roman" pitchFamily="18" charset="0"/>
                </a:rPr>
                <a:t>x</a:t>
              </a:r>
              <a:r>
                <a:rPr lang="en-US" altLang="zh-CN" sz="2000" baseline="30000">
                  <a:solidFill>
                    <a:srgbClr val="000000"/>
                  </a:solidFill>
                  <a:latin typeface="Times New Roman" pitchFamily="18" charset="0"/>
                  <a:cs typeface="Times New Roman" pitchFamily="18" charset="0"/>
                </a:rPr>
                <a:t>0</a:t>
              </a:r>
              <a:r>
                <a:rPr lang="zh-CN" altLang="en-US" sz="2000">
                  <a:latin typeface="幼圆" pitchFamily="49" charset="-122"/>
                  <a:ea typeface="幼圆" pitchFamily="49" charset="-122"/>
                </a:rPr>
                <a:t>处目标值之间的联系。现设</a:t>
              </a:r>
            </a:p>
            <a:p>
              <a:pPr algn="l"/>
              <a:r>
                <a:rPr lang="zh-CN" altLang="en-US" sz="2000">
                  <a:latin typeface="幼圆" pitchFamily="49" charset="-122"/>
                  <a:ea typeface="幼圆" pitchFamily="49" charset="-122"/>
                </a:rPr>
                <a:t>                    及</a:t>
              </a:r>
              <a:r>
                <a:rPr lang="en-US" altLang="zh-CN" sz="2000" i="1">
                  <a:solidFill>
                    <a:srgbClr val="000000"/>
                  </a:solidFill>
                  <a:latin typeface="Times New Roman" pitchFamily="18" charset="0"/>
                  <a:cs typeface="Times New Roman" pitchFamily="18" charset="0"/>
                </a:rPr>
                <a:t>j</a:t>
              </a:r>
              <a:r>
                <a:rPr lang="en-US" altLang="zh-CN" sz="2000">
                  <a:solidFill>
                    <a:srgbClr val="000000"/>
                  </a:solidFill>
                  <a:latin typeface="宋体" pitchFamily="2" charset="-122"/>
                  <a:cs typeface="Times New Roman" pitchFamily="18" charset="0"/>
                </a:rPr>
                <a:t>≠</a:t>
              </a:r>
              <a:r>
                <a:rPr lang="en-US" altLang="zh-CN" sz="2000" i="1">
                  <a:solidFill>
                    <a:srgbClr val="000000"/>
                  </a:solidFill>
                  <a:latin typeface="Times New Roman" pitchFamily="18" charset="0"/>
                  <a:cs typeface="Times New Roman" pitchFamily="18" charset="0"/>
                </a:rPr>
                <a:t>j</a:t>
              </a:r>
              <a:r>
                <a:rPr lang="en-US" altLang="zh-CN" sz="2000" baseline="-30000">
                  <a:solidFill>
                    <a:srgbClr val="000000"/>
                  </a:solidFill>
                  <a:latin typeface="Times New Roman" pitchFamily="18" charset="0"/>
                  <a:cs typeface="Times New Roman" pitchFamily="18" charset="0"/>
                </a:rPr>
                <a:t>0</a:t>
              </a:r>
              <a:r>
                <a:rPr lang="zh-CN" altLang="en-US" sz="2000">
                  <a:latin typeface="幼圆" pitchFamily="49" charset="-122"/>
                  <a:ea typeface="幼圆" pitchFamily="49" charset="-122"/>
                </a:rPr>
                <a:t>仍令</a:t>
              </a:r>
              <a:r>
                <a:rPr lang="en-US" altLang="zh-CN" sz="2000" i="1">
                  <a:solidFill>
                    <a:srgbClr val="000000"/>
                  </a:solidFill>
                  <a:latin typeface="Times New Roman" pitchFamily="18" charset="0"/>
                  <a:cs typeface="Times New Roman" pitchFamily="18" charset="0"/>
                </a:rPr>
                <a:t>x</a:t>
              </a:r>
              <a:r>
                <a:rPr lang="en-US" altLang="zh-CN" sz="2000" i="1" baseline="-30000">
                  <a:solidFill>
                    <a:srgbClr val="000000"/>
                  </a:solidFill>
                  <a:latin typeface="Times New Roman" pitchFamily="18" charset="0"/>
                  <a:cs typeface="Times New Roman" pitchFamily="18" charset="0"/>
                </a:rPr>
                <a:t>j</a:t>
              </a:r>
              <a:r>
                <a:rPr lang="en-US" altLang="zh-CN" sz="2000">
                  <a:solidFill>
                    <a:srgbClr val="000000"/>
                  </a:solidFill>
                  <a:latin typeface="Times New Roman" pitchFamily="18" charset="0"/>
                  <a:cs typeface="Times New Roman" pitchFamily="18" charset="0"/>
                </a:rPr>
                <a:t>=0</a:t>
              </a:r>
              <a:r>
                <a:rPr lang="en-US" altLang="zh-CN" sz="2000" i="1">
                  <a:latin typeface="幼圆" pitchFamily="49" charset="-122"/>
                  <a:ea typeface="幼圆" pitchFamily="49" charset="-122"/>
                </a:rPr>
                <a:t> </a:t>
              </a:r>
              <a:r>
                <a:rPr lang="zh-CN" altLang="en-US" sz="2000">
                  <a:latin typeface="幼圆" pitchFamily="49" charset="-122"/>
                  <a:ea typeface="幼圆" pitchFamily="49" charset="-122"/>
                </a:rPr>
                <a:t>。由非退化假设，</a:t>
              </a:r>
              <a:r>
                <a:rPr lang="en-US" altLang="zh-CN" sz="2000" i="1">
                  <a:solidFill>
                    <a:srgbClr val="000000"/>
                  </a:solidFill>
                  <a:latin typeface="Times New Roman" pitchFamily="18" charset="0"/>
                  <a:cs typeface="Times New Roman" pitchFamily="18" charset="0"/>
                </a:rPr>
                <a:t>B</a:t>
              </a:r>
              <a:r>
                <a:rPr lang="zh-CN" altLang="en-US" sz="2000" baseline="30000">
                  <a:solidFill>
                    <a:srgbClr val="000000"/>
                  </a:solidFill>
                  <a:latin typeface="宋体" pitchFamily="2" charset="-122"/>
                  <a:cs typeface="Times New Roman" pitchFamily="18" charset="0"/>
                </a:rPr>
                <a:t>－</a:t>
              </a:r>
              <a:r>
                <a:rPr lang="en-US" altLang="zh-CN" sz="2000" baseline="30000">
                  <a:solidFill>
                    <a:srgbClr val="000000"/>
                  </a:solidFill>
                  <a:latin typeface="Times New Roman" pitchFamily="18" charset="0"/>
                  <a:cs typeface="Times New Roman" pitchFamily="18" charset="0"/>
                </a:rPr>
                <a:t>1</a:t>
              </a:r>
              <a:r>
                <a:rPr lang="en-US" altLang="zh-CN" sz="2000" i="1">
                  <a:solidFill>
                    <a:srgbClr val="000000"/>
                  </a:solidFill>
                  <a:latin typeface="Times New Roman" pitchFamily="18" charset="0"/>
                  <a:cs typeface="Times New Roman" pitchFamily="18" charset="0"/>
                </a:rPr>
                <a:t>b</a:t>
              </a:r>
              <a:r>
                <a:rPr lang="en-US" altLang="zh-CN" sz="2000">
                  <a:solidFill>
                    <a:srgbClr val="000000"/>
                  </a:solidFill>
                  <a:latin typeface="Times New Roman" pitchFamily="18" charset="0"/>
                  <a:cs typeface="Times New Roman" pitchFamily="18" charset="0"/>
                </a:rPr>
                <a:t>&gt;0</a:t>
              </a:r>
              <a:r>
                <a:rPr lang="en-US" altLang="zh-CN" sz="2000" i="1">
                  <a:latin typeface="幼圆" pitchFamily="49" charset="-122"/>
                  <a:ea typeface="幼圆" pitchFamily="49" charset="-122"/>
                </a:rPr>
                <a:t> </a:t>
              </a:r>
              <a:r>
                <a:rPr lang="zh-CN" altLang="en-US" sz="2000">
                  <a:latin typeface="幼圆" pitchFamily="49" charset="-122"/>
                  <a:ea typeface="幼圆" pitchFamily="49" charset="-122"/>
                </a:rPr>
                <a:t>，</a:t>
              </a:r>
            </a:p>
            <a:p>
              <a:pPr algn="l"/>
              <a:r>
                <a:rPr lang="zh-CN" altLang="en-US" sz="2000">
                  <a:latin typeface="幼圆" pitchFamily="49" charset="-122"/>
                  <a:ea typeface="幼圆" pitchFamily="49" charset="-122"/>
                </a:rPr>
                <a:t>      根据（</a:t>
              </a:r>
              <a:r>
                <a:rPr lang="en-US" altLang="zh-CN" sz="2000">
                  <a:latin typeface="幼圆" pitchFamily="49" charset="-122"/>
                  <a:ea typeface="幼圆" pitchFamily="49" charset="-122"/>
                </a:rPr>
                <a:t>7.15</a:t>
              </a:r>
              <a:r>
                <a:rPr lang="zh-CN" altLang="en-US" sz="2000">
                  <a:latin typeface="幼圆" pitchFamily="49" charset="-122"/>
                  <a:ea typeface="幼圆" pitchFamily="49" charset="-122"/>
                </a:rPr>
                <a:t>）式知，当且充分小时，仍有</a:t>
              </a:r>
              <a:r>
                <a:rPr lang="en-US" altLang="zh-CN" sz="2000" i="1">
                  <a:solidFill>
                    <a:srgbClr val="000000"/>
                  </a:solidFill>
                  <a:latin typeface="Times New Roman" pitchFamily="18" charset="0"/>
                  <a:cs typeface="Times New Roman" pitchFamily="18" charset="0"/>
                </a:rPr>
                <a:t>x</a:t>
              </a:r>
              <a:r>
                <a:rPr lang="en-US" altLang="zh-CN" sz="2000" i="1" baseline="-30000">
                  <a:solidFill>
                    <a:srgbClr val="000000"/>
                  </a:solidFill>
                  <a:latin typeface="Times New Roman" pitchFamily="18" charset="0"/>
                  <a:cs typeface="Times New Roman" pitchFamily="18" charset="0"/>
                </a:rPr>
                <a:t>B</a:t>
              </a:r>
              <a:r>
                <a:rPr lang="en-US" altLang="zh-CN" sz="2000">
                  <a:solidFill>
                    <a:srgbClr val="000000"/>
                  </a:solidFill>
                  <a:latin typeface="Times New Roman" pitchFamily="18" charset="0"/>
                  <a:cs typeface="Times New Roman" pitchFamily="18" charset="0"/>
                </a:rPr>
                <a:t>&gt;0</a:t>
              </a:r>
              <a:r>
                <a:rPr lang="en-US" altLang="zh-CN" sz="2000" i="1">
                  <a:latin typeface="幼圆" pitchFamily="49" charset="-122"/>
                  <a:ea typeface="幼圆" pitchFamily="49" charset="-122"/>
                </a:rPr>
                <a:t> </a:t>
              </a:r>
              <a:r>
                <a:rPr lang="zh-CN" altLang="en-US" sz="2000">
                  <a:latin typeface="幼圆" pitchFamily="49" charset="-122"/>
                  <a:ea typeface="幼圆" pitchFamily="49" charset="-122"/>
                </a:rPr>
                <a:t>。此时对应的</a:t>
              </a:r>
              <a:r>
                <a:rPr lang="en-US" altLang="zh-CN" sz="2000" i="1">
                  <a:latin typeface="幼圆" pitchFamily="49" charset="-122"/>
                  <a:ea typeface="幼圆" pitchFamily="49" charset="-122"/>
                </a:rPr>
                <a:t>x</a:t>
              </a:r>
              <a:r>
                <a:rPr lang="zh-CN" altLang="en-US" sz="2000">
                  <a:latin typeface="幼圆" pitchFamily="49" charset="-122"/>
                  <a:ea typeface="幼圆" pitchFamily="49" charset="-122"/>
                </a:rPr>
                <a:t>仍 </a:t>
              </a:r>
            </a:p>
            <a:p>
              <a:pPr algn="l"/>
              <a:r>
                <a:rPr lang="zh-CN" altLang="en-US" sz="2000">
                  <a:latin typeface="幼圆" pitchFamily="49" charset="-122"/>
                  <a:ea typeface="幼圆" pitchFamily="49" charset="-122"/>
                </a:rPr>
                <a:t>      为可行解，但由（</a:t>
              </a:r>
              <a:r>
                <a:rPr lang="en-US" altLang="zh-CN" sz="2000">
                  <a:latin typeface="幼圆" pitchFamily="49" charset="-122"/>
                  <a:ea typeface="幼圆" pitchFamily="49" charset="-122"/>
                </a:rPr>
                <a:t>8.6</a:t>
              </a:r>
              <a:r>
                <a:rPr lang="zh-CN" altLang="en-US" sz="2000">
                  <a:latin typeface="幼圆" pitchFamily="49" charset="-122"/>
                  <a:ea typeface="幼圆" pitchFamily="49" charset="-122"/>
                </a:rPr>
                <a:t>），其目标函数值：</a:t>
              </a:r>
            </a:p>
            <a:p>
              <a:pPr algn="l"/>
              <a:endParaRPr lang="zh-CN" altLang="en-US" sz="2000">
                <a:latin typeface="幼圆" pitchFamily="49" charset="-122"/>
                <a:ea typeface="幼圆" pitchFamily="49" charset="-122"/>
              </a:endParaRPr>
            </a:p>
            <a:p>
              <a:pPr algn="l"/>
              <a:endParaRPr lang="zh-CN" altLang="en-US" sz="2000">
                <a:latin typeface="幼圆" pitchFamily="49" charset="-122"/>
                <a:ea typeface="幼圆" pitchFamily="49" charset="-122"/>
              </a:endParaRPr>
            </a:p>
            <a:p>
              <a:pPr algn="l"/>
              <a:r>
                <a:rPr lang="zh-CN" altLang="en-US" sz="2000">
                  <a:latin typeface="幼圆" pitchFamily="49" charset="-122"/>
                  <a:ea typeface="幼圆" pitchFamily="49" charset="-122"/>
                </a:rPr>
                <a:t>	故</a:t>
              </a:r>
              <a:r>
                <a:rPr lang="en-US" altLang="zh-CN" sz="2000" i="1">
                  <a:solidFill>
                    <a:srgbClr val="000000"/>
                  </a:solidFill>
                  <a:latin typeface="Times New Roman" pitchFamily="18" charset="0"/>
                  <a:cs typeface="Times New Roman" pitchFamily="18" charset="0"/>
                </a:rPr>
                <a:t>x</a:t>
              </a:r>
              <a:r>
                <a:rPr lang="en-US" altLang="zh-CN" sz="2000" baseline="30000">
                  <a:solidFill>
                    <a:srgbClr val="000000"/>
                  </a:solidFill>
                  <a:latin typeface="Times New Roman" pitchFamily="18" charset="0"/>
                  <a:cs typeface="Times New Roman" pitchFamily="18" charset="0"/>
                </a:rPr>
                <a:t>0</a:t>
              </a:r>
              <a:r>
                <a:rPr lang="zh-CN" altLang="en-US" sz="2000">
                  <a:latin typeface="幼圆" pitchFamily="49" charset="-122"/>
                  <a:ea typeface="幼圆" pitchFamily="49" charset="-122"/>
                </a:rPr>
                <a:t>必非最优解。</a:t>
              </a:r>
            </a:p>
          </p:txBody>
        </p:sp>
        <p:graphicFrame>
          <p:nvGraphicFramePr>
            <p:cNvPr id="98310" name="Object 6"/>
            <p:cNvGraphicFramePr>
              <a:graphicFrameLocks noChangeAspect="1"/>
            </p:cNvGraphicFramePr>
            <p:nvPr/>
          </p:nvGraphicFramePr>
          <p:xfrm>
            <a:off x="612" y="1298"/>
            <a:ext cx="1224" cy="343"/>
          </p:xfrm>
          <a:graphic>
            <a:graphicData uri="http://schemas.openxmlformats.org/presentationml/2006/ole">
              <mc:AlternateContent xmlns:mc="http://schemas.openxmlformats.org/markup-compatibility/2006">
                <mc:Choice xmlns:v="urn:schemas-microsoft-com:vml" Requires="v">
                  <p:oleObj spid="_x0000_s98337" name="公式" r:id="rId3" imgW="952087" imgH="266584" progId="Equation.3">
                    <p:embed/>
                  </p:oleObj>
                </mc:Choice>
                <mc:Fallback>
                  <p:oleObj name="公式" r:id="rId3" imgW="952087" imgH="26658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1298"/>
                          <a:ext cx="1224"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2" name="Object 8"/>
            <p:cNvGraphicFramePr>
              <a:graphicFrameLocks noChangeAspect="1"/>
            </p:cNvGraphicFramePr>
            <p:nvPr/>
          </p:nvGraphicFramePr>
          <p:xfrm>
            <a:off x="3016" y="527"/>
            <a:ext cx="726" cy="270"/>
          </p:xfrm>
          <a:graphic>
            <a:graphicData uri="http://schemas.openxmlformats.org/presentationml/2006/ole">
              <mc:AlternateContent xmlns:mc="http://schemas.openxmlformats.org/markup-compatibility/2006">
                <mc:Choice xmlns:v="urn:schemas-microsoft-com:vml" Requires="v">
                  <p:oleObj spid="_x0000_s98338" name="公式" r:id="rId5" imgW="482181" imgH="177646" progId="Equation.3">
                    <p:embed/>
                  </p:oleObj>
                </mc:Choice>
                <mc:Fallback>
                  <p:oleObj name="公式" r:id="rId5" imgW="482181" imgH="17764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6" y="527"/>
                          <a:ext cx="72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1" name="Object 7"/>
            <p:cNvGraphicFramePr>
              <a:graphicFrameLocks noChangeAspect="1"/>
            </p:cNvGraphicFramePr>
            <p:nvPr/>
          </p:nvGraphicFramePr>
          <p:xfrm>
            <a:off x="1837" y="709"/>
            <a:ext cx="1451" cy="283"/>
          </p:xfrm>
          <a:graphic>
            <a:graphicData uri="http://schemas.openxmlformats.org/presentationml/2006/ole">
              <mc:AlternateContent xmlns:mc="http://schemas.openxmlformats.org/markup-compatibility/2006">
                <mc:Choice xmlns:v="urn:schemas-microsoft-com:vml" Requires="v">
                  <p:oleObj spid="_x0000_s98339" name="公式" r:id="rId7" imgW="1028254" imgH="203112" progId="Equation.3">
                    <p:embed/>
                  </p:oleObj>
                </mc:Choice>
                <mc:Fallback>
                  <p:oleObj name="公式" r:id="rId7" imgW="1028254" imgH="20311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7" y="709"/>
                          <a:ext cx="1451"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8" name="Object 4"/>
            <p:cNvGraphicFramePr>
              <a:graphicFrameLocks noChangeAspect="1"/>
            </p:cNvGraphicFramePr>
            <p:nvPr/>
          </p:nvGraphicFramePr>
          <p:xfrm>
            <a:off x="1111" y="1933"/>
            <a:ext cx="3636" cy="354"/>
          </p:xfrm>
          <a:graphic>
            <a:graphicData uri="http://schemas.openxmlformats.org/presentationml/2006/ole">
              <mc:AlternateContent xmlns:mc="http://schemas.openxmlformats.org/markup-compatibility/2006">
                <mc:Choice xmlns:v="urn:schemas-microsoft-com:vml" Requires="v">
                  <p:oleObj spid="_x0000_s98340" name="公式" r:id="rId9" imgW="2641320" imgH="253800" progId="Equation.3">
                    <p:embed/>
                  </p:oleObj>
                </mc:Choice>
                <mc:Fallback>
                  <p:oleObj name="公式" r:id="rId9" imgW="2641320" imgH="2538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 y="1933"/>
                          <a:ext cx="3636"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8332" name="AutoShape 28"/>
          <p:cNvSpPr>
            <a:spLocks noChangeArrowheads="1"/>
          </p:cNvSpPr>
          <p:nvPr/>
        </p:nvSpPr>
        <p:spPr bwMode="auto">
          <a:xfrm>
            <a:off x="395288" y="4540250"/>
            <a:ext cx="8280400" cy="1625600"/>
          </a:xfrm>
          <a:prstGeom prst="flowChartDocument">
            <a:avLst/>
          </a:prstGeom>
          <a:solidFill>
            <a:srgbClr val="99CC00"/>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a:solidFill>
                  <a:srgbClr val="000000"/>
                </a:solidFill>
                <a:latin typeface="幼圆" pitchFamily="49" charset="-122"/>
                <a:ea typeface="幼圆" pitchFamily="49" charset="-122"/>
                <a:cs typeface="Times New Roman" pitchFamily="18" charset="0"/>
              </a:rPr>
              <a:t> </a:t>
            </a:r>
            <a:r>
              <a:rPr lang="zh-CN" altLang="en-US" sz="2000">
                <a:solidFill>
                  <a:srgbClr val="000000"/>
                </a:solidFill>
                <a:latin typeface="幼圆" pitchFamily="49" charset="-122"/>
                <a:ea typeface="幼圆" pitchFamily="49" charset="-122"/>
                <a:cs typeface="Times New Roman" pitchFamily="18" charset="0"/>
              </a:rPr>
              <a:t>定理</a:t>
            </a:r>
            <a:r>
              <a:rPr lang="en-US" altLang="zh-CN" sz="2000">
                <a:solidFill>
                  <a:srgbClr val="000000"/>
                </a:solidFill>
                <a:latin typeface="幼圆" pitchFamily="49" charset="-122"/>
                <a:ea typeface="幼圆" pitchFamily="49" charset="-122"/>
                <a:cs typeface="Times New Roman" pitchFamily="18" charset="0"/>
              </a:rPr>
              <a:t>8.3</a:t>
            </a:r>
            <a:r>
              <a:rPr lang="zh-CN" altLang="en-US" sz="2000">
                <a:solidFill>
                  <a:srgbClr val="000000"/>
                </a:solidFill>
                <a:latin typeface="幼圆" pitchFamily="49" charset="-122"/>
                <a:ea typeface="幼圆" pitchFamily="49" charset="-122"/>
                <a:cs typeface="Times New Roman" pitchFamily="18" charset="0"/>
              </a:rPr>
              <a:t>不仅给出了判别一个基本可行解是否为最优解的准则，而且在</a:t>
            </a:r>
            <a:r>
              <a:rPr lang="en-US" altLang="zh-CN" sz="2000" i="1">
                <a:solidFill>
                  <a:srgbClr val="000000"/>
                </a:solidFill>
                <a:latin typeface="幼圆" pitchFamily="49" charset="-122"/>
                <a:ea typeface="幼圆" pitchFamily="49" charset="-122"/>
                <a:cs typeface="Times New Roman" pitchFamily="18" charset="0"/>
              </a:rPr>
              <a:t>x</a:t>
            </a:r>
            <a:r>
              <a:rPr lang="en-US" altLang="zh-CN" sz="2000" baseline="30000">
                <a:solidFill>
                  <a:srgbClr val="000000"/>
                </a:solidFill>
                <a:latin typeface="幼圆" pitchFamily="49" charset="-122"/>
                <a:ea typeface="幼圆" pitchFamily="49" charset="-122"/>
                <a:cs typeface="Times New Roman" pitchFamily="18" charset="0"/>
              </a:rPr>
              <a:t>0</a:t>
            </a:r>
            <a:r>
              <a:rPr lang="zh-CN" altLang="en-US" sz="2000">
                <a:solidFill>
                  <a:srgbClr val="000000"/>
                </a:solidFill>
                <a:latin typeface="幼圆" pitchFamily="49" charset="-122"/>
                <a:ea typeface="幼圆" pitchFamily="49" charset="-122"/>
                <a:cs typeface="Times New Roman" pitchFamily="18" charset="0"/>
              </a:rPr>
              <a:t>非最优解时还指出了一条改进它的途径。由于</a:t>
            </a:r>
            <a:r>
              <a:rPr lang="en-US" altLang="zh-CN" sz="2000" i="1">
                <a:solidFill>
                  <a:srgbClr val="000000"/>
                </a:solidFill>
                <a:latin typeface="幼圆" pitchFamily="49" charset="-122"/>
                <a:ea typeface="幼圆" pitchFamily="49" charset="-122"/>
                <a:cs typeface="Times New Roman" pitchFamily="18" charset="0"/>
              </a:rPr>
              <a:t>r</a:t>
            </a:r>
            <a:r>
              <a:rPr lang="en-US" altLang="zh-CN" sz="2000" i="1" baseline="-30000">
                <a:solidFill>
                  <a:srgbClr val="000000"/>
                </a:solidFill>
                <a:latin typeface="幼圆" pitchFamily="49" charset="-122"/>
                <a:ea typeface="幼圆" pitchFamily="49" charset="-122"/>
                <a:cs typeface="Times New Roman" pitchFamily="18" charset="0"/>
              </a:rPr>
              <a:t>N</a:t>
            </a:r>
            <a:r>
              <a:rPr lang="zh-CN" altLang="en-US" sz="2000">
                <a:solidFill>
                  <a:srgbClr val="000000"/>
                </a:solidFill>
                <a:latin typeface="幼圆" pitchFamily="49" charset="-122"/>
                <a:ea typeface="幼圆" pitchFamily="49" charset="-122"/>
                <a:cs typeface="Times New Roman" pitchFamily="18" charset="0"/>
              </a:rPr>
              <a:t>在判别现行基本可行解是否为最优解时起了重要作用，所以</a:t>
            </a:r>
            <a:r>
              <a:rPr lang="en-US" altLang="zh-CN" sz="2000" i="1">
                <a:solidFill>
                  <a:srgbClr val="000000"/>
                </a:solidFill>
                <a:latin typeface="幼圆" pitchFamily="49" charset="-122"/>
                <a:ea typeface="幼圆" pitchFamily="49" charset="-122"/>
                <a:cs typeface="Times New Roman" pitchFamily="18" charset="0"/>
              </a:rPr>
              <a:t>r</a:t>
            </a:r>
            <a:r>
              <a:rPr lang="en-US" altLang="zh-CN" sz="2000" i="1" baseline="-30000">
                <a:solidFill>
                  <a:srgbClr val="000000"/>
                </a:solidFill>
                <a:latin typeface="幼圆" pitchFamily="49" charset="-122"/>
                <a:ea typeface="幼圆" pitchFamily="49" charset="-122"/>
                <a:cs typeface="Times New Roman" pitchFamily="18" charset="0"/>
              </a:rPr>
              <a:t>N</a:t>
            </a:r>
            <a:r>
              <a:rPr lang="zh-CN" altLang="en-US" sz="2000">
                <a:solidFill>
                  <a:srgbClr val="000000"/>
                </a:solidFill>
                <a:latin typeface="幼圆" pitchFamily="49" charset="-122"/>
                <a:ea typeface="幼圆" pitchFamily="49" charset="-122"/>
                <a:cs typeface="Times New Roman" pitchFamily="18" charset="0"/>
              </a:rPr>
              <a:t>被称为</a:t>
            </a:r>
            <a:r>
              <a:rPr lang="en-US" altLang="zh-CN" sz="2000" i="1">
                <a:solidFill>
                  <a:srgbClr val="000000"/>
                </a:solidFill>
                <a:latin typeface="幼圆" pitchFamily="49" charset="-122"/>
                <a:ea typeface="幼圆" pitchFamily="49" charset="-122"/>
                <a:cs typeface="Times New Roman" pitchFamily="18" charset="0"/>
              </a:rPr>
              <a:t>x</a:t>
            </a:r>
            <a:r>
              <a:rPr lang="en-US" altLang="zh-CN" sz="2000" baseline="30000">
                <a:solidFill>
                  <a:srgbClr val="000000"/>
                </a:solidFill>
                <a:latin typeface="幼圆" pitchFamily="49" charset="-122"/>
                <a:ea typeface="幼圆" pitchFamily="49" charset="-122"/>
                <a:cs typeface="Times New Roman" pitchFamily="18" charset="0"/>
              </a:rPr>
              <a:t>0</a:t>
            </a:r>
            <a:r>
              <a:rPr lang="zh-CN" altLang="en-US" sz="2000">
                <a:solidFill>
                  <a:srgbClr val="000000"/>
                </a:solidFill>
                <a:latin typeface="幼圆" pitchFamily="49" charset="-122"/>
                <a:ea typeface="幼圆" pitchFamily="49" charset="-122"/>
                <a:cs typeface="Times New Roman" pitchFamily="18" charset="0"/>
              </a:rPr>
              <a:t>处的检验向量，而</a:t>
            </a:r>
            <a:r>
              <a:rPr lang="en-US" altLang="zh-CN" sz="2000" i="1">
                <a:solidFill>
                  <a:srgbClr val="000000"/>
                </a:solidFill>
                <a:latin typeface="幼圆" pitchFamily="49" charset="-122"/>
                <a:ea typeface="幼圆" pitchFamily="49" charset="-122"/>
                <a:cs typeface="Times New Roman" pitchFamily="18" charset="0"/>
              </a:rPr>
              <a:t>r</a:t>
            </a:r>
            <a:r>
              <a:rPr lang="en-US" altLang="zh-CN" sz="2000" i="1" baseline="-30000">
                <a:solidFill>
                  <a:srgbClr val="000000"/>
                </a:solidFill>
                <a:latin typeface="幼圆" pitchFamily="49" charset="-122"/>
                <a:ea typeface="幼圆" pitchFamily="49" charset="-122"/>
                <a:cs typeface="Times New Roman" pitchFamily="18" charset="0"/>
              </a:rPr>
              <a:t>j</a:t>
            </a:r>
            <a:r>
              <a:rPr lang="en-US" altLang="zh-CN" sz="2000" i="1">
                <a:solidFill>
                  <a:srgbClr val="000000"/>
                </a:solidFill>
                <a:latin typeface="幼圆" pitchFamily="49" charset="-122"/>
                <a:ea typeface="幼圆" pitchFamily="49" charset="-122"/>
                <a:cs typeface="Times New Roman" pitchFamily="18" charset="0"/>
              </a:rPr>
              <a:t> </a:t>
            </a:r>
            <a:r>
              <a:rPr lang="en-US" altLang="zh-CN" sz="2000">
                <a:solidFill>
                  <a:srgbClr val="000000"/>
                </a:solidFill>
                <a:latin typeface="幼圆" pitchFamily="49" charset="-122"/>
                <a:ea typeface="幼圆" pitchFamily="49" charset="-122"/>
                <a:cs typeface="Times New Roman" pitchFamily="18" charset="0"/>
              </a:rPr>
              <a:t>(</a:t>
            </a:r>
            <a:r>
              <a:rPr lang="en-US" altLang="zh-CN" sz="2000" i="1">
                <a:solidFill>
                  <a:srgbClr val="000000"/>
                </a:solidFill>
                <a:latin typeface="幼圆" pitchFamily="49" charset="-122"/>
                <a:ea typeface="幼圆" pitchFamily="49" charset="-122"/>
                <a:cs typeface="Times New Roman" pitchFamily="18" charset="0"/>
              </a:rPr>
              <a:t>j</a:t>
            </a:r>
            <a:r>
              <a:rPr lang="en-US" altLang="zh-CN" sz="2000">
                <a:solidFill>
                  <a:srgbClr val="000000"/>
                </a:solidFill>
                <a:latin typeface="幼圆" pitchFamily="49" charset="-122"/>
                <a:ea typeface="幼圆" pitchFamily="49" charset="-122"/>
                <a:cs typeface="Times New Roman" pitchFamily="18" charset="0"/>
              </a:rPr>
              <a:t>∈</a:t>
            </a:r>
            <a:r>
              <a:rPr lang="en-US" altLang="zh-CN" sz="2000" i="1">
                <a:solidFill>
                  <a:srgbClr val="000000"/>
                </a:solidFill>
                <a:latin typeface="幼圆" pitchFamily="49" charset="-122"/>
                <a:ea typeface="幼圆" pitchFamily="49" charset="-122"/>
                <a:cs typeface="Times New Roman" pitchFamily="18" charset="0"/>
              </a:rPr>
              <a:t>N</a:t>
            </a:r>
            <a:r>
              <a:rPr lang="en-US" altLang="zh-CN" sz="2000">
                <a:solidFill>
                  <a:srgbClr val="000000"/>
                </a:solidFill>
                <a:latin typeface="幼圆" pitchFamily="49" charset="-122"/>
                <a:ea typeface="幼圆" pitchFamily="49" charset="-122"/>
                <a:cs typeface="Times New Roman" pitchFamily="18" charset="0"/>
              </a:rPr>
              <a:t>)</a:t>
            </a:r>
            <a:r>
              <a:rPr lang="zh-CN" altLang="en-US" sz="2000">
                <a:solidFill>
                  <a:srgbClr val="000000"/>
                </a:solidFill>
                <a:latin typeface="幼圆" pitchFamily="49" charset="-122"/>
                <a:ea typeface="幼圆" pitchFamily="49" charset="-122"/>
                <a:cs typeface="Times New Roman" pitchFamily="18" charset="0"/>
              </a:rPr>
              <a:t>被称为非基变量</a:t>
            </a:r>
            <a:r>
              <a:rPr lang="en-US" altLang="zh-CN" sz="2000" i="1">
                <a:solidFill>
                  <a:srgbClr val="000000"/>
                </a:solidFill>
                <a:latin typeface="幼圆" pitchFamily="49" charset="-122"/>
                <a:ea typeface="幼圆" pitchFamily="49" charset="-122"/>
                <a:cs typeface="Times New Roman" pitchFamily="18" charset="0"/>
              </a:rPr>
              <a:t>x</a:t>
            </a:r>
            <a:r>
              <a:rPr lang="en-US" altLang="zh-CN" sz="2000" i="1" baseline="-30000">
                <a:solidFill>
                  <a:srgbClr val="000000"/>
                </a:solidFill>
                <a:latin typeface="幼圆" pitchFamily="49" charset="-122"/>
                <a:ea typeface="幼圆" pitchFamily="49" charset="-122"/>
                <a:cs typeface="Times New Roman" pitchFamily="18" charset="0"/>
              </a:rPr>
              <a:t>j</a:t>
            </a:r>
            <a:r>
              <a:rPr lang="zh-CN" altLang="en-US" sz="2000">
                <a:solidFill>
                  <a:srgbClr val="000000"/>
                </a:solidFill>
                <a:latin typeface="幼圆" pitchFamily="49" charset="-122"/>
                <a:ea typeface="幼圆" pitchFamily="49" charset="-122"/>
                <a:cs typeface="Times New Roman" pitchFamily="18" charset="0"/>
              </a:rPr>
              <a:t>的检验数。</a:t>
            </a:r>
          </a:p>
        </p:txBody>
      </p:sp>
      <p:sp>
        <p:nvSpPr>
          <p:cNvPr id="98335" name="Line 31"/>
          <p:cNvSpPr>
            <a:spLocks noChangeShapeType="1"/>
          </p:cNvSpPr>
          <p:nvPr/>
        </p:nvSpPr>
        <p:spPr bwMode="auto">
          <a:xfrm>
            <a:off x="539750" y="620713"/>
            <a:ext cx="8135938" cy="0"/>
          </a:xfrm>
          <a:prstGeom prst="line">
            <a:avLst/>
          </a:prstGeom>
          <a:noFill/>
          <a:ln w="50800" cmpd="tri">
            <a:solidFill>
              <a:srgbClr val="008000"/>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98336" name="Line 32"/>
          <p:cNvSpPr>
            <a:spLocks noChangeShapeType="1"/>
          </p:cNvSpPr>
          <p:nvPr/>
        </p:nvSpPr>
        <p:spPr bwMode="auto">
          <a:xfrm>
            <a:off x="468313" y="4365625"/>
            <a:ext cx="8135937" cy="0"/>
          </a:xfrm>
          <a:prstGeom prst="line">
            <a:avLst/>
          </a:prstGeom>
          <a:noFill/>
          <a:ln w="50800" cmpd="tri">
            <a:solidFill>
              <a:srgbClr val="008000"/>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98335"/>
                                        </p:tgtEl>
                                        <p:attrNameLst>
                                          <p:attrName>style.visibility</p:attrName>
                                        </p:attrNameLst>
                                      </p:cBhvr>
                                      <p:to>
                                        <p:strVal val="visible"/>
                                      </p:to>
                                    </p:set>
                                    <p:anim calcmode="lin" valueType="num">
                                      <p:cBhvr additive="base">
                                        <p:cTn id="7" dur="500" fill="hold"/>
                                        <p:tgtEl>
                                          <p:spTgt spid="98335"/>
                                        </p:tgtEl>
                                        <p:attrNameLst>
                                          <p:attrName>ppt_x</p:attrName>
                                        </p:attrNameLst>
                                      </p:cBhvr>
                                      <p:tavLst>
                                        <p:tav tm="0">
                                          <p:val>
                                            <p:strVal val="#ppt_x"/>
                                          </p:val>
                                        </p:tav>
                                        <p:tav tm="100000">
                                          <p:val>
                                            <p:strVal val="#ppt_x"/>
                                          </p:val>
                                        </p:tav>
                                      </p:tavLst>
                                    </p:anim>
                                    <p:anim calcmode="lin" valueType="num">
                                      <p:cBhvr additive="base">
                                        <p:cTn id="8" dur="500" fill="hold"/>
                                        <p:tgtEl>
                                          <p:spTgt spid="9833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336"/>
                                        </p:tgtEl>
                                        <p:attrNameLst>
                                          <p:attrName>style.visibility</p:attrName>
                                        </p:attrNameLst>
                                      </p:cBhvr>
                                      <p:to>
                                        <p:strVal val="visible"/>
                                      </p:to>
                                    </p:set>
                                    <p:anim calcmode="lin" valueType="num">
                                      <p:cBhvr additive="base">
                                        <p:cTn id="13" dur="500" fill="hold"/>
                                        <p:tgtEl>
                                          <p:spTgt spid="98336"/>
                                        </p:tgtEl>
                                        <p:attrNameLst>
                                          <p:attrName>ppt_x</p:attrName>
                                        </p:attrNameLst>
                                      </p:cBhvr>
                                      <p:tavLst>
                                        <p:tav tm="0">
                                          <p:val>
                                            <p:strVal val="#ppt_x"/>
                                          </p:val>
                                        </p:tav>
                                        <p:tav tm="100000">
                                          <p:val>
                                            <p:strVal val="#ppt_x"/>
                                          </p:val>
                                        </p:tav>
                                      </p:tavLst>
                                    </p:anim>
                                    <p:anim calcmode="lin" valueType="num">
                                      <p:cBhvr additive="base">
                                        <p:cTn id="14" dur="500" fill="hold"/>
                                        <p:tgtEl>
                                          <p:spTgt spid="983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8332"/>
                                        </p:tgtEl>
                                        <p:attrNameLst>
                                          <p:attrName>style.visibility</p:attrName>
                                        </p:attrNameLst>
                                      </p:cBhvr>
                                      <p:to>
                                        <p:strVal val="visible"/>
                                      </p:to>
                                    </p:set>
                                    <p:animEffect transition="in" filter="fade">
                                      <p:cBhvr>
                                        <p:cTn id="19" dur="1000"/>
                                        <p:tgtEl>
                                          <p:spTgt spid="98332"/>
                                        </p:tgtEl>
                                      </p:cBhvr>
                                    </p:animEffect>
                                    <p:anim calcmode="lin" valueType="num">
                                      <p:cBhvr>
                                        <p:cTn id="20" dur="1000" fill="hold"/>
                                        <p:tgtEl>
                                          <p:spTgt spid="98332"/>
                                        </p:tgtEl>
                                        <p:attrNameLst>
                                          <p:attrName>ppt_x</p:attrName>
                                        </p:attrNameLst>
                                      </p:cBhvr>
                                      <p:tavLst>
                                        <p:tav tm="0">
                                          <p:val>
                                            <p:strVal val="#ppt_x"/>
                                          </p:val>
                                        </p:tav>
                                        <p:tav tm="100000">
                                          <p:val>
                                            <p:strVal val="#ppt_x"/>
                                          </p:val>
                                        </p:tav>
                                      </p:tavLst>
                                    </p:anim>
                                    <p:anim calcmode="lin" valueType="num">
                                      <p:cBhvr>
                                        <p:cTn id="21" dur="1000" fill="hold"/>
                                        <p:tgtEl>
                                          <p:spTgt spid="983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32" grpId="0" animBg="1"/>
      <p:bldP spid="98335" grpId="0" animBg="1"/>
      <p:bldP spid="983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0"/>
          </p:nvPr>
        </p:nvSpPr>
        <p:spPr/>
        <p:txBody>
          <a:bodyPr/>
          <a:lstStyle/>
          <a:p>
            <a:fld id="{E4241287-545B-4F0E-B3DB-DE526755580E}" type="slidenum">
              <a:rPr lang="en-US" altLang="zh-CN"/>
              <a:pPr/>
              <a:t>17</a:t>
            </a:fld>
            <a:endParaRPr lang="en-US" altLang="zh-CN"/>
          </a:p>
        </p:txBody>
      </p:sp>
      <p:sp>
        <p:nvSpPr>
          <p:cNvPr id="102410" name="Rectangle 10"/>
          <p:cNvSpPr>
            <a:spLocks noChangeArrowheads="1"/>
          </p:cNvSpPr>
          <p:nvPr/>
        </p:nvSpPr>
        <p:spPr bwMode="auto">
          <a:xfrm>
            <a:off x="0" y="2209800"/>
            <a:ext cx="4508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lgn="l"/>
            <a:r>
              <a:rPr lang="en-US" altLang="zh-CN" sz="1100"/>
              <a:t/>
            </a:r>
            <a:br>
              <a:rPr lang="en-US" altLang="zh-CN" sz="1100"/>
            </a:br>
            <a:endParaRPr lang="en-US" altLang="zh-CN" sz="1800">
              <a:latin typeface="Arial" charset="0"/>
            </a:endParaRPr>
          </a:p>
          <a:p>
            <a:pPr indent="266700" algn="l" eaLnBrk="0" hangingPunct="0"/>
            <a:endParaRPr lang="en-US" altLang="zh-CN" sz="1800">
              <a:latin typeface="Arial" charset="0"/>
            </a:endParaRPr>
          </a:p>
        </p:txBody>
      </p:sp>
      <p:sp>
        <p:nvSpPr>
          <p:cNvPr id="102411" name="Rectangle 11"/>
          <p:cNvSpPr>
            <a:spLocks noChangeArrowheads="1"/>
          </p:cNvSpPr>
          <p:nvPr/>
        </p:nvSpPr>
        <p:spPr bwMode="auto">
          <a:xfrm>
            <a:off x="0" y="3019425"/>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en-US" altLang="zh-CN" sz="1800">
              <a:latin typeface="Arial" charset="0"/>
            </a:endParaRPr>
          </a:p>
          <a:p>
            <a:pPr algn="l" eaLnBrk="0" hangingPunct="0"/>
            <a:endParaRPr lang="en-US" altLang="zh-CN" sz="1800">
              <a:latin typeface="Arial" charset="0"/>
            </a:endParaRPr>
          </a:p>
        </p:txBody>
      </p:sp>
      <p:sp>
        <p:nvSpPr>
          <p:cNvPr id="102412" name="Rectangle 12"/>
          <p:cNvSpPr>
            <a:spLocks noChangeArrowheads="1"/>
          </p:cNvSpPr>
          <p:nvPr/>
        </p:nvSpPr>
        <p:spPr bwMode="auto">
          <a:xfrm>
            <a:off x="0" y="366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2491" name="Group 91"/>
          <p:cNvGrpSpPr>
            <a:grpSpLocks/>
          </p:cNvGrpSpPr>
          <p:nvPr/>
        </p:nvGrpSpPr>
        <p:grpSpPr bwMode="auto">
          <a:xfrm>
            <a:off x="468313" y="423863"/>
            <a:ext cx="8207375" cy="2747962"/>
            <a:chOff x="295" y="267"/>
            <a:chExt cx="5170" cy="1731"/>
          </a:xfrm>
        </p:grpSpPr>
        <p:sp>
          <p:nvSpPr>
            <p:cNvPr id="102417" name="AutoShape 17"/>
            <p:cNvSpPr>
              <a:spLocks noChangeArrowheads="1"/>
            </p:cNvSpPr>
            <p:nvPr/>
          </p:nvSpPr>
          <p:spPr bwMode="auto">
            <a:xfrm>
              <a:off x="295" y="267"/>
              <a:ext cx="5170" cy="1731"/>
            </a:xfrm>
            <a:prstGeom prst="foldedCorner">
              <a:avLst>
                <a:gd name="adj" fmla="val 12500"/>
              </a:avLst>
            </a:prstGeom>
            <a:solidFill>
              <a:srgbClr val="99CC00">
                <a:alpha val="50000"/>
              </a:srgbClr>
            </a:solidFill>
            <a:ln w="12700">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a:solidFill>
                    <a:srgbClr val="000000"/>
                  </a:solidFill>
                  <a:latin typeface="幼圆" pitchFamily="49" charset="-122"/>
                  <a:ea typeface="幼圆" pitchFamily="49" charset="-122"/>
                  <a:cs typeface="Times New Roman" pitchFamily="18" charset="0"/>
                </a:rPr>
                <a:t>有趣的是上述过程完全可以在以下的单纯形表上进行。先将</a:t>
              </a:r>
              <a:r>
                <a:rPr lang="en-US" altLang="zh-CN" sz="2400" i="1">
                  <a:solidFill>
                    <a:srgbClr val="000000"/>
                  </a:solidFill>
                  <a:latin typeface="幼圆" pitchFamily="49" charset="-122"/>
                  <a:ea typeface="幼圆" pitchFamily="49" charset="-122"/>
                  <a:cs typeface="Times New Roman" pitchFamily="18" charset="0"/>
                </a:rPr>
                <a:t>C</a:t>
              </a:r>
              <a:r>
                <a:rPr lang="en-US" altLang="zh-CN" sz="2400" i="1" baseline="30000">
                  <a:solidFill>
                    <a:srgbClr val="000000"/>
                  </a:solidFill>
                  <a:latin typeface="幼圆" pitchFamily="49" charset="-122"/>
                  <a:ea typeface="幼圆" pitchFamily="49" charset="-122"/>
                  <a:cs typeface="Times New Roman" pitchFamily="18" charset="0"/>
                </a:rPr>
                <a:t>T</a:t>
              </a:r>
              <a:r>
                <a:rPr lang="zh-CN" altLang="en-US"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A</a:t>
              </a:r>
              <a:r>
                <a:rPr lang="zh-CN" altLang="en-US"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b</a:t>
              </a:r>
              <a:r>
                <a:rPr lang="zh-CN" altLang="en-US" sz="2400">
                  <a:solidFill>
                    <a:srgbClr val="000000"/>
                  </a:solidFill>
                  <a:latin typeface="幼圆" pitchFamily="49" charset="-122"/>
                  <a:ea typeface="幼圆" pitchFamily="49" charset="-122"/>
                  <a:cs typeface="Times New Roman" pitchFamily="18" charset="0"/>
                </a:rPr>
                <a:t>及数</a:t>
              </a:r>
              <a:r>
                <a:rPr lang="en-US" altLang="zh-CN" sz="2400">
                  <a:solidFill>
                    <a:srgbClr val="000000"/>
                  </a:solidFill>
                  <a:latin typeface="幼圆" pitchFamily="49" charset="-122"/>
                  <a:ea typeface="幼圆" pitchFamily="49" charset="-122"/>
                  <a:cs typeface="Times New Roman" pitchFamily="18" charset="0"/>
                </a:rPr>
                <a:t>0</a:t>
              </a:r>
              <a:r>
                <a:rPr lang="zh-CN" altLang="en-US" sz="2400">
                  <a:solidFill>
                    <a:srgbClr val="000000"/>
                  </a:solidFill>
                  <a:latin typeface="幼圆" pitchFamily="49" charset="-122"/>
                  <a:ea typeface="幼圆" pitchFamily="49" charset="-122"/>
                  <a:cs typeface="Times New Roman" pitchFamily="18" charset="0"/>
                </a:rPr>
                <a:t>写在一个矩阵中，在表上用高斯</a:t>
              </a:r>
              <a:r>
                <a:rPr lang="en-US" altLang="zh-CN" sz="2400">
                  <a:solidFill>
                    <a:srgbClr val="000000"/>
                  </a:solidFill>
                  <a:latin typeface="Times New Roman"/>
                  <a:ea typeface="幼圆" pitchFamily="49" charset="-122"/>
                  <a:cs typeface="Times New Roman" pitchFamily="18" charset="0"/>
                </a:rPr>
                <a:t>—</a:t>
              </a:r>
              <a:r>
                <a:rPr lang="zh-CN" altLang="en-US" sz="2400">
                  <a:solidFill>
                    <a:srgbClr val="000000"/>
                  </a:solidFill>
                  <a:latin typeface="幼圆" pitchFamily="49" charset="-122"/>
                  <a:ea typeface="幼圆" pitchFamily="49" charset="-122"/>
                  <a:cs typeface="Times New Roman" pitchFamily="18" charset="0"/>
                </a:rPr>
                <a:t>约当消去法解方程组</a:t>
              </a:r>
              <a:r>
                <a:rPr lang="en-US" altLang="zh-CN" sz="2400" i="1">
                  <a:solidFill>
                    <a:srgbClr val="000000"/>
                  </a:solidFill>
                  <a:latin typeface="幼圆" pitchFamily="49" charset="-122"/>
                  <a:ea typeface="幼圆" pitchFamily="49" charset="-122"/>
                  <a:cs typeface="Times New Roman" pitchFamily="18" charset="0"/>
                </a:rPr>
                <a:t>Ax</a:t>
              </a:r>
              <a:r>
                <a:rPr lang="en-US" altLang="zh-CN"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b</a:t>
              </a:r>
              <a:endParaRPr lang="en-US" altLang="zh-CN" sz="2400">
                <a:solidFill>
                  <a:srgbClr val="000000"/>
                </a:solidFill>
                <a:latin typeface="幼圆" pitchFamily="49" charset="-122"/>
                <a:ea typeface="幼圆" pitchFamily="49" charset="-122"/>
                <a:cs typeface="Times New Roman" pitchFamily="18" charset="0"/>
              </a:endParaRPr>
            </a:p>
            <a:p>
              <a:pPr algn="l"/>
              <a:r>
                <a:rPr lang="en-US" altLang="zh-CN" sz="2400">
                  <a:solidFill>
                    <a:srgbClr val="000000"/>
                  </a:solidFill>
                  <a:latin typeface="幼圆" pitchFamily="49" charset="-122"/>
                  <a:ea typeface="幼圆" pitchFamily="49" charset="-122"/>
                  <a:cs typeface="Times New Roman" pitchFamily="18" charset="0"/>
                </a:rPr>
                <a:t>           </a:t>
              </a:r>
              <a:r>
                <a:rPr lang="zh-CN" altLang="en-US" sz="2400">
                  <a:solidFill>
                    <a:srgbClr val="000000"/>
                  </a:solidFill>
                  <a:latin typeface="幼圆" pitchFamily="49" charset="-122"/>
                  <a:ea typeface="幼圆" pitchFamily="49" charset="-122"/>
                  <a:cs typeface="Times New Roman" pitchFamily="18" charset="0"/>
                </a:rPr>
                <a:t>高斯</a:t>
              </a:r>
              <a:r>
                <a:rPr lang="en-US" altLang="zh-CN" sz="2400">
                  <a:solidFill>
                    <a:srgbClr val="000000"/>
                  </a:solidFill>
                  <a:latin typeface="幼圆" pitchFamily="49" charset="-122"/>
                  <a:ea typeface="幼圆" pitchFamily="49" charset="-122"/>
                  <a:cs typeface="Times New Roman" pitchFamily="18" charset="0"/>
                </a:rPr>
                <a:t>-</a:t>
              </a:r>
              <a:r>
                <a:rPr lang="zh-CN" altLang="en-US" sz="2400">
                  <a:solidFill>
                    <a:srgbClr val="000000"/>
                  </a:solidFill>
                  <a:latin typeface="幼圆" pitchFamily="49" charset="-122"/>
                  <a:ea typeface="幼圆" pitchFamily="49" charset="-122"/>
                  <a:cs typeface="Times New Roman" pitchFamily="18" charset="0"/>
                </a:rPr>
                <a:t>约当消去法</a:t>
              </a:r>
            </a:p>
            <a:p>
              <a:pPr algn="l"/>
              <a:r>
                <a:rPr lang="zh-CN" altLang="en-US" sz="2400">
                  <a:solidFill>
                    <a:srgbClr val="000000"/>
                  </a:solidFill>
                  <a:latin typeface="幼圆" pitchFamily="49" charset="-122"/>
                  <a:ea typeface="幼圆" pitchFamily="49" charset="-122"/>
                  <a:cs typeface="Times New Roman" pitchFamily="18" charset="0"/>
                </a:rPr>
                <a:t/>
              </a:r>
              <a:br>
                <a:rPr lang="zh-CN" altLang="en-US" sz="2400">
                  <a:solidFill>
                    <a:srgbClr val="000000"/>
                  </a:solidFill>
                  <a:latin typeface="幼圆" pitchFamily="49" charset="-122"/>
                  <a:ea typeface="幼圆" pitchFamily="49" charset="-122"/>
                  <a:cs typeface="Times New Roman" pitchFamily="18" charset="0"/>
                </a:rPr>
              </a:br>
              <a:r>
                <a:rPr lang="zh-CN" altLang="en-US" sz="2400">
                  <a:solidFill>
                    <a:srgbClr val="000000"/>
                  </a:solidFill>
                  <a:latin typeface="幼圆" pitchFamily="49" charset="-122"/>
                  <a:ea typeface="幼圆" pitchFamily="49" charset="-122"/>
                  <a:cs typeface="Times New Roman" pitchFamily="18" charset="0"/>
                </a:rPr>
                <a:t>            （第一行不变）</a:t>
              </a:r>
            </a:p>
            <a:p>
              <a:pPr algn="l"/>
              <a:r>
                <a:rPr lang="zh-CN" altLang="en-US" b="1">
                  <a:ea typeface="幼圆" pitchFamily="49" charset="-122"/>
                  <a:cs typeface="Times New Roman" pitchFamily="18" charset="0"/>
                </a:rPr>
                <a:t> </a:t>
              </a:r>
            </a:p>
          </p:txBody>
        </p:sp>
        <p:grpSp>
          <p:nvGrpSpPr>
            <p:cNvPr id="102418" name="Group 18"/>
            <p:cNvGrpSpPr>
              <a:grpSpLocks/>
            </p:cNvGrpSpPr>
            <p:nvPr/>
          </p:nvGrpSpPr>
          <p:grpSpPr bwMode="auto">
            <a:xfrm>
              <a:off x="612" y="1068"/>
              <a:ext cx="3810" cy="593"/>
              <a:chOff x="612" y="1117"/>
              <a:chExt cx="3810" cy="593"/>
            </a:xfrm>
          </p:grpSpPr>
          <p:graphicFrame>
            <p:nvGraphicFramePr>
              <p:cNvPr id="102405" name="Object 5"/>
              <p:cNvGraphicFramePr>
                <a:graphicFrameLocks noChangeAspect="1"/>
              </p:cNvGraphicFramePr>
              <p:nvPr/>
            </p:nvGraphicFramePr>
            <p:xfrm>
              <a:off x="612" y="1117"/>
              <a:ext cx="725" cy="587"/>
            </p:xfrm>
            <a:graphic>
              <a:graphicData uri="http://schemas.openxmlformats.org/presentationml/2006/ole">
                <mc:AlternateContent xmlns:mc="http://schemas.openxmlformats.org/markup-compatibility/2006">
                  <mc:Choice xmlns:v="urn:schemas-microsoft-com:vml" Requires="v">
                    <p:oleObj spid="_x0000_s102511" name="公式" r:id="rId3" imgW="596900" imgH="482600" progId="Equation.3">
                      <p:embed/>
                    </p:oleObj>
                  </mc:Choice>
                  <mc:Fallback>
                    <p:oleObj name="公式" r:id="rId3" imgW="5969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1117"/>
                            <a:ext cx="725" cy="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06" name="Line 6"/>
              <p:cNvSpPr>
                <a:spLocks noChangeShapeType="1"/>
              </p:cNvSpPr>
              <p:nvPr/>
            </p:nvSpPr>
            <p:spPr bwMode="auto">
              <a:xfrm>
                <a:off x="1429" y="1389"/>
                <a:ext cx="145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404" name="Object 4"/>
              <p:cNvGraphicFramePr>
                <a:graphicFrameLocks noChangeAspect="1"/>
              </p:cNvGraphicFramePr>
              <p:nvPr/>
            </p:nvGraphicFramePr>
            <p:xfrm>
              <a:off x="2971" y="1162"/>
              <a:ext cx="1451" cy="548"/>
            </p:xfrm>
            <a:graphic>
              <a:graphicData uri="http://schemas.openxmlformats.org/presentationml/2006/ole">
                <mc:AlternateContent xmlns:mc="http://schemas.openxmlformats.org/markup-compatibility/2006">
                  <mc:Choice xmlns:v="urn:schemas-microsoft-com:vml" Requires="v">
                    <p:oleObj spid="_x0000_s102512" name="公式" r:id="rId5" imgW="1282700" imgH="482600" progId="Equation.3">
                      <p:embed/>
                    </p:oleObj>
                  </mc:Choice>
                  <mc:Fallback>
                    <p:oleObj name="公式" r:id="rId5" imgW="1282700" imgH="482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 y="1162"/>
                            <a:ext cx="1451" cy="5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02429" name="Group 29"/>
          <p:cNvGrpSpPr>
            <a:grpSpLocks/>
          </p:cNvGrpSpPr>
          <p:nvPr/>
        </p:nvGrpSpPr>
        <p:grpSpPr bwMode="auto">
          <a:xfrm>
            <a:off x="539750" y="3429000"/>
            <a:ext cx="4608513" cy="2660650"/>
            <a:chOff x="340" y="2160"/>
            <a:chExt cx="2903" cy="1676"/>
          </a:xfrm>
        </p:grpSpPr>
        <p:sp>
          <p:nvSpPr>
            <p:cNvPr id="102419" name="AutoShape 19"/>
            <p:cNvSpPr>
              <a:spLocks noChangeArrowheads="1"/>
            </p:cNvSpPr>
            <p:nvPr/>
          </p:nvSpPr>
          <p:spPr bwMode="auto">
            <a:xfrm>
              <a:off x="340" y="2160"/>
              <a:ext cx="2903" cy="1676"/>
            </a:xfrm>
            <a:prstGeom prst="rightArrowCallout">
              <a:avLst>
                <a:gd name="adj1" fmla="val 18120"/>
                <a:gd name="adj2" fmla="val 9681"/>
                <a:gd name="adj3" fmla="val 13127"/>
                <a:gd name="adj4" fmla="val 92421"/>
              </a:avLst>
            </a:prstGeom>
            <a:solidFill>
              <a:srgbClr val="99CC00">
                <a:alpha val="86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a:solidFill>
                    <a:srgbClr val="000000"/>
                  </a:solidFill>
                  <a:latin typeface="幼圆" pitchFamily="49" charset="-122"/>
                  <a:ea typeface="幼圆" pitchFamily="49" charset="-122"/>
                  <a:cs typeface="Times New Roman" pitchFamily="18" charset="0"/>
                </a:rPr>
                <a:t>利用单位矩阵</a:t>
              </a:r>
              <a:r>
                <a:rPr lang="en-US" altLang="zh-CN" sz="2400" i="1">
                  <a:solidFill>
                    <a:srgbClr val="000000"/>
                  </a:solidFill>
                  <a:latin typeface="幼圆" pitchFamily="49" charset="-122"/>
                  <a:ea typeface="幼圆" pitchFamily="49" charset="-122"/>
                  <a:cs typeface="Times New Roman" pitchFamily="18" charset="0"/>
                </a:rPr>
                <a:t>I</a:t>
              </a:r>
              <a:r>
                <a:rPr lang="zh-CN" altLang="en-US" sz="2400">
                  <a:solidFill>
                    <a:srgbClr val="000000"/>
                  </a:solidFill>
                  <a:latin typeface="幼圆" pitchFamily="49" charset="-122"/>
                  <a:ea typeface="幼圆" pitchFamily="49" charset="-122"/>
                  <a:cs typeface="Times New Roman" pitchFamily="18" charset="0"/>
                </a:rPr>
                <a:t>消第一行的</a:t>
              </a:r>
            </a:p>
            <a:p>
              <a:pPr algn="l"/>
              <a:r>
                <a:rPr lang="zh-CN" altLang="en-US" sz="2400">
                  <a:solidFill>
                    <a:srgbClr val="000000"/>
                  </a:solidFill>
                  <a:latin typeface="幼圆" pitchFamily="49" charset="-122"/>
                  <a:ea typeface="幼圆" pitchFamily="49" charset="-122"/>
                  <a:cs typeface="Times New Roman" pitchFamily="18" charset="0"/>
                </a:rPr>
                <a:t>为零向量，则   被消成</a:t>
              </a:r>
            </a:p>
            <a:p>
              <a:pPr algn="l"/>
              <a:r>
                <a:rPr lang="zh-CN" altLang="en-US" sz="2400">
                  <a:solidFill>
                    <a:srgbClr val="000000"/>
                  </a:solidFill>
                  <a:latin typeface="幼圆" pitchFamily="49" charset="-122"/>
                  <a:ea typeface="幼圆" pitchFamily="49" charset="-122"/>
                  <a:cs typeface="Times New Roman" pitchFamily="18" charset="0"/>
                </a:rPr>
                <a:t>              ，而</a:t>
              </a:r>
              <a:r>
                <a:rPr lang="en-US" altLang="zh-CN" sz="2400">
                  <a:solidFill>
                    <a:srgbClr val="000000"/>
                  </a:solidFill>
                  <a:latin typeface="幼圆" pitchFamily="49" charset="-122"/>
                  <a:ea typeface="幼圆" pitchFamily="49" charset="-122"/>
                  <a:cs typeface="Times New Roman" pitchFamily="18" charset="0"/>
                </a:rPr>
                <a:t>0</a:t>
              </a:r>
              <a:r>
                <a:rPr lang="zh-CN" altLang="en-US" sz="2400">
                  <a:solidFill>
                    <a:srgbClr val="000000"/>
                  </a:solidFill>
                  <a:latin typeface="幼圆" pitchFamily="49" charset="-122"/>
                  <a:ea typeface="幼圆" pitchFamily="49" charset="-122"/>
                  <a:cs typeface="Times New Roman" pitchFamily="18" charset="0"/>
                </a:rPr>
                <a:t>则被消成             。将消去后的行向量写到最后一行，删去原来的第一行，得到一张被称为单纯表的表格：</a:t>
              </a:r>
            </a:p>
          </p:txBody>
        </p:sp>
        <p:graphicFrame>
          <p:nvGraphicFramePr>
            <p:cNvPr id="102423" name="Object 23"/>
            <p:cNvGraphicFramePr>
              <a:graphicFrameLocks noChangeAspect="1"/>
            </p:cNvGraphicFramePr>
            <p:nvPr/>
          </p:nvGraphicFramePr>
          <p:xfrm>
            <a:off x="2608" y="2206"/>
            <a:ext cx="272" cy="272"/>
          </p:xfrm>
          <a:graphic>
            <a:graphicData uri="http://schemas.openxmlformats.org/presentationml/2006/ole">
              <mc:AlternateContent xmlns:mc="http://schemas.openxmlformats.org/markup-compatibility/2006">
                <mc:Choice xmlns:v="urn:schemas-microsoft-com:vml" Requires="v">
                  <p:oleObj spid="_x0000_s102513" name="公式" r:id="rId7" imgW="228600" imgH="228600" progId="Equation.3">
                    <p:embed/>
                  </p:oleObj>
                </mc:Choice>
                <mc:Fallback>
                  <p:oleObj name="公式" r:id="rId7" imgW="228600" imgH="228600"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8" y="2206"/>
                          <a:ext cx="27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22" name="Object 22"/>
            <p:cNvGraphicFramePr>
              <a:graphicFrameLocks noChangeAspect="1"/>
            </p:cNvGraphicFramePr>
            <p:nvPr/>
          </p:nvGraphicFramePr>
          <p:xfrm>
            <a:off x="1565" y="2430"/>
            <a:ext cx="263" cy="274"/>
          </p:xfrm>
          <a:graphic>
            <a:graphicData uri="http://schemas.openxmlformats.org/presentationml/2006/ole">
              <mc:AlternateContent xmlns:mc="http://schemas.openxmlformats.org/markup-compatibility/2006">
                <mc:Choice xmlns:v="urn:schemas-microsoft-com:vml" Requires="v">
                  <p:oleObj spid="_x0000_s102514" name="公式" r:id="rId9" imgW="228600" imgH="241300" progId="Equation.3">
                    <p:embed/>
                  </p:oleObj>
                </mc:Choice>
                <mc:Fallback>
                  <p:oleObj name="公式" r:id="rId9" imgW="228600" imgH="24130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5" y="2430"/>
                          <a:ext cx="263"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21" name="Object 21"/>
            <p:cNvGraphicFramePr>
              <a:graphicFrameLocks noChangeAspect="1"/>
            </p:cNvGraphicFramePr>
            <p:nvPr/>
          </p:nvGraphicFramePr>
          <p:xfrm>
            <a:off x="340" y="2663"/>
            <a:ext cx="1361" cy="268"/>
          </p:xfrm>
          <a:graphic>
            <a:graphicData uri="http://schemas.openxmlformats.org/presentationml/2006/ole">
              <mc:AlternateContent xmlns:mc="http://schemas.openxmlformats.org/markup-compatibility/2006">
                <mc:Choice xmlns:v="urn:schemas-microsoft-com:vml" Requires="v">
                  <p:oleObj spid="_x0000_s102515" name="公式" r:id="rId11" imgW="1206500" imgH="241300" progId="Equation.3">
                    <p:embed/>
                  </p:oleObj>
                </mc:Choice>
                <mc:Fallback>
                  <p:oleObj name="公式" r:id="rId11" imgW="1206500" imgH="24130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 y="2663"/>
                          <a:ext cx="1361"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20" name="Object 20"/>
            <p:cNvGraphicFramePr>
              <a:graphicFrameLocks noChangeAspect="1"/>
            </p:cNvGraphicFramePr>
            <p:nvPr/>
          </p:nvGraphicFramePr>
          <p:xfrm>
            <a:off x="612" y="2886"/>
            <a:ext cx="1225" cy="284"/>
          </p:xfrm>
          <a:graphic>
            <a:graphicData uri="http://schemas.openxmlformats.org/presentationml/2006/ole">
              <mc:AlternateContent xmlns:mc="http://schemas.openxmlformats.org/markup-compatibility/2006">
                <mc:Choice xmlns:v="urn:schemas-microsoft-com:vml" Requires="v">
                  <p:oleObj spid="_x0000_s102516" name="公式" r:id="rId13" imgW="1028254" imgH="241195" progId="Equation.3">
                    <p:embed/>
                  </p:oleObj>
                </mc:Choice>
                <mc:Fallback>
                  <p:oleObj name="公式" r:id="rId13" imgW="1028254" imgH="241195"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 y="2886"/>
                          <a:ext cx="1225"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2508" name="Group 108"/>
          <p:cNvGraphicFramePr>
            <a:graphicFrameLocks noGrp="1"/>
          </p:cNvGraphicFramePr>
          <p:nvPr/>
        </p:nvGraphicFramePr>
        <p:xfrm>
          <a:off x="5364163" y="4292600"/>
          <a:ext cx="3313112" cy="1490663"/>
        </p:xfrm>
        <a:graphic>
          <a:graphicData uri="http://schemas.openxmlformats.org/drawingml/2006/table">
            <a:tbl>
              <a:tblPr/>
              <a:tblGrid>
                <a:gridCol w="965200"/>
                <a:gridCol w="1382712"/>
                <a:gridCol w="965200"/>
              </a:tblGrid>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400" b="0"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99CC00">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400" b="0"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99CC0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99CC00">
                        <a:alpha val="50000"/>
                      </a:srgbClr>
                    </a:solidFill>
                  </a:tcPr>
                </a:tc>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99CC00">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zh-CN" altLang="en-US"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99CC00">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zh-CN" altLang="en-US"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99CC00">
                        <a:alpha val="50000"/>
                      </a:srgbClr>
                    </a:solidFill>
                  </a:tcPr>
                </a:tc>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99CC00">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2400" b="0"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99CC00">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99CC00">
                        <a:alpha val="50000"/>
                      </a:srgbClr>
                    </a:solidFill>
                  </a:tcPr>
                </a:tc>
              </a:tr>
            </a:tbl>
          </a:graphicData>
        </a:graphic>
      </p:graphicFrame>
      <p:sp>
        <p:nvSpPr>
          <p:cNvPr id="102490" name="Rectangle 90"/>
          <p:cNvSpPr>
            <a:spLocks noChangeArrowheads="1"/>
          </p:cNvSpPr>
          <p:nvPr/>
        </p:nvSpPr>
        <p:spPr bwMode="auto">
          <a:xfrm>
            <a:off x="5392738" y="3557588"/>
            <a:ext cx="908050" cy="592137"/>
          </a:xfrm>
          <a:prstGeom prst="rect">
            <a:avLst/>
          </a:prstGeom>
          <a:noFill/>
          <a:ln w="12700" cap="rnd" algn="ctr">
            <a:solidFill>
              <a:srgbClr val="0033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a:latin typeface="Times New Roman" pitchFamily="18" charset="0"/>
                <a:cs typeface="Times New Roman" pitchFamily="18" charset="0"/>
              </a:rPr>
              <a:t>(</a:t>
            </a:r>
            <a:r>
              <a:rPr lang="en-US" altLang="zh-CN" sz="3200">
                <a:latin typeface="Times New Roman" pitchFamily="18" charset="0"/>
                <a:cs typeface="Times New Roman" pitchFamily="18" charset="0"/>
              </a:rPr>
              <a:t>8.7</a:t>
            </a:r>
            <a:r>
              <a:rPr lang="en-US" altLang="zh-CN" sz="2400">
                <a:latin typeface="Times New Roman" pitchFamily="18" charset="0"/>
                <a:cs typeface="Times New Roman" pitchFamily="18" charset="0"/>
              </a:rPr>
              <a:t>)</a:t>
            </a:r>
          </a:p>
        </p:txBody>
      </p:sp>
      <p:sp>
        <p:nvSpPr>
          <p:cNvPr id="102509" name="AutoShape 109"/>
          <p:cNvSpPr>
            <a:spLocks/>
          </p:cNvSpPr>
          <p:nvPr/>
        </p:nvSpPr>
        <p:spPr bwMode="auto">
          <a:xfrm>
            <a:off x="468313" y="788988"/>
            <a:ext cx="7902575" cy="1747837"/>
          </a:xfrm>
          <a:prstGeom prst="borderCallout3">
            <a:avLst>
              <a:gd name="adj1" fmla="val 6542"/>
              <a:gd name="adj2" fmla="val 100963"/>
              <a:gd name="adj3" fmla="val 6542"/>
              <a:gd name="adj4" fmla="val 105625"/>
              <a:gd name="adj5" fmla="val 134241"/>
              <a:gd name="adj6" fmla="val 105625"/>
              <a:gd name="adj7" fmla="val 162125"/>
              <a:gd name="adj8" fmla="val 84792"/>
            </a:avLst>
          </a:prstGeom>
          <a:solidFill>
            <a:srgbClr val="99CC00">
              <a:alpha val="80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400">
                <a:solidFill>
                  <a:srgbClr val="000000"/>
                </a:solidFill>
                <a:latin typeface="幼圆" pitchFamily="49" charset="-122"/>
                <a:ea typeface="幼圆" pitchFamily="49" charset="-122"/>
                <a:cs typeface="Times New Roman" pitchFamily="18" charset="0"/>
              </a:rPr>
              <a:t>表格（</a:t>
            </a:r>
            <a:r>
              <a:rPr lang="en-US" altLang="zh-CN" sz="2400">
                <a:solidFill>
                  <a:srgbClr val="000000"/>
                </a:solidFill>
                <a:latin typeface="幼圆" pitchFamily="49" charset="-122"/>
                <a:ea typeface="幼圆" pitchFamily="49" charset="-122"/>
                <a:cs typeface="Times New Roman" pitchFamily="18" charset="0"/>
              </a:rPr>
              <a:t>8.7</a:t>
            </a:r>
            <a:r>
              <a:rPr lang="zh-CN" altLang="en-US" sz="2400">
                <a:solidFill>
                  <a:srgbClr val="000000"/>
                </a:solidFill>
                <a:latin typeface="幼圆" pitchFamily="49" charset="-122"/>
                <a:ea typeface="幼圆" pitchFamily="49" charset="-122"/>
                <a:cs typeface="Times New Roman" pitchFamily="18" charset="0"/>
              </a:rPr>
              <a:t>）以极为简洁明了的方式表达了我们需要的全部信息。从其前</a:t>
            </a:r>
            <a:r>
              <a:rPr lang="en-US" altLang="zh-CN" sz="2400" i="1">
                <a:solidFill>
                  <a:srgbClr val="000000"/>
                </a:solidFill>
                <a:latin typeface="幼圆" pitchFamily="49" charset="-122"/>
                <a:ea typeface="幼圆" pitchFamily="49" charset="-122"/>
                <a:cs typeface="Times New Roman" pitchFamily="18" charset="0"/>
              </a:rPr>
              <a:t>m</a:t>
            </a:r>
            <a:r>
              <a:rPr lang="zh-CN" altLang="en-US" sz="2400">
                <a:solidFill>
                  <a:srgbClr val="000000"/>
                </a:solidFill>
                <a:latin typeface="幼圆" pitchFamily="49" charset="-122"/>
                <a:ea typeface="幼圆" pitchFamily="49" charset="-122"/>
                <a:cs typeface="Times New Roman" pitchFamily="18" charset="0"/>
              </a:rPr>
              <a:t>行可看出哪些变量是基变量并可直接读出对应的基本可行解</a:t>
            </a:r>
            <a:r>
              <a:rPr lang="en-US" altLang="zh-CN" sz="2400" i="1">
                <a:solidFill>
                  <a:srgbClr val="000000"/>
                </a:solidFill>
                <a:latin typeface="幼圆" pitchFamily="49" charset="-122"/>
                <a:ea typeface="幼圆" pitchFamily="49" charset="-122"/>
                <a:cs typeface="Times New Roman" pitchFamily="18" charset="0"/>
              </a:rPr>
              <a:t>x</a:t>
            </a:r>
            <a:r>
              <a:rPr lang="en-US" altLang="zh-CN" sz="2400" baseline="30000">
                <a:solidFill>
                  <a:srgbClr val="000000"/>
                </a:solidFill>
                <a:latin typeface="幼圆" pitchFamily="49" charset="-122"/>
                <a:ea typeface="幼圆" pitchFamily="49" charset="-122"/>
                <a:cs typeface="Times New Roman" pitchFamily="18" charset="0"/>
              </a:rPr>
              <a:t>0</a:t>
            </a:r>
            <a:r>
              <a:rPr lang="en-US" altLang="zh-CN" sz="2400">
                <a:solidFill>
                  <a:srgbClr val="000000"/>
                </a:solidFill>
                <a:latin typeface="幼圆" pitchFamily="49" charset="-122"/>
                <a:ea typeface="幼圆" pitchFamily="49" charset="-122"/>
                <a:cs typeface="Times New Roman" pitchFamily="18" charset="0"/>
              </a:rPr>
              <a:t>=</a:t>
            </a:r>
            <a:r>
              <a:rPr lang="zh-CN" altLang="en-US"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B</a:t>
            </a:r>
            <a:r>
              <a:rPr lang="zh-CN" altLang="en-US" sz="2400" baseline="30000">
                <a:solidFill>
                  <a:srgbClr val="000000"/>
                </a:solidFill>
                <a:latin typeface="幼圆" pitchFamily="49" charset="-122"/>
                <a:ea typeface="幼圆" pitchFamily="49" charset="-122"/>
                <a:cs typeface="Times New Roman" pitchFamily="18" charset="0"/>
              </a:rPr>
              <a:t>－</a:t>
            </a:r>
            <a:r>
              <a:rPr lang="en-US" altLang="zh-CN" sz="2400" baseline="30000">
                <a:solidFill>
                  <a:srgbClr val="000000"/>
                </a:solidFill>
                <a:latin typeface="幼圆" pitchFamily="49" charset="-122"/>
                <a:ea typeface="幼圆" pitchFamily="49" charset="-122"/>
                <a:cs typeface="Times New Roman" pitchFamily="18" charset="0"/>
              </a:rPr>
              <a:t>1</a:t>
            </a:r>
            <a:r>
              <a:rPr lang="en-US" altLang="zh-CN" sz="2400" i="1">
                <a:solidFill>
                  <a:srgbClr val="000000"/>
                </a:solidFill>
                <a:latin typeface="幼圆" pitchFamily="49" charset="-122"/>
                <a:ea typeface="幼圆" pitchFamily="49" charset="-122"/>
                <a:cs typeface="Times New Roman" pitchFamily="18" charset="0"/>
              </a:rPr>
              <a:t>b</a:t>
            </a:r>
            <a:r>
              <a:rPr lang="zh-CN" altLang="en-US" sz="2400">
                <a:solidFill>
                  <a:srgbClr val="000000"/>
                </a:solidFill>
                <a:latin typeface="幼圆" pitchFamily="49" charset="-122"/>
                <a:ea typeface="幼圆" pitchFamily="49" charset="-122"/>
                <a:cs typeface="Times New Roman" pitchFamily="18" charset="0"/>
              </a:rPr>
              <a:t>，</a:t>
            </a:r>
            <a:r>
              <a:rPr lang="en-US" altLang="zh-CN" sz="2400">
                <a:solidFill>
                  <a:srgbClr val="000000"/>
                </a:solidFill>
                <a:latin typeface="幼圆" pitchFamily="49" charset="-122"/>
                <a:ea typeface="幼圆" pitchFamily="49" charset="-122"/>
                <a:cs typeface="Times New Roman" pitchFamily="18" charset="0"/>
              </a:rPr>
              <a:t>0</a:t>
            </a:r>
            <a:r>
              <a:rPr lang="zh-CN" altLang="en-US" sz="2400">
                <a:solidFill>
                  <a:srgbClr val="000000"/>
                </a:solidFill>
                <a:latin typeface="幼圆" pitchFamily="49" charset="-122"/>
                <a:ea typeface="幼圆" pitchFamily="49" charset="-122"/>
                <a:cs typeface="Times New Roman" pitchFamily="18" charset="0"/>
              </a:rPr>
              <a:t>）。其最后一行又给出了非基变量的检验数及</a:t>
            </a:r>
            <a:r>
              <a:rPr lang="en-US" altLang="zh-CN" sz="2400" i="1">
                <a:solidFill>
                  <a:srgbClr val="000000"/>
                </a:solidFill>
                <a:latin typeface="幼圆" pitchFamily="49" charset="-122"/>
                <a:ea typeface="幼圆" pitchFamily="49" charset="-122"/>
                <a:cs typeface="Times New Roman" pitchFamily="18" charset="0"/>
              </a:rPr>
              <a:t>x</a:t>
            </a:r>
            <a:r>
              <a:rPr lang="en-US" altLang="zh-CN" sz="2400" baseline="30000">
                <a:solidFill>
                  <a:srgbClr val="000000"/>
                </a:solidFill>
                <a:latin typeface="幼圆" pitchFamily="49" charset="-122"/>
                <a:ea typeface="幼圆" pitchFamily="49" charset="-122"/>
                <a:cs typeface="Times New Roman" pitchFamily="18" charset="0"/>
              </a:rPr>
              <a:t>0</a:t>
            </a:r>
            <a:r>
              <a:rPr lang="zh-CN" altLang="en-US" sz="2400">
                <a:solidFill>
                  <a:srgbClr val="000000"/>
                </a:solidFill>
                <a:latin typeface="幼圆" pitchFamily="49" charset="-122"/>
                <a:ea typeface="幼圆" pitchFamily="49" charset="-122"/>
                <a:cs typeface="Times New Roman" pitchFamily="18" charset="0"/>
              </a:rPr>
              <a:t>处目标函数值的相反数。</a:t>
            </a:r>
          </a:p>
          <a:p>
            <a:pPr algn="l"/>
            <a:r>
              <a:rPr lang="zh-CN" altLang="en-US">
                <a:ea typeface="幼圆" pitchFamily="49" charset="-122"/>
                <a:cs typeface="Times New Roman" pitchFamily="18" charset="0"/>
              </a:rPr>
              <a:t> </a:t>
            </a:r>
          </a:p>
        </p:txBody>
      </p:sp>
      <p:pic>
        <p:nvPicPr>
          <p:cNvPr id="102510" name="Picture 110" descr="GIFICOB00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88125" y="3068638"/>
            <a:ext cx="762000" cy="1085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102491"/>
                                        </p:tgtEl>
                                        <p:attrNameLst>
                                          <p:attrName>style.visibility</p:attrName>
                                        </p:attrNameLst>
                                      </p:cBhvr>
                                      <p:to>
                                        <p:strVal val="visible"/>
                                      </p:to>
                                    </p:set>
                                    <p:anim calcmode="lin" valueType="num">
                                      <p:cBhvr>
                                        <p:cTn id="7" dur="1000" fill="hold"/>
                                        <p:tgtEl>
                                          <p:spTgt spid="102491"/>
                                        </p:tgtEl>
                                        <p:attrNameLst>
                                          <p:attrName>ppt_x</p:attrName>
                                        </p:attrNameLst>
                                      </p:cBhvr>
                                      <p:tavLst>
                                        <p:tav tm="0">
                                          <p:val>
                                            <p:strVal val="#ppt_x-.2"/>
                                          </p:val>
                                        </p:tav>
                                        <p:tav tm="100000">
                                          <p:val>
                                            <p:strVal val="#ppt_x"/>
                                          </p:val>
                                        </p:tav>
                                      </p:tavLst>
                                    </p:anim>
                                    <p:anim calcmode="lin" valueType="num">
                                      <p:cBhvr>
                                        <p:cTn id="8" dur="1000" fill="hold"/>
                                        <p:tgtEl>
                                          <p:spTgt spid="10249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49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102429"/>
                                        </p:tgtEl>
                                        <p:attrNameLst>
                                          <p:attrName>style.visibility</p:attrName>
                                        </p:attrNameLst>
                                      </p:cBhvr>
                                      <p:to>
                                        <p:strVal val="visible"/>
                                      </p:to>
                                    </p:set>
                                    <p:anim calcmode="lin" valueType="num">
                                      <p:cBhvr additive="base">
                                        <p:cTn id="14" dur="500" fill="hold"/>
                                        <p:tgtEl>
                                          <p:spTgt spid="102429"/>
                                        </p:tgtEl>
                                        <p:attrNameLst>
                                          <p:attrName>ppt_x</p:attrName>
                                        </p:attrNameLst>
                                      </p:cBhvr>
                                      <p:tavLst>
                                        <p:tav tm="0">
                                          <p:val>
                                            <p:strVal val="0-#ppt_w/2"/>
                                          </p:val>
                                        </p:tav>
                                        <p:tav tm="100000">
                                          <p:val>
                                            <p:strVal val="#ppt_x"/>
                                          </p:val>
                                        </p:tav>
                                      </p:tavLst>
                                    </p:anim>
                                    <p:anim calcmode="lin" valueType="num">
                                      <p:cBhvr additive="base">
                                        <p:cTn id="15" dur="500" fill="hold"/>
                                        <p:tgtEl>
                                          <p:spTgt spid="102429"/>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02508"/>
                                        </p:tgtEl>
                                        <p:attrNameLst>
                                          <p:attrName>style.visibility</p:attrName>
                                        </p:attrNameLst>
                                      </p:cBhvr>
                                      <p:to>
                                        <p:strVal val="visible"/>
                                      </p:to>
                                    </p:set>
                                    <p:animEffect transition="in" filter="fade">
                                      <p:cBhvr>
                                        <p:cTn id="20" dur="1000"/>
                                        <p:tgtEl>
                                          <p:spTgt spid="102508"/>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102490"/>
                                        </p:tgtEl>
                                        <p:attrNameLst>
                                          <p:attrName>style.visibility</p:attrName>
                                        </p:attrNameLst>
                                      </p:cBhvr>
                                      <p:to>
                                        <p:strVal val="visible"/>
                                      </p:to>
                                    </p:set>
                                    <p:animEffect transition="in" filter="fade">
                                      <p:cBhvr>
                                        <p:cTn id="23" dur="1000"/>
                                        <p:tgtEl>
                                          <p:spTgt spid="10249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nodeType="clickEffect">
                                  <p:stCondLst>
                                    <p:cond delay="0"/>
                                  </p:stCondLst>
                                  <p:childTnLst>
                                    <p:animEffect transition="out" filter="blinds(horizontal)">
                                      <p:cBhvr>
                                        <p:cTn id="27" dur="500"/>
                                        <p:tgtEl>
                                          <p:spTgt spid="102491"/>
                                        </p:tgtEl>
                                      </p:cBhvr>
                                    </p:animEffect>
                                    <p:set>
                                      <p:cBhvr>
                                        <p:cTn id="28" dur="1" fill="hold">
                                          <p:stCondLst>
                                            <p:cond delay="499"/>
                                          </p:stCondLst>
                                        </p:cTn>
                                        <p:tgtEl>
                                          <p:spTgt spid="102491"/>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nodeType="clickEffect">
                                  <p:stCondLst>
                                    <p:cond delay="0"/>
                                  </p:stCondLst>
                                  <p:childTnLst>
                                    <p:set>
                                      <p:cBhvr>
                                        <p:cTn id="32" dur="1" fill="hold">
                                          <p:stCondLst>
                                            <p:cond delay="0"/>
                                          </p:stCondLst>
                                        </p:cTn>
                                        <p:tgtEl>
                                          <p:spTgt spid="102510"/>
                                        </p:tgtEl>
                                        <p:attrNameLst>
                                          <p:attrName>style.visibility</p:attrName>
                                        </p:attrNameLst>
                                      </p:cBhvr>
                                      <p:to>
                                        <p:strVal val="visible"/>
                                      </p:to>
                                    </p:set>
                                    <p:anim calcmode="lin" valueType="num">
                                      <p:cBhvr>
                                        <p:cTn id="33" dur="1000" fill="hold"/>
                                        <p:tgtEl>
                                          <p:spTgt spid="102510"/>
                                        </p:tgtEl>
                                        <p:attrNameLst>
                                          <p:attrName>ppt_w</p:attrName>
                                        </p:attrNameLst>
                                      </p:cBhvr>
                                      <p:tavLst>
                                        <p:tav tm="0">
                                          <p:val>
                                            <p:fltVal val="0"/>
                                          </p:val>
                                        </p:tav>
                                        <p:tav tm="100000">
                                          <p:val>
                                            <p:strVal val="#ppt_w"/>
                                          </p:val>
                                        </p:tav>
                                      </p:tavLst>
                                    </p:anim>
                                    <p:anim calcmode="lin" valueType="num">
                                      <p:cBhvr>
                                        <p:cTn id="34" dur="1000" fill="hold"/>
                                        <p:tgtEl>
                                          <p:spTgt spid="102510"/>
                                        </p:tgtEl>
                                        <p:attrNameLst>
                                          <p:attrName>ppt_h</p:attrName>
                                        </p:attrNameLst>
                                      </p:cBhvr>
                                      <p:tavLst>
                                        <p:tav tm="0">
                                          <p:val>
                                            <p:fltVal val="0"/>
                                          </p:val>
                                        </p:tav>
                                        <p:tav tm="100000">
                                          <p:val>
                                            <p:strVal val="#ppt_h"/>
                                          </p:val>
                                        </p:tav>
                                      </p:tavLst>
                                    </p:anim>
                                    <p:anim calcmode="lin" valueType="num">
                                      <p:cBhvr>
                                        <p:cTn id="35" dur="1000" fill="hold"/>
                                        <p:tgtEl>
                                          <p:spTgt spid="102510"/>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02510"/>
                                        </p:tgtEl>
                                        <p:attrNameLst>
                                          <p:attrName>ppt_y</p:attrName>
                                        </p:attrNameLst>
                                      </p:cBhvr>
                                      <p:tavLst>
                                        <p:tav tm="0" fmla="#ppt_y+(sin(-2*pi*(1-$))*-#ppt_x+cos(-2*pi*(1-$))*(1-#ppt_y))*(1-$)">
                                          <p:val>
                                            <p:fltVal val="0"/>
                                          </p:val>
                                        </p:tav>
                                        <p:tav tm="100000">
                                          <p:val>
                                            <p:fltVal val="1"/>
                                          </p:val>
                                        </p:tav>
                                      </p:tavLst>
                                    </p:anim>
                                  </p:childTnLst>
                                </p:cTn>
                              </p:par>
                            </p:childTnLst>
                          </p:cTn>
                        </p:par>
                        <p:par>
                          <p:cTn id="37" fill="hold" nodeType="afterGroup">
                            <p:stCondLst>
                              <p:cond delay="1000"/>
                            </p:stCondLst>
                            <p:childTnLst>
                              <p:par>
                                <p:cTn id="38" presetID="9" presetClass="entr" presetSubtype="0" fill="hold" grpId="0" nodeType="afterEffect">
                                  <p:stCondLst>
                                    <p:cond delay="0"/>
                                  </p:stCondLst>
                                  <p:childTnLst>
                                    <p:set>
                                      <p:cBhvr>
                                        <p:cTn id="39" dur="1" fill="hold">
                                          <p:stCondLst>
                                            <p:cond delay="0"/>
                                          </p:stCondLst>
                                        </p:cTn>
                                        <p:tgtEl>
                                          <p:spTgt spid="102509"/>
                                        </p:tgtEl>
                                        <p:attrNameLst>
                                          <p:attrName>style.visibility</p:attrName>
                                        </p:attrNameLst>
                                      </p:cBhvr>
                                      <p:to>
                                        <p:strVal val="visible"/>
                                      </p:to>
                                    </p:set>
                                    <p:animEffect transition="in" filter="dissolve">
                                      <p:cBhvr>
                                        <p:cTn id="40" dur="500"/>
                                        <p:tgtEl>
                                          <p:spTgt spid="102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0" grpId="1" animBg="1"/>
      <p:bldP spid="10250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0"/>
          </p:nvPr>
        </p:nvSpPr>
        <p:spPr/>
        <p:txBody>
          <a:bodyPr/>
          <a:lstStyle/>
          <a:p>
            <a:fld id="{285E83F1-76C9-4367-B185-0BA13E77FE0B}" type="slidenum">
              <a:rPr lang="en-US" altLang="zh-CN"/>
              <a:pPr/>
              <a:t>18</a:t>
            </a:fld>
            <a:endParaRPr lang="en-US" altLang="zh-CN"/>
          </a:p>
        </p:txBody>
      </p:sp>
      <p:sp>
        <p:nvSpPr>
          <p:cNvPr id="103428" name="AutoShape 4"/>
          <p:cNvSpPr>
            <a:spLocks noChangeArrowheads="1"/>
          </p:cNvSpPr>
          <p:nvPr/>
        </p:nvSpPr>
        <p:spPr bwMode="auto">
          <a:xfrm>
            <a:off x="506413" y="431800"/>
            <a:ext cx="8150225" cy="1565275"/>
          </a:xfrm>
          <a:prstGeom prst="horizontalScroll">
            <a:avLst>
              <a:gd name="adj" fmla="val 12500"/>
            </a:avLst>
          </a:prstGeom>
          <a:solidFill>
            <a:srgbClr val="FF6600">
              <a:alpha val="35001"/>
            </a:srgbClr>
          </a:solidFill>
          <a:ln w="12700">
            <a:solidFill>
              <a:srgbClr val="99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a:solidFill>
                  <a:srgbClr val="000000"/>
                </a:solidFill>
                <a:latin typeface="幼圆" pitchFamily="49" charset="-122"/>
                <a:ea typeface="幼圆" pitchFamily="49" charset="-122"/>
                <a:cs typeface="Times New Roman" pitchFamily="18" charset="0"/>
              </a:rPr>
              <a:t>例</a:t>
            </a:r>
            <a:r>
              <a:rPr lang="en-US" altLang="zh-CN" sz="2400">
                <a:solidFill>
                  <a:srgbClr val="000000"/>
                </a:solidFill>
                <a:latin typeface="幼圆" pitchFamily="49" charset="-122"/>
                <a:ea typeface="幼圆" pitchFamily="49" charset="-122"/>
                <a:cs typeface="Times New Roman" pitchFamily="18" charset="0"/>
              </a:rPr>
              <a:t>8.1</a:t>
            </a:r>
            <a:r>
              <a:rPr lang="zh-CN" altLang="en-US" sz="2400">
                <a:solidFill>
                  <a:srgbClr val="000000"/>
                </a:solidFill>
                <a:latin typeface="幼圆" pitchFamily="49" charset="-122"/>
                <a:ea typeface="幼圆" pitchFamily="49" charset="-122"/>
                <a:cs typeface="Times New Roman" pitchFamily="18" charset="0"/>
              </a:rPr>
              <a:t>的标准形式为（</a:t>
            </a:r>
            <a:r>
              <a:rPr lang="en-US" altLang="zh-CN" sz="2400">
                <a:solidFill>
                  <a:srgbClr val="000000"/>
                </a:solidFill>
                <a:latin typeface="幼圆" pitchFamily="49" charset="-122"/>
                <a:ea typeface="幼圆" pitchFamily="49" charset="-122"/>
                <a:cs typeface="Times New Roman" pitchFamily="18" charset="0"/>
              </a:rPr>
              <a:t>8.4</a:t>
            </a:r>
            <a:r>
              <a:rPr lang="zh-CN" altLang="en-US" sz="2400">
                <a:solidFill>
                  <a:srgbClr val="000000"/>
                </a:solidFill>
                <a:latin typeface="幼圆" pitchFamily="49" charset="-122"/>
                <a:ea typeface="幼圆" pitchFamily="49" charset="-122"/>
                <a:cs typeface="Times New Roman" pitchFamily="18" charset="0"/>
              </a:rPr>
              <a:t>），容易看出它的一个初始基</a:t>
            </a:r>
            <a:r>
              <a:rPr lang="en-US" altLang="zh-CN" sz="2400" i="1">
                <a:solidFill>
                  <a:srgbClr val="000000"/>
                </a:solidFill>
                <a:latin typeface="幼圆" pitchFamily="49" charset="-122"/>
                <a:ea typeface="幼圆" pitchFamily="49" charset="-122"/>
                <a:cs typeface="Times New Roman" pitchFamily="18" charset="0"/>
              </a:rPr>
              <a:t>B</a:t>
            </a:r>
            <a:r>
              <a:rPr lang="en-US" altLang="zh-CN"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I</a:t>
            </a:r>
            <a:r>
              <a:rPr lang="zh-CN" altLang="en-US" sz="2400">
                <a:solidFill>
                  <a:srgbClr val="000000"/>
                </a:solidFill>
                <a:latin typeface="幼圆" pitchFamily="49" charset="-122"/>
                <a:ea typeface="幼圆" pitchFamily="49" charset="-122"/>
                <a:cs typeface="Times New Roman" pitchFamily="18" charset="0"/>
              </a:rPr>
              <a:t>（以</a:t>
            </a:r>
            <a:r>
              <a:rPr lang="en-US" altLang="zh-CN" sz="2400" i="1">
                <a:solidFill>
                  <a:srgbClr val="000000"/>
                </a:solidFill>
                <a:latin typeface="幼圆" pitchFamily="49" charset="-122"/>
                <a:ea typeface="幼圆" pitchFamily="49" charset="-122"/>
                <a:cs typeface="Times New Roman" pitchFamily="18" charset="0"/>
              </a:rPr>
              <a:t>x</a:t>
            </a:r>
            <a:r>
              <a:rPr lang="en-US" altLang="zh-CN" sz="2400" baseline="-30000">
                <a:solidFill>
                  <a:srgbClr val="000000"/>
                </a:solidFill>
                <a:latin typeface="幼圆" pitchFamily="49" charset="-122"/>
                <a:ea typeface="幼圆" pitchFamily="49" charset="-122"/>
                <a:cs typeface="Times New Roman" pitchFamily="18" charset="0"/>
              </a:rPr>
              <a:t>3</a:t>
            </a:r>
            <a:r>
              <a:rPr lang="zh-CN" altLang="en-US"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x</a:t>
            </a:r>
            <a:r>
              <a:rPr lang="en-US" altLang="zh-CN" sz="2400" baseline="-30000">
                <a:solidFill>
                  <a:srgbClr val="000000"/>
                </a:solidFill>
                <a:latin typeface="幼圆" pitchFamily="49" charset="-122"/>
                <a:ea typeface="幼圆" pitchFamily="49" charset="-122"/>
                <a:cs typeface="Times New Roman" pitchFamily="18" charset="0"/>
              </a:rPr>
              <a:t>4</a:t>
            </a:r>
            <a:r>
              <a:rPr lang="zh-CN" altLang="en-US"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x</a:t>
            </a:r>
            <a:r>
              <a:rPr lang="en-US" altLang="zh-CN" sz="2400" baseline="-30000">
                <a:solidFill>
                  <a:srgbClr val="000000"/>
                </a:solidFill>
                <a:latin typeface="幼圆" pitchFamily="49" charset="-122"/>
                <a:ea typeface="幼圆" pitchFamily="49" charset="-122"/>
                <a:cs typeface="Times New Roman" pitchFamily="18" charset="0"/>
              </a:rPr>
              <a:t>5</a:t>
            </a:r>
            <a:r>
              <a:rPr lang="zh-CN" altLang="en-US" sz="2400">
                <a:solidFill>
                  <a:srgbClr val="000000"/>
                </a:solidFill>
                <a:latin typeface="幼圆" pitchFamily="49" charset="-122"/>
                <a:ea typeface="幼圆" pitchFamily="49" charset="-122"/>
                <a:cs typeface="Times New Roman" pitchFamily="18" charset="0"/>
              </a:rPr>
              <a:t>为基变量），且</a:t>
            </a:r>
            <a:r>
              <a:rPr lang="en-US" altLang="zh-CN" sz="2400" i="1">
                <a:solidFill>
                  <a:srgbClr val="000000"/>
                </a:solidFill>
                <a:latin typeface="幼圆" pitchFamily="49" charset="-122"/>
                <a:ea typeface="幼圆" pitchFamily="49" charset="-122"/>
                <a:cs typeface="Times New Roman" pitchFamily="18" charset="0"/>
              </a:rPr>
              <a:t>C</a:t>
            </a:r>
            <a:r>
              <a:rPr lang="en-US" altLang="zh-CN" sz="2400" i="1" baseline="-30000">
                <a:solidFill>
                  <a:srgbClr val="000000"/>
                </a:solidFill>
                <a:latin typeface="幼圆" pitchFamily="49" charset="-122"/>
                <a:ea typeface="幼圆" pitchFamily="49" charset="-122"/>
                <a:cs typeface="Times New Roman" pitchFamily="18" charset="0"/>
              </a:rPr>
              <a:t>B</a:t>
            </a:r>
            <a:r>
              <a:rPr lang="zh-CN" altLang="en-US" sz="2400">
                <a:solidFill>
                  <a:srgbClr val="000000"/>
                </a:solidFill>
                <a:latin typeface="幼圆" pitchFamily="49" charset="-122"/>
                <a:ea typeface="幼圆" pitchFamily="49" charset="-122"/>
                <a:cs typeface="Times New Roman" pitchFamily="18" charset="0"/>
              </a:rPr>
              <a:t>已经为零，故我们已有了一张初始的单纯形表表</a:t>
            </a:r>
            <a:r>
              <a:rPr lang="en-US" altLang="zh-CN" sz="2400">
                <a:solidFill>
                  <a:srgbClr val="000000"/>
                </a:solidFill>
                <a:latin typeface="幼圆" pitchFamily="49" charset="-122"/>
                <a:ea typeface="幼圆" pitchFamily="49" charset="-122"/>
                <a:cs typeface="Times New Roman" pitchFamily="18" charset="0"/>
              </a:rPr>
              <a:t>8.1</a:t>
            </a:r>
            <a:r>
              <a:rPr lang="zh-CN" altLang="en-US" sz="2400">
                <a:solidFill>
                  <a:srgbClr val="000000"/>
                </a:solidFill>
                <a:latin typeface="幼圆" pitchFamily="49" charset="-122"/>
                <a:ea typeface="幼圆" pitchFamily="49" charset="-122"/>
                <a:cs typeface="Times New Roman" pitchFamily="18" charset="0"/>
              </a:rPr>
              <a:t>：</a:t>
            </a:r>
            <a:r>
              <a:rPr lang="zh-CN" altLang="en-US" sz="2400">
                <a:latin typeface="幼圆" pitchFamily="49" charset="-122"/>
                <a:ea typeface="幼圆" pitchFamily="49" charset="-122"/>
                <a:cs typeface="Times New Roman" pitchFamily="18" charset="0"/>
              </a:rPr>
              <a:t> </a:t>
            </a:r>
          </a:p>
        </p:txBody>
      </p:sp>
      <p:sp>
        <p:nvSpPr>
          <p:cNvPr id="103430" name="Rectangle 6"/>
          <p:cNvSpPr>
            <a:spLocks noChangeArrowheads="1"/>
          </p:cNvSpPr>
          <p:nvPr/>
        </p:nvSpPr>
        <p:spPr bwMode="auto">
          <a:xfrm>
            <a:off x="611188" y="1844675"/>
            <a:ext cx="95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400" b="1">
                <a:latin typeface="幼圆" pitchFamily="49" charset="-122"/>
                <a:ea typeface="幼圆" pitchFamily="49" charset="-122"/>
                <a:cs typeface="Times New Roman" pitchFamily="18" charset="0"/>
              </a:rPr>
              <a:t>表</a:t>
            </a:r>
            <a:r>
              <a:rPr lang="en-US" altLang="zh-CN" sz="2400" b="1">
                <a:latin typeface="幼圆" pitchFamily="49" charset="-122"/>
                <a:ea typeface="幼圆" pitchFamily="49" charset="-122"/>
                <a:cs typeface="Times New Roman" pitchFamily="18" charset="0"/>
              </a:rPr>
              <a:t>8.1</a:t>
            </a:r>
          </a:p>
        </p:txBody>
      </p:sp>
      <p:graphicFrame>
        <p:nvGraphicFramePr>
          <p:cNvPr id="103879" name="Group 455"/>
          <p:cNvGraphicFramePr>
            <a:graphicFrameLocks noGrp="1"/>
          </p:cNvGraphicFramePr>
          <p:nvPr/>
        </p:nvGraphicFramePr>
        <p:xfrm>
          <a:off x="468313" y="2349500"/>
          <a:ext cx="8208962" cy="2238375"/>
        </p:xfrm>
        <a:graphic>
          <a:graphicData uri="http://schemas.openxmlformats.org/drawingml/2006/table">
            <a:tbl>
              <a:tblPr/>
              <a:tblGrid>
                <a:gridCol w="1025525"/>
                <a:gridCol w="1027112"/>
                <a:gridCol w="1025525"/>
                <a:gridCol w="1027113"/>
                <a:gridCol w="1025525"/>
                <a:gridCol w="1025525"/>
                <a:gridCol w="1027112"/>
                <a:gridCol w="1025525"/>
              </a:tblGrid>
              <a:tr h="6508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r>
              <a:tr h="304800">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变</a:t>
                      </a:r>
                      <a:endParaRPr kumimoji="0" lang="zh-CN" altLang="en-US" sz="2000" b="0"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量</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②</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r>
              <a:tr h="3048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r>
              <a:tr h="3063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r>
              <a:tr h="3048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2000" b="0"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j</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rgbClr val="FF9966">
                        <a:alpha val="50000"/>
                      </a:srgbClr>
                    </a:solidFill>
                  </a:tcPr>
                </a:tc>
              </a:tr>
            </a:tbl>
          </a:graphicData>
        </a:graphic>
      </p:graphicFrame>
      <p:sp>
        <p:nvSpPr>
          <p:cNvPr id="103881" name="Rectangle 457"/>
          <p:cNvSpPr>
            <a:spLocks noChangeArrowheads="1"/>
          </p:cNvSpPr>
          <p:nvPr/>
        </p:nvSpPr>
        <p:spPr bwMode="auto">
          <a:xfrm>
            <a:off x="468313" y="4892675"/>
            <a:ext cx="8207375" cy="1200150"/>
          </a:xfrm>
          <a:prstGeom prst="rect">
            <a:avLst/>
          </a:prstGeom>
          <a:solidFill>
            <a:srgbClr val="FF9966">
              <a:alpha val="50000"/>
            </a:srgbClr>
          </a:solidFill>
          <a:ln w="12700" algn="ctr">
            <a:solidFill>
              <a:srgbClr val="99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i="1">
                <a:latin typeface="幼圆" pitchFamily="49" charset="-122"/>
                <a:ea typeface="幼圆" pitchFamily="49" charset="-122"/>
                <a:cs typeface="Times New Roman" pitchFamily="18" charset="0"/>
              </a:rPr>
              <a:t>x</a:t>
            </a:r>
            <a:r>
              <a:rPr lang="en-US" altLang="zh-CN" sz="2400" baseline="30000">
                <a:latin typeface="幼圆" pitchFamily="49" charset="-122"/>
                <a:ea typeface="幼圆" pitchFamily="49" charset="-122"/>
                <a:cs typeface="Times New Roman" pitchFamily="18" charset="0"/>
              </a:rPr>
              <a:t>0</a:t>
            </a:r>
            <a:r>
              <a:rPr lang="en-US" altLang="zh-CN" sz="2400">
                <a:latin typeface="幼圆" pitchFamily="49" charset="-122"/>
                <a:ea typeface="幼圆" pitchFamily="49" charset="-122"/>
                <a:cs typeface="Times New Roman" pitchFamily="18" charset="0"/>
              </a:rPr>
              <a:t>=(0,0,10,8,7)</a:t>
            </a:r>
            <a:r>
              <a:rPr lang="en-US" altLang="zh-CN" sz="2400" i="1" baseline="30000">
                <a:latin typeface="幼圆" pitchFamily="49" charset="-122"/>
                <a:ea typeface="幼圆" pitchFamily="49" charset="-122"/>
                <a:cs typeface="Times New Roman" pitchFamily="18" charset="0"/>
              </a:rPr>
              <a:t>T</a:t>
            </a:r>
            <a:endParaRPr lang="en-US" altLang="zh-CN" sz="2400">
              <a:latin typeface="幼圆" pitchFamily="49" charset="-122"/>
              <a:ea typeface="幼圆" pitchFamily="49" charset="-122"/>
              <a:cs typeface="Times New Roman" pitchFamily="18" charset="0"/>
            </a:endParaRPr>
          </a:p>
          <a:p>
            <a:pPr algn="l" eaLnBrk="0" hangingPunct="0"/>
            <a:r>
              <a:rPr lang="en-US" altLang="zh-CN" sz="2400" i="1">
                <a:latin typeface="幼圆" pitchFamily="49" charset="-122"/>
                <a:ea typeface="幼圆" pitchFamily="49" charset="-122"/>
                <a:cs typeface="Times New Roman" pitchFamily="18" charset="0"/>
              </a:rPr>
              <a:t>z</a:t>
            </a:r>
            <a:r>
              <a:rPr lang="en-US" altLang="zh-CN" sz="2400" baseline="-30000">
                <a:latin typeface="幼圆" pitchFamily="49" charset="-122"/>
                <a:ea typeface="幼圆" pitchFamily="49" charset="-122"/>
                <a:cs typeface="Times New Roman" pitchFamily="18" charset="0"/>
              </a:rPr>
              <a:t>0</a:t>
            </a:r>
            <a:r>
              <a:rPr lang="en-US" altLang="zh-CN" sz="2400">
                <a:latin typeface="幼圆" pitchFamily="49" charset="-122"/>
                <a:ea typeface="幼圆" pitchFamily="49" charset="-122"/>
                <a:cs typeface="Times New Roman" pitchFamily="18" charset="0"/>
              </a:rPr>
              <a:t>=</a:t>
            </a:r>
            <a:r>
              <a:rPr lang="en-US" altLang="zh-CN" sz="2400" i="1">
                <a:latin typeface="幼圆" pitchFamily="49" charset="-122"/>
                <a:ea typeface="幼圆" pitchFamily="49" charset="-122"/>
                <a:cs typeface="Times New Roman" pitchFamily="18" charset="0"/>
              </a:rPr>
              <a:t>C</a:t>
            </a:r>
            <a:r>
              <a:rPr lang="en-US" altLang="zh-CN" sz="2400" i="1" baseline="30000">
                <a:latin typeface="幼圆" pitchFamily="49" charset="-122"/>
                <a:ea typeface="幼圆" pitchFamily="49" charset="-122"/>
                <a:cs typeface="Times New Roman" pitchFamily="18" charset="0"/>
              </a:rPr>
              <a:t>T</a:t>
            </a:r>
            <a:r>
              <a:rPr lang="en-US" altLang="zh-CN" sz="2400" i="1">
                <a:latin typeface="幼圆" pitchFamily="49" charset="-122"/>
                <a:ea typeface="幼圆" pitchFamily="49" charset="-122"/>
                <a:cs typeface="Times New Roman" pitchFamily="18" charset="0"/>
              </a:rPr>
              <a:t>x</a:t>
            </a:r>
            <a:r>
              <a:rPr lang="en-US" altLang="zh-CN" sz="2400" baseline="30000">
                <a:latin typeface="幼圆" pitchFamily="49" charset="-122"/>
                <a:ea typeface="幼圆" pitchFamily="49" charset="-122"/>
                <a:cs typeface="Times New Roman" pitchFamily="18" charset="0"/>
              </a:rPr>
              <a:t>0</a:t>
            </a:r>
            <a:r>
              <a:rPr lang="en-US" altLang="zh-CN" sz="2400">
                <a:latin typeface="幼圆" pitchFamily="49" charset="-122"/>
                <a:ea typeface="幼圆" pitchFamily="49" charset="-122"/>
                <a:cs typeface="Times New Roman" pitchFamily="18" charset="0"/>
              </a:rPr>
              <a:t>=0</a:t>
            </a:r>
          </a:p>
          <a:p>
            <a:pPr algn="l" eaLnBrk="0" hangingPunct="0"/>
            <a:r>
              <a:rPr lang="en-US" altLang="zh-CN" sz="2400" i="1">
                <a:latin typeface="幼圆" pitchFamily="49" charset="-122"/>
                <a:ea typeface="幼圆" pitchFamily="49" charset="-122"/>
                <a:cs typeface="Times New Roman" pitchFamily="18" charset="0"/>
              </a:rPr>
              <a:t>r</a:t>
            </a:r>
            <a:r>
              <a:rPr lang="en-US" altLang="zh-CN" sz="2400" i="1" baseline="-30000">
                <a:latin typeface="幼圆" pitchFamily="49" charset="-122"/>
                <a:ea typeface="幼圆" pitchFamily="49" charset="-122"/>
                <a:cs typeface="Times New Roman" pitchFamily="18" charset="0"/>
              </a:rPr>
              <a:t>N</a:t>
            </a:r>
            <a:r>
              <a:rPr lang="en-US" altLang="zh-CN" sz="2400">
                <a:latin typeface="幼圆" pitchFamily="49" charset="-122"/>
                <a:ea typeface="幼圆" pitchFamily="49" charset="-122"/>
                <a:cs typeface="Times New Roman" pitchFamily="18" charset="0"/>
              </a:rPr>
              <a:t>=(</a:t>
            </a:r>
            <a:r>
              <a:rPr lang="en-US" altLang="zh-CN" sz="2400" i="1">
                <a:latin typeface="幼圆" pitchFamily="49" charset="-122"/>
                <a:ea typeface="幼圆" pitchFamily="49" charset="-122"/>
                <a:cs typeface="Times New Roman" pitchFamily="18" charset="0"/>
              </a:rPr>
              <a:t>r</a:t>
            </a:r>
            <a:r>
              <a:rPr lang="en-US" altLang="zh-CN" sz="2400" baseline="-30000">
                <a:latin typeface="幼圆" pitchFamily="49" charset="-122"/>
                <a:ea typeface="幼圆" pitchFamily="49" charset="-122"/>
                <a:cs typeface="Times New Roman" pitchFamily="18" charset="0"/>
              </a:rPr>
              <a:t>1</a:t>
            </a:r>
            <a:r>
              <a:rPr lang="en-US" altLang="zh-CN" sz="2400">
                <a:latin typeface="幼圆" pitchFamily="49" charset="-122"/>
                <a:ea typeface="幼圆" pitchFamily="49" charset="-122"/>
                <a:cs typeface="Times New Roman" pitchFamily="18" charset="0"/>
              </a:rPr>
              <a:t>,</a:t>
            </a:r>
            <a:r>
              <a:rPr lang="en-US" altLang="zh-CN" sz="2400" i="1">
                <a:latin typeface="幼圆" pitchFamily="49" charset="-122"/>
                <a:ea typeface="幼圆" pitchFamily="49" charset="-122"/>
                <a:cs typeface="Times New Roman" pitchFamily="18" charset="0"/>
              </a:rPr>
              <a:t>r</a:t>
            </a:r>
            <a:r>
              <a:rPr lang="en-US" altLang="zh-CN" sz="2400" baseline="-30000">
                <a:latin typeface="幼圆" pitchFamily="49" charset="-122"/>
                <a:ea typeface="幼圆" pitchFamily="49" charset="-122"/>
                <a:cs typeface="Times New Roman" pitchFamily="18" charset="0"/>
              </a:rPr>
              <a:t>2</a:t>
            </a:r>
            <a:r>
              <a:rPr lang="en-US" altLang="zh-CN" sz="2400">
                <a:latin typeface="幼圆" pitchFamily="49" charset="-122"/>
                <a:ea typeface="幼圆" pitchFamily="49" charset="-122"/>
                <a:cs typeface="Times New Roman" pitchFamily="18" charset="0"/>
              </a:rPr>
              <a:t>)=(</a:t>
            </a:r>
            <a:r>
              <a:rPr lang="zh-CN" altLang="en-US" sz="2400">
                <a:latin typeface="幼圆" pitchFamily="49" charset="-122"/>
                <a:ea typeface="幼圆" pitchFamily="49" charset="-122"/>
                <a:cs typeface="Times New Roman" pitchFamily="18" charset="0"/>
              </a:rPr>
              <a:t>－</a:t>
            </a:r>
            <a:r>
              <a:rPr lang="en-US" altLang="zh-CN" sz="2400">
                <a:latin typeface="幼圆" pitchFamily="49" charset="-122"/>
                <a:ea typeface="幼圆" pitchFamily="49" charset="-122"/>
                <a:cs typeface="Times New Roman" pitchFamily="18" charset="0"/>
              </a:rPr>
              <a:t>4</a:t>
            </a:r>
            <a:r>
              <a:rPr lang="zh-CN" altLang="en-US" sz="2400">
                <a:latin typeface="幼圆" pitchFamily="49" charset="-122"/>
                <a:ea typeface="幼圆" pitchFamily="49" charset="-122"/>
                <a:cs typeface="Times New Roman" pitchFamily="18" charset="0"/>
              </a:rPr>
              <a:t>，－</a:t>
            </a:r>
            <a:r>
              <a:rPr lang="en-US" altLang="zh-CN" sz="2400">
                <a:latin typeface="幼圆" pitchFamily="49" charset="-122"/>
                <a:ea typeface="幼圆" pitchFamily="49" charset="-122"/>
                <a:cs typeface="Times New Roman" pitchFamily="18" charset="0"/>
              </a:rPr>
              <a:t>3)</a:t>
            </a:r>
          </a:p>
        </p:txBody>
      </p:sp>
      <p:grpSp>
        <p:nvGrpSpPr>
          <p:cNvPr id="103884" name="Group 460"/>
          <p:cNvGrpSpPr>
            <a:grpSpLocks/>
          </p:cNvGrpSpPr>
          <p:nvPr/>
        </p:nvGrpSpPr>
        <p:grpSpPr bwMode="auto">
          <a:xfrm>
            <a:off x="2555875" y="2420938"/>
            <a:ext cx="4679950" cy="3011487"/>
            <a:chOff x="2290" y="2160"/>
            <a:chExt cx="2948" cy="1897"/>
          </a:xfrm>
        </p:grpSpPr>
        <p:pic>
          <p:nvPicPr>
            <p:cNvPr id="103882" name="Picture 458" descr="GIFICOB0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 y="3385"/>
              <a:ext cx="498" cy="672"/>
            </a:xfrm>
            <a:prstGeom prst="rect">
              <a:avLst/>
            </a:prstGeom>
            <a:noFill/>
            <a:extLst>
              <a:ext uri="{909E8E84-426E-40DD-AFC4-6F175D3DCCD1}">
                <a14:hiddenFill xmlns:a14="http://schemas.microsoft.com/office/drawing/2010/main">
                  <a:solidFill>
                    <a:srgbClr val="FFFFFF"/>
                  </a:solidFill>
                </a14:hiddenFill>
              </a:ext>
            </a:extLst>
          </p:spPr>
        </p:pic>
        <p:sp>
          <p:nvSpPr>
            <p:cNvPr id="103883" name="AutoShape 459"/>
            <p:cNvSpPr>
              <a:spLocks noChangeArrowheads="1"/>
            </p:cNvSpPr>
            <p:nvPr/>
          </p:nvSpPr>
          <p:spPr bwMode="auto">
            <a:xfrm>
              <a:off x="2290" y="2160"/>
              <a:ext cx="2359" cy="1225"/>
            </a:xfrm>
            <a:prstGeom prst="cloudCallout">
              <a:avLst>
                <a:gd name="adj1" fmla="val 50380"/>
                <a:gd name="adj2" fmla="val 71468"/>
              </a:avLst>
            </a:prstGeom>
            <a:solidFill>
              <a:srgbClr val="FF9966"/>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2000" b="1">
                  <a:solidFill>
                    <a:srgbClr val="000000"/>
                  </a:solidFill>
                  <a:latin typeface="幼圆" pitchFamily="49" charset="-122"/>
                  <a:ea typeface="幼圆" pitchFamily="49" charset="-122"/>
                  <a:cs typeface="Times New Roman" pitchFamily="18" charset="0"/>
                </a:rPr>
                <a:t>现在，我们以例</a:t>
              </a:r>
              <a:r>
                <a:rPr lang="en-US" altLang="zh-CN" sz="2000" b="1">
                  <a:solidFill>
                    <a:srgbClr val="000000"/>
                  </a:solidFill>
                  <a:latin typeface="幼圆" pitchFamily="49" charset="-122"/>
                  <a:ea typeface="幼圆" pitchFamily="49" charset="-122"/>
                  <a:cs typeface="Times New Roman" pitchFamily="18" charset="0"/>
                </a:rPr>
                <a:t>8.1</a:t>
              </a:r>
              <a:r>
                <a:rPr lang="zh-CN" altLang="en-US" sz="2000" b="1">
                  <a:solidFill>
                    <a:srgbClr val="000000"/>
                  </a:solidFill>
                  <a:latin typeface="幼圆" pitchFamily="49" charset="-122"/>
                  <a:ea typeface="幼圆" pitchFamily="49" charset="-122"/>
                  <a:cs typeface="Times New Roman" pitchFamily="18" charset="0"/>
                </a:rPr>
                <a:t>为例，来看一下单纯形法是如何工作的。</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103884"/>
                                        </p:tgtEl>
                                        <p:attrNameLst>
                                          <p:attrName>style.visibility</p:attrName>
                                        </p:attrNameLst>
                                      </p:cBhvr>
                                      <p:to>
                                        <p:strVal val="visible"/>
                                      </p:to>
                                    </p:set>
                                    <p:anim calcmode="lin" valueType="num">
                                      <p:cBhvr>
                                        <p:cTn id="7" dur="1000" fill="hold"/>
                                        <p:tgtEl>
                                          <p:spTgt spid="103884"/>
                                        </p:tgtEl>
                                        <p:attrNameLst>
                                          <p:attrName>ppt_w</p:attrName>
                                        </p:attrNameLst>
                                      </p:cBhvr>
                                      <p:tavLst>
                                        <p:tav tm="0">
                                          <p:val>
                                            <p:fltVal val="0"/>
                                          </p:val>
                                        </p:tav>
                                        <p:tav tm="100000">
                                          <p:val>
                                            <p:strVal val="#ppt_w"/>
                                          </p:val>
                                        </p:tav>
                                      </p:tavLst>
                                    </p:anim>
                                    <p:anim calcmode="lin" valueType="num">
                                      <p:cBhvr>
                                        <p:cTn id="8" dur="1000" fill="hold"/>
                                        <p:tgtEl>
                                          <p:spTgt spid="103884"/>
                                        </p:tgtEl>
                                        <p:attrNameLst>
                                          <p:attrName>ppt_h</p:attrName>
                                        </p:attrNameLst>
                                      </p:cBhvr>
                                      <p:tavLst>
                                        <p:tav tm="0">
                                          <p:val>
                                            <p:fltVal val="0"/>
                                          </p:val>
                                        </p:tav>
                                        <p:tav tm="100000">
                                          <p:val>
                                            <p:strVal val="#ppt_h"/>
                                          </p:val>
                                        </p:tav>
                                      </p:tavLst>
                                    </p:anim>
                                    <p:anim calcmode="lin" valueType="num">
                                      <p:cBhvr>
                                        <p:cTn id="9" dur="1000" fill="hold"/>
                                        <p:tgtEl>
                                          <p:spTgt spid="10388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388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1" nodeType="clickEffect">
                                  <p:stCondLst>
                                    <p:cond delay="0"/>
                                  </p:stCondLst>
                                  <p:childTnLst>
                                    <p:set>
                                      <p:cBhvr>
                                        <p:cTn id="14" dur="1" fill="hold">
                                          <p:stCondLst>
                                            <p:cond delay="0"/>
                                          </p:stCondLst>
                                        </p:cTn>
                                        <p:tgtEl>
                                          <p:spTgt spid="103428"/>
                                        </p:tgtEl>
                                        <p:attrNameLst>
                                          <p:attrName>style.visibility</p:attrName>
                                        </p:attrNameLst>
                                      </p:cBhvr>
                                      <p:to>
                                        <p:strVal val="visible"/>
                                      </p:to>
                                    </p:set>
                                    <p:animEffect transition="in" filter="fade">
                                      <p:cBhvr>
                                        <p:cTn id="15" dur="1000"/>
                                        <p:tgtEl>
                                          <p:spTgt spid="103428"/>
                                        </p:tgtEl>
                                      </p:cBhvr>
                                    </p:animEffect>
                                    <p:anim calcmode="lin" valueType="num">
                                      <p:cBhvr>
                                        <p:cTn id="16" dur="1000" fill="hold"/>
                                        <p:tgtEl>
                                          <p:spTgt spid="103428"/>
                                        </p:tgtEl>
                                        <p:attrNameLst>
                                          <p:attrName>ppt_x</p:attrName>
                                        </p:attrNameLst>
                                      </p:cBhvr>
                                      <p:tavLst>
                                        <p:tav tm="0">
                                          <p:val>
                                            <p:strVal val="#ppt_x"/>
                                          </p:val>
                                        </p:tav>
                                        <p:tav tm="100000">
                                          <p:val>
                                            <p:strVal val="#ppt_x"/>
                                          </p:val>
                                        </p:tav>
                                      </p:tavLst>
                                    </p:anim>
                                    <p:anim calcmode="lin" valueType="num">
                                      <p:cBhvr>
                                        <p:cTn id="17" dur="900" decel="100000" fill="hold"/>
                                        <p:tgtEl>
                                          <p:spTgt spid="103428"/>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3428"/>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xit" presetSubtype="0" fill="hold" nodeType="clickEffect">
                                  <p:stCondLst>
                                    <p:cond delay="0"/>
                                  </p:stCondLst>
                                  <p:childTnLst>
                                    <p:anim calcmode="lin" valueType="num">
                                      <p:cBhvr>
                                        <p:cTn id="22" dur="1000"/>
                                        <p:tgtEl>
                                          <p:spTgt spid="103884"/>
                                        </p:tgtEl>
                                        <p:attrNameLst>
                                          <p:attrName>ppt_w</p:attrName>
                                        </p:attrNameLst>
                                      </p:cBhvr>
                                      <p:tavLst>
                                        <p:tav tm="0">
                                          <p:val>
                                            <p:strVal val="ppt_w"/>
                                          </p:val>
                                        </p:tav>
                                        <p:tav tm="100000">
                                          <p:val>
                                            <p:fltVal val="0"/>
                                          </p:val>
                                        </p:tav>
                                      </p:tavLst>
                                    </p:anim>
                                    <p:anim calcmode="lin" valueType="num">
                                      <p:cBhvr>
                                        <p:cTn id="23" dur="1000"/>
                                        <p:tgtEl>
                                          <p:spTgt spid="103884"/>
                                        </p:tgtEl>
                                        <p:attrNameLst>
                                          <p:attrName>ppt_h</p:attrName>
                                        </p:attrNameLst>
                                      </p:cBhvr>
                                      <p:tavLst>
                                        <p:tav tm="0">
                                          <p:val>
                                            <p:strVal val="ppt_h"/>
                                          </p:val>
                                        </p:tav>
                                        <p:tav tm="100000">
                                          <p:val>
                                            <p:fltVal val="0"/>
                                          </p:val>
                                        </p:tav>
                                      </p:tavLst>
                                    </p:anim>
                                    <p:anim calcmode="lin" valueType="num">
                                      <p:cBhvr>
                                        <p:cTn id="24" dur="1000"/>
                                        <p:tgtEl>
                                          <p:spTgt spid="103884"/>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5" dur="1000"/>
                                        <p:tgtEl>
                                          <p:spTgt spid="103884"/>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6" dur="1" fill="hold">
                                          <p:stCondLst>
                                            <p:cond delay="999"/>
                                          </p:stCondLst>
                                        </p:cTn>
                                        <p:tgtEl>
                                          <p:spTgt spid="103884"/>
                                        </p:tgtEl>
                                        <p:attrNameLst>
                                          <p:attrName>style.visibility</p:attrName>
                                        </p:attrNameLst>
                                      </p:cBhvr>
                                      <p:to>
                                        <p:strVal val="hidden"/>
                                      </p:to>
                                    </p:set>
                                  </p:childTnLst>
                                </p:cTn>
                              </p:par>
                            </p:childTnLst>
                          </p:cTn>
                        </p:par>
                        <p:par>
                          <p:cTn id="27" fill="hold" nodeType="afterGroup">
                            <p:stCondLst>
                              <p:cond delay="1000"/>
                            </p:stCondLst>
                            <p:childTnLst>
                              <p:par>
                                <p:cTn id="28" presetID="37" presetClass="entr" presetSubtype="0" fill="hold" grpId="0" nodeType="afterEffect">
                                  <p:stCondLst>
                                    <p:cond delay="0"/>
                                  </p:stCondLst>
                                  <p:childTnLst>
                                    <p:set>
                                      <p:cBhvr>
                                        <p:cTn id="29" dur="1" fill="hold">
                                          <p:stCondLst>
                                            <p:cond delay="0"/>
                                          </p:stCondLst>
                                        </p:cTn>
                                        <p:tgtEl>
                                          <p:spTgt spid="103430"/>
                                        </p:tgtEl>
                                        <p:attrNameLst>
                                          <p:attrName>style.visibility</p:attrName>
                                        </p:attrNameLst>
                                      </p:cBhvr>
                                      <p:to>
                                        <p:strVal val="visible"/>
                                      </p:to>
                                    </p:set>
                                    <p:animEffect transition="in" filter="fade">
                                      <p:cBhvr>
                                        <p:cTn id="30" dur="1000"/>
                                        <p:tgtEl>
                                          <p:spTgt spid="103430"/>
                                        </p:tgtEl>
                                      </p:cBhvr>
                                    </p:animEffect>
                                    <p:anim calcmode="lin" valueType="num">
                                      <p:cBhvr>
                                        <p:cTn id="31" dur="1000" fill="hold"/>
                                        <p:tgtEl>
                                          <p:spTgt spid="103430"/>
                                        </p:tgtEl>
                                        <p:attrNameLst>
                                          <p:attrName>ppt_x</p:attrName>
                                        </p:attrNameLst>
                                      </p:cBhvr>
                                      <p:tavLst>
                                        <p:tav tm="0">
                                          <p:val>
                                            <p:strVal val="#ppt_x"/>
                                          </p:val>
                                        </p:tav>
                                        <p:tav tm="100000">
                                          <p:val>
                                            <p:strVal val="#ppt_x"/>
                                          </p:val>
                                        </p:tav>
                                      </p:tavLst>
                                    </p:anim>
                                    <p:anim calcmode="lin" valueType="num">
                                      <p:cBhvr>
                                        <p:cTn id="32" dur="900" decel="100000" fill="hold"/>
                                        <p:tgtEl>
                                          <p:spTgt spid="103430"/>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03430"/>
                                        </p:tgtEl>
                                        <p:attrNameLst>
                                          <p:attrName>ppt_y</p:attrName>
                                        </p:attrNameLst>
                                      </p:cBhvr>
                                      <p:tavLst>
                                        <p:tav tm="0">
                                          <p:val>
                                            <p:strVal val="#ppt_y-.03"/>
                                          </p:val>
                                        </p:tav>
                                        <p:tav tm="100000">
                                          <p:val>
                                            <p:strVal val="#ppt_y"/>
                                          </p:val>
                                        </p:tav>
                                      </p:tavLst>
                                    </p:anim>
                                  </p:childTnLst>
                                </p:cTn>
                              </p:par>
                            </p:childTnLst>
                          </p:cTn>
                        </p:par>
                        <p:par>
                          <p:cTn id="34" fill="hold" nodeType="afterGroup">
                            <p:stCondLst>
                              <p:cond delay="2000"/>
                            </p:stCondLst>
                            <p:childTnLst>
                              <p:par>
                                <p:cTn id="35" presetID="42" presetClass="entr" presetSubtype="0" fill="hold" nodeType="afterEffect">
                                  <p:stCondLst>
                                    <p:cond delay="0"/>
                                  </p:stCondLst>
                                  <p:childTnLst>
                                    <p:set>
                                      <p:cBhvr>
                                        <p:cTn id="36" dur="1" fill="hold">
                                          <p:stCondLst>
                                            <p:cond delay="0"/>
                                          </p:stCondLst>
                                        </p:cTn>
                                        <p:tgtEl>
                                          <p:spTgt spid="103879"/>
                                        </p:tgtEl>
                                        <p:attrNameLst>
                                          <p:attrName>style.visibility</p:attrName>
                                        </p:attrNameLst>
                                      </p:cBhvr>
                                      <p:to>
                                        <p:strVal val="visible"/>
                                      </p:to>
                                    </p:set>
                                    <p:animEffect transition="in" filter="fade">
                                      <p:cBhvr>
                                        <p:cTn id="37" dur="1000"/>
                                        <p:tgtEl>
                                          <p:spTgt spid="103879"/>
                                        </p:tgtEl>
                                      </p:cBhvr>
                                    </p:animEffect>
                                    <p:anim calcmode="lin" valueType="num">
                                      <p:cBhvr>
                                        <p:cTn id="38" dur="1000" fill="hold"/>
                                        <p:tgtEl>
                                          <p:spTgt spid="103879"/>
                                        </p:tgtEl>
                                        <p:attrNameLst>
                                          <p:attrName>ppt_x</p:attrName>
                                        </p:attrNameLst>
                                      </p:cBhvr>
                                      <p:tavLst>
                                        <p:tav tm="0">
                                          <p:val>
                                            <p:strVal val="#ppt_x"/>
                                          </p:val>
                                        </p:tav>
                                        <p:tav tm="100000">
                                          <p:val>
                                            <p:strVal val="#ppt_x"/>
                                          </p:val>
                                        </p:tav>
                                      </p:tavLst>
                                    </p:anim>
                                    <p:anim calcmode="lin" valueType="num">
                                      <p:cBhvr>
                                        <p:cTn id="39" dur="1000" fill="hold"/>
                                        <p:tgtEl>
                                          <p:spTgt spid="103879"/>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3881"/>
                                        </p:tgtEl>
                                        <p:attrNameLst>
                                          <p:attrName>style.visibility</p:attrName>
                                        </p:attrNameLst>
                                      </p:cBhvr>
                                      <p:to>
                                        <p:strVal val="visible"/>
                                      </p:to>
                                    </p:set>
                                    <p:animEffect transition="in" filter="fade">
                                      <p:cBhvr>
                                        <p:cTn id="44" dur="1000"/>
                                        <p:tgtEl>
                                          <p:spTgt spid="103881"/>
                                        </p:tgtEl>
                                      </p:cBhvr>
                                    </p:animEffect>
                                    <p:anim calcmode="lin" valueType="num">
                                      <p:cBhvr>
                                        <p:cTn id="45" dur="1000" fill="hold"/>
                                        <p:tgtEl>
                                          <p:spTgt spid="103881"/>
                                        </p:tgtEl>
                                        <p:attrNameLst>
                                          <p:attrName>ppt_x</p:attrName>
                                        </p:attrNameLst>
                                      </p:cBhvr>
                                      <p:tavLst>
                                        <p:tav tm="0">
                                          <p:val>
                                            <p:strVal val="#ppt_x"/>
                                          </p:val>
                                        </p:tav>
                                        <p:tav tm="100000">
                                          <p:val>
                                            <p:strVal val="#ppt_x"/>
                                          </p:val>
                                        </p:tav>
                                      </p:tavLst>
                                    </p:anim>
                                    <p:anim calcmode="lin" valueType="num">
                                      <p:cBhvr>
                                        <p:cTn id="46" dur="1000" fill="hold"/>
                                        <p:tgtEl>
                                          <p:spTgt spid="1038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1" animBg="1"/>
      <p:bldP spid="103430" grpId="0"/>
      <p:bldP spid="1038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p:txBody>
          <a:bodyPr/>
          <a:lstStyle/>
          <a:p>
            <a:fld id="{8CFC8DE6-4560-40B2-908D-4FDBCB00F00D}" type="slidenum">
              <a:rPr lang="en-US" altLang="zh-CN"/>
              <a:pPr/>
              <a:t>19</a:t>
            </a:fld>
            <a:endParaRPr lang="en-US" altLang="zh-CN"/>
          </a:p>
        </p:txBody>
      </p:sp>
      <p:sp>
        <p:nvSpPr>
          <p:cNvPr id="104452" name="AutoShape 4"/>
          <p:cNvSpPr>
            <a:spLocks noChangeArrowheads="1"/>
          </p:cNvSpPr>
          <p:nvPr/>
        </p:nvSpPr>
        <p:spPr bwMode="auto">
          <a:xfrm>
            <a:off x="468313" y="476250"/>
            <a:ext cx="8135937" cy="784225"/>
          </a:xfrm>
          <a:prstGeom prst="foldedCorner">
            <a:avLst>
              <a:gd name="adj" fmla="val 12509"/>
            </a:avLst>
          </a:prstGeom>
          <a:solidFill>
            <a:srgbClr val="99CC00">
              <a:alpha val="50000"/>
            </a:srgbClr>
          </a:solidFill>
          <a:ln w="12700">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幼圆" pitchFamily="49" charset="-122"/>
                <a:ea typeface="幼圆" pitchFamily="49" charset="-122"/>
                <a:cs typeface="Times New Roman" pitchFamily="18" charset="0"/>
              </a:rPr>
              <a:t>由于存在着负的检验数且</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非退化，</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非最优解。</a:t>
            </a:r>
            <a:r>
              <a:rPr lang="en-US" altLang="zh-CN" sz="2000" b="1" i="1">
                <a:solidFill>
                  <a:srgbClr val="000000"/>
                </a:solidFill>
                <a:latin typeface="幼圆" pitchFamily="49" charset="-122"/>
                <a:ea typeface="幼圆" pitchFamily="49" charset="-122"/>
                <a:cs typeface="Times New Roman" pitchFamily="18" charset="0"/>
              </a:rPr>
              <a:t>r</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r</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均为负，</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增大（进基）均能改进目标函数值。</a:t>
            </a:r>
            <a:r>
              <a:rPr lang="zh-CN" altLang="en-US">
                <a:ea typeface="幼圆" pitchFamily="49" charset="-122"/>
                <a:cs typeface="Times New Roman" pitchFamily="18" charset="0"/>
              </a:rPr>
              <a:t> </a:t>
            </a:r>
          </a:p>
        </p:txBody>
      </p:sp>
      <p:sp>
        <p:nvSpPr>
          <p:cNvPr id="104470" name="Rectangle 22"/>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4472" name="Group 24"/>
          <p:cNvGrpSpPr>
            <a:grpSpLocks/>
          </p:cNvGrpSpPr>
          <p:nvPr/>
        </p:nvGrpSpPr>
        <p:grpSpPr bwMode="auto">
          <a:xfrm>
            <a:off x="468313" y="1341438"/>
            <a:ext cx="8207375" cy="2497137"/>
            <a:chOff x="295" y="845"/>
            <a:chExt cx="5170" cy="1573"/>
          </a:xfrm>
        </p:grpSpPr>
        <p:sp>
          <p:nvSpPr>
            <p:cNvPr id="104454" name="AutoShape 6"/>
            <p:cNvSpPr>
              <a:spLocks noChangeArrowheads="1"/>
            </p:cNvSpPr>
            <p:nvPr/>
          </p:nvSpPr>
          <p:spPr bwMode="auto">
            <a:xfrm>
              <a:off x="295" y="845"/>
              <a:ext cx="5170" cy="1573"/>
            </a:xfrm>
            <a:prstGeom prst="wedgeRectCallout">
              <a:avLst>
                <a:gd name="adj1" fmla="val 1491"/>
                <a:gd name="adj2" fmla="val 57120"/>
              </a:avLst>
            </a:prstGeom>
            <a:solidFill>
              <a:srgbClr val="99CC00">
                <a:alpha val="70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b="1">
                  <a:solidFill>
                    <a:srgbClr val="000000"/>
                  </a:solidFill>
                  <a:latin typeface="幼圆" pitchFamily="49" charset="-122"/>
                  <a:ea typeface="幼圆" pitchFamily="49" charset="-122"/>
                  <a:cs typeface="Times New Roman" pitchFamily="18" charset="0"/>
                </a:rPr>
                <a:t>例如，取</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进基仍令</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仍为非基变量），此时由（</a:t>
              </a:r>
              <a:r>
                <a:rPr lang="en-US" altLang="zh-CN" sz="2000" b="1">
                  <a:solidFill>
                    <a:srgbClr val="000000"/>
                  </a:solidFill>
                  <a:latin typeface="幼圆" pitchFamily="49" charset="-122"/>
                  <a:ea typeface="幼圆" pitchFamily="49" charset="-122"/>
                  <a:cs typeface="Times New Roman" pitchFamily="18" charset="0"/>
                </a:rPr>
                <a:t>8.5</a:t>
              </a:r>
              <a:r>
                <a:rPr lang="zh-CN" altLang="en-US" sz="2000" b="1">
                  <a:solidFill>
                    <a:srgbClr val="000000"/>
                  </a:solidFill>
                  <a:latin typeface="幼圆" pitchFamily="49" charset="-122"/>
                  <a:ea typeface="幼圆" pitchFamily="49" charset="-122"/>
                  <a:cs typeface="Times New Roman" pitchFamily="18" charset="0"/>
                </a:rPr>
                <a:t>）式及（</a:t>
              </a:r>
              <a:r>
                <a:rPr lang="en-US" altLang="zh-CN" sz="2000" b="1">
                  <a:solidFill>
                    <a:srgbClr val="000000"/>
                  </a:solidFill>
                  <a:latin typeface="幼圆" pitchFamily="49" charset="-122"/>
                  <a:ea typeface="幼圆" pitchFamily="49" charset="-122"/>
                  <a:cs typeface="Times New Roman" pitchFamily="18" charset="0"/>
                </a:rPr>
                <a:t>8.6</a:t>
              </a:r>
              <a:r>
                <a:rPr lang="zh-CN" altLang="en-US" sz="2000" b="1">
                  <a:solidFill>
                    <a:srgbClr val="000000"/>
                  </a:solidFill>
                  <a:latin typeface="幼圆" pitchFamily="49" charset="-122"/>
                  <a:ea typeface="幼圆" pitchFamily="49" charset="-122"/>
                  <a:cs typeface="Times New Roman" pitchFamily="18" charset="0"/>
                </a:rPr>
                <a:t>）式有</a:t>
              </a:r>
            </a:p>
            <a:p>
              <a:pPr algn="just"/>
              <a:endParaRPr lang="zh-CN" altLang="en-US" sz="2000" b="1">
                <a:solidFill>
                  <a:srgbClr val="000000"/>
                </a:solidFill>
                <a:latin typeface="幼圆" pitchFamily="49" charset="-122"/>
                <a:ea typeface="幼圆" pitchFamily="49" charset="-122"/>
                <a:cs typeface="Times New Roman" pitchFamily="18" charset="0"/>
              </a:endParaRPr>
            </a:p>
            <a:p>
              <a:pPr algn="just"/>
              <a:r>
                <a:rPr lang="zh-CN" altLang="en-US" sz="2000" b="1">
                  <a:solidFill>
                    <a:srgbClr val="000000"/>
                  </a:solidFill>
                  <a:latin typeface="幼圆" pitchFamily="49" charset="-122"/>
                  <a:ea typeface="幼圆" pitchFamily="49" charset="-122"/>
                  <a:cs typeface="Times New Roman" pitchFamily="18" charset="0"/>
                </a:rPr>
                <a:t>                      且</a:t>
              </a:r>
              <a:r>
                <a:rPr lang="en-US" altLang="zh-CN" sz="2000" b="1" i="1">
                  <a:solidFill>
                    <a:srgbClr val="000000"/>
                  </a:solidFill>
                  <a:latin typeface="幼圆" pitchFamily="49" charset="-122"/>
                  <a:ea typeface="幼圆" pitchFamily="49" charset="-122"/>
                  <a:cs typeface="Times New Roman" pitchFamily="18" charset="0"/>
                </a:rPr>
                <a:t>z</a:t>
              </a:r>
              <a:r>
                <a:rPr lang="en-US" altLang="zh-CN" sz="2000" b="1">
                  <a:solidFill>
                    <a:srgbClr val="000000"/>
                  </a:solidFill>
                  <a:latin typeface="幼圆" pitchFamily="49" charset="-122"/>
                  <a:ea typeface="幼圆" pitchFamily="49" charset="-122"/>
                  <a:cs typeface="Times New Roman" pitchFamily="18" charset="0"/>
                </a:rPr>
                <a:t> = </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T</a:t>
              </a:r>
              <a:r>
                <a:rPr lang="en-US" altLang="zh-CN" sz="2000" b="1" i="1">
                  <a:solidFill>
                    <a:srgbClr val="000000"/>
                  </a:solidFill>
                  <a:latin typeface="幼圆" pitchFamily="49" charset="-122"/>
                  <a:ea typeface="幼圆" pitchFamily="49" charset="-122"/>
                  <a:cs typeface="Times New Roman" pitchFamily="18" charset="0"/>
                </a:rPr>
                <a:t>x </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4</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a:t>
              </a:r>
            </a:p>
            <a:p>
              <a:pPr algn="just"/>
              <a:endParaRPr lang="en-US" altLang="zh-CN" sz="2000" b="1" baseline="-30000">
                <a:solidFill>
                  <a:srgbClr val="000000"/>
                </a:solidFill>
                <a:latin typeface="幼圆" pitchFamily="49" charset="-122"/>
                <a:ea typeface="幼圆" pitchFamily="49" charset="-122"/>
                <a:cs typeface="Times New Roman" pitchFamily="18" charset="0"/>
              </a:endParaRPr>
            </a:p>
            <a:p>
              <a:pPr algn="just"/>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latin typeface="幼圆" pitchFamily="49" charset="-122"/>
                  <a:ea typeface="幼圆" pitchFamily="49" charset="-122"/>
                  <a:cs typeface="Times New Roman" pitchFamily="18" charset="0"/>
                </a:rPr>
                <a:t>增加得越多，目标函数值下降得越多，但当</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latin typeface="幼圆" pitchFamily="49" charset="-122"/>
                  <a:ea typeface="幼圆" pitchFamily="49" charset="-122"/>
                  <a:cs typeface="Times New Roman" pitchFamily="18" charset="0"/>
                </a:rPr>
                <a:t> =5</a:t>
              </a:r>
              <a:r>
                <a:rPr lang="zh-CN" altLang="en-US" sz="2000" b="1">
                  <a:latin typeface="幼圆" pitchFamily="49" charset="-122"/>
                  <a:ea typeface="幼圆" pitchFamily="49" charset="-122"/>
                  <a:cs typeface="Times New Roman" pitchFamily="18" charset="0"/>
                </a:rPr>
                <a:t>时</a:t>
              </a:r>
              <a:r>
                <a:rPr lang="en-US" altLang="zh-CN" sz="2000" b="1" i="1">
                  <a:latin typeface="幼圆" pitchFamily="49" charset="-122"/>
                  <a:ea typeface="幼圆" pitchFamily="49" charset="-122"/>
                  <a:cs typeface="Times New Roman" pitchFamily="18" charset="0"/>
                </a:rPr>
                <a:t>x</a:t>
              </a:r>
              <a:r>
                <a:rPr lang="en-US" altLang="zh-CN" sz="2000" b="1">
                  <a:latin typeface="幼圆" pitchFamily="49" charset="-122"/>
                  <a:ea typeface="幼圆" pitchFamily="49" charset="-122"/>
                  <a:cs typeface="Times New Roman" pitchFamily="18" charset="0"/>
                </a:rPr>
                <a:t>3=0</a:t>
              </a:r>
              <a:r>
                <a:rPr lang="zh-CN" altLang="en-US" sz="2000" b="1">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latin typeface="幼圆" pitchFamily="49" charset="-122"/>
                  <a:ea typeface="幼圆" pitchFamily="49" charset="-122"/>
                  <a:cs typeface="Times New Roman" pitchFamily="18" charset="0"/>
                </a:rPr>
                <a:t>再增大则</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a:t>
              </a:r>
              <a:r>
                <a:rPr lang="zh-CN" altLang="en-US" sz="2000" b="1">
                  <a:latin typeface="幼圆" pitchFamily="49" charset="-122"/>
                  <a:ea typeface="幼圆" pitchFamily="49" charset="-122"/>
                  <a:cs typeface="Times New Roman" pitchFamily="18" charset="0"/>
                </a:rPr>
                <a:t>将变负。为保证可行性，</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latin typeface="幼圆" pitchFamily="49" charset="-122"/>
                  <a:ea typeface="幼圆" pitchFamily="49" charset="-122"/>
                  <a:cs typeface="Times New Roman" pitchFamily="18" charset="0"/>
                </a:rPr>
                <a:t>最多只能增加到</a:t>
              </a:r>
              <a:r>
                <a:rPr lang="en-US" altLang="zh-CN" sz="2000" b="1">
                  <a:latin typeface="幼圆" pitchFamily="49" charset="-122"/>
                  <a:ea typeface="幼圆" pitchFamily="49" charset="-122"/>
                  <a:cs typeface="Times New Roman" pitchFamily="18" charset="0"/>
                </a:rPr>
                <a:t>5</a:t>
              </a:r>
              <a:r>
                <a:rPr lang="zh-CN" altLang="en-US" sz="2000" b="1">
                  <a:latin typeface="幼圆" pitchFamily="49" charset="-122"/>
                  <a:ea typeface="幼圆" pitchFamily="49" charset="-122"/>
                  <a:cs typeface="Times New Roman" pitchFamily="18" charset="0"/>
                </a:rPr>
                <a:t>，此时</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a:t>
              </a:r>
              <a:r>
                <a:rPr lang="zh-CN" altLang="en-US" sz="2000" b="1">
                  <a:latin typeface="幼圆" pitchFamily="49" charset="-122"/>
                  <a:ea typeface="幼圆" pitchFamily="49" charset="-122"/>
                  <a:cs typeface="Times New Roman" pitchFamily="18" charset="0"/>
                </a:rPr>
                <a:t>成为非基变量（退基）。</a:t>
              </a:r>
              <a:r>
                <a:rPr lang="zh-CN" altLang="en-US" sz="2400">
                  <a:latin typeface="幼圆" pitchFamily="49" charset="-122"/>
                  <a:ea typeface="幼圆" pitchFamily="49" charset="-122"/>
                  <a:cs typeface="Times New Roman" pitchFamily="18" charset="0"/>
                </a:rPr>
                <a:t> </a:t>
              </a:r>
            </a:p>
          </p:txBody>
        </p:sp>
        <p:graphicFrame>
          <p:nvGraphicFramePr>
            <p:cNvPr id="104469" name="Object 21"/>
            <p:cNvGraphicFramePr>
              <a:graphicFrameLocks noChangeAspect="1"/>
            </p:cNvGraphicFramePr>
            <p:nvPr/>
          </p:nvGraphicFramePr>
          <p:xfrm>
            <a:off x="1293" y="1134"/>
            <a:ext cx="907" cy="708"/>
          </p:xfrm>
          <a:graphic>
            <a:graphicData uri="http://schemas.openxmlformats.org/presentationml/2006/ole">
              <mc:AlternateContent xmlns:mc="http://schemas.openxmlformats.org/markup-compatibility/2006">
                <mc:Choice xmlns:v="urn:schemas-microsoft-com:vml" Requires="v">
                  <p:oleObj spid="_x0000_s104483" name="公式" r:id="rId3" imgW="914400" imgH="711200" progId="Equation.3">
                    <p:embed/>
                  </p:oleObj>
                </mc:Choice>
                <mc:Fallback>
                  <p:oleObj name="公式" r:id="rId3" imgW="914400" imgH="7112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 y="1134"/>
                          <a:ext cx="907" cy="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04453" name="Picture 5" descr="GIFICOB0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3429000"/>
            <a:ext cx="552450" cy="933450"/>
          </a:xfrm>
          <a:prstGeom prst="rect">
            <a:avLst/>
          </a:prstGeom>
          <a:noFill/>
          <a:extLst>
            <a:ext uri="{909E8E84-426E-40DD-AFC4-6F175D3DCCD1}">
              <a14:hiddenFill xmlns:a14="http://schemas.microsoft.com/office/drawing/2010/main">
                <a:solidFill>
                  <a:srgbClr val="FFFFFF"/>
                </a:solidFill>
              </a14:hiddenFill>
            </a:ext>
          </a:extLst>
        </p:spPr>
      </p:pic>
      <p:sp>
        <p:nvSpPr>
          <p:cNvPr id="104474" name="Rectangle 2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4476" name="Rectangle 2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4479" name="Rectangle 3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4482" name="Group 34"/>
          <p:cNvGrpSpPr>
            <a:grpSpLocks/>
          </p:cNvGrpSpPr>
          <p:nvPr/>
        </p:nvGrpSpPr>
        <p:grpSpPr bwMode="auto">
          <a:xfrm>
            <a:off x="395288" y="4149725"/>
            <a:ext cx="8280400" cy="2208213"/>
            <a:chOff x="249" y="2614"/>
            <a:chExt cx="5216" cy="1391"/>
          </a:xfrm>
        </p:grpSpPr>
        <p:sp>
          <p:nvSpPr>
            <p:cNvPr id="104455" name="AutoShape 7"/>
            <p:cNvSpPr>
              <a:spLocks noChangeArrowheads="1"/>
            </p:cNvSpPr>
            <p:nvPr/>
          </p:nvSpPr>
          <p:spPr bwMode="auto">
            <a:xfrm>
              <a:off x="249" y="2614"/>
              <a:ext cx="5216" cy="1391"/>
            </a:xfrm>
            <a:prstGeom prst="foldedCorner">
              <a:avLst>
                <a:gd name="adj" fmla="val 12500"/>
              </a:avLst>
            </a:prstGeom>
            <a:solidFill>
              <a:srgbClr val="99CC00"/>
            </a:solidFill>
            <a:ln w="12700">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不难看出，上述改进可以在单纯形表上进行。对于</a:t>
              </a:r>
              <a:r>
                <a:rPr lang="zh-CN" altLang="en-US" sz="2000" b="1">
                  <a:solidFill>
                    <a:schemeClr val="bg2"/>
                  </a:solidFill>
                  <a:latin typeface="幼圆" pitchFamily="49" charset="-122"/>
                  <a:ea typeface="幼圆" pitchFamily="49" charset="-122"/>
                  <a:cs typeface="Times New Roman" pitchFamily="18" charset="0"/>
                </a:rPr>
                <a:t>一般形式</a:t>
              </a:r>
              <a:r>
                <a:rPr lang="zh-CN" altLang="en-US" sz="2000" b="1">
                  <a:solidFill>
                    <a:srgbClr val="000000"/>
                  </a:solidFill>
                  <a:latin typeface="幼圆" pitchFamily="49" charset="-122"/>
                  <a:ea typeface="幼圆" pitchFamily="49" charset="-122"/>
                  <a:cs typeface="Times New Roman" pitchFamily="18" charset="0"/>
                </a:rPr>
                <a:t>的单纯形表，记最后一列的前</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个分量为（</a:t>
              </a:r>
              <a:r>
                <a:rPr lang="en-US" altLang="zh-CN" sz="2000" b="1" i="1">
                  <a:solidFill>
                    <a:srgbClr val="000000"/>
                  </a:solidFill>
                  <a:latin typeface="幼圆" pitchFamily="49" charset="-122"/>
                  <a:ea typeface="幼圆" pitchFamily="49" charset="-122"/>
                  <a:cs typeface="Times New Roman" pitchFamily="18" charset="0"/>
                </a:rPr>
                <a:t>y</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baseline="-30000">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。若取   进基，记</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baseline="-30000">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列前</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个分量为（    ），</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。易见，阻碍    增大的只可能在</a:t>
              </a:r>
            </a:p>
            <a:p>
              <a:pPr algn="l"/>
              <a:r>
                <a:rPr lang="zh-CN" altLang="en-US" sz="2000" b="1">
                  <a:solidFill>
                    <a:srgbClr val="000000"/>
                  </a:solidFill>
                  <a:latin typeface="幼圆" pitchFamily="49" charset="-122"/>
                  <a:ea typeface="幼圆" pitchFamily="49" charset="-122"/>
                  <a:cs typeface="Times New Roman" pitchFamily="18" charset="0"/>
                </a:rPr>
                <a:t>    </a:t>
              </a:r>
              <a:r>
                <a:rPr lang="en-US" altLang="zh-CN" sz="2000" b="1">
                  <a:solidFill>
                    <a:srgbClr val="000000"/>
                  </a:solidFill>
                  <a:latin typeface="幼圆" pitchFamily="49" charset="-122"/>
                  <a:ea typeface="幼圆" pitchFamily="49" charset="-122"/>
                  <a:cs typeface="Times New Roman" pitchFamily="18" charset="0"/>
                </a:rPr>
                <a:t>&gt;0</a:t>
              </a:r>
              <a:r>
                <a:rPr lang="zh-CN" altLang="en-US" sz="2000" b="1">
                  <a:solidFill>
                    <a:srgbClr val="000000"/>
                  </a:solidFill>
                  <a:latin typeface="幼圆" pitchFamily="49" charset="-122"/>
                  <a:ea typeface="幼圆" pitchFamily="49" charset="-122"/>
                  <a:cs typeface="Times New Roman" pitchFamily="18" charset="0"/>
                </a:rPr>
                <a:t>的那些约束中。若    ≤</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对一切</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成立（</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baseline="-30000">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列前</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个分量中不存在正值），则    可任意增大，得到的均为可行解，但其目标值随之可任意减小，故问题无有限最优解。</a:t>
              </a:r>
              <a:r>
                <a:rPr lang="zh-CN" altLang="en-US" sz="2400">
                  <a:latin typeface="幼圆" pitchFamily="49" charset="-122"/>
                  <a:ea typeface="幼圆" pitchFamily="49" charset="-122"/>
                  <a:cs typeface="Times New Roman" pitchFamily="18" charset="0"/>
                </a:rPr>
                <a:t> </a:t>
              </a:r>
            </a:p>
          </p:txBody>
        </p:sp>
        <p:graphicFrame>
          <p:nvGraphicFramePr>
            <p:cNvPr id="104473" name="Object 25"/>
            <p:cNvGraphicFramePr>
              <a:graphicFrameLocks noChangeAspect="1"/>
            </p:cNvGraphicFramePr>
            <p:nvPr/>
          </p:nvGraphicFramePr>
          <p:xfrm>
            <a:off x="4286" y="2795"/>
            <a:ext cx="236" cy="256"/>
          </p:xfrm>
          <a:graphic>
            <a:graphicData uri="http://schemas.openxmlformats.org/presentationml/2006/ole">
              <mc:AlternateContent xmlns:mc="http://schemas.openxmlformats.org/markup-compatibility/2006">
                <mc:Choice xmlns:v="urn:schemas-microsoft-com:vml" Requires="v">
                  <p:oleObj spid="_x0000_s104484" name="公式" r:id="rId6" imgW="215713" imgH="241091" progId="Equation.3">
                    <p:embed/>
                  </p:oleObj>
                </mc:Choice>
                <mc:Fallback>
                  <p:oleObj name="公式" r:id="rId6" imgW="215713" imgH="241091" progId="Equation.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 y="2795"/>
                          <a:ext cx="236"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75" name="Object 27"/>
            <p:cNvGraphicFramePr>
              <a:graphicFrameLocks noChangeAspect="1"/>
            </p:cNvGraphicFramePr>
            <p:nvPr/>
          </p:nvGraphicFramePr>
          <p:xfrm>
            <a:off x="1565" y="2993"/>
            <a:ext cx="246" cy="256"/>
          </p:xfrm>
          <a:graphic>
            <a:graphicData uri="http://schemas.openxmlformats.org/presentationml/2006/ole">
              <mc:AlternateContent xmlns:mc="http://schemas.openxmlformats.org/markup-compatibility/2006">
                <mc:Choice xmlns:v="urn:schemas-microsoft-com:vml" Requires="v">
                  <p:oleObj spid="_x0000_s104485" name="公式" r:id="rId8" imgW="228600" imgH="241300" progId="Equation.3">
                    <p:embed/>
                  </p:oleObj>
                </mc:Choice>
                <mc:Fallback>
                  <p:oleObj name="公式" r:id="rId8" imgW="228600" imgH="241300" progId="Equation.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5" y="2993"/>
                          <a:ext cx="246"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77" name="Object 29"/>
            <p:cNvGraphicFramePr>
              <a:graphicFrameLocks noChangeAspect="1"/>
            </p:cNvGraphicFramePr>
            <p:nvPr/>
          </p:nvGraphicFramePr>
          <p:xfrm>
            <a:off x="3833" y="3022"/>
            <a:ext cx="236" cy="256"/>
          </p:xfrm>
          <a:graphic>
            <a:graphicData uri="http://schemas.openxmlformats.org/presentationml/2006/ole">
              <mc:AlternateContent xmlns:mc="http://schemas.openxmlformats.org/markup-compatibility/2006">
                <mc:Choice xmlns:v="urn:schemas-microsoft-com:vml" Requires="v">
                  <p:oleObj spid="_x0000_s104486" name="公式" r:id="rId10" imgW="215713" imgH="241091" progId="Equation.3">
                    <p:embed/>
                  </p:oleObj>
                </mc:Choice>
                <mc:Fallback>
                  <p:oleObj name="公式" r:id="rId10" imgW="215713" imgH="241091" progId="Equation.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3" y="3022"/>
                          <a:ext cx="236"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78" name="Object 30"/>
            <p:cNvGraphicFramePr>
              <a:graphicFrameLocks noChangeAspect="1"/>
            </p:cNvGraphicFramePr>
            <p:nvPr/>
          </p:nvGraphicFramePr>
          <p:xfrm>
            <a:off x="340" y="3158"/>
            <a:ext cx="262" cy="272"/>
          </p:xfrm>
          <a:graphic>
            <a:graphicData uri="http://schemas.openxmlformats.org/presentationml/2006/ole">
              <mc:AlternateContent xmlns:mc="http://schemas.openxmlformats.org/markup-compatibility/2006">
                <mc:Choice xmlns:v="urn:schemas-microsoft-com:vml" Requires="v">
                  <p:oleObj spid="_x0000_s104487" name="公式" r:id="rId11" imgW="228600" imgH="241300" progId="Equation.3">
                    <p:embed/>
                  </p:oleObj>
                </mc:Choice>
                <mc:Fallback>
                  <p:oleObj name="公式" r:id="rId11" imgW="228600" imgH="241300"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 y="3158"/>
                          <a:ext cx="26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80" name="Object 32"/>
            <p:cNvGraphicFramePr>
              <a:graphicFrameLocks noChangeAspect="1"/>
            </p:cNvGraphicFramePr>
            <p:nvPr/>
          </p:nvGraphicFramePr>
          <p:xfrm>
            <a:off x="2109" y="3203"/>
            <a:ext cx="262" cy="272"/>
          </p:xfrm>
          <a:graphic>
            <a:graphicData uri="http://schemas.openxmlformats.org/presentationml/2006/ole">
              <mc:AlternateContent xmlns:mc="http://schemas.openxmlformats.org/markup-compatibility/2006">
                <mc:Choice xmlns:v="urn:schemas-microsoft-com:vml" Requires="v">
                  <p:oleObj spid="_x0000_s104488" name="公式" r:id="rId12" imgW="228600" imgH="241300" progId="Equation.3">
                    <p:embed/>
                  </p:oleObj>
                </mc:Choice>
                <mc:Fallback>
                  <p:oleObj name="公式" r:id="rId12" imgW="228600" imgH="241300" progId="Equation.3">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9" y="3203"/>
                          <a:ext cx="26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81" name="Object 33"/>
            <p:cNvGraphicFramePr>
              <a:graphicFrameLocks noChangeAspect="1"/>
            </p:cNvGraphicFramePr>
            <p:nvPr/>
          </p:nvGraphicFramePr>
          <p:xfrm>
            <a:off x="1837" y="3430"/>
            <a:ext cx="236" cy="256"/>
          </p:xfrm>
          <a:graphic>
            <a:graphicData uri="http://schemas.openxmlformats.org/presentationml/2006/ole">
              <mc:AlternateContent xmlns:mc="http://schemas.openxmlformats.org/markup-compatibility/2006">
                <mc:Choice xmlns:v="urn:schemas-microsoft-com:vml" Requires="v">
                  <p:oleObj spid="_x0000_s104489" name="公式" r:id="rId13" imgW="215713" imgH="241091" progId="Equation.3">
                    <p:embed/>
                  </p:oleObj>
                </mc:Choice>
                <mc:Fallback>
                  <p:oleObj name="公式" r:id="rId13" imgW="215713" imgH="241091"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7" y="3430"/>
                          <a:ext cx="236"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0-#ppt_w/2"/>
                                          </p:val>
                                        </p:tav>
                                        <p:tav tm="100000">
                                          <p:val>
                                            <p:strVal val="#ppt_x"/>
                                          </p:val>
                                        </p:tav>
                                      </p:tavLst>
                                    </p:anim>
                                    <p:anim calcmode="lin" valueType="num">
                                      <p:cBhvr additive="base">
                                        <p:cTn id="8" dur="500" fill="hold"/>
                                        <p:tgtEl>
                                          <p:spTgt spid="1044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2" presetClass="entr" presetSubtype="0" fill="hold" nodeType="clickEffect">
                                  <p:stCondLst>
                                    <p:cond delay="0"/>
                                  </p:stCondLst>
                                  <p:childTnLst>
                                    <p:set>
                                      <p:cBhvr>
                                        <p:cTn id="12" dur="1" fill="hold">
                                          <p:stCondLst>
                                            <p:cond delay="0"/>
                                          </p:stCondLst>
                                        </p:cTn>
                                        <p:tgtEl>
                                          <p:spTgt spid="104453"/>
                                        </p:tgtEl>
                                        <p:attrNameLst>
                                          <p:attrName>style.visibility</p:attrName>
                                        </p:attrNameLst>
                                      </p:cBhvr>
                                      <p:to>
                                        <p:strVal val="visible"/>
                                      </p:to>
                                    </p:set>
                                    <p:animScale>
                                      <p:cBhvr>
                                        <p:cTn id="13" dur="1000" decel="50000" fill="hold">
                                          <p:stCondLst>
                                            <p:cond delay="0"/>
                                          </p:stCondLst>
                                        </p:cTn>
                                        <p:tgtEl>
                                          <p:spTgt spid="1044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104453"/>
                                        </p:tgtEl>
                                        <p:attrNameLst>
                                          <p:attrName>ppt_x</p:attrName>
                                          <p:attrName>ppt_y</p:attrName>
                                        </p:attrNameLst>
                                      </p:cBhvr>
                                    </p:animMotion>
                                    <p:animEffect transition="in" filter="fade">
                                      <p:cBhvr>
                                        <p:cTn id="15" dur="1000"/>
                                        <p:tgtEl>
                                          <p:spTgt spid="104453"/>
                                        </p:tgtEl>
                                      </p:cBhvr>
                                    </p:animEffect>
                                  </p:childTnLst>
                                </p:cTn>
                              </p:par>
                            </p:childTnLst>
                          </p:cTn>
                        </p:par>
                        <p:par>
                          <p:cTn id="16" fill="hold" nodeType="afterGroup">
                            <p:stCondLst>
                              <p:cond delay="1000"/>
                            </p:stCondLst>
                            <p:childTnLst>
                              <p:par>
                                <p:cTn id="17" presetID="17" presetClass="entr" presetSubtype="10" fill="hold" nodeType="afterEffect">
                                  <p:stCondLst>
                                    <p:cond delay="0"/>
                                  </p:stCondLst>
                                  <p:childTnLst>
                                    <p:set>
                                      <p:cBhvr>
                                        <p:cTn id="18" dur="1" fill="hold">
                                          <p:stCondLst>
                                            <p:cond delay="0"/>
                                          </p:stCondLst>
                                        </p:cTn>
                                        <p:tgtEl>
                                          <p:spTgt spid="104472"/>
                                        </p:tgtEl>
                                        <p:attrNameLst>
                                          <p:attrName>style.visibility</p:attrName>
                                        </p:attrNameLst>
                                      </p:cBhvr>
                                      <p:to>
                                        <p:strVal val="visible"/>
                                      </p:to>
                                    </p:set>
                                    <p:anim calcmode="lin" valueType="num">
                                      <p:cBhvr>
                                        <p:cTn id="19" dur="500" fill="hold"/>
                                        <p:tgtEl>
                                          <p:spTgt spid="104472"/>
                                        </p:tgtEl>
                                        <p:attrNameLst>
                                          <p:attrName>ppt_w</p:attrName>
                                        </p:attrNameLst>
                                      </p:cBhvr>
                                      <p:tavLst>
                                        <p:tav tm="0">
                                          <p:val>
                                            <p:fltVal val="0"/>
                                          </p:val>
                                        </p:tav>
                                        <p:tav tm="100000">
                                          <p:val>
                                            <p:strVal val="#ppt_w"/>
                                          </p:val>
                                        </p:tav>
                                      </p:tavLst>
                                    </p:anim>
                                    <p:anim calcmode="lin" valueType="num">
                                      <p:cBhvr>
                                        <p:cTn id="20" dur="500" fill="hold"/>
                                        <p:tgtEl>
                                          <p:spTgt spid="10447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nodeType="clickEffect">
                                  <p:stCondLst>
                                    <p:cond delay="0"/>
                                  </p:stCondLst>
                                  <p:childTnLst>
                                    <p:set>
                                      <p:cBhvr>
                                        <p:cTn id="24" dur="1" fill="hold">
                                          <p:stCondLst>
                                            <p:cond delay="0"/>
                                          </p:stCondLst>
                                        </p:cTn>
                                        <p:tgtEl>
                                          <p:spTgt spid="104482"/>
                                        </p:tgtEl>
                                        <p:attrNameLst>
                                          <p:attrName>style.visibility</p:attrName>
                                        </p:attrNameLst>
                                      </p:cBhvr>
                                      <p:to>
                                        <p:strVal val="visible"/>
                                      </p:to>
                                    </p:set>
                                    <p:animEffect transition="in" filter="fade">
                                      <p:cBhvr>
                                        <p:cTn id="25" dur="1000"/>
                                        <p:tgtEl>
                                          <p:spTgt spid="104482"/>
                                        </p:tgtEl>
                                      </p:cBhvr>
                                    </p:animEffect>
                                    <p:anim calcmode="lin" valueType="num">
                                      <p:cBhvr>
                                        <p:cTn id="26" dur="1000" fill="hold"/>
                                        <p:tgtEl>
                                          <p:spTgt spid="104482"/>
                                        </p:tgtEl>
                                        <p:attrNameLst>
                                          <p:attrName>ppt_x</p:attrName>
                                        </p:attrNameLst>
                                      </p:cBhvr>
                                      <p:tavLst>
                                        <p:tav tm="0">
                                          <p:val>
                                            <p:strVal val="#ppt_x"/>
                                          </p:val>
                                        </p:tav>
                                        <p:tav tm="100000">
                                          <p:val>
                                            <p:strVal val="#ppt_x"/>
                                          </p:val>
                                        </p:tav>
                                      </p:tavLst>
                                    </p:anim>
                                    <p:anim calcmode="lin" valueType="num">
                                      <p:cBhvr>
                                        <p:cTn id="27" dur="1000" fill="hold"/>
                                        <p:tgtEl>
                                          <p:spTgt spid="1044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灯片编号占位符 3"/>
          <p:cNvSpPr>
            <a:spLocks noGrp="1"/>
          </p:cNvSpPr>
          <p:nvPr>
            <p:ph type="sldNum" sz="quarter" idx="10"/>
          </p:nvPr>
        </p:nvSpPr>
        <p:spPr/>
        <p:txBody>
          <a:bodyPr/>
          <a:lstStyle/>
          <a:p>
            <a:fld id="{52054876-599A-40AC-B779-55EA4D16E8EB}" type="slidenum">
              <a:rPr lang="en-US" altLang="zh-CN"/>
              <a:pPr/>
              <a:t>2</a:t>
            </a:fld>
            <a:endParaRPr lang="en-US" altLang="zh-CN"/>
          </a:p>
        </p:txBody>
      </p:sp>
      <p:sp>
        <p:nvSpPr>
          <p:cNvPr id="175147" name="Rectangle 43"/>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grpSp>
        <p:nvGrpSpPr>
          <p:cNvPr id="175160" name="Group 56"/>
          <p:cNvGrpSpPr>
            <a:grpSpLocks/>
          </p:cNvGrpSpPr>
          <p:nvPr/>
        </p:nvGrpSpPr>
        <p:grpSpPr bwMode="auto">
          <a:xfrm>
            <a:off x="755650" y="404813"/>
            <a:ext cx="5400675" cy="5737225"/>
            <a:chOff x="476" y="255"/>
            <a:chExt cx="3402" cy="3614"/>
          </a:xfrm>
        </p:grpSpPr>
        <p:sp>
          <p:nvSpPr>
            <p:cNvPr id="175127" name="Rectangle 23"/>
            <p:cNvSpPr>
              <a:spLocks noChangeArrowheads="1"/>
            </p:cNvSpPr>
            <p:nvPr/>
          </p:nvSpPr>
          <p:spPr bwMode="auto">
            <a:xfrm>
              <a:off x="476" y="255"/>
              <a:ext cx="19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zh-CN" sz="2400" b="1">
                  <a:solidFill>
                    <a:srgbClr val="800000"/>
                  </a:solidFill>
                  <a:latin typeface="幼圆" pitchFamily="49" charset="-122"/>
                  <a:ea typeface="幼圆" pitchFamily="49" charset="-122"/>
                  <a:hlinkClick r:id="rId2" action="ppaction://hlinksldjump"/>
                </a:rPr>
                <a:t>§8.1  </a:t>
              </a:r>
              <a:r>
                <a:rPr lang="zh-CN" altLang="en-US" sz="2400" b="1">
                  <a:solidFill>
                    <a:srgbClr val="800000"/>
                  </a:solidFill>
                  <a:latin typeface="幼圆" pitchFamily="49" charset="-122"/>
                  <a:ea typeface="幼圆" pitchFamily="49" charset="-122"/>
                  <a:hlinkClick r:id="rId2" action="ppaction://hlinksldjump"/>
                </a:rPr>
                <a:t>线性规划问题</a:t>
              </a:r>
              <a:endParaRPr lang="zh-CN" altLang="en-US" sz="2400" b="1">
                <a:solidFill>
                  <a:srgbClr val="800000"/>
                </a:solidFill>
                <a:latin typeface="幼圆" pitchFamily="49" charset="-122"/>
                <a:ea typeface="幼圆" pitchFamily="49" charset="-122"/>
              </a:endParaRPr>
            </a:p>
          </p:txBody>
        </p:sp>
        <p:sp>
          <p:nvSpPr>
            <p:cNvPr id="175130" name="Rectangle 26"/>
            <p:cNvSpPr>
              <a:spLocks noChangeArrowheads="1"/>
            </p:cNvSpPr>
            <p:nvPr/>
          </p:nvSpPr>
          <p:spPr bwMode="auto">
            <a:xfrm>
              <a:off x="975" y="572"/>
              <a:ext cx="16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zh-CN" altLang="en-US" sz="1600" b="1">
                  <a:solidFill>
                    <a:srgbClr val="0E8435"/>
                  </a:solidFill>
                  <a:latin typeface="幼圆" pitchFamily="49" charset="-122"/>
                  <a:ea typeface="幼圆" pitchFamily="49" charset="-122"/>
                  <a:hlinkClick r:id="rId3" action="ppaction://hlinksldjump"/>
                </a:rPr>
                <a:t>一</a:t>
              </a:r>
              <a:r>
                <a:rPr lang="zh-CN" altLang="en-US" b="1">
                  <a:solidFill>
                    <a:schemeClr val="bg2"/>
                  </a:solidFill>
                  <a:hlinkClick r:id="rId4" action="ppaction://hlinksldjump"/>
                </a:rPr>
                <a:t>、</a:t>
              </a:r>
              <a:r>
                <a:rPr lang="zh-CN" altLang="en-US" sz="1600" b="1">
                  <a:solidFill>
                    <a:srgbClr val="0E8435"/>
                  </a:solidFill>
                  <a:latin typeface="幼圆" pitchFamily="49" charset="-122"/>
                  <a:ea typeface="幼圆" pitchFamily="49" charset="-122"/>
                  <a:hlinkClick r:id="rId3" action="ppaction://hlinksldjump"/>
                </a:rPr>
                <a:t>线性规划的实例与定义</a:t>
              </a:r>
              <a:endParaRPr lang="zh-CN" altLang="en-US" sz="1600" b="1">
                <a:solidFill>
                  <a:srgbClr val="0E8435"/>
                </a:solidFill>
                <a:latin typeface="幼圆" pitchFamily="49" charset="-122"/>
                <a:ea typeface="幼圆" pitchFamily="49" charset="-122"/>
              </a:endParaRPr>
            </a:p>
          </p:txBody>
        </p:sp>
        <p:sp>
          <p:nvSpPr>
            <p:cNvPr id="175131" name="Rectangle 27"/>
            <p:cNvSpPr>
              <a:spLocks noChangeArrowheads="1"/>
            </p:cNvSpPr>
            <p:nvPr/>
          </p:nvSpPr>
          <p:spPr bwMode="auto">
            <a:xfrm>
              <a:off x="1020" y="754"/>
              <a:ext cx="15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1600" b="1">
                  <a:solidFill>
                    <a:schemeClr val="bg2"/>
                  </a:solidFill>
                  <a:ea typeface="幼圆" pitchFamily="49" charset="-122"/>
                  <a:hlinkClick r:id="rId4" action="ppaction://hlinksldjump"/>
                </a:rPr>
                <a:t>二、线性规划的标准形式</a:t>
              </a:r>
              <a:endParaRPr lang="zh-CN" altLang="en-US" sz="1600" b="1">
                <a:solidFill>
                  <a:schemeClr val="bg2"/>
                </a:solidFill>
                <a:ea typeface="幼圆" pitchFamily="49" charset="-122"/>
              </a:endParaRPr>
            </a:p>
          </p:txBody>
        </p:sp>
        <p:sp>
          <p:nvSpPr>
            <p:cNvPr id="175132" name="Rectangle 28"/>
            <p:cNvSpPr>
              <a:spLocks noChangeArrowheads="1"/>
            </p:cNvSpPr>
            <p:nvPr/>
          </p:nvSpPr>
          <p:spPr bwMode="auto">
            <a:xfrm>
              <a:off x="1020" y="935"/>
              <a:ext cx="14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1600" b="1">
                  <a:solidFill>
                    <a:srgbClr val="0E8435"/>
                  </a:solidFill>
                  <a:ea typeface="幼圆" pitchFamily="49" charset="-122"/>
                  <a:hlinkClick r:id="rId5" action="ppaction://hlinksldjump"/>
                </a:rPr>
                <a:t>三、线性规划的图解法</a:t>
              </a:r>
              <a:endParaRPr lang="zh-CN" altLang="en-US" sz="1600" b="1">
                <a:solidFill>
                  <a:srgbClr val="0E8435"/>
                </a:solidFill>
                <a:ea typeface="幼圆" pitchFamily="49" charset="-122"/>
              </a:endParaRPr>
            </a:p>
          </p:txBody>
        </p:sp>
        <p:sp>
          <p:nvSpPr>
            <p:cNvPr id="175133" name="Rectangle 29"/>
            <p:cNvSpPr>
              <a:spLocks noChangeArrowheads="1"/>
            </p:cNvSpPr>
            <p:nvPr/>
          </p:nvSpPr>
          <p:spPr bwMode="auto">
            <a:xfrm>
              <a:off x="1020" y="1086"/>
              <a:ext cx="20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1600" b="1">
                  <a:solidFill>
                    <a:srgbClr val="800000"/>
                  </a:solidFill>
                  <a:ea typeface="幼圆" pitchFamily="49" charset="-122"/>
                  <a:hlinkClick r:id="rId6" action="ppaction://hlinksldjump"/>
                </a:rPr>
                <a:t>四、基本可行解与极点的等价定理</a:t>
              </a:r>
              <a:endParaRPr lang="zh-CN" altLang="en-US" sz="1600" b="1">
                <a:solidFill>
                  <a:srgbClr val="800000"/>
                </a:solidFill>
                <a:ea typeface="幼圆" pitchFamily="49" charset="-122"/>
              </a:endParaRPr>
            </a:p>
          </p:txBody>
        </p:sp>
        <p:sp>
          <p:nvSpPr>
            <p:cNvPr id="175134" name="Rectangle 30"/>
            <p:cNvSpPr>
              <a:spLocks noChangeArrowheads="1"/>
            </p:cNvSpPr>
            <p:nvPr/>
          </p:nvSpPr>
          <p:spPr bwMode="auto">
            <a:xfrm>
              <a:off x="1020" y="1253"/>
              <a:ext cx="17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1600" b="1">
                  <a:solidFill>
                    <a:srgbClr val="008000"/>
                  </a:solidFill>
                  <a:ea typeface="幼圆" pitchFamily="49" charset="-122"/>
                  <a:hlinkClick r:id="rId7" action="ppaction://hlinksldjump"/>
                </a:rPr>
                <a:t>五、求解线性规划的单纯形法</a:t>
              </a:r>
              <a:endParaRPr lang="zh-CN" altLang="en-US" sz="1600" b="1">
                <a:solidFill>
                  <a:srgbClr val="008000"/>
                </a:solidFill>
                <a:ea typeface="幼圆" pitchFamily="49" charset="-122"/>
              </a:endParaRPr>
            </a:p>
          </p:txBody>
        </p:sp>
        <p:sp>
          <p:nvSpPr>
            <p:cNvPr id="175135" name="Rectangle 31"/>
            <p:cNvSpPr>
              <a:spLocks noChangeArrowheads="1"/>
            </p:cNvSpPr>
            <p:nvPr/>
          </p:nvSpPr>
          <p:spPr bwMode="auto">
            <a:xfrm>
              <a:off x="1020" y="1434"/>
              <a:ext cx="2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1600" b="1">
                  <a:solidFill>
                    <a:srgbClr val="009999"/>
                  </a:solidFill>
                  <a:ea typeface="幼圆" pitchFamily="49" charset="-122"/>
                  <a:hlinkClick r:id="rId8" action="ppaction://hlinksldjump"/>
                </a:rPr>
                <a:t>六、初始可行解的求法</a:t>
              </a:r>
              <a:r>
                <a:rPr lang="en-US" altLang="zh-CN" sz="1600" b="1">
                  <a:solidFill>
                    <a:srgbClr val="009999"/>
                  </a:solidFill>
                  <a:latin typeface="Arial"/>
                  <a:ea typeface="幼圆" pitchFamily="49" charset="-122"/>
                  <a:hlinkClick r:id="rId8" action="ppaction://hlinksldjump"/>
                </a:rPr>
                <a:t>——</a:t>
              </a:r>
              <a:r>
                <a:rPr lang="zh-CN" altLang="en-US" sz="1600" b="1">
                  <a:solidFill>
                    <a:srgbClr val="009999"/>
                  </a:solidFill>
                  <a:ea typeface="幼圆" pitchFamily="49" charset="-122"/>
                  <a:hlinkClick r:id="rId8" action="ppaction://hlinksldjump"/>
                </a:rPr>
                <a:t>两段单纯形法</a:t>
              </a:r>
              <a:endParaRPr lang="zh-CN" altLang="en-US" sz="1600" b="1">
                <a:solidFill>
                  <a:srgbClr val="009999"/>
                </a:solidFill>
                <a:ea typeface="幼圆" pitchFamily="49" charset="-122"/>
              </a:endParaRPr>
            </a:p>
          </p:txBody>
        </p:sp>
        <p:sp>
          <p:nvSpPr>
            <p:cNvPr id="175136" name="Rectangle 32"/>
            <p:cNvSpPr>
              <a:spLocks noChangeArrowheads="1"/>
            </p:cNvSpPr>
            <p:nvPr/>
          </p:nvSpPr>
          <p:spPr bwMode="auto">
            <a:xfrm>
              <a:off x="476" y="1661"/>
              <a:ext cx="15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zh-CN" sz="2400" b="1">
                  <a:solidFill>
                    <a:srgbClr val="800000"/>
                  </a:solidFill>
                  <a:latin typeface="幼圆" pitchFamily="49" charset="-122"/>
                  <a:ea typeface="幼圆" pitchFamily="49" charset="-122"/>
                  <a:hlinkClick r:id="rId9" action="ppaction://hlinksldjump"/>
                </a:rPr>
                <a:t>§8.2  </a:t>
              </a:r>
              <a:r>
                <a:rPr lang="zh-CN" altLang="en-US" sz="2400" b="1">
                  <a:solidFill>
                    <a:srgbClr val="800000"/>
                  </a:solidFill>
                  <a:latin typeface="幼圆" pitchFamily="49" charset="-122"/>
                  <a:ea typeface="幼圆" pitchFamily="49" charset="-122"/>
                  <a:hlinkClick r:id="rId9" action="ppaction://hlinksldjump"/>
                </a:rPr>
                <a:t>运输问题</a:t>
              </a:r>
              <a:endParaRPr lang="zh-CN" altLang="en-US" sz="2400" b="1">
                <a:solidFill>
                  <a:srgbClr val="800000"/>
                </a:solidFill>
                <a:latin typeface="幼圆" pitchFamily="49" charset="-122"/>
                <a:ea typeface="幼圆" pitchFamily="49" charset="-122"/>
              </a:endParaRPr>
            </a:p>
          </p:txBody>
        </p:sp>
        <p:sp>
          <p:nvSpPr>
            <p:cNvPr id="175137" name="Rectangle 33"/>
            <p:cNvSpPr>
              <a:spLocks noChangeArrowheads="1"/>
            </p:cNvSpPr>
            <p:nvPr/>
          </p:nvSpPr>
          <p:spPr bwMode="auto">
            <a:xfrm>
              <a:off x="1027" y="1967"/>
              <a:ext cx="15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1600" b="1">
                  <a:solidFill>
                    <a:srgbClr val="008000"/>
                  </a:solidFill>
                  <a:hlinkClick r:id="rId9" action="ppaction://hlinksldjump"/>
                </a:rPr>
                <a:t>一</a:t>
              </a:r>
              <a:r>
                <a:rPr lang="zh-CN" altLang="en-US" sz="1600" b="1">
                  <a:solidFill>
                    <a:srgbClr val="990000"/>
                  </a:solidFill>
                  <a:hlinkClick r:id="rId10" action="ppaction://hlinksldjump"/>
                </a:rPr>
                <a:t>、</a:t>
              </a:r>
              <a:r>
                <a:rPr lang="zh-CN" altLang="en-US" sz="1600" b="1">
                  <a:solidFill>
                    <a:srgbClr val="008000"/>
                  </a:solidFill>
                  <a:hlinkClick r:id="rId9" action="ppaction://hlinksldjump"/>
                </a:rPr>
                <a:t>运输问题的数学模型</a:t>
              </a:r>
              <a:endParaRPr lang="zh-CN" altLang="en-US" sz="1600" b="1">
                <a:solidFill>
                  <a:srgbClr val="008000"/>
                </a:solidFill>
              </a:endParaRPr>
            </a:p>
          </p:txBody>
        </p:sp>
        <p:sp>
          <p:nvSpPr>
            <p:cNvPr id="175138" name="Rectangle 34"/>
            <p:cNvSpPr>
              <a:spLocks noChangeArrowheads="1"/>
            </p:cNvSpPr>
            <p:nvPr/>
          </p:nvSpPr>
          <p:spPr bwMode="auto">
            <a:xfrm>
              <a:off x="1020" y="2341"/>
              <a:ext cx="10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1600" b="1">
                  <a:solidFill>
                    <a:srgbClr val="008000"/>
                  </a:solidFill>
                  <a:hlinkClick r:id="rId11" action="ppaction://hlinksldjump"/>
                </a:rPr>
                <a:t>三、最优性判别</a:t>
              </a:r>
              <a:endParaRPr lang="zh-CN" altLang="en-US" sz="1600" b="1">
                <a:solidFill>
                  <a:srgbClr val="008000"/>
                </a:solidFill>
              </a:endParaRPr>
            </a:p>
          </p:txBody>
        </p:sp>
        <p:sp>
          <p:nvSpPr>
            <p:cNvPr id="175139" name="Rectangle 35"/>
            <p:cNvSpPr>
              <a:spLocks noChangeArrowheads="1"/>
            </p:cNvSpPr>
            <p:nvPr/>
          </p:nvSpPr>
          <p:spPr bwMode="auto">
            <a:xfrm>
              <a:off x="1020" y="2160"/>
              <a:ext cx="14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1600" b="1">
                  <a:solidFill>
                    <a:srgbClr val="990000"/>
                  </a:solidFill>
                  <a:hlinkClick r:id="rId10" action="ppaction://hlinksldjump"/>
                </a:rPr>
                <a:t>二、初始可行解的选取</a:t>
              </a:r>
              <a:endParaRPr lang="zh-CN" altLang="en-US" sz="1600" b="1">
                <a:solidFill>
                  <a:srgbClr val="990000"/>
                </a:solidFill>
              </a:endParaRPr>
            </a:p>
          </p:txBody>
        </p:sp>
        <p:sp>
          <p:nvSpPr>
            <p:cNvPr id="175140" name="Rectangle 36"/>
            <p:cNvSpPr>
              <a:spLocks noChangeArrowheads="1"/>
            </p:cNvSpPr>
            <p:nvPr/>
          </p:nvSpPr>
          <p:spPr bwMode="auto">
            <a:xfrm>
              <a:off x="476" y="2523"/>
              <a:ext cx="15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zh-CN" sz="2400" b="1">
                  <a:solidFill>
                    <a:srgbClr val="800000"/>
                  </a:solidFill>
                  <a:latin typeface="幼圆" pitchFamily="49" charset="-122"/>
                  <a:ea typeface="幼圆" pitchFamily="49" charset="-122"/>
                  <a:hlinkClick r:id="rId12" action="ppaction://hlinksldjump"/>
                </a:rPr>
                <a:t>§8.3  </a:t>
              </a:r>
              <a:r>
                <a:rPr lang="zh-CN" altLang="en-US" sz="2400" b="1">
                  <a:solidFill>
                    <a:srgbClr val="800000"/>
                  </a:solidFill>
                  <a:latin typeface="幼圆" pitchFamily="49" charset="-122"/>
                  <a:ea typeface="幼圆" pitchFamily="49" charset="-122"/>
                  <a:hlinkClick r:id="rId12" action="ppaction://hlinksldjump"/>
                </a:rPr>
                <a:t>指派问题</a:t>
              </a:r>
              <a:endParaRPr lang="zh-CN" altLang="en-US" sz="2400" b="1">
                <a:solidFill>
                  <a:srgbClr val="800000"/>
                </a:solidFill>
                <a:latin typeface="幼圆" pitchFamily="49" charset="-122"/>
                <a:ea typeface="幼圆" pitchFamily="49" charset="-122"/>
              </a:endParaRPr>
            </a:p>
          </p:txBody>
        </p:sp>
        <p:sp>
          <p:nvSpPr>
            <p:cNvPr id="175141" name="Rectangle 37"/>
            <p:cNvSpPr>
              <a:spLocks noChangeArrowheads="1"/>
            </p:cNvSpPr>
            <p:nvPr/>
          </p:nvSpPr>
          <p:spPr bwMode="auto">
            <a:xfrm>
              <a:off x="1027" y="2795"/>
              <a:ext cx="15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1600" b="1">
                  <a:solidFill>
                    <a:srgbClr val="FF5050"/>
                  </a:solidFill>
                  <a:ea typeface="幼圆" pitchFamily="49" charset="-122"/>
                  <a:hlinkClick r:id="rId12" action="ppaction://hlinksldjump"/>
                </a:rPr>
                <a:t>一、指派问题的数学模型</a:t>
              </a:r>
              <a:endParaRPr lang="zh-CN" altLang="en-US" sz="1600" b="1">
                <a:solidFill>
                  <a:srgbClr val="FF5050"/>
                </a:solidFill>
                <a:ea typeface="幼圆" pitchFamily="49" charset="-122"/>
              </a:endParaRPr>
            </a:p>
          </p:txBody>
        </p:sp>
        <p:sp>
          <p:nvSpPr>
            <p:cNvPr id="175142" name="Rectangle 38"/>
            <p:cNvSpPr>
              <a:spLocks noChangeArrowheads="1"/>
            </p:cNvSpPr>
            <p:nvPr/>
          </p:nvSpPr>
          <p:spPr bwMode="auto">
            <a:xfrm>
              <a:off x="1020" y="2977"/>
              <a:ext cx="19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1600" b="1">
                  <a:solidFill>
                    <a:schemeClr val="bg2"/>
                  </a:solidFill>
                  <a:ea typeface="幼圆" pitchFamily="49" charset="-122"/>
                  <a:hlinkClick r:id="rId13" action="ppaction://hlinksldjump"/>
                </a:rPr>
                <a:t>二、求解指派问题的匈牙利算法</a:t>
              </a:r>
              <a:endParaRPr lang="zh-CN" altLang="en-US" sz="1600" b="1">
                <a:solidFill>
                  <a:schemeClr val="bg2"/>
                </a:solidFill>
                <a:ea typeface="幼圆" pitchFamily="49" charset="-122"/>
              </a:endParaRPr>
            </a:p>
          </p:txBody>
        </p:sp>
        <p:sp>
          <p:nvSpPr>
            <p:cNvPr id="175143" name="Rectangle 39"/>
            <p:cNvSpPr>
              <a:spLocks noChangeArrowheads="1"/>
            </p:cNvSpPr>
            <p:nvPr/>
          </p:nvSpPr>
          <p:spPr bwMode="auto">
            <a:xfrm>
              <a:off x="476" y="3203"/>
              <a:ext cx="27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zh-CN" sz="2400" b="1">
                  <a:solidFill>
                    <a:srgbClr val="CC0099"/>
                  </a:solidFill>
                  <a:latin typeface="幼圆" pitchFamily="49" charset="-122"/>
                  <a:ea typeface="幼圆" pitchFamily="49" charset="-122"/>
                  <a:hlinkClick r:id="rId14" action="ppaction://hlinksldjump"/>
                </a:rPr>
                <a:t>§8.4  </a:t>
              </a:r>
              <a:r>
                <a:rPr lang="zh-CN" altLang="en-US" sz="2400" b="1">
                  <a:solidFill>
                    <a:srgbClr val="CC0099"/>
                  </a:solidFill>
                  <a:latin typeface="幼圆" pitchFamily="49" charset="-122"/>
                  <a:ea typeface="幼圆" pitchFamily="49" charset="-122"/>
                  <a:hlinkClick r:id="rId14" action="ppaction://hlinksldjump"/>
                </a:rPr>
                <a:t>计算复杂性问题的提出</a:t>
              </a:r>
              <a:endParaRPr lang="zh-CN" altLang="en-US" sz="2400" b="1">
                <a:solidFill>
                  <a:srgbClr val="CC0099"/>
                </a:solidFill>
                <a:latin typeface="幼圆" pitchFamily="49" charset="-122"/>
                <a:ea typeface="幼圆" pitchFamily="49" charset="-122"/>
              </a:endParaRPr>
            </a:p>
          </p:txBody>
        </p:sp>
        <p:sp>
          <p:nvSpPr>
            <p:cNvPr id="175144" name="Rectangle 40"/>
            <p:cNvSpPr>
              <a:spLocks noChangeArrowheads="1"/>
            </p:cNvSpPr>
            <p:nvPr/>
          </p:nvSpPr>
          <p:spPr bwMode="auto">
            <a:xfrm>
              <a:off x="1053" y="3475"/>
              <a:ext cx="16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1600" b="1">
                  <a:solidFill>
                    <a:srgbClr val="FF6600"/>
                  </a:solidFill>
                  <a:latin typeface="幼圆" pitchFamily="49" charset="-122"/>
                  <a:ea typeface="幼圆" pitchFamily="49" charset="-122"/>
                  <a:hlinkClick r:id="rId15" action="ppaction://hlinksldjump"/>
                </a:rPr>
                <a:t>一、</a:t>
              </a:r>
              <a:r>
                <a:rPr lang="en-US" altLang="zh-CN" sz="1600" b="1" i="1">
                  <a:solidFill>
                    <a:srgbClr val="FF6600"/>
                  </a:solidFill>
                  <a:latin typeface="幼圆" pitchFamily="49" charset="-122"/>
                  <a:ea typeface="幼圆" pitchFamily="49" charset="-122"/>
                  <a:hlinkClick r:id="rId15" action="ppaction://hlinksldjump"/>
                </a:rPr>
                <a:t>P</a:t>
              </a:r>
              <a:r>
                <a:rPr lang="zh-CN" altLang="en-US" sz="1600" b="1">
                  <a:solidFill>
                    <a:srgbClr val="FF6600"/>
                  </a:solidFill>
                  <a:latin typeface="幼圆" pitchFamily="49" charset="-122"/>
                  <a:ea typeface="幼圆" pitchFamily="49" charset="-122"/>
                  <a:hlinkClick r:id="rId15" action="ppaction://hlinksldjump"/>
                </a:rPr>
                <a:t>类与</a:t>
              </a:r>
              <a:r>
                <a:rPr lang="en-US" altLang="zh-CN" sz="1600" b="1" i="1">
                  <a:solidFill>
                    <a:srgbClr val="FF6600"/>
                  </a:solidFill>
                  <a:latin typeface="幼圆" pitchFamily="49" charset="-122"/>
                  <a:ea typeface="幼圆" pitchFamily="49" charset="-122"/>
                  <a:hlinkClick r:id="rId15" action="ppaction://hlinksldjump"/>
                </a:rPr>
                <a:t>NP</a:t>
              </a:r>
              <a:r>
                <a:rPr lang="zh-CN" altLang="en-US" sz="1600" b="1">
                  <a:solidFill>
                    <a:srgbClr val="FF6600"/>
                  </a:solidFill>
                  <a:latin typeface="幼圆" pitchFamily="49" charset="-122"/>
                  <a:ea typeface="幼圆" pitchFamily="49" charset="-122"/>
                  <a:hlinkClick r:id="rId15" action="ppaction://hlinksldjump"/>
                </a:rPr>
                <a:t>类，</a:t>
              </a:r>
              <a:r>
                <a:rPr lang="en-US" altLang="zh-CN" sz="1600" b="1" i="1">
                  <a:solidFill>
                    <a:srgbClr val="FF6600"/>
                  </a:solidFill>
                  <a:latin typeface="幼圆" pitchFamily="49" charset="-122"/>
                  <a:ea typeface="幼圆" pitchFamily="49" charset="-122"/>
                  <a:hlinkClick r:id="rId15" action="ppaction://hlinksldjump"/>
                </a:rPr>
                <a:t>NP</a:t>
              </a:r>
              <a:r>
                <a:rPr lang="zh-CN" altLang="en-US" sz="1600" b="1">
                  <a:solidFill>
                    <a:srgbClr val="FF6600"/>
                  </a:solidFill>
                  <a:latin typeface="幼圆" pitchFamily="49" charset="-122"/>
                  <a:ea typeface="幼圆" pitchFamily="49" charset="-122"/>
                  <a:hlinkClick r:id="rId15" action="ppaction://hlinksldjump"/>
                </a:rPr>
                <a:t>完全性</a:t>
              </a:r>
              <a:endParaRPr lang="zh-CN" altLang="en-US" sz="1600" b="1">
                <a:solidFill>
                  <a:srgbClr val="FF6600"/>
                </a:solidFill>
                <a:latin typeface="幼圆" pitchFamily="49" charset="-122"/>
                <a:ea typeface="幼圆" pitchFamily="49" charset="-122"/>
              </a:endParaRPr>
            </a:p>
          </p:txBody>
        </p:sp>
        <p:sp>
          <p:nvSpPr>
            <p:cNvPr id="175145" name="Rectangle 41"/>
            <p:cNvSpPr>
              <a:spLocks noChangeArrowheads="1"/>
            </p:cNvSpPr>
            <p:nvPr/>
          </p:nvSpPr>
          <p:spPr bwMode="auto">
            <a:xfrm>
              <a:off x="1053" y="3657"/>
              <a:ext cx="28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1600" b="1">
                  <a:solidFill>
                    <a:srgbClr val="5BB600"/>
                  </a:solidFill>
                  <a:ea typeface="幼圆" pitchFamily="49" charset="-122"/>
                  <a:hlinkClick r:id="rId16" action="ppaction://hlinksldjump"/>
                </a:rPr>
                <a:t>二、有关离散问题模型及其算法的几点附加说明</a:t>
              </a:r>
              <a:endParaRPr lang="zh-CN" altLang="en-US" sz="1600" b="1">
                <a:solidFill>
                  <a:srgbClr val="5BB6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75160"/>
                                        </p:tgtEl>
                                        <p:attrNameLst>
                                          <p:attrName>style.visibility</p:attrName>
                                        </p:attrNameLst>
                                      </p:cBhvr>
                                      <p:to>
                                        <p:strVal val="visible"/>
                                      </p:to>
                                    </p:set>
                                    <p:animEffect transition="in" filter="checkerboard(across)">
                                      <p:cBhvr>
                                        <p:cTn id="7" dur="500"/>
                                        <p:tgtEl>
                                          <p:spTgt spid="175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3"/>
          <p:cNvSpPr>
            <a:spLocks noGrp="1"/>
          </p:cNvSpPr>
          <p:nvPr>
            <p:ph type="sldNum" sz="quarter" idx="10"/>
          </p:nvPr>
        </p:nvSpPr>
        <p:spPr/>
        <p:txBody>
          <a:bodyPr/>
          <a:lstStyle/>
          <a:p>
            <a:fld id="{A50AA3BE-0EA6-4CA6-A87A-4DFB4E73B68E}" type="slidenum">
              <a:rPr lang="en-US" altLang="zh-CN"/>
              <a:pPr/>
              <a:t>20</a:t>
            </a:fld>
            <a:endParaRPr lang="en-US" altLang="zh-CN"/>
          </a:p>
        </p:txBody>
      </p:sp>
      <p:grpSp>
        <p:nvGrpSpPr>
          <p:cNvPr id="106034" name="Group 562"/>
          <p:cNvGrpSpPr>
            <a:grpSpLocks/>
          </p:cNvGrpSpPr>
          <p:nvPr/>
        </p:nvGrpSpPr>
        <p:grpSpPr bwMode="auto">
          <a:xfrm>
            <a:off x="468313" y="630238"/>
            <a:ext cx="8351837" cy="2293937"/>
            <a:chOff x="295" y="397"/>
            <a:chExt cx="5261" cy="1445"/>
          </a:xfrm>
        </p:grpSpPr>
        <p:sp>
          <p:nvSpPr>
            <p:cNvPr id="105489" name="Text Box 17"/>
            <p:cNvSpPr txBox="1">
              <a:spLocks noChangeArrowheads="1"/>
            </p:cNvSpPr>
            <p:nvPr/>
          </p:nvSpPr>
          <p:spPr bwMode="auto">
            <a:xfrm>
              <a:off x="295" y="432"/>
              <a:ext cx="5261" cy="1410"/>
            </a:xfrm>
            <a:prstGeom prst="rect">
              <a:avLst/>
            </a:prstGeom>
            <a:solidFill>
              <a:srgbClr val="99CC00">
                <a:alpha val="81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a:solidFill>
                    <a:srgbClr val="000000"/>
                  </a:solidFill>
                  <a:latin typeface="幼圆" pitchFamily="49" charset="-122"/>
                  <a:ea typeface="幼圆" pitchFamily="49" charset="-122"/>
                  <a:cs typeface="Times New Roman" pitchFamily="18" charset="0"/>
                </a:rPr>
                <a:t>否则，令</a:t>
              </a:r>
            </a:p>
            <a:p>
              <a:pPr algn="l"/>
              <a:endParaRPr lang="zh-CN" altLang="en-US" sz="2000">
                <a:solidFill>
                  <a:srgbClr val="000000"/>
                </a:solidFill>
                <a:latin typeface="幼圆" pitchFamily="49" charset="-122"/>
                <a:ea typeface="幼圆" pitchFamily="49" charset="-122"/>
                <a:cs typeface="Times New Roman" pitchFamily="18" charset="0"/>
              </a:endParaRPr>
            </a:p>
            <a:p>
              <a:pPr algn="l"/>
              <a:r>
                <a:rPr lang="zh-CN" altLang="en-US" sz="2000">
                  <a:solidFill>
                    <a:srgbClr val="000000"/>
                  </a:solidFill>
                  <a:latin typeface="幼圆" pitchFamily="49" charset="-122"/>
                  <a:ea typeface="幼圆" pitchFamily="49" charset="-122"/>
                  <a:cs typeface="Times New Roman" pitchFamily="18" charset="0"/>
                </a:rPr>
                <a:t>则随着   的增大，将   最先降为零（退出基变量），故只需以    为主元作一次消去法运算（称此运算为一次转轴运算），即可得到改进后的基本可行解处的单纯形表。在本例中，因取</a:t>
              </a:r>
              <a:r>
                <a:rPr lang="en-US" altLang="zh-CN" sz="2000" i="1">
                  <a:solidFill>
                    <a:srgbClr val="000000"/>
                  </a:solidFill>
                  <a:latin typeface="幼圆" pitchFamily="49" charset="-122"/>
                  <a:ea typeface="幼圆" pitchFamily="49" charset="-122"/>
                  <a:cs typeface="Times New Roman" pitchFamily="18" charset="0"/>
                </a:rPr>
                <a:t>x</a:t>
              </a:r>
              <a:r>
                <a:rPr lang="en-US" altLang="zh-CN" sz="2000" baseline="-30000">
                  <a:solidFill>
                    <a:srgbClr val="000000"/>
                  </a:solidFill>
                  <a:latin typeface="幼圆" pitchFamily="49" charset="-122"/>
                  <a:ea typeface="幼圆" pitchFamily="49" charset="-122"/>
                  <a:cs typeface="Times New Roman" pitchFamily="18" charset="0"/>
                </a:rPr>
                <a:t>1</a:t>
              </a:r>
              <a:r>
                <a:rPr lang="zh-CN" altLang="en-US" sz="2000">
                  <a:solidFill>
                    <a:srgbClr val="000000"/>
                  </a:solidFill>
                  <a:latin typeface="幼圆" pitchFamily="49" charset="-122"/>
                  <a:ea typeface="幼圆" pitchFamily="49" charset="-122"/>
                  <a:cs typeface="Times New Roman" pitchFamily="18" charset="0"/>
                </a:rPr>
                <a:t>进基（</a:t>
              </a:r>
              <a:r>
                <a:rPr lang="en-US" altLang="zh-CN" sz="2000" i="1">
                  <a:solidFill>
                    <a:srgbClr val="000000"/>
                  </a:solidFill>
                  <a:latin typeface="幼圆" pitchFamily="49" charset="-122"/>
                  <a:ea typeface="幼圆" pitchFamily="49" charset="-122"/>
                  <a:cs typeface="Times New Roman" pitchFamily="18" charset="0"/>
                </a:rPr>
                <a:t>j</a:t>
              </a:r>
              <a:r>
                <a:rPr lang="en-US" altLang="zh-CN" sz="2000">
                  <a:solidFill>
                    <a:srgbClr val="000000"/>
                  </a:solidFill>
                  <a:latin typeface="幼圆" pitchFamily="49" charset="-122"/>
                  <a:ea typeface="幼圆" pitchFamily="49" charset="-122"/>
                  <a:cs typeface="Times New Roman" pitchFamily="18" charset="0"/>
                </a:rPr>
                <a:t>=1</a:t>
              </a:r>
              <a:r>
                <a:rPr lang="zh-CN" altLang="en-US" sz="2000">
                  <a:solidFill>
                    <a:srgbClr val="000000"/>
                  </a:solidFill>
                  <a:latin typeface="幼圆" pitchFamily="49" charset="-122"/>
                  <a:ea typeface="幼圆" pitchFamily="49" charset="-122"/>
                  <a:cs typeface="Times New Roman" pitchFamily="18" charset="0"/>
                </a:rPr>
                <a:t>）        而</a:t>
              </a:r>
            </a:p>
            <a:p>
              <a:pPr algn="l"/>
              <a:r>
                <a:rPr lang="zh-CN" altLang="en-US" sz="2000">
                  <a:solidFill>
                    <a:srgbClr val="000000"/>
                  </a:solidFill>
                  <a:latin typeface="幼圆" pitchFamily="49" charset="-122"/>
                  <a:ea typeface="幼圆" pitchFamily="49" charset="-122"/>
                  <a:cs typeface="Times New Roman" pitchFamily="18" charset="0"/>
                </a:rPr>
                <a:t>        ，以</a:t>
              </a:r>
              <a:r>
                <a:rPr lang="en-US" altLang="zh-CN" sz="2000" i="1">
                  <a:solidFill>
                    <a:srgbClr val="000000"/>
                  </a:solidFill>
                  <a:latin typeface="幼圆" pitchFamily="49" charset="-122"/>
                  <a:ea typeface="幼圆" pitchFamily="49" charset="-122"/>
                  <a:cs typeface="Times New Roman" pitchFamily="18" charset="0"/>
                </a:rPr>
                <a:t>y</a:t>
              </a:r>
              <a:r>
                <a:rPr lang="en-US" altLang="zh-CN" sz="2000" baseline="-30000">
                  <a:solidFill>
                    <a:srgbClr val="000000"/>
                  </a:solidFill>
                  <a:latin typeface="幼圆" pitchFamily="49" charset="-122"/>
                  <a:ea typeface="幼圆" pitchFamily="49" charset="-122"/>
                  <a:cs typeface="Times New Roman" pitchFamily="18" charset="0"/>
                </a:rPr>
                <a:t>11</a:t>
              </a:r>
              <a:r>
                <a:rPr lang="zh-CN" altLang="en-US" sz="2000">
                  <a:solidFill>
                    <a:srgbClr val="000000"/>
                  </a:solidFill>
                  <a:latin typeface="幼圆" pitchFamily="49" charset="-122"/>
                  <a:ea typeface="幼圆" pitchFamily="49" charset="-122"/>
                  <a:cs typeface="Times New Roman" pitchFamily="18" charset="0"/>
                </a:rPr>
                <a:t>为主元作第一次转轴，得到</a:t>
              </a:r>
              <a:r>
                <a:rPr lang="zh-CN" altLang="en-US" sz="2000">
                  <a:latin typeface="幼圆" pitchFamily="49" charset="-122"/>
                  <a:ea typeface="幼圆" pitchFamily="49" charset="-122"/>
                  <a:cs typeface="Times New Roman" pitchFamily="18" charset="0"/>
                </a:rPr>
                <a:t> </a:t>
              </a:r>
            </a:p>
            <a:p>
              <a:pPr algn="l"/>
              <a:endParaRPr lang="en-US" altLang="zh-CN" sz="2000">
                <a:latin typeface="幼圆" pitchFamily="49" charset="-122"/>
                <a:ea typeface="幼圆" pitchFamily="49" charset="-122"/>
                <a:cs typeface="Times New Roman" pitchFamily="18" charset="0"/>
              </a:endParaRPr>
            </a:p>
          </p:txBody>
        </p:sp>
        <p:graphicFrame>
          <p:nvGraphicFramePr>
            <p:cNvPr id="105481" name="Object 9"/>
            <p:cNvGraphicFramePr>
              <a:graphicFrameLocks noChangeAspect="1"/>
            </p:cNvGraphicFramePr>
            <p:nvPr/>
          </p:nvGraphicFramePr>
          <p:xfrm>
            <a:off x="1247" y="397"/>
            <a:ext cx="1224" cy="493"/>
          </p:xfrm>
          <a:graphic>
            <a:graphicData uri="http://schemas.openxmlformats.org/presentationml/2006/ole">
              <mc:AlternateContent xmlns:mc="http://schemas.openxmlformats.org/markup-compatibility/2006">
                <mc:Choice xmlns:v="urn:schemas-microsoft-com:vml" Requires="v">
                  <p:oleObj spid="_x0000_s106035" name="公式" r:id="rId3" imgW="1320227" imgH="533169" progId="Equation.3">
                    <p:embed/>
                  </p:oleObj>
                </mc:Choice>
                <mc:Fallback>
                  <p:oleObj name="公式" r:id="rId3" imgW="1320227" imgH="533169"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397"/>
                          <a:ext cx="1224"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80" name="Object 8"/>
            <p:cNvGraphicFramePr>
              <a:graphicFrameLocks noChangeAspect="1"/>
            </p:cNvGraphicFramePr>
            <p:nvPr/>
          </p:nvGraphicFramePr>
          <p:xfrm>
            <a:off x="839" y="845"/>
            <a:ext cx="250" cy="272"/>
          </p:xfrm>
          <a:graphic>
            <a:graphicData uri="http://schemas.openxmlformats.org/presentationml/2006/ole">
              <mc:AlternateContent xmlns:mc="http://schemas.openxmlformats.org/markup-compatibility/2006">
                <mc:Choice xmlns:v="urn:schemas-microsoft-com:vml" Requires="v">
                  <p:oleObj spid="_x0000_s106036" name="公式" r:id="rId5" imgW="215713" imgH="241091" progId="Equation.3">
                    <p:embed/>
                  </p:oleObj>
                </mc:Choice>
                <mc:Fallback>
                  <p:oleObj name="公式" r:id="rId5" imgW="215713" imgH="24109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845"/>
                          <a:ext cx="25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9" name="Object 7"/>
            <p:cNvGraphicFramePr>
              <a:graphicFrameLocks noChangeAspect="1"/>
            </p:cNvGraphicFramePr>
            <p:nvPr/>
          </p:nvGraphicFramePr>
          <p:xfrm>
            <a:off x="1882" y="840"/>
            <a:ext cx="218" cy="272"/>
          </p:xfrm>
          <a:graphic>
            <a:graphicData uri="http://schemas.openxmlformats.org/presentationml/2006/ole">
              <mc:AlternateContent xmlns:mc="http://schemas.openxmlformats.org/markup-compatibility/2006">
                <mc:Choice xmlns:v="urn:schemas-microsoft-com:vml" Requires="v">
                  <p:oleObj spid="_x0000_s106037" name="公式" r:id="rId7" imgW="190417" imgH="241195" progId="Equation.3">
                    <p:embed/>
                  </p:oleObj>
                </mc:Choice>
                <mc:Fallback>
                  <p:oleObj name="公式" r:id="rId7" imgW="190417" imgH="24119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 y="840"/>
                          <a:ext cx="21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8" name="Object 6"/>
            <p:cNvGraphicFramePr>
              <a:graphicFrameLocks noChangeAspect="1"/>
            </p:cNvGraphicFramePr>
            <p:nvPr/>
          </p:nvGraphicFramePr>
          <p:xfrm>
            <a:off x="4876" y="840"/>
            <a:ext cx="272" cy="234"/>
          </p:xfrm>
          <a:graphic>
            <a:graphicData uri="http://schemas.openxmlformats.org/presentationml/2006/ole">
              <mc:AlternateContent xmlns:mc="http://schemas.openxmlformats.org/markup-compatibility/2006">
                <mc:Choice xmlns:v="urn:schemas-microsoft-com:vml" Requires="v">
                  <p:oleObj spid="_x0000_s106038" name="公式" r:id="rId9" imgW="279279" imgH="241195" progId="Equation.3">
                    <p:embed/>
                  </p:oleObj>
                </mc:Choice>
                <mc:Fallback>
                  <p:oleObj name="公式" r:id="rId9" imgW="279279" imgH="241195"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 y="840"/>
                          <a:ext cx="272"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7" name="Object 5"/>
            <p:cNvGraphicFramePr>
              <a:graphicFrameLocks noChangeAspect="1"/>
            </p:cNvGraphicFramePr>
            <p:nvPr/>
          </p:nvGraphicFramePr>
          <p:xfrm>
            <a:off x="4241" y="1157"/>
            <a:ext cx="545" cy="492"/>
          </p:xfrm>
          <a:graphic>
            <a:graphicData uri="http://schemas.openxmlformats.org/presentationml/2006/ole">
              <mc:AlternateContent xmlns:mc="http://schemas.openxmlformats.org/markup-compatibility/2006">
                <mc:Choice xmlns:v="urn:schemas-microsoft-com:vml" Requires="v">
                  <p:oleObj spid="_x0000_s106039" name="公式" r:id="rId11" imgW="495085" imgH="444307" progId="Equation.3">
                    <p:embed/>
                  </p:oleObj>
                </mc:Choice>
                <mc:Fallback>
                  <p:oleObj name="公式" r:id="rId11" imgW="495085" imgH="444307"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1" y="1157"/>
                          <a:ext cx="545" cy="4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6" name="Object 4"/>
            <p:cNvGraphicFramePr>
              <a:graphicFrameLocks noChangeAspect="1"/>
            </p:cNvGraphicFramePr>
            <p:nvPr/>
          </p:nvGraphicFramePr>
          <p:xfrm>
            <a:off x="340" y="1339"/>
            <a:ext cx="544" cy="482"/>
          </p:xfrm>
          <a:graphic>
            <a:graphicData uri="http://schemas.openxmlformats.org/presentationml/2006/ole">
              <mc:AlternateContent xmlns:mc="http://schemas.openxmlformats.org/markup-compatibility/2006">
                <mc:Choice xmlns:v="urn:schemas-microsoft-com:vml" Requires="v">
                  <p:oleObj spid="_x0000_s106040" name="公式" r:id="rId13" imgW="507780" imgH="444307" progId="Equation.3">
                    <p:embed/>
                  </p:oleObj>
                </mc:Choice>
                <mc:Fallback>
                  <p:oleObj name="公式" r:id="rId13" imgW="507780" imgH="444307"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0" y="1339"/>
                          <a:ext cx="544" cy="4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5492" name="Line 20"/>
          <p:cNvSpPr>
            <a:spLocks noChangeShapeType="1"/>
          </p:cNvSpPr>
          <p:nvPr/>
        </p:nvSpPr>
        <p:spPr bwMode="auto">
          <a:xfrm>
            <a:off x="539750" y="476250"/>
            <a:ext cx="8135938" cy="0"/>
          </a:xfrm>
          <a:prstGeom prst="line">
            <a:avLst/>
          </a:prstGeom>
          <a:noFill/>
          <a:ln w="50800" cmpd="tri">
            <a:solidFill>
              <a:srgbClr val="008000"/>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509" name="Rectangle 37"/>
          <p:cNvSpPr>
            <a:spLocks noChangeArrowheads="1"/>
          </p:cNvSpPr>
          <p:nvPr/>
        </p:nvSpPr>
        <p:spPr bwMode="auto">
          <a:xfrm>
            <a:off x="2800350" y="2287588"/>
            <a:ext cx="442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511" name="Rectangle 39"/>
          <p:cNvSpPr>
            <a:spLocks noChangeArrowheads="1"/>
          </p:cNvSpPr>
          <p:nvPr/>
        </p:nvSpPr>
        <p:spPr bwMode="auto">
          <a:xfrm>
            <a:off x="2800350" y="2287588"/>
            <a:ext cx="442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518" name="Rectangle 46"/>
          <p:cNvSpPr>
            <a:spLocks noChangeArrowheads="1"/>
          </p:cNvSpPr>
          <p:nvPr/>
        </p:nvSpPr>
        <p:spPr bwMode="auto">
          <a:xfrm>
            <a:off x="2800350" y="2287588"/>
            <a:ext cx="442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769" name="Rectangle 297"/>
          <p:cNvSpPr>
            <a:spLocks noChangeArrowheads="1"/>
          </p:cNvSpPr>
          <p:nvPr/>
        </p:nvSpPr>
        <p:spPr bwMode="auto">
          <a:xfrm>
            <a:off x="2800350" y="2409825"/>
            <a:ext cx="442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771" name="Rectangle 299"/>
          <p:cNvSpPr>
            <a:spLocks noChangeArrowheads="1"/>
          </p:cNvSpPr>
          <p:nvPr/>
        </p:nvSpPr>
        <p:spPr bwMode="auto">
          <a:xfrm>
            <a:off x="2800350" y="2409825"/>
            <a:ext cx="442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778" name="Rectangle 306"/>
          <p:cNvSpPr>
            <a:spLocks noChangeArrowheads="1"/>
          </p:cNvSpPr>
          <p:nvPr/>
        </p:nvSpPr>
        <p:spPr bwMode="auto">
          <a:xfrm>
            <a:off x="2800350" y="2409825"/>
            <a:ext cx="442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030" name="Line 558"/>
          <p:cNvSpPr>
            <a:spLocks noChangeShapeType="1"/>
          </p:cNvSpPr>
          <p:nvPr/>
        </p:nvSpPr>
        <p:spPr bwMode="auto">
          <a:xfrm>
            <a:off x="539750" y="3068638"/>
            <a:ext cx="8135938" cy="0"/>
          </a:xfrm>
          <a:prstGeom prst="line">
            <a:avLst/>
          </a:prstGeom>
          <a:noFill/>
          <a:ln w="50800" cmpd="tri">
            <a:solidFill>
              <a:srgbClr val="008000"/>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6029" name="Rectangle 557"/>
          <p:cNvSpPr>
            <a:spLocks noChangeArrowheads="1"/>
          </p:cNvSpPr>
          <p:nvPr/>
        </p:nvSpPr>
        <p:spPr bwMode="auto">
          <a:xfrm>
            <a:off x="468313" y="5734050"/>
            <a:ext cx="8351837" cy="504825"/>
          </a:xfrm>
          <a:prstGeom prst="rect">
            <a:avLst/>
          </a:prstGeom>
          <a:solidFill>
            <a:srgbClr val="99CC00"/>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i="1">
                <a:solidFill>
                  <a:srgbClr val="000000"/>
                </a:solidFill>
                <a:latin typeface="幼圆" pitchFamily="49" charset="-122"/>
                <a:ea typeface="幼圆" pitchFamily="49" charset="-122"/>
                <a:cs typeface="Times New Roman" pitchFamily="18" charset="0"/>
              </a:rPr>
              <a:t>x</a:t>
            </a:r>
            <a:r>
              <a:rPr lang="en-US" altLang="zh-CN" sz="2400" baseline="30000">
                <a:solidFill>
                  <a:srgbClr val="000000"/>
                </a:solidFill>
                <a:latin typeface="幼圆" pitchFamily="49" charset="-122"/>
                <a:ea typeface="幼圆" pitchFamily="49" charset="-122"/>
                <a:cs typeface="Times New Roman" pitchFamily="18" charset="0"/>
              </a:rPr>
              <a:t>1</a:t>
            </a:r>
            <a:r>
              <a:rPr lang="en-US" altLang="zh-CN" sz="2400">
                <a:solidFill>
                  <a:srgbClr val="000000"/>
                </a:solidFill>
                <a:latin typeface="幼圆" pitchFamily="49" charset="-122"/>
                <a:ea typeface="幼圆" pitchFamily="49" charset="-122"/>
                <a:cs typeface="Times New Roman" pitchFamily="18" charset="0"/>
              </a:rPr>
              <a:t>=(5,0,0,3,7)</a:t>
            </a:r>
            <a:r>
              <a:rPr lang="en-US" altLang="zh-CN" sz="2400" i="1" baseline="30000">
                <a:solidFill>
                  <a:srgbClr val="000000"/>
                </a:solidFill>
                <a:latin typeface="幼圆" pitchFamily="49" charset="-122"/>
                <a:ea typeface="幼圆" pitchFamily="49" charset="-122"/>
                <a:cs typeface="Times New Roman" pitchFamily="18" charset="0"/>
              </a:rPr>
              <a:t>T</a:t>
            </a:r>
            <a:r>
              <a:rPr lang="en-US" altLang="zh-CN" sz="2400" i="1">
                <a:solidFill>
                  <a:srgbClr val="000000"/>
                </a:solidFill>
                <a:latin typeface="幼圆" pitchFamily="49" charset="-122"/>
                <a:ea typeface="幼圆" pitchFamily="49" charset="-122"/>
                <a:cs typeface="Times New Roman" pitchFamily="18" charset="0"/>
              </a:rPr>
              <a:t>       z</a:t>
            </a:r>
            <a:r>
              <a:rPr lang="en-US" altLang="zh-CN" sz="2400" baseline="-30000">
                <a:solidFill>
                  <a:srgbClr val="000000"/>
                </a:solidFill>
                <a:latin typeface="幼圆" pitchFamily="49" charset="-122"/>
                <a:ea typeface="幼圆" pitchFamily="49" charset="-122"/>
                <a:cs typeface="Times New Roman" pitchFamily="18" charset="0"/>
              </a:rPr>
              <a:t>1</a:t>
            </a:r>
            <a:r>
              <a:rPr lang="en-US" altLang="zh-CN" sz="2400">
                <a:solidFill>
                  <a:srgbClr val="000000"/>
                </a:solidFill>
                <a:latin typeface="幼圆" pitchFamily="49" charset="-122"/>
                <a:ea typeface="幼圆" pitchFamily="49" charset="-122"/>
                <a:cs typeface="Times New Roman" pitchFamily="18" charset="0"/>
              </a:rPr>
              <a:t>=</a:t>
            </a:r>
            <a:r>
              <a:rPr lang="zh-CN" altLang="en-US" sz="2400">
                <a:solidFill>
                  <a:srgbClr val="000000"/>
                </a:solidFill>
                <a:latin typeface="幼圆" pitchFamily="49" charset="-122"/>
                <a:ea typeface="幼圆" pitchFamily="49" charset="-122"/>
                <a:cs typeface="Times New Roman" pitchFamily="18" charset="0"/>
              </a:rPr>
              <a:t>－</a:t>
            </a:r>
            <a:r>
              <a:rPr lang="en-US" altLang="zh-CN" sz="2400">
                <a:solidFill>
                  <a:srgbClr val="000000"/>
                </a:solidFill>
                <a:latin typeface="幼圆" pitchFamily="49" charset="-122"/>
                <a:ea typeface="幼圆" pitchFamily="49" charset="-122"/>
                <a:cs typeface="Times New Roman" pitchFamily="18" charset="0"/>
              </a:rPr>
              <a:t>20</a:t>
            </a:r>
            <a:r>
              <a:rPr lang="en-US" altLang="zh-CN" sz="2400" i="1">
                <a:solidFill>
                  <a:srgbClr val="000000"/>
                </a:solidFill>
                <a:latin typeface="幼圆" pitchFamily="49" charset="-122"/>
                <a:ea typeface="幼圆" pitchFamily="49" charset="-122"/>
                <a:cs typeface="Times New Roman" pitchFamily="18" charset="0"/>
              </a:rPr>
              <a:t>     r</a:t>
            </a:r>
            <a:r>
              <a:rPr lang="en-US" altLang="zh-CN" sz="2400" i="1" baseline="-30000">
                <a:solidFill>
                  <a:srgbClr val="000000"/>
                </a:solidFill>
                <a:latin typeface="幼圆" pitchFamily="49" charset="-122"/>
                <a:ea typeface="幼圆" pitchFamily="49" charset="-122"/>
                <a:cs typeface="Times New Roman" pitchFamily="18" charset="0"/>
              </a:rPr>
              <a:t>N</a:t>
            </a:r>
            <a:r>
              <a:rPr lang="en-US" altLang="zh-CN"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r</a:t>
            </a:r>
            <a:r>
              <a:rPr lang="en-US" altLang="zh-CN" sz="2400" baseline="-30000">
                <a:solidFill>
                  <a:srgbClr val="000000"/>
                </a:solidFill>
                <a:latin typeface="幼圆" pitchFamily="49" charset="-122"/>
                <a:ea typeface="幼圆" pitchFamily="49" charset="-122"/>
                <a:cs typeface="Times New Roman" pitchFamily="18" charset="0"/>
              </a:rPr>
              <a:t>2</a:t>
            </a:r>
            <a:r>
              <a:rPr lang="en-US" altLang="zh-CN"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r</a:t>
            </a:r>
            <a:r>
              <a:rPr lang="en-US" altLang="zh-CN" sz="2400" baseline="-30000">
                <a:solidFill>
                  <a:srgbClr val="000000"/>
                </a:solidFill>
                <a:latin typeface="幼圆" pitchFamily="49" charset="-122"/>
                <a:ea typeface="幼圆" pitchFamily="49" charset="-122"/>
                <a:cs typeface="Times New Roman" pitchFamily="18" charset="0"/>
              </a:rPr>
              <a:t>3</a:t>
            </a:r>
            <a:r>
              <a:rPr lang="en-US" altLang="zh-CN" sz="2400">
                <a:solidFill>
                  <a:srgbClr val="000000"/>
                </a:solidFill>
                <a:latin typeface="幼圆" pitchFamily="49" charset="-122"/>
                <a:ea typeface="幼圆" pitchFamily="49" charset="-122"/>
                <a:cs typeface="Times New Roman" pitchFamily="18" charset="0"/>
              </a:rPr>
              <a:t>)=(</a:t>
            </a:r>
            <a:r>
              <a:rPr lang="zh-CN" altLang="en-US" sz="2400">
                <a:solidFill>
                  <a:srgbClr val="000000"/>
                </a:solidFill>
                <a:latin typeface="幼圆" pitchFamily="49" charset="-122"/>
                <a:ea typeface="幼圆" pitchFamily="49" charset="-122"/>
                <a:cs typeface="Times New Roman" pitchFamily="18" charset="0"/>
              </a:rPr>
              <a:t>－</a:t>
            </a:r>
            <a:r>
              <a:rPr lang="en-US" altLang="zh-CN" sz="2400">
                <a:solidFill>
                  <a:srgbClr val="000000"/>
                </a:solidFill>
                <a:latin typeface="幼圆" pitchFamily="49" charset="-122"/>
                <a:ea typeface="幼圆" pitchFamily="49" charset="-122"/>
                <a:cs typeface="Times New Roman" pitchFamily="18" charset="0"/>
              </a:rPr>
              <a:t>1</a:t>
            </a:r>
            <a:r>
              <a:rPr lang="zh-CN" altLang="en-US" sz="2400">
                <a:solidFill>
                  <a:srgbClr val="000000"/>
                </a:solidFill>
                <a:latin typeface="幼圆" pitchFamily="49" charset="-122"/>
                <a:ea typeface="幼圆" pitchFamily="49" charset="-122"/>
                <a:cs typeface="Times New Roman" pitchFamily="18" charset="0"/>
              </a:rPr>
              <a:t>，</a:t>
            </a:r>
            <a:r>
              <a:rPr lang="en-US" altLang="zh-CN" sz="2400">
                <a:solidFill>
                  <a:srgbClr val="000000"/>
                </a:solidFill>
                <a:latin typeface="幼圆" pitchFamily="49" charset="-122"/>
                <a:ea typeface="幼圆" pitchFamily="49" charset="-122"/>
                <a:cs typeface="Times New Roman" pitchFamily="18" charset="0"/>
              </a:rPr>
              <a:t>2)</a:t>
            </a:r>
          </a:p>
        </p:txBody>
      </p:sp>
      <p:grpSp>
        <p:nvGrpSpPr>
          <p:cNvPr id="106032" name="Group 560"/>
          <p:cNvGrpSpPr>
            <a:grpSpLocks/>
          </p:cNvGrpSpPr>
          <p:nvPr/>
        </p:nvGrpSpPr>
        <p:grpSpPr bwMode="auto">
          <a:xfrm>
            <a:off x="541338" y="3224213"/>
            <a:ext cx="8207375" cy="2436812"/>
            <a:chOff x="431" y="2031"/>
            <a:chExt cx="5170" cy="1535"/>
          </a:xfrm>
        </p:grpSpPr>
        <p:sp>
          <p:nvSpPr>
            <p:cNvPr id="105839" name="Rectangle 367"/>
            <p:cNvSpPr>
              <a:spLocks noChangeArrowheads="1"/>
            </p:cNvSpPr>
            <p:nvPr/>
          </p:nvSpPr>
          <p:spPr bwMode="auto">
            <a:xfrm>
              <a:off x="4955" y="3317"/>
              <a:ext cx="646"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20</a:t>
              </a:r>
              <a:endParaRPr lang="en-US" altLang="zh-CN" sz="2000">
                <a:latin typeface="Arial" charset="0"/>
              </a:endParaRPr>
            </a:p>
          </p:txBody>
        </p:sp>
        <p:sp>
          <p:nvSpPr>
            <p:cNvPr id="105838" name="Rectangle 366"/>
            <p:cNvSpPr>
              <a:spLocks noChangeArrowheads="1"/>
            </p:cNvSpPr>
            <p:nvPr/>
          </p:nvSpPr>
          <p:spPr bwMode="auto">
            <a:xfrm>
              <a:off x="4309" y="3317"/>
              <a:ext cx="646"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0</a:t>
              </a:r>
              <a:endParaRPr lang="en-US" altLang="zh-CN" sz="2000">
                <a:latin typeface="Arial" charset="0"/>
              </a:endParaRPr>
            </a:p>
          </p:txBody>
        </p:sp>
        <p:sp>
          <p:nvSpPr>
            <p:cNvPr id="105837" name="Rectangle 365"/>
            <p:cNvSpPr>
              <a:spLocks noChangeArrowheads="1"/>
            </p:cNvSpPr>
            <p:nvPr/>
          </p:nvSpPr>
          <p:spPr bwMode="auto">
            <a:xfrm>
              <a:off x="3662" y="3317"/>
              <a:ext cx="647"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0</a:t>
              </a:r>
              <a:endParaRPr lang="en-US" altLang="zh-CN" sz="2000">
                <a:latin typeface="Arial" charset="0"/>
              </a:endParaRPr>
            </a:p>
          </p:txBody>
        </p:sp>
        <p:sp>
          <p:nvSpPr>
            <p:cNvPr id="105836" name="Rectangle 364"/>
            <p:cNvSpPr>
              <a:spLocks noChangeArrowheads="1"/>
            </p:cNvSpPr>
            <p:nvPr/>
          </p:nvSpPr>
          <p:spPr bwMode="auto">
            <a:xfrm>
              <a:off x="3016" y="3317"/>
              <a:ext cx="646"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2</a:t>
              </a:r>
              <a:endParaRPr lang="en-US" altLang="zh-CN" sz="2000">
                <a:latin typeface="Arial" charset="0"/>
              </a:endParaRPr>
            </a:p>
          </p:txBody>
        </p:sp>
        <p:sp>
          <p:nvSpPr>
            <p:cNvPr id="105835" name="Rectangle 363"/>
            <p:cNvSpPr>
              <a:spLocks noChangeArrowheads="1"/>
            </p:cNvSpPr>
            <p:nvPr/>
          </p:nvSpPr>
          <p:spPr bwMode="auto">
            <a:xfrm>
              <a:off x="2370" y="3317"/>
              <a:ext cx="646"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1</a:t>
              </a:r>
              <a:endParaRPr lang="en-US" altLang="zh-CN" sz="2000">
                <a:latin typeface="Arial" charset="0"/>
              </a:endParaRPr>
            </a:p>
          </p:txBody>
        </p:sp>
        <p:sp>
          <p:nvSpPr>
            <p:cNvPr id="105834" name="Rectangle 362"/>
            <p:cNvSpPr>
              <a:spLocks noChangeArrowheads="1"/>
            </p:cNvSpPr>
            <p:nvPr/>
          </p:nvSpPr>
          <p:spPr bwMode="auto">
            <a:xfrm>
              <a:off x="1724" y="3317"/>
              <a:ext cx="646"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0</a:t>
              </a:r>
              <a:endParaRPr lang="en-US" altLang="zh-CN" sz="2000">
                <a:latin typeface="Arial" charset="0"/>
              </a:endParaRPr>
            </a:p>
          </p:txBody>
        </p:sp>
        <p:sp>
          <p:nvSpPr>
            <p:cNvPr id="105833" name="Rectangle 361"/>
            <p:cNvSpPr>
              <a:spLocks noChangeArrowheads="1"/>
            </p:cNvSpPr>
            <p:nvPr/>
          </p:nvSpPr>
          <p:spPr bwMode="auto">
            <a:xfrm>
              <a:off x="1077" y="3317"/>
              <a:ext cx="647"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i="1">
                  <a:latin typeface="Times New Roman" pitchFamily="18" charset="0"/>
                  <a:cs typeface="Times New Roman" pitchFamily="18" charset="0"/>
                </a:rPr>
                <a:t>r</a:t>
              </a:r>
              <a:r>
                <a:rPr lang="en-US" altLang="zh-CN" sz="2000" i="1" baseline="-30000">
                  <a:latin typeface="Times New Roman" pitchFamily="18" charset="0"/>
                  <a:cs typeface="Times New Roman" pitchFamily="18" charset="0"/>
                </a:rPr>
                <a:t>j</a:t>
              </a:r>
              <a:endParaRPr lang="en-US" altLang="zh-CN" sz="2000">
                <a:latin typeface="Arial" charset="0"/>
              </a:endParaRPr>
            </a:p>
          </p:txBody>
        </p:sp>
        <p:sp>
          <p:nvSpPr>
            <p:cNvPr id="105831" name="Rectangle 359"/>
            <p:cNvSpPr>
              <a:spLocks noChangeArrowheads="1"/>
            </p:cNvSpPr>
            <p:nvPr/>
          </p:nvSpPr>
          <p:spPr bwMode="auto">
            <a:xfrm>
              <a:off x="4955" y="3068"/>
              <a:ext cx="646"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7</a:t>
              </a:r>
              <a:endParaRPr lang="en-US" altLang="zh-CN" sz="2000">
                <a:latin typeface="Arial" charset="0"/>
              </a:endParaRPr>
            </a:p>
          </p:txBody>
        </p:sp>
        <p:sp>
          <p:nvSpPr>
            <p:cNvPr id="105830" name="Rectangle 358"/>
            <p:cNvSpPr>
              <a:spLocks noChangeArrowheads="1"/>
            </p:cNvSpPr>
            <p:nvPr/>
          </p:nvSpPr>
          <p:spPr bwMode="auto">
            <a:xfrm>
              <a:off x="4309" y="3068"/>
              <a:ext cx="646"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1</a:t>
              </a:r>
              <a:endParaRPr lang="en-US" altLang="zh-CN" sz="2000">
                <a:latin typeface="Arial" charset="0"/>
              </a:endParaRPr>
            </a:p>
          </p:txBody>
        </p:sp>
        <p:sp>
          <p:nvSpPr>
            <p:cNvPr id="105829" name="Rectangle 357"/>
            <p:cNvSpPr>
              <a:spLocks noChangeArrowheads="1"/>
            </p:cNvSpPr>
            <p:nvPr/>
          </p:nvSpPr>
          <p:spPr bwMode="auto">
            <a:xfrm>
              <a:off x="3662" y="3068"/>
              <a:ext cx="647"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0</a:t>
              </a:r>
              <a:endParaRPr lang="en-US" altLang="zh-CN" sz="2000">
                <a:latin typeface="Arial" charset="0"/>
              </a:endParaRPr>
            </a:p>
          </p:txBody>
        </p:sp>
        <p:sp>
          <p:nvSpPr>
            <p:cNvPr id="105828" name="Rectangle 356"/>
            <p:cNvSpPr>
              <a:spLocks noChangeArrowheads="1"/>
            </p:cNvSpPr>
            <p:nvPr/>
          </p:nvSpPr>
          <p:spPr bwMode="auto">
            <a:xfrm>
              <a:off x="3016" y="3068"/>
              <a:ext cx="646"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0</a:t>
              </a:r>
              <a:endParaRPr lang="en-US" altLang="zh-CN" sz="2000">
                <a:latin typeface="Arial" charset="0"/>
              </a:endParaRPr>
            </a:p>
          </p:txBody>
        </p:sp>
        <p:sp>
          <p:nvSpPr>
            <p:cNvPr id="105827" name="Rectangle 355"/>
            <p:cNvSpPr>
              <a:spLocks noChangeArrowheads="1"/>
            </p:cNvSpPr>
            <p:nvPr/>
          </p:nvSpPr>
          <p:spPr bwMode="auto">
            <a:xfrm>
              <a:off x="2370" y="3068"/>
              <a:ext cx="646"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1</a:t>
              </a:r>
              <a:endParaRPr lang="en-US" altLang="zh-CN" sz="2000">
                <a:latin typeface="Arial" charset="0"/>
              </a:endParaRPr>
            </a:p>
          </p:txBody>
        </p:sp>
        <p:sp>
          <p:nvSpPr>
            <p:cNvPr id="105826" name="Rectangle 354"/>
            <p:cNvSpPr>
              <a:spLocks noChangeArrowheads="1"/>
            </p:cNvSpPr>
            <p:nvPr/>
          </p:nvSpPr>
          <p:spPr bwMode="auto">
            <a:xfrm>
              <a:off x="1724" y="3068"/>
              <a:ext cx="646"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0</a:t>
              </a:r>
              <a:endParaRPr lang="en-US" altLang="zh-CN" sz="2000">
                <a:latin typeface="Arial" charset="0"/>
              </a:endParaRPr>
            </a:p>
          </p:txBody>
        </p:sp>
        <p:sp>
          <p:nvSpPr>
            <p:cNvPr id="105825" name="Rectangle 353"/>
            <p:cNvSpPr>
              <a:spLocks noChangeArrowheads="1"/>
            </p:cNvSpPr>
            <p:nvPr/>
          </p:nvSpPr>
          <p:spPr bwMode="auto">
            <a:xfrm>
              <a:off x="1077" y="3068"/>
              <a:ext cx="647" cy="24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i="1">
                  <a:latin typeface="Times New Roman" pitchFamily="18" charset="0"/>
                  <a:cs typeface="Times New Roman" pitchFamily="18" charset="0"/>
                </a:rPr>
                <a:t>x</a:t>
              </a:r>
              <a:r>
                <a:rPr lang="en-US" altLang="zh-CN" sz="2000" baseline="-30000">
                  <a:latin typeface="Times New Roman" pitchFamily="18" charset="0"/>
                  <a:cs typeface="Times New Roman" pitchFamily="18" charset="0"/>
                </a:rPr>
                <a:t>5</a:t>
              </a:r>
              <a:endParaRPr lang="en-US" altLang="zh-CN" sz="2000">
                <a:latin typeface="Arial" charset="0"/>
              </a:endParaRPr>
            </a:p>
          </p:txBody>
        </p:sp>
        <p:sp>
          <p:nvSpPr>
            <p:cNvPr id="105823" name="Rectangle 351"/>
            <p:cNvSpPr>
              <a:spLocks noChangeArrowheads="1"/>
            </p:cNvSpPr>
            <p:nvPr/>
          </p:nvSpPr>
          <p:spPr bwMode="auto">
            <a:xfrm>
              <a:off x="4955" y="2722"/>
              <a:ext cx="646"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3</a:t>
              </a:r>
              <a:endParaRPr lang="en-US" altLang="zh-CN" sz="2000">
                <a:latin typeface="Arial" charset="0"/>
              </a:endParaRPr>
            </a:p>
          </p:txBody>
        </p:sp>
        <p:sp>
          <p:nvSpPr>
            <p:cNvPr id="105822" name="Rectangle 350"/>
            <p:cNvSpPr>
              <a:spLocks noChangeArrowheads="1"/>
            </p:cNvSpPr>
            <p:nvPr/>
          </p:nvSpPr>
          <p:spPr bwMode="auto">
            <a:xfrm>
              <a:off x="4309" y="2722"/>
              <a:ext cx="646"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0</a:t>
              </a:r>
              <a:endParaRPr lang="en-US" altLang="zh-CN" sz="2000">
                <a:latin typeface="Arial" charset="0"/>
              </a:endParaRPr>
            </a:p>
          </p:txBody>
        </p:sp>
        <p:sp>
          <p:nvSpPr>
            <p:cNvPr id="105821" name="Rectangle 349"/>
            <p:cNvSpPr>
              <a:spLocks noChangeArrowheads="1"/>
            </p:cNvSpPr>
            <p:nvPr/>
          </p:nvSpPr>
          <p:spPr bwMode="auto">
            <a:xfrm>
              <a:off x="3662" y="2722"/>
              <a:ext cx="647"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1</a:t>
              </a:r>
              <a:endParaRPr lang="en-US" altLang="zh-CN" sz="2000">
                <a:latin typeface="Arial" charset="0"/>
              </a:endParaRPr>
            </a:p>
          </p:txBody>
        </p:sp>
        <p:sp>
          <p:nvSpPr>
            <p:cNvPr id="105820" name="Rectangle 348"/>
            <p:cNvSpPr>
              <a:spLocks noChangeArrowheads="1"/>
            </p:cNvSpPr>
            <p:nvPr/>
          </p:nvSpPr>
          <p:spPr bwMode="auto">
            <a:xfrm>
              <a:off x="3016" y="2722"/>
              <a:ext cx="646"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20000"/>
                </a:spcBef>
                <a:buClr>
                  <a:schemeClr val="bg2"/>
                </a:buClr>
                <a:buSzPct val="75000"/>
                <a:buFont typeface="Wingdings" pitchFamily="2" charset="2"/>
                <a:buNone/>
              </a:pPr>
              <a:r>
                <a:rPr lang="en-US" altLang="zh-CN" sz="2000">
                  <a:latin typeface="Arial" charset="0"/>
                </a:rPr>
                <a:t>   -</a:t>
              </a:r>
            </a:p>
          </p:txBody>
        </p:sp>
        <p:sp>
          <p:nvSpPr>
            <p:cNvPr id="105819" name="Rectangle 347"/>
            <p:cNvSpPr>
              <a:spLocks noChangeArrowheads="1"/>
            </p:cNvSpPr>
            <p:nvPr/>
          </p:nvSpPr>
          <p:spPr bwMode="auto">
            <a:xfrm>
              <a:off x="2370" y="2722"/>
              <a:ext cx="646"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20000"/>
                </a:spcBef>
                <a:buClr>
                  <a:schemeClr val="bg2"/>
                </a:buClr>
                <a:buSzPct val="75000"/>
                <a:buFont typeface="Wingdings" pitchFamily="2" charset="2"/>
                <a:buNone/>
              </a:pPr>
              <a:endParaRPr lang="zh-CN" altLang="zh-CN" sz="2000">
                <a:latin typeface="Arial" charset="0"/>
              </a:endParaRPr>
            </a:p>
          </p:txBody>
        </p:sp>
        <p:sp>
          <p:nvSpPr>
            <p:cNvPr id="105818" name="Rectangle 346"/>
            <p:cNvSpPr>
              <a:spLocks noChangeArrowheads="1"/>
            </p:cNvSpPr>
            <p:nvPr/>
          </p:nvSpPr>
          <p:spPr bwMode="auto">
            <a:xfrm>
              <a:off x="1724" y="2722"/>
              <a:ext cx="646"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0</a:t>
              </a:r>
              <a:endParaRPr lang="en-US" altLang="zh-CN" sz="2000">
                <a:latin typeface="Arial" charset="0"/>
              </a:endParaRPr>
            </a:p>
          </p:txBody>
        </p:sp>
        <p:sp>
          <p:nvSpPr>
            <p:cNvPr id="105817" name="Rectangle 345"/>
            <p:cNvSpPr>
              <a:spLocks noChangeArrowheads="1"/>
            </p:cNvSpPr>
            <p:nvPr/>
          </p:nvSpPr>
          <p:spPr bwMode="auto">
            <a:xfrm>
              <a:off x="1077" y="2722"/>
              <a:ext cx="647"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i="1">
                  <a:latin typeface="Times New Roman" pitchFamily="18" charset="0"/>
                  <a:cs typeface="Times New Roman" pitchFamily="18" charset="0"/>
                </a:rPr>
                <a:t>x</a:t>
              </a:r>
              <a:r>
                <a:rPr lang="en-US" altLang="zh-CN" sz="2000" baseline="-30000">
                  <a:latin typeface="Times New Roman" pitchFamily="18" charset="0"/>
                  <a:cs typeface="Times New Roman" pitchFamily="18" charset="0"/>
                </a:rPr>
                <a:t>4</a:t>
              </a:r>
              <a:endParaRPr lang="en-US" altLang="zh-CN" sz="2000">
                <a:latin typeface="Arial" charset="0"/>
              </a:endParaRPr>
            </a:p>
          </p:txBody>
        </p:sp>
        <p:sp>
          <p:nvSpPr>
            <p:cNvPr id="105815" name="Rectangle 343"/>
            <p:cNvSpPr>
              <a:spLocks noChangeArrowheads="1"/>
            </p:cNvSpPr>
            <p:nvPr/>
          </p:nvSpPr>
          <p:spPr bwMode="auto">
            <a:xfrm>
              <a:off x="4955" y="2377"/>
              <a:ext cx="646" cy="345"/>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5</a:t>
              </a:r>
              <a:endParaRPr lang="en-US" altLang="zh-CN" sz="2000">
                <a:latin typeface="Arial" charset="0"/>
              </a:endParaRPr>
            </a:p>
          </p:txBody>
        </p:sp>
        <p:sp>
          <p:nvSpPr>
            <p:cNvPr id="105814" name="Rectangle 342"/>
            <p:cNvSpPr>
              <a:spLocks noChangeArrowheads="1"/>
            </p:cNvSpPr>
            <p:nvPr/>
          </p:nvSpPr>
          <p:spPr bwMode="auto">
            <a:xfrm>
              <a:off x="4309" y="2377"/>
              <a:ext cx="646" cy="345"/>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0</a:t>
              </a:r>
              <a:endParaRPr lang="en-US" altLang="zh-CN" sz="2000">
                <a:latin typeface="Arial" charset="0"/>
              </a:endParaRPr>
            </a:p>
          </p:txBody>
        </p:sp>
        <p:sp>
          <p:nvSpPr>
            <p:cNvPr id="105813" name="Rectangle 341"/>
            <p:cNvSpPr>
              <a:spLocks noChangeArrowheads="1"/>
            </p:cNvSpPr>
            <p:nvPr/>
          </p:nvSpPr>
          <p:spPr bwMode="auto">
            <a:xfrm>
              <a:off x="3662" y="2377"/>
              <a:ext cx="647" cy="345"/>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0</a:t>
              </a:r>
              <a:endParaRPr lang="en-US" altLang="zh-CN" sz="2000">
                <a:latin typeface="Arial" charset="0"/>
              </a:endParaRPr>
            </a:p>
          </p:txBody>
        </p:sp>
        <p:sp>
          <p:nvSpPr>
            <p:cNvPr id="105812" name="Rectangle 340"/>
            <p:cNvSpPr>
              <a:spLocks noChangeArrowheads="1"/>
            </p:cNvSpPr>
            <p:nvPr/>
          </p:nvSpPr>
          <p:spPr bwMode="auto">
            <a:xfrm>
              <a:off x="3016" y="2377"/>
              <a:ext cx="646" cy="345"/>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20000"/>
                </a:spcBef>
                <a:buClr>
                  <a:schemeClr val="bg2"/>
                </a:buClr>
                <a:buSzPct val="75000"/>
                <a:buFont typeface="Wingdings" pitchFamily="2" charset="2"/>
                <a:buNone/>
              </a:pPr>
              <a:endParaRPr lang="zh-CN" altLang="zh-CN" sz="2000">
                <a:latin typeface="Arial" charset="0"/>
              </a:endParaRPr>
            </a:p>
          </p:txBody>
        </p:sp>
        <p:sp>
          <p:nvSpPr>
            <p:cNvPr id="105811" name="Rectangle 339"/>
            <p:cNvSpPr>
              <a:spLocks noChangeArrowheads="1"/>
            </p:cNvSpPr>
            <p:nvPr/>
          </p:nvSpPr>
          <p:spPr bwMode="auto">
            <a:xfrm>
              <a:off x="2370" y="2377"/>
              <a:ext cx="646" cy="345"/>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20000"/>
                </a:spcBef>
                <a:buClr>
                  <a:schemeClr val="bg2"/>
                </a:buClr>
                <a:buSzPct val="75000"/>
                <a:buFont typeface="Wingdings" pitchFamily="2" charset="2"/>
                <a:buNone/>
              </a:pPr>
              <a:endParaRPr lang="zh-CN" altLang="zh-CN" sz="2000">
                <a:latin typeface="Arial" charset="0"/>
              </a:endParaRPr>
            </a:p>
          </p:txBody>
        </p:sp>
        <p:sp>
          <p:nvSpPr>
            <p:cNvPr id="105810" name="Rectangle 338"/>
            <p:cNvSpPr>
              <a:spLocks noChangeArrowheads="1"/>
            </p:cNvSpPr>
            <p:nvPr/>
          </p:nvSpPr>
          <p:spPr bwMode="auto">
            <a:xfrm>
              <a:off x="1724" y="2377"/>
              <a:ext cx="646" cy="345"/>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latin typeface="Times New Roman" pitchFamily="18" charset="0"/>
                  <a:cs typeface="Times New Roman" pitchFamily="18" charset="0"/>
                </a:rPr>
                <a:t>1</a:t>
              </a:r>
              <a:endParaRPr lang="en-US" altLang="zh-CN" sz="2000">
                <a:latin typeface="Arial" charset="0"/>
              </a:endParaRPr>
            </a:p>
          </p:txBody>
        </p:sp>
        <p:sp>
          <p:nvSpPr>
            <p:cNvPr id="105809" name="Rectangle 337"/>
            <p:cNvSpPr>
              <a:spLocks noChangeArrowheads="1"/>
            </p:cNvSpPr>
            <p:nvPr/>
          </p:nvSpPr>
          <p:spPr bwMode="auto">
            <a:xfrm>
              <a:off x="1077" y="2377"/>
              <a:ext cx="647" cy="345"/>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i="1">
                  <a:latin typeface="Times New Roman" pitchFamily="18" charset="0"/>
                  <a:cs typeface="Times New Roman" pitchFamily="18" charset="0"/>
                </a:rPr>
                <a:t>x</a:t>
              </a:r>
              <a:r>
                <a:rPr lang="en-US" altLang="zh-CN" sz="2000" baseline="-30000">
                  <a:latin typeface="Times New Roman" pitchFamily="18" charset="0"/>
                  <a:cs typeface="Times New Roman" pitchFamily="18" charset="0"/>
                </a:rPr>
                <a:t>3</a:t>
              </a:r>
              <a:endParaRPr lang="en-US" altLang="zh-CN" sz="2000">
                <a:latin typeface="Arial" charset="0"/>
              </a:endParaRPr>
            </a:p>
          </p:txBody>
        </p:sp>
        <p:sp>
          <p:nvSpPr>
            <p:cNvPr id="105808" name="Rectangle 336"/>
            <p:cNvSpPr>
              <a:spLocks noChangeArrowheads="1"/>
            </p:cNvSpPr>
            <p:nvPr/>
          </p:nvSpPr>
          <p:spPr bwMode="auto">
            <a:xfrm>
              <a:off x="431" y="2377"/>
              <a:ext cx="646" cy="1189"/>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a:latin typeface="Times New Roman" pitchFamily="18" charset="0"/>
                  <a:cs typeface="Times New Roman" pitchFamily="18" charset="0"/>
                </a:rPr>
                <a:t>基</a:t>
              </a:r>
              <a:endParaRPr lang="zh-CN" altLang="en-US" sz="2000">
                <a:cs typeface="Times New Roman" pitchFamily="18" charset="0"/>
              </a:endParaRPr>
            </a:p>
            <a:p>
              <a:pPr algn="ctr" eaLnBrk="0" hangingPunct="0"/>
              <a:r>
                <a:rPr lang="zh-CN" altLang="en-US" sz="2000">
                  <a:latin typeface="Times New Roman" pitchFamily="18" charset="0"/>
                  <a:cs typeface="Times New Roman" pitchFamily="18" charset="0"/>
                </a:rPr>
                <a:t>变</a:t>
              </a:r>
              <a:endParaRPr lang="zh-CN" altLang="en-US" sz="2000">
                <a:cs typeface="Times New Roman" pitchFamily="18" charset="0"/>
              </a:endParaRPr>
            </a:p>
            <a:p>
              <a:pPr algn="ctr" eaLnBrk="0" hangingPunct="0"/>
              <a:r>
                <a:rPr lang="zh-CN" altLang="en-US" sz="2000">
                  <a:latin typeface="Times New Roman" pitchFamily="18" charset="0"/>
                  <a:cs typeface="Times New Roman" pitchFamily="18" charset="0"/>
                </a:rPr>
                <a:t>量</a:t>
              </a:r>
              <a:endParaRPr lang="zh-CN" altLang="en-US" sz="2000">
                <a:latin typeface="Arial" charset="0"/>
              </a:endParaRPr>
            </a:p>
          </p:txBody>
        </p:sp>
        <p:sp>
          <p:nvSpPr>
            <p:cNvPr id="105807" name="Rectangle 335"/>
            <p:cNvSpPr>
              <a:spLocks noChangeArrowheads="1"/>
            </p:cNvSpPr>
            <p:nvPr/>
          </p:nvSpPr>
          <p:spPr bwMode="auto">
            <a:xfrm>
              <a:off x="4955" y="2031"/>
              <a:ext cx="646"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20000"/>
                </a:spcBef>
                <a:buClr>
                  <a:schemeClr val="bg2"/>
                </a:buClr>
                <a:buSzPct val="75000"/>
                <a:buFont typeface="Wingdings" pitchFamily="2" charset="2"/>
                <a:buNone/>
              </a:pPr>
              <a:endParaRPr lang="zh-CN" altLang="zh-CN" sz="2000">
                <a:latin typeface="Arial" charset="0"/>
              </a:endParaRPr>
            </a:p>
          </p:txBody>
        </p:sp>
        <p:sp>
          <p:nvSpPr>
            <p:cNvPr id="105806" name="Rectangle 334"/>
            <p:cNvSpPr>
              <a:spLocks noChangeArrowheads="1"/>
            </p:cNvSpPr>
            <p:nvPr/>
          </p:nvSpPr>
          <p:spPr bwMode="auto">
            <a:xfrm>
              <a:off x="4309" y="2031"/>
              <a:ext cx="646"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i="1">
                  <a:latin typeface="Times New Roman" pitchFamily="18" charset="0"/>
                  <a:cs typeface="Times New Roman" pitchFamily="18" charset="0"/>
                </a:rPr>
                <a:t>x</a:t>
              </a:r>
              <a:r>
                <a:rPr lang="en-US" altLang="zh-CN" sz="2000" baseline="-30000">
                  <a:latin typeface="Times New Roman" pitchFamily="18" charset="0"/>
                  <a:cs typeface="Times New Roman" pitchFamily="18" charset="0"/>
                </a:rPr>
                <a:t>5</a:t>
              </a:r>
              <a:endParaRPr lang="en-US" altLang="zh-CN" sz="2000">
                <a:latin typeface="Arial" charset="0"/>
              </a:endParaRPr>
            </a:p>
          </p:txBody>
        </p:sp>
        <p:sp>
          <p:nvSpPr>
            <p:cNvPr id="105805" name="Rectangle 333"/>
            <p:cNvSpPr>
              <a:spLocks noChangeArrowheads="1"/>
            </p:cNvSpPr>
            <p:nvPr/>
          </p:nvSpPr>
          <p:spPr bwMode="auto">
            <a:xfrm>
              <a:off x="3662" y="2031"/>
              <a:ext cx="647"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i="1">
                  <a:latin typeface="Times New Roman" pitchFamily="18" charset="0"/>
                  <a:cs typeface="Times New Roman" pitchFamily="18" charset="0"/>
                </a:rPr>
                <a:t>x</a:t>
              </a:r>
              <a:r>
                <a:rPr lang="en-US" altLang="zh-CN" sz="2000" baseline="-30000">
                  <a:latin typeface="Times New Roman" pitchFamily="18" charset="0"/>
                  <a:cs typeface="Times New Roman" pitchFamily="18" charset="0"/>
                </a:rPr>
                <a:t>4</a:t>
              </a:r>
              <a:endParaRPr lang="en-US" altLang="zh-CN" sz="2000">
                <a:latin typeface="Arial" charset="0"/>
              </a:endParaRPr>
            </a:p>
          </p:txBody>
        </p:sp>
        <p:sp>
          <p:nvSpPr>
            <p:cNvPr id="105804" name="Rectangle 332"/>
            <p:cNvSpPr>
              <a:spLocks noChangeArrowheads="1"/>
            </p:cNvSpPr>
            <p:nvPr/>
          </p:nvSpPr>
          <p:spPr bwMode="auto">
            <a:xfrm>
              <a:off x="3016" y="2031"/>
              <a:ext cx="646"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i="1">
                  <a:latin typeface="Times New Roman" pitchFamily="18" charset="0"/>
                  <a:cs typeface="Times New Roman" pitchFamily="18" charset="0"/>
                </a:rPr>
                <a:t>x</a:t>
              </a:r>
              <a:r>
                <a:rPr lang="en-US" altLang="zh-CN" sz="2000" baseline="-30000">
                  <a:latin typeface="Times New Roman" pitchFamily="18" charset="0"/>
                  <a:cs typeface="Times New Roman" pitchFamily="18" charset="0"/>
                </a:rPr>
                <a:t>3</a:t>
              </a:r>
              <a:endParaRPr lang="en-US" altLang="zh-CN" sz="2000">
                <a:latin typeface="Arial" charset="0"/>
              </a:endParaRPr>
            </a:p>
          </p:txBody>
        </p:sp>
        <p:sp>
          <p:nvSpPr>
            <p:cNvPr id="105803" name="Rectangle 331"/>
            <p:cNvSpPr>
              <a:spLocks noChangeArrowheads="1"/>
            </p:cNvSpPr>
            <p:nvPr/>
          </p:nvSpPr>
          <p:spPr bwMode="auto">
            <a:xfrm>
              <a:off x="2370" y="2031"/>
              <a:ext cx="646"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i="1">
                  <a:latin typeface="Times New Roman" pitchFamily="18" charset="0"/>
                  <a:cs typeface="Times New Roman" pitchFamily="18" charset="0"/>
                </a:rPr>
                <a:t>x</a:t>
              </a:r>
              <a:r>
                <a:rPr lang="en-US" altLang="zh-CN" sz="2000" baseline="-30000">
                  <a:latin typeface="Times New Roman" pitchFamily="18" charset="0"/>
                  <a:cs typeface="Times New Roman" pitchFamily="18" charset="0"/>
                </a:rPr>
                <a:t>2</a:t>
              </a:r>
              <a:endParaRPr lang="en-US" altLang="zh-CN" sz="2000">
                <a:latin typeface="Arial" charset="0"/>
              </a:endParaRPr>
            </a:p>
          </p:txBody>
        </p:sp>
        <p:sp>
          <p:nvSpPr>
            <p:cNvPr id="105802" name="Rectangle 330"/>
            <p:cNvSpPr>
              <a:spLocks noChangeArrowheads="1"/>
            </p:cNvSpPr>
            <p:nvPr/>
          </p:nvSpPr>
          <p:spPr bwMode="auto">
            <a:xfrm>
              <a:off x="1724" y="2031"/>
              <a:ext cx="646"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i="1">
                  <a:latin typeface="Times New Roman" pitchFamily="18" charset="0"/>
                  <a:cs typeface="Times New Roman" pitchFamily="18" charset="0"/>
                </a:rPr>
                <a:t>x</a:t>
              </a:r>
              <a:r>
                <a:rPr lang="en-US" altLang="zh-CN" sz="2000" baseline="-30000">
                  <a:latin typeface="Times New Roman" pitchFamily="18" charset="0"/>
                  <a:cs typeface="Times New Roman" pitchFamily="18" charset="0"/>
                </a:rPr>
                <a:t>1</a:t>
              </a:r>
              <a:endParaRPr lang="en-US" altLang="zh-CN" sz="2000">
                <a:latin typeface="Arial" charset="0"/>
              </a:endParaRPr>
            </a:p>
          </p:txBody>
        </p:sp>
        <p:sp>
          <p:nvSpPr>
            <p:cNvPr id="105801" name="Rectangle 329"/>
            <p:cNvSpPr>
              <a:spLocks noChangeArrowheads="1"/>
            </p:cNvSpPr>
            <p:nvPr/>
          </p:nvSpPr>
          <p:spPr bwMode="auto">
            <a:xfrm>
              <a:off x="1077" y="2031"/>
              <a:ext cx="647"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20000"/>
                </a:spcBef>
                <a:buClr>
                  <a:schemeClr val="bg2"/>
                </a:buClr>
                <a:buSzPct val="75000"/>
                <a:buFont typeface="Wingdings" pitchFamily="2" charset="2"/>
                <a:buNone/>
              </a:pPr>
              <a:endParaRPr lang="zh-CN" altLang="zh-CN" sz="2000">
                <a:latin typeface="Arial" charset="0"/>
              </a:endParaRPr>
            </a:p>
          </p:txBody>
        </p:sp>
        <p:sp>
          <p:nvSpPr>
            <p:cNvPr id="105800" name="Rectangle 328"/>
            <p:cNvSpPr>
              <a:spLocks noChangeArrowheads="1"/>
            </p:cNvSpPr>
            <p:nvPr/>
          </p:nvSpPr>
          <p:spPr bwMode="auto">
            <a:xfrm>
              <a:off x="431" y="2031"/>
              <a:ext cx="646" cy="346"/>
            </a:xfrm>
            <a:prstGeom prst="rect">
              <a:avLst/>
            </a:prstGeom>
            <a:solidFill>
              <a:srgbClr val="99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20000"/>
                </a:spcBef>
                <a:buClr>
                  <a:schemeClr val="bg2"/>
                </a:buClr>
                <a:buSzPct val="75000"/>
                <a:buFont typeface="Wingdings" pitchFamily="2" charset="2"/>
                <a:buNone/>
              </a:pPr>
              <a:endParaRPr lang="zh-CN" altLang="zh-CN" sz="2000">
                <a:latin typeface="Arial" charset="0"/>
              </a:endParaRPr>
            </a:p>
          </p:txBody>
        </p:sp>
        <p:sp>
          <p:nvSpPr>
            <p:cNvPr id="105840" name="Line 368"/>
            <p:cNvSpPr>
              <a:spLocks noChangeShapeType="1"/>
            </p:cNvSpPr>
            <p:nvPr/>
          </p:nvSpPr>
          <p:spPr bwMode="auto">
            <a:xfrm>
              <a:off x="431" y="2031"/>
              <a:ext cx="517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841" name="Line 369"/>
            <p:cNvSpPr>
              <a:spLocks noChangeShapeType="1"/>
            </p:cNvSpPr>
            <p:nvPr/>
          </p:nvSpPr>
          <p:spPr bwMode="auto">
            <a:xfrm>
              <a:off x="431" y="3566"/>
              <a:ext cx="517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842" name="Line 370"/>
            <p:cNvSpPr>
              <a:spLocks noChangeShapeType="1"/>
            </p:cNvSpPr>
            <p:nvPr/>
          </p:nvSpPr>
          <p:spPr bwMode="auto">
            <a:xfrm>
              <a:off x="431" y="2031"/>
              <a:ext cx="0" cy="153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843" name="Line 371"/>
            <p:cNvSpPr>
              <a:spLocks noChangeShapeType="1"/>
            </p:cNvSpPr>
            <p:nvPr/>
          </p:nvSpPr>
          <p:spPr bwMode="auto">
            <a:xfrm>
              <a:off x="5601" y="2031"/>
              <a:ext cx="0" cy="153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846" name="Line 374"/>
            <p:cNvSpPr>
              <a:spLocks noChangeShapeType="1"/>
            </p:cNvSpPr>
            <p:nvPr/>
          </p:nvSpPr>
          <p:spPr bwMode="auto">
            <a:xfrm>
              <a:off x="431" y="2377"/>
              <a:ext cx="517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848" name="Line 376"/>
            <p:cNvSpPr>
              <a:spLocks noChangeShapeType="1"/>
            </p:cNvSpPr>
            <p:nvPr/>
          </p:nvSpPr>
          <p:spPr bwMode="auto">
            <a:xfrm>
              <a:off x="1077" y="2031"/>
              <a:ext cx="0" cy="153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851" name="Line 379"/>
            <p:cNvSpPr>
              <a:spLocks noChangeShapeType="1"/>
            </p:cNvSpPr>
            <p:nvPr/>
          </p:nvSpPr>
          <p:spPr bwMode="auto">
            <a:xfrm>
              <a:off x="1724" y="2031"/>
              <a:ext cx="0" cy="34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854" name="Line 382"/>
            <p:cNvSpPr>
              <a:spLocks noChangeShapeType="1"/>
            </p:cNvSpPr>
            <p:nvPr/>
          </p:nvSpPr>
          <p:spPr bwMode="auto">
            <a:xfrm>
              <a:off x="2370" y="2031"/>
              <a:ext cx="0" cy="153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857" name="Line 385"/>
            <p:cNvSpPr>
              <a:spLocks noChangeShapeType="1"/>
            </p:cNvSpPr>
            <p:nvPr/>
          </p:nvSpPr>
          <p:spPr bwMode="auto">
            <a:xfrm>
              <a:off x="3016" y="2031"/>
              <a:ext cx="0" cy="153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860" name="Line 388"/>
            <p:cNvSpPr>
              <a:spLocks noChangeShapeType="1"/>
            </p:cNvSpPr>
            <p:nvPr/>
          </p:nvSpPr>
          <p:spPr bwMode="auto">
            <a:xfrm>
              <a:off x="3662" y="2031"/>
              <a:ext cx="0" cy="153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863" name="Line 391"/>
            <p:cNvSpPr>
              <a:spLocks noChangeShapeType="1"/>
            </p:cNvSpPr>
            <p:nvPr/>
          </p:nvSpPr>
          <p:spPr bwMode="auto">
            <a:xfrm>
              <a:off x="4309" y="2031"/>
              <a:ext cx="0" cy="153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866" name="Line 394"/>
            <p:cNvSpPr>
              <a:spLocks noChangeShapeType="1"/>
            </p:cNvSpPr>
            <p:nvPr/>
          </p:nvSpPr>
          <p:spPr bwMode="auto">
            <a:xfrm>
              <a:off x="4955" y="2031"/>
              <a:ext cx="0" cy="153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880" name="Line 408"/>
            <p:cNvSpPr>
              <a:spLocks noChangeShapeType="1"/>
            </p:cNvSpPr>
            <p:nvPr/>
          </p:nvSpPr>
          <p:spPr bwMode="auto">
            <a:xfrm>
              <a:off x="1077" y="2722"/>
              <a:ext cx="4524"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883" name="Line 411"/>
            <p:cNvSpPr>
              <a:spLocks noChangeShapeType="1"/>
            </p:cNvSpPr>
            <p:nvPr/>
          </p:nvSpPr>
          <p:spPr bwMode="auto">
            <a:xfrm>
              <a:off x="1724" y="2377"/>
              <a:ext cx="0" cy="118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913" name="Line 441"/>
            <p:cNvSpPr>
              <a:spLocks noChangeShapeType="1"/>
            </p:cNvSpPr>
            <p:nvPr/>
          </p:nvSpPr>
          <p:spPr bwMode="auto">
            <a:xfrm>
              <a:off x="1077" y="3068"/>
              <a:ext cx="4524"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05947" name="Line 475"/>
            <p:cNvSpPr>
              <a:spLocks noChangeShapeType="1"/>
            </p:cNvSpPr>
            <p:nvPr/>
          </p:nvSpPr>
          <p:spPr bwMode="auto">
            <a:xfrm>
              <a:off x="1077" y="3317"/>
              <a:ext cx="452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pSp>
          <p:nvGrpSpPr>
            <p:cNvPr id="106028" name="Group 556"/>
            <p:cNvGrpSpPr>
              <a:grpSpLocks/>
            </p:cNvGrpSpPr>
            <p:nvPr/>
          </p:nvGrpSpPr>
          <p:grpSpPr bwMode="auto">
            <a:xfrm>
              <a:off x="2608" y="2341"/>
              <a:ext cx="825" cy="726"/>
              <a:chOff x="2514" y="2523"/>
              <a:chExt cx="825" cy="726"/>
            </a:xfrm>
          </p:grpSpPr>
          <p:graphicFrame>
            <p:nvGraphicFramePr>
              <p:cNvPr id="106020" name="Object 548"/>
              <p:cNvGraphicFramePr>
                <a:graphicFrameLocks noChangeAspect="1"/>
              </p:cNvGraphicFramePr>
              <p:nvPr/>
            </p:nvGraphicFramePr>
            <p:xfrm>
              <a:off x="3191" y="2886"/>
              <a:ext cx="143" cy="363"/>
            </p:xfrm>
            <a:graphic>
              <a:graphicData uri="http://schemas.openxmlformats.org/presentationml/2006/ole">
                <mc:AlternateContent xmlns:mc="http://schemas.openxmlformats.org/markup-compatibility/2006">
                  <mc:Choice xmlns:v="urn:schemas-microsoft-com:vml" Requires="v">
                    <p:oleObj spid="_x0000_s106041" name="公式" r:id="rId15" imgW="152334" imgH="393529" progId="Equation.3">
                      <p:embed/>
                    </p:oleObj>
                  </mc:Choice>
                  <mc:Fallback>
                    <p:oleObj name="公式" r:id="rId15" imgW="152334" imgH="393529" progId="Equation.3">
                      <p:embed/>
                      <p:pic>
                        <p:nvPicPr>
                          <p:cNvPr id="0" name="Object 5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91" y="2886"/>
                            <a:ext cx="143"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021" name="Object 549"/>
              <p:cNvGraphicFramePr>
                <a:graphicFrameLocks noChangeAspect="1"/>
              </p:cNvGraphicFramePr>
              <p:nvPr/>
            </p:nvGraphicFramePr>
            <p:xfrm>
              <a:off x="2514" y="2886"/>
              <a:ext cx="145" cy="363"/>
            </p:xfrm>
            <a:graphic>
              <a:graphicData uri="http://schemas.openxmlformats.org/presentationml/2006/ole">
                <mc:AlternateContent xmlns:mc="http://schemas.openxmlformats.org/markup-compatibility/2006">
                  <mc:Choice xmlns:v="urn:schemas-microsoft-com:vml" Requires="v">
                    <p:oleObj spid="_x0000_s106042" name="公式" r:id="rId17" imgW="152334" imgH="393529" progId="Equation.3">
                      <p:embed/>
                    </p:oleObj>
                  </mc:Choice>
                  <mc:Fallback>
                    <p:oleObj name="公式" r:id="rId17" imgW="152334" imgH="393529" progId="Equation.3">
                      <p:embed/>
                      <p:pic>
                        <p:nvPicPr>
                          <p:cNvPr id="0" name="Object 5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 y="2886"/>
                            <a:ext cx="145"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025" name="Object 553"/>
              <p:cNvGraphicFramePr>
                <a:graphicFrameLocks noChangeAspect="1"/>
              </p:cNvGraphicFramePr>
              <p:nvPr/>
            </p:nvGraphicFramePr>
            <p:xfrm>
              <a:off x="2515" y="2524"/>
              <a:ext cx="143" cy="362"/>
            </p:xfrm>
            <a:graphic>
              <a:graphicData uri="http://schemas.openxmlformats.org/presentationml/2006/ole">
                <mc:AlternateContent xmlns:mc="http://schemas.openxmlformats.org/markup-compatibility/2006">
                  <mc:Choice xmlns:v="urn:schemas-microsoft-com:vml" Requires="v">
                    <p:oleObj spid="_x0000_s106043" name="公式" r:id="rId18" imgW="152334" imgH="393529" progId="Equation.3">
                      <p:embed/>
                    </p:oleObj>
                  </mc:Choice>
                  <mc:Fallback>
                    <p:oleObj name="公式" r:id="rId18" imgW="152334" imgH="393529" progId="Equation.3">
                      <p:embed/>
                      <p:pic>
                        <p:nvPicPr>
                          <p:cNvPr id="0" name="Object 5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5" y="2524"/>
                            <a:ext cx="143"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026" name="Object 554"/>
              <p:cNvGraphicFramePr>
                <a:graphicFrameLocks noChangeAspect="1"/>
              </p:cNvGraphicFramePr>
              <p:nvPr/>
            </p:nvGraphicFramePr>
            <p:xfrm>
              <a:off x="3196" y="2523"/>
              <a:ext cx="143" cy="362"/>
            </p:xfrm>
            <a:graphic>
              <a:graphicData uri="http://schemas.openxmlformats.org/presentationml/2006/ole">
                <mc:AlternateContent xmlns:mc="http://schemas.openxmlformats.org/markup-compatibility/2006">
                  <mc:Choice xmlns:v="urn:schemas-microsoft-com:vml" Requires="v">
                    <p:oleObj spid="_x0000_s106044" name="公式" r:id="rId19" imgW="152280" imgH="393480" progId="Equation.3">
                      <p:embed/>
                    </p:oleObj>
                  </mc:Choice>
                  <mc:Fallback>
                    <p:oleObj name="公式" r:id="rId19" imgW="152280" imgH="393480" progId="Equation.3">
                      <p:embed/>
                      <p:pic>
                        <p:nvPicPr>
                          <p:cNvPr id="0" name="Object 5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96" y="2523"/>
                            <a:ext cx="143"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5497" name="Rectangle 25"/>
            <p:cNvSpPr>
              <a:spLocks noChangeArrowheads="1"/>
            </p:cNvSpPr>
            <p:nvPr/>
          </p:nvSpPr>
          <p:spPr bwMode="auto">
            <a:xfrm>
              <a:off x="459" y="2046"/>
              <a:ext cx="5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000">
                  <a:latin typeface="幼圆" pitchFamily="49" charset="-122"/>
                  <a:ea typeface="幼圆" pitchFamily="49" charset="-122"/>
                  <a:cs typeface="Times New Roman" pitchFamily="18" charset="0"/>
                </a:rPr>
                <a:t>表</a:t>
              </a:r>
              <a:r>
                <a:rPr lang="en-US" altLang="zh-CN" sz="2000">
                  <a:latin typeface="幼圆" pitchFamily="49" charset="-122"/>
                  <a:ea typeface="幼圆" pitchFamily="49" charset="-122"/>
                  <a:cs typeface="Times New Roman" pitchFamily="18" charset="0"/>
                </a:rPr>
                <a:t>8.2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5492"/>
                                        </p:tgtEl>
                                        <p:attrNameLst>
                                          <p:attrName>style.visibility</p:attrName>
                                        </p:attrNameLst>
                                      </p:cBhvr>
                                      <p:to>
                                        <p:strVal val="visible"/>
                                      </p:to>
                                    </p:set>
                                    <p:anim calcmode="lin" valueType="num">
                                      <p:cBhvr additive="base">
                                        <p:cTn id="7" dur="500" fill="hold"/>
                                        <p:tgtEl>
                                          <p:spTgt spid="105492"/>
                                        </p:tgtEl>
                                        <p:attrNameLst>
                                          <p:attrName>ppt_x</p:attrName>
                                        </p:attrNameLst>
                                      </p:cBhvr>
                                      <p:tavLst>
                                        <p:tav tm="0">
                                          <p:val>
                                            <p:strVal val="#ppt_x"/>
                                          </p:val>
                                        </p:tav>
                                        <p:tav tm="100000">
                                          <p:val>
                                            <p:strVal val="#ppt_x"/>
                                          </p:val>
                                        </p:tav>
                                      </p:tavLst>
                                    </p:anim>
                                    <p:anim calcmode="lin" valueType="num">
                                      <p:cBhvr additive="base">
                                        <p:cTn id="8" dur="500" fill="hold"/>
                                        <p:tgtEl>
                                          <p:spTgt spid="1054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7" presetClass="entr" presetSubtype="0" fill="hold" nodeType="clickEffect">
                                  <p:stCondLst>
                                    <p:cond delay="0"/>
                                  </p:stCondLst>
                                  <p:childTnLst>
                                    <p:set>
                                      <p:cBhvr>
                                        <p:cTn id="12" dur="1" fill="hold">
                                          <p:stCondLst>
                                            <p:cond delay="0"/>
                                          </p:stCondLst>
                                        </p:cTn>
                                        <p:tgtEl>
                                          <p:spTgt spid="106034"/>
                                        </p:tgtEl>
                                        <p:attrNameLst>
                                          <p:attrName>style.visibility</p:attrName>
                                        </p:attrNameLst>
                                      </p:cBhvr>
                                      <p:to>
                                        <p:strVal val="visible"/>
                                      </p:to>
                                    </p:set>
                                    <p:animEffect transition="in" filter="fade">
                                      <p:cBhvr>
                                        <p:cTn id="13" dur="1000"/>
                                        <p:tgtEl>
                                          <p:spTgt spid="106034"/>
                                        </p:tgtEl>
                                      </p:cBhvr>
                                    </p:animEffect>
                                    <p:anim calcmode="lin" valueType="num">
                                      <p:cBhvr>
                                        <p:cTn id="14" dur="1000" fill="hold"/>
                                        <p:tgtEl>
                                          <p:spTgt spid="106034"/>
                                        </p:tgtEl>
                                        <p:attrNameLst>
                                          <p:attrName>ppt_x</p:attrName>
                                        </p:attrNameLst>
                                      </p:cBhvr>
                                      <p:tavLst>
                                        <p:tav tm="0">
                                          <p:val>
                                            <p:strVal val="#ppt_x"/>
                                          </p:val>
                                        </p:tav>
                                        <p:tav tm="100000">
                                          <p:val>
                                            <p:strVal val="#ppt_x"/>
                                          </p:val>
                                        </p:tav>
                                      </p:tavLst>
                                    </p:anim>
                                    <p:anim calcmode="lin" valueType="num">
                                      <p:cBhvr>
                                        <p:cTn id="15" dur="900" decel="100000" fill="hold"/>
                                        <p:tgtEl>
                                          <p:spTgt spid="10603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6034"/>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6030"/>
                                        </p:tgtEl>
                                        <p:attrNameLst>
                                          <p:attrName>style.visibility</p:attrName>
                                        </p:attrNameLst>
                                      </p:cBhvr>
                                      <p:to>
                                        <p:strVal val="visible"/>
                                      </p:to>
                                    </p:set>
                                    <p:anim calcmode="lin" valueType="num">
                                      <p:cBhvr additive="base">
                                        <p:cTn id="21" dur="500" fill="hold"/>
                                        <p:tgtEl>
                                          <p:spTgt spid="106030"/>
                                        </p:tgtEl>
                                        <p:attrNameLst>
                                          <p:attrName>ppt_x</p:attrName>
                                        </p:attrNameLst>
                                      </p:cBhvr>
                                      <p:tavLst>
                                        <p:tav tm="0">
                                          <p:val>
                                            <p:strVal val="#ppt_x"/>
                                          </p:val>
                                        </p:tav>
                                        <p:tav tm="100000">
                                          <p:val>
                                            <p:strVal val="#ppt_x"/>
                                          </p:val>
                                        </p:tav>
                                      </p:tavLst>
                                    </p:anim>
                                    <p:anim calcmode="lin" valueType="num">
                                      <p:cBhvr additive="base">
                                        <p:cTn id="22" dur="500" fill="hold"/>
                                        <p:tgtEl>
                                          <p:spTgt spid="10603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106032"/>
                                        </p:tgtEl>
                                        <p:attrNameLst>
                                          <p:attrName>style.visibility</p:attrName>
                                        </p:attrNameLst>
                                      </p:cBhvr>
                                      <p:to>
                                        <p:strVal val="visible"/>
                                      </p:to>
                                    </p:set>
                                    <p:animEffect transition="in" filter="fade">
                                      <p:cBhvr>
                                        <p:cTn id="27" dur="1000"/>
                                        <p:tgtEl>
                                          <p:spTgt spid="106032"/>
                                        </p:tgtEl>
                                      </p:cBhvr>
                                    </p:animEffect>
                                    <p:anim calcmode="lin" valueType="num">
                                      <p:cBhvr>
                                        <p:cTn id="28" dur="1000" fill="hold"/>
                                        <p:tgtEl>
                                          <p:spTgt spid="106032"/>
                                        </p:tgtEl>
                                        <p:attrNameLst>
                                          <p:attrName>ppt_x</p:attrName>
                                        </p:attrNameLst>
                                      </p:cBhvr>
                                      <p:tavLst>
                                        <p:tav tm="0">
                                          <p:val>
                                            <p:strVal val="#ppt_x"/>
                                          </p:val>
                                        </p:tav>
                                        <p:tav tm="100000">
                                          <p:val>
                                            <p:strVal val="#ppt_x"/>
                                          </p:val>
                                        </p:tav>
                                      </p:tavLst>
                                    </p:anim>
                                    <p:anim calcmode="lin" valueType="num">
                                      <p:cBhvr>
                                        <p:cTn id="29" dur="900" decel="100000" fill="hold"/>
                                        <p:tgtEl>
                                          <p:spTgt spid="106032"/>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06032"/>
                                        </p:tgtEl>
                                        <p:attrNameLst>
                                          <p:attrName>ppt_y</p:attrName>
                                        </p:attrNameLst>
                                      </p:cBhvr>
                                      <p:tavLst>
                                        <p:tav tm="0">
                                          <p:val>
                                            <p:strVal val="#ppt_y-.03"/>
                                          </p:val>
                                        </p:tav>
                                        <p:tav tm="100000">
                                          <p:val>
                                            <p:strVal val="#ppt_y"/>
                                          </p:val>
                                        </p:tav>
                                      </p:tavLst>
                                    </p:anim>
                                  </p:childTnLst>
                                </p:cTn>
                              </p:par>
                            </p:childTnLst>
                          </p:cTn>
                        </p:par>
                        <p:par>
                          <p:cTn id="31" fill="hold" nodeType="afterGroup">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106029"/>
                                        </p:tgtEl>
                                        <p:attrNameLst>
                                          <p:attrName>style.visibility</p:attrName>
                                        </p:attrNameLst>
                                      </p:cBhvr>
                                      <p:to>
                                        <p:strVal val="visible"/>
                                      </p:to>
                                    </p:set>
                                    <p:animEffect transition="in" filter="fade">
                                      <p:cBhvr>
                                        <p:cTn id="34" dur="1000"/>
                                        <p:tgtEl>
                                          <p:spTgt spid="106029"/>
                                        </p:tgtEl>
                                      </p:cBhvr>
                                    </p:animEffect>
                                    <p:anim calcmode="lin" valueType="num">
                                      <p:cBhvr>
                                        <p:cTn id="35" dur="1000" fill="hold"/>
                                        <p:tgtEl>
                                          <p:spTgt spid="106029"/>
                                        </p:tgtEl>
                                        <p:attrNameLst>
                                          <p:attrName>ppt_x</p:attrName>
                                        </p:attrNameLst>
                                      </p:cBhvr>
                                      <p:tavLst>
                                        <p:tav tm="0">
                                          <p:val>
                                            <p:strVal val="#ppt_x"/>
                                          </p:val>
                                        </p:tav>
                                        <p:tav tm="100000">
                                          <p:val>
                                            <p:strVal val="#ppt_x"/>
                                          </p:val>
                                        </p:tav>
                                      </p:tavLst>
                                    </p:anim>
                                    <p:anim calcmode="lin" valueType="num">
                                      <p:cBhvr>
                                        <p:cTn id="36" dur="1000" fill="hold"/>
                                        <p:tgtEl>
                                          <p:spTgt spid="1060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92" grpId="0" animBg="1"/>
      <p:bldP spid="106030" grpId="0" animBg="1"/>
      <p:bldP spid="1060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3"/>
          <p:cNvSpPr>
            <a:spLocks noGrp="1"/>
          </p:cNvSpPr>
          <p:nvPr>
            <p:ph type="sldNum" sz="quarter" idx="10"/>
          </p:nvPr>
        </p:nvSpPr>
        <p:spPr/>
        <p:txBody>
          <a:bodyPr/>
          <a:lstStyle/>
          <a:p>
            <a:fld id="{19CA0376-8F73-480E-B25F-7ABC7BF0B6E4}" type="slidenum">
              <a:rPr lang="en-US" altLang="zh-CN"/>
              <a:pPr/>
              <a:t>21</a:t>
            </a:fld>
            <a:endParaRPr lang="en-US" altLang="zh-CN"/>
          </a:p>
        </p:txBody>
      </p:sp>
      <p:grpSp>
        <p:nvGrpSpPr>
          <p:cNvPr id="106765" name="Group 269"/>
          <p:cNvGrpSpPr>
            <a:grpSpLocks/>
          </p:cNvGrpSpPr>
          <p:nvPr/>
        </p:nvGrpSpPr>
        <p:grpSpPr bwMode="auto">
          <a:xfrm>
            <a:off x="684213" y="404813"/>
            <a:ext cx="7775575" cy="1223962"/>
            <a:chOff x="431" y="255"/>
            <a:chExt cx="4898" cy="771"/>
          </a:xfrm>
        </p:grpSpPr>
        <p:sp>
          <p:nvSpPr>
            <p:cNvPr id="106757" name="AutoShape 261"/>
            <p:cNvSpPr>
              <a:spLocks noChangeArrowheads="1"/>
            </p:cNvSpPr>
            <p:nvPr/>
          </p:nvSpPr>
          <p:spPr bwMode="auto">
            <a:xfrm>
              <a:off x="431" y="255"/>
              <a:ext cx="4898" cy="771"/>
            </a:xfrm>
            <a:prstGeom prst="horizontalScroll">
              <a:avLst>
                <a:gd name="adj" fmla="val 12500"/>
              </a:avLst>
            </a:prstGeom>
            <a:solidFill>
              <a:srgbClr val="FF9966"/>
            </a:solidFill>
            <a:ln w="9525">
              <a:solidFill>
                <a:srgbClr val="99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000" b="1">
                  <a:latin typeface="幼圆" pitchFamily="49" charset="-122"/>
                  <a:ea typeface="幼圆" pitchFamily="49" charset="-122"/>
                </a:rPr>
                <a:t>表</a:t>
              </a:r>
              <a:r>
                <a:rPr lang="en-US" altLang="zh-CN" sz="2000" b="1">
                  <a:latin typeface="幼圆" pitchFamily="49" charset="-122"/>
                  <a:ea typeface="幼圆" pitchFamily="49" charset="-122"/>
                </a:rPr>
                <a:t>8.2</a:t>
              </a:r>
              <a:r>
                <a:rPr lang="zh-CN" altLang="en-US" sz="2000" b="1">
                  <a:latin typeface="幼圆" pitchFamily="49" charset="-122"/>
                  <a:ea typeface="幼圆" pitchFamily="49" charset="-122"/>
                </a:rPr>
                <a:t>中</a:t>
              </a:r>
              <a:r>
                <a:rPr lang="en-US" altLang="zh-CN" sz="2000" b="1" i="1">
                  <a:solidFill>
                    <a:srgbClr val="000000"/>
                  </a:solidFill>
                  <a:latin typeface="Times New Roman" pitchFamily="18" charset="0"/>
                  <a:cs typeface="Times New Roman" pitchFamily="18" charset="0"/>
                </a:rPr>
                <a:t>r</a:t>
              </a:r>
              <a:r>
                <a:rPr lang="en-US" altLang="zh-CN" sz="2000" b="1" baseline="-30000">
                  <a:solidFill>
                    <a:srgbClr val="000000"/>
                  </a:solidFill>
                  <a:latin typeface="Times New Roman" pitchFamily="18" charset="0"/>
                  <a:cs typeface="Times New Roman" pitchFamily="18" charset="0"/>
                </a:rPr>
                <a:t>2</a:t>
              </a:r>
              <a:r>
                <a:rPr lang="en-US" altLang="zh-CN" sz="2000" b="1">
                  <a:latin typeface="幼圆" pitchFamily="49" charset="-122"/>
                  <a:ea typeface="幼圆" pitchFamily="49" charset="-122"/>
                </a:rPr>
                <a:t>&lt;0</a:t>
              </a:r>
              <a:r>
                <a:rPr lang="zh-CN" altLang="en-US" sz="2000" b="1">
                  <a:latin typeface="幼圆" pitchFamily="49" charset="-122"/>
                  <a:ea typeface="幼圆" pitchFamily="49" charset="-122"/>
                </a:rPr>
                <a:t>，</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1</a:t>
              </a:r>
              <a:r>
                <a:rPr lang="zh-CN" altLang="en-US" sz="2000" b="1">
                  <a:latin typeface="幼圆" pitchFamily="49" charset="-122"/>
                  <a:ea typeface="幼圆" pitchFamily="49" charset="-122"/>
                </a:rPr>
                <a:t>仍非最优解，按</a:t>
              </a:r>
              <a:r>
                <a:rPr lang="en-US" altLang="zh-CN" sz="2000" b="1" i="1">
                  <a:solidFill>
                    <a:srgbClr val="000000"/>
                  </a:solidFill>
                  <a:latin typeface="Times New Roman" pitchFamily="18" charset="0"/>
                  <a:cs typeface="Times New Roman" pitchFamily="18" charset="0"/>
                </a:rPr>
                <a:t>y</a:t>
              </a:r>
              <a:r>
                <a:rPr lang="en-US" altLang="zh-CN" sz="2000" b="1" i="1" baseline="-30000">
                  <a:solidFill>
                    <a:srgbClr val="000000"/>
                  </a:solidFill>
                  <a:latin typeface="Times New Roman" pitchFamily="18" charset="0"/>
                  <a:cs typeface="Times New Roman" pitchFamily="18" charset="0"/>
                </a:rPr>
                <a:t>i</a:t>
              </a:r>
              <a:r>
                <a:rPr lang="en-US" altLang="zh-CN" sz="2000" b="1" baseline="-30000">
                  <a:solidFill>
                    <a:srgbClr val="000000"/>
                  </a:solidFill>
                  <a:latin typeface="Times New Roman" pitchFamily="18" charset="0"/>
                  <a:cs typeface="Times New Roman" pitchFamily="18" charset="0"/>
                </a:rPr>
                <a:t>0</a:t>
              </a:r>
              <a:r>
                <a:rPr lang="en-US" altLang="zh-CN" sz="2000" b="1">
                  <a:solidFill>
                    <a:srgbClr val="000000"/>
                  </a:solidFill>
                  <a:latin typeface="Times New Roman" pitchFamily="18" charset="0"/>
                  <a:cs typeface="Times New Roman" pitchFamily="18" charset="0"/>
                </a:rPr>
                <a:t>/</a:t>
              </a:r>
              <a:r>
                <a:rPr lang="en-US" altLang="zh-CN" sz="2000" b="1" i="1">
                  <a:solidFill>
                    <a:srgbClr val="000000"/>
                  </a:solidFill>
                  <a:latin typeface="Times New Roman" pitchFamily="18" charset="0"/>
                  <a:cs typeface="Times New Roman" pitchFamily="18" charset="0"/>
                </a:rPr>
                <a:t>y</a:t>
              </a:r>
              <a:r>
                <a:rPr lang="en-US" altLang="zh-CN" sz="2000" b="1" i="1" baseline="-30000">
                  <a:solidFill>
                    <a:srgbClr val="000000"/>
                  </a:solidFill>
                  <a:latin typeface="Times New Roman" pitchFamily="18" charset="0"/>
                  <a:cs typeface="Times New Roman" pitchFamily="18" charset="0"/>
                </a:rPr>
                <a:t>i</a:t>
              </a:r>
              <a:r>
                <a:rPr lang="en-US" altLang="zh-CN" sz="2000" b="1" baseline="-30000">
                  <a:solidFill>
                    <a:srgbClr val="000000"/>
                  </a:solidFill>
                  <a:latin typeface="Times New Roman" pitchFamily="18" charset="0"/>
                  <a:cs typeface="Times New Roman" pitchFamily="18" charset="0"/>
                </a:rPr>
                <a:t>2</a:t>
              </a:r>
              <a:r>
                <a:rPr lang="zh-CN" altLang="en-US" sz="2000" b="1">
                  <a:solidFill>
                    <a:srgbClr val="000000"/>
                  </a:solidFill>
                  <a:latin typeface="宋体" pitchFamily="2" charset="-122"/>
                  <a:cs typeface="Times New Roman" pitchFamily="18" charset="0"/>
                </a:rPr>
                <a:t>（</a:t>
              </a:r>
              <a:r>
                <a:rPr lang="en-US" altLang="zh-CN" sz="2000" b="1" i="1">
                  <a:solidFill>
                    <a:srgbClr val="000000"/>
                  </a:solidFill>
                  <a:latin typeface="Times New Roman" pitchFamily="18" charset="0"/>
                  <a:cs typeface="Times New Roman" pitchFamily="18" charset="0"/>
                </a:rPr>
                <a:t>y</a:t>
              </a:r>
              <a:r>
                <a:rPr lang="en-US" altLang="zh-CN" sz="2000" b="1" i="1" baseline="-30000">
                  <a:solidFill>
                    <a:srgbClr val="000000"/>
                  </a:solidFill>
                  <a:latin typeface="Times New Roman" pitchFamily="18" charset="0"/>
                  <a:cs typeface="Times New Roman" pitchFamily="18" charset="0"/>
                </a:rPr>
                <a:t>i</a:t>
              </a:r>
              <a:r>
                <a:rPr lang="en-US" altLang="zh-CN" sz="2000" b="1" baseline="-30000">
                  <a:solidFill>
                    <a:srgbClr val="000000"/>
                  </a:solidFill>
                  <a:latin typeface="Times New Roman" pitchFamily="18" charset="0"/>
                  <a:cs typeface="Times New Roman" pitchFamily="18" charset="0"/>
                </a:rPr>
                <a:t>2</a:t>
              </a:r>
              <a:r>
                <a:rPr lang="en-US" altLang="zh-CN" sz="2000" b="1">
                  <a:solidFill>
                    <a:srgbClr val="000000"/>
                  </a:solidFill>
                  <a:latin typeface="Times New Roman" pitchFamily="18" charset="0"/>
                  <a:cs typeface="Times New Roman" pitchFamily="18" charset="0"/>
                </a:rPr>
                <a:t>&gt;0</a:t>
              </a:r>
              <a:r>
                <a:rPr lang="zh-CN" altLang="en-US" sz="2000" b="1">
                  <a:solidFill>
                    <a:srgbClr val="000000"/>
                  </a:solidFill>
                  <a:latin typeface="宋体" pitchFamily="2" charset="-122"/>
                  <a:cs typeface="Times New Roman" pitchFamily="18" charset="0"/>
                </a:rPr>
                <a:t>）</a:t>
              </a:r>
              <a:r>
                <a:rPr lang="zh-CN" altLang="en-US" sz="2000" b="1">
                  <a:latin typeface="幼圆" pitchFamily="49" charset="-122"/>
                  <a:ea typeface="幼圆" pitchFamily="49" charset="-122"/>
                </a:rPr>
                <a:t>最小选定以下</a:t>
              </a:r>
            </a:p>
            <a:p>
              <a:pPr algn="l"/>
              <a:r>
                <a:rPr lang="zh-CN" altLang="en-US" sz="2000" b="1">
                  <a:latin typeface="幼圆" pitchFamily="49" charset="-122"/>
                  <a:ea typeface="幼圆" pitchFamily="49" charset="-122"/>
                </a:rPr>
                <a:t> </a:t>
              </a:r>
              <a:r>
                <a:rPr lang="en-US" altLang="zh-CN" sz="2000" b="1" i="1">
                  <a:solidFill>
                    <a:srgbClr val="000000"/>
                  </a:solidFill>
                  <a:latin typeface="Times New Roman" pitchFamily="18" charset="0"/>
                  <a:cs typeface="Times New Roman" pitchFamily="18" charset="0"/>
                </a:rPr>
                <a:t>y</a:t>
              </a:r>
              <a:r>
                <a:rPr lang="en-US" altLang="zh-CN" sz="2000" b="1" baseline="-30000">
                  <a:solidFill>
                    <a:srgbClr val="000000"/>
                  </a:solidFill>
                  <a:latin typeface="Times New Roman" pitchFamily="18" charset="0"/>
                  <a:cs typeface="Times New Roman" pitchFamily="18" charset="0"/>
                </a:rPr>
                <a:t>22</a:t>
              </a:r>
              <a:r>
                <a:rPr lang="en-US" altLang="zh-CN" sz="2000" b="1" i="1">
                  <a:latin typeface="幼圆" pitchFamily="49" charset="-122"/>
                  <a:ea typeface="幼圆" pitchFamily="49" charset="-122"/>
                </a:rPr>
                <a:t> </a:t>
              </a:r>
              <a:r>
                <a:rPr lang="en-US" altLang="zh-CN" sz="2000" b="1">
                  <a:latin typeface="幼圆" pitchFamily="49" charset="-122"/>
                  <a:ea typeface="幼圆" pitchFamily="49" charset="-122"/>
                </a:rPr>
                <a:t>=   </a:t>
              </a:r>
              <a:r>
                <a:rPr lang="zh-CN" altLang="en-US" sz="2000" b="1">
                  <a:latin typeface="幼圆" pitchFamily="49" charset="-122"/>
                  <a:ea typeface="幼圆" pitchFamily="49" charset="-122"/>
                  <a:cs typeface="Times New Roman" pitchFamily="18" charset="0"/>
                </a:rPr>
                <a:t>为主元转轴，得到下一基本可行解</a:t>
              </a:r>
              <a:r>
                <a:rPr lang="en-US" altLang="zh-CN" sz="2000" b="1" i="1">
                  <a:latin typeface="幼圆" pitchFamily="49" charset="-122"/>
                  <a:ea typeface="幼圆" pitchFamily="49" charset="-122"/>
                  <a:cs typeface="Times New Roman" pitchFamily="18" charset="0"/>
                </a:rPr>
                <a:t>x</a:t>
              </a:r>
              <a:r>
                <a:rPr lang="en-US" altLang="zh-CN" sz="2000" b="1" baseline="30000">
                  <a:latin typeface="幼圆" pitchFamily="49" charset="-122"/>
                  <a:ea typeface="幼圆" pitchFamily="49" charset="-122"/>
                  <a:cs typeface="Times New Roman" pitchFamily="18" charset="0"/>
                </a:rPr>
                <a:t>2</a:t>
              </a:r>
              <a:r>
                <a:rPr lang="zh-CN" altLang="en-US" sz="2000" b="1">
                  <a:latin typeface="幼圆" pitchFamily="49" charset="-122"/>
                  <a:ea typeface="幼圆" pitchFamily="49" charset="-122"/>
                  <a:cs typeface="Times New Roman" pitchFamily="18" charset="0"/>
                </a:rPr>
                <a:t>处的单纯形表表</a:t>
              </a:r>
              <a:r>
                <a:rPr lang="en-US" altLang="zh-CN" sz="2000" b="1">
                  <a:latin typeface="幼圆" pitchFamily="49" charset="-122"/>
                  <a:ea typeface="幼圆" pitchFamily="49" charset="-122"/>
                  <a:cs typeface="Times New Roman" pitchFamily="18" charset="0"/>
                </a:rPr>
                <a:t>8.3</a:t>
              </a:r>
              <a:r>
                <a:rPr lang="zh-CN" altLang="en-US" sz="2000" b="1">
                  <a:latin typeface="幼圆" pitchFamily="49" charset="-122"/>
                  <a:ea typeface="幼圆" pitchFamily="49" charset="-122"/>
                  <a:cs typeface="Times New Roman" pitchFamily="18" charset="0"/>
                </a:rPr>
                <a:t>。</a:t>
              </a:r>
            </a:p>
          </p:txBody>
        </p:sp>
        <p:graphicFrame>
          <p:nvGraphicFramePr>
            <p:cNvPr id="106500" name="Object 4"/>
            <p:cNvGraphicFramePr>
              <a:graphicFrameLocks noChangeAspect="1"/>
            </p:cNvGraphicFramePr>
            <p:nvPr/>
          </p:nvGraphicFramePr>
          <p:xfrm>
            <a:off x="1061" y="572"/>
            <a:ext cx="141" cy="363"/>
          </p:xfrm>
          <a:graphic>
            <a:graphicData uri="http://schemas.openxmlformats.org/presentationml/2006/ole">
              <mc:AlternateContent xmlns:mc="http://schemas.openxmlformats.org/markup-compatibility/2006">
                <mc:Choice xmlns:v="urn:schemas-microsoft-com:vml" Requires="v">
                  <p:oleObj spid="_x0000_s106766" name="公式" r:id="rId3" imgW="152334" imgH="393529" progId="Equation.3">
                    <p:embed/>
                  </p:oleObj>
                </mc:Choice>
                <mc:Fallback>
                  <p:oleObj name="公式" r:id="rId3" imgW="152334"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 y="572"/>
                          <a:ext cx="141"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6502" name="Rectangle 6"/>
          <p:cNvSpPr>
            <a:spLocks noChangeArrowheads="1"/>
          </p:cNvSpPr>
          <p:nvPr/>
        </p:nvSpPr>
        <p:spPr bwMode="auto">
          <a:xfrm>
            <a:off x="755650" y="1557338"/>
            <a:ext cx="113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lgn="l"/>
            <a:r>
              <a:rPr lang="zh-CN" altLang="en-US" sz="2400">
                <a:latin typeface="Times New Roman" pitchFamily="18" charset="0"/>
                <a:cs typeface="Times New Roman" pitchFamily="18" charset="0"/>
              </a:rPr>
              <a:t>表</a:t>
            </a:r>
            <a:r>
              <a:rPr lang="en-US" altLang="zh-CN" sz="2400">
                <a:latin typeface="Times New Roman" pitchFamily="18" charset="0"/>
                <a:cs typeface="Times New Roman" pitchFamily="18" charset="0"/>
              </a:rPr>
              <a:t>8.3</a:t>
            </a:r>
            <a:endParaRPr lang="en-US" altLang="zh-CN" sz="2400">
              <a:latin typeface="Arial" charset="0"/>
            </a:endParaRPr>
          </a:p>
        </p:txBody>
      </p:sp>
      <p:graphicFrame>
        <p:nvGraphicFramePr>
          <p:cNvPr id="106762" name="Group 266"/>
          <p:cNvGraphicFramePr>
            <a:graphicFrameLocks noGrp="1"/>
          </p:cNvGraphicFramePr>
          <p:nvPr/>
        </p:nvGraphicFramePr>
        <p:xfrm>
          <a:off x="684213" y="2014538"/>
          <a:ext cx="7848600" cy="2062162"/>
        </p:xfrm>
        <a:graphic>
          <a:graphicData uri="http://schemas.openxmlformats.org/drawingml/2006/table">
            <a:tbl>
              <a:tblPr/>
              <a:tblGrid>
                <a:gridCol w="981075"/>
                <a:gridCol w="981075"/>
                <a:gridCol w="981075"/>
                <a:gridCol w="981075"/>
                <a:gridCol w="981075"/>
                <a:gridCol w="981075"/>
                <a:gridCol w="981075"/>
                <a:gridCol w="981075"/>
              </a:tblGrid>
              <a:tr h="4810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r>
              <a:tr h="277813">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a:t>
                      </a:r>
                      <a:endParaRPr kumimoji="0" lang="zh-CN" altLang="en-US" sz="2000" b="1"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变</a:t>
                      </a:r>
                      <a:endParaRPr kumimoji="0" lang="zh-CN" altLang="en-US" sz="2000" b="1"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量</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－１</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r>
              <a:tr h="2778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－１</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２</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r>
              <a:tr h="279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１</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－２</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r>
              <a:tr h="2778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20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j</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１</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２</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alpha val="50000"/>
                      </a:srgbClr>
                    </a:solidFill>
                  </a:tcPr>
                </a:tc>
              </a:tr>
            </a:tbl>
          </a:graphicData>
        </a:graphic>
      </p:graphicFrame>
      <p:sp>
        <p:nvSpPr>
          <p:cNvPr id="106755" name="Rectangle 259"/>
          <p:cNvSpPr>
            <a:spLocks noChangeArrowheads="1"/>
          </p:cNvSpPr>
          <p:nvPr/>
        </p:nvSpPr>
        <p:spPr bwMode="auto">
          <a:xfrm>
            <a:off x="611188" y="4508500"/>
            <a:ext cx="7991475" cy="1625600"/>
          </a:xfrm>
          <a:prstGeom prst="rect">
            <a:avLst/>
          </a:prstGeom>
          <a:solidFill>
            <a:srgbClr val="FF6600">
              <a:alpha val="60001"/>
            </a:srgbClr>
          </a:solidFill>
          <a:ln w="9525" algn="ctr">
            <a:solidFill>
              <a:srgbClr val="99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i="1">
                <a:latin typeface="Times New Roman" pitchFamily="18" charset="0"/>
                <a:cs typeface="Times New Roman" pitchFamily="18" charset="0"/>
              </a:rPr>
              <a:t>x</a:t>
            </a:r>
            <a:r>
              <a:rPr lang="en-US" altLang="zh-CN" sz="2000" b="1" baseline="30000">
                <a:latin typeface="Times New Roman" pitchFamily="18" charset="0"/>
                <a:cs typeface="Times New Roman" pitchFamily="18" charset="0"/>
              </a:rPr>
              <a:t>2</a:t>
            </a:r>
            <a:r>
              <a:rPr lang="en-US" altLang="zh-CN" sz="2000" b="1">
                <a:latin typeface="Times New Roman" pitchFamily="18" charset="0"/>
                <a:cs typeface="Times New Roman" pitchFamily="18" charset="0"/>
              </a:rPr>
              <a:t>=(2,6,0,0,1)</a:t>
            </a:r>
            <a:r>
              <a:rPr lang="en-US" altLang="zh-CN" sz="2000" b="1" i="1" baseline="30000">
                <a:latin typeface="Times New Roman" pitchFamily="18" charset="0"/>
                <a:cs typeface="Times New Roman" pitchFamily="18" charset="0"/>
              </a:rPr>
              <a:t>T</a:t>
            </a:r>
            <a:endParaRPr lang="en-US" altLang="zh-CN" sz="2000" b="1"/>
          </a:p>
          <a:p>
            <a:pPr algn="l" eaLnBrk="0" hangingPunct="0"/>
            <a:r>
              <a:rPr lang="en-US" altLang="zh-CN" sz="2000" b="1" i="1">
                <a:latin typeface="Times New Roman" pitchFamily="18" charset="0"/>
                <a:cs typeface="Times New Roman" pitchFamily="18" charset="0"/>
              </a:rPr>
              <a:t>z</a:t>
            </a:r>
            <a:r>
              <a:rPr lang="en-US" altLang="zh-CN" sz="2000" b="1" baseline="-30000">
                <a:latin typeface="Times New Roman" pitchFamily="18" charset="0"/>
                <a:cs typeface="Times New Roman" pitchFamily="18" charset="0"/>
              </a:rPr>
              <a:t>2</a:t>
            </a:r>
            <a:r>
              <a:rPr lang="en-US" altLang="zh-CN" sz="2000" b="1">
                <a:latin typeface="Times New Roman" pitchFamily="18" charset="0"/>
                <a:cs typeface="Times New Roman" pitchFamily="18" charset="0"/>
              </a:rPr>
              <a:t>=</a:t>
            </a:r>
            <a:r>
              <a:rPr lang="zh-CN" altLang="en-US" sz="2000" b="1">
                <a:latin typeface="Times New Roman" pitchFamily="18" charset="0"/>
                <a:cs typeface="Times New Roman" pitchFamily="18" charset="0"/>
              </a:rPr>
              <a:t>－</a:t>
            </a:r>
            <a:r>
              <a:rPr lang="en-US" altLang="zh-CN" sz="2000" b="1">
                <a:latin typeface="Times New Roman" pitchFamily="18" charset="0"/>
                <a:cs typeface="Times New Roman" pitchFamily="18" charset="0"/>
              </a:rPr>
              <a:t>26</a:t>
            </a:r>
            <a:endParaRPr lang="en-US" altLang="zh-CN" sz="2000" b="1"/>
          </a:p>
          <a:p>
            <a:pPr algn="l" eaLnBrk="0" hangingPunct="0"/>
            <a:r>
              <a:rPr lang="en-US" altLang="zh-CN" sz="2000" b="1" i="1">
                <a:latin typeface="Times New Roman" pitchFamily="18" charset="0"/>
                <a:cs typeface="Times New Roman" pitchFamily="18" charset="0"/>
              </a:rPr>
              <a:t>r</a:t>
            </a:r>
            <a:r>
              <a:rPr lang="en-US" altLang="zh-CN" sz="2000" b="1" i="1" baseline="-30000">
                <a:latin typeface="Times New Roman" pitchFamily="18" charset="0"/>
                <a:cs typeface="Times New Roman" pitchFamily="18" charset="0"/>
              </a:rPr>
              <a:t>N</a:t>
            </a:r>
            <a:r>
              <a:rPr lang="en-US" altLang="zh-CN" sz="2000" b="1">
                <a:latin typeface="Times New Roman" pitchFamily="18" charset="0"/>
                <a:cs typeface="Times New Roman" pitchFamily="18" charset="0"/>
              </a:rPr>
              <a:t>=(</a:t>
            </a:r>
            <a:r>
              <a:rPr lang="en-US" altLang="zh-CN" sz="2000" b="1" i="1">
                <a:latin typeface="Times New Roman" pitchFamily="18" charset="0"/>
                <a:cs typeface="Times New Roman" pitchFamily="18" charset="0"/>
              </a:rPr>
              <a:t>r</a:t>
            </a:r>
            <a:r>
              <a:rPr lang="en-US" altLang="zh-CN" sz="2000" b="1" baseline="-30000">
                <a:latin typeface="Times New Roman" pitchFamily="18" charset="0"/>
                <a:cs typeface="Times New Roman" pitchFamily="18" charset="0"/>
              </a:rPr>
              <a:t>3</a:t>
            </a:r>
            <a:r>
              <a:rPr lang="en-US" altLang="zh-CN" sz="2000" b="1">
                <a:latin typeface="Times New Roman" pitchFamily="18" charset="0"/>
                <a:cs typeface="Times New Roman" pitchFamily="18" charset="0"/>
              </a:rPr>
              <a:t>,</a:t>
            </a:r>
            <a:r>
              <a:rPr lang="en-US" altLang="zh-CN" sz="2000" b="1" i="1">
                <a:latin typeface="Times New Roman" pitchFamily="18" charset="0"/>
                <a:cs typeface="Times New Roman" pitchFamily="18" charset="0"/>
              </a:rPr>
              <a:t>r</a:t>
            </a:r>
            <a:r>
              <a:rPr lang="en-US" altLang="zh-CN" sz="2000" b="1" baseline="-30000">
                <a:latin typeface="Times New Roman" pitchFamily="18" charset="0"/>
                <a:cs typeface="Times New Roman" pitchFamily="18" charset="0"/>
              </a:rPr>
              <a:t>4</a:t>
            </a:r>
            <a:r>
              <a:rPr lang="en-US" altLang="zh-CN" sz="2000" b="1">
                <a:latin typeface="Times New Roman" pitchFamily="18" charset="0"/>
                <a:cs typeface="Times New Roman" pitchFamily="18" charset="0"/>
              </a:rPr>
              <a:t>)=(1</a:t>
            </a:r>
            <a:r>
              <a:rPr lang="zh-CN" altLang="en-US" sz="2000" b="1">
                <a:latin typeface="Times New Roman" pitchFamily="18" charset="0"/>
                <a:cs typeface="Times New Roman" pitchFamily="18" charset="0"/>
              </a:rPr>
              <a:t>，</a:t>
            </a:r>
            <a:r>
              <a:rPr lang="en-US" altLang="zh-CN" sz="2000" b="1">
                <a:latin typeface="Times New Roman" pitchFamily="18" charset="0"/>
                <a:cs typeface="Times New Roman" pitchFamily="18" charset="0"/>
              </a:rPr>
              <a:t>2)</a:t>
            </a:r>
          </a:p>
          <a:p>
            <a:pPr algn="l" eaLnBrk="0" hangingPunct="0"/>
            <a:r>
              <a:rPr lang="zh-CN" altLang="en-US" sz="2000" b="1">
                <a:latin typeface="Times New Roman" pitchFamily="18" charset="0"/>
                <a:cs typeface="Times New Roman" pitchFamily="18" charset="0"/>
              </a:rPr>
              <a:t>对于</a:t>
            </a:r>
            <a:r>
              <a:rPr lang="en-US" altLang="zh-CN" sz="2000" b="1" i="1">
                <a:latin typeface="Times New Roman" pitchFamily="18" charset="0"/>
                <a:cs typeface="Times New Roman" pitchFamily="18" charset="0"/>
              </a:rPr>
              <a:t>x</a:t>
            </a:r>
            <a:r>
              <a:rPr lang="en-US" altLang="zh-CN" sz="2000" b="1" baseline="30000">
                <a:latin typeface="Times New Roman" pitchFamily="18" charset="0"/>
                <a:cs typeface="Times New Roman" pitchFamily="18" charset="0"/>
              </a:rPr>
              <a:t>2</a:t>
            </a:r>
            <a:r>
              <a:rPr lang="zh-CN" altLang="en-US" sz="2000" b="1">
                <a:latin typeface="Times New Roman" pitchFamily="18" charset="0"/>
                <a:cs typeface="Times New Roman" pitchFamily="18" charset="0"/>
              </a:rPr>
              <a:t>，</a:t>
            </a:r>
            <a:r>
              <a:rPr lang="en-US" altLang="zh-CN" sz="2000" b="1" i="1">
                <a:latin typeface="Times New Roman" pitchFamily="18" charset="0"/>
                <a:cs typeface="Times New Roman" pitchFamily="18" charset="0"/>
              </a:rPr>
              <a:t>r</a:t>
            </a:r>
            <a:r>
              <a:rPr lang="en-US" altLang="zh-CN" sz="2000" b="1" i="1" baseline="-30000">
                <a:latin typeface="Times New Roman" pitchFamily="18" charset="0"/>
                <a:cs typeface="Times New Roman" pitchFamily="18" charset="0"/>
              </a:rPr>
              <a:t>N</a:t>
            </a:r>
            <a:r>
              <a:rPr lang="en-US" altLang="zh-CN" sz="2000" b="1">
                <a:latin typeface="Times New Roman" pitchFamily="18" charset="0"/>
                <a:cs typeface="Times New Roman" pitchFamily="18" charset="0"/>
              </a:rPr>
              <a:t>= (1</a:t>
            </a:r>
            <a:r>
              <a:rPr lang="zh-CN" altLang="en-US" sz="2000" b="1">
                <a:latin typeface="Times New Roman" pitchFamily="18" charset="0"/>
                <a:cs typeface="Times New Roman" pitchFamily="18" charset="0"/>
              </a:rPr>
              <a:t>，</a:t>
            </a:r>
            <a:r>
              <a:rPr lang="en-US" altLang="zh-CN" sz="2000" b="1">
                <a:latin typeface="Times New Roman" pitchFamily="18" charset="0"/>
                <a:cs typeface="Times New Roman" pitchFamily="18" charset="0"/>
              </a:rPr>
              <a:t>2)</a:t>
            </a:r>
            <a:r>
              <a:rPr lang="zh-CN" altLang="en-US" sz="2000" b="1">
                <a:latin typeface="Times New Roman" pitchFamily="18" charset="0"/>
                <a:cs typeface="Times New Roman" pitchFamily="18" charset="0"/>
              </a:rPr>
              <a:t>为非负向量，故</a:t>
            </a:r>
            <a:r>
              <a:rPr lang="en-US" altLang="zh-CN" sz="2000" b="1" i="1">
                <a:latin typeface="Times New Roman" pitchFamily="18" charset="0"/>
                <a:cs typeface="Times New Roman" pitchFamily="18" charset="0"/>
              </a:rPr>
              <a:t>x</a:t>
            </a:r>
            <a:r>
              <a:rPr lang="en-US" altLang="zh-CN" sz="2000" b="1" baseline="30000">
                <a:latin typeface="Times New Roman" pitchFamily="18" charset="0"/>
                <a:cs typeface="Times New Roman" pitchFamily="18" charset="0"/>
              </a:rPr>
              <a:t>2</a:t>
            </a:r>
            <a:r>
              <a:rPr lang="zh-CN" altLang="en-US" sz="2000" b="1">
                <a:latin typeface="Times New Roman" pitchFamily="18" charset="0"/>
                <a:cs typeface="Times New Roman" pitchFamily="18" charset="0"/>
              </a:rPr>
              <a:t>为最优解，最优目标值为－</a:t>
            </a:r>
            <a:r>
              <a:rPr lang="en-US" altLang="zh-CN" sz="2000" b="1">
                <a:latin typeface="Times New Roman" pitchFamily="18" charset="0"/>
                <a:cs typeface="Times New Roman" pitchFamily="18" charset="0"/>
              </a:rPr>
              <a:t>26</a:t>
            </a:r>
            <a:r>
              <a:rPr lang="zh-CN" altLang="en-US" sz="2000" b="1">
                <a:latin typeface="Times New Roman" pitchFamily="18" charset="0"/>
                <a:cs typeface="Times New Roman" pitchFamily="18" charset="0"/>
              </a:rPr>
              <a:t>。于是，原问题例</a:t>
            </a:r>
            <a:r>
              <a:rPr lang="en-US" altLang="zh-CN" sz="2000" b="1">
                <a:latin typeface="Times New Roman" pitchFamily="18" charset="0"/>
                <a:cs typeface="Times New Roman" pitchFamily="18" charset="0"/>
              </a:rPr>
              <a:t>1</a:t>
            </a:r>
            <a:r>
              <a:rPr lang="zh-CN" altLang="en-US" sz="2000" b="1">
                <a:latin typeface="Times New Roman" pitchFamily="18" charset="0"/>
                <a:cs typeface="Times New Roman" pitchFamily="18" charset="0"/>
              </a:rPr>
              <a:t>的最优解</a:t>
            </a:r>
            <a:r>
              <a:rPr lang="en-US" altLang="zh-CN" sz="2000" b="1" i="1">
                <a:latin typeface="Times New Roman" pitchFamily="18" charset="0"/>
                <a:cs typeface="Times New Roman" pitchFamily="18" charset="0"/>
              </a:rPr>
              <a:t>x</a:t>
            </a:r>
            <a:r>
              <a:rPr lang="en-US" altLang="zh-CN" sz="2000" b="1" baseline="30000">
                <a:latin typeface="Times New Roman" pitchFamily="18" charset="0"/>
                <a:cs typeface="Times New Roman" pitchFamily="18" charset="0"/>
              </a:rPr>
              <a:t>*</a:t>
            </a:r>
            <a:r>
              <a:rPr lang="en-US" altLang="zh-CN" sz="2000" b="1">
                <a:latin typeface="Times New Roman" pitchFamily="18" charset="0"/>
                <a:cs typeface="Times New Roman" pitchFamily="18" charset="0"/>
              </a:rPr>
              <a:t>=(2,6)</a:t>
            </a:r>
            <a:r>
              <a:rPr lang="en-US" altLang="zh-CN" sz="2000" b="1" i="1" baseline="30000">
                <a:latin typeface="Times New Roman" pitchFamily="18" charset="0"/>
                <a:cs typeface="Times New Roman" pitchFamily="18" charset="0"/>
              </a:rPr>
              <a:t>T</a:t>
            </a:r>
            <a:r>
              <a:rPr lang="zh-CN" altLang="en-US" sz="2000" b="1">
                <a:latin typeface="Times New Roman" pitchFamily="18" charset="0"/>
                <a:cs typeface="Times New Roman" pitchFamily="18" charset="0"/>
              </a:rPr>
              <a:t>，最优目标值为</a:t>
            </a:r>
            <a:r>
              <a:rPr lang="en-US" altLang="zh-CN" sz="2000" b="1">
                <a:latin typeface="Times New Roman" pitchFamily="18" charset="0"/>
                <a:cs typeface="Times New Roman" pitchFamily="18" charset="0"/>
              </a:rPr>
              <a:t>26</a:t>
            </a:r>
            <a:r>
              <a:rPr lang="zh-CN" altLang="en-US" sz="2000" b="1">
                <a:latin typeface="Times New Roman" pitchFamily="18" charset="0"/>
                <a:cs typeface="Times New Roman" pitchFamily="18" charset="0"/>
              </a:rPr>
              <a:t>。</a:t>
            </a:r>
            <a:r>
              <a:rPr lang="zh-CN" altLang="en-US" sz="2000"/>
              <a:t> </a:t>
            </a:r>
            <a:endParaRPr lang="zh-CN" altLang="en-US" sz="2000">
              <a:latin typeface="Arial" charset="0"/>
            </a:endParaRPr>
          </a:p>
        </p:txBody>
      </p:sp>
      <p:cxnSp>
        <p:nvCxnSpPr>
          <p:cNvPr id="106763" name="AutoShape 267"/>
          <p:cNvCxnSpPr>
            <a:cxnSpLocks noChangeShapeType="1"/>
          </p:cNvCxnSpPr>
          <p:nvPr/>
        </p:nvCxnSpPr>
        <p:spPr bwMode="auto">
          <a:xfrm>
            <a:off x="539750" y="6165850"/>
            <a:ext cx="8064500" cy="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764" name="AutoShape 268"/>
          <p:cNvCxnSpPr>
            <a:cxnSpLocks noChangeShapeType="1"/>
          </p:cNvCxnSpPr>
          <p:nvPr/>
        </p:nvCxnSpPr>
        <p:spPr bwMode="auto">
          <a:xfrm>
            <a:off x="611188" y="4292600"/>
            <a:ext cx="7993062" cy="0"/>
          </a:xfrm>
          <a:prstGeom prst="straightConnector1">
            <a:avLst/>
          </a:prstGeom>
          <a:noFill/>
          <a:ln w="28575">
            <a:solidFill>
              <a:srgbClr val="FF9966"/>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106765"/>
                                        </p:tgtEl>
                                        <p:attrNameLst>
                                          <p:attrName>style.visibility</p:attrName>
                                        </p:attrNameLst>
                                      </p:cBhvr>
                                      <p:to>
                                        <p:strVal val="visible"/>
                                      </p:to>
                                    </p:set>
                                    <p:anim calcmode="lin" valueType="num">
                                      <p:cBhvr additive="base">
                                        <p:cTn id="7" dur="500" fill="hold"/>
                                        <p:tgtEl>
                                          <p:spTgt spid="106765"/>
                                        </p:tgtEl>
                                        <p:attrNameLst>
                                          <p:attrName>ppt_x</p:attrName>
                                        </p:attrNameLst>
                                      </p:cBhvr>
                                      <p:tavLst>
                                        <p:tav tm="0">
                                          <p:val>
                                            <p:strVal val="#ppt_x"/>
                                          </p:val>
                                        </p:tav>
                                        <p:tav tm="100000">
                                          <p:val>
                                            <p:strVal val="#ppt_x"/>
                                          </p:val>
                                        </p:tav>
                                      </p:tavLst>
                                    </p:anim>
                                    <p:anim calcmode="lin" valueType="num">
                                      <p:cBhvr additive="base">
                                        <p:cTn id="8" dur="500" fill="hold"/>
                                        <p:tgtEl>
                                          <p:spTgt spid="10676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6502"/>
                                        </p:tgtEl>
                                        <p:attrNameLst>
                                          <p:attrName>style.visibility</p:attrName>
                                        </p:attrNameLst>
                                      </p:cBhvr>
                                      <p:to>
                                        <p:strVal val="visible"/>
                                      </p:to>
                                    </p:set>
                                    <p:animEffect transition="in" filter="dissolve">
                                      <p:cBhvr>
                                        <p:cTn id="13" dur="500"/>
                                        <p:tgtEl>
                                          <p:spTgt spid="106502"/>
                                        </p:tgtEl>
                                      </p:cBhvr>
                                    </p:animEffect>
                                  </p:childTnLst>
                                </p:cTn>
                              </p:par>
                            </p:childTnLst>
                          </p:cTn>
                        </p:par>
                        <p:par>
                          <p:cTn id="14" fill="hold" nodeType="afterGroup">
                            <p:stCondLst>
                              <p:cond delay="500"/>
                            </p:stCondLst>
                            <p:childTnLst>
                              <p:par>
                                <p:cTn id="15" presetID="2" presetClass="entr" presetSubtype="4" fill="hold" nodeType="afterEffect">
                                  <p:stCondLst>
                                    <p:cond delay="0"/>
                                  </p:stCondLst>
                                  <p:childTnLst>
                                    <p:set>
                                      <p:cBhvr>
                                        <p:cTn id="16" dur="1" fill="hold">
                                          <p:stCondLst>
                                            <p:cond delay="0"/>
                                          </p:stCondLst>
                                        </p:cTn>
                                        <p:tgtEl>
                                          <p:spTgt spid="106762"/>
                                        </p:tgtEl>
                                        <p:attrNameLst>
                                          <p:attrName>style.visibility</p:attrName>
                                        </p:attrNameLst>
                                      </p:cBhvr>
                                      <p:to>
                                        <p:strVal val="visible"/>
                                      </p:to>
                                    </p:set>
                                    <p:anim calcmode="lin" valueType="num">
                                      <p:cBhvr additive="base">
                                        <p:cTn id="17" dur="500" fill="hold"/>
                                        <p:tgtEl>
                                          <p:spTgt spid="106762"/>
                                        </p:tgtEl>
                                        <p:attrNameLst>
                                          <p:attrName>ppt_x</p:attrName>
                                        </p:attrNameLst>
                                      </p:cBhvr>
                                      <p:tavLst>
                                        <p:tav tm="0">
                                          <p:val>
                                            <p:strVal val="#ppt_x"/>
                                          </p:val>
                                        </p:tav>
                                        <p:tav tm="100000">
                                          <p:val>
                                            <p:strVal val="#ppt_x"/>
                                          </p:val>
                                        </p:tav>
                                      </p:tavLst>
                                    </p:anim>
                                    <p:anim calcmode="lin" valueType="num">
                                      <p:cBhvr additive="base">
                                        <p:cTn id="18" dur="500" fill="hold"/>
                                        <p:tgtEl>
                                          <p:spTgt spid="10676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06764"/>
                                        </p:tgtEl>
                                        <p:attrNameLst>
                                          <p:attrName>style.visibility</p:attrName>
                                        </p:attrNameLst>
                                      </p:cBhvr>
                                      <p:to>
                                        <p:strVal val="visible"/>
                                      </p:to>
                                    </p:set>
                                    <p:anim calcmode="lin" valueType="num">
                                      <p:cBhvr additive="base">
                                        <p:cTn id="23" dur="500" fill="hold"/>
                                        <p:tgtEl>
                                          <p:spTgt spid="106764"/>
                                        </p:tgtEl>
                                        <p:attrNameLst>
                                          <p:attrName>ppt_x</p:attrName>
                                        </p:attrNameLst>
                                      </p:cBhvr>
                                      <p:tavLst>
                                        <p:tav tm="0">
                                          <p:val>
                                            <p:strVal val="#ppt_x"/>
                                          </p:val>
                                        </p:tav>
                                        <p:tav tm="100000">
                                          <p:val>
                                            <p:strVal val="#ppt_x"/>
                                          </p:val>
                                        </p:tav>
                                      </p:tavLst>
                                    </p:anim>
                                    <p:anim calcmode="lin" valueType="num">
                                      <p:cBhvr additive="base">
                                        <p:cTn id="24" dur="500" fill="hold"/>
                                        <p:tgtEl>
                                          <p:spTgt spid="106764"/>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06755"/>
                                        </p:tgtEl>
                                        <p:attrNameLst>
                                          <p:attrName>style.visibility</p:attrName>
                                        </p:attrNameLst>
                                      </p:cBhvr>
                                      <p:to>
                                        <p:strVal val="visible"/>
                                      </p:to>
                                    </p:set>
                                    <p:anim calcmode="lin" valueType="num">
                                      <p:cBhvr additive="base">
                                        <p:cTn id="28" dur="500" fill="hold"/>
                                        <p:tgtEl>
                                          <p:spTgt spid="106755"/>
                                        </p:tgtEl>
                                        <p:attrNameLst>
                                          <p:attrName>ppt_x</p:attrName>
                                        </p:attrNameLst>
                                      </p:cBhvr>
                                      <p:tavLst>
                                        <p:tav tm="0">
                                          <p:val>
                                            <p:strVal val="#ppt_x"/>
                                          </p:val>
                                        </p:tav>
                                        <p:tav tm="100000">
                                          <p:val>
                                            <p:strVal val="#ppt_x"/>
                                          </p:val>
                                        </p:tav>
                                      </p:tavLst>
                                    </p:anim>
                                    <p:anim calcmode="lin" valueType="num">
                                      <p:cBhvr additive="base">
                                        <p:cTn id="29" dur="500" fill="hold"/>
                                        <p:tgtEl>
                                          <p:spTgt spid="1067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p:bldP spid="1067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6884241A-B703-4230-8D9B-89F34DD5E542}" type="slidenum">
              <a:rPr lang="en-US" altLang="zh-CN"/>
              <a:pPr/>
              <a:t>22</a:t>
            </a:fld>
            <a:endParaRPr lang="en-US" altLang="zh-CN"/>
          </a:p>
        </p:txBody>
      </p:sp>
      <p:sp>
        <p:nvSpPr>
          <p:cNvPr id="109570" name="Rectangle 2"/>
          <p:cNvSpPr>
            <a:spLocks noGrp="1" noChangeArrowheads="1"/>
          </p:cNvSpPr>
          <p:nvPr>
            <p:ph type="title"/>
          </p:nvPr>
        </p:nvSpPr>
        <p:spPr>
          <a:xfrm>
            <a:off x="468313" y="476250"/>
            <a:ext cx="7704137" cy="955675"/>
          </a:xfrm>
          <a:noFill/>
          <a:ln>
            <a:solidFill>
              <a:srgbClr val="008080"/>
            </a:solidFill>
          </a:ln>
        </p:spPr>
        <p:txBody>
          <a:bodyPr/>
          <a:lstStyle/>
          <a:p>
            <a:r>
              <a:rPr lang="zh-CN" altLang="en-US" sz="3200">
                <a:solidFill>
                  <a:srgbClr val="009999"/>
                </a:solidFill>
              </a:rPr>
              <a:t>六、初始可行解的求法</a:t>
            </a:r>
            <a:r>
              <a:rPr lang="en-US" altLang="zh-CN" sz="3200">
                <a:solidFill>
                  <a:srgbClr val="009999"/>
                </a:solidFill>
              </a:rPr>
              <a:t>——</a:t>
            </a:r>
            <a:r>
              <a:rPr lang="zh-CN" altLang="en-US" sz="3200">
                <a:solidFill>
                  <a:srgbClr val="009999"/>
                </a:solidFill>
              </a:rPr>
              <a:t>两段单纯形法</a:t>
            </a:r>
          </a:p>
        </p:txBody>
      </p:sp>
      <p:sp>
        <p:nvSpPr>
          <p:cNvPr id="109574" name="AutoShape 6"/>
          <p:cNvSpPr>
            <a:spLocks noChangeArrowheads="1"/>
          </p:cNvSpPr>
          <p:nvPr/>
        </p:nvSpPr>
        <p:spPr bwMode="auto">
          <a:xfrm>
            <a:off x="323850" y="4292600"/>
            <a:ext cx="8496300" cy="2135188"/>
          </a:xfrm>
          <a:prstGeom prst="foldedCorner">
            <a:avLst>
              <a:gd name="adj" fmla="val 12500"/>
            </a:avLst>
          </a:prstGeom>
          <a:solidFill>
            <a:srgbClr val="33CCCC">
              <a:alpha val="45000"/>
            </a:srgbClr>
          </a:solidFill>
          <a:ln w="9525">
            <a:solidFill>
              <a:srgbClr val="008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00000"/>
                </a:solidFill>
                <a:latin typeface="幼圆" pitchFamily="49" charset="-122"/>
                <a:ea typeface="幼圆" pitchFamily="49" charset="-122"/>
              </a:rPr>
              <a:t>  </a:t>
            </a:r>
            <a:r>
              <a:rPr lang="zh-CN" altLang="en-US" sz="2400">
                <a:solidFill>
                  <a:srgbClr val="000000"/>
                </a:solidFill>
                <a:latin typeface="幼圆" pitchFamily="49" charset="-122"/>
                <a:ea typeface="幼圆" pitchFamily="49" charset="-122"/>
              </a:rPr>
              <a:t>阶段</a:t>
            </a:r>
            <a:r>
              <a:rPr lang="en-US" altLang="zh-CN" sz="2400">
                <a:solidFill>
                  <a:srgbClr val="000000"/>
                </a:solidFill>
                <a:latin typeface="幼圆" pitchFamily="49" charset="-122"/>
                <a:ea typeface="幼圆" pitchFamily="49" charset="-122"/>
              </a:rPr>
              <a:t>2  </a:t>
            </a:r>
            <a:r>
              <a:rPr lang="zh-CN" altLang="en-US" sz="2400">
                <a:solidFill>
                  <a:srgbClr val="000000"/>
                </a:solidFill>
                <a:latin typeface="幼圆" pitchFamily="49" charset="-122"/>
                <a:ea typeface="幼圆" pitchFamily="49" charset="-122"/>
              </a:rPr>
              <a:t>若辅助规划的最优目标值不等于零，原规划无可行解。否则我们已求得原问题的一个基本可行解</a:t>
            </a:r>
            <a:r>
              <a:rPr lang="en-US" altLang="zh-CN" sz="2400" i="1">
                <a:solidFill>
                  <a:srgbClr val="000000"/>
                </a:solidFill>
                <a:latin typeface="幼圆" pitchFamily="49" charset="-122"/>
                <a:ea typeface="幼圆" pitchFamily="49" charset="-122"/>
              </a:rPr>
              <a:t>x</a:t>
            </a:r>
            <a:r>
              <a:rPr lang="en-US" altLang="zh-CN" sz="2400">
                <a:solidFill>
                  <a:srgbClr val="000000"/>
                </a:solidFill>
                <a:latin typeface="幼圆" pitchFamily="49" charset="-122"/>
                <a:ea typeface="幼圆" pitchFamily="49" charset="-122"/>
              </a:rPr>
              <a:t>0</a:t>
            </a:r>
            <a:r>
              <a:rPr lang="zh-CN" altLang="en-US" sz="2400">
                <a:solidFill>
                  <a:srgbClr val="000000"/>
                </a:solidFill>
                <a:latin typeface="幼圆" pitchFamily="49" charset="-122"/>
                <a:ea typeface="幼圆" pitchFamily="49" charset="-122"/>
              </a:rPr>
              <a:t>。删去阶段</a:t>
            </a:r>
            <a:r>
              <a:rPr lang="en-US" altLang="zh-CN" sz="2400">
                <a:solidFill>
                  <a:srgbClr val="000000"/>
                </a:solidFill>
                <a:latin typeface="幼圆" pitchFamily="49" charset="-122"/>
                <a:ea typeface="幼圆" pitchFamily="49" charset="-122"/>
              </a:rPr>
              <a:t>1</a:t>
            </a:r>
            <a:r>
              <a:rPr lang="zh-CN" altLang="en-US" sz="2400">
                <a:solidFill>
                  <a:srgbClr val="000000"/>
                </a:solidFill>
                <a:latin typeface="幼圆" pitchFamily="49" charset="-122"/>
                <a:ea typeface="幼圆" pitchFamily="49" charset="-122"/>
              </a:rPr>
              <a:t>最终单纯表中最后一行及对应人工变量的列，作出原规划对应</a:t>
            </a:r>
            <a:r>
              <a:rPr lang="en-US" altLang="zh-CN" sz="2400" i="1">
                <a:solidFill>
                  <a:srgbClr val="000000"/>
                </a:solidFill>
                <a:latin typeface="幼圆" pitchFamily="49" charset="-122"/>
                <a:ea typeface="幼圆" pitchFamily="49" charset="-122"/>
              </a:rPr>
              <a:t>x</a:t>
            </a:r>
            <a:r>
              <a:rPr lang="en-US" altLang="zh-CN" sz="2400">
                <a:solidFill>
                  <a:srgbClr val="000000"/>
                </a:solidFill>
                <a:latin typeface="幼圆" pitchFamily="49" charset="-122"/>
                <a:ea typeface="幼圆" pitchFamily="49" charset="-122"/>
              </a:rPr>
              <a:t>0</a:t>
            </a:r>
            <a:r>
              <a:rPr lang="zh-CN" altLang="en-US" sz="2400">
                <a:solidFill>
                  <a:srgbClr val="000000"/>
                </a:solidFill>
                <a:latin typeface="幼圆" pitchFamily="49" charset="-122"/>
                <a:ea typeface="幼圆" pitchFamily="49" charset="-122"/>
              </a:rPr>
              <a:t>的初始单纯形表。此时又可利用上述单纯形法求解原规划了。</a:t>
            </a:r>
          </a:p>
        </p:txBody>
      </p:sp>
      <p:sp>
        <p:nvSpPr>
          <p:cNvPr id="109576" name="Rectangle 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9577" name="Group 9"/>
          <p:cNvGrpSpPr>
            <a:grpSpLocks/>
          </p:cNvGrpSpPr>
          <p:nvPr/>
        </p:nvGrpSpPr>
        <p:grpSpPr bwMode="auto">
          <a:xfrm>
            <a:off x="323850" y="1557338"/>
            <a:ext cx="8496300" cy="2660650"/>
            <a:chOff x="204" y="981"/>
            <a:chExt cx="5352" cy="1676"/>
          </a:xfrm>
        </p:grpSpPr>
        <p:sp>
          <p:nvSpPr>
            <p:cNvPr id="109572" name="Text Box 4"/>
            <p:cNvSpPr txBox="1">
              <a:spLocks noChangeArrowheads="1"/>
            </p:cNvSpPr>
            <p:nvPr/>
          </p:nvSpPr>
          <p:spPr bwMode="auto">
            <a:xfrm>
              <a:off x="204" y="981"/>
              <a:ext cx="5352" cy="1676"/>
            </a:xfrm>
            <a:prstGeom prst="rect">
              <a:avLst/>
            </a:prstGeom>
            <a:solidFill>
              <a:srgbClr val="33CCCC">
                <a:alpha val="35001"/>
              </a:srgbClr>
            </a:solidFill>
            <a:ln w="12700" algn="ctr">
              <a:solidFill>
                <a:srgbClr val="00808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000000"/>
                  </a:solidFill>
                  <a:latin typeface="幼圆" pitchFamily="49" charset="-122"/>
                  <a:ea typeface="幼圆" pitchFamily="49" charset="-122"/>
                  <a:cs typeface="Times New Roman" pitchFamily="18" charset="0"/>
                </a:rPr>
                <a:t>阶段</a:t>
              </a:r>
              <a:r>
                <a:rPr lang="en-US" altLang="zh-CN" sz="2400">
                  <a:solidFill>
                    <a:srgbClr val="000000"/>
                  </a:solidFill>
                  <a:latin typeface="幼圆" pitchFamily="49" charset="-122"/>
                  <a:ea typeface="幼圆" pitchFamily="49" charset="-122"/>
                  <a:cs typeface="Times New Roman" pitchFamily="18" charset="0"/>
                </a:rPr>
                <a:t>1  </a:t>
              </a:r>
              <a:r>
                <a:rPr lang="zh-CN" altLang="en-US" sz="2400">
                  <a:solidFill>
                    <a:srgbClr val="000000"/>
                  </a:solidFill>
                  <a:latin typeface="幼圆" pitchFamily="49" charset="-122"/>
                  <a:ea typeface="幼圆" pitchFamily="49" charset="-122"/>
                  <a:cs typeface="Times New Roman" pitchFamily="18" charset="0"/>
                </a:rPr>
                <a:t>对第</a:t>
              </a:r>
              <a:r>
                <a:rPr lang="en-US" altLang="zh-CN" sz="2400" i="1">
                  <a:solidFill>
                    <a:srgbClr val="000000"/>
                  </a:solidFill>
                  <a:latin typeface="幼圆" pitchFamily="49" charset="-122"/>
                  <a:ea typeface="幼圆" pitchFamily="49" charset="-122"/>
                  <a:cs typeface="Times New Roman" pitchFamily="18" charset="0"/>
                </a:rPr>
                <a:t>i</a:t>
              </a:r>
              <a:r>
                <a:rPr lang="zh-CN" altLang="en-US" sz="2400">
                  <a:solidFill>
                    <a:srgbClr val="000000"/>
                  </a:solidFill>
                  <a:latin typeface="幼圆" pitchFamily="49" charset="-122"/>
                  <a:ea typeface="幼圆" pitchFamily="49" charset="-122"/>
                  <a:cs typeface="Times New Roman" pitchFamily="18" charset="0"/>
                </a:rPr>
                <a:t>个约束引入人工变量 </a:t>
              </a:r>
              <a:r>
                <a:rPr lang="en-US" altLang="zh-CN" sz="2400" i="1">
                  <a:solidFill>
                    <a:srgbClr val="000000"/>
                  </a:solidFill>
                  <a:latin typeface="幼圆" pitchFamily="49" charset="-122"/>
                  <a:ea typeface="幼圆" pitchFamily="49" charset="-122"/>
                  <a:cs typeface="Times New Roman" pitchFamily="18" charset="0"/>
                </a:rPr>
                <a:t>y</a:t>
              </a:r>
              <a:r>
                <a:rPr lang="en-US" altLang="zh-CN" sz="2400" i="1" baseline="-30000">
                  <a:solidFill>
                    <a:srgbClr val="000000"/>
                  </a:solidFill>
                  <a:latin typeface="幼圆" pitchFamily="49" charset="-122"/>
                  <a:ea typeface="幼圆" pitchFamily="49" charset="-122"/>
                  <a:cs typeface="Times New Roman" pitchFamily="18" charset="0"/>
                </a:rPr>
                <a:t>i</a:t>
              </a:r>
              <a:r>
                <a:rPr lang="zh-CN" altLang="en-US"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y</a:t>
              </a:r>
              <a:r>
                <a:rPr lang="en-US" altLang="zh-CN" sz="2400" i="1" baseline="-30000">
                  <a:solidFill>
                    <a:srgbClr val="000000"/>
                  </a:solidFill>
                  <a:latin typeface="幼圆" pitchFamily="49" charset="-122"/>
                  <a:ea typeface="幼圆" pitchFamily="49" charset="-122"/>
                  <a:cs typeface="Times New Roman" pitchFamily="18" charset="0"/>
                </a:rPr>
                <a:t>i</a:t>
              </a:r>
              <a:r>
                <a:rPr lang="en-US" altLang="zh-CN" sz="2400">
                  <a:solidFill>
                    <a:srgbClr val="000000"/>
                  </a:solidFill>
                  <a:latin typeface="幼圆" pitchFamily="49" charset="-122"/>
                  <a:ea typeface="幼圆" pitchFamily="49" charset="-122"/>
                  <a:cs typeface="Times New Roman" pitchFamily="18" charset="0"/>
                </a:rPr>
                <a:t>≥0</a:t>
              </a:r>
              <a:r>
                <a:rPr lang="zh-CN" altLang="en-US" sz="2400">
                  <a:solidFill>
                    <a:srgbClr val="000000"/>
                  </a:solidFill>
                  <a:latin typeface="幼圆" pitchFamily="49" charset="-122"/>
                  <a:ea typeface="幼圆" pitchFamily="49" charset="-122"/>
                  <a:cs typeface="Times New Roman" pitchFamily="18" charset="0"/>
                </a:rPr>
                <a:t>，将其改写为</a:t>
              </a:r>
              <a:r>
                <a:rPr lang="en-US" altLang="zh-CN" sz="2400" i="1">
                  <a:solidFill>
                    <a:srgbClr val="000000"/>
                  </a:solidFill>
                  <a:latin typeface="幼圆" pitchFamily="49" charset="-122"/>
                  <a:ea typeface="幼圆" pitchFamily="49" charset="-122"/>
                  <a:cs typeface="Times New Roman" pitchFamily="18" charset="0"/>
                </a:rPr>
                <a:t>a</a:t>
              </a:r>
              <a:r>
                <a:rPr lang="en-US" altLang="zh-CN" sz="2400" i="1" baseline="-30000">
                  <a:solidFill>
                    <a:srgbClr val="000000"/>
                  </a:solidFill>
                  <a:latin typeface="幼圆" pitchFamily="49" charset="-122"/>
                  <a:ea typeface="幼圆" pitchFamily="49" charset="-122"/>
                  <a:cs typeface="Times New Roman" pitchFamily="18" charset="0"/>
                </a:rPr>
                <a:t>i</a:t>
              </a:r>
              <a:r>
                <a:rPr lang="en-US" altLang="zh-CN" sz="2400" baseline="-30000">
                  <a:solidFill>
                    <a:srgbClr val="000000"/>
                  </a:solidFill>
                  <a:latin typeface="幼圆" pitchFamily="49" charset="-122"/>
                  <a:ea typeface="幼圆" pitchFamily="49" charset="-122"/>
                  <a:cs typeface="Times New Roman" pitchFamily="18" charset="0"/>
                </a:rPr>
                <a:t>1</a:t>
              </a:r>
              <a:r>
                <a:rPr lang="en-US" altLang="zh-CN" sz="2400" i="1">
                  <a:solidFill>
                    <a:srgbClr val="000000"/>
                  </a:solidFill>
                  <a:latin typeface="幼圆" pitchFamily="49" charset="-122"/>
                  <a:ea typeface="幼圆" pitchFamily="49" charset="-122"/>
                  <a:cs typeface="Times New Roman" pitchFamily="18" charset="0"/>
                </a:rPr>
                <a:t>x</a:t>
              </a:r>
              <a:r>
                <a:rPr lang="en-US" altLang="zh-CN" sz="2400" baseline="-30000">
                  <a:solidFill>
                    <a:srgbClr val="000000"/>
                  </a:solidFill>
                  <a:latin typeface="幼圆" pitchFamily="49" charset="-122"/>
                  <a:ea typeface="幼圆" pitchFamily="49" charset="-122"/>
                  <a:cs typeface="Times New Roman" pitchFamily="18" charset="0"/>
                </a:rPr>
                <a:t>1</a:t>
              </a:r>
              <a:r>
                <a:rPr lang="en-US" altLang="zh-CN" sz="2400">
                  <a:solidFill>
                    <a:srgbClr val="000000"/>
                  </a:solidFill>
                  <a:latin typeface="幼圆" pitchFamily="49" charset="-122"/>
                  <a:ea typeface="幼圆" pitchFamily="49" charset="-122"/>
                  <a:cs typeface="Times New Roman" pitchFamily="18" charset="0"/>
                </a:rPr>
                <a:t>+</a:t>
              </a:r>
              <a:r>
                <a:rPr lang="en-US" altLang="zh-CN" sz="2400">
                  <a:solidFill>
                    <a:srgbClr val="000000"/>
                  </a:solidFill>
                  <a:latin typeface="Times New Roman"/>
                  <a:ea typeface="幼圆" pitchFamily="49" charset="-122"/>
                  <a:cs typeface="Times New Roman" pitchFamily="18" charset="0"/>
                </a:rPr>
                <a:t>…</a:t>
              </a:r>
              <a:r>
                <a:rPr lang="en-US" altLang="zh-CN"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 a</a:t>
              </a:r>
              <a:r>
                <a:rPr lang="en-US" altLang="zh-CN" sz="2400" i="1" baseline="-30000">
                  <a:solidFill>
                    <a:srgbClr val="000000"/>
                  </a:solidFill>
                  <a:latin typeface="幼圆" pitchFamily="49" charset="-122"/>
                  <a:ea typeface="幼圆" pitchFamily="49" charset="-122"/>
                  <a:cs typeface="Times New Roman" pitchFamily="18" charset="0"/>
                </a:rPr>
                <a:t>in</a:t>
              </a:r>
              <a:r>
                <a:rPr lang="en-US" altLang="zh-CN" sz="2400" i="1">
                  <a:solidFill>
                    <a:srgbClr val="000000"/>
                  </a:solidFill>
                  <a:latin typeface="幼圆" pitchFamily="49" charset="-122"/>
                  <a:ea typeface="幼圆" pitchFamily="49" charset="-122"/>
                  <a:cs typeface="Times New Roman" pitchFamily="18" charset="0"/>
                </a:rPr>
                <a:t>x</a:t>
              </a:r>
              <a:r>
                <a:rPr lang="en-US" altLang="zh-CN" sz="2400" i="1" baseline="-30000">
                  <a:solidFill>
                    <a:srgbClr val="000000"/>
                  </a:solidFill>
                  <a:latin typeface="幼圆" pitchFamily="49" charset="-122"/>
                  <a:ea typeface="幼圆" pitchFamily="49" charset="-122"/>
                  <a:cs typeface="Times New Roman" pitchFamily="18" charset="0"/>
                </a:rPr>
                <a:t>n</a:t>
              </a:r>
              <a:r>
                <a:rPr lang="en-US" altLang="zh-CN"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y</a:t>
              </a:r>
              <a:r>
                <a:rPr lang="en-US" altLang="zh-CN" sz="2400" i="1" baseline="-30000">
                  <a:solidFill>
                    <a:srgbClr val="000000"/>
                  </a:solidFill>
                  <a:latin typeface="幼圆" pitchFamily="49" charset="-122"/>
                  <a:ea typeface="幼圆" pitchFamily="49" charset="-122"/>
                  <a:cs typeface="Times New Roman" pitchFamily="18" charset="0"/>
                </a:rPr>
                <a:t>i</a:t>
              </a:r>
              <a:r>
                <a:rPr lang="en-US" altLang="zh-CN"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b</a:t>
              </a:r>
              <a:r>
                <a:rPr lang="en-US" altLang="zh-CN" sz="2400" i="1" baseline="-30000">
                  <a:solidFill>
                    <a:srgbClr val="000000"/>
                  </a:solidFill>
                  <a:latin typeface="幼圆" pitchFamily="49" charset="-122"/>
                  <a:ea typeface="幼圆" pitchFamily="49" charset="-122"/>
                  <a:cs typeface="Times New Roman" pitchFamily="18" charset="0"/>
                </a:rPr>
                <a:t>i</a:t>
              </a:r>
              <a:r>
                <a:rPr lang="zh-CN" altLang="en-US"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i</a:t>
              </a:r>
              <a:r>
                <a:rPr lang="en-US" altLang="zh-CN" sz="2400">
                  <a:solidFill>
                    <a:srgbClr val="000000"/>
                  </a:solidFill>
                  <a:latin typeface="幼圆" pitchFamily="49" charset="-122"/>
                  <a:ea typeface="幼圆" pitchFamily="49" charset="-122"/>
                  <a:cs typeface="Times New Roman" pitchFamily="18" charset="0"/>
                </a:rPr>
                <a:t>=1,</a:t>
              </a:r>
              <a:r>
                <a:rPr lang="en-US" altLang="zh-CN" sz="2400">
                  <a:solidFill>
                    <a:srgbClr val="000000"/>
                  </a:solidFill>
                  <a:latin typeface="Times New Roman"/>
                  <a:ea typeface="幼圆" pitchFamily="49" charset="-122"/>
                  <a:cs typeface="Times New Roman" pitchFamily="18" charset="0"/>
                </a:rPr>
                <a:t>…</a:t>
              </a:r>
              <a:r>
                <a:rPr lang="en-US" altLang="zh-CN"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m</a:t>
              </a:r>
              <a:r>
                <a:rPr lang="zh-CN" altLang="en-US" sz="2400">
                  <a:solidFill>
                    <a:srgbClr val="000000"/>
                  </a:solidFill>
                  <a:latin typeface="幼圆" pitchFamily="49" charset="-122"/>
                  <a:ea typeface="幼圆" pitchFamily="49" charset="-122"/>
                  <a:cs typeface="Times New Roman" pitchFamily="18" charset="0"/>
                </a:rPr>
                <a:t>。作辅助线性规划</a:t>
              </a:r>
              <a:r>
                <a:rPr lang="en-US" altLang="zh-CN" sz="2400" i="1">
                  <a:solidFill>
                    <a:srgbClr val="000000"/>
                  </a:solidFill>
                  <a:latin typeface="幼圆" pitchFamily="49" charset="-122"/>
                  <a:ea typeface="幼圆" pitchFamily="49" charset="-122"/>
                  <a:cs typeface="Times New Roman" pitchFamily="18" charset="0"/>
                </a:rPr>
                <a:t>LP</a:t>
              </a:r>
              <a:r>
                <a:rPr lang="zh-CN" altLang="en-US" sz="2400">
                  <a:solidFill>
                    <a:srgbClr val="000000"/>
                  </a:solidFill>
                  <a:latin typeface="幼圆" pitchFamily="49" charset="-122"/>
                  <a:ea typeface="幼圆" pitchFamily="49" charset="-122"/>
                  <a:cs typeface="Times New Roman" pitchFamily="18" charset="0"/>
                </a:rPr>
                <a:t>（</a:t>
              </a:r>
              <a:r>
                <a:rPr lang="en-US" altLang="zh-CN" sz="2400">
                  <a:solidFill>
                    <a:srgbClr val="000000"/>
                  </a:solidFill>
                  <a:latin typeface="幼圆" pitchFamily="49" charset="-122"/>
                  <a:ea typeface="幼圆" pitchFamily="49" charset="-122"/>
                  <a:cs typeface="Times New Roman" pitchFamily="18" charset="0"/>
                </a:rPr>
                <a:t>1</a:t>
              </a:r>
              <a:r>
                <a:rPr lang="zh-CN" altLang="en-US" sz="2400">
                  <a:solidFill>
                    <a:srgbClr val="000000"/>
                  </a:solidFill>
                  <a:latin typeface="幼圆" pitchFamily="49" charset="-122"/>
                  <a:ea typeface="幼圆" pitchFamily="49" charset="-122"/>
                  <a:cs typeface="Times New Roman" pitchFamily="18" charset="0"/>
                </a:rPr>
                <a:t>），其目标函数为    。</a:t>
              </a:r>
            </a:p>
            <a:p>
              <a:pPr algn="l"/>
              <a:r>
                <a:rPr lang="zh-CN" altLang="en-US" sz="2400">
                  <a:solidFill>
                    <a:srgbClr val="000000"/>
                  </a:solidFill>
                  <a:latin typeface="幼圆" pitchFamily="49" charset="-122"/>
                  <a:ea typeface="幼圆" pitchFamily="49" charset="-122"/>
                  <a:cs typeface="Times New Roman" pitchFamily="18" charset="0"/>
                </a:rPr>
                <a:t>容易看出，原规划有可行解（从而有基本可行解）的充分必要条件为辅助规划的最优目标值为零。由于辅助规划具有明显的初始可行基（人工变量对应的列构成单位矩阵</a:t>
              </a:r>
              <a:r>
                <a:rPr lang="en-US" altLang="zh-CN" sz="2400" i="1">
                  <a:solidFill>
                    <a:srgbClr val="000000"/>
                  </a:solidFill>
                  <a:latin typeface="幼圆" pitchFamily="49" charset="-122"/>
                  <a:ea typeface="幼圆" pitchFamily="49" charset="-122"/>
                  <a:cs typeface="Times New Roman" pitchFamily="18" charset="0"/>
                </a:rPr>
                <a:t>I</a:t>
              </a:r>
              <a:r>
                <a:rPr lang="zh-CN" altLang="en-US" sz="2400">
                  <a:solidFill>
                    <a:srgbClr val="000000"/>
                  </a:solidFill>
                  <a:latin typeface="幼圆" pitchFamily="49" charset="-122"/>
                  <a:ea typeface="幼圆" pitchFamily="49" charset="-122"/>
                  <a:cs typeface="Times New Roman" pitchFamily="18" charset="0"/>
                </a:rPr>
                <a:t>），可利用上述单纯形法逐次改进而求出辅助规划最优解。</a:t>
              </a:r>
            </a:p>
          </p:txBody>
        </p:sp>
        <p:graphicFrame>
          <p:nvGraphicFramePr>
            <p:cNvPr id="109575" name="Object 7"/>
            <p:cNvGraphicFramePr>
              <a:graphicFrameLocks noChangeAspect="1"/>
            </p:cNvGraphicFramePr>
            <p:nvPr/>
          </p:nvGraphicFramePr>
          <p:xfrm>
            <a:off x="1474" y="1434"/>
            <a:ext cx="315" cy="318"/>
          </p:xfrm>
          <a:graphic>
            <a:graphicData uri="http://schemas.openxmlformats.org/presentationml/2006/ole">
              <mc:AlternateContent xmlns:mc="http://schemas.openxmlformats.org/markup-compatibility/2006">
                <mc:Choice xmlns:v="urn:schemas-microsoft-com:vml" Requires="v">
                  <p:oleObj spid="_x0000_s109578" name="公式" r:id="rId3" imgW="368140" imgH="431613" progId="Equation.3">
                    <p:embed/>
                  </p:oleObj>
                </mc:Choice>
                <mc:Fallback>
                  <p:oleObj name="公式" r:id="rId3" imgW="368140" imgH="431613"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1434"/>
                          <a:ext cx="315"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09577"/>
                                        </p:tgtEl>
                                        <p:attrNameLst>
                                          <p:attrName>style.visibility</p:attrName>
                                        </p:attrNameLst>
                                      </p:cBhvr>
                                      <p:to>
                                        <p:strVal val="visible"/>
                                      </p:to>
                                    </p:set>
                                    <p:animEffect transition="in" filter="wedge">
                                      <p:cBhvr>
                                        <p:cTn id="7" dur="2000"/>
                                        <p:tgtEl>
                                          <p:spTgt spid="1095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09574"/>
                                        </p:tgtEl>
                                        <p:attrNameLst>
                                          <p:attrName>style.visibility</p:attrName>
                                        </p:attrNameLst>
                                      </p:cBhvr>
                                      <p:to>
                                        <p:strVal val="visible"/>
                                      </p:to>
                                    </p:set>
                                    <p:anim calcmode="lin" valueType="num">
                                      <p:cBhvr>
                                        <p:cTn id="12" dur="1000" fill="hold"/>
                                        <p:tgtEl>
                                          <p:spTgt spid="109574"/>
                                        </p:tgtEl>
                                        <p:attrNameLst>
                                          <p:attrName>ppt_x</p:attrName>
                                        </p:attrNameLst>
                                      </p:cBhvr>
                                      <p:tavLst>
                                        <p:tav tm="0">
                                          <p:val>
                                            <p:strVal val="#ppt_x-.2"/>
                                          </p:val>
                                        </p:tav>
                                        <p:tav tm="100000">
                                          <p:val>
                                            <p:strVal val="#ppt_x"/>
                                          </p:val>
                                        </p:tav>
                                      </p:tavLst>
                                    </p:anim>
                                    <p:anim calcmode="lin" valueType="num">
                                      <p:cBhvr>
                                        <p:cTn id="13" dur="1000" fill="hold"/>
                                        <p:tgtEl>
                                          <p:spTgt spid="10957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7A998C67-9958-499B-8AE2-481AF88ABE49}" type="slidenum">
              <a:rPr lang="en-US" altLang="zh-CN"/>
              <a:pPr/>
              <a:t>23</a:t>
            </a:fld>
            <a:endParaRPr lang="en-US" altLang="zh-CN"/>
          </a:p>
        </p:txBody>
      </p:sp>
      <p:sp>
        <p:nvSpPr>
          <p:cNvPr id="110597" name="AutoShape 5"/>
          <p:cNvSpPr>
            <a:spLocks noChangeArrowheads="1"/>
          </p:cNvSpPr>
          <p:nvPr/>
        </p:nvSpPr>
        <p:spPr bwMode="auto">
          <a:xfrm>
            <a:off x="2268538" y="522288"/>
            <a:ext cx="4608512" cy="1682750"/>
          </a:xfrm>
          <a:prstGeom prst="wedgeRoundRectCallout">
            <a:avLst>
              <a:gd name="adj1" fmla="val -50171"/>
              <a:gd name="adj2" fmla="val 59528"/>
              <a:gd name="adj3" fmla="val 16667"/>
            </a:avLst>
          </a:prstGeom>
          <a:solidFill>
            <a:srgbClr val="33CCCC">
              <a:alpha val="39999"/>
            </a:srgbClr>
          </a:solidFill>
          <a:ln w="12700" algn="ctr">
            <a:solidFill>
              <a:srgbClr val="00808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solidFill>
                  <a:srgbClr val="990000"/>
                </a:solidFill>
                <a:latin typeface="幼圆" pitchFamily="49" charset="-122"/>
                <a:ea typeface="幼圆" pitchFamily="49" charset="-122"/>
                <a:cs typeface="Times New Roman" pitchFamily="18" charset="0"/>
              </a:rPr>
              <a:t>例</a:t>
            </a:r>
            <a:r>
              <a:rPr lang="en-US" altLang="zh-CN" sz="2400" b="1">
                <a:solidFill>
                  <a:srgbClr val="990000"/>
                </a:solidFill>
                <a:latin typeface="幼圆" pitchFamily="49" charset="-122"/>
                <a:ea typeface="幼圆" pitchFamily="49" charset="-122"/>
                <a:cs typeface="Times New Roman" pitchFamily="18" charset="0"/>
              </a:rPr>
              <a:t>8.2</a:t>
            </a:r>
            <a:r>
              <a:rPr lang="en-US" altLang="zh-CN" sz="2400" b="1">
                <a:solidFill>
                  <a:srgbClr val="000000"/>
                </a:solidFill>
                <a:latin typeface="Times New Roman" pitchFamily="18" charset="0"/>
                <a:ea typeface="幼圆" pitchFamily="49" charset="-122"/>
                <a:cs typeface="Times New Roman" pitchFamily="18" charset="0"/>
              </a:rPr>
              <a:t>  min  4</a:t>
            </a:r>
            <a:r>
              <a:rPr lang="en-US" altLang="zh-CN" sz="2400" b="1" i="1">
                <a:solidFill>
                  <a:srgbClr val="000000"/>
                </a:solidFill>
                <a:latin typeface="Times New Roman" pitchFamily="18" charset="0"/>
                <a:ea typeface="幼圆" pitchFamily="49" charset="-122"/>
                <a:cs typeface="Times New Roman" pitchFamily="18" charset="0"/>
              </a:rPr>
              <a:t>x</a:t>
            </a:r>
            <a:r>
              <a:rPr lang="en-US" altLang="zh-CN" sz="2400" b="1" baseline="-30000">
                <a:solidFill>
                  <a:srgbClr val="000000"/>
                </a:solidFill>
                <a:latin typeface="Times New Roman" pitchFamily="18" charset="0"/>
                <a:ea typeface="幼圆" pitchFamily="49" charset="-122"/>
                <a:cs typeface="Times New Roman" pitchFamily="18" charset="0"/>
              </a:rPr>
              <a:t>1</a:t>
            </a:r>
            <a:r>
              <a:rPr lang="en-US" altLang="zh-CN" sz="2400" b="1">
                <a:solidFill>
                  <a:srgbClr val="000000"/>
                </a:solidFill>
                <a:latin typeface="Times New Roman" pitchFamily="18" charset="0"/>
                <a:ea typeface="幼圆" pitchFamily="49" charset="-122"/>
                <a:cs typeface="Times New Roman" pitchFamily="18" charset="0"/>
              </a:rPr>
              <a:t>+</a:t>
            </a:r>
            <a:r>
              <a:rPr lang="en-US" altLang="zh-CN" sz="2400" b="1" i="1">
                <a:solidFill>
                  <a:srgbClr val="000000"/>
                </a:solidFill>
                <a:latin typeface="Times New Roman" pitchFamily="18" charset="0"/>
                <a:ea typeface="幼圆" pitchFamily="49" charset="-122"/>
                <a:cs typeface="Times New Roman" pitchFamily="18" charset="0"/>
              </a:rPr>
              <a:t> x</a:t>
            </a:r>
            <a:r>
              <a:rPr lang="en-US" altLang="zh-CN" sz="2400" b="1" baseline="-30000">
                <a:solidFill>
                  <a:srgbClr val="000000"/>
                </a:solidFill>
                <a:latin typeface="Times New Roman" pitchFamily="18" charset="0"/>
                <a:ea typeface="幼圆" pitchFamily="49" charset="-122"/>
                <a:cs typeface="Times New Roman" pitchFamily="18" charset="0"/>
              </a:rPr>
              <a:t>2</a:t>
            </a:r>
            <a:r>
              <a:rPr lang="en-US" altLang="zh-CN" sz="2400" b="1">
                <a:solidFill>
                  <a:srgbClr val="000000"/>
                </a:solidFill>
                <a:latin typeface="Times New Roman" pitchFamily="18" charset="0"/>
                <a:ea typeface="幼圆" pitchFamily="49" charset="-122"/>
                <a:cs typeface="Times New Roman" pitchFamily="18" charset="0"/>
              </a:rPr>
              <a:t>+</a:t>
            </a:r>
            <a:r>
              <a:rPr lang="en-US" altLang="zh-CN" sz="2400" b="1" i="1">
                <a:solidFill>
                  <a:srgbClr val="000000"/>
                </a:solidFill>
                <a:latin typeface="Times New Roman" pitchFamily="18" charset="0"/>
                <a:ea typeface="幼圆" pitchFamily="49" charset="-122"/>
                <a:cs typeface="Times New Roman" pitchFamily="18" charset="0"/>
              </a:rPr>
              <a:t> x</a:t>
            </a:r>
            <a:r>
              <a:rPr lang="en-US" altLang="zh-CN" sz="2400" b="1" baseline="-30000">
                <a:solidFill>
                  <a:srgbClr val="000000"/>
                </a:solidFill>
                <a:latin typeface="Times New Roman" pitchFamily="18" charset="0"/>
                <a:ea typeface="幼圆" pitchFamily="49" charset="-122"/>
                <a:cs typeface="Times New Roman" pitchFamily="18" charset="0"/>
              </a:rPr>
              <a:t>3</a:t>
            </a:r>
            <a:endParaRPr lang="en-US" altLang="zh-CN" sz="2400" b="1">
              <a:solidFill>
                <a:srgbClr val="000000"/>
              </a:solidFill>
              <a:latin typeface="Times New Roman" pitchFamily="18" charset="0"/>
              <a:ea typeface="幼圆" pitchFamily="49" charset="-122"/>
              <a:cs typeface="Times New Roman" pitchFamily="18" charset="0"/>
            </a:endParaRPr>
          </a:p>
          <a:p>
            <a:pPr algn="l"/>
            <a:r>
              <a:rPr lang="en-US" altLang="zh-CN" sz="2400" b="1">
                <a:solidFill>
                  <a:srgbClr val="000000"/>
                </a:solidFill>
                <a:latin typeface="Times New Roman" pitchFamily="18" charset="0"/>
                <a:ea typeface="幼圆" pitchFamily="49" charset="-122"/>
                <a:cs typeface="Times New Roman" pitchFamily="18" charset="0"/>
              </a:rPr>
              <a:t>       S.t   2</a:t>
            </a:r>
            <a:r>
              <a:rPr lang="en-US" altLang="zh-CN" sz="2400" b="1" i="1">
                <a:solidFill>
                  <a:srgbClr val="000000"/>
                </a:solidFill>
                <a:latin typeface="Times New Roman" pitchFamily="18" charset="0"/>
                <a:ea typeface="幼圆" pitchFamily="49" charset="-122"/>
                <a:cs typeface="Times New Roman" pitchFamily="18" charset="0"/>
              </a:rPr>
              <a:t>x</a:t>
            </a:r>
            <a:r>
              <a:rPr lang="en-US" altLang="zh-CN" sz="2400" b="1" baseline="-30000">
                <a:solidFill>
                  <a:srgbClr val="000000"/>
                </a:solidFill>
                <a:latin typeface="Times New Roman" pitchFamily="18" charset="0"/>
                <a:ea typeface="幼圆" pitchFamily="49" charset="-122"/>
                <a:cs typeface="Times New Roman" pitchFamily="18" charset="0"/>
              </a:rPr>
              <a:t>1</a:t>
            </a:r>
            <a:r>
              <a:rPr lang="en-US" altLang="zh-CN" sz="2400" b="1">
                <a:solidFill>
                  <a:srgbClr val="000000"/>
                </a:solidFill>
                <a:latin typeface="Times New Roman" pitchFamily="18" charset="0"/>
                <a:ea typeface="幼圆" pitchFamily="49" charset="-122"/>
                <a:cs typeface="Times New Roman" pitchFamily="18" charset="0"/>
              </a:rPr>
              <a:t>+</a:t>
            </a:r>
            <a:r>
              <a:rPr lang="en-US" altLang="zh-CN" sz="2400" b="1" i="1">
                <a:solidFill>
                  <a:srgbClr val="000000"/>
                </a:solidFill>
                <a:latin typeface="Times New Roman" pitchFamily="18" charset="0"/>
                <a:ea typeface="幼圆" pitchFamily="49" charset="-122"/>
                <a:cs typeface="Times New Roman" pitchFamily="18" charset="0"/>
              </a:rPr>
              <a:t> x</a:t>
            </a:r>
            <a:r>
              <a:rPr lang="en-US" altLang="zh-CN" sz="2400" b="1" baseline="-30000">
                <a:solidFill>
                  <a:srgbClr val="000000"/>
                </a:solidFill>
                <a:latin typeface="Times New Roman" pitchFamily="18" charset="0"/>
                <a:ea typeface="幼圆" pitchFamily="49" charset="-122"/>
                <a:cs typeface="Times New Roman" pitchFamily="18" charset="0"/>
              </a:rPr>
              <a:t>2</a:t>
            </a:r>
            <a:r>
              <a:rPr lang="en-US" altLang="zh-CN" sz="2400" b="1">
                <a:solidFill>
                  <a:srgbClr val="000000"/>
                </a:solidFill>
                <a:latin typeface="Times New Roman" pitchFamily="18" charset="0"/>
                <a:ea typeface="幼圆" pitchFamily="49" charset="-122"/>
                <a:cs typeface="Times New Roman" pitchFamily="18" charset="0"/>
              </a:rPr>
              <a:t>+2</a:t>
            </a:r>
            <a:r>
              <a:rPr lang="en-US" altLang="zh-CN" sz="2400" b="1" i="1">
                <a:solidFill>
                  <a:srgbClr val="000000"/>
                </a:solidFill>
                <a:latin typeface="Times New Roman" pitchFamily="18" charset="0"/>
                <a:ea typeface="幼圆" pitchFamily="49" charset="-122"/>
                <a:cs typeface="Times New Roman" pitchFamily="18" charset="0"/>
              </a:rPr>
              <a:t>x</a:t>
            </a:r>
            <a:r>
              <a:rPr lang="en-US" altLang="zh-CN" sz="2400" b="1" baseline="-30000">
                <a:solidFill>
                  <a:srgbClr val="000000"/>
                </a:solidFill>
                <a:latin typeface="Times New Roman" pitchFamily="18" charset="0"/>
                <a:ea typeface="幼圆" pitchFamily="49" charset="-122"/>
                <a:cs typeface="Times New Roman" pitchFamily="18" charset="0"/>
              </a:rPr>
              <a:t>3 </a:t>
            </a:r>
            <a:r>
              <a:rPr lang="en-US" altLang="zh-CN" sz="2400" b="1">
                <a:solidFill>
                  <a:srgbClr val="000000"/>
                </a:solidFill>
                <a:latin typeface="Times New Roman" pitchFamily="18" charset="0"/>
                <a:ea typeface="幼圆" pitchFamily="49" charset="-122"/>
                <a:cs typeface="Times New Roman" pitchFamily="18" charset="0"/>
              </a:rPr>
              <a:t>= 4</a:t>
            </a:r>
          </a:p>
          <a:p>
            <a:pPr algn="l"/>
            <a:r>
              <a:rPr lang="en-US" altLang="zh-CN" sz="2400" b="1">
                <a:solidFill>
                  <a:srgbClr val="000000"/>
                </a:solidFill>
                <a:latin typeface="Times New Roman" pitchFamily="18" charset="0"/>
                <a:ea typeface="幼圆" pitchFamily="49" charset="-122"/>
                <a:cs typeface="Times New Roman" pitchFamily="18" charset="0"/>
              </a:rPr>
              <a:t>            3</a:t>
            </a:r>
            <a:r>
              <a:rPr lang="en-US" altLang="zh-CN" sz="2400" b="1" i="1">
                <a:solidFill>
                  <a:srgbClr val="000000"/>
                </a:solidFill>
                <a:latin typeface="Times New Roman" pitchFamily="18" charset="0"/>
                <a:ea typeface="幼圆" pitchFamily="49" charset="-122"/>
                <a:cs typeface="Times New Roman" pitchFamily="18" charset="0"/>
              </a:rPr>
              <a:t>x</a:t>
            </a:r>
            <a:r>
              <a:rPr lang="en-US" altLang="zh-CN" sz="2400" b="1" baseline="-30000">
                <a:solidFill>
                  <a:srgbClr val="000000"/>
                </a:solidFill>
                <a:latin typeface="Times New Roman" pitchFamily="18" charset="0"/>
                <a:ea typeface="幼圆" pitchFamily="49" charset="-122"/>
                <a:cs typeface="Times New Roman" pitchFamily="18" charset="0"/>
              </a:rPr>
              <a:t>1</a:t>
            </a:r>
            <a:r>
              <a:rPr lang="en-US" altLang="zh-CN" sz="2400" b="1">
                <a:solidFill>
                  <a:srgbClr val="000000"/>
                </a:solidFill>
                <a:latin typeface="Times New Roman" pitchFamily="18" charset="0"/>
                <a:ea typeface="幼圆" pitchFamily="49" charset="-122"/>
                <a:cs typeface="Times New Roman" pitchFamily="18" charset="0"/>
              </a:rPr>
              <a:t>+ 3</a:t>
            </a:r>
            <a:r>
              <a:rPr lang="en-US" altLang="zh-CN" sz="2400" b="1" i="1">
                <a:solidFill>
                  <a:srgbClr val="000000"/>
                </a:solidFill>
                <a:latin typeface="Times New Roman" pitchFamily="18" charset="0"/>
                <a:ea typeface="幼圆" pitchFamily="49" charset="-122"/>
                <a:cs typeface="Times New Roman" pitchFamily="18" charset="0"/>
              </a:rPr>
              <a:t>x</a:t>
            </a:r>
            <a:r>
              <a:rPr lang="en-US" altLang="zh-CN" sz="2400" b="1" baseline="-30000">
                <a:solidFill>
                  <a:srgbClr val="000000"/>
                </a:solidFill>
                <a:latin typeface="Times New Roman" pitchFamily="18" charset="0"/>
                <a:ea typeface="幼圆" pitchFamily="49" charset="-122"/>
                <a:cs typeface="Times New Roman" pitchFamily="18" charset="0"/>
              </a:rPr>
              <a:t>2</a:t>
            </a:r>
            <a:r>
              <a:rPr lang="en-US" altLang="zh-CN" sz="2400" b="1">
                <a:solidFill>
                  <a:srgbClr val="000000"/>
                </a:solidFill>
                <a:latin typeface="Times New Roman" pitchFamily="18" charset="0"/>
                <a:ea typeface="幼圆" pitchFamily="49" charset="-122"/>
                <a:cs typeface="Times New Roman" pitchFamily="18" charset="0"/>
              </a:rPr>
              <a:t>+</a:t>
            </a:r>
            <a:r>
              <a:rPr lang="en-US" altLang="zh-CN" sz="2400" b="1" i="1">
                <a:solidFill>
                  <a:srgbClr val="000000"/>
                </a:solidFill>
                <a:latin typeface="Times New Roman" pitchFamily="18" charset="0"/>
                <a:ea typeface="幼圆" pitchFamily="49" charset="-122"/>
                <a:cs typeface="Times New Roman" pitchFamily="18" charset="0"/>
              </a:rPr>
              <a:t>x</a:t>
            </a:r>
            <a:r>
              <a:rPr lang="en-US" altLang="zh-CN" sz="2400" b="1" baseline="-30000">
                <a:solidFill>
                  <a:srgbClr val="000000"/>
                </a:solidFill>
                <a:latin typeface="Times New Roman" pitchFamily="18" charset="0"/>
                <a:ea typeface="幼圆" pitchFamily="49" charset="-122"/>
                <a:cs typeface="Times New Roman" pitchFamily="18" charset="0"/>
              </a:rPr>
              <a:t>3 </a:t>
            </a:r>
            <a:r>
              <a:rPr lang="en-US" altLang="zh-CN" sz="2400" b="1">
                <a:solidFill>
                  <a:srgbClr val="000000"/>
                </a:solidFill>
                <a:latin typeface="Times New Roman" pitchFamily="18" charset="0"/>
                <a:ea typeface="幼圆" pitchFamily="49" charset="-122"/>
                <a:cs typeface="Times New Roman" pitchFamily="18" charset="0"/>
              </a:rPr>
              <a:t>= 3</a:t>
            </a:r>
          </a:p>
          <a:p>
            <a:pPr algn="l"/>
            <a:r>
              <a:rPr lang="en-US" altLang="zh-CN" sz="2400" b="1">
                <a:solidFill>
                  <a:srgbClr val="000000"/>
                </a:solidFill>
                <a:latin typeface="Times New Roman" pitchFamily="18" charset="0"/>
                <a:ea typeface="幼圆" pitchFamily="49" charset="-122"/>
                <a:cs typeface="Times New Roman" pitchFamily="18" charset="0"/>
              </a:rPr>
              <a:t>             </a:t>
            </a:r>
            <a:r>
              <a:rPr lang="en-US" altLang="zh-CN" sz="2400" b="1" i="1">
                <a:solidFill>
                  <a:srgbClr val="000000"/>
                </a:solidFill>
                <a:latin typeface="Times New Roman" pitchFamily="18" charset="0"/>
                <a:ea typeface="幼圆" pitchFamily="49" charset="-122"/>
                <a:cs typeface="Times New Roman" pitchFamily="18" charset="0"/>
              </a:rPr>
              <a:t>x</a:t>
            </a:r>
            <a:r>
              <a:rPr lang="en-US" altLang="zh-CN" sz="2400" b="1" baseline="-30000">
                <a:solidFill>
                  <a:srgbClr val="000000"/>
                </a:solidFill>
                <a:latin typeface="Times New Roman" pitchFamily="18" charset="0"/>
                <a:ea typeface="幼圆" pitchFamily="49" charset="-122"/>
                <a:cs typeface="Times New Roman" pitchFamily="18" charset="0"/>
              </a:rPr>
              <a:t>1</a:t>
            </a:r>
            <a:r>
              <a:rPr lang="zh-CN" altLang="en-US" sz="2400" b="1">
                <a:solidFill>
                  <a:srgbClr val="000000"/>
                </a:solidFill>
                <a:latin typeface="Times New Roman" pitchFamily="18" charset="0"/>
                <a:ea typeface="幼圆" pitchFamily="49" charset="-122"/>
                <a:cs typeface="Times New Roman" pitchFamily="18" charset="0"/>
              </a:rPr>
              <a:t>、</a:t>
            </a:r>
            <a:r>
              <a:rPr lang="en-US" altLang="zh-CN" sz="2400" b="1" i="1">
                <a:solidFill>
                  <a:srgbClr val="000000"/>
                </a:solidFill>
                <a:latin typeface="Times New Roman" pitchFamily="18" charset="0"/>
                <a:ea typeface="幼圆" pitchFamily="49" charset="-122"/>
                <a:cs typeface="Times New Roman" pitchFamily="18" charset="0"/>
              </a:rPr>
              <a:t>x</a:t>
            </a:r>
            <a:r>
              <a:rPr lang="en-US" altLang="zh-CN" sz="2400" b="1" baseline="-30000">
                <a:solidFill>
                  <a:srgbClr val="000000"/>
                </a:solidFill>
                <a:latin typeface="Times New Roman" pitchFamily="18" charset="0"/>
                <a:ea typeface="幼圆" pitchFamily="49" charset="-122"/>
                <a:cs typeface="Times New Roman" pitchFamily="18" charset="0"/>
              </a:rPr>
              <a:t>2</a:t>
            </a:r>
            <a:r>
              <a:rPr lang="zh-CN" altLang="en-US" sz="2400" b="1">
                <a:solidFill>
                  <a:srgbClr val="000000"/>
                </a:solidFill>
                <a:latin typeface="Times New Roman" pitchFamily="18" charset="0"/>
                <a:ea typeface="幼圆" pitchFamily="49" charset="-122"/>
                <a:cs typeface="Times New Roman" pitchFamily="18" charset="0"/>
              </a:rPr>
              <a:t>、</a:t>
            </a:r>
            <a:r>
              <a:rPr lang="en-US" altLang="zh-CN" sz="2400" b="1" i="1">
                <a:solidFill>
                  <a:srgbClr val="000000"/>
                </a:solidFill>
                <a:latin typeface="Times New Roman" pitchFamily="18" charset="0"/>
                <a:ea typeface="幼圆" pitchFamily="49" charset="-122"/>
                <a:cs typeface="Times New Roman" pitchFamily="18" charset="0"/>
              </a:rPr>
              <a:t>x</a:t>
            </a:r>
            <a:r>
              <a:rPr lang="en-US" altLang="zh-CN" sz="2400" b="1" baseline="-30000">
                <a:solidFill>
                  <a:srgbClr val="000000"/>
                </a:solidFill>
                <a:latin typeface="Times New Roman" pitchFamily="18" charset="0"/>
                <a:ea typeface="幼圆" pitchFamily="49" charset="-122"/>
                <a:cs typeface="Times New Roman" pitchFamily="18" charset="0"/>
              </a:rPr>
              <a:t>3</a:t>
            </a:r>
            <a:r>
              <a:rPr lang="en-US" altLang="zh-CN" sz="2400" b="1">
                <a:solidFill>
                  <a:srgbClr val="000000"/>
                </a:solidFill>
                <a:latin typeface="Times New Roman" pitchFamily="18" charset="0"/>
                <a:ea typeface="幼圆" pitchFamily="49" charset="-122"/>
                <a:cs typeface="Times New Roman" pitchFamily="18" charset="0"/>
              </a:rPr>
              <a:t>≥0</a:t>
            </a:r>
          </a:p>
        </p:txBody>
      </p:sp>
      <p:grpSp>
        <p:nvGrpSpPr>
          <p:cNvPr id="110601" name="Group 9"/>
          <p:cNvGrpSpPr>
            <a:grpSpLocks/>
          </p:cNvGrpSpPr>
          <p:nvPr/>
        </p:nvGrpSpPr>
        <p:grpSpPr bwMode="auto">
          <a:xfrm>
            <a:off x="611188" y="835025"/>
            <a:ext cx="1585912" cy="2043113"/>
            <a:chOff x="385" y="526"/>
            <a:chExt cx="999" cy="1287"/>
          </a:xfrm>
        </p:grpSpPr>
        <p:pic>
          <p:nvPicPr>
            <p:cNvPr id="110596" name="Picture 4" descr="GIFICOB0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 y="1207"/>
              <a:ext cx="318" cy="606"/>
            </a:xfrm>
            <a:prstGeom prst="rect">
              <a:avLst/>
            </a:prstGeom>
            <a:noFill/>
            <a:extLst>
              <a:ext uri="{909E8E84-426E-40DD-AFC4-6F175D3DCCD1}">
                <a14:hiddenFill xmlns:a14="http://schemas.microsoft.com/office/drawing/2010/main">
                  <a:solidFill>
                    <a:srgbClr val="FFFFFF"/>
                  </a:solidFill>
                </a14:hiddenFill>
              </a:ext>
            </a:extLst>
          </p:spPr>
        </p:pic>
        <p:sp>
          <p:nvSpPr>
            <p:cNvPr id="110598" name="AutoShape 6"/>
            <p:cNvSpPr>
              <a:spLocks noChangeArrowheads="1"/>
            </p:cNvSpPr>
            <p:nvPr/>
          </p:nvSpPr>
          <p:spPr bwMode="auto">
            <a:xfrm>
              <a:off x="385" y="526"/>
              <a:ext cx="771" cy="409"/>
            </a:xfrm>
            <a:prstGeom prst="cloudCallout">
              <a:avLst>
                <a:gd name="adj1" fmla="val 38069"/>
                <a:gd name="adj2" fmla="val 126037"/>
              </a:avLst>
            </a:prstGeom>
            <a:solidFill>
              <a:srgbClr val="33CCCC">
                <a:alpha val="35001"/>
              </a:srgbClr>
            </a:solidFill>
            <a:ln w="9525">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US" altLang="zh-CN"/>
                <a:t>???</a:t>
              </a:r>
            </a:p>
          </p:txBody>
        </p:sp>
      </p:grpSp>
      <p:sp>
        <p:nvSpPr>
          <p:cNvPr id="110600" name="AutoShape 8"/>
          <p:cNvSpPr>
            <a:spLocks noChangeArrowheads="1"/>
          </p:cNvSpPr>
          <p:nvPr/>
        </p:nvSpPr>
        <p:spPr bwMode="auto">
          <a:xfrm>
            <a:off x="539750" y="3163888"/>
            <a:ext cx="8208963" cy="3289300"/>
          </a:xfrm>
          <a:prstGeom prst="flowChartDocument">
            <a:avLst/>
          </a:prstGeom>
          <a:solidFill>
            <a:srgbClr val="33CCCC">
              <a:alpha val="30000"/>
            </a:srgbClr>
          </a:solidFill>
          <a:ln w="9525" algn="ctr">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b="1">
                <a:latin typeface="幼圆" pitchFamily="49" charset="-122"/>
                <a:ea typeface="幼圆" pitchFamily="49" charset="-122"/>
              </a:rPr>
              <a:t>解</a:t>
            </a:r>
            <a:r>
              <a:rPr lang="zh-CN" altLang="en-US" sz="2400">
                <a:latin typeface="幼圆" pitchFamily="49" charset="-122"/>
                <a:ea typeface="幼圆" pitchFamily="49" charset="-122"/>
              </a:rPr>
              <a:t>：</a:t>
            </a:r>
            <a:r>
              <a:rPr lang="zh-CN" altLang="en-US" sz="2400" b="1">
                <a:latin typeface="幼圆" pitchFamily="49" charset="-122"/>
                <a:ea typeface="幼圆" pitchFamily="49" charset="-122"/>
              </a:rPr>
              <a:t>因为初始可行基不能直接看出，我们采用两段单纯形法求解。</a:t>
            </a:r>
          </a:p>
          <a:p>
            <a:pPr algn="l"/>
            <a:r>
              <a:rPr lang="zh-CN" altLang="en-US" sz="2400" b="1">
                <a:latin typeface="幼圆" pitchFamily="49" charset="-122"/>
                <a:ea typeface="幼圆" pitchFamily="49" charset="-122"/>
              </a:rPr>
              <a:t>阶段</a:t>
            </a:r>
            <a:r>
              <a:rPr lang="en-US" altLang="zh-CN" sz="2400" b="1">
                <a:latin typeface="幼圆" pitchFamily="49" charset="-122"/>
                <a:ea typeface="幼圆" pitchFamily="49" charset="-122"/>
              </a:rPr>
              <a:t>1  </a:t>
            </a:r>
            <a:r>
              <a:rPr lang="zh-CN" altLang="en-US" sz="2400" b="1">
                <a:latin typeface="幼圆" pitchFamily="49" charset="-122"/>
                <a:ea typeface="幼圆" pitchFamily="49" charset="-122"/>
              </a:rPr>
              <a:t>先求解辅助规划：</a:t>
            </a:r>
          </a:p>
          <a:p>
            <a:pPr algn="just"/>
            <a:r>
              <a:rPr lang="en-US" altLang="zh-CN" sz="2400" b="1">
                <a:solidFill>
                  <a:srgbClr val="000000"/>
                </a:solidFill>
                <a:latin typeface="Times New Roman" pitchFamily="18" charset="0"/>
                <a:cs typeface="Times New Roman" pitchFamily="18" charset="0"/>
              </a:rPr>
              <a:t>min  </a:t>
            </a:r>
            <a:r>
              <a:rPr lang="en-US" altLang="zh-CN" sz="2400" b="1" i="1">
                <a:solidFill>
                  <a:srgbClr val="000000"/>
                </a:solidFill>
                <a:latin typeface="Times New Roman" pitchFamily="18" charset="0"/>
                <a:cs typeface="Times New Roman" pitchFamily="18" charset="0"/>
              </a:rPr>
              <a:t>x</a:t>
            </a:r>
            <a:r>
              <a:rPr lang="en-US" altLang="zh-CN" sz="2400" b="1" baseline="-30000">
                <a:solidFill>
                  <a:srgbClr val="000000"/>
                </a:solidFill>
                <a:latin typeface="Times New Roman" pitchFamily="18" charset="0"/>
                <a:cs typeface="Times New Roman" pitchFamily="18" charset="0"/>
              </a:rPr>
              <a:t>4</a:t>
            </a:r>
            <a:r>
              <a:rPr lang="en-US" altLang="zh-CN" sz="2400" b="1">
                <a:solidFill>
                  <a:srgbClr val="000000"/>
                </a:solidFill>
                <a:latin typeface="Times New Roman" pitchFamily="18" charset="0"/>
                <a:cs typeface="Times New Roman" pitchFamily="18" charset="0"/>
              </a:rPr>
              <a:t>+</a:t>
            </a:r>
            <a:r>
              <a:rPr lang="en-US" altLang="zh-CN" sz="2400" b="1" i="1">
                <a:solidFill>
                  <a:srgbClr val="000000"/>
                </a:solidFill>
                <a:latin typeface="Times New Roman" pitchFamily="18" charset="0"/>
                <a:cs typeface="Times New Roman" pitchFamily="18" charset="0"/>
              </a:rPr>
              <a:t> x</a:t>
            </a:r>
            <a:r>
              <a:rPr lang="en-US" altLang="zh-CN" sz="2400" b="1" baseline="-30000">
                <a:solidFill>
                  <a:srgbClr val="000000"/>
                </a:solidFill>
                <a:latin typeface="Times New Roman" pitchFamily="18" charset="0"/>
                <a:cs typeface="Times New Roman" pitchFamily="18" charset="0"/>
              </a:rPr>
              <a:t>5</a:t>
            </a:r>
            <a:endParaRPr lang="en-US" altLang="zh-CN" sz="2400" b="1">
              <a:solidFill>
                <a:srgbClr val="000000"/>
              </a:solidFill>
              <a:latin typeface="Times New Roman" pitchFamily="18" charset="0"/>
              <a:cs typeface="Times New Roman" pitchFamily="18" charset="0"/>
            </a:endParaRPr>
          </a:p>
          <a:p>
            <a:pPr algn="just"/>
            <a:r>
              <a:rPr lang="en-US" altLang="zh-CN" sz="2400" b="1">
                <a:solidFill>
                  <a:srgbClr val="000000"/>
                </a:solidFill>
                <a:latin typeface="Times New Roman" pitchFamily="18" charset="0"/>
                <a:cs typeface="Times New Roman" pitchFamily="18" charset="0"/>
              </a:rPr>
              <a:t>S.t   2</a:t>
            </a:r>
            <a:r>
              <a:rPr lang="en-US" altLang="zh-CN" sz="2400" b="1" i="1">
                <a:solidFill>
                  <a:srgbClr val="000000"/>
                </a:solidFill>
                <a:latin typeface="Times New Roman" pitchFamily="18" charset="0"/>
                <a:cs typeface="Times New Roman" pitchFamily="18" charset="0"/>
              </a:rPr>
              <a:t>x</a:t>
            </a:r>
            <a:r>
              <a:rPr lang="en-US" altLang="zh-CN" sz="2400" b="1" baseline="-30000">
                <a:solidFill>
                  <a:srgbClr val="000000"/>
                </a:solidFill>
                <a:latin typeface="Times New Roman" pitchFamily="18" charset="0"/>
                <a:cs typeface="Times New Roman" pitchFamily="18" charset="0"/>
              </a:rPr>
              <a:t>1</a:t>
            </a:r>
            <a:r>
              <a:rPr lang="en-US" altLang="zh-CN" sz="2400" b="1">
                <a:solidFill>
                  <a:srgbClr val="000000"/>
                </a:solidFill>
                <a:latin typeface="Times New Roman" pitchFamily="18" charset="0"/>
                <a:cs typeface="Times New Roman" pitchFamily="18" charset="0"/>
              </a:rPr>
              <a:t>+</a:t>
            </a:r>
            <a:r>
              <a:rPr lang="en-US" altLang="zh-CN" sz="2400" b="1" i="1">
                <a:solidFill>
                  <a:srgbClr val="000000"/>
                </a:solidFill>
                <a:latin typeface="Times New Roman" pitchFamily="18" charset="0"/>
                <a:cs typeface="Times New Roman" pitchFamily="18" charset="0"/>
              </a:rPr>
              <a:t> x</a:t>
            </a:r>
            <a:r>
              <a:rPr lang="en-US" altLang="zh-CN" sz="2400" b="1" baseline="-30000">
                <a:solidFill>
                  <a:srgbClr val="000000"/>
                </a:solidFill>
                <a:latin typeface="Times New Roman" pitchFamily="18" charset="0"/>
                <a:cs typeface="Times New Roman" pitchFamily="18" charset="0"/>
              </a:rPr>
              <a:t>2</a:t>
            </a:r>
            <a:r>
              <a:rPr lang="en-US" altLang="zh-CN" sz="2400" b="1">
                <a:solidFill>
                  <a:srgbClr val="000000"/>
                </a:solidFill>
                <a:latin typeface="Times New Roman" pitchFamily="18" charset="0"/>
                <a:cs typeface="Times New Roman" pitchFamily="18" charset="0"/>
              </a:rPr>
              <a:t>+2</a:t>
            </a:r>
            <a:r>
              <a:rPr lang="en-US" altLang="zh-CN" sz="2400" b="1" i="1">
                <a:solidFill>
                  <a:srgbClr val="000000"/>
                </a:solidFill>
                <a:latin typeface="Times New Roman" pitchFamily="18" charset="0"/>
                <a:cs typeface="Times New Roman" pitchFamily="18" charset="0"/>
              </a:rPr>
              <a:t>x</a:t>
            </a:r>
            <a:r>
              <a:rPr lang="en-US" altLang="zh-CN" sz="2400" b="1" baseline="-30000">
                <a:solidFill>
                  <a:srgbClr val="000000"/>
                </a:solidFill>
                <a:latin typeface="Times New Roman" pitchFamily="18" charset="0"/>
                <a:cs typeface="Times New Roman" pitchFamily="18" charset="0"/>
              </a:rPr>
              <a:t>3 </a:t>
            </a:r>
            <a:r>
              <a:rPr lang="en-US" altLang="zh-CN" sz="2400" b="1">
                <a:solidFill>
                  <a:srgbClr val="000000"/>
                </a:solidFill>
                <a:latin typeface="Times New Roman" pitchFamily="18" charset="0"/>
                <a:cs typeface="Times New Roman" pitchFamily="18" charset="0"/>
              </a:rPr>
              <a:t>+</a:t>
            </a:r>
            <a:r>
              <a:rPr lang="en-US" altLang="zh-CN" sz="2400" b="1" i="1">
                <a:solidFill>
                  <a:srgbClr val="000000"/>
                </a:solidFill>
                <a:latin typeface="Times New Roman" pitchFamily="18" charset="0"/>
                <a:cs typeface="Times New Roman" pitchFamily="18" charset="0"/>
              </a:rPr>
              <a:t> x</a:t>
            </a:r>
            <a:r>
              <a:rPr lang="en-US" altLang="zh-CN" sz="2400" b="1" baseline="-30000">
                <a:solidFill>
                  <a:srgbClr val="000000"/>
                </a:solidFill>
                <a:latin typeface="Times New Roman" pitchFamily="18" charset="0"/>
                <a:cs typeface="Times New Roman" pitchFamily="18" charset="0"/>
              </a:rPr>
              <a:t>4</a:t>
            </a:r>
            <a:r>
              <a:rPr lang="en-US" altLang="zh-CN" sz="2400" b="1">
                <a:solidFill>
                  <a:srgbClr val="000000"/>
                </a:solidFill>
                <a:latin typeface="Times New Roman" pitchFamily="18" charset="0"/>
                <a:cs typeface="Times New Roman" pitchFamily="18" charset="0"/>
              </a:rPr>
              <a:t>= 4</a:t>
            </a:r>
          </a:p>
          <a:p>
            <a:pPr algn="just"/>
            <a:r>
              <a:rPr lang="en-US" altLang="zh-CN" sz="2400" b="1">
                <a:solidFill>
                  <a:srgbClr val="000000"/>
                </a:solidFill>
                <a:latin typeface="Times New Roman" pitchFamily="18" charset="0"/>
                <a:cs typeface="Times New Roman" pitchFamily="18" charset="0"/>
              </a:rPr>
              <a:t>     3</a:t>
            </a:r>
            <a:r>
              <a:rPr lang="en-US" altLang="zh-CN" sz="2400" b="1" i="1">
                <a:solidFill>
                  <a:srgbClr val="000000"/>
                </a:solidFill>
                <a:latin typeface="Times New Roman" pitchFamily="18" charset="0"/>
                <a:cs typeface="Times New Roman" pitchFamily="18" charset="0"/>
              </a:rPr>
              <a:t>x</a:t>
            </a:r>
            <a:r>
              <a:rPr lang="en-US" altLang="zh-CN" sz="2400" b="1" baseline="-30000">
                <a:solidFill>
                  <a:srgbClr val="000000"/>
                </a:solidFill>
                <a:latin typeface="Times New Roman" pitchFamily="18" charset="0"/>
                <a:cs typeface="Times New Roman" pitchFamily="18" charset="0"/>
              </a:rPr>
              <a:t>1</a:t>
            </a:r>
            <a:r>
              <a:rPr lang="en-US" altLang="zh-CN" sz="2400" b="1">
                <a:solidFill>
                  <a:srgbClr val="000000"/>
                </a:solidFill>
                <a:latin typeface="Times New Roman" pitchFamily="18" charset="0"/>
                <a:cs typeface="Times New Roman" pitchFamily="18" charset="0"/>
              </a:rPr>
              <a:t>+ 3</a:t>
            </a:r>
            <a:r>
              <a:rPr lang="en-US" altLang="zh-CN" sz="2400" b="1" i="1">
                <a:solidFill>
                  <a:srgbClr val="000000"/>
                </a:solidFill>
                <a:latin typeface="Times New Roman" pitchFamily="18" charset="0"/>
                <a:cs typeface="Times New Roman" pitchFamily="18" charset="0"/>
              </a:rPr>
              <a:t>x</a:t>
            </a:r>
            <a:r>
              <a:rPr lang="en-US" altLang="zh-CN" sz="2400" b="1" baseline="-30000">
                <a:solidFill>
                  <a:srgbClr val="000000"/>
                </a:solidFill>
                <a:latin typeface="Times New Roman" pitchFamily="18" charset="0"/>
                <a:cs typeface="Times New Roman" pitchFamily="18" charset="0"/>
              </a:rPr>
              <a:t>2</a:t>
            </a:r>
            <a:r>
              <a:rPr lang="en-US" altLang="zh-CN" sz="2400" b="1">
                <a:solidFill>
                  <a:srgbClr val="000000"/>
                </a:solidFill>
                <a:latin typeface="Times New Roman" pitchFamily="18" charset="0"/>
                <a:cs typeface="Times New Roman" pitchFamily="18" charset="0"/>
              </a:rPr>
              <a:t>+</a:t>
            </a:r>
            <a:r>
              <a:rPr lang="en-US" altLang="zh-CN" sz="2400" b="1" i="1">
                <a:solidFill>
                  <a:srgbClr val="000000"/>
                </a:solidFill>
                <a:latin typeface="Times New Roman" pitchFamily="18" charset="0"/>
                <a:cs typeface="Times New Roman" pitchFamily="18" charset="0"/>
              </a:rPr>
              <a:t>x</a:t>
            </a:r>
            <a:r>
              <a:rPr lang="en-US" altLang="zh-CN" sz="2400" b="1" baseline="-30000">
                <a:solidFill>
                  <a:srgbClr val="000000"/>
                </a:solidFill>
                <a:latin typeface="Times New Roman" pitchFamily="18" charset="0"/>
                <a:cs typeface="Times New Roman" pitchFamily="18" charset="0"/>
              </a:rPr>
              <a:t>3</a:t>
            </a:r>
            <a:r>
              <a:rPr lang="en-US" altLang="zh-CN" sz="2400" b="1">
                <a:solidFill>
                  <a:srgbClr val="000000"/>
                </a:solidFill>
                <a:latin typeface="Times New Roman" pitchFamily="18" charset="0"/>
                <a:cs typeface="Times New Roman" pitchFamily="18" charset="0"/>
              </a:rPr>
              <a:t>+</a:t>
            </a:r>
            <a:r>
              <a:rPr lang="en-US" altLang="zh-CN" sz="2400" b="1" i="1">
                <a:solidFill>
                  <a:srgbClr val="000000"/>
                </a:solidFill>
                <a:latin typeface="Times New Roman" pitchFamily="18" charset="0"/>
                <a:cs typeface="Times New Roman" pitchFamily="18" charset="0"/>
              </a:rPr>
              <a:t> x</a:t>
            </a:r>
            <a:r>
              <a:rPr lang="en-US" altLang="zh-CN" sz="2400" b="1" baseline="-30000">
                <a:solidFill>
                  <a:srgbClr val="000000"/>
                </a:solidFill>
                <a:latin typeface="Times New Roman" pitchFamily="18" charset="0"/>
                <a:cs typeface="Times New Roman" pitchFamily="18" charset="0"/>
              </a:rPr>
              <a:t>5 </a:t>
            </a:r>
            <a:r>
              <a:rPr lang="en-US" altLang="zh-CN" sz="2400" b="1">
                <a:solidFill>
                  <a:srgbClr val="000000"/>
                </a:solidFill>
                <a:latin typeface="Times New Roman" pitchFamily="18" charset="0"/>
                <a:cs typeface="Times New Roman" pitchFamily="18" charset="0"/>
              </a:rPr>
              <a:t>= 3</a:t>
            </a:r>
          </a:p>
          <a:p>
            <a:pPr algn="just"/>
            <a:r>
              <a:rPr lang="en-US" altLang="zh-CN" sz="2400" b="1">
                <a:solidFill>
                  <a:srgbClr val="000000"/>
                </a:solidFill>
                <a:latin typeface="Times New Roman" pitchFamily="18" charset="0"/>
                <a:cs typeface="Times New Roman" pitchFamily="18" charset="0"/>
              </a:rPr>
              <a:t>     </a:t>
            </a:r>
            <a:r>
              <a:rPr lang="en-US" altLang="zh-CN" sz="2400" b="1" i="1">
                <a:solidFill>
                  <a:srgbClr val="000000"/>
                </a:solidFill>
                <a:latin typeface="Times New Roman" pitchFamily="18" charset="0"/>
                <a:cs typeface="Times New Roman" pitchFamily="18" charset="0"/>
              </a:rPr>
              <a:t>x</a:t>
            </a:r>
            <a:r>
              <a:rPr lang="en-US" altLang="zh-CN" sz="2400" b="1" baseline="-30000">
                <a:solidFill>
                  <a:srgbClr val="000000"/>
                </a:solidFill>
                <a:latin typeface="Times New Roman" pitchFamily="18" charset="0"/>
                <a:cs typeface="Times New Roman" pitchFamily="18" charset="0"/>
              </a:rPr>
              <a:t>1</a:t>
            </a:r>
            <a:r>
              <a:rPr lang="zh-CN" altLang="en-US" sz="2400" b="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a:t>
            </a:r>
            <a:r>
              <a:rPr lang="zh-CN" altLang="en-US" sz="2400" b="1">
                <a:solidFill>
                  <a:srgbClr val="000000"/>
                </a:solidFill>
                <a:latin typeface="Times New Roman" pitchFamily="18" charset="0"/>
                <a:cs typeface="Times New Roman" pitchFamily="18" charset="0"/>
              </a:rPr>
              <a:t>，</a:t>
            </a:r>
            <a:r>
              <a:rPr lang="en-US" altLang="zh-CN" sz="2400" b="1" i="1">
                <a:solidFill>
                  <a:srgbClr val="000000"/>
                </a:solidFill>
                <a:latin typeface="Times New Roman" pitchFamily="18" charset="0"/>
                <a:cs typeface="Times New Roman" pitchFamily="18" charset="0"/>
              </a:rPr>
              <a:t>x</a:t>
            </a:r>
            <a:r>
              <a:rPr lang="en-US" altLang="zh-CN" sz="2400" b="1" baseline="-30000">
                <a:solidFill>
                  <a:srgbClr val="000000"/>
                </a:solidFill>
                <a:latin typeface="Times New Roman" pitchFamily="18" charset="0"/>
                <a:cs typeface="Times New Roman" pitchFamily="18" charset="0"/>
              </a:rPr>
              <a:t>3</a:t>
            </a:r>
            <a:r>
              <a:rPr lang="en-US" altLang="zh-CN" sz="2400" b="1">
                <a:solidFill>
                  <a:srgbClr val="000000"/>
                </a:solidFill>
                <a:latin typeface="Times New Roman" pitchFamily="18" charset="0"/>
                <a:cs typeface="Times New Roman" pitchFamily="18" charset="0"/>
              </a:rPr>
              <a:t>≥0</a:t>
            </a:r>
          </a:p>
        </p:txBody>
      </p:sp>
      <p:cxnSp>
        <p:nvCxnSpPr>
          <p:cNvPr id="110602" name="AutoShape 10"/>
          <p:cNvCxnSpPr>
            <a:cxnSpLocks noChangeShapeType="1"/>
          </p:cNvCxnSpPr>
          <p:nvPr/>
        </p:nvCxnSpPr>
        <p:spPr bwMode="auto">
          <a:xfrm>
            <a:off x="539750" y="2997200"/>
            <a:ext cx="8135938" cy="1588"/>
          </a:xfrm>
          <a:prstGeom prst="bentConnector3">
            <a:avLst>
              <a:gd name="adj1" fmla="val 49991"/>
            </a:avLst>
          </a:prstGeom>
          <a:noFill/>
          <a:ln w="19050">
            <a:solidFill>
              <a:srgbClr val="008080"/>
            </a:solidFill>
            <a:miter lim="800000"/>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afterEffect">
                                  <p:stCondLst>
                                    <p:cond delay="0"/>
                                  </p:stCondLst>
                                  <p:childTnLst>
                                    <p:set>
                                      <p:cBhvr>
                                        <p:cTn id="6" dur="1" fill="hold">
                                          <p:stCondLst>
                                            <p:cond delay="0"/>
                                          </p:stCondLst>
                                        </p:cTn>
                                        <p:tgtEl>
                                          <p:spTgt spid="110601"/>
                                        </p:tgtEl>
                                        <p:attrNameLst>
                                          <p:attrName>style.visibility</p:attrName>
                                        </p:attrNameLst>
                                      </p:cBhvr>
                                      <p:to>
                                        <p:strVal val="visible"/>
                                      </p:to>
                                    </p:set>
                                    <p:animScale>
                                      <p:cBhvr>
                                        <p:cTn id="7" dur="1000" decel="50000" fill="hold">
                                          <p:stCondLst>
                                            <p:cond delay="0"/>
                                          </p:stCondLst>
                                        </p:cTn>
                                        <p:tgtEl>
                                          <p:spTgt spid="11060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10601"/>
                                        </p:tgtEl>
                                        <p:attrNameLst>
                                          <p:attrName>ppt_x</p:attrName>
                                          <p:attrName>ppt_y</p:attrName>
                                        </p:attrNameLst>
                                      </p:cBhvr>
                                    </p:animMotion>
                                    <p:animEffect transition="in" filter="fade">
                                      <p:cBhvr>
                                        <p:cTn id="9" dur="1000"/>
                                        <p:tgtEl>
                                          <p:spTgt spid="11060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10597"/>
                                        </p:tgtEl>
                                        <p:attrNameLst>
                                          <p:attrName>style.visibility</p:attrName>
                                        </p:attrNameLst>
                                      </p:cBhvr>
                                      <p:to>
                                        <p:strVal val="visible"/>
                                      </p:to>
                                    </p:set>
                                    <p:animEffect transition="in" filter="dissolve">
                                      <p:cBhvr>
                                        <p:cTn id="14" dur="500"/>
                                        <p:tgtEl>
                                          <p:spTgt spid="11059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110602"/>
                                        </p:tgtEl>
                                        <p:attrNameLst>
                                          <p:attrName>style.visibility</p:attrName>
                                        </p:attrNameLst>
                                      </p:cBhvr>
                                      <p:to>
                                        <p:strVal val="visible"/>
                                      </p:to>
                                    </p:set>
                                    <p:anim calcmode="lin" valueType="num">
                                      <p:cBhvr>
                                        <p:cTn id="19" dur="1000" fill="hold"/>
                                        <p:tgtEl>
                                          <p:spTgt spid="110602"/>
                                        </p:tgtEl>
                                        <p:attrNameLst>
                                          <p:attrName>ppt_x</p:attrName>
                                        </p:attrNameLst>
                                      </p:cBhvr>
                                      <p:tavLst>
                                        <p:tav tm="0">
                                          <p:val>
                                            <p:strVal val="#ppt_x-.2"/>
                                          </p:val>
                                        </p:tav>
                                        <p:tav tm="100000">
                                          <p:val>
                                            <p:strVal val="#ppt_x"/>
                                          </p:val>
                                        </p:tav>
                                      </p:tavLst>
                                    </p:anim>
                                    <p:anim calcmode="lin" valueType="num">
                                      <p:cBhvr>
                                        <p:cTn id="20" dur="1000" fill="hold"/>
                                        <p:tgtEl>
                                          <p:spTgt spid="11060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10602"/>
                                        </p:tgtEl>
                                      </p:cBhvr>
                                    </p:animEffect>
                                  </p:childTnLst>
                                </p:cTn>
                              </p:par>
                            </p:childTnLst>
                          </p:cTn>
                        </p:par>
                        <p:par>
                          <p:cTn id="22" fill="hold" nodeType="afterGroup">
                            <p:stCondLst>
                              <p:cond delay="1000"/>
                            </p:stCondLst>
                            <p:childTnLst>
                              <p:par>
                                <p:cTn id="23" presetID="29" presetClass="entr" presetSubtype="0" fill="hold" grpId="0" nodeType="afterEffect">
                                  <p:stCondLst>
                                    <p:cond delay="0"/>
                                  </p:stCondLst>
                                  <p:childTnLst>
                                    <p:set>
                                      <p:cBhvr>
                                        <p:cTn id="24" dur="1" fill="hold">
                                          <p:stCondLst>
                                            <p:cond delay="0"/>
                                          </p:stCondLst>
                                        </p:cTn>
                                        <p:tgtEl>
                                          <p:spTgt spid="110600"/>
                                        </p:tgtEl>
                                        <p:attrNameLst>
                                          <p:attrName>style.visibility</p:attrName>
                                        </p:attrNameLst>
                                      </p:cBhvr>
                                      <p:to>
                                        <p:strVal val="visible"/>
                                      </p:to>
                                    </p:set>
                                    <p:anim calcmode="lin" valueType="num">
                                      <p:cBhvr>
                                        <p:cTn id="25" dur="1000" fill="hold"/>
                                        <p:tgtEl>
                                          <p:spTgt spid="110600"/>
                                        </p:tgtEl>
                                        <p:attrNameLst>
                                          <p:attrName>ppt_x</p:attrName>
                                        </p:attrNameLst>
                                      </p:cBhvr>
                                      <p:tavLst>
                                        <p:tav tm="0">
                                          <p:val>
                                            <p:strVal val="#ppt_x-.2"/>
                                          </p:val>
                                        </p:tav>
                                        <p:tav tm="100000">
                                          <p:val>
                                            <p:strVal val="#ppt_x"/>
                                          </p:val>
                                        </p:tav>
                                      </p:tavLst>
                                    </p:anim>
                                    <p:anim calcmode="lin" valueType="num">
                                      <p:cBhvr>
                                        <p:cTn id="26" dur="1000" fill="hold"/>
                                        <p:tgtEl>
                                          <p:spTgt spid="110600"/>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10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p:bldP spid="11060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灯片编号占位符 3"/>
          <p:cNvSpPr>
            <a:spLocks noGrp="1"/>
          </p:cNvSpPr>
          <p:nvPr>
            <p:ph type="sldNum" sz="quarter" idx="10"/>
          </p:nvPr>
        </p:nvSpPr>
        <p:spPr/>
        <p:txBody>
          <a:bodyPr/>
          <a:lstStyle/>
          <a:p>
            <a:fld id="{66F6E34C-5900-41B3-8BBF-8AC9EF84486C}" type="slidenum">
              <a:rPr lang="en-US" altLang="zh-CN"/>
              <a:pPr/>
              <a:t>24</a:t>
            </a:fld>
            <a:endParaRPr lang="en-US" altLang="zh-CN"/>
          </a:p>
        </p:txBody>
      </p:sp>
      <p:sp>
        <p:nvSpPr>
          <p:cNvPr id="111620" name="Rectangle 4"/>
          <p:cNvSpPr>
            <a:spLocks noChangeArrowheads="1"/>
          </p:cNvSpPr>
          <p:nvPr/>
        </p:nvSpPr>
        <p:spPr bwMode="auto">
          <a:xfrm>
            <a:off x="684213" y="471488"/>
            <a:ext cx="7775575" cy="406400"/>
          </a:xfrm>
          <a:prstGeom prst="rect">
            <a:avLst/>
          </a:prstGeom>
          <a:solidFill>
            <a:srgbClr val="33CCCC">
              <a:alpha val="30000"/>
            </a:srgbClr>
          </a:solidFill>
          <a:ln w="9525" algn="ctr">
            <a:solidFill>
              <a:srgbClr val="0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latin typeface="幼圆" pitchFamily="49" charset="-122"/>
                <a:ea typeface="幼圆" pitchFamily="49" charset="-122"/>
                <a:cs typeface="Times New Roman" pitchFamily="18" charset="0"/>
              </a:rPr>
              <a:t>表</a:t>
            </a:r>
            <a:r>
              <a:rPr lang="en-US" altLang="zh-CN" sz="2000" b="1">
                <a:latin typeface="幼圆" pitchFamily="49" charset="-122"/>
                <a:ea typeface="幼圆" pitchFamily="49" charset="-122"/>
                <a:cs typeface="Times New Roman" pitchFamily="18" charset="0"/>
              </a:rPr>
              <a:t>8.4</a:t>
            </a:r>
          </a:p>
        </p:txBody>
      </p:sp>
      <p:graphicFrame>
        <p:nvGraphicFramePr>
          <p:cNvPr id="112425" name="Group 809"/>
          <p:cNvGraphicFramePr>
            <a:graphicFrameLocks noGrp="1"/>
          </p:cNvGraphicFramePr>
          <p:nvPr/>
        </p:nvGraphicFramePr>
        <p:xfrm>
          <a:off x="684213" y="1052513"/>
          <a:ext cx="7775575" cy="1833562"/>
        </p:xfrm>
        <a:graphic>
          <a:graphicData uri="http://schemas.openxmlformats.org/drawingml/2006/table">
            <a:tbl>
              <a:tblPr/>
              <a:tblGrid>
                <a:gridCol w="971550"/>
                <a:gridCol w="973137"/>
                <a:gridCol w="971550"/>
                <a:gridCol w="971550"/>
                <a:gridCol w="971550"/>
                <a:gridCol w="973138"/>
                <a:gridCol w="971550"/>
                <a:gridCol w="971550"/>
              </a:tblGrid>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37782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a:t>
                      </a:r>
                      <a:endParaRPr kumimoji="0" lang="zh-CN" altLang="en-US" sz="2000" b="1"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变</a:t>
                      </a:r>
                      <a:endParaRPr kumimoji="0" lang="zh-CN" altLang="en-US" sz="2000" b="1"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量</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3794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③</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3794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20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j</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bl>
          </a:graphicData>
        </a:graphic>
      </p:graphicFrame>
      <p:sp>
        <p:nvSpPr>
          <p:cNvPr id="111820" name="Rectangle 204"/>
          <p:cNvSpPr>
            <a:spLocks noChangeArrowheads="1"/>
          </p:cNvSpPr>
          <p:nvPr/>
        </p:nvSpPr>
        <p:spPr bwMode="auto">
          <a:xfrm>
            <a:off x="684213" y="3140075"/>
            <a:ext cx="7775575" cy="720725"/>
          </a:xfrm>
          <a:prstGeom prst="rect">
            <a:avLst/>
          </a:prstGeom>
          <a:solidFill>
            <a:srgbClr val="33CCCC">
              <a:alpha val="30000"/>
            </a:srgbClr>
          </a:solidFill>
          <a:ln w="9525" algn="ctr">
            <a:solidFill>
              <a:srgbClr val="0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indent="266700" algn="l"/>
            <a:r>
              <a:rPr lang="zh-CN" altLang="en-US" sz="2000" b="1">
                <a:latin typeface="幼圆" pitchFamily="49" charset="-122"/>
                <a:ea typeface="幼圆" pitchFamily="49" charset="-122"/>
                <a:cs typeface="Times New Roman" pitchFamily="18" charset="0"/>
              </a:rPr>
              <a:t>选取</a:t>
            </a:r>
            <a:r>
              <a:rPr lang="en-US" altLang="zh-CN" sz="2000" b="1" i="1">
                <a:latin typeface="幼圆" pitchFamily="49" charset="-122"/>
                <a:ea typeface="幼圆" pitchFamily="49" charset="-122"/>
                <a:cs typeface="Times New Roman" pitchFamily="18" charset="0"/>
              </a:rPr>
              <a:t>x</a:t>
            </a:r>
            <a:r>
              <a:rPr lang="en-US" altLang="zh-CN" sz="2000" b="1" baseline="-30000">
                <a:latin typeface="幼圆" pitchFamily="49" charset="-122"/>
                <a:ea typeface="幼圆" pitchFamily="49" charset="-122"/>
                <a:cs typeface="Times New Roman" pitchFamily="18" charset="0"/>
              </a:rPr>
              <a:t>1</a:t>
            </a:r>
            <a:r>
              <a:rPr lang="zh-CN" altLang="en-US" sz="2000" b="1">
                <a:latin typeface="幼圆" pitchFamily="49" charset="-122"/>
                <a:ea typeface="幼圆" pitchFamily="49" charset="-122"/>
                <a:cs typeface="Times New Roman" pitchFamily="18" charset="0"/>
              </a:rPr>
              <a:t>进基，以</a:t>
            </a:r>
            <a:r>
              <a:rPr lang="en-US" altLang="zh-CN" sz="2000" b="1" i="1">
                <a:latin typeface="幼圆" pitchFamily="49" charset="-122"/>
                <a:ea typeface="幼圆" pitchFamily="49" charset="-122"/>
                <a:cs typeface="Times New Roman" pitchFamily="18" charset="0"/>
              </a:rPr>
              <a:t>y</a:t>
            </a:r>
            <a:r>
              <a:rPr lang="en-US" altLang="zh-CN" sz="2000" b="1" baseline="-30000">
                <a:latin typeface="幼圆" pitchFamily="49" charset="-122"/>
                <a:ea typeface="幼圆" pitchFamily="49" charset="-122"/>
                <a:cs typeface="Times New Roman" pitchFamily="18" charset="0"/>
              </a:rPr>
              <a:t>21</a:t>
            </a:r>
            <a:r>
              <a:rPr lang="en-US" altLang="zh-CN" sz="2000" b="1">
                <a:latin typeface="幼圆" pitchFamily="49" charset="-122"/>
                <a:ea typeface="幼圆" pitchFamily="49" charset="-122"/>
                <a:cs typeface="Times New Roman" pitchFamily="18" charset="0"/>
              </a:rPr>
              <a:t>=3</a:t>
            </a:r>
            <a:r>
              <a:rPr lang="zh-CN" altLang="en-US" sz="2000" b="1">
                <a:latin typeface="幼圆" pitchFamily="49" charset="-122"/>
                <a:ea typeface="幼圆" pitchFamily="49" charset="-122"/>
                <a:cs typeface="Times New Roman" pitchFamily="18" charset="0"/>
              </a:rPr>
              <a:t>为主元转轴（</a:t>
            </a:r>
            <a:r>
              <a:rPr lang="en-US" altLang="zh-CN" sz="2000" b="1" i="1">
                <a:latin typeface="幼圆" pitchFamily="49" charset="-122"/>
                <a:ea typeface="幼圆" pitchFamily="49" charset="-122"/>
                <a:cs typeface="Times New Roman" pitchFamily="18" charset="0"/>
              </a:rPr>
              <a:t>x</a:t>
            </a:r>
            <a:r>
              <a:rPr lang="en-US" altLang="zh-CN" sz="2000" b="1" baseline="-30000">
                <a:latin typeface="幼圆" pitchFamily="49" charset="-122"/>
                <a:ea typeface="幼圆" pitchFamily="49" charset="-122"/>
                <a:cs typeface="Times New Roman" pitchFamily="18" charset="0"/>
              </a:rPr>
              <a:t>5</a:t>
            </a:r>
            <a:r>
              <a:rPr lang="zh-CN" altLang="en-US" sz="2000" b="1">
                <a:latin typeface="幼圆" pitchFamily="49" charset="-122"/>
                <a:ea typeface="幼圆" pitchFamily="49" charset="-122"/>
                <a:cs typeface="Times New Roman" pitchFamily="18" charset="0"/>
              </a:rPr>
              <a:t>出基），得表</a:t>
            </a:r>
            <a:r>
              <a:rPr lang="en-US" altLang="zh-CN" sz="2000" b="1">
                <a:latin typeface="幼圆" pitchFamily="49" charset="-122"/>
                <a:ea typeface="幼圆" pitchFamily="49" charset="-122"/>
                <a:cs typeface="Times New Roman" pitchFamily="18" charset="0"/>
              </a:rPr>
              <a:t>8.5</a:t>
            </a:r>
            <a:r>
              <a:rPr lang="zh-CN" altLang="en-US" sz="2000" b="1">
                <a:latin typeface="幼圆" pitchFamily="49" charset="-122"/>
                <a:ea typeface="幼圆" pitchFamily="49" charset="-122"/>
                <a:cs typeface="Times New Roman" pitchFamily="18" charset="0"/>
              </a:rPr>
              <a:t>。</a:t>
            </a:r>
          </a:p>
          <a:p>
            <a:pPr indent="266700" algn="l"/>
            <a:r>
              <a:rPr lang="zh-CN" altLang="en-US" sz="2000" b="1">
                <a:latin typeface="幼圆" pitchFamily="49" charset="-122"/>
                <a:ea typeface="幼圆" pitchFamily="49" charset="-122"/>
                <a:cs typeface="Times New Roman" pitchFamily="18" charset="0"/>
              </a:rPr>
              <a:t>表</a:t>
            </a:r>
            <a:r>
              <a:rPr lang="en-US" altLang="zh-CN" sz="2000" b="1">
                <a:latin typeface="幼圆" pitchFamily="49" charset="-122"/>
                <a:ea typeface="幼圆" pitchFamily="49" charset="-122"/>
                <a:cs typeface="Times New Roman" pitchFamily="18" charset="0"/>
              </a:rPr>
              <a:t>8.5</a:t>
            </a:r>
          </a:p>
        </p:txBody>
      </p:sp>
      <p:graphicFrame>
        <p:nvGraphicFramePr>
          <p:cNvPr id="112434" name="Group 818"/>
          <p:cNvGraphicFramePr>
            <a:graphicFrameLocks noGrp="1"/>
          </p:cNvGraphicFramePr>
          <p:nvPr/>
        </p:nvGraphicFramePr>
        <p:xfrm>
          <a:off x="684213" y="4076700"/>
          <a:ext cx="7775575" cy="2027238"/>
        </p:xfrm>
        <a:graphic>
          <a:graphicData uri="http://schemas.openxmlformats.org/drawingml/2006/table">
            <a:tbl>
              <a:tblPr/>
              <a:tblGrid>
                <a:gridCol w="879475"/>
                <a:gridCol w="1027112"/>
                <a:gridCol w="954088"/>
                <a:gridCol w="1027112"/>
                <a:gridCol w="954088"/>
                <a:gridCol w="1027112"/>
                <a:gridCol w="952500"/>
                <a:gridCol w="954088"/>
              </a:tblGrid>
              <a:tr h="644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493713">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a:t>
                      </a:r>
                      <a:endParaRPr kumimoji="0" lang="zh-CN" altLang="en-US" sz="2000" b="1"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变</a:t>
                      </a:r>
                      <a:endParaRPr kumimoji="0" lang="zh-CN" altLang="en-US" sz="2000" b="1"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量</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3937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4937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20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j</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fade">
                                      <p:cBhvr>
                                        <p:cTn id="7" dur="1000"/>
                                        <p:tgtEl>
                                          <p:spTgt spid="111620"/>
                                        </p:tgtEl>
                                      </p:cBhvr>
                                    </p:animEffect>
                                    <p:anim calcmode="lin" valueType="num">
                                      <p:cBhvr>
                                        <p:cTn id="8" dur="1000" fill="hold"/>
                                        <p:tgtEl>
                                          <p:spTgt spid="111620"/>
                                        </p:tgtEl>
                                        <p:attrNameLst>
                                          <p:attrName>ppt_x</p:attrName>
                                        </p:attrNameLst>
                                      </p:cBhvr>
                                      <p:tavLst>
                                        <p:tav tm="0">
                                          <p:val>
                                            <p:strVal val="#ppt_x"/>
                                          </p:val>
                                        </p:tav>
                                        <p:tav tm="100000">
                                          <p:val>
                                            <p:strVal val="#ppt_x"/>
                                          </p:val>
                                        </p:tav>
                                      </p:tavLst>
                                    </p:anim>
                                    <p:anim calcmode="lin" valueType="num">
                                      <p:cBhvr>
                                        <p:cTn id="9" dur="1000" fill="hold"/>
                                        <p:tgtEl>
                                          <p:spTgt spid="11162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112425"/>
                                        </p:tgtEl>
                                        <p:attrNameLst>
                                          <p:attrName>style.visibility</p:attrName>
                                        </p:attrNameLst>
                                      </p:cBhvr>
                                      <p:to>
                                        <p:strVal val="visible"/>
                                      </p:to>
                                    </p:set>
                                    <p:animEffect transition="in" filter="fade">
                                      <p:cBhvr>
                                        <p:cTn id="14" dur="1000"/>
                                        <p:tgtEl>
                                          <p:spTgt spid="112425"/>
                                        </p:tgtEl>
                                      </p:cBhvr>
                                    </p:animEffect>
                                    <p:anim calcmode="lin" valueType="num">
                                      <p:cBhvr>
                                        <p:cTn id="15" dur="1000" fill="hold"/>
                                        <p:tgtEl>
                                          <p:spTgt spid="112425"/>
                                        </p:tgtEl>
                                        <p:attrNameLst>
                                          <p:attrName>ppt_x</p:attrName>
                                        </p:attrNameLst>
                                      </p:cBhvr>
                                      <p:tavLst>
                                        <p:tav tm="0">
                                          <p:val>
                                            <p:strVal val="#ppt_x"/>
                                          </p:val>
                                        </p:tav>
                                        <p:tav tm="100000">
                                          <p:val>
                                            <p:strVal val="#ppt_x"/>
                                          </p:val>
                                        </p:tav>
                                      </p:tavLst>
                                    </p:anim>
                                    <p:anim calcmode="lin" valueType="num">
                                      <p:cBhvr>
                                        <p:cTn id="16" dur="1000" fill="hold"/>
                                        <p:tgtEl>
                                          <p:spTgt spid="11242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1820"/>
                                        </p:tgtEl>
                                        <p:attrNameLst>
                                          <p:attrName>style.visibility</p:attrName>
                                        </p:attrNameLst>
                                      </p:cBhvr>
                                      <p:to>
                                        <p:strVal val="visible"/>
                                      </p:to>
                                    </p:set>
                                    <p:animEffect transition="in" filter="fade">
                                      <p:cBhvr>
                                        <p:cTn id="21" dur="1000"/>
                                        <p:tgtEl>
                                          <p:spTgt spid="111820"/>
                                        </p:tgtEl>
                                      </p:cBhvr>
                                    </p:animEffect>
                                    <p:anim calcmode="lin" valueType="num">
                                      <p:cBhvr>
                                        <p:cTn id="22" dur="1000" fill="hold"/>
                                        <p:tgtEl>
                                          <p:spTgt spid="111820"/>
                                        </p:tgtEl>
                                        <p:attrNameLst>
                                          <p:attrName>ppt_x</p:attrName>
                                        </p:attrNameLst>
                                      </p:cBhvr>
                                      <p:tavLst>
                                        <p:tav tm="0">
                                          <p:val>
                                            <p:strVal val="#ppt_x"/>
                                          </p:val>
                                        </p:tav>
                                        <p:tav tm="100000">
                                          <p:val>
                                            <p:strVal val="#ppt_x"/>
                                          </p:val>
                                        </p:tav>
                                      </p:tavLst>
                                    </p:anim>
                                    <p:anim calcmode="lin" valueType="num">
                                      <p:cBhvr>
                                        <p:cTn id="23" dur="1000" fill="hold"/>
                                        <p:tgtEl>
                                          <p:spTgt spid="11182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12434"/>
                                        </p:tgtEl>
                                        <p:attrNameLst>
                                          <p:attrName>style.visibility</p:attrName>
                                        </p:attrNameLst>
                                      </p:cBhvr>
                                      <p:to>
                                        <p:strVal val="visible"/>
                                      </p:to>
                                    </p:set>
                                    <p:animEffect transition="in" filter="fade">
                                      <p:cBhvr>
                                        <p:cTn id="28" dur="1000"/>
                                        <p:tgtEl>
                                          <p:spTgt spid="112434"/>
                                        </p:tgtEl>
                                      </p:cBhvr>
                                    </p:animEffect>
                                    <p:anim calcmode="lin" valueType="num">
                                      <p:cBhvr>
                                        <p:cTn id="29" dur="1000" fill="hold"/>
                                        <p:tgtEl>
                                          <p:spTgt spid="112434"/>
                                        </p:tgtEl>
                                        <p:attrNameLst>
                                          <p:attrName>ppt_x</p:attrName>
                                        </p:attrNameLst>
                                      </p:cBhvr>
                                      <p:tavLst>
                                        <p:tav tm="0">
                                          <p:val>
                                            <p:strVal val="#ppt_x"/>
                                          </p:val>
                                        </p:tav>
                                        <p:tav tm="100000">
                                          <p:val>
                                            <p:strVal val="#ppt_x"/>
                                          </p:val>
                                        </p:tav>
                                      </p:tavLst>
                                    </p:anim>
                                    <p:anim calcmode="lin" valueType="num">
                                      <p:cBhvr>
                                        <p:cTn id="30" dur="1000" fill="hold"/>
                                        <p:tgtEl>
                                          <p:spTgt spid="1124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nimBg="1"/>
      <p:bldP spid="1118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灯片编号占位符 3"/>
          <p:cNvSpPr>
            <a:spLocks noGrp="1"/>
          </p:cNvSpPr>
          <p:nvPr>
            <p:ph type="sldNum" sz="quarter" idx="10"/>
          </p:nvPr>
        </p:nvSpPr>
        <p:spPr/>
        <p:txBody>
          <a:bodyPr/>
          <a:lstStyle/>
          <a:p>
            <a:fld id="{11E6F73F-B5A7-4F32-A314-AC84F5C573EF}" type="slidenum">
              <a:rPr lang="en-US" altLang="zh-CN"/>
              <a:pPr/>
              <a:t>25</a:t>
            </a:fld>
            <a:endParaRPr lang="en-US" altLang="zh-CN"/>
          </a:p>
        </p:txBody>
      </p:sp>
      <p:sp>
        <p:nvSpPr>
          <p:cNvPr id="112645" name="Rectangle 5"/>
          <p:cNvSpPr>
            <a:spLocks noChangeArrowheads="1"/>
          </p:cNvSpPr>
          <p:nvPr/>
        </p:nvSpPr>
        <p:spPr bwMode="auto">
          <a:xfrm>
            <a:off x="468313" y="376238"/>
            <a:ext cx="8207375" cy="1323975"/>
          </a:xfrm>
          <a:prstGeom prst="rect">
            <a:avLst/>
          </a:prstGeom>
          <a:solidFill>
            <a:srgbClr val="33CCCC">
              <a:alpha val="30000"/>
            </a:srgbClr>
          </a:solidFill>
          <a:ln w="12700" algn="ctr">
            <a:solidFill>
              <a:srgbClr val="00808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latin typeface="幼圆" pitchFamily="49" charset="-122"/>
                <a:ea typeface="幼圆" pitchFamily="49" charset="-122"/>
                <a:cs typeface="Times New Roman" pitchFamily="18" charset="0"/>
              </a:rPr>
              <a:t>因</a:t>
            </a:r>
            <a:r>
              <a:rPr lang="en-US" altLang="zh-CN" sz="2000" b="1" i="1">
                <a:latin typeface="幼圆" pitchFamily="49" charset="-122"/>
                <a:ea typeface="幼圆" pitchFamily="49" charset="-122"/>
                <a:cs typeface="Times New Roman" pitchFamily="18" charset="0"/>
              </a:rPr>
              <a:t>r</a:t>
            </a:r>
            <a:r>
              <a:rPr lang="en-US" altLang="zh-CN" sz="2000" b="1" baseline="-30000">
                <a:latin typeface="幼圆" pitchFamily="49" charset="-122"/>
                <a:ea typeface="幼圆" pitchFamily="49" charset="-122"/>
                <a:cs typeface="Times New Roman" pitchFamily="18" charset="0"/>
              </a:rPr>
              <a:t>3</a:t>
            </a:r>
            <a:r>
              <a:rPr lang="en-US" altLang="zh-CN" sz="2000" b="1">
                <a:latin typeface="幼圆" pitchFamily="49" charset="-122"/>
                <a:ea typeface="幼圆" pitchFamily="49" charset="-122"/>
                <a:cs typeface="Times New Roman" pitchFamily="18" charset="0"/>
              </a:rPr>
              <a:t> &lt;0</a:t>
            </a:r>
            <a:r>
              <a:rPr lang="zh-CN" altLang="en-US" sz="2000" b="1">
                <a:latin typeface="幼圆" pitchFamily="49" charset="-122"/>
                <a:ea typeface="幼圆" pitchFamily="49" charset="-122"/>
                <a:cs typeface="Times New Roman" pitchFamily="18" charset="0"/>
              </a:rPr>
              <a:t>，令</a:t>
            </a:r>
            <a:r>
              <a:rPr lang="en-US" altLang="zh-CN" sz="2000" b="1" i="1">
                <a:latin typeface="幼圆" pitchFamily="49" charset="-122"/>
                <a:ea typeface="幼圆" pitchFamily="49" charset="-122"/>
                <a:cs typeface="Times New Roman" pitchFamily="18" charset="0"/>
              </a:rPr>
              <a:t>x</a:t>
            </a:r>
            <a:r>
              <a:rPr lang="en-US" altLang="zh-CN" sz="2000" b="1" baseline="-30000">
                <a:latin typeface="幼圆" pitchFamily="49" charset="-122"/>
                <a:ea typeface="幼圆" pitchFamily="49" charset="-122"/>
                <a:cs typeface="Times New Roman" pitchFamily="18" charset="0"/>
              </a:rPr>
              <a:t>3</a:t>
            </a:r>
            <a:r>
              <a:rPr lang="zh-CN" altLang="en-US" sz="2000" b="1">
                <a:latin typeface="幼圆" pitchFamily="49" charset="-122"/>
                <a:ea typeface="幼圆" pitchFamily="49" charset="-122"/>
                <a:cs typeface="Times New Roman" pitchFamily="18" charset="0"/>
              </a:rPr>
              <a:t>进基。以</a:t>
            </a:r>
            <a:r>
              <a:rPr lang="en-US" altLang="zh-CN" sz="2000" b="1" i="1">
                <a:latin typeface="幼圆" pitchFamily="49" charset="-122"/>
                <a:ea typeface="幼圆" pitchFamily="49" charset="-122"/>
                <a:cs typeface="Times New Roman" pitchFamily="18" charset="0"/>
              </a:rPr>
              <a:t>y</a:t>
            </a:r>
            <a:r>
              <a:rPr lang="en-US" altLang="zh-CN" sz="2000" b="1" baseline="-30000">
                <a:latin typeface="幼圆" pitchFamily="49" charset="-122"/>
                <a:ea typeface="幼圆" pitchFamily="49" charset="-122"/>
                <a:cs typeface="Times New Roman" pitchFamily="18" charset="0"/>
              </a:rPr>
              <a:t>13</a:t>
            </a:r>
            <a:r>
              <a:rPr lang="en-US" altLang="zh-CN" sz="2000" b="1">
                <a:latin typeface="幼圆" pitchFamily="49" charset="-122"/>
                <a:ea typeface="幼圆" pitchFamily="49" charset="-122"/>
                <a:cs typeface="Times New Roman" pitchFamily="18" charset="0"/>
              </a:rPr>
              <a:t>=4/3</a:t>
            </a:r>
            <a:r>
              <a:rPr lang="zh-CN" altLang="en-US" sz="2000" b="1">
                <a:latin typeface="幼圆" pitchFamily="49" charset="-122"/>
                <a:ea typeface="幼圆" pitchFamily="49" charset="-122"/>
                <a:cs typeface="Times New Roman" pitchFamily="18" charset="0"/>
              </a:rPr>
              <a:t>为主元轴（</a:t>
            </a:r>
            <a:r>
              <a:rPr lang="en-US" altLang="zh-CN" sz="2000" b="1" i="1">
                <a:latin typeface="幼圆" pitchFamily="49" charset="-122"/>
                <a:ea typeface="幼圆" pitchFamily="49" charset="-122"/>
                <a:cs typeface="Times New Roman" pitchFamily="18" charset="0"/>
              </a:rPr>
              <a:t>x</a:t>
            </a:r>
            <a:r>
              <a:rPr lang="en-US" altLang="zh-CN" sz="2000" b="1" baseline="-30000">
                <a:latin typeface="幼圆" pitchFamily="49" charset="-122"/>
                <a:ea typeface="幼圆" pitchFamily="49" charset="-122"/>
                <a:cs typeface="Times New Roman" pitchFamily="18" charset="0"/>
              </a:rPr>
              <a:t>4</a:t>
            </a:r>
            <a:r>
              <a:rPr lang="zh-CN" altLang="en-US" sz="2000" b="1">
                <a:latin typeface="幼圆" pitchFamily="49" charset="-122"/>
                <a:ea typeface="幼圆" pitchFamily="49" charset="-122"/>
                <a:cs typeface="Times New Roman" pitchFamily="18" charset="0"/>
              </a:rPr>
              <a:t>出基），得表</a:t>
            </a:r>
            <a:r>
              <a:rPr lang="en-US" altLang="zh-CN" sz="2000" b="1">
                <a:latin typeface="幼圆" pitchFamily="49" charset="-122"/>
                <a:ea typeface="幼圆" pitchFamily="49" charset="-122"/>
                <a:cs typeface="Times New Roman" pitchFamily="18" charset="0"/>
              </a:rPr>
              <a:t>8.6</a:t>
            </a:r>
            <a:r>
              <a:rPr lang="zh-CN" altLang="en-US" sz="2000" b="1">
                <a:latin typeface="幼圆" pitchFamily="49" charset="-122"/>
                <a:ea typeface="幼圆" pitchFamily="49" charset="-122"/>
                <a:cs typeface="Times New Roman" pitchFamily="18" charset="0"/>
              </a:rPr>
              <a:t>。至此，对新的基本可行解，检验数均已非负，辅助规划最优解已获得。又因辅助规划最优目标值为</a:t>
            </a:r>
            <a:r>
              <a:rPr lang="en-US" altLang="zh-CN" sz="2000" b="1">
                <a:latin typeface="幼圆" pitchFamily="49" charset="-122"/>
                <a:ea typeface="幼圆" pitchFamily="49" charset="-122"/>
                <a:cs typeface="Times New Roman" pitchFamily="18" charset="0"/>
              </a:rPr>
              <a:t>0</a:t>
            </a:r>
            <a:r>
              <a:rPr lang="zh-CN" altLang="en-US" sz="2000" b="1">
                <a:latin typeface="幼圆" pitchFamily="49" charset="-122"/>
                <a:ea typeface="幼圆" pitchFamily="49" charset="-122"/>
                <a:cs typeface="Times New Roman" pitchFamily="18" charset="0"/>
              </a:rPr>
              <a:t>，已求得原问题的一个基本可行解。</a:t>
            </a:r>
          </a:p>
          <a:p>
            <a:pPr algn="l"/>
            <a:r>
              <a:rPr lang="zh-CN" altLang="en-US" sz="2000" b="1">
                <a:latin typeface="幼圆" pitchFamily="49" charset="-122"/>
                <a:ea typeface="幼圆" pitchFamily="49" charset="-122"/>
                <a:cs typeface="Times New Roman" pitchFamily="18" charset="0"/>
              </a:rPr>
              <a:t>表</a:t>
            </a:r>
            <a:r>
              <a:rPr lang="en-US" altLang="zh-CN" sz="2000" b="1">
                <a:latin typeface="幼圆" pitchFamily="49" charset="-122"/>
                <a:ea typeface="幼圆" pitchFamily="49" charset="-122"/>
                <a:cs typeface="Times New Roman" pitchFamily="18" charset="0"/>
              </a:rPr>
              <a:t>8.6</a:t>
            </a:r>
          </a:p>
        </p:txBody>
      </p:sp>
      <p:graphicFrame>
        <p:nvGraphicFramePr>
          <p:cNvPr id="112855" name="Group 215"/>
          <p:cNvGraphicFramePr>
            <a:graphicFrameLocks noGrp="1"/>
          </p:cNvGraphicFramePr>
          <p:nvPr/>
        </p:nvGraphicFramePr>
        <p:xfrm>
          <a:off x="468313" y="1811338"/>
          <a:ext cx="8207375" cy="1617662"/>
        </p:xfrm>
        <a:graphic>
          <a:graphicData uri="http://schemas.openxmlformats.org/drawingml/2006/table">
            <a:tbl>
              <a:tblPr/>
              <a:tblGrid>
                <a:gridCol w="1089025"/>
                <a:gridCol w="1016000"/>
                <a:gridCol w="1017587"/>
                <a:gridCol w="1017588"/>
                <a:gridCol w="1016000"/>
                <a:gridCol w="1017587"/>
                <a:gridCol w="1016000"/>
                <a:gridCol w="1017588"/>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34607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a:t>
                      </a:r>
                      <a:endParaRPr kumimoji="0" lang="zh-CN" altLang="en-US" sz="2000" b="1"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变</a:t>
                      </a:r>
                      <a:endParaRPr kumimoji="0" lang="zh-CN" altLang="en-US" sz="2000" b="1"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量</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2889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2873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20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j</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bl>
          </a:graphicData>
        </a:graphic>
      </p:graphicFrame>
      <p:cxnSp>
        <p:nvCxnSpPr>
          <p:cNvPr id="112856" name="AutoShape 216"/>
          <p:cNvCxnSpPr>
            <a:cxnSpLocks noChangeShapeType="1"/>
          </p:cNvCxnSpPr>
          <p:nvPr/>
        </p:nvCxnSpPr>
        <p:spPr bwMode="auto">
          <a:xfrm>
            <a:off x="539750" y="3571875"/>
            <a:ext cx="8135938" cy="1588"/>
          </a:xfrm>
          <a:prstGeom prst="bentConnector3">
            <a:avLst>
              <a:gd name="adj1" fmla="val 49991"/>
            </a:avLst>
          </a:prstGeom>
          <a:noFill/>
          <a:ln w="19050">
            <a:solidFill>
              <a:srgbClr val="008080"/>
            </a:solidFill>
            <a:miter lim="800000"/>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857" name="AutoShape 217"/>
          <p:cNvSpPr>
            <a:spLocks noChangeArrowheads="1"/>
          </p:cNvSpPr>
          <p:nvPr/>
        </p:nvSpPr>
        <p:spPr bwMode="auto">
          <a:xfrm>
            <a:off x="463550" y="3716338"/>
            <a:ext cx="8216900" cy="765175"/>
          </a:xfrm>
          <a:prstGeom prst="flowChartAlternateProcess">
            <a:avLst/>
          </a:prstGeom>
          <a:solidFill>
            <a:srgbClr val="33CCCC">
              <a:alpha val="30000"/>
            </a:srgbClr>
          </a:solidFill>
          <a:ln w="12700" algn="ctr">
            <a:solidFill>
              <a:srgbClr val="00808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Times New Roman" pitchFamily="18" charset="0"/>
                <a:cs typeface="Times New Roman" pitchFamily="18" charset="0"/>
              </a:rPr>
              <a:t>阶段</a:t>
            </a:r>
            <a:r>
              <a:rPr lang="en-US" altLang="zh-CN" sz="2000" b="1">
                <a:solidFill>
                  <a:srgbClr val="000000"/>
                </a:solidFill>
                <a:latin typeface="Times New Roman" pitchFamily="18" charset="0"/>
                <a:cs typeface="Times New Roman" pitchFamily="18" charset="0"/>
              </a:rPr>
              <a:t>2  </a:t>
            </a:r>
            <a:r>
              <a:rPr lang="zh-CN" altLang="en-US" sz="2000" b="1">
                <a:solidFill>
                  <a:srgbClr val="000000"/>
                </a:solidFill>
                <a:latin typeface="Times New Roman" pitchFamily="18" charset="0"/>
                <a:cs typeface="Times New Roman" pitchFamily="18" charset="0"/>
              </a:rPr>
              <a:t>现转入求解原规划，初始单纯形表为表</a:t>
            </a:r>
            <a:r>
              <a:rPr lang="en-US" altLang="zh-CN" sz="2000" b="1">
                <a:solidFill>
                  <a:srgbClr val="000000"/>
                </a:solidFill>
                <a:latin typeface="Times New Roman" pitchFamily="18" charset="0"/>
                <a:cs typeface="Times New Roman" pitchFamily="18" charset="0"/>
              </a:rPr>
              <a:t>8.7</a:t>
            </a:r>
            <a:r>
              <a:rPr lang="zh-CN" altLang="en-US" sz="2000" b="1">
                <a:solidFill>
                  <a:srgbClr val="000000"/>
                </a:solidFill>
                <a:latin typeface="Times New Roman" pitchFamily="18" charset="0"/>
                <a:cs typeface="Times New Roman" pitchFamily="18" charset="0"/>
              </a:rPr>
              <a:t>。</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2</a:t>
            </a:r>
            <a:r>
              <a:rPr lang="zh-CN" altLang="en-US" sz="2000" b="1">
                <a:solidFill>
                  <a:srgbClr val="000000"/>
                </a:solidFill>
                <a:latin typeface="Times New Roman" pitchFamily="18" charset="0"/>
                <a:cs typeface="Times New Roman" pitchFamily="18" charset="0"/>
              </a:rPr>
              <a:t>进基，以</a:t>
            </a:r>
            <a:r>
              <a:rPr lang="en-US" altLang="zh-CN" sz="2000" b="1" i="1">
                <a:solidFill>
                  <a:srgbClr val="000000"/>
                </a:solidFill>
                <a:latin typeface="Times New Roman" pitchFamily="18" charset="0"/>
                <a:cs typeface="Times New Roman" pitchFamily="18" charset="0"/>
              </a:rPr>
              <a:t>y</a:t>
            </a:r>
            <a:r>
              <a:rPr lang="en-US" altLang="zh-CN" sz="2000" b="1" baseline="-30000">
                <a:solidFill>
                  <a:srgbClr val="000000"/>
                </a:solidFill>
                <a:latin typeface="Times New Roman" pitchFamily="18" charset="0"/>
                <a:cs typeface="Times New Roman" pitchFamily="18" charset="0"/>
              </a:rPr>
              <a:t>22</a:t>
            </a:r>
            <a:r>
              <a:rPr lang="en-US" altLang="zh-CN" sz="2000" b="1">
                <a:solidFill>
                  <a:srgbClr val="000000"/>
                </a:solidFill>
                <a:latin typeface="Times New Roman" pitchFamily="18" charset="0"/>
                <a:cs typeface="Times New Roman" pitchFamily="18" charset="0"/>
              </a:rPr>
              <a:t>=5/4</a:t>
            </a:r>
            <a:r>
              <a:rPr lang="zh-CN" altLang="en-US" sz="2000" b="1">
                <a:solidFill>
                  <a:srgbClr val="000000"/>
                </a:solidFill>
                <a:latin typeface="Times New Roman" pitchFamily="18" charset="0"/>
                <a:cs typeface="Times New Roman" pitchFamily="18" charset="0"/>
              </a:rPr>
              <a:t>为主元转轴，求得新的基本可行解及相应的单纯形表表</a:t>
            </a:r>
            <a:r>
              <a:rPr lang="en-US" altLang="zh-CN" sz="2000" b="1">
                <a:solidFill>
                  <a:srgbClr val="000000"/>
                </a:solidFill>
                <a:latin typeface="Times New Roman" pitchFamily="18" charset="0"/>
                <a:cs typeface="Times New Roman" pitchFamily="18" charset="0"/>
              </a:rPr>
              <a:t>8.8</a:t>
            </a:r>
            <a:r>
              <a:rPr lang="zh-CN" altLang="en-US" sz="2000" b="1">
                <a:solidFill>
                  <a:srgbClr val="000000"/>
                </a:solidFill>
                <a:latin typeface="Times New Roman" pitchFamily="18" charset="0"/>
                <a:cs typeface="Times New Roman" pitchFamily="18" charset="0"/>
              </a:rPr>
              <a:t>。</a:t>
            </a:r>
          </a:p>
        </p:txBody>
      </p:sp>
      <p:graphicFrame>
        <p:nvGraphicFramePr>
          <p:cNvPr id="113009" name="Group 369"/>
          <p:cNvGraphicFramePr>
            <a:graphicFrameLocks noGrp="1"/>
          </p:cNvGraphicFramePr>
          <p:nvPr/>
        </p:nvGraphicFramePr>
        <p:xfrm>
          <a:off x="539750" y="4652963"/>
          <a:ext cx="8135938" cy="1617662"/>
        </p:xfrm>
        <a:graphic>
          <a:graphicData uri="http://schemas.openxmlformats.org/drawingml/2006/table">
            <a:tbl>
              <a:tblPr/>
              <a:tblGrid>
                <a:gridCol w="1316038"/>
                <a:gridCol w="1317625"/>
                <a:gridCol w="1327150"/>
                <a:gridCol w="1598612"/>
                <a:gridCol w="1023938"/>
                <a:gridCol w="1552575"/>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30797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a:t>
                      </a:r>
                      <a:endParaRPr kumimoji="0" lang="zh-CN" altLang="en-US" sz="2000" b="1"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变</a:t>
                      </a:r>
                      <a:endParaRPr kumimoji="0" lang="zh-CN" altLang="en-US" sz="2000" b="1"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量</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3095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3079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20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j</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bl>
          </a:graphicData>
        </a:graphic>
      </p:graphicFrame>
      <p:sp>
        <p:nvSpPr>
          <p:cNvPr id="112858" name="Rectangle 218"/>
          <p:cNvSpPr>
            <a:spLocks noChangeArrowheads="1"/>
          </p:cNvSpPr>
          <p:nvPr/>
        </p:nvSpPr>
        <p:spPr bwMode="auto">
          <a:xfrm>
            <a:off x="468313" y="4652963"/>
            <a:ext cx="82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000" b="1">
                <a:latin typeface="幼圆" pitchFamily="49" charset="-122"/>
                <a:ea typeface="幼圆" pitchFamily="49" charset="-122"/>
                <a:cs typeface="Times New Roman" pitchFamily="18" charset="0"/>
              </a:rPr>
              <a:t>表</a:t>
            </a:r>
            <a:r>
              <a:rPr lang="en-US" altLang="zh-CN" sz="2000" b="1">
                <a:latin typeface="幼圆" pitchFamily="49" charset="-122"/>
                <a:ea typeface="幼圆" pitchFamily="49" charset="-122"/>
                <a:cs typeface="Times New Roman" pitchFamily="18" charset="0"/>
              </a:rPr>
              <a:t>8.7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fade">
                                      <p:cBhvr>
                                        <p:cTn id="7" dur="1000"/>
                                        <p:tgtEl>
                                          <p:spTgt spid="112645"/>
                                        </p:tgtEl>
                                      </p:cBhvr>
                                    </p:animEffect>
                                    <p:anim calcmode="lin" valueType="num">
                                      <p:cBhvr>
                                        <p:cTn id="8" dur="1000" fill="hold"/>
                                        <p:tgtEl>
                                          <p:spTgt spid="112645"/>
                                        </p:tgtEl>
                                        <p:attrNameLst>
                                          <p:attrName>ppt_x</p:attrName>
                                        </p:attrNameLst>
                                      </p:cBhvr>
                                      <p:tavLst>
                                        <p:tav tm="0">
                                          <p:val>
                                            <p:strVal val="#ppt_x"/>
                                          </p:val>
                                        </p:tav>
                                        <p:tav tm="100000">
                                          <p:val>
                                            <p:strVal val="#ppt_x"/>
                                          </p:val>
                                        </p:tav>
                                      </p:tavLst>
                                    </p:anim>
                                    <p:anim calcmode="lin" valueType="num">
                                      <p:cBhvr>
                                        <p:cTn id="9" dur="1000" fill="hold"/>
                                        <p:tgtEl>
                                          <p:spTgt spid="11264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112855"/>
                                        </p:tgtEl>
                                        <p:attrNameLst>
                                          <p:attrName>style.visibility</p:attrName>
                                        </p:attrNameLst>
                                      </p:cBhvr>
                                      <p:to>
                                        <p:strVal val="visible"/>
                                      </p:to>
                                    </p:set>
                                    <p:animEffect transition="in" filter="fade">
                                      <p:cBhvr>
                                        <p:cTn id="14" dur="1000"/>
                                        <p:tgtEl>
                                          <p:spTgt spid="112855"/>
                                        </p:tgtEl>
                                      </p:cBhvr>
                                    </p:animEffect>
                                    <p:anim calcmode="lin" valueType="num">
                                      <p:cBhvr>
                                        <p:cTn id="15" dur="1000" fill="hold"/>
                                        <p:tgtEl>
                                          <p:spTgt spid="112855"/>
                                        </p:tgtEl>
                                        <p:attrNameLst>
                                          <p:attrName>ppt_x</p:attrName>
                                        </p:attrNameLst>
                                      </p:cBhvr>
                                      <p:tavLst>
                                        <p:tav tm="0">
                                          <p:val>
                                            <p:strVal val="#ppt_x"/>
                                          </p:val>
                                        </p:tav>
                                        <p:tav tm="100000">
                                          <p:val>
                                            <p:strVal val="#ppt_x"/>
                                          </p:val>
                                        </p:tav>
                                      </p:tavLst>
                                    </p:anim>
                                    <p:anim calcmode="lin" valueType="num">
                                      <p:cBhvr>
                                        <p:cTn id="16" dur="1000" fill="hold"/>
                                        <p:tgtEl>
                                          <p:spTgt spid="11285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12856"/>
                                        </p:tgtEl>
                                        <p:attrNameLst>
                                          <p:attrName>style.visibility</p:attrName>
                                        </p:attrNameLst>
                                      </p:cBhvr>
                                      <p:to>
                                        <p:strVal val="visible"/>
                                      </p:to>
                                    </p:set>
                                    <p:anim calcmode="lin" valueType="num">
                                      <p:cBhvr>
                                        <p:cTn id="21" dur="1000" fill="hold"/>
                                        <p:tgtEl>
                                          <p:spTgt spid="112856"/>
                                        </p:tgtEl>
                                        <p:attrNameLst>
                                          <p:attrName>ppt_x</p:attrName>
                                        </p:attrNameLst>
                                      </p:cBhvr>
                                      <p:tavLst>
                                        <p:tav tm="0">
                                          <p:val>
                                            <p:strVal val="#ppt_x-.2"/>
                                          </p:val>
                                        </p:tav>
                                        <p:tav tm="100000">
                                          <p:val>
                                            <p:strVal val="#ppt_x"/>
                                          </p:val>
                                        </p:tav>
                                      </p:tavLst>
                                    </p:anim>
                                    <p:anim calcmode="lin" valueType="num">
                                      <p:cBhvr>
                                        <p:cTn id="22" dur="1000" fill="hold"/>
                                        <p:tgtEl>
                                          <p:spTgt spid="11285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2856"/>
                                        </p:tgtEl>
                                      </p:cBhvr>
                                    </p:animEffect>
                                  </p:childTnLst>
                                </p:cTn>
                              </p:par>
                            </p:childTnLst>
                          </p:cTn>
                        </p:par>
                        <p:par>
                          <p:cTn id="24" fill="hold" nodeType="afterGroup">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12857"/>
                                        </p:tgtEl>
                                        <p:attrNameLst>
                                          <p:attrName>style.visibility</p:attrName>
                                        </p:attrNameLst>
                                      </p:cBhvr>
                                      <p:to>
                                        <p:strVal val="visible"/>
                                      </p:to>
                                    </p:set>
                                    <p:animEffect transition="in" filter="fade">
                                      <p:cBhvr>
                                        <p:cTn id="27" dur="1000"/>
                                        <p:tgtEl>
                                          <p:spTgt spid="112857"/>
                                        </p:tgtEl>
                                      </p:cBhvr>
                                    </p:animEffect>
                                    <p:anim calcmode="lin" valueType="num">
                                      <p:cBhvr>
                                        <p:cTn id="28" dur="1000" fill="hold"/>
                                        <p:tgtEl>
                                          <p:spTgt spid="112857"/>
                                        </p:tgtEl>
                                        <p:attrNameLst>
                                          <p:attrName>ppt_x</p:attrName>
                                        </p:attrNameLst>
                                      </p:cBhvr>
                                      <p:tavLst>
                                        <p:tav tm="0">
                                          <p:val>
                                            <p:strVal val="#ppt_x"/>
                                          </p:val>
                                        </p:tav>
                                        <p:tav tm="100000">
                                          <p:val>
                                            <p:strVal val="#ppt_x"/>
                                          </p:val>
                                        </p:tav>
                                      </p:tavLst>
                                    </p:anim>
                                    <p:anim calcmode="lin" valueType="num">
                                      <p:cBhvr>
                                        <p:cTn id="29" dur="1000" fill="hold"/>
                                        <p:tgtEl>
                                          <p:spTgt spid="112857"/>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2858"/>
                                        </p:tgtEl>
                                        <p:attrNameLst>
                                          <p:attrName>style.visibility</p:attrName>
                                        </p:attrNameLst>
                                      </p:cBhvr>
                                      <p:to>
                                        <p:strVal val="visible"/>
                                      </p:to>
                                    </p:set>
                                    <p:animEffect transition="in" filter="fade">
                                      <p:cBhvr>
                                        <p:cTn id="34" dur="1000"/>
                                        <p:tgtEl>
                                          <p:spTgt spid="112858"/>
                                        </p:tgtEl>
                                      </p:cBhvr>
                                    </p:animEffect>
                                    <p:anim calcmode="lin" valueType="num">
                                      <p:cBhvr>
                                        <p:cTn id="35" dur="1000" fill="hold"/>
                                        <p:tgtEl>
                                          <p:spTgt spid="112858"/>
                                        </p:tgtEl>
                                        <p:attrNameLst>
                                          <p:attrName>ppt_x</p:attrName>
                                        </p:attrNameLst>
                                      </p:cBhvr>
                                      <p:tavLst>
                                        <p:tav tm="0">
                                          <p:val>
                                            <p:strVal val="#ppt_x"/>
                                          </p:val>
                                        </p:tav>
                                        <p:tav tm="100000">
                                          <p:val>
                                            <p:strVal val="#ppt_x"/>
                                          </p:val>
                                        </p:tav>
                                      </p:tavLst>
                                    </p:anim>
                                    <p:anim calcmode="lin" valueType="num">
                                      <p:cBhvr>
                                        <p:cTn id="36" dur="1000" fill="hold"/>
                                        <p:tgtEl>
                                          <p:spTgt spid="112858"/>
                                        </p:tgtEl>
                                        <p:attrNameLst>
                                          <p:attrName>ppt_y</p:attrName>
                                        </p:attrNameLst>
                                      </p:cBhvr>
                                      <p:tavLst>
                                        <p:tav tm="0">
                                          <p:val>
                                            <p:strVal val="#ppt_y+.1"/>
                                          </p:val>
                                        </p:tav>
                                        <p:tav tm="100000">
                                          <p:val>
                                            <p:strVal val="#ppt_y"/>
                                          </p:val>
                                        </p:tav>
                                      </p:tavLst>
                                    </p:anim>
                                  </p:childTnLst>
                                </p:cTn>
                              </p:par>
                            </p:childTnLst>
                          </p:cTn>
                        </p:par>
                        <p:par>
                          <p:cTn id="37" fill="hold" nodeType="afterGroup">
                            <p:stCondLst>
                              <p:cond delay="1000"/>
                            </p:stCondLst>
                            <p:childTnLst>
                              <p:par>
                                <p:cTn id="38" presetID="42" presetClass="entr" presetSubtype="0" fill="hold" nodeType="afterEffect">
                                  <p:stCondLst>
                                    <p:cond delay="0"/>
                                  </p:stCondLst>
                                  <p:childTnLst>
                                    <p:set>
                                      <p:cBhvr>
                                        <p:cTn id="39" dur="1" fill="hold">
                                          <p:stCondLst>
                                            <p:cond delay="0"/>
                                          </p:stCondLst>
                                        </p:cTn>
                                        <p:tgtEl>
                                          <p:spTgt spid="113009"/>
                                        </p:tgtEl>
                                        <p:attrNameLst>
                                          <p:attrName>style.visibility</p:attrName>
                                        </p:attrNameLst>
                                      </p:cBhvr>
                                      <p:to>
                                        <p:strVal val="visible"/>
                                      </p:to>
                                    </p:set>
                                    <p:animEffect transition="in" filter="fade">
                                      <p:cBhvr>
                                        <p:cTn id="40" dur="1000"/>
                                        <p:tgtEl>
                                          <p:spTgt spid="113009"/>
                                        </p:tgtEl>
                                      </p:cBhvr>
                                    </p:animEffect>
                                    <p:anim calcmode="lin" valueType="num">
                                      <p:cBhvr>
                                        <p:cTn id="41" dur="1000" fill="hold"/>
                                        <p:tgtEl>
                                          <p:spTgt spid="113009"/>
                                        </p:tgtEl>
                                        <p:attrNameLst>
                                          <p:attrName>ppt_x</p:attrName>
                                        </p:attrNameLst>
                                      </p:cBhvr>
                                      <p:tavLst>
                                        <p:tav tm="0">
                                          <p:val>
                                            <p:strVal val="#ppt_x"/>
                                          </p:val>
                                        </p:tav>
                                        <p:tav tm="100000">
                                          <p:val>
                                            <p:strVal val="#ppt_x"/>
                                          </p:val>
                                        </p:tav>
                                      </p:tavLst>
                                    </p:anim>
                                    <p:anim calcmode="lin" valueType="num">
                                      <p:cBhvr>
                                        <p:cTn id="42" dur="1000" fill="hold"/>
                                        <p:tgtEl>
                                          <p:spTgt spid="1130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p:bldP spid="112857" grpId="0" animBg="1"/>
      <p:bldP spid="1128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3"/>
          <p:cNvSpPr>
            <a:spLocks noGrp="1"/>
          </p:cNvSpPr>
          <p:nvPr>
            <p:ph type="sldNum" sz="quarter" idx="10"/>
          </p:nvPr>
        </p:nvSpPr>
        <p:spPr/>
        <p:txBody>
          <a:bodyPr/>
          <a:lstStyle/>
          <a:p>
            <a:fld id="{469C5C16-8841-4BB8-8765-0712368F4996}" type="slidenum">
              <a:rPr lang="en-US" altLang="zh-CN"/>
              <a:pPr/>
              <a:t>26</a:t>
            </a:fld>
            <a:endParaRPr lang="en-US" altLang="zh-CN"/>
          </a:p>
        </p:txBody>
      </p:sp>
      <p:sp>
        <p:nvSpPr>
          <p:cNvPr id="113668" name="Rectangle 4"/>
          <p:cNvSpPr>
            <a:spLocks noChangeArrowheads="1"/>
          </p:cNvSpPr>
          <p:nvPr/>
        </p:nvSpPr>
        <p:spPr bwMode="auto">
          <a:xfrm>
            <a:off x="468313" y="476250"/>
            <a:ext cx="8135937" cy="409575"/>
          </a:xfrm>
          <a:prstGeom prst="rect">
            <a:avLst/>
          </a:prstGeom>
          <a:solidFill>
            <a:srgbClr val="33CCCC">
              <a:alpha val="20000"/>
            </a:srgbClr>
          </a:solidFill>
          <a:ln w="12700" algn="ctr">
            <a:solidFill>
              <a:srgbClr val="003366"/>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latin typeface="幼圆" pitchFamily="49" charset="-122"/>
                <a:ea typeface="幼圆" pitchFamily="49" charset="-122"/>
                <a:cs typeface="Times New Roman" pitchFamily="18" charset="0"/>
              </a:rPr>
              <a:t>表</a:t>
            </a:r>
            <a:r>
              <a:rPr lang="en-US" altLang="zh-CN" sz="2000" b="1">
                <a:latin typeface="幼圆" pitchFamily="49" charset="-122"/>
                <a:ea typeface="幼圆" pitchFamily="49" charset="-122"/>
                <a:cs typeface="Times New Roman" pitchFamily="18" charset="0"/>
              </a:rPr>
              <a:t>8.8</a:t>
            </a:r>
          </a:p>
        </p:txBody>
      </p:sp>
      <p:graphicFrame>
        <p:nvGraphicFramePr>
          <p:cNvPr id="113818" name="Group 154"/>
          <p:cNvGraphicFramePr>
            <a:graphicFrameLocks noGrp="1"/>
          </p:cNvGraphicFramePr>
          <p:nvPr/>
        </p:nvGraphicFramePr>
        <p:xfrm>
          <a:off x="468313" y="987425"/>
          <a:ext cx="8137525" cy="1649413"/>
        </p:xfrm>
        <a:graphic>
          <a:graphicData uri="http://schemas.openxmlformats.org/drawingml/2006/table">
            <a:tbl>
              <a:tblPr/>
              <a:tblGrid>
                <a:gridCol w="1316037"/>
                <a:gridCol w="1319213"/>
                <a:gridCol w="1735137"/>
                <a:gridCol w="1190625"/>
                <a:gridCol w="1022350"/>
                <a:gridCol w="1554163"/>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幼圆" pitchFamily="49" charset="-122"/>
                        <a:ea typeface="幼圆" pitchFamily="49"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幼圆" pitchFamily="49" charset="-122"/>
                        <a:ea typeface="幼圆" pitchFamily="49"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幼圆" pitchFamily="49" charset="-122"/>
                          <a:ea typeface="幼圆" pitchFamily="49" charset="-122"/>
                          <a:cs typeface="Times New Roman" pitchFamily="18" charset="0"/>
                        </a:rPr>
                        <a:t>x</a:t>
                      </a:r>
                      <a:r>
                        <a:rPr kumimoji="0" lang="en-US" altLang="zh-CN" sz="2000" b="1" i="0" u="none" strike="noStrike" cap="none" normalizeH="0" baseline="-30000" smtClean="0">
                          <a:ln>
                            <a:noFill/>
                          </a:ln>
                          <a:solidFill>
                            <a:schemeClr val="tx1"/>
                          </a:solidFill>
                          <a:effectLst/>
                          <a:latin typeface="幼圆" pitchFamily="49" charset="-122"/>
                          <a:ea typeface="幼圆" pitchFamily="49" charset="-122"/>
                          <a:cs typeface="Times New Roman" pitchFamily="18" charset="0"/>
                        </a:rPr>
                        <a:t>1</a:t>
                      </a:r>
                      <a:endPar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幼圆" pitchFamily="49" charset="-122"/>
                          <a:ea typeface="幼圆" pitchFamily="49" charset="-122"/>
                          <a:cs typeface="Times New Roman" pitchFamily="18" charset="0"/>
                        </a:rPr>
                        <a:t>x</a:t>
                      </a:r>
                      <a:r>
                        <a:rPr kumimoji="0" lang="en-US" altLang="zh-CN" sz="2000" b="1" i="0" u="none" strike="noStrike" cap="none" normalizeH="0" baseline="-30000" smtClean="0">
                          <a:ln>
                            <a:noFill/>
                          </a:ln>
                          <a:solidFill>
                            <a:schemeClr val="tx1"/>
                          </a:solidFill>
                          <a:effectLst/>
                          <a:latin typeface="幼圆" pitchFamily="49" charset="-122"/>
                          <a:ea typeface="幼圆" pitchFamily="49" charset="-122"/>
                          <a:cs typeface="Times New Roman" pitchFamily="18" charset="0"/>
                        </a:rPr>
                        <a:t>2</a:t>
                      </a:r>
                      <a:endPar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幼圆" pitchFamily="49" charset="-122"/>
                          <a:ea typeface="幼圆" pitchFamily="49" charset="-122"/>
                          <a:cs typeface="Times New Roman" pitchFamily="18" charset="0"/>
                        </a:rPr>
                        <a:t>x</a:t>
                      </a:r>
                      <a:r>
                        <a:rPr kumimoji="0" lang="en-US" altLang="zh-CN" sz="2000" b="1" i="0" u="none" strike="noStrike" cap="none" normalizeH="0" baseline="-30000" smtClean="0">
                          <a:ln>
                            <a:noFill/>
                          </a:ln>
                          <a:solidFill>
                            <a:schemeClr val="tx1"/>
                          </a:solidFill>
                          <a:effectLst/>
                          <a:latin typeface="幼圆" pitchFamily="49" charset="-122"/>
                          <a:ea typeface="幼圆" pitchFamily="49" charset="-122"/>
                          <a:cs typeface="Times New Roman" pitchFamily="18" charset="0"/>
                        </a:rPr>
                        <a:t>3</a:t>
                      </a:r>
                      <a:endPar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幼圆" pitchFamily="49" charset="-122"/>
                        <a:ea typeface="幼圆" pitchFamily="49"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26352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基</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变</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量</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幼圆" pitchFamily="49" charset="-122"/>
                          <a:ea typeface="幼圆" pitchFamily="49" charset="-122"/>
                          <a:cs typeface="Times New Roman" pitchFamily="18" charset="0"/>
                        </a:rPr>
                        <a:t>x</a:t>
                      </a:r>
                      <a:r>
                        <a:rPr kumimoji="0" lang="en-US" altLang="zh-CN" sz="2000" b="1" i="0" u="none" strike="noStrike" cap="none" normalizeH="0" baseline="-30000" smtClean="0">
                          <a:ln>
                            <a:noFill/>
                          </a:ln>
                          <a:solidFill>
                            <a:schemeClr val="tx1"/>
                          </a:solidFill>
                          <a:effectLst/>
                          <a:latin typeface="幼圆" pitchFamily="49" charset="-122"/>
                          <a:ea typeface="幼圆" pitchFamily="49" charset="-122"/>
                          <a:cs typeface="Times New Roman" pitchFamily="18" charset="0"/>
                        </a:rPr>
                        <a:t>3</a:t>
                      </a:r>
                      <a:endPar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3/5</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9/5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2619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幼圆" pitchFamily="49" charset="-122"/>
                          <a:ea typeface="幼圆" pitchFamily="49" charset="-122"/>
                          <a:cs typeface="Times New Roman" pitchFamily="18" charset="0"/>
                        </a:rPr>
                        <a:t>x</a:t>
                      </a:r>
                      <a:r>
                        <a:rPr kumimoji="0" lang="en-US" altLang="zh-CN" sz="2000" b="1" i="0" u="none" strike="noStrike" cap="none" normalizeH="0" baseline="-30000" smtClean="0">
                          <a:ln>
                            <a:noFill/>
                          </a:ln>
                          <a:solidFill>
                            <a:schemeClr val="tx1"/>
                          </a:solidFill>
                          <a:effectLst/>
                          <a:latin typeface="幼圆" pitchFamily="49" charset="-122"/>
                          <a:ea typeface="幼圆" pitchFamily="49" charset="-122"/>
                          <a:cs typeface="Times New Roman" pitchFamily="18" charset="0"/>
                        </a:rPr>
                        <a:t>2</a:t>
                      </a:r>
                      <a:endPar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4/5</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2/5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r h="4270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幼圆" pitchFamily="49" charset="-122"/>
                          <a:ea typeface="幼圆" pitchFamily="49" charset="-122"/>
                          <a:cs typeface="Times New Roman" pitchFamily="18" charset="0"/>
                        </a:rPr>
                        <a:t>r</a:t>
                      </a:r>
                      <a:r>
                        <a:rPr kumimoji="0" lang="en-US" altLang="zh-CN" sz="2000" b="1" i="1" u="none" strike="noStrike" cap="none" normalizeH="0" baseline="-30000" smtClean="0">
                          <a:ln>
                            <a:noFill/>
                          </a:ln>
                          <a:solidFill>
                            <a:schemeClr val="tx1"/>
                          </a:solidFill>
                          <a:effectLst/>
                          <a:latin typeface="幼圆" pitchFamily="49" charset="-122"/>
                          <a:ea typeface="幼圆" pitchFamily="49" charset="-122"/>
                          <a:cs typeface="Times New Roman" pitchFamily="18" charset="0"/>
                        </a:rPr>
                        <a:t>j</a:t>
                      </a:r>
                      <a:endPar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13/5</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a:t>
                      </a: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11/5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alpha val="50000"/>
                      </a:srgbClr>
                    </a:solidFill>
                  </a:tcPr>
                </a:tc>
              </a:tr>
            </a:tbl>
          </a:graphicData>
        </a:graphic>
      </p:graphicFrame>
      <p:grpSp>
        <p:nvGrpSpPr>
          <p:cNvPr id="113826" name="Group 162"/>
          <p:cNvGrpSpPr>
            <a:grpSpLocks/>
          </p:cNvGrpSpPr>
          <p:nvPr/>
        </p:nvGrpSpPr>
        <p:grpSpPr bwMode="auto">
          <a:xfrm>
            <a:off x="468313" y="2781300"/>
            <a:ext cx="8207375" cy="1008063"/>
            <a:chOff x="295" y="1752"/>
            <a:chExt cx="5170" cy="635"/>
          </a:xfrm>
        </p:grpSpPr>
        <p:sp>
          <p:nvSpPr>
            <p:cNvPr id="113824" name="AutoShape 160"/>
            <p:cNvSpPr>
              <a:spLocks noChangeArrowheads="1"/>
            </p:cNvSpPr>
            <p:nvPr/>
          </p:nvSpPr>
          <p:spPr bwMode="auto">
            <a:xfrm>
              <a:off x="295" y="1752"/>
              <a:ext cx="5170" cy="635"/>
            </a:xfrm>
            <a:prstGeom prst="roundRect">
              <a:avLst>
                <a:gd name="adj" fmla="val 16667"/>
              </a:avLst>
            </a:prstGeom>
            <a:solidFill>
              <a:srgbClr val="33CCCC">
                <a:alpha val="30000"/>
              </a:srgbClr>
            </a:solidFill>
            <a:ln w="12700" algn="ctr">
              <a:solidFill>
                <a:srgbClr val="008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000" b="1">
                  <a:solidFill>
                    <a:srgbClr val="000000"/>
                  </a:solidFill>
                  <a:latin typeface="幼圆" pitchFamily="49" charset="-122"/>
                  <a:ea typeface="幼圆" pitchFamily="49" charset="-122"/>
                  <a:cs typeface="Times New Roman" pitchFamily="18" charset="0"/>
                </a:rPr>
                <a:t>由表</a:t>
              </a:r>
              <a:r>
                <a:rPr lang="en-US" altLang="zh-CN" sz="2000" b="1">
                  <a:solidFill>
                    <a:srgbClr val="000000"/>
                  </a:solidFill>
                  <a:latin typeface="幼圆" pitchFamily="49" charset="-122"/>
                  <a:ea typeface="幼圆" pitchFamily="49" charset="-122"/>
                  <a:cs typeface="Times New Roman" pitchFamily="18" charset="0"/>
                </a:rPr>
                <a:t>8.8</a:t>
              </a:r>
              <a:r>
                <a:rPr lang="zh-CN" altLang="en-US" sz="2000" b="1">
                  <a:solidFill>
                    <a:srgbClr val="000000"/>
                  </a:solidFill>
                  <a:latin typeface="幼圆" pitchFamily="49" charset="-122"/>
                  <a:ea typeface="幼圆" pitchFamily="49" charset="-122"/>
                  <a:cs typeface="Times New Roman" pitchFamily="18" charset="0"/>
                </a:rPr>
                <a:t>可见检验数已经非负，原问题的最优解已经求得，         ，</a:t>
              </a:r>
            </a:p>
            <a:p>
              <a:pPr algn="l"/>
              <a:r>
                <a:rPr lang="zh-CN" altLang="en-US" sz="2000" b="1">
                  <a:solidFill>
                    <a:srgbClr val="000000"/>
                  </a:solidFill>
                  <a:latin typeface="幼圆" pitchFamily="49" charset="-122"/>
                  <a:ea typeface="幼圆" pitchFamily="49" charset="-122"/>
                  <a:cs typeface="Times New Roman" pitchFamily="18" charset="0"/>
                </a:rPr>
                <a:t>最优目标值        。</a:t>
              </a:r>
              <a:r>
                <a:rPr lang="zh-CN" altLang="en-US" b="1">
                  <a:ea typeface="幼圆" pitchFamily="49" charset="-122"/>
                  <a:cs typeface="Times New Roman" pitchFamily="18" charset="0"/>
                </a:rPr>
                <a:t> </a:t>
              </a:r>
            </a:p>
          </p:txBody>
        </p:sp>
        <p:graphicFrame>
          <p:nvGraphicFramePr>
            <p:cNvPr id="113820" name="Object 156"/>
            <p:cNvGraphicFramePr>
              <a:graphicFrameLocks noChangeAspect="1"/>
            </p:cNvGraphicFramePr>
            <p:nvPr/>
          </p:nvGraphicFramePr>
          <p:xfrm>
            <a:off x="4377" y="1797"/>
            <a:ext cx="862" cy="408"/>
          </p:xfrm>
          <a:graphic>
            <a:graphicData uri="http://schemas.openxmlformats.org/presentationml/2006/ole">
              <mc:AlternateContent xmlns:mc="http://schemas.openxmlformats.org/markup-compatibility/2006">
                <mc:Choice xmlns:v="urn:schemas-microsoft-com:vml" Requires="v">
                  <p:oleObj spid="_x0000_s113831" name="公式" r:id="rId3" imgW="901309" imgH="431613" progId="Equation.3">
                    <p:embed/>
                  </p:oleObj>
                </mc:Choice>
                <mc:Fallback>
                  <p:oleObj name="公式" r:id="rId3" imgW="901309" imgH="431613" progId="Equation.3">
                    <p:embed/>
                    <p:pic>
                      <p:nvPicPr>
                        <p:cNvPr id="0" name="Object 1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7" y="1797"/>
                          <a:ext cx="862"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819" name="Object 155"/>
            <p:cNvGraphicFramePr>
              <a:graphicFrameLocks noChangeAspect="1"/>
            </p:cNvGraphicFramePr>
            <p:nvPr/>
          </p:nvGraphicFramePr>
          <p:xfrm>
            <a:off x="1202" y="2024"/>
            <a:ext cx="635" cy="363"/>
          </p:xfrm>
          <a:graphic>
            <a:graphicData uri="http://schemas.openxmlformats.org/presentationml/2006/ole">
              <mc:AlternateContent xmlns:mc="http://schemas.openxmlformats.org/markup-compatibility/2006">
                <mc:Choice xmlns:v="urn:schemas-microsoft-com:vml" Requires="v">
                  <p:oleObj spid="_x0000_s113832" name="公式" r:id="rId5" imgW="507780" imgH="393529" progId="Equation.3">
                    <p:embed/>
                  </p:oleObj>
                </mc:Choice>
                <mc:Fallback>
                  <p:oleObj name="公式" r:id="rId5" imgW="507780" imgH="393529" progId="Equation.3">
                    <p:embed/>
                    <p:pic>
                      <p:nvPicPr>
                        <p:cNvPr id="0" name="Object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 y="2024"/>
                          <a:ext cx="635"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823" name="Rectangle 159"/>
            <p:cNvSpPr>
              <a:spLocks noChangeArrowheads="1"/>
            </p:cNvSpPr>
            <p:nvPr/>
          </p:nvSpPr>
          <p:spPr bwMode="auto">
            <a:xfrm>
              <a:off x="1812" y="1991"/>
              <a:ext cx="225"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000">
                  <a:latin typeface="Times New Roman" pitchFamily="18" charset="0"/>
                  <a:cs typeface="Times New Roman" pitchFamily="18" charset="0"/>
                </a:rPr>
                <a:t>。</a:t>
              </a:r>
              <a:r>
                <a:rPr lang="zh-CN" altLang="en-US" sz="1100"/>
                <a:t> </a:t>
              </a:r>
              <a:endParaRPr lang="zh-CN" altLang="en-US" sz="1800">
                <a:latin typeface="Arial" charset="0"/>
              </a:endParaRPr>
            </a:p>
          </p:txBody>
        </p:sp>
      </p:grpSp>
      <p:grpSp>
        <p:nvGrpSpPr>
          <p:cNvPr id="113830" name="Group 166"/>
          <p:cNvGrpSpPr>
            <a:grpSpLocks/>
          </p:cNvGrpSpPr>
          <p:nvPr/>
        </p:nvGrpSpPr>
        <p:grpSpPr bwMode="auto">
          <a:xfrm>
            <a:off x="3708400" y="3213100"/>
            <a:ext cx="4606925" cy="3092450"/>
            <a:chOff x="2336" y="2024"/>
            <a:chExt cx="2902" cy="1948"/>
          </a:xfrm>
        </p:grpSpPr>
        <p:pic>
          <p:nvPicPr>
            <p:cNvPr id="113828" name="Picture 164" descr="GIFICOB0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 y="3294"/>
              <a:ext cx="408" cy="678"/>
            </a:xfrm>
            <a:prstGeom prst="rect">
              <a:avLst/>
            </a:prstGeom>
            <a:noFill/>
            <a:extLst>
              <a:ext uri="{909E8E84-426E-40DD-AFC4-6F175D3DCCD1}">
                <a14:hiddenFill xmlns:a14="http://schemas.microsoft.com/office/drawing/2010/main">
                  <a:solidFill>
                    <a:srgbClr val="FFFFFF"/>
                  </a:solidFill>
                </a14:hiddenFill>
              </a:ext>
            </a:extLst>
          </p:spPr>
        </p:pic>
        <p:sp>
          <p:nvSpPr>
            <p:cNvPr id="113829" name="AutoShape 165"/>
            <p:cNvSpPr>
              <a:spLocks noChangeArrowheads="1"/>
            </p:cNvSpPr>
            <p:nvPr/>
          </p:nvSpPr>
          <p:spPr bwMode="auto">
            <a:xfrm>
              <a:off x="2336" y="2024"/>
              <a:ext cx="2132" cy="1089"/>
            </a:xfrm>
            <a:prstGeom prst="cloudCallout">
              <a:avLst>
                <a:gd name="adj1" fmla="val 64306"/>
                <a:gd name="adj2" fmla="val 78190"/>
              </a:avLst>
            </a:prstGeom>
            <a:solidFill>
              <a:srgbClr val="33CCCC">
                <a:alpha val="39999"/>
              </a:srgbClr>
            </a:solidFill>
            <a:ln w="9525">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sz="2000" b="1">
                  <a:solidFill>
                    <a:srgbClr val="000000"/>
                  </a:solidFill>
                  <a:latin typeface="Times New Roman" pitchFamily="18" charset="0"/>
                  <a:ea typeface="幼圆" pitchFamily="49" charset="-122"/>
                  <a:cs typeface="Times New Roman" pitchFamily="18" charset="0"/>
                </a:rPr>
                <a:t>现对算法步骤作一小结。</a:t>
              </a:r>
              <a:r>
                <a:rPr lang="zh-CN" altLang="en-US">
                  <a:ea typeface="幼圆" pitchFamily="49" charset="-122"/>
                  <a:cs typeface="Times New Roman"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fade">
                                      <p:cBhvr>
                                        <p:cTn id="7" dur="1000"/>
                                        <p:tgtEl>
                                          <p:spTgt spid="113668"/>
                                        </p:tgtEl>
                                      </p:cBhvr>
                                    </p:animEffect>
                                    <p:anim calcmode="lin" valueType="num">
                                      <p:cBhvr>
                                        <p:cTn id="8" dur="1000" fill="hold"/>
                                        <p:tgtEl>
                                          <p:spTgt spid="113668"/>
                                        </p:tgtEl>
                                        <p:attrNameLst>
                                          <p:attrName>ppt_x</p:attrName>
                                        </p:attrNameLst>
                                      </p:cBhvr>
                                      <p:tavLst>
                                        <p:tav tm="0">
                                          <p:val>
                                            <p:strVal val="#ppt_x"/>
                                          </p:val>
                                        </p:tav>
                                        <p:tav tm="100000">
                                          <p:val>
                                            <p:strVal val="#ppt_x"/>
                                          </p:val>
                                        </p:tav>
                                      </p:tavLst>
                                    </p:anim>
                                    <p:anim calcmode="lin" valueType="num">
                                      <p:cBhvr>
                                        <p:cTn id="9" dur="1000" fill="hold"/>
                                        <p:tgtEl>
                                          <p:spTgt spid="11366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113818"/>
                                        </p:tgtEl>
                                        <p:attrNameLst>
                                          <p:attrName>style.visibility</p:attrName>
                                        </p:attrNameLst>
                                      </p:cBhvr>
                                      <p:to>
                                        <p:strVal val="visible"/>
                                      </p:to>
                                    </p:set>
                                    <p:animEffect transition="in" filter="fade">
                                      <p:cBhvr>
                                        <p:cTn id="14" dur="1000"/>
                                        <p:tgtEl>
                                          <p:spTgt spid="113818"/>
                                        </p:tgtEl>
                                      </p:cBhvr>
                                    </p:animEffect>
                                    <p:anim calcmode="lin" valueType="num">
                                      <p:cBhvr>
                                        <p:cTn id="15" dur="1000" fill="hold"/>
                                        <p:tgtEl>
                                          <p:spTgt spid="113818"/>
                                        </p:tgtEl>
                                        <p:attrNameLst>
                                          <p:attrName>ppt_x</p:attrName>
                                        </p:attrNameLst>
                                      </p:cBhvr>
                                      <p:tavLst>
                                        <p:tav tm="0">
                                          <p:val>
                                            <p:strVal val="#ppt_x"/>
                                          </p:val>
                                        </p:tav>
                                        <p:tav tm="100000">
                                          <p:val>
                                            <p:strVal val="#ppt_x"/>
                                          </p:val>
                                        </p:tav>
                                      </p:tavLst>
                                    </p:anim>
                                    <p:anim calcmode="lin" valueType="num">
                                      <p:cBhvr>
                                        <p:cTn id="16" dur="1000" fill="hold"/>
                                        <p:tgtEl>
                                          <p:spTgt spid="113818"/>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13826"/>
                                        </p:tgtEl>
                                        <p:attrNameLst>
                                          <p:attrName>style.visibility</p:attrName>
                                        </p:attrNameLst>
                                      </p:cBhvr>
                                      <p:to>
                                        <p:strVal val="visible"/>
                                      </p:to>
                                    </p:set>
                                    <p:anim calcmode="lin" valueType="num">
                                      <p:cBhvr>
                                        <p:cTn id="21" dur="1000" fill="hold"/>
                                        <p:tgtEl>
                                          <p:spTgt spid="113826"/>
                                        </p:tgtEl>
                                        <p:attrNameLst>
                                          <p:attrName>ppt_x</p:attrName>
                                        </p:attrNameLst>
                                      </p:cBhvr>
                                      <p:tavLst>
                                        <p:tav tm="0">
                                          <p:val>
                                            <p:strVal val="#ppt_x-.2"/>
                                          </p:val>
                                        </p:tav>
                                        <p:tav tm="100000">
                                          <p:val>
                                            <p:strVal val="#ppt_x"/>
                                          </p:val>
                                        </p:tav>
                                      </p:tavLst>
                                    </p:anim>
                                    <p:anim calcmode="lin" valueType="num">
                                      <p:cBhvr>
                                        <p:cTn id="22" dur="1000" fill="hold"/>
                                        <p:tgtEl>
                                          <p:spTgt spid="11382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382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0" presetClass="entr" presetSubtype="0" fill="hold" nodeType="clickEffect">
                                  <p:stCondLst>
                                    <p:cond delay="0"/>
                                  </p:stCondLst>
                                  <p:childTnLst>
                                    <p:set>
                                      <p:cBhvr>
                                        <p:cTn id="27" dur="1" fill="hold">
                                          <p:stCondLst>
                                            <p:cond delay="0"/>
                                          </p:stCondLst>
                                        </p:cTn>
                                        <p:tgtEl>
                                          <p:spTgt spid="113830"/>
                                        </p:tgtEl>
                                        <p:attrNameLst>
                                          <p:attrName>style.visibility</p:attrName>
                                        </p:attrNameLst>
                                      </p:cBhvr>
                                      <p:to>
                                        <p:strVal val="visible"/>
                                      </p:to>
                                    </p:set>
                                    <p:animEffect transition="in" filter="fade">
                                      <p:cBhvr>
                                        <p:cTn id="28" dur="800" decel="100000"/>
                                        <p:tgtEl>
                                          <p:spTgt spid="113830"/>
                                        </p:tgtEl>
                                      </p:cBhvr>
                                    </p:animEffect>
                                    <p:anim calcmode="lin" valueType="num">
                                      <p:cBhvr>
                                        <p:cTn id="29" dur="800" decel="100000" fill="hold"/>
                                        <p:tgtEl>
                                          <p:spTgt spid="113830"/>
                                        </p:tgtEl>
                                        <p:attrNameLst>
                                          <p:attrName>style.rotation</p:attrName>
                                        </p:attrNameLst>
                                      </p:cBhvr>
                                      <p:tavLst>
                                        <p:tav tm="0">
                                          <p:val>
                                            <p:fltVal val="-90"/>
                                          </p:val>
                                        </p:tav>
                                        <p:tav tm="100000">
                                          <p:val>
                                            <p:fltVal val="0"/>
                                          </p:val>
                                        </p:tav>
                                      </p:tavLst>
                                    </p:anim>
                                    <p:anim calcmode="lin" valueType="num">
                                      <p:cBhvr>
                                        <p:cTn id="30" dur="800" decel="100000" fill="hold"/>
                                        <p:tgtEl>
                                          <p:spTgt spid="113830"/>
                                        </p:tgtEl>
                                        <p:attrNameLst>
                                          <p:attrName>ppt_x</p:attrName>
                                        </p:attrNameLst>
                                      </p:cBhvr>
                                      <p:tavLst>
                                        <p:tav tm="0">
                                          <p:val>
                                            <p:strVal val="#ppt_x+0.4"/>
                                          </p:val>
                                        </p:tav>
                                        <p:tav tm="100000">
                                          <p:val>
                                            <p:strVal val="#ppt_x-0.05"/>
                                          </p:val>
                                        </p:tav>
                                      </p:tavLst>
                                    </p:anim>
                                    <p:anim calcmode="lin" valueType="num">
                                      <p:cBhvr>
                                        <p:cTn id="31" dur="800" decel="100000" fill="hold"/>
                                        <p:tgtEl>
                                          <p:spTgt spid="113830"/>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113830"/>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11383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550CB67A-2B3D-4BD1-A907-0AB9020C3718}" type="slidenum">
              <a:rPr lang="en-US" altLang="zh-CN"/>
              <a:pPr/>
              <a:t>27</a:t>
            </a:fld>
            <a:endParaRPr lang="en-US" altLang="zh-CN"/>
          </a:p>
        </p:txBody>
      </p:sp>
      <p:sp>
        <p:nvSpPr>
          <p:cNvPr id="114694" name="AutoShape 6"/>
          <p:cNvSpPr>
            <a:spLocks noChangeArrowheads="1"/>
          </p:cNvSpPr>
          <p:nvPr/>
        </p:nvSpPr>
        <p:spPr bwMode="auto">
          <a:xfrm>
            <a:off x="395288" y="3429000"/>
            <a:ext cx="8424862" cy="2003425"/>
          </a:xfrm>
          <a:prstGeom prst="flowChartDocument">
            <a:avLst/>
          </a:prstGeom>
          <a:solidFill>
            <a:srgbClr val="33CCCC">
              <a:alpha val="39999"/>
            </a:srgbClr>
          </a:solidFill>
          <a:ln w="9525" algn="ctr">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latin typeface="幼圆" pitchFamily="49" charset="-122"/>
                <a:ea typeface="幼圆" pitchFamily="49" charset="-122"/>
              </a:rPr>
              <a:t>上述算法中隐含着非退化假设，即要求</a:t>
            </a:r>
            <a:r>
              <a:rPr lang="en-US" altLang="zh-CN" sz="2000" b="1" i="1">
                <a:solidFill>
                  <a:srgbClr val="000000"/>
                </a:solidFill>
                <a:latin typeface="Times New Roman" pitchFamily="18" charset="0"/>
                <a:cs typeface="Times New Roman" pitchFamily="18" charset="0"/>
              </a:rPr>
              <a:t>B</a:t>
            </a:r>
            <a:r>
              <a:rPr lang="zh-CN" altLang="en-US" sz="2000" b="1" baseline="30000">
                <a:solidFill>
                  <a:srgbClr val="000000"/>
                </a:solidFill>
                <a:latin typeface="宋体" pitchFamily="2" charset="-122"/>
                <a:cs typeface="Times New Roman" pitchFamily="18" charset="0"/>
              </a:rPr>
              <a:t>－</a:t>
            </a:r>
            <a:r>
              <a:rPr lang="en-US" altLang="zh-CN" sz="2000" b="1" baseline="30000">
                <a:solidFill>
                  <a:srgbClr val="000000"/>
                </a:solidFill>
                <a:latin typeface="Times New Roman" pitchFamily="18" charset="0"/>
                <a:cs typeface="Times New Roman" pitchFamily="18" charset="0"/>
              </a:rPr>
              <a:t>1</a:t>
            </a:r>
            <a:r>
              <a:rPr lang="en-US" altLang="zh-CN" sz="2000" b="1" i="1">
                <a:solidFill>
                  <a:srgbClr val="000000"/>
                </a:solidFill>
                <a:latin typeface="Times New Roman" pitchFamily="18" charset="0"/>
                <a:cs typeface="Times New Roman" pitchFamily="18" charset="0"/>
              </a:rPr>
              <a:t>b</a:t>
            </a:r>
            <a:r>
              <a:rPr lang="en-US" altLang="zh-CN" sz="2000" b="1">
                <a:solidFill>
                  <a:srgbClr val="000000"/>
                </a:solidFill>
                <a:latin typeface="Times New Roman" pitchFamily="18" charset="0"/>
                <a:cs typeface="Times New Roman" pitchFamily="18" charset="0"/>
              </a:rPr>
              <a:t>&gt;0</a:t>
            </a:r>
            <a:r>
              <a:rPr lang="en-US" altLang="zh-CN" sz="2000" b="1" i="1">
                <a:latin typeface="幼圆" pitchFamily="49" charset="-122"/>
                <a:ea typeface="幼圆" pitchFamily="49" charset="-122"/>
              </a:rPr>
              <a:t> </a:t>
            </a:r>
            <a:r>
              <a:rPr lang="zh-CN" altLang="en-US" sz="2000" b="1">
                <a:latin typeface="幼圆" pitchFamily="49" charset="-122"/>
                <a:ea typeface="幼圆" pitchFamily="49" charset="-122"/>
              </a:rPr>
              <a:t>。当</a:t>
            </a:r>
            <a:r>
              <a:rPr lang="en-US" altLang="zh-CN" sz="2000" b="1" i="1">
                <a:solidFill>
                  <a:srgbClr val="000000"/>
                </a:solidFill>
                <a:latin typeface="Times New Roman" pitchFamily="18" charset="0"/>
                <a:cs typeface="Times New Roman" pitchFamily="18" charset="0"/>
              </a:rPr>
              <a:t>B</a:t>
            </a:r>
            <a:r>
              <a:rPr lang="zh-CN" altLang="en-US" sz="2000" b="1" baseline="30000">
                <a:solidFill>
                  <a:srgbClr val="000000"/>
                </a:solidFill>
                <a:latin typeface="宋体" pitchFamily="2" charset="-122"/>
                <a:cs typeface="Times New Roman" pitchFamily="18" charset="0"/>
              </a:rPr>
              <a:t>－</a:t>
            </a:r>
            <a:r>
              <a:rPr lang="en-US" altLang="zh-CN" sz="2000" b="1" baseline="30000">
                <a:solidFill>
                  <a:srgbClr val="000000"/>
                </a:solidFill>
                <a:latin typeface="Times New Roman" pitchFamily="18" charset="0"/>
                <a:cs typeface="Times New Roman" pitchFamily="18" charset="0"/>
              </a:rPr>
              <a:t>1</a:t>
            </a:r>
            <a:r>
              <a:rPr lang="en-US" altLang="zh-CN" sz="2000" b="1" i="1">
                <a:solidFill>
                  <a:srgbClr val="000000"/>
                </a:solidFill>
                <a:latin typeface="Times New Roman" pitchFamily="18" charset="0"/>
                <a:cs typeface="Times New Roman" pitchFamily="18" charset="0"/>
              </a:rPr>
              <a:t>b</a:t>
            </a:r>
            <a:r>
              <a:rPr lang="zh-CN" altLang="en-US" sz="2000" b="1">
                <a:latin typeface="幼圆" pitchFamily="49" charset="-122"/>
                <a:ea typeface="幼圆" pitchFamily="49" charset="-122"/>
              </a:rPr>
              <a:t>也存在零分量时，我们遇到了一个退化的基本可行解。此时</a:t>
            </a:r>
            <a:r>
              <a:rPr lang="en-US" altLang="zh-CN" sz="2000" b="1" i="1">
                <a:solidFill>
                  <a:srgbClr val="000000"/>
                </a:solidFill>
                <a:latin typeface="Times New Roman" pitchFamily="18" charset="0"/>
                <a:cs typeface="Times New Roman" pitchFamily="18" charset="0"/>
              </a:rPr>
              <a:t>r</a:t>
            </a:r>
            <a:r>
              <a:rPr lang="en-US" altLang="zh-CN" sz="2000" b="1" i="1" baseline="-30000">
                <a:solidFill>
                  <a:srgbClr val="000000"/>
                </a:solidFill>
                <a:latin typeface="Times New Roman" pitchFamily="18" charset="0"/>
                <a:cs typeface="Times New Roman" pitchFamily="18" charset="0"/>
              </a:rPr>
              <a:t>N</a:t>
            </a:r>
            <a:r>
              <a:rPr lang="zh-CN" altLang="en-US" sz="2000" b="1">
                <a:latin typeface="幼圆" pitchFamily="49" charset="-122"/>
                <a:ea typeface="幼圆" pitchFamily="49" charset="-122"/>
              </a:rPr>
              <a:t>存在负分量不一定说明现行基本可行解不是最优解，单纯形法也可能会遇到循环迭代。存在着几种避免循环的技巧，例如，只要每次在</a:t>
            </a:r>
            <a:r>
              <a:rPr lang="en-US" altLang="zh-CN" sz="2000" b="1" i="1">
                <a:solidFill>
                  <a:srgbClr val="000000"/>
                </a:solidFill>
                <a:latin typeface="Times New Roman" pitchFamily="18" charset="0"/>
                <a:cs typeface="Times New Roman" pitchFamily="18" charset="0"/>
              </a:rPr>
              <a:t>r</a:t>
            </a:r>
            <a:r>
              <a:rPr lang="en-US" altLang="zh-CN" sz="2000" b="1" i="1" baseline="-30000">
                <a:solidFill>
                  <a:srgbClr val="000000"/>
                </a:solidFill>
                <a:latin typeface="Times New Roman" pitchFamily="18" charset="0"/>
                <a:cs typeface="Times New Roman" pitchFamily="18" charset="0"/>
              </a:rPr>
              <a:t>j</a:t>
            </a:r>
            <a:r>
              <a:rPr lang="en-US" altLang="zh-CN" sz="2000" b="1">
                <a:latin typeface="幼圆" pitchFamily="49" charset="-122"/>
                <a:ea typeface="幼圆" pitchFamily="49" charset="-122"/>
              </a:rPr>
              <a:t>&lt;0</a:t>
            </a:r>
            <a:r>
              <a:rPr lang="zh-CN" altLang="en-US" sz="2000" b="1">
                <a:latin typeface="幼圆" pitchFamily="49" charset="-122"/>
                <a:ea typeface="幼圆" pitchFamily="49" charset="-122"/>
              </a:rPr>
              <a:t>的非基变量中选取具有最小足标者进基即可。</a:t>
            </a:r>
            <a:r>
              <a:rPr lang="zh-CN" altLang="en-US"/>
              <a:t> </a:t>
            </a:r>
          </a:p>
        </p:txBody>
      </p:sp>
      <p:sp>
        <p:nvSpPr>
          <p:cNvPr id="11469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9"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701" name="Rectangle 13"/>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703" name="Rectangle 1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4704" name="Group 16"/>
          <p:cNvGrpSpPr>
            <a:grpSpLocks/>
          </p:cNvGrpSpPr>
          <p:nvPr/>
        </p:nvGrpSpPr>
        <p:grpSpPr bwMode="auto">
          <a:xfrm>
            <a:off x="395288" y="465138"/>
            <a:ext cx="8424862" cy="2819400"/>
            <a:chOff x="249" y="293"/>
            <a:chExt cx="5307" cy="1776"/>
          </a:xfrm>
        </p:grpSpPr>
        <p:sp>
          <p:nvSpPr>
            <p:cNvPr id="114692" name="AutoShape 4"/>
            <p:cNvSpPr>
              <a:spLocks noChangeArrowheads="1"/>
            </p:cNvSpPr>
            <p:nvPr/>
          </p:nvSpPr>
          <p:spPr bwMode="auto">
            <a:xfrm>
              <a:off x="249" y="293"/>
              <a:ext cx="5307" cy="1776"/>
            </a:xfrm>
            <a:prstGeom prst="foldedCorner">
              <a:avLst>
                <a:gd name="adj" fmla="val 12500"/>
              </a:avLst>
            </a:prstGeom>
            <a:solidFill>
              <a:srgbClr val="33CCCC">
                <a:alpha val="20000"/>
              </a:srgbClr>
            </a:solidFill>
            <a:ln w="12700">
              <a:solidFill>
                <a:srgbClr val="008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在求解线性规划时，首先应将问题化为标准形式。若从标准形式已可看出一个初始基，则可直接用单纯法求解：（</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）写出初始单纯形表；（</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）若检验向量 </a:t>
              </a:r>
              <a:r>
                <a:rPr lang="en-US" altLang="zh-CN" sz="2000" b="1" i="1">
                  <a:solidFill>
                    <a:srgbClr val="000000"/>
                  </a:solidFill>
                  <a:latin typeface="幼圆" pitchFamily="49" charset="-122"/>
                  <a:ea typeface="幼圆" pitchFamily="49" charset="-122"/>
                  <a:cs typeface="Times New Roman" pitchFamily="18" charset="0"/>
                </a:rPr>
                <a:t>r</a:t>
              </a:r>
              <a:r>
                <a:rPr lang="en-US" altLang="zh-CN" sz="2000" b="1" i="1" baseline="-30000">
                  <a:solidFill>
                    <a:srgbClr val="000000"/>
                  </a:solidFill>
                  <a:latin typeface="幼圆" pitchFamily="49" charset="-122"/>
                  <a:ea typeface="幼圆" pitchFamily="49" charset="-122"/>
                  <a:cs typeface="Times New Roman" pitchFamily="18" charset="0"/>
                </a:rPr>
                <a:t>N </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，则已得以最优解；（</a:t>
              </a:r>
              <a:r>
                <a:rPr lang="en-US" altLang="zh-CN" sz="2000" b="1">
                  <a:solidFill>
                    <a:srgbClr val="000000"/>
                  </a:solidFill>
                  <a:latin typeface="幼圆" pitchFamily="49" charset="-122"/>
                  <a:ea typeface="幼圆" pitchFamily="49" charset="-122"/>
                  <a:cs typeface="Times New Roman" pitchFamily="18" charset="0"/>
                </a:rPr>
                <a:t>3</a:t>
              </a:r>
              <a:r>
                <a:rPr lang="zh-CN" altLang="en-US" sz="2000" b="1">
                  <a:solidFill>
                    <a:srgbClr val="000000"/>
                  </a:solidFill>
                  <a:latin typeface="幼圆" pitchFamily="49" charset="-122"/>
                  <a:ea typeface="幼圆" pitchFamily="49" charset="-122"/>
                  <a:cs typeface="Times New Roman" pitchFamily="18" charset="0"/>
                </a:rPr>
                <a:t>）任选一负分量</a:t>
              </a:r>
              <a:r>
                <a:rPr lang="en-US" altLang="zh-CN" sz="2000" b="1" i="1">
                  <a:solidFill>
                    <a:srgbClr val="000000"/>
                  </a:solidFill>
                  <a:latin typeface="幼圆" pitchFamily="49" charset="-122"/>
                  <a:ea typeface="幼圆" pitchFamily="49" charset="-122"/>
                  <a:cs typeface="Times New Roman" pitchFamily="18" charset="0"/>
                </a:rPr>
                <a:t>r</a:t>
              </a:r>
              <a:r>
                <a:rPr lang="en-US" altLang="zh-CN" sz="2000" b="1" i="1" baseline="-30000">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。以   进基，考察   所在列。若对</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均有   ≤</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，则问题无有限最优解，停；否则令</a:t>
              </a:r>
            </a:p>
            <a:p>
              <a:pPr algn="l"/>
              <a:r>
                <a:rPr lang="zh-CN" altLang="en-US" sz="2000" b="1">
                  <a:solidFill>
                    <a:srgbClr val="000000"/>
                  </a:solidFill>
                  <a:latin typeface="幼圆" pitchFamily="49" charset="-122"/>
                  <a:ea typeface="幼圆" pitchFamily="49" charset="-122"/>
                  <a:cs typeface="Times New Roman" pitchFamily="18" charset="0"/>
                </a:rPr>
                <a:t>                          ，</a:t>
              </a:r>
            </a:p>
            <a:p>
              <a:pPr algn="l"/>
              <a:r>
                <a:rPr lang="zh-CN" altLang="en-US" sz="2000" b="1">
                  <a:solidFill>
                    <a:srgbClr val="000000"/>
                  </a:solidFill>
                  <a:latin typeface="幼圆" pitchFamily="49" charset="-122"/>
                  <a:ea typeface="幼圆" pitchFamily="49" charset="-122"/>
                  <a:cs typeface="Times New Roman" pitchFamily="18" charset="0"/>
                </a:rPr>
                <a:t>以    为主元转轴，返回（</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），直至</a:t>
              </a:r>
              <a:r>
                <a:rPr lang="en-US" altLang="zh-CN" sz="2000" b="1" i="1">
                  <a:solidFill>
                    <a:srgbClr val="000000"/>
                  </a:solidFill>
                  <a:latin typeface="幼圆" pitchFamily="49" charset="-122"/>
                  <a:ea typeface="幼圆" pitchFamily="49" charset="-122"/>
                  <a:cs typeface="Times New Roman" pitchFamily="18" charset="0"/>
                </a:rPr>
                <a:t>r</a:t>
              </a:r>
              <a:r>
                <a:rPr lang="en-US" altLang="zh-CN" sz="2000" b="1" i="1" baseline="-30000">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求出最优解。若从标准形式无法看出初始可行基，则需采用两段单纯形法求解。</a:t>
              </a:r>
            </a:p>
          </p:txBody>
        </p:sp>
        <p:graphicFrame>
          <p:nvGraphicFramePr>
            <p:cNvPr id="114695" name="Object 7"/>
            <p:cNvGraphicFramePr>
              <a:graphicFrameLocks noChangeAspect="1"/>
            </p:cNvGraphicFramePr>
            <p:nvPr/>
          </p:nvGraphicFramePr>
          <p:xfrm>
            <a:off x="4740" y="663"/>
            <a:ext cx="292" cy="318"/>
          </p:xfrm>
          <a:graphic>
            <a:graphicData uri="http://schemas.openxmlformats.org/presentationml/2006/ole">
              <mc:AlternateContent xmlns:mc="http://schemas.openxmlformats.org/markup-compatibility/2006">
                <mc:Choice xmlns:v="urn:schemas-microsoft-com:vml" Requires="v">
                  <p:oleObj spid="_x0000_s114708" name="公式" r:id="rId3" imgW="215713" imgH="241091" progId="Equation.3">
                    <p:embed/>
                  </p:oleObj>
                </mc:Choice>
                <mc:Fallback>
                  <p:oleObj name="公式" r:id="rId3" imgW="215713" imgH="24109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 y="663"/>
                          <a:ext cx="292"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7" name="Object 9"/>
            <p:cNvGraphicFramePr>
              <a:graphicFrameLocks noChangeAspect="1"/>
            </p:cNvGraphicFramePr>
            <p:nvPr/>
          </p:nvGraphicFramePr>
          <p:xfrm>
            <a:off x="657" y="845"/>
            <a:ext cx="292" cy="318"/>
          </p:xfrm>
          <a:graphic>
            <a:graphicData uri="http://schemas.openxmlformats.org/presentationml/2006/ole">
              <mc:AlternateContent xmlns:mc="http://schemas.openxmlformats.org/markup-compatibility/2006">
                <mc:Choice xmlns:v="urn:schemas-microsoft-com:vml" Requires="v">
                  <p:oleObj spid="_x0000_s114709" name="公式" r:id="rId5" imgW="215713" imgH="241091" progId="Equation.3">
                    <p:embed/>
                  </p:oleObj>
                </mc:Choice>
                <mc:Fallback>
                  <p:oleObj name="公式" r:id="rId5" imgW="215713" imgH="24109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845"/>
                          <a:ext cx="292"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8" name="Object 10"/>
            <p:cNvGraphicFramePr>
              <a:graphicFrameLocks noChangeAspect="1"/>
            </p:cNvGraphicFramePr>
            <p:nvPr/>
          </p:nvGraphicFramePr>
          <p:xfrm>
            <a:off x="2789" y="845"/>
            <a:ext cx="318" cy="317"/>
          </p:xfrm>
          <a:graphic>
            <a:graphicData uri="http://schemas.openxmlformats.org/presentationml/2006/ole">
              <mc:AlternateContent xmlns:mc="http://schemas.openxmlformats.org/markup-compatibility/2006">
                <mc:Choice xmlns:v="urn:schemas-microsoft-com:vml" Requires="v">
                  <p:oleObj spid="_x0000_s114710" name="公式" r:id="rId6" imgW="228600" imgH="241300" progId="Equation.3">
                    <p:embed/>
                  </p:oleObj>
                </mc:Choice>
                <mc:Fallback>
                  <p:oleObj name="公式" r:id="rId6" imgW="228600" imgH="2413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9" y="845"/>
                          <a:ext cx="318"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700" name="Object 12"/>
            <p:cNvGraphicFramePr>
              <a:graphicFrameLocks noChangeAspect="1"/>
            </p:cNvGraphicFramePr>
            <p:nvPr/>
          </p:nvGraphicFramePr>
          <p:xfrm>
            <a:off x="884" y="1039"/>
            <a:ext cx="1452" cy="509"/>
          </p:xfrm>
          <a:graphic>
            <a:graphicData uri="http://schemas.openxmlformats.org/presentationml/2006/ole">
              <mc:AlternateContent xmlns:mc="http://schemas.openxmlformats.org/markup-compatibility/2006">
                <mc:Choice xmlns:v="urn:schemas-microsoft-com:vml" Requires="v">
                  <p:oleObj spid="_x0000_s114711" name="公式" r:id="rId8" imgW="1320227" imgH="533169" progId="Equation.3">
                    <p:embed/>
                  </p:oleObj>
                </mc:Choice>
                <mc:Fallback>
                  <p:oleObj name="公式" r:id="rId8" imgW="1320227" imgH="533169"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4" y="1039"/>
                          <a:ext cx="1452" cy="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702" name="Object 14"/>
            <p:cNvGraphicFramePr>
              <a:graphicFrameLocks noChangeAspect="1"/>
            </p:cNvGraphicFramePr>
            <p:nvPr/>
          </p:nvGraphicFramePr>
          <p:xfrm>
            <a:off x="476" y="1434"/>
            <a:ext cx="363" cy="313"/>
          </p:xfrm>
          <a:graphic>
            <a:graphicData uri="http://schemas.openxmlformats.org/presentationml/2006/ole">
              <mc:AlternateContent xmlns:mc="http://schemas.openxmlformats.org/markup-compatibility/2006">
                <mc:Choice xmlns:v="urn:schemas-microsoft-com:vml" Requires="v">
                  <p:oleObj spid="_x0000_s114712" name="公式" r:id="rId10" imgW="279279" imgH="241195" progId="Equation.3">
                    <p:embed/>
                  </p:oleObj>
                </mc:Choice>
                <mc:Fallback>
                  <p:oleObj name="公式" r:id="rId10" imgW="279279" imgH="241195"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 y="1434"/>
                          <a:ext cx="363"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14706" name="Picture 18" descr="GIFICOB0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1725" y="5516563"/>
            <a:ext cx="647700" cy="1076325"/>
          </a:xfrm>
          <a:prstGeom prst="rect">
            <a:avLst/>
          </a:prstGeom>
          <a:noFill/>
          <a:extLst>
            <a:ext uri="{909E8E84-426E-40DD-AFC4-6F175D3DCCD1}">
              <a14:hiddenFill xmlns:a14="http://schemas.microsoft.com/office/drawing/2010/main">
                <a:solidFill>
                  <a:srgbClr val="FFFFFF"/>
                </a:solidFill>
              </a14:hiddenFill>
            </a:ext>
          </a:extLst>
        </p:spPr>
      </p:pic>
      <p:sp>
        <p:nvSpPr>
          <p:cNvPr id="114707" name="AutoShape 19"/>
          <p:cNvSpPr>
            <a:spLocks noChangeArrowheads="1"/>
          </p:cNvSpPr>
          <p:nvPr/>
        </p:nvSpPr>
        <p:spPr bwMode="auto">
          <a:xfrm>
            <a:off x="1692275" y="4941888"/>
            <a:ext cx="5181600" cy="1422400"/>
          </a:xfrm>
          <a:prstGeom prst="wedgeRoundRectCallout">
            <a:avLst>
              <a:gd name="adj1" fmla="val 59681"/>
              <a:gd name="adj2" fmla="val 12833"/>
              <a:gd name="adj3" fmla="val 16667"/>
            </a:avLst>
          </a:prstGeom>
          <a:solidFill>
            <a:srgbClr val="33CCCC">
              <a:alpha val="70000"/>
            </a:srgbClr>
          </a:solidFill>
          <a:ln w="12700" algn="ctr">
            <a:solidFill>
              <a:srgbClr val="00808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latin typeface="幼圆" pitchFamily="49" charset="-122"/>
                <a:ea typeface="幼圆" pitchFamily="49" charset="-122"/>
              </a:rPr>
              <a:t>变量同时具有上、下界限止的线性规划问题也可化为标准形式求解，有兴趣的读者可以参阅</a:t>
            </a:r>
            <a:r>
              <a:rPr lang="en-US" altLang="zh-CN" sz="2000" b="1">
                <a:latin typeface="幼圆" pitchFamily="49" charset="-122"/>
                <a:ea typeface="幼圆" pitchFamily="49" charset="-122"/>
              </a:rPr>
              <a:t>D.G.</a:t>
            </a:r>
            <a:r>
              <a:rPr lang="zh-CN" altLang="en-US" sz="2000" b="1">
                <a:latin typeface="幼圆" pitchFamily="49" charset="-122"/>
                <a:ea typeface="幼圆" pitchFamily="49" charset="-122"/>
              </a:rPr>
              <a:t>鲁恩伯杰的</a:t>
            </a:r>
            <a:r>
              <a:rPr lang="zh-CN" altLang="en-US" sz="2000" b="1">
                <a:latin typeface="Arial"/>
                <a:ea typeface="幼圆" pitchFamily="49" charset="-122"/>
              </a:rPr>
              <a:t>“</a:t>
            </a:r>
            <a:r>
              <a:rPr lang="zh-CN" altLang="en-US" sz="2000" b="1">
                <a:latin typeface="幼圆" pitchFamily="49" charset="-122"/>
                <a:ea typeface="幼圆" pitchFamily="49" charset="-122"/>
              </a:rPr>
              <a:t>线性与非线性规划引论</a:t>
            </a:r>
            <a:r>
              <a:rPr lang="zh-CN" altLang="en-US" sz="2000" b="1">
                <a:latin typeface="Arial"/>
                <a:ea typeface="幼圆" pitchFamily="49" charset="-122"/>
              </a:rPr>
              <a:t>”</a:t>
            </a:r>
            <a:r>
              <a:rPr lang="zh-CN" altLang="en-US" sz="2000" b="1">
                <a:latin typeface="幼圆" pitchFamily="49" charset="-122"/>
                <a:ea typeface="幼圆" pitchFamily="49" charset="-122"/>
              </a:rPr>
              <a:t>一书的第三章。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114704"/>
                                        </p:tgtEl>
                                        <p:attrNameLst>
                                          <p:attrName>style.visibility</p:attrName>
                                        </p:attrNameLst>
                                      </p:cBhvr>
                                      <p:to>
                                        <p:strVal val="visible"/>
                                      </p:to>
                                    </p:set>
                                    <p:animEffect transition="in" filter="wedge">
                                      <p:cBhvr>
                                        <p:cTn id="7" dur="2000"/>
                                        <p:tgtEl>
                                          <p:spTgt spid="1147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14694"/>
                                        </p:tgtEl>
                                        <p:attrNameLst>
                                          <p:attrName>style.visibility</p:attrName>
                                        </p:attrNameLst>
                                      </p:cBhvr>
                                      <p:to>
                                        <p:strVal val="visible"/>
                                      </p:to>
                                    </p:set>
                                    <p:anim calcmode="lin" valueType="num">
                                      <p:cBhvr>
                                        <p:cTn id="12" dur="1000" fill="hold"/>
                                        <p:tgtEl>
                                          <p:spTgt spid="114694"/>
                                        </p:tgtEl>
                                        <p:attrNameLst>
                                          <p:attrName>ppt_x</p:attrName>
                                        </p:attrNameLst>
                                      </p:cBhvr>
                                      <p:tavLst>
                                        <p:tav tm="0">
                                          <p:val>
                                            <p:strVal val="#ppt_x-.2"/>
                                          </p:val>
                                        </p:tav>
                                        <p:tav tm="100000">
                                          <p:val>
                                            <p:strVal val="#ppt_x"/>
                                          </p:val>
                                        </p:tav>
                                      </p:tavLst>
                                    </p:anim>
                                    <p:anim calcmode="lin" valueType="num">
                                      <p:cBhvr>
                                        <p:cTn id="13" dur="1000" fill="hold"/>
                                        <p:tgtEl>
                                          <p:spTgt spid="11469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1469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7" presetClass="entr" presetSubtype="0" fill="hold" nodeType="clickEffect">
                                  <p:stCondLst>
                                    <p:cond delay="0"/>
                                  </p:stCondLst>
                                  <p:childTnLst>
                                    <p:set>
                                      <p:cBhvr>
                                        <p:cTn id="18" dur="1" fill="hold">
                                          <p:stCondLst>
                                            <p:cond delay="0"/>
                                          </p:stCondLst>
                                        </p:cTn>
                                        <p:tgtEl>
                                          <p:spTgt spid="114706"/>
                                        </p:tgtEl>
                                        <p:attrNameLst>
                                          <p:attrName>style.visibility</p:attrName>
                                        </p:attrNameLst>
                                      </p:cBhvr>
                                      <p:to>
                                        <p:strVal val="visible"/>
                                      </p:to>
                                    </p:set>
                                    <p:animEffect transition="in" filter="fade">
                                      <p:cBhvr>
                                        <p:cTn id="19" dur="1000"/>
                                        <p:tgtEl>
                                          <p:spTgt spid="114706"/>
                                        </p:tgtEl>
                                      </p:cBhvr>
                                    </p:animEffect>
                                    <p:anim calcmode="lin" valueType="num">
                                      <p:cBhvr>
                                        <p:cTn id="20" dur="1000" fill="hold"/>
                                        <p:tgtEl>
                                          <p:spTgt spid="114706"/>
                                        </p:tgtEl>
                                        <p:attrNameLst>
                                          <p:attrName>ppt_x</p:attrName>
                                        </p:attrNameLst>
                                      </p:cBhvr>
                                      <p:tavLst>
                                        <p:tav tm="0">
                                          <p:val>
                                            <p:strVal val="#ppt_x"/>
                                          </p:val>
                                        </p:tav>
                                        <p:tav tm="100000">
                                          <p:val>
                                            <p:strVal val="#ppt_x"/>
                                          </p:val>
                                        </p:tav>
                                      </p:tavLst>
                                    </p:anim>
                                    <p:anim calcmode="lin" valueType="num">
                                      <p:cBhvr>
                                        <p:cTn id="21" dur="900" decel="100000" fill="hold"/>
                                        <p:tgtEl>
                                          <p:spTgt spid="11470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4706"/>
                                        </p:tgtEl>
                                        <p:attrNameLst>
                                          <p:attrName>ppt_y</p:attrName>
                                        </p:attrNameLst>
                                      </p:cBhvr>
                                      <p:tavLst>
                                        <p:tav tm="0">
                                          <p:val>
                                            <p:strVal val="#ppt_y-.03"/>
                                          </p:val>
                                        </p:tav>
                                        <p:tav tm="100000">
                                          <p:val>
                                            <p:strVal val="#ppt_y"/>
                                          </p:val>
                                        </p:tav>
                                      </p:tavLst>
                                    </p:anim>
                                  </p:childTnLst>
                                </p:cTn>
                              </p:par>
                            </p:childTnLst>
                          </p:cTn>
                        </p:par>
                        <p:par>
                          <p:cTn id="23" fill="hold" nodeType="afterGroup">
                            <p:stCondLst>
                              <p:cond delay="1000"/>
                            </p:stCondLst>
                            <p:childTnLst>
                              <p:par>
                                <p:cTn id="24" presetID="37" presetClass="entr" presetSubtype="0" fill="hold" grpId="0" nodeType="afterEffect">
                                  <p:stCondLst>
                                    <p:cond delay="0"/>
                                  </p:stCondLst>
                                  <p:childTnLst>
                                    <p:set>
                                      <p:cBhvr>
                                        <p:cTn id="25" dur="1" fill="hold">
                                          <p:stCondLst>
                                            <p:cond delay="0"/>
                                          </p:stCondLst>
                                        </p:cTn>
                                        <p:tgtEl>
                                          <p:spTgt spid="114707"/>
                                        </p:tgtEl>
                                        <p:attrNameLst>
                                          <p:attrName>style.visibility</p:attrName>
                                        </p:attrNameLst>
                                      </p:cBhvr>
                                      <p:to>
                                        <p:strVal val="visible"/>
                                      </p:to>
                                    </p:set>
                                    <p:animEffect transition="in" filter="fade">
                                      <p:cBhvr>
                                        <p:cTn id="26" dur="1000"/>
                                        <p:tgtEl>
                                          <p:spTgt spid="114707"/>
                                        </p:tgtEl>
                                      </p:cBhvr>
                                    </p:animEffect>
                                    <p:anim calcmode="lin" valueType="num">
                                      <p:cBhvr>
                                        <p:cTn id="27" dur="1000" fill="hold"/>
                                        <p:tgtEl>
                                          <p:spTgt spid="114707"/>
                                        </p:tgtEl>
                                        <p:attrNameLst>
                                          <p:attrName>ppt_x</p:attrName>
                                        </p:attrNameLst>
                                      </p:cBhvr>
                                      <p:tavLst>
                                        <p:tav tm="0">
                                          <p:val>
                                            <p:strVal val="#ppt_x"/>
                                          </p:val>
                                        </p:tav>
                                        <p:tav tm="100000">
                                          <p:val>
                                            <p:strVal val="#ppt_x"/>
                                          </p:val>
                                        </p:tav>
                                      </p:tavLst>
                                    </p:anim>
                                    <p:anim calcmode="lin" valueType="num">
                                      <p:cBhvr>
                                        <p:cTn id="28" dur="900" decel="100000" fill="hold"/>
                                        <p:tgtEl>
                                          <p:spTgt spid="114707"/>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11470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animBg="1"/>
      <p:bldP spid="11470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609505A8-8E3D-4552-8C40-9BB95FFCD08E}" type="slidenum">
              <a:rPr lang="en-US" altLang="zh-CN"/>
              <a:pPr/>
              <a:t>28</a:t>
            </a:fld>
            <a:endParaRPr lang="en-US" altLang="zh-CN"/>
          </a:p>
        </p:txBody>
      </p:sp>
      <p:sp>
        <p:nvSpPr>
          <p:cNvPr id="115714" name="Rectangle 2"/>
          <p:cNvSpPr>
            <a:spLocks noGrp="1" noChangeArrowheads="1"/>
          </p:cNvSpPr>
          <p:nvPr>
            <p:ph type="title"/>
          </p:nvPr>
        </p:nvSpPr>
        <p:spPr>
          <a:noFill/>
          <a:ln>
            <a:solidFill>
              <a:srgbClr val="003300"/>
            </a:solidFill>
          </a:ln>
          <a:extLst>
            <a:ext uri="{909E8E84-426E-40DD-AFC4-6F175D3DCCD1}">
              <a14:hiddenFill xmlns:a14="http://schemas.microsoft.com/office/drawing/2010/main">
                <a:solidFill>
                  <a:srgbClr val="99CC00">
                    <a:alpha val="50000"/>
                  </a:srgbClr>
                </a:solidFill>
              </a14:hiddenFill>
            </a:ext>
          </a:extLst>
        </p:spPr>
        <p:txBody>
          <a:bodyPr/>
          <a:lstStyle/>
          <a:p>
            <a:r>
              <a:rPr lang="en-US" altLang="zh-CN">
                <a:solidFill>
                  <a:srgbClr val="006600"/>
                </a:solidFill>
                <a:latin typeface="隶书" pitchFamily="49" charset="-122"/>
                <a:cs typeface="Times New Roman" pitchFamily="18" charset="0"/>
              </a:rPr>
              <a:t>§8.2  </a:t>
            </a:r>
            <a:r>
              <a:rPr lang="zh-CN" altLang="en-US">
                <a:solidFill>
                  <a:srgbClr val="006600"/>
                </a:solidFill>
                <a:latin typeface="隶书" pitchFamily="49" charset="-122"/>
                <a:cs typeface="Times New Roman" pitchFamily="18" charset="0"/>
              </a:rPr>
              <a:t>运输问题</a:t>
            </a:r>
          </a:p>
        </p:txBody>
      </p:sp>
      <p:sp>
        <p:nvSpPr>
          <p:cNvPr id="115717" name="Rectangle 5"/>
          <p:cNvSpPr>
            <a:spLocks noChangeArrowheads="1"/>
          </p:cNvSpPr>
          <p:nvPr/>
        </p:nvSpPr>
        <p:spPr bwMode="auto">
          <a:xfrm>
            <a:off x="468313" y="673100"/>
            <a:ext cx="6851650" cy="955675"/>
          </a:xfrm>
          <a:prstGeom prst="rect">
            <a:avLst/>
          </a:prstGeom>
          <a:noFill/>
          <a:ln w="57150" cmpd="thinThick">
            <a:solidFill>
              <a:srgbClr val="003300"/>
            </a:solidFill>
            <a:prstDash val="sysDot"/>
            <a:miter lim="800000"/>
            <a:headEnd/>
            <a:tailEnd/>
          </a:ln>
          <a:effectLst/>
          <a:extLst>
            <a:ext uri="{909E8E84-426E-40DD-AFC4-6F175D3DCCD1}">
              <a14:hiddenFill xmlns:a14="http://schemas.microsoft.com/office/drawing/2010/main">
                <a:solidFill>
                  <a:srgbClr val="99CC0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sz="4400">
                <a:solidFill>
                  <a:srgbClr val="008000"/>
                </a:solidFill>
                <a:latin typeface="Arial" charset="0"/>
                <a:ea typeface="隶书" pitchFamily="49" charset="-122"/>
              </a:rPr>
              <a:t>一</a:t>
            </a:r>
            <a:r>
              <a:rPr lang="en-US" altLang="zh-CN" sz="4400">
                <a:solidFill>
                  <a:srgbClr val="008000"/>
                </a:solidFill>
                <a:latin typeface="Arial" charset="0"/>
                <a:ea typeface="隶书" pitchFamily="49" charset="-122"/>
              </a:rPr>
              <a:t>.</a:t>
            </a:r>
            <a:r>
              <a:rPr lang="zh-CN" altLang="en-US" sz="4400">
                <a:solidFill>
                  <a:srgbClr val="008000"/>
                </a:solidFill>
                <a:latin typeface="Arial" charset="0"/>
                <a:ea typeface="隶书" pitchFamily="49" charset="-122"/>
              </a:rPr>
              <a:t>运输问题的数学模型</a:t>
            </a:r>
            <a:r>
              <a:rPr lang="zh-CN" altLang="en-US" sz="4400">
                <a:latin typeface="Arial" charset="0"/>
                <a:ea typeface="隶书" pitchFamily="49" charset="-122"/>
              </a:rPr>
              <a:t> </a:t>
            </a:r>
          </a:p>
        </p:txBody>
      </p:sp>
      <p:sp>
        <p:nvSpPr>
          <p:cNvPr id="115721" name="AutoShape 9"/>
          <p:cNvSpPr>
            <a:spLocks noChangeArrowheads="1"/>
          </p:cNvSpPr>
          <p:nvPr/>
        </p:nvSpPr>
        <p:spPr bwMode="auto">
          <a:xfrm>
            <a:off x="395288" y="1844675"/>
            <a:ext cx="8280400" cy="1565275"/>
          </a:xfrm>
          <a:prstGeom prst="wedgeRectCallout">
            <a:avLst>
              <a:gd name="adj1" fmla="val -42468"/>
              <a:gd name="adj2" fmla="val 76065"/>
            </a:avLst>
          </a:prstGeom>
          <a:solidFill>
            <a:srgbClr val="99CC00">
              <a:alpha val="60001"/>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400" b="1">
                <a:solidFill>
                  <a:srgbClr val="990000"/>
                </a:solidFill>
                <a:latin typeface="幼圆" pitchFamily="49" charset="-122"/>
                <a:ea typeface="幼圆" pitchFamily="49" charset="-122"/>
                <a:cs typeface="Times New Roman" pitchFamily="18" charset="0"/>
              </a:rPr>
              <a:t>例</a:t>
            </a:r>
            <a:r>
              <a:rPr lang="en-US" altLang="zh-CN" sz="2400" b="1">
                <a:solidFill>
                  <a:srgbClr val="990000"/>
                </a:solidFill>
                <a:latin typeface="幼圆" pitchFamily="49" charset="-122"/>
                <a:ea typeface="幼圆" pitchFamily="49" charset="-122"/>
                <a:cs typeface="Times New Roman" pitchFamily="18" charset="0"/>
              </a:rPr>
              <a:t>8.3</a:t>
            </a:r>
            <a:r>
              <a:rPr lang="en-US" altLang="zh-CN" sz="2400">
                <a:solidFill>
                  <a:srgbClr val="000000"/>
                </a:solidFill>
                <a:latin typeface="幼圆" pitchFamily="49" charset="-122"/>
                <a:ea typeface="幼圆" pitchFamily="49" charset="-122"/>
                <a:cs typeface="Times New Roman" pitchFamily="18" charset="0"/>
              </a:rPr>
              <a:t>  </a:t>
            </a:r>
            <a:r>
              <a:rPr lang="zh-CN" altLang="en-US" sz="2400">
                <a:solidFill>
                  <a:srgbClr val="000000"/>
                </a:solidFill>
                <a:latin typeface="幼圆" pitchFamily="49" charset="-122"/>
                <a:ea typeface="幼圆" pitchFamily="49" charset="-122"/>
                <a:cs typeface="Times New Roman" pitchFamily="18" charset="0"/>
              </a:rPr>
              <a:t>某商品有</a:t>
            </a:r>
            <a:r>
              <a:rPr lang="en-US" altLang="zh-CN" sz="2400" i="1">
                <a:solidFill>
                  <a:srgbClr val="000000"/>
                </a:solidFill>
                <a:latin typeface="幼圆" pitchFamily="49" charset="-122"/>
                <a:ea typeface="幼圆" pitchFamily="49" charset="-122"/>
                <a:cs typeface="Times New Roman" pitchFamily="18" charset="0"/>
              </a:rPr>
              <a:t>m</a:t>
            </a:r>
            <a:r>
              <a:rPr lang="zh-CN" altLang="en-US" sz="2400">
                <a:solidFill>
                  <a:srgbClr val="000000"/>
                </a:solidFill>
                <a:latin typeface="幼圆" pitchFamily="49" charset="-122"/>
                <a:ea typeface="幼圆" pitchFamily="49" charset="-122"/>
                <a:cs typeface="Times New Roman" pitchFamily="18" charset="0"/>
              </a:rPr>
              <a:t>个产地、</a:t>
            </a:r>
            <a:r>
              <a:rPr lang="en-US" altLang="zh-CN" sz="2400" i="1">
                <a:solidFill>
                  <a:srgbClr val="000000"/>
                </a:solidFill>
                <a:latin typeface="幼圆" pitchFamily="49" charset="-122"/>
                <a:ea typeface="幼圆" pitchFamily="49" charset="-122"/>
                <a:cs typeface="Times New Roman" pitchFamily="18" charset="0"/>
              </a:rPr>
              <a:t>n</a:t>
            </a:r>
            <a:r>
              <a:rPr lang="zh-CN" altLang="en-US" sz="2400">
                <a:solidFill>
                  <a:srgbClr val="000000"/>
                </a:solidFill>
                <a:latin typeface="幼圆" pitchFamily="49" charset="-122"/>
                <a:ea typeface="幼圆" pitchFamily="49" charset="-122"/>
                <a:cs typeface="Times New Roman" pitchFamily="18" charset="0"/>
              </a:rPr>
              <a:t>个销地，各产地的产量分别为</a:t>
            </a:r>
            <a:r>
              <a:rPr lang="en-US" altLang="zh-CN" sz="2400" i="1">
                <a:solidFill>
                  <a:srgbClr val="000000"/>
                </a:solidFill>
                <a:latin typeface="幼圆" pitchFamily="49" charset="-122"/>
                <a:ea typeface="幼圆" pitchFamily="49" charset="-122"/>
                <a:cs typeface="Times New Roman" pitchFamily="18" charset="0"/>
              </a:rPr>
              <a:t>a</a:t>
            </a:r>
            <a:r>
              <a:rPr lang="en-US" altLang="zh-CN" sz="2400" baseline="-30000">
                <a:solidFill>
                  <a:srgbClr val="000000"/>
                </a:solidFill>
                <a:latin typeface="幼圆" pitchFamily="49" charset="-122"/>
                <a:ea typeface="幼圆" pitchFamily="49" charset="-122"/>
                <a:cs typeface="Times New Roman" pitchFamily="18" charset="0"/>
              </a:rPr>
              <a:t>1</a:t>
            </a:r>
            <a:r>
              <a:rPr lang="en-US" altLang="zh-CN" sz="2400">
                <a:solidFill>
                  <a:srgbClr val="000000"/>
                </a:solidFill>
                <a:latin typeface="幼圆" pitchFamily="49" charset="-122"/>
                <a:ea typeface="幼圆" pitchFamily="49" charset="-122"/>
                <a:cs typeface="Times New Roman" pitchFamily="18" charset="0"/>
              </a:rPr>
              <a:t>,</a:t>
            </a:r>
            <a:r>
              <a:rPr lang="en-US" altLang="zh-CN" sz="2400">
                <a:solidFill>
                  <a:srgbClr val="000000"/>
                </a:solidFill>
                <a:latin typeface="Times New Roman"/>
                <a:ea typeface="幼圆" pitchFamily="49" charset="-122"/>
                <a:cs typeface="Times New Roman" pitchFamily="18" charset="0"/>
              </a:rPr>
              <a:t>…</a:t>
            </a:r>
            <a:r>
              <a:rPr lang="en-US" altLang="zh-CN"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a</a:t>
            </a:r>
            <a:r>
              <a:rPr lang="en-US" altLang="zh-CN" sz="2400" i="1" baseline="-30000">
                <a:solidFill>
                  <a:srgbClr val="000000"/>
                </a:solidFill>
                <a:latin typeface="幼圆" pitchFamily="49" charset="-122"/>
                <a:ea typeface="幼圆" pitchFamily="49" charset="-122"/>
                <a:cs typeface="Times New Roman" pitchFamily="18" charset="0"/>
              </a:rPr>
              <a:t>m</a:t>
            </a:r>
            <a:r>
              <a:rPr lang="zh-CN" altLang="en-US" sz="2400">
                <a:solidFill>
                  <a:srgbClr val="000000"/>
                </a:solidFill>
                <a:latin typeface="幼圆" pitchFamily="49" charset="-122"/>
                <a:ea typeface="幼圆" pitchFamily="49" charset="-122"/>
                <a:cs typeface="Times New Roman" pitchFamily="18" charset="0"/>
              </a:rPr>
              <a:t>各销地的需求量分别为</a:t>
            </a:r>
            <a:r>
              <a:rPr lang="en-US" altLang="zh-CN" sz="2400" i="1">
                <a:solidFill>
                  <a:srgbClr val="000000"/>
                </a:solidFill>
                <a:latin typeface="幼圆" pitchFamily="49" charset="-122"/>
                <a:ea typeface="幼圆" pitchFamily="49" charset="-122"/>
                <a:cs typeface="Times New Roman" pitchFamily="18" charset="0"/>
              </a:rPr>
              <a:t>b</a:t>
            </a:r>
            <a:r>
              <a:rPr lang="en-US" altLang="zh-CN" sz="2400" baseline="-30000">
                <a:solidFill>
                  <a:srgbClr val="000000"/>
                </a:solidFill>
                <a:latin typeface="幼圆" pitchFamily="49" charset="-122"/>
                <a:ea typeface="幼圆" pitchFamily="49" charset="-122"/>
                <a:cs typeface="Times New Roman" pitchFamily="18" charset="0"/>
              </a:rPr>
              <a:t>1</a:t>
            </a:r>
            <a:r>
              <a:rPr lang="en-US" altLang="zh-CN" sz="2400">
                <a:solidFill>
                  <a:srgbClr val="000000"/>
                </a:solidFill>
                <a:latin typeface="幼圆" pitchFamily="49" charset="-122"/>
                <a:ea typeface="幼圆" pitchFamily="49" charset="-122"/>
                <a:cs typeface="Times New Roman" pitchFamily="18" charset="0"/>
              </a:rPr>
              <a:t>,</a:t>
            </a:r>
            <a:r>
              <a:rPr lang="en-US" altLang="zh-CN" sz="2400">
                <a:solidFill>
                  <a:srgbClr val="000000"/>
                </a:solidFill>
                <a:latin typeface="Times New Roman"/>
                <a:ea typeface="幼圆" pitchFamily="49" charset="-122"/>
                <a:cs typeface="Times New Roman" pitchFamily="18" charset="0"/>
              </a:rPr>
              <a:t>…</a:t>
            </a:r>
            <a:r>
              <a:rPr lang="en-US" altLang="zh-CN" sz="2400">
                <a:solidFill>
                  <a:srgbClr val="000000"/>
                </a:solidFill>
                <a:latin typeface="幼圆" pitchFamily="49" charset="-122"/>
                <a:ea typeface="幼圆" pitchFamily="49" charset="-122"/>
                <a:cs typeface="Times New Roman" pitchFamily="18" charset="0"/>
              </a:rPr>
              <a:t>,</a:t>
            </a:r>
            <a:r>
              <a:rPr lang="en-US" altLang="zh-CN" sz="2400" i="1">
                <a:solidFill>
                  <a:srgbClr val="000000"/>
                </a:solidFill>
                <a:latin typeface="幼圆" pitchFamily="49" charset="-122"/>
                <a:ea typeface="幼圆" pitchFamily="49" charset="-122"/>
                <a:cs typeface="Times New Roman" pitchFamily="18" charset="0"/>
              </a:rPr>
              <a:t>b</a:t>
            </a:r>
            <a:r>
              <a:rPr lang="en-US" altLang="zh-CN" sz="2400" i="1" baseline="-30000">
                <a:solidFill>
                  <a:srgbClr val="000000"/>
                </a:solidFill>
                <a:latin typeface="幼圆" pitchFamily="49" charset="-122"/>
                <a:ea typeface="幼圆" pitchFamily="49" charset="-122"/>
                <a:cs typeface="Times New Roman" pitchFamily="18" charset="0"/>
              </a:rPr>
              <a:t>n</a:t>
            </a:r>
            <a:r>
              <a:rPr lang="zh-CN" altLang="en-US" sz="2400">
                <a:solidFill>
                  <a:srgbClr val="000000"/>
                </a:solidFill>
                <a:latin typeface="幼圆" pitchFamily="49" charset="-122"/>
                <a:ea typeface="幼圆" pitchFamily="49" charset="-122"/>
                <a:cs typeface="Times New Roman" pitchFamily="18" charset="0"/>
              </a:rPr>
              <a:t>。若该商品由</a:t>
            </a:r>
            <a:r>
              <a:rPr lang="en-US" altLang="zh-CN" sz="2400" i="1">
                <a:solidFill>
                  <a:srgbClr val="000000"/>
                </a:solidFill>
                <a:latin typeface="幼圆" pitchFamily="49" charset="-122"/>
                <a:ea typeface="幼圆" pitchFamily="49" charset="-122"/>
                <a:cs typeface="Times New Roman" pitchFamily="18" charset="0"/>
              </a:rPr>
              <a:t>i</a:t>
            </a:r>
            <a:r>
              <a:rPr lang="zh-CN" altLang="en-US" sz="2400">
                <a:solidFill>
                  <a:srgbClr val="000000"/>
                </a:solidFill>
                <a:latin typeface="幼圆" pitchFamily="49" charset="-122"/>
                <a:ea typeface="幼圆" pitchFamily="49" charset="-122"/>
                <a:cs typeface="Times New Roman" pitchFamily="18" charset="0"/>
              </a:rPr>
              <a:t>产地运到</a:t>
            </a:r>
            <a:r>
              <a:rPr lang="en-US" altLang="zh-CN" sz="2400" i="1">
                <a:solidFill>
                  <a:srgbClr val="000000"/>
                </a:solidFill>
                <a:latin typeface="幼圆" pitchFamily="49" charset="-122"/>
                <a:ea typeface="幼圆" pitchFamily="49" charset="-122"/>
                <a:cs typeface="Times New Roman" pitchFamily="18" charset="0"/>
              </a:rPr>
              <a:t>j</a:t>
            </a:r>
            <a:r>
              <a:rPr lang="zh-CN" altLang="en-US" sz="2400">
                <a:solidFill>
                  <a:srgbClr val="000000"/>
                </a:solidFill>
                <a:latin typeface="幼圆" pitchFamily="49" charset="-122"/>
                <a:ea typeface="幼圆" pitchFamily="49" charset="-122"/>
                <a:cs typeface="Times New Roman" pitchFamily="18" charset="0"/>
              </a:rPr>
              <a:t>销地的单位运价为</a:t>
            </a:r>
            <a:r>
              <a:rPr lang="en-US" altLang="zh-CN" sz="2400" i="1">
                <a:solidFill>
                  <a:srgbClr val="000000"/>
                </a:solidFill>
                <a:latin typeface="幼圆" pitchFamily="49" charset="-122"/>
                <a:ea typeface="幼圆" pitchFamily="49" charset="-122"/>
                <a:cs typeface="Times New Roman" pitchFamily="18" charset="0"/>
              </a:rPr>
              <a:t>C</a:t>
            </a:r>
            <a:r>
              <a:rPr lang="en-US" altLang="zh-CN" sz="2400" i="1" baseline="-30000">
                <a:solidFill>
                  <a:srgbClr val="000000"/>
                </a:solidFill>
                <a:latin typeface="幼圆" pitchFamily="49" charset="-122"/>
                <a:ea typeface="幼圆" pitchFamily="49" charset="-122"/>
                <a:cs typeface="Times New Roman" pitchFamily="18" charset="0"/>
              </a:rPr>
              <a:t>ij</a:t>
            </a:r>
            <a:r>
              <a:rPr lang="zh-CN" altLang="en-US" sz="2400">
                <a:solidFill>
                  <a:srgbClr val="000000"/>
                </a:solidFill>
                <a:latin typeface="幼圆" pitchFamily="49" charset="-122"/>
                <a:ea typeface="幼圆" pitchFamily="49" charset="-122"/>
                <a:cs typeface="Times New Roman" pitchFamily="18" charset="0"/>
              </a:rPr>
              <a:t>，问应该如何调运才能使总运费最省</a:t>
            </a:r>
            <a:r>
              <a:rPr lang="en-US" altLang="zh-CN" sz="2400">
                <a:solidFill>
                  <a:srgbClr val="000000"/>
                </a:solidFill>
                <a:latin typeface="幼圆" pitchFamily="49" charset="-122"/>
                <a:ea typeface="幼圆" pitchFamily="49" charset="-122"/>
                <a:cs typeface="Times New Roman" pitchFamily="18" charset="0"/>
              </a:rPr>
              <a:t>?</a:t>
            </a:r>
            <a:r>
              <a:rPr lang="en-US" altLang="zh-CN" sz="2400">
                <a:latin typeface="幼圆" pitchFamily="49" charset="-122"/>
                <a:ea typeface="幼圆" pitchFamily="49" charset="-122"/>
                <a:cs typeface="Times New Roman" pitchFamily="18" charset="0"/>
              </a:rPr>
              <a:t> </a:t>
            </a:r>
          </a:p>
        </p:txBody>
      </p:sp>
      <p:pic>
        <p:nvPicPr>
          <p:cNvPr id="115722" name="Picture 10" descr="GIFICOB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357563"/>
            <a:ext cx="523875" cy="1038225"/>
          </a:xfrm>
          <a:prstGeom prst="rect">
            <a:avLst/>
          </a:prstGeom>
          <a:noFill/>
          <a:extLst>
            <a:ext uri="{909E8E84-426E-40DD-AFC4-6F175D3DCCD1}">
              <a14:hiddenFill xmlns:a14="http://schemas.microsoft.com/office/drawing/2010/main">
                <a:solidFill>
                  <a:srgbClr val="FFFFFF"/>
                </a:solidFill>
              </a14:hiddenFill>
            </a:ext>
          </a:extLst>
        </p:spPr>
      </p:pic>
      <p:sp>
        <p:nvSpPr>
          <p:cNvPr id="115725" name="Rectangle 13"/>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5727" name="Rectangle 1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5729" name="Rectangle 1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5730" name="Group 18"/>
          <p:cNvGrpSpPr>
            <a:grpSpLocks/>
          </p:cNvGrpSpPr>
          <p:nvPr/>
        </p:nvGrpSpPr>
        <p:grpSpPr bwMode="auto">
          <a:xfrm>
            <a:off x="395288" y="3789363"/>
            <a:ext cx="8280400" cy="2819400"/>
            <a:chOff x="295" y="2387"/>
            <a:chExt cx="5216" cy="1776"/>
          </a:xfrm>
        </p:grpSpPr>
        <p:sp>
          <p:nvSpPr>
            <p:cNvPr id="115723" name="AutoShape 11"/>
            <p:cNvSpPr>
              <a:spLocks noChangeArrowheads="1"/>
            </p:cNvSpPr>
            <p:nvPr/>
          </p:nvSpPr>
          <p:spPr bwMode="auto">
            <a:xfrm>
              <a:off x="295" y="2387"/>
              <a:ext cx="5216" cy="1776"/>
            </a:xfrm>
            <a:prstGeom prst="foldedCorner">
              <a:avLst>
                <a:gd name="adj" fmla="val 12500"/>
              </a:avLst>
            </a:prstGeom>
            <a:solidFill>
              <a:srgbClr val="99CC00">
                <a:alpha val="39999"/>
              </a:srgbClr>
            </a:solidFill>
            <a:ln w="12700">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solidFill>
                    <a:srgbClr val="000000"/>
                  </a:solidFill>
                  <a:latin typeface="Times New Roman" pitchFamily="18" charset="0"/>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解</a:t>
              </a:r>
              <a:r>
                <a:rPr lang="zh-CN" altLang="en-US" sz="2000">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引入变量</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，其取值为由</a:t>
              </a:r>
              <a:r>
                <a:rPr lang="en-US" altLang="zh-CN" sz="2000" b="1" i="1">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产地运往</a:t>
              </a:r>
              <a:r>
                <a:rPr lang="en-US" altLang="zh-CN" sz="2000" b="1" i="1">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销地的该商品数量。例</a:t>
              </a:r>
              <a:r>
                <a:rPr lang="en-US" altLang="zh-CN" sz="2000" b="1">
                  <a:solidFill>
                    <a:srgbClr val="000000"/>
                  </a:solidFill>
                  <a:latin typeface="幼圆" pitchFamily="49" charset="-122"/>
                  <a:ea typeface="幼圆" pitchFamily="49" charset="-122"/>
                  <a:cs typeface="Times New Roman" pitchFamily="18" charset="0"/>
                </a:rPr>
                <a:t>8.3</a:t>
              </a:r>
              <a:r>
                <a:rPr lang="zh-CN" altLang="en-US" sz="2000" b="1">
                  <a:solidFill>
                    <a:srgbClr val="000000"/>
                  </a:solidFill>
                  <a:latin typeface="幼圆" pitchFamily="49" charset="-122"/>
                  <a:ea typeface="幼圆" pitchFamily="49" charset="-122"/>
                  <a:cs typeface="Times New Roman" pitchFamily="18" charset="0"/>
                </a:rPr>
                <a:t>的数学模型为</a:t>
              </a:r>
            </a:p>
            <a:p>
              <a:pPr algn="l"/>
              <a:r>
                <a:rPr lang="en-US" altLang="zh-CN" sz="2000">
                  <a:solidFill>
                    <a:srgbClr val="000000"/>
                  </a:solidFill>
                  <a:latin typeface="Times New Roman" pitchFamily="18" charset="0"/>
                  <a:cs typeface="Times New Roman" pitchFamily="18" charset="0"/>
                </a:rPr>
                <a:t>min  </a:t>
              </a:r>
            </a:p>
            <a:p>
              <a:pPr algn="l"/>
              <a:endParaRPr lang="en-US" altLang="zh-CN" sz="2000">
                <a:solidFill>
                  <a:srgbClr val="000000"/>
                </a:solidFill>
                <a:latin typeface="Times New Roman" pitchFamily="18" charset="0"/>
                <a:cs typeface="Times New Roman" pitchFamily="18" charset="0"/>
              </a:endParaRPr>
            </a:p>
            <a:p>
              <a:pPr algn="l"/>
              <a:r>
                <a:rPr lang="en-US" altLang="zh-CN" sz="2000">
                  <a:solidFill>
                    <a:srgbClr val="000000"/>
                  </a:solidFill>
                  <a:latin typeface="Times New Roman" pitchFamily="18" charset="0"/>
                  <a:cs typeface="Times New Roman" pitchFamily="18" charset="0"/>
                </a:rPr>
                <a:t>S.t                                 </a:t>
              </a:r>
              <a:r>
                <a:rPr lang="zh-CN" altLang="en-US" sz="2000">
                  <a:solidFill>
                    <a:srgbClr val="000000"/>
                  </a:solidFill>
                  <a:latin typeface="Times New Roman" pitchFamily="18" charset="0"/>
                  <a:cs typeface="Times New Roman" pitchFamily="18" charset="0"/>
                </a:rPr>
                <a:t>，</a:t>
              </a:r>
              <a:r>
                <a:rPr lang="en-US" altLang="zh-CN" sz="2000">
                  <a:solidFill>
                    <a:srgbClr val="000000"/>
                  </a:solidFill>
                  <a:latin typeface="Times New Roman" pitchFamily="18" charset="0"/>
                  <a:cs typeface="Times New Roman" pitchFamily="18" charset="0"/>
                </a:rPr>
                <a:t>i=1,…,</a:t>
              </a:r>
              <a:r>
                <a:rPr lang="en-US" altLang="zh-CN" sz="2000" i="1">
                  <a:solidFill>
                    <a:srgbClr val="000000"/>
                  </a:solidFill>
                  <a:latin typeface="Times New Roman" pitchFamily="18" charset="0"/>
                  <a:cs typeface="Times New Roman" pitchFamily="18" charset="0"/>
                </a:rPr>
                <a:t>m                   </a:t>
              </a:r>
              <a:r>
                <a:rPr lang="en-US" altLang="zh-CN" sz="2000">
                  <a:solidFill>
                    <a:srgbClr val="000000"/>
                  </a:solidFill>
                  <a:latin typeface="Times New Roman" pitchFamily="18" charset="0"/>
                  <a:cs typeface="Times New Roman" pitchFamily="18" charset="0"/>
                </a:rPr>
                <a:t>(8.9)</a:t>
              </a:r>
            </a:p>
            <a:p>
              <a:pPr algn="l"/>
              <a:r>
                <a:rPr lang="en-US" altLang="zh-CN" sz="2000">
                  <a:solidFill>
                    <a:srgbClr val="000000"/>
                  </a:solidFill>
                  <a:latin typeface="Times New Roman" pitchFamily="18" charset="0"/>
                  <a:cs typeface="Times New Roman" pitchFamily="18" charset="0"/>
                </a:rPr>
                <a:t>                                  </a:t>
              </a:r>
            </a:p>
            <a:p>
              <a:pPr algn="l"/>
              <a:r>
                <a:rPr lang="en-US" altLang="zh-CN" sz="2000">
                  <a:solidFill>
                    <a:srgbClr val="000000"/>
                  </a:solidFill>
                  <a:latin typeface="Times New Roman" pitchFamily="18" charset="0"/>
                  <a:cs typeface="Times New Roman" pitchFamily="18" charset="0"/>
                </a:rPr>
                <a:t>                           </a:t>
              </a:r>
              <a:r>
                <a:rPr lang="zh-CN" altLang="en-US" sz="2000">
                  <a:solidFill>
                    <a:srgbClr val="000000"/>
                  </a:solidFill>
                  <a:latin typeface="Times New Roman" pitchFamily="18" charset="0"/>
                  <a:cs typeface="Times New Roman" pitchFamily="18" charset="0"/>
                </a:rPr>
                <a:t>，</a:t>
              </a:r>
              <a:r>
                <a:rPr lang="en-US" altLang="zh-CN" sz="2000">
                  <a:solidFill>
                    <a:srgbClr val="000000"/>
                  </a:solidFill>
                  <a:latin typeface="Times New Roman" pitchFamily="18" charset="0"/>
                  <a:cs typeface="Times New Roman" pitchFamily="18" charset="0"/>
                </a:rPr>
                <a:t>j=1,…,</a:t>
              </a:r>
              <a:r>
                <a:rPr lang="en-US" altLang="zh-CN" sz="2000" i="1">
                  <a:solidFill>
                    <a:srgbClr val="000000"/>
                  </a:solidFill>
                  <a:latin typeface="Times New Roman" pitchFamily="18" charset="0"/>
                  <a:cs typeface="Times New Roman" pitchFamily="18" charset="0"/>
                </a:rPr>
                <a:t>n</a:t>
              </a:r>
            </a:p>
            <a:p>
              <a:pPr algn="l"/>
              <a:r>
                <a:rPr lang="en-US" altLang="zh-CN" sz="2000" i="1">
                  <a:solidFill>
                    <a:srgbClr val="000000"/>
                  </a:solidFill>
                  <a:latin typeface="Times New Roman" pitchFamily="18" charset="0"/>
                  <a:cs typeface="Times New Roman" pitchFamily="18" charset="0"/>
                </a:rPr>
                <a:t>                  x</a:t>
              </a:r>
              <a:r>
                <a:rPr lang="en-US" altLang="zh-CN" sz="2000" i="1" baseline="-30000">
                  <a:solidFill>
                    <a:srgbClr val="000000"/>
                  </a:solidFill>
                  <a:latin typeface="Times New Roman" pitchFamily="18" charset="0"/>
                  <a:cs typeface="Times New Roman" pitchFamily="18" charset="0"/>
                </a:rPr>
                <a:t>ij </a:t>
              </a:r>
              <a:r>
                <a:rPr lang="en-US" altLang="zh-CN" sz="2000">
                  <a:solidFill>
                    <a:srgbClr val="000000"/>
                  </a:solidFill>
                  <a:latin typeface="Times New Roman" pitchFamily="18" charset="0"/>
                  <a:cs typeface="Times New Roman" pitchFamily="18" charset="0"/>
                </a:rPr>
                <a:t>≥ 0</a:t>
              </a:r>
            </a:p>
          </p:txBody>
        </p:sp>
        <p:graphicFrame>
          <p:nvGraphicFramePr>
            <p:cNvPr id="115724" name="Object 12"/>
            <p:cNvGraphicFramePr>
              <a:graphicFrameLocks noChangeAspect="1"/>
            </p:cNvGraphicFramePr>
            <p:nvPr/>
          </p:nvGraphicFramePr>
          <p:xfrm>
            <a:off x="1293" y="2696"/>
            <a:ext cx="907" cy="507"/>
          </p:xfrm>
          <a:graphic>
            <a:graphicData uri="http://schemas.openxmlformats.org/presentationml/2006/ole">
              <mc:AlternateContent xmlns:mc="http://schemas.openxmlformats.org/markup-compatibility/2006">
                <mc:Choice xmlns:v="urn:schemas-microsoft-com:vml" Requires="v">
                  <p:oleObj spid="_x0000_s115733" name="公式" r:id="rId4" imgW="799753" imgH="444307" progId="Equation.3">
                    <p:embed/>
                  </p:oleObj>
                </mc:Choice>
                <mc:Fallback>
                  <p:oleObj name="公式" r:id="rId4" imgW="799753" imgH="444307"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 y="2696"/>
                          <a:ext cx="907" cy="5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26" name="Object 14"/>
            <p:cNvGraphicFramePr>
              <a:graphicFrameLocks noChangeAspect="1"/>
            </p:cNvGraphicFramePr>
            <p:nvPr/>
          </p:nvGraphicFramePr>
          <p:xfrm>
            <a:off x="839" y="3430"/>
            <a:ext cx="726" cy="495"/>
          </p:xfrm>
          <a:graphic>
            <a:graphicData uri="http://schemas.openxmlformats.org/presentationml/2006/ole">
              <mc:AlternateContent xmlns:mc="http://schemas.openxmlformats.org/markup-compatibility/2006">
                <mc:Choice xmlns:v="urn:schemas-microsoft-com:vml" Requires="v">
                  <p:oleObj spid="_x0000_s115734" name="公式" r:id="rId6" imgW="660113" imgH="444307" progId="Equation.3">
                    <p:embed/>
                  </p:oleObj>
                </mc:Choice>
                <mc:Fallback>
                  <p:oleObj name="公式" r:id="rId6" imgW="660113" imgH="444307"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 y="3430"/>
                          <a:ext cx="72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28" name="Object 16"/>
            <p:cNvGraphicFramePr>
              <a:graphicFrameLocks noChangeAspect="1"/>
            </p:cNvGraphicFramePr>
            <p:nvPr/>
          </p:nvGraphicFramePr>
          <p:xfrm>
            <a:off x="1066" y="3063"/>
            <a:ext cx="771" cy="503"/>
          </p:xfrm>
          <a:graphic>
            <a:graphicData uri="http://schemas.openxmlformats.org/presentationml/2006/ole">
              <mc:AlternateContent xmlns:mc="http://schemas.openxmlformats.org/markup-compatibility/2006">
                <mc:Choice xmlns:v="urn:schemas-microsoft-com:vml" Requires="v">
                  <p:oleObj spid="_x0000_s115735" name="公式" r:id="rId8" imgW="660113" imgH="431613" progId="Equation.3">
                    <p:embed/>
                  </p:oleObj>
                </mc:Choice>
                <mc:Fallback>
                  <p:oleObj name="公式" r:id="rId8" imgW="660113" imgH="431613"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 y="3063"/>
                          <a:ext cx="771" cy="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5731" name="AutoShape 19"/>
          <p:cNvSpPr>
            <a:spLocks noChangeArrowheads="1"/>
          </p:cNvSpPr>
          <p:nvPr/>
        </p:nvSpPr>
        <p:spPr bwMode="auto">
          <a:xfrm>
            <a:off x="393700" y="4076700"/>
            <a:ext cx="8281988" cy="1801813"/>
          </a:xfrm>
          <a:prstGeom prst="foldedCorner">
            <a:avLst>
              <a:gd name="adj" fmla="val 12500"/>
            </a:avLst>
          </a:prstGeom>
          <a:solidFill>
            <a:srgbClr val="99CC00">
              <a:alpha val="60001"/>
            </a:srgbClr>
          </a:solidFill>
          <a:ln w="12700">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8.9</a:t>
            </a:r>
            <a:r>
              <a:rPr lang="zh-CN" altLang="en-US" sz="2000" b="1">
                <a:solidFill>
                  <a:srgbClr val="000000"/>
                </a:solidFill>
                <a:latin typeface="幼圆" pitchFamily="49" charset="-122"/>
                <a:ea typeface="幼圆" pitchFamily="49" charset="-122"/>
                <a:cs typeface="Times New Roman" pitchFamily="18" charset="0"/>
              </a:rPr>
              <a:t>）显然是一个线性规划问题，当然可以用单纯形方法求解，但由于其约束条件的系数矩阵相当特殊，求解它可以采用其他简便办法。本节将介绍由康脱洛维奇和希奇柯克两人独立地提出的表上作业法（简称康</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希表上作业法），其实质仍然是先作出一个初始基本可行解，然后用最优性准则检验是否为最优并逐次改进直至最优性准则成立。</a:t>
            </a:r>
            <a:r>
              <a:rPr lang="zh-CN" altLang="en-US">
                <a:ea typeface="幼圆" pitchFamily="49" charset="-122"/>
                <a:cs typeface="Times New Roman" pitchFamily="18" charset="0"/>
              </a:rPr>
              <a:t> </a:t>
            </a:r>
          </a:p>
        </p:txBody>
      </p:sp>
      <p:sp>
        <p:nvSpPr>
          <p:cNvPr id="115732" name="Line 20"/>
          <p:cNvSpPr>
            <a:spLocks noChangeShapeType="1"/>
          </p:cNvSpPr>
          <p:nvPr/>
        </p:nvSpPr>
        <p:spPr bwMode="auto">
          <a:xfrm>
            <a:off x="539750" y="3716338"/>
            <a:ext cx="8135938" cy="0"/>
          </a:xfrm>
          <a:prstGeom prst="line">
            <a:avLst/>
          </a:prstGeom>
          <a:noFill/>
          <a:ln w="50800" cmpd="tri">
            <a:solidFill>
              <a:srgbClr val="008000"/>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15714"/>
                                        </p:tgtEl>
                                      </p:cBhvr>
                                    </p:animEffect>
                                    <p:set>
                                      <p:cBhvr>
                                        <p:cTn id="7" dur="1" fill="hold">
                                          <p:stCondLst>
                                            <p:cond delay="499"/>
                                          </p:stCondLst>
                                        </p:cTn>
                                        <p:tgtEl>
                                          <p:spTgt spid="115714"/>
                                        </p:tgtEl>
                                        <p:attrNameLst>
                                          <p:attrName>style.visibility</p:attrName>
                                        </p:attrNameLst>
                                      </p:cBhvr>
                                      <p:to>
                                        <p:strVal val="hidden"/>
                                      </p:to>
                                    </p:set>
                                  </p:childTnLst>
                                </p:cTn>
                              </p:par>
                            </p:childTnLst>
                          </p:cTn>
                        </p:par>
                        <p:par>
                          <p:cTn id="8" fill="hold" nodeType="afterGroup">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15717"/>
                                        </p:tgtEl>
                                        <p:attrNameLst>
                                          <p:attrName>style.visibility</p:attrName>
                                        </p:attrNameLst>
                                      </p:cBhvr>
                                      <p:to>
                                        <p:strVal val="visible"/>
                                      </p:to>
                                    </p:set>
                                    <p:anim calcmode="lin" valueType="num">
                                      <p:cBhvr additive="base">
                                        <p:cTn id="11" dur="500" fill="hold"/>
                                        <p:tgtEl>
                                          <p:spTgt spid="115717"/>
                                        </p:tgtEl>
                                        <p:attrNameLst>
                                          <p:attrName>ppt_x</p:attrName>
                                        </p:attrNameLst>
                                      </p:cBhvr>
                                      <p:tavLst>
                                        <p:tav tm="0">
                                          <p:val>
                                            <p:strVal val="1+#ppt_w/2"/>
                                          </p:val>
                                        </p:tav>
                                        <p:tav tm="100000">
                                          <p:val>
                                            <p:strVal val="#ppt_x"/>
                                          </p:val>
                                        </p:tav>
                                      </p:tavLst>
                                    </p:anim>
                                    <p:anim calcmode="lin" valueType="num">
                                      <p:cBhvr additive="base">
                                        <p:cTn id="12" dur="500" fill="hold"/>
                                        <p:tgtEl>
                                          <p:spTgt spid="11571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3" presetClass="entr" presetSubtype="0" fill="hold" nodeType="clickEffect">
                                  <p:stCondLst>
                                    <p:cond delay="0"/>
                                  </p:stCondLst>
                                  <p:childTnLst>
                                    <p:set>
                                      <p:cBhvr>
                                        <p:cTn id="16" dur="1" fill="hold">
                                          <p:stCondLst>
                                            <p:cond delay="0"/>
                                          </p:stCondLst>
                                        </p:cTn>
                                        <p:tgtEl>
                                          <p:spTgt spid="115722"/>
                                        </p:tgtEl>
                                        <p:attrNameLst>
                                          <p:attrName>style.visibility</p:attrName>
                                        </p:attrNameLst>
                                      </p:cBhvr>
                                      <p:to>
                                        <p:strVal val="visible"/>
                                      </p:to>
                                    </p:set>
                                    <p:animEffect transition="in" filter="fade">
                                      <p:cBhvr>
                                        <p:cTn id="17" dur="100"/>
                                        <p:tgtEl>
                                          <p:spTgt spid="115722"/>
                                        </p:tgtEl>
                                      </p:cBhvr>
                                    </p:animEffect>
                                    <p:anim calcmode="lin" valueType="num">
                                      <p:cBhvr>
                                        <p:cTn id="18" dur="400" fill="hold"/>
                                        <p:tgtEl>
                                          <p:spTgt spid="115722"/>
                                        </p:tgtEl>
                                        <p:attrNameLst>
                                          <p:attrName>ppt_x</p:attrName>
                                        </p:attrNameLst>
                                      </p:cBhvr>
                                      <p:tavLst>
                                        <p:tav tm="0">
                                          <p:val>
                                            <p:strVal val="#ppt_x"/>
                                          </p:val>
                                        </p:tav>
                                        <p:tav tm="100000">
                                          <p:val>
                                            <p:strVal val="#ppt_x"/>
                                          </p:val>
                                        </p:tav>
                                      </p:tavLst>
                                    </p:anim>
                                    <p:anim calcmode="lin" valueType="num">
                                      <p:cBhvr>
                                        <p:cTn id="19" dur="400" fill="hold"/>
                                        <p:tgtEl>
                                          <p:spTgt spid="115722"/>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11572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11572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2" fill="hold" nodeType="afterGroup">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115721"/>
                                        </p:tgtEl>
                                        <p:attrNameLst>
                                          <p:attrName>style.visibility</p:attrName>
                                        </p:attrNameLst>
                                      </p:cBhvr>
                                      <p:to>
                                        <p:strVal val="visible"/>
                                      </p:to>
                                    </p:set>
                                    <p:animEffect transition="in" filter="dissolve">
                                      <p:cBhvr>
                                        <p:cTn id="25" dur="500"/>
                                        <p:tgtEl>
                                          <p:spTgt spid="11572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9" presetClass="entr" presetSubtype="0" fill="hold" nodeType="clickEffect">
                                  <p:stCondLst>
                                    <p:cond delay="0"/>
                                  </p:stCondLst>
                                  <p:childTnLst>
                                    <p:set>
                                      <p:cBhvr>
                                        <p:cTn id="29" dur="1" fill="hold">
                                          <p:stCondLst>
                                            <p:cond delay="0"/>
                                          </p:stCondLst>
                                        </p:cTn>
                                        <p:tgtEl>
                                          <p:spTgt spid="115730"/>
                                        </p:tgtEl>
                                        <p:attrNameLst>
                                          <p:attrName>style.visibility</p:attrName>
                                        </p:attrNameLst>
                                      </p:cBhvr>
                                      <p:to>
                                        <p:strVal val="visible"/>
                                      </p:to>
                                    </p:set>
                                    <p:anim calcmode="lin" valueType="num">
                                      <p:cBhvr>
                                        <p:cTn id="30" dur="1000" fill="hold"/>
                                        <p:tgtEl>
                                          <p:spTgt spid="115730"/>
                                        </p:tgtEl>
                                        <p:attrNameLst>
                                          <p:attrName>ppt_x</p:attrName>
                                        </p:attrNameLst>
                                      </p:cBhvr>
                                      <p:tavLst>
                                        <p:tav tm="0">
                                          <p:val>
                                            <p:strVal val="#ppt_x-.2"/>
                                          </p:val>
                                        </p:tav>
                                        <p:tav tm="100000">
                                          <p:val>
                                            <p:strVal val="#ppt_x"/>
                                          </p:val>
                                        </p:tav>
                                      </p:tavLst>
                                    </p:anim>
                                    <p:anim calcmode="lin" valueType="num">
                                      <p:cBhvr>
                                        <p:cTn id="31" dur="1000" fill="hold"/>
                                        <p:tgtEl>
                                          <p:spTgt spid="115730"/>
                                        </p:tgtEl>
                                        <p:attrNameLst>
                                          <p:attrName>ppt_y</p:attrName>
                                        </p:attrNameLst>
                                      </p:cBhvr>
                                      <p:tavLst>
                                        <p:tav tm="0">
                                          <p:val>
                                            <p:strVal val="#ppt_y"/>
                                          </p:val>
                                        </p:tav>
                                        <p:tav tm="100000">
                                          <p:val>
                                            <p:strVal val="#ppt_y"/>
                                          </p:val>
                                        </p:tav>
                                      </p:tavLst>
                                    </p:anim>
                                    <p:animEffect transition="in" filter="wipe(right)" prLst="gradientSize: 0.1">
                                      <p:cBhvr>
                                        <p:cTn id="32" dur="1000"/>
                                        <p:tgtEl>
                                          <p:spTgt spid="1157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4" presetClass="path" presetSubtype="0" accel="50000" decel="50000" fill="hold" nodeType="clickEffect">
                                  <p:stCondLst>
                                    <p:cond delay="0"/>
                                  </p:stCondLst>
                                  <p:childTnLst>
                                    <p:animMotion origin="layout" path="M 3.05556E-6 -0.12417 L 3.05556E-6 -0.45711 " pathEditMode="relative" rAng="0" ptsTypes="AA">
                                      <p:cBhvr>
                                        <p:cTn id="36" dur="2000" fill="hold"/>
                                        <p:tgtEl>
                                          <p:spTgt spid="115730"/>
                                        </p:tgtEl>
                                        <p:attrNameLst>
                                          <p:attrName>ppt_x</p:attrName>
                                          <p:attrName>ppt_y</p:attrName>
                                        </p:attrNameLst>
                                      </p:cBhvr>
                                      <p:rCtr x="0" y="-16647"/>
                                    </p:animMotion>
                                  </p:childTnLst>
                                </p:cTn>
                              </p:par>
                              <p:par>
                                <p:cTn id="37" presetID="3" presetClass="exit" presetSubtype="10" fill="hold" grpId="1" nodeType="withEffect">
                                  <p:stCondLst>
                                    <p:cond delay="0"/>
                                  </p:stCondLst>
                                  <p:childTnLst>
                                    <p:animEffect transition="out" filter="blinds(horizontal)">
                                      <p:cBhvr>
                                        <p:cTn id="38" dur="500"/>
                                        <p:tgtEl>
                                          <p:spTgt spid="115717"/>
                                        </p:tgtEl>
                                      </p:cBhvr>
                                    </p:animEffect>
                                    <p:set>
                                      <p:cBhvr>
                                        <p:cTn id="39" dur="1" fill="hold">
                                          <p:stCondLst>
                                            <p:cond delay="499"/>
                                          </p:stCondLst>
                                        </p:cTn>
                                        <p:tgtEl>
                                          <p:spTgt spid="115717"/>
                                        </p:tgtEl>
                                        <p:attrNameLst>
                                          <p:attrName>style.visibility</p:attrName>
                                        </p:attrNameLst>
                                      </p:cBhvr>
                                      <p:to>
                                        <p:strVal val="hidden"/>
                                      </p:to>
                                    </p:set>
                                  </p:childTnLst>
                                </p:cTn>
                              </p:par>
                              <p:par>
                                <p:cTn id="40" presetID="3" presetClass="exit" presetSubtype="10" fill="hold" grpId="1" nodeType="withEffect">
                                  <p:stCondLst>
                                    <p:cond delay="0"/>
                                  </p:stCondLst>
                                  <p:childTnLst>
                                    <p:animEffect transition="out" filter="blinds(horizontal)">
                                      <p:cBhvr>
                                        <p:cTn id="41" dur="500"/>
                                        <p:tgtEl>
                                          <p:spTgt spid="115721"/>
                                        </p:tgtEl>
                                      </p:cBhvr>
                                    </p:animEffect>
                                    <p:set>
                                      <p:cBhvr>
                                        <p:cTn id="42" dur="1" fill="hold">
                                          <p:stCondLst>
                                            <p:cond delay="499"/>
                                          </p:stCondLst>
                                        </p:cTn>
                                        <p:tgtEl>
                                          <p:spTgt spid="115721"/>
                                        </p:tgtEl>
                                        <p:attrNameLst>
                                          <p:attrName>style.visibility</p:attrName>
                                        </p:attrNameLst>
                                      </p:cBhvr>
                                      <p:to>
                                        <p:strVal val="hidden"/>
                                      </p:to>
                                    </p:set>
                                  </p:childTnLst>
                                </p:cTn>
                              </p:par>
                              <p:par>
                                <p:cTn id="43" presetID="3" presetClass="exit" presetSubtype="10" fill="hold" nodeType="withEffect">
                                  <p:stCondLst>
                                    <p:cond delay="0"/>
                                  </p:stCondLst>
                                  <p:childTnLst>
                                    <p:animEffect transition="out" filter="blinds(horizontal)">
                                      <p:cBhvr>
                                        <p:cTn id="44" dur="500"/>
                                        <p:tgtEl>
                                          <p:spTgt spid="115722"/>
                                        </p:tgtEl>
                                      </p:cBhvr>
                                    </p:animEffect>
                                    <p:set>
                                      <p:cBhvr>
                                        <p:cTn id="45" dur="1" fill="hold">
                                          <p:stCondLst>
                                            <p:cond delay="499"/>
                                          </p:stCondLst>
                                        </p:cTn>
                                        <p:tgtEl>
                                          <p:spTgt spid="115722"/>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15732"/>
                                        </p:tgtEl>
                                        <p:attrNameLst>
                                          <p:attrName>style.visibility</p:attrName>
                                        </p:attrNameLst>
                                      </p:cBhvr>
                                      <p:to>
                                        <p:strVal val="visible"/>
                                      </p:to>
                                    </p:set>
                                    <p:anim calcmode="lin" valueType="num">
                                      <p:cBhvr additive="base">
                                        <p:cTn id="50" dur="500" fill="hold"/>
                                        <p:tgtEl>
                                          <p:spTgt spid="115732"/>
                                        </p:tgtEl>
                                        <p:attrNameLst>
                                          <p:attrName>ppt_x</p:attrName>
                                        </p:attrNameLst>
                                      </p:cBhvr>
                                      <p:tavLst>
                                        <p:tav tm="0">
                                          <p:val>
                                            <p:strVal val="#ppt_x"/>
                                          </p:val>
                                        </p:tav>
                                        <p:tav tm="100000">
                                          <p:val>
                                            <p:strVal val="#ppt_x"/>
                                          </p:val>
                                        </p:tav>
                                      </p:tavLst>
                                    </p:anim>
                                    <p:anim calcmode="lin" valueType="num">
                                      <p:cBhvr additive="base">
                                        <p:cTn id="51" dur="500" fill="hold"/>
                                        <p:tgtEl>
                                          <p:spTgt spid="115732"/>
                                        </p:tgtEl>
                                        <p:attrNameLst>
                                          <p:attrName>ppt_y</p:attrName>
                                        </p:attrNameLst>
                                      </p:cBhvr>
                                      <p:tavLst>
                                        <p:tav tm="0">
                                          <p:val>
                                            <p:strVal val="1+#ppt_h/2"/>
                                          </p:val>
                                        </p:tav>
                                        <p:tav tm="100000">
                                          <p:val>
                                            <p:strVal val="#ppt_y"/>
                                          </p:val>
                                        </p:tav>
                                      </p:tavLst>
                                    </p:anim>
                                  </p:childTnLst>
                                </p:cTn>
                              </p:par>
                            </p:childTnLst>
                          </p:cTn>
                        </p:par>
                        <p:par>
                          <p:cTn id="52" fill="hold" nodeType="afterGroup">
                            <p:stCondLst>
                              <p:cond delay="500"/>
                            </p:stCondLst>
                            <p:childTnLst>
                              <p:par>
                                <p:cTn id="53" presetID="42" presetClass="entr" presetSubtype="0" fill="hold" grpId="0" nodeType="afterEffect">
                                  <p:stCondLst>
                                    <p:cond delay="0"/>
                                  </p:stCondLst>
                                  <p:childTnLst>
                                    <p:set>
                                      <p:cBhvr>
                                        <p:cTn id="54" dur="1" fill="hold">
                                          <p:stCondLst>
                                            <p:cond delay="0"/>
                                          </p:stCondLst>
                                        </p:cTn>
                                        <p:tgtEl>
                                          <p:spTgt spid="115731"/>
                                        </p:tgtEl>
                                        <p:attrNameLst>
                                          <p:attrName>style.visibility</p:attrName>
                                        </p:attrNameLst>
                                      </p:cBhvr>
                                      <p:to>
                                        <p:strVal val="visible"/>
                                      </p:to>
                                    </p:set>
                                    <p:animEffect transition="in" filter="fade">
                                      <p:cBhvr>
                                        <p:cTn id="55" dur="1000"/>
                                        <p:tgtEl>
                                          <p:spTgt spid="115731"/>
                                        </p:tgtEl>
                                      </p:cBhvr>
                                    </p:animEffect>
                                    <p:anim calcmode="lin" valueType="num">
                                      <p:cBhvr>
                                        <p:cTn id="56" dur="1000" fill="hold"/>
                                        <p:tgtEl>
                                          <p:spTgt spid="115731"/>
                                        </p:tgtEl>
                                        <p:attrNameLst>
                                          <p:attrName>ppt_x</p:attrName>
                                        </p:attrNameLst>
                                      </p:cBhvr>
                                      <p:tavLst>
                                        <p:tav tm="0">
                                          <p:val>
                                            <p:strVal val="#ppt_x"/>
                                          </p:val>
                                        </p:tav>
                                        <p:tav tm="100000">
                                          <p:val>
                                            <p:strVal val="#ppt_x"/>
                                          </p:val>
                                        </p:tav>
                                      </p:tavLst>
                                    </p:anim>
                                    <p:anim calcmode="lin" valueType="num">
                                      <p:cBhvr>
                                        <p:cTn id="57" dur="1000" fill="hold"/>
                                        <p:tgtEl>
                                          <p:spTgt spid="1157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nimBg="1"/>
      <p:bldP spid="115717" grpId="0" animBg="1"/>
      <p:bldP spid="115717" grpId="1" animBg="1"/>
      <p:bldP spid="115721" grpId="0" animBg="1"/>
      <p:bldP spid="115721" grpId="1" animBg="1"/>
      <p:bldP spid="115731" grpId="0" animBg="1"/>
      <p:bldP spid="1157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58D0A6F-6702-4427-84C7-B953B7D4F9FE}" type="slidenum">
              <a:rPr lang="en-US" altLang="zh-CN"/>
              <a:pPr/>
              <a:t>29</a:t>
            </a:fld>
            <a:endParaRPr lang="en-US" altLang="zh-CN"/>
          </a:p>
        </p:txBody>
      </p:sp>
      <p:sp>
        <p:nvSpPr>
          <p:cNvPr id="117762" name="Rectangle 2"/>
          <p:cNvSpPr>
            <a:spLocks noGrp="1" noChangeArrowheads="1"/>
          </p:cNvSpPr>
          <p:nvPr>
            <p:ph type="title"/>
          </p:nvPr>
        </p:nvSpPr>
        <p:spPr>
          <a:xfrm>
            <a:off x="468313" y="528638"/>
            <a:ext cx="7991475" cy="955675"/>
          </a:xfrm>
          <a:ln/>
        </p:spPr>
        <p:txBody>
          <a:bodyPr/>
          <a:lstStyle/>
          <a:p>
            <a:r>
              <a:rPr lang="zh-CN" altLang="en-US">
                <a:solidFill>
                  <a:srgbClr val="990000"/>
                </a:solidFill>
              </a:rPr>
              <a:t>二、初始可行解的选取</a:t>
            </a:r>
          </a:p>
        </p:txBody>
      </p:sp>
      <p:sp>
        <p:nvSpPr>
          <p:cNvPr id="117764" name="AutoShape 4"/>
          <p:cNvSpPr>
            <a:spLocks noChangeArrowheads="1"/>
          </p:cNvSpPr>
          <p:nvPr/>
        </p:nvSpPr>
        <p:spPr bwMode="auto">
          <a:xfrm>
            <a:off x="395288" y="1628775"/>
            <a:ext cx="8137525" cy="1670050"/>
          </a:xfrm>
          <a:prstGeom prst="bevel">
            <a:avLst>
              <a:gd name="adj" fmla="val 3310"/>
            </a:avLst>
          </a:prstGeom>
          <a:solidFill>
            <a:srgbClr val="FFCC99">
              <a:alpha val="39999"/>
            </a:srgbClr>
          </a:solidFill>
          <a:ln w="12700">
            <a:solidFill>
              <a:srgbClr val="99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a:latin typeface="幼圆" pitchFamily="49" charset="-122"/>
                <a:ea typeface="幼圆" pitchFamily="49" charset="-122"/>
              </a:rPr>
              <a:t>不难发现，（</a:t>
            </a:r>
            <a:r>
              <a:rPr lang="en-US" altLang="zh-CN" sz="2400">
                <a:latin typeface="幼圆" pitchFamily="49" charset="-122"/>
                <a:ea typeface="幼圆" pitchFamily="49" charset="-122"/>
              </a:rPr>
              <a:t>8.9</a:t>
            </a:r>
            <a:r>
              <a:rPr lang="zh-CN" altLang="en-US" sz="2400">
                <a:latin typeface="幼圆" pitchFamily="49" charset="-122"/>
                <a:ea typeface="幼圆" pitchFamily="49" charset="-122"/>
              </a:rPr>
              <a:t>）的约束条件中存在着多余方程。容易证明，只要从中除去一个约束，例如最后一个方程，约束条件就彼此独立了。因而，（</a:t>
            </a:r>
            <a:r>
              <a:rPr lang="en-US" altLang="zh-CN" sz="2400">
                <a:latin typeface="幼圆" pitchFamily="49" charset="-122"/>
                <a:ea typeface="幼圆" pitchFamily="49" charset="-122"/>
              </a:rPr>
              <a:t>8.9</a:t>
            </a:r>
            <a:r>
              <a:rPr lang="zh-CN" altLang="en-US" sz="2400">
                <a:latin typeface="幼圆" pitchFamily="49" charset="-122"/>
                <a:ea typeface="幼圆" pitchFamily="49" charset="-122"/>
              </a:rPr>
              <a:t>）是一个具有</a:t>
            </a:r>
            <a:r>
              <a:rPr lang="en-US" altLang="zh-CN" sz="2400" i="1">
                <a:latin typeface="幼圆" pitchFamily="49" charset="-122"/>
                <a:ea typeface="幼圆" pitchFamily="49" charset="-122"/>
              </a:rPr>
              <a:t>m</a:t>
            </a:r>
            <a:r>
              <a:rPr lang="en-US" altLang="zh-CN" sz="2400">
                <a:latin typeface="幼圆" pitchFamily="49" charset="-122"/>
                <a:ea typeface="幼圆" pitchFamily="49" charset="-122"/>
              </a:rPr>
              <a:t>×</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个变量的线性规划，其每一基本可行解应含有</a:t>
            </a:r>
            <a:r>
              <a:rPr lang="en-US" altLang="zh-CN" sz="2400" i="1">
                <a:latin typeface="幼圆" pitchFamily="49" charset="-122"/>
                <a:ea typeface="幼圆" pitchFamily="49" charset="-122"/>
              </a:rPr>
              <a:t>m</a:t>
            </a:r>
            <a:r>
              <a:rPr lang="en-US" altLang="zh-CN" sz="2400">
                <a:latin typeface="幼圆" pitchFamily="49" charset="-122"/>
                <a:ea typeface="幼圆" pitchFamily="49" charset="-122"/>
              </a:rPr>
              <a:t>+</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a:t>
            </a:r>
            <a:r>
              <a:rPr lang="en-US" altLang="zh-CN" sz="2400">
                <a:latin typeface="幼圆" pitchFamily="49" charset="-122"/>
                <a:ea typeface="幼圆" pitchFamily="49" charset="-122"/>
              </a:rPr>
              <a:t>1</a:t>
            </a:r>
            <a:r>
              <a:rPr lang="zh-CN" altLang="en-US" sz="2400">
                <a:latin typeface="幼圆" pitchFamily="49" charset="-122"/>
                <a:ea typeface="幼圆" pitchFamily="49" charset="-122"/>
              </a:rPr>
              <a:t>个基变量。</a:t>
            </a:r>
          </a:p>
        </p:txBody>
      </p:sp>
      <p:sp>
        <p:nvSpPr>
          <p:cNvPr id="117765" name="AutoShape 5"/>
          <p:cNvSpPr>
            <a:spLocks noChangeArrowheads="1"/>
          </p:cNvSpPr>
          <p:nvPr/>
        </p:nvSpPr>
        <p:spPr bwMode="auto">
          <a:xfrm>
            <a:off x="395288" y="3490913"/>
            <a:ext cx="8131175" cy="2351087"/>
          </a:xfrm>
          <a:prstGeom prst="cube">
            <a:avLst>
              <a:gd name="adj" fmla="val 2449"/>
            </a:avLst>
          </a:prstGeom>
          <a:solidFill>
            <a:srgbClr val="FFCC99">
              <a:alpha val="35001"/>
            </a:srgbClr>
          </a:solidFill>
          <a:ln w="12700">
            <a:solidFill>
              <a:srgbClr val="99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a:latin typeface="幼圆" pitchFamily="49" charset="-122"/>
                <a:ea typeface="幼圆" pitchFamily="49" charset="-122"/>
              </a:rPr>
              <a:t>记（</a:t>
            </a:r>
            <a:r>
              <a:rPr lang="en-US" altLang="zh-CN" sz="2400">
                <a:latin typeface="幼圆" pitchFamily="49" charset="-122"/>
                <a:ea typeface="幼圆" pitchFamily="49" charset="-122"/>
              </a:rPr>
              <a:t>8.9</a:t>
            </a:r>
            <a:r>
              <a:rPr lang="zh-CN" altLang="en-US" sz="2400">
                <a:latin typeface="幼圆" pitchFamily="49" charset="-122"/>
                <a:ea typeface="幼圆" pitchFamily="49" charset="-122"/>
              </a:rPr>
              <a:t>）约束条件中前</a:t>
            </a:r>
            <a:r>
              <a:rPr lang="en-US" altLang="zh-CN" sz="2400" i="1">
                <a:latin typeface="幼圆" pitchFamily="49" charset="-122"/>
                <a:ea typeface="幼圆" pitchFamily="49" charset="-122"/>
              </a:rPr>
              <a:t>m</a:t>
            </a:r>
            <a:r>
              <a:rPr lang="en-US" altLang="zh-CN" sz="2400">
                <a:latin typeface="幼圆" pitchFamily="49" charset="-122"/>
                <a:ea typeface="幼圆" pitchFamily="49" charset="-122"/>
              </a:rPr>
              <a:t>+</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a:t>
            </a:r>
            <a:r>
              <a:rPr lang="en-US" altLang="zh-CN" sz="2400">
                <a:latin typeface="幼圆" pitchFamily="49" charset="-122"/>
                <a:ea typeface="幼圆" pitchFamily="49" charset="-122"/>
              </a:rPr>
              <a:t>1</a:t>
            </a:r>
            <a:r>
              <a:rPr lang="zh-CN" altLang="en-US" sz="2400">
                <a:latin typeface="幼圆" pitchFamily="49" charset="-122"/>
                <a:ea typeface="幼圆" pitchFamily="49" charset="-122"/>
              </a:rPr>
              <a:t>个方程的系数矩阵为</a:t>
            </a:r>
            <a:r>
              <a:rPr lang="en-US" altLang="zh-CN" sz="2400">
                <a:latin typeface="幼圆" pitchFamily="49" charset="-122"/>
                <a:ea typeface="幼圆" pitchFamily="49" charset="-122"/>
              </a:rPr>
              <a:t>A</a:t>
            </a:r>
            <a:r>
              <a:rPr lang="zh-CN" altLang="en-US" sz="2400">
                <a:latin typeface="幼圆" pitchFamily="49" charset="-122"/>
                <a:ea typeface="幼圆" pitchFamily="49" charset="-122"/>
              </a:rPr>
              <a:t>，</a:t>
            </a:r>
            <a:r>
              <a:rPr lang="en-US" altLang="zh-CN" sz="2400">
                <a:latin typeface="幼圆" pitchFamily="49" charset="-122"/>
                <a:ea typeface="幼圆" pitchFamily="49" charset="-122"/>
              </a:rPr>
              <a:t>A</a:t>
            </a:r>
            <a:r>
              <a:rPr lang="zh-CN" altLang="en-US" sz="2400">
                <a:latin typeface="幼圆" pitchFamily="49" charset="-122"/>
                <a:ea typeface="幼圆" pitchFamily="49" charset="-122"/>
              </a:rPr>
              <a:t>为（</a:t>
            </a:r>
            <a:r>
              <a:rPr lang="en-US" altLang="zh-CN" sz="2400" i="1">
                <a:latin typeface="幼圆" pitchFamily="49" charset="-122"/>
                <a:ea typeface="幼圆" pitchFamily="49" charset="-122"/>
              </a:rPr>
              <a:t>m</a:t>
            </a:r>
            <a:r>
              <a:rPr lang="en-US" altLang="zh-CN" sz="2400">
                <a:latin typeface="幼圆" pitchFamily="49" charset="-122"/>
                <a:ea typeface="幼圆" pitchFamily="49" charset="-122"/>
              </a:rPr>
              <a:t>+</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a:t>
            </a:r>
            <a:r>
              <a:rPr lang="en-US" altLang="zh-CN" sz="2400">
                <a:latin typeface="幼圆" pitchFamily="49" charset="-122"/>
                <a:ea typeface="幼圆" pitchFamily="49" charset="-122"/>
              </a:rPr>
              <a:t>1</a:t>
            </a:r>
            <a:r>
              <a:rPr lang="zh-CN" altLang="en-US" sz="2400">
                <a:latin typeface="幼圆" pitchFamily="49" charset="-122"/>
                <a:ea typeface="幼圆" pitchFamily="49" charset="-122"/>
              </a:rPr>
              <a:t>）</a:t>
            </a:r>
            <a:r>
              <a:rPr lang="en-US" altLang="zh-CN" sz="2400">
                <a:latin typeface="幼圆" pitchFamily="49" charset="-122"/>
                <a:ea typeface="幼圆" pitchFamily="49" charset="-122"/>
              </a:rPr>
              <a:t>×</a:t>
            </a:r>
            <a:r>
              <a:rPr lang="en-US" altLang="zh-CN" sz="2400" i="1">
                <a:latin typeface="幼圆" pitchFamily="49" charset="-122"/>
                <a:ea typeface="幼圆" pitchFamily="49" charset="-122"/>
              </a:rPr>
              <a:t>mn</a:t>
            </a:r>
            <a:r>
              <a:rPr lang="zh-CN" altLang="en-US" sz="2400">
                <a:latin typeface="幼圆" pitchFamily="49" charset="-122"/>
                <a:ea typeface="幼圆" pitchFamily="49" charset="-122"/>
              </a:rPr>
              <a:t>矩阵，它的每一列最多只有两个非零元素且非零元素均为</a:t>
            </a:r>
            <a:r>
              <a:rPr lang="en-US" altLang="zh-CN" sz="2400">
                <a:latin typeface="幼圆" pitchFamily="49" charset="-122"/>
                <a:ea typeface="幼圆" pitchFamily="49" charset="-122"/>
              </a:rPr>
              <a:t>1</a:t>
            </a:r>
            <a:r>
              <a:rPr lang="zh-CN" altLang="en-US" sz="2400">
                <a:latin typeface="幼圆" pitchFamily="49" charset="-122"/>
                <a:ea typeface="幼圆" pitchFamily="49" charset="-122"/>
              </a:rPr>
              <a:t>。利用线性代数知识能够判定</a:t>
            </a:r>
            <a:r>
              <a:rPr lang="en-US" altLang="zh-CN" sz="2400">
                <a:latin typeface="幼圆" pitchFamily="49" charset="-122"/>
                <a:ea typeface="幼圆" pitchFamily="49" charset="-122"/>
              </a:rPr>
              <a:t>A</a:t>
            </a:r>
            <a:r>
              <a:rPr lang="zh-CN" altLang="en-US" sz="2400">
                <a:latin typeface="幼圆" pitchFamily="49" charset="-122"/>
                <a:ea typeface="幼圆" pitchFamily="49" charset="-122"/>
              </a:rPr>
              <a:t>中怎样的</a:t>
            </a:r>
            <a:r>
              <a:rPr lang="en-US" altLang="zh-CN" sz="2400" i="1">
                <a:latin typeface="幼圆" pitchFamily="49" charset="-122"/>
                <a:ea typeface="幼圆" pitchFamily="49" charset="-122"/>
              </a:rPr>
              <a:t>m</a:t>
            </a:r>
            <a:r>
              <a:rPr lang="en-US" altLang="zh-CN" sz="2400">
                <a:latin typeface="幼圆" pitchFamily="49" charset="-122"/>
                <a:ea typeface="幼圆" pitchFamily="49" charset="-122"/>
              </a:rPr>
              <a:t>+</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a:t>
            </a:r>
            <a:r>
              <a:rPr lang="en-US" altLang="zh-CN" sz="2400">
                <a:latin typeface="幼圆" pitchFamily="49" charset="-122"/>
                <a:ea typeface="幼圆" pitchFamily="49" charset="-122"/>
              </a:rPr>
              <a:t>1</a:t>
            </a:r>
            <a:r>
              <a:rPr lang="zh-CN" altLang="en-US" sz="2400">
                <a:latin typeface="幼圆" pitchFamily="49" charset="-122"/>
                <a:ea typeface="幼圆" pitchFamily="49" charset="-122"/>
              </a:rPr>
              <a:t>个列可以取为基（即怎样的</a:t>
            </a:r>
            <a:r>
              <a:rPr lang="en-US" altLang="zh-CN" sz="2400" i="1">
                <a:latin typeface="幼圆" pitchFamily="49" charset="-122"/>
                <a:ea typeface="幼圆" pitchFamily="49" charset="-122"/>
              </a:rPr>
              <a:t>m</a:t>
            </a:r>
            <a:r>
              <a:rPr lang="en-US" altLang="zh-CN" sz="2400">
                <a:latin typeface="幼圆" pitchFamily="49" charset="-122"/>
                <a:ea typeface="幼圆" pitchFamily="49" charset="-122"/>
              </a:rPr>
              <a:t>+</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a:t>
            </a:r>
            <a:r>
              <a:rPr lang="en-US" altLang="zh-CN" sz="2400">
                <a:latin typeface="幼圆" pitchFamily="49" charset="-122"/>
                <a:ea typeface="幼圆" pitchFamily="49" charset="-122"/>
              </a:rPr>
              <a:t>1</a:t>
            </a:r>
            <a:r>
              <a:rPr lang="zh-CN" altLang="en-US" sz="2400">
                <a:latin typeface="幼圆" pitchFamily="49" charset="-122"/>
                <a:ea typeface="幼圆" pitchFamily="49" charset="-122"/>
              </a:rPr>
              <a:t>个变量可以取为基变量），为了判明哪些变量对应的列是线性无关的，先引入下面的定义：</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p:cTn id="7" dur="1000" fill="hold"/>
                                        <p:tgtEl>
                                          <p:spTgt spid="117764"/>
                                        </p:tgtEl>
                                        <p:attrNameLst>
                                          <p:attrName>ppt_x</p:attrName>
                                        </p:attrNameLst>
                                      </p:cBhvr>
                                      <p:tavLst>
                                        <p:tav tm="0">
                                          <p:val>
                                            <p:strVal val="#ppt_x-.2"/>
                                          </p:val>
                                        </p:tav>
                                        <p:tav tm="100000">
                                          <p:val>
                                            <p:strVal val="#ppt_x"/>
                                          </p:val>
                                        </p:tav>
                                      </p:tavLst>
                                    </p:anim>
                                    <p:anim calcmode="lin" valueType="num">
                                      <p:cBhvr>
                                        <p:cTn id="8" dur="1000" fill="hold"/>
                                        <p:tgtEl>
                                          <p:spTgt spid="11776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776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17765"/>
                                        </p:tgtEl>
                                        <p:attrNameLst>
                                          <p:attrName>style.visibility</p:attrName>
                                        </p:attrNameLst>
                                      </p:cBhvr>
                                      <p:to>
                                        <p:strVal val="visible"/>
                                      </p:to>
                                    </p:set>
                                    <p:anim calcmode="lin" valueType="num">
                                      <p:cBhvr>
                                        <p:cTn id="14" dur="1000" fill="hold"/>
                                        <p:tgtEl>
                                          <p:spTgt spid="117765"/>
                                        </p:tgtEl>
                                        <p:attrNameLst>
                                          <p:attrName>ppt_x</p:attrName>
                                        </p:attrNameLst>
                                      </p:cBhvr>
                                      <p:tavLst>
                                        <p:tav tm="0">
                                          <p:val>
                                            <p:strVal val="#ppt_x-.2"/>
                                          </p:val>
                                        </p:tav>
                                        <p:tav tm="100000">
                                          <p:val>
                                            <p:strVal val="#ppt_x"/>
                                          </p:val>
                                        </p:tav>
                                      </p:tavLst>
                                    </p:anim>
                                    <p:anim calcmode="lin" valueType="num">
                                      <p:cBhvr>
                                        <p:cTn id="15" dur="1000" fill="hold"/>
                                        <p:tgtEl>
                                          <p:spTgt spid="11776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7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nimBg="1"/>
      <p:bldP spid="1177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1745084-1693-4CDC-B54B-26AFE92A3C2D}" type="slidenum">
              <a:rPr lang="en-US" altLang="zh-CN"/>
              <a:pPr/>
              <a:t>3</a:t>
            </a:fld>
            <a:endParaRPr lang="en-US" altLang="zh-CN"/>
          </a:p>
        </p:txBody>
      </p:sp>
      <p:sp>
        <p:nvSpPr>
          <p:cNvPr id="31746" name="Rectangle 2"/>
          <p:cNvSpPr>
            <a:spLocks noGrp="1" noChangeArrowheads="1"/>
          </p:cNvSpPr>
          <p:nvPr>
            <p:ph type="title"/>
          </p:nvPr>
        </p:nvSpPr>
        <p:spPr>
          <a:xfrm>
            <a:off x="468313" y="673100"/>
            <a:ext cx="8207375" cy="955675"/>
          </a:xfrm>
          <a:noFill/>
          <a:ln>
            <a:solidFill>
              <a:srgbClr val="800000"/>
            </a:solidFill>
          </a:ln>
        </p:spPr>
        <p:txBody>
          <a:bodyPr/>
          <a:lstStyle/>
          <a:p>
            <a:r>
              <a:rPr lang="en-US" altLang="zh-CN">
                <a:solidFill>
                  <a:srgbClr val="800000"/>
                </a:solidFill>
                <a:latin typeface="隶书" pitchFamily="49" charset="-122"/>
              </a:rPr>
              <a:t>§8.1  </a:t>
            </a:r>
            <a:r>
              <a:rPr lang="zh-CN" altLang="en-US">
                <a:solidFill>
                  <a:srgbClr val="800000"/>
                </a:solidFill>
                <a:latin typeface="隶书" pitchFamily="49" charset="-122"/>
              </a:rPr>
              <a:t>线性规划问题</a:t>
            </a:r>
          </a:p>
        </p:txBody>
      </p:sp>
      <p:sp>
        <p:nvSpPr>
          <p:cNvPr id="31747" name="Rectangle 3"/>
          <p:cNvSpPr>
            <a:spLocks noGrp="1" noChangeArrowheads="1"/>
          </p:cNvSpPr>
          <p:nvPr>
            <p:ph type="body" idx="1"/>
          </p:nvPr>
        </p:nvSpPr>
        <p:spPr>
          <a:solidFill>
            <a:srgbClr val="800000">
              <a:alpha val="9000"/>
            </a:srgbClr>
          </a:solidFill>
          <a:ln w="28575" cap="rnd">
            <a:solidFill>
              <a:srgbClr val="800000"/>
            </a:solidFill>
            <a:prstDash val="sysDot"/>
            <a:miter lim="800000"/>
            <a:headEnd/>
            <a:tailEnd/>
          </a:ln>
        </p:spPr>
        <p:txBody>
          <a:bodyPr/>
          <a:lstStyle/>
          <a:p>
            <a:pPr>
              <a:lnSpc>
                <a:spcPct val="90000"/>
              </a:lnSpc>
              <a:buFont typeface="Wingdings" pitchFamily="2" charset="2"/>
              <a:buNone/>
            </a:pPr>
            <a:r>
              <a:rPr lang="en-US" altLang="zh-CN" sz="2600">
                <a:latin typeface="幼圆" pitchFamily="49" charset="-122"/>
                <a:ea typeface="幼圆" pitchFamily="49" charset="-122"/>
              </a:rPr>
              <a:t>	</a:t>
            </a:r>
            <a:r>
              <a:rPr lang="zh-CN" altLang="en-US" sz="2600">
                <a:latin typeface="幼圆" pitchFamily="49" charset="-122"/>
                <a:ea typeface="幼圆" pitchFamily="49" charset="-122"/>
              </a:rPr>
              <a:t>在人们的生产实践中，经常会遇到如何利用现有资源来安排生产以取得最大经济效益的问题，此类问题构成了运筹学的一个重要分支</a:t>
            </a:r>
            <a:r>
              <a:rPr lang="en-US" altLang="zh-CN" sz="2600">
                <a:latin typeface="Arial"/>
                <a:ea typeface="幼圆" pitchFamily="49" charset="-122"/>
              </a:rPr>
              <a:t>——</a:t>
            </a:r>
            <a:r>
              <a:rPr lang="zh-CN" altLang="en-US" sz="2600">
                <a:latin typeface="幼圆" pitchFamily="49" charset="-122"/>
                <a:ea typeface="幼圆" pitchFamily="49" charset="-122"/>
              </a:rPr>
              <a:t>数学规划，而线性规划（</a:t>
            </a:r>
            <a:r>
              <a:rPr lang="en-US" altLang="zh-CN" sz="2600">
                <a:latin typeface="幼圆" pitchFamily="49" charset="-122"/>
                <a:ea typeface="幼圆" pitchFamily="49" charset="-122"/>
              </a:rPr>
              <a:t>Linear Programming, </a:t>
            </a:r>
            <a:r>
              <a:rPr lang="zh-CN" altLang="en-US" sz="2600">
                <a:latin typeface="幼圆" pitchFamily="49" charset="-122"/>
                <a:ea typeface="幼圆" pitchFamily="49" charset="-122"/>
              </a:rPr>
              <a:t>简记</a:t>
            </a:r>
            <a:r>
              <a:rPr lang="en-US" altLang="zh-CN" sz="2600">
                <a:latin typeface="幼圆" pitchFamily="49" charset="-122"/>
                <a:ea typeface="幼圆" pitchFamily="49" charset="-122"/>
              </a:rPr>
              <a:t>LP</a:t>
            </a:r>
            <a:r>
              <a:rPr lang="zh-CN" altLang="en-US" sz="2600">
                <a:latin typeface="幼圆" pitchFamily="49" charset="-122"/>
                <a:ea typeface="幼圆" pitchFamily="49" charset="-122"/>
              </a:rPr>
              <a:t>）则是数学规划的一个重要部分。自从</a:t>
            </a:r>
            <a:r>
              <a:rPr lang="en-US" altLang="zh-CN" sz="2600">
                <a:latin typeface="幼圆" pitchFamily="49" charset="-122"/>
                <a:ea typeface="幼圆" pitchFamily="49" charset="-122"/>
              </a:rPr>
              <a:t>1947</a:t>
            </a:r>
            <a:r>
              <a:rPr lang="zh-CN" altLang="en-US" sz="2600">
                <a:latin typeface="幼圆" pitchFamily="49" charset="-122"/>
                <a:ea typeface="幼圆" pitchFamily="49" charset="-122"/>
              </a:rPr>
              <a:t>年</a:t>
            </a:r>
            <a:r>
              <a:rPr lang="en-US" altLang="zh-CN" sz="2600">
                <a:latin typeface="幼圆" pitchFamily="49" charset="-122"/>
                <a:ea typeface="幼圆" pitchFamily="49" charset="-122"/>
              </a:rPr>
              <a:t>G</a:t>
            </a:r>
            <a:r>
              <a:rPr lang="en-US" altLang="zh-CN" sz="2600">
                <a:latin typeface="Arial"/>
                <a:ea typeface="幼圆" pitchFamily="49" charset="-122"/>
              </a:rPr>
              <a:t>·</a:t>
            </a:r>
            <a:r>
              <a:rPr lang="en-US" altLang="zh-CN" sz="2600">
                <a:latin typeface="幼圆" pitchFamily="49" charset="-122"/>
                <a:ea typeface="幼圆" pitchFamily="49" charset="-122"/>
              </a:rPr>
              <a:t>B</a:t>
            </a:r>
            <a:r>
              <a:rPr lang="en-US" altLang="zh-CN" sz="2600">
                <a:latin typeface="Arial"/>
                <a:ea typeface="幼圆" pitchFamily="49" charset="-122"/>
              </a:rPr>
              <a:t>·</a:t>
            </a:r>
            <a:r>
              <a:rPr lang="en-US" altLang="zh-CN" sz="2600">
                <a:latin typeface="幼圆" pitchFamily="49" charset="-122"/>
                <a:ea typeface="幼圆" pitchFamily="49" charset="-122"/>
              </a:rPr>
              <a:t>Dantzig</a:t>
            </a:r>
            <a:r>
              <a:rPr lang="zh-CN" altLang="en-US" sz="2600">
                <a:latin typeface="幼圆" pitchFamily="49" charset="-122"/>
                <a:ea typeface="幼圆" pitchFamily="49" charset="-122"/>
              </a:rPr>
              <a:t>提出求解线性规划的单纯形方法以来，线性规划在理论上日趋成熟 ，在应用上日趋广泛，已成为现代管理中经常采用的基本方法之一。</a:t>
            </a:r>
          </a:p>
        </p:txBody>
      </p:sp>
      <p:pic>
        <p:nvPicPr>
          <p:cNvPr id="31760" name="Picture 16"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5084763"/>
            <a:ext cx="3086100" cy="60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blinds(horizontal)">
                                      <p:cBhvr>
                                        <p:cTn id="7" dur="500"/>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31747">
                                            <p:bg/>
                                          </p:spTgt>
                                        </p:tgtEl>
                                        <p:attrNameLst>
                                          <p:attrName>style.visibility</p:attrName>
                                        </p:attrNameLst>
                                      </p:cBhvr>
                                      <p:to>
                                        <p:strVal val="visible"/>
                                      </p:to>
                                    </p:set>
                                    <p:animEffect transition="in" filter="fade">
                                      <p:cBhvr>
                                        <p:cTn id="12" dur="1000"/>
                                        <p:tgtEl>
                                          <p:spTgt spid="31747">
                                            <p:bg/>
                                          </p:spTgt>
                                        </p:tgtEl>
                                      </p:cBhvr>
                                    </p:animEffect>
                                    <p:anim calcmode="lin" valueType="num">
                                      <p:cBhvr>
                                        <p:cTn id="13" dur="1000" fill="hold"/>
                                        <p:tgtEl>
                                          <p:spTgt spid="31747">
                                            <p:bg/>
                                          </p:spTgt>
                                        </p:tgtEl>
                                        <p:attrNameLst>
                                          <p:attrName>ppt_x</p:attrName>
                                        </p:attrNameLst>
                                      </p:cBhvr>
                                      <p:tavLst>
                                        <p:tav tm="0">
                                          <p:val>
                                            <p:strVal val="#ppt_x"/>
                                          </p:val>
                                        </p:tav>
                                        <p:tav tm="100000">
                                          <p:val>
                                            <p:strVal val="#ppt_x"/>
                                          </p:val>
                                        </p:tav>
                                      </p:tavLst>
                                    </p:anim>
                                    <p:anim calcmode="lin" valueType="num">
                                      <p:cBhvr>
                                        <p:cTn id="14" dur="900" decel="100000" fill="hold"/>
                                        <p:tgtEl>
                                          <p:spTgt spid="31747">
                                            <p:bg/>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1747">
                                            <p:bg/>
                                          </p:spTgt>
                                        </p:tgtEl>
                                        <p:attrNameLst>
                                          <p:attrName>ppt_y</p:attrName>
                                        </p:attrNameLst>
                                      </p:cBhvr>
                                      <p:tavLst>
                                        <p:tav tm="0">
                                          <p:val>
                                            <p:strVal val="#ppt_y-.03"/>
                                          </p:val>
                                        </p:tav>
                                        <p:tav tm="100000">
                                          <p:val>
                                            <p:strVal val="#ppt_y"/>
                                          </p:val>
                                        </p:tav>
                                      </p:tavLst>
                                    </p:anim>
                                  </p:childTnLst>
                                </p:cTn>
                              </p:par>
                            </p:childTnLst>
                          </p:cTn>
                        </p:par>
                        <p:par>
                          <p:cTn id="16" fill="hold" nodeType="afterGroup">
                            <p:stCondLst>
                              <p:cond delay="1000"/>
                            </p:stCondLst>
                            <p:childTnLst>
                              <p:par>
                                <p:cTn id="17" presetID="37" presetClass="entr" presetSubtype="0" fill="hold" grpId="0" nodeType="afterEffect">
                                  <p:stCondLst>
                                    <p:cond delay="0"/>
                                  </p:stCondLst>
                                  <p:childTnLst>
                                    <p:set>
                                      <p:cBhvr>
                                        <p:cTn id="18" dur="1" fill="hold">
                                          <p:stCondLst>
                                            <p:cond delay="0"/>
                                          </p:stCondLst>
                                        </p:cTn>
                                        <p:tgtEl>
                                          <p:spTgt spid="31747">
                                            <p:txEl>
                                              <p:pRg st="0" end="0"/>
                                            </p:txEl>
                                          </p:spTgt>
                                        </p:tgtEl>
                                        <p:attrNameLst>
                                          <p:attrName>style.visibility</p:attrName>
                                        </p:attrNameLst>
                                      </p:cBhvr>
                                      <p:to>
                                        <p:strVal val="visible"/>
                                      </p:to>
                                    </p:set>
                                    <p:animEffect transition="in" filter="fade">
                                      <p:cBhvr>
                                        <p:cTn id="19" dur="1000"/>
                                        <p:tgtEl>
                                          <p:spTgt spid="31747">
                                            <p:txEl>
                                              <p:pRg st="0" end="0"/>
                                            </p:txEl>
                                          </p:spTgt>
                                        </p:tgtEl>
                                      </p:cBhvr>
                                    </p:animEffect>
                                    <p:anim calcmode="lin" valueType="num">
                                      <p:cBhvr>
                                        <p:cTn id="20" dur="10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1747">
                                            <p:txEl>
                                              <p:pRg st="0" end="0"/>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1747">
                                            <p:txEl>
                                              <p:pRg st="0" end="0"/>
                                            </p:txEl>
                                          </p:spTgt>
                                        </p:tgtEl>
                                        <p:attrNameLst>
                                          <p:attrName>ppt_y</p:attrName>
                                        </p:attrNameLst>
                                      </p:cBhvr>
                                      <p:tavLst>
                                        <p:tav tm="0">
                                          <p:val>
                                            <p:strVal val="#ppt_y-.03"/>
                                          </p:val>
                                        </p:tav>
                                        <p:tav tm="100000">
                                          <p:val>
                                            <p:strVal val="#ppt_y"/>
                                          </p:val>
                                        </p:tav>
                                      </p:tavLst>
                                    </p:anim>
                                  </p:childTnLst>
                                </p:cTn>
                              </p:par>
                            </p:childTnLst>
                          </p:cTn>
                        </p:par>
                        <p:par>
                          <p:cTn id="23" fill="hold" nodeType="afterGroup">
                            <p:stCondLst>
                              <p:cond delay="2000"/>
                            </p:stCondLst>
                            <p:childTnLst>
                              <p:par>
                                <p:cTn id="24" presetID="2" presetClass="entr" presetSubtype="2" fill="hold" nodeType="afterEffect">
                                  <p:stCondLst>
                                    <p:cond delay="0"/>
                                  </p:stCondLst>
                                  <p:childTnLst>
                                    <p:set>
                                      <p:cBhvr>
                                        <p:cTn id="25" dur="1" fill="hold">
                                          <p:stCondLst>
                                            <p:cond delay="0"/>
                                          </p:stCondLst>
                                        </p:cTn>
                                        <p:tgtEl>
                                          <p:spTgt spid="31760"/>
                                        </p:tgtEl>
                                        <p:attrNameLst>
                                          <p:attrName>style.visibility</p:attrName>
                                        </p:attrNameLst>
                                      </p:cBhvr>
                                      <p:to>
                                        <p:strVal val="visible"/>
                                      </p:to>
                                    </p:set>
                                    <p:anim calcmode="lin" valueType="num">
                                      <p:cBhvr additive="base">
                                        <p:cTn id="26" dur="500" fill="hold"/>
                                        <p:tgtEl>
                                          <p:spTgt spid="31760"/>
                                        </p:tgtEl>
                                        <p:attrNameLst>
                                          <p:attrName>ppt_x</p:attrName>
                                        </p:attrNameLst>
                                      </p:cBhvr>
                                      <p:tavLst>
                                        <p:tav tm="0">
                                          <p:val>
                                            <p:strVal val="1+#ppt_w/2"/>
                                          </p:val>
                                        </p:tav>
                                        <p:tav tm="100000">
                                          <p:val>
                                            <p:strVal val="#ppt_x"/>
                                          </p:val>
                                        </p:tav>
                                      </p:tavLst>
                                    </p:anim>
                                    <p:anim calcmode="lin" valueType="num">
                                      <p:cBhvr additive="base">
                                        <p:cTn id="27" dur="500" fill="hold"/>
                                        <p:tgtEl>
                                          <p:spTgt spid="317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0"/>
          </p:nvPr>
        </p:nvSpPr>
        <p:spPr/>
        <p:txBody>
          <a:bodyPr/>
          <a:lstStyle/>
          <a:p>
            <a:fld id="{9C51FC6F-DB5A-464C-8FE9-0FF9D2F75259}" type="slidenum">
              <a:rPr lang="en-US" altLang="zh-CN"/>
              <a:pPr/>
              <a:t>30</a:t>
            </a:fld>
            <a:endParaRPr lang="en-US" altLang="zh-CN"/>
          </a:p>
        </p:txBody>
      </p:sp>
      <p:sp>
        <p:nvSpPr>
          <p:cNvPr id="120838"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0840"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0842"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0843" name="Group 11"/>
          <p:cNvGrpSpPr>
            <a:grpSpLocks/>
          </p:cNvGrpSpPr>
          <p:nvPr/>
        </p:nvGrpSpPr>
        <p:grpSpPr bwMode="auto">
          <a:xfrm>
            <a:off x="438150" y="404813"/>
            <a:ext cx="8289925" cy="1203325"/>
            <a:chOff x="276" y="556"/>
            <a:chExt cx="5222" cy="758"/>
          </a:xfrm>
        </p:grpSpPr>
        <p:sp>
          <p:nvSpPr>
            <p:cNvPr id="120836" name="AutoShape 4"/>
            <p:cNvSpPr>
              <a:spLocks noChangeArrowheads="1"/>
            </p:cNvSpPr>
            <p:nvPr/>
          </p:nvSpPr>
          <p:spPr bwMode="auto">
            <a:xfrm>
              <a:off x="276" y="556"/>
              <a:ext cx="5222" cy="758"/>
            </a:xfrm>
            <a:prstGeom prst="horizontalScroll">
              <a:avLst>
                <a:gd name="adj" fmla="val 8264"/>
              </a:avLst>
            </a:prstGeom>
            <a:solidFill>
              <a:srgbClr val="FFCC99">
                <a:alpha val="50000"/>
              </a:srgbClr>
            </a:solidFill>
            <a:ln w="12700">
              <a:solidFill>
                <a:srgbClr val="99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latin typeface="幼圆" pitchFamily="49" charset="-122"/>
                  <a:ea typeface="幼圆" pitchFamily="49" charset="-122"/>
                </a:rPr>
                <a:t>定义</a:t>
              </a:r>
              <a:r>
                <a:rPr lang="en-US" altLang="zh-CN" sz="2000" b="1">
                  <a:latin typeface="幼圆" pitchFamily="49" charset="-122"/>
                  <a:ea typeface="幼圆" pitchFamily="49" charset="-122"/>
                </a:rPr>
                <a:t>8.3</a:t>
              </a:r>
              <a:r>
                <a:rPr lang="en-US" altLang="zh-CN" sz="2000">
                  <a:latin typeface="幼圆" pitchFamily="49" charset="-122"/>
                  <a:ea typeface="幼圆" pitchFamily="49" charset="-122"/>
                </a:rPr>
                <a:t> </a:t>
              </a:r>
              <a:r>
                <a:rPr lang="zh-CN" altLang="en-US" sz="2000" b="1">
                  <a:latin typeface="幼圆" pitchFamily="49" charset="-122"/>
                  <a:ea typeface="幼圆" pitchFamily="49" charset="-122"/>
                </a:rPr>
                <a:t>（闭回路）</a:t>
              </a:r>
              <a:r>
                <a:rPr lang="en-US" altLang="zh-CN" sz="2000" b="1">
                  <a:latin typeface="幼圆" pitchFamily="49" charset="-122"/>
                  <a:ea typeface="幼圆" pitchFamily="49" charset="-122"/>
                </a:rPr>
                <a:t>{ </a:t>
              </a:r>
              <a:r>
                <a:rPr lang="en-US" altLang="zh-CN" sz="2000" b="1" i="1">
                  <a:solidFill>
                    <a:srgbClr val="000000"/>
                  </a:solidFill>
                  <a:latin typeface="Times New Roman" pitchFamily="18" charset="0"/>
                  <a:cs typeface="Times New Roman" pitchFamily="18" charset="0"/>
                </a:rPr>
                <a:t>x</a:t>
              </a:r>
              <a:r>
                <a:rPr lang="en-US" altLang="zh-CN" sz="2000" b="1" i="1" baseline="-30000">
                  <a:solidFill>
                    <a:srgbClr val="000000"/>
                  </a:solidFill>
                  <a:latin typeface="Times New Roman" pitchFamily="18" charset="0"/>
                  <a:cs typeface="Times New Roman" pitchFamily="18" charset="0"/>
                </a:rPr>
                <a:t>ij</a:t>
              </a:r>
              <a:r>
                <a:rPr lang="en-US" altLang="zh-CN" sz="2000" b="1">
                  <a:latin typeface="幼圆" pitchFamily="49" charset="-122"/>
                  <a:ea typeface="幼圆" pitchFamily="49" charset="-122"/>
                </a:rPr>
                <a:t> }</a:t>
              </a:r>
              <a:r>
                <a:rPr lang="zh-CN" altLang="en-US" sz="2000" b="1">
                  <a:latin typeface="幼圆" pitchFamily="49" charset="-122"/>
                  <a:ea typeface="幼圆" pitchFamily="49" charset="-122"/>
                </a:rPr>
                <a:t>（</a:t>
              </a:r>
              <a:r>
                <a:rPr lang="en-US" altLang="zh-CN" sz="2000" b="1" i="1">
                  <a:latin typeface="幼圆" pitchFamily="49" charset="-122"/>
                  <a:ea typeface="幼圆" pitchFamily="49" charset="-122"/>
                </a:rPr>
                <a:t>i</a:t>
              </a:r>
              <a:r>
                <a:rPr lang="en-US" altLang="zh-CN" sz="2000" b="1">
                  <a:latin typeface="幼圆" pitchFamily="49" charset="-122"/>
                  <a:ea typeface="幼圆" pitchFamily="49" charset="-122"/>
                </a:rPr>
                <a:t>=1,</a:t>
              </a:r>
              <a:r>
                <a:rPr lang="en-US" altLang="zh-CN" sz="2000" b="1">
                  <a:latin typeface="Arial"/>
                  <a:ea typeface="幼圆" pitchFamily="49" charset="-122"/>
                </a:rPr>
                <a:t>…</a:t>
              </a:r>
              <a:r>
                <a:rPr lang="en-US" altLang="zh-CN" sz="2000" b="1">
                  <a:latin typeface="幼圆" pitchFamily="49" charset="-122"/>
                  <a:ea typeface="幼圆" pitchFamily="49" charset="-122"/>
                </a:rPr>
                <a:t>,</a:t>
              </a:r>
              <a:r>
                <a:rPr lang="en-US" altLang="zh-CN" sz="2000" b="1" i="1">
                  <a:latin typeface="幼圆" pitchFamily="49" charset="-122"/>
                  <a:ea typeface="幼圆" pitchFamily="49" charset="-122"/>
                </a:rPr>
                <a:t>m</a:t>
              </a:r>
              <a:r>
                <a:rPr lang="en-US" altLang="zh-CN" sz="2000" b="1">
                  <a:latin typeface="幼圆" pitchFamily="49" charset="-122"/>
                  <a:ea typeface="幼圆" pitchFamily="49" charset="-122"/>
                </a:rPr>
                <a:t>; </a:t>
              </a:r>
              <a:r>
                <a:rPr lang="en-US" altLang="zh-CN" sz="2000" b="1" i="1">
                  <a:latin typeface="幼圆" pitchFamily="49" charset="-122"/>
                  <a:ea typeface="幼圆" pitchFamily="49" charset="-122"/>
                </a:rPr>
                <a:t>j</a:t>
              </a:r>
              <a:r>
                <a:rPr lang="en-US" altLang="zh-CN" sz="2000" b="1">
                  <a:latin typeface="幼圆" pitchFamily="49" charset="-122"/>
                  <a:ea typeface="幼圆" pitchFamily="49" charset="-122"/>
                </a:rPr>
                <a:t>=1,</a:t>
              </a:r>
              <a:r>
                <a:rPr lang="en-US" altLang="zh-CN" sz="2000" b="1">
                  <a:latin typeface="Arial"/>
                  <a:ea typeface="幼圆" pitchFamily="49" charset="-122"/>
                </a:rPr>
                <a:t>…</a:t>
              </a:r>
              <a:r>
                <a:rPr lang="en-US" altLang="zh-CN" sz="2000" b="1">
                  <a:latin typeface="幼圆" pitchFamily="49" charset="-122"/>
                  <a:ea typeface="幼圆" pitchFamily="49" charset="-122"/>
                </a:rPr>
                <a:t>,</a:t>
              </a:r>
              <a:r>
                <a:rPr lang="en-US" altLang="zh-CN" sz="2000" b="1" i="1">
                  <a:latin typeface="幼圆" pitchFamily="49" charset="-122"/>
                  <a:ea typeface="幼圆" pitchFamily="49" charset="-122"/>
                </a:rPr>
                <a:t>n</a:t>
              </a:r>
              <a:r>
                <a:rPr lang="zh-CN" altLang="en-US" sz="2000" b="1">
                  <a:latin typeface="幼圆" pitchFamily="49" charset="-122"/>
                  <a:ea typeface="幼圆" pitchFamily="49" charset="-122"/>
                </a:rPr>
                <a:t>）的一个子集被称为一个闭回路，若它可以被排成</a:t>
              </a:r>
            </a:p>
            <a:p>
              <a:pPr algn="l"/>
              <a:r>
                <a:rPr lang="zh-CN" altLang="en-US" sz="2000" b="1">
                  <a:latin typeface="幼圆" pitchFamily="49" charset="-122"/>
                  <a:ea typeface="幼圆" pitchFamily="49" charset="-122"/>
                </a:rPr>
                <a:t>其中        互异，         也互异。</a:t>
              </a:r>
            </a:p>
          </p:txBody>
        </p:sp>
        <p:graphicFrame>
          <p:nvGraphicFramePr>
            <p:cNvPr id="120837" name="Object 5"/>
            <p:cNvGraphicFramePr>
              <a:graphicFrameLocks noChangeAspect="1"/>
            </p:cNvGraphicFramePr>
            <p:nvPr/>
          </p:nvGraphicFramePr>
          <p:xfrm>
            <a:off x="2517" y="799"/>
            <a:ext cx="2359" cy="302"/>
          </p:xfrm>
          <a:graphic>
            <a:graphicData uri="http://schemas.openxmlformats.org/presentationml/2006/ole">
              <mc:AlternateContent xmlns:mc="http://schemas.openxmlformats.org/markup-compatibility/2006">
                <mc:Choice xmlns:v="urn:schemas-microsoft-com:vml" Requires="v">
                  <p:oleObj spid="_x0000_s120869" name="公式" r:id="rId3" imgW="1854200" imgH="241300" progId="Equation.3">
                    <p:embed/>
                  </p:oleObj>
                </mc:Choice>
                <mc:Fallback>
                  <p:oleObj name="公式" r:id="rId3" imgW="18542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799"/>
                          <a:ext cx="2359"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39" name="Object 7"/>
            <p:cNvGraphicFramePr>
              <a:graphicFrameLocks noChangeAspect="1"/>
            </p:cNvGraphicFramePr>
            <p:nvPr/>
          </p:nvGraphicFramePr>
          <p:xfrm>
            <a:off x="793" y="1026"/>
            <a:ext cx="499" cy="250"/>
          </p:xfrm>
          <a:graphic>
            <a:graphicData uri="http://schemas.openxmlformats.org/presentationml/2006/ole">
              <mc:AlternateContent xmlns:mc="http://schemas.openxmlformats.org/markup-compatibility/2006">
                <mc:Choice xmlns:v="urn:schemas-microsoft-com:vml" Requires="v">
                  <p:oleObj spid="_x0000_s120870" name="公式" r:id="rId5" imgW="457200" imgH="228600" progId="Equation.3">
                    <p:embed/>
                  </p:oleObj>
                </mc:Choice>
                <mc:Fallback>
                  <p:oleObj name="公式" r:id="rId5" imgW="4572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1026"/>
                          <a:ext cx="499"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41" name="Object 9"/>
            <p:cNvGraphicFramePr>
              <a:graphicFrameLocks noChangeAspect="1"/>
            </p:cNvGraphicFramePr>
            <p:nvPr/>
          </p:nvGraphicFramePr>
          <p:xfrm>
            <a:off x="1882" y="1026"/>
            <a:ext cx="589" cy="252"/>
          </p:xfrm>
          <a:graphic>
            <a:graphicData uri="http://schemas.openxmlformats.org/presentationml/2006/ole">
              <mc:AlternateContent xmlns:mc="http://schemas.openxmlformats.org/markup-compatibility/2006">
                <mc:Choice xmlns:v="urn:schemas-microsoft-com:vml" Requires="v">
                  <p:oleObj spid="_x0000_s120871" name="公式" r:id="rId7" imgW="533169" imgH="228501" progId="Equation.3">
                    <p:embed/>
                  </p:oleObj>
                </mc:Choice>
                <mc:Fallback>
                  <p:oleObj name="公式" r:id="rId7" imgW="533169" imgH="22850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 y="1026"/>
                          <a:ext cx="589"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0844" name="AutoShape 12"/>
          <p:cNvSpPr>
            <a:spLocks noChangeArrowheads="1"/>
          </p:cNvSpPr>
          <p:nvPr/>
        </p:nvSpPr>
        <p:spPr bwMode="auto">
          <a:xfrm>
            <a:off x="414338" y="1671638"/>
            <a:ext cx="8405812" cy="1397000"/>
          </a:xfrm>
          <a:prstGeom prst="bevel">
            <a:avLst>
              <a:gd name="adj" fmla="val 2810"/>
            </a:avLst>
          </a:prstGeom>
          <a:solidFill>
            <a:srgbClr val="FFCC99">
              <a:alpha val="70000"/>
            </a:srgbClr>
          </a:solidFill>
          <a:ln w="12700">
            <a:solidFill>
              <a:srgbClr val="99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latin typeface="幼圆" pitchFamily="49" charset="-122"/>
                <a:ea typeface="幼圆" pitchFamily="49" charset="-122"/>
              </a:rPr>
              <a:t>用下面的方法可以较方便直观地看出</a:t>
            </a:r>
            <a:r>
              <a:rPr lang="en-US" altLang="zh-CN" sz="2000" b="1">
                <a:latin typeface="幼圆" pitchFamily="49" charset="-122"/>
                <a:ea typeface="幼圆" pitchFamily="49" charset="-122"/>
              </a:rPr>
              <a:t>{ </a:t>
            </a:r>
            <a:r>
              <a:rPr lang="en-US" altLang="zh-CN" sz="2000" b="1" i="1">
                <a:solidFill>
                  <a:srgbClr val="000000"/>
                </a:solidFill>
                <a:latin typeface="Times New Roman" pitchFamily="18" charset="0"/>
                <a:cs typeface="Times New Roman" pitchFamily="18" charset="0"/>
              </a:rPr>
              <a:t>x</a:t>
            </a:r>
            <a:r>
              <a:rPr lang="en-US" altLang="zh-CN" sz="2000" b="1" i="1" baseline="-30000">
                <a:solidFill>
                  <a:srgbClr val="000000"/>
                </a:solidFill>
                <a:latin typeface="Times New Roman" pitchFamily="18" charset="0"/>
                <a:cs typeface="Times New Roman" pitchFamily="18" charset="0"/>
              </a:rPr>
              <a:t>ij</a:t>
            </a:r>
            <a:r>
              <a:rPr lang="en-US" altLang="zh-CN" sz="2000" b="1" i="1">
                <a:latin typeface="幼圆" pitchFamily="49" charset="-122"/>
                <a:ea typeface="幼圆" pitchFamily="49" charset="-122"/>
              </a:rPr>
              <a:t> </a:t>
            </a:r>
            <a:r>
              <a:rPr lang="en-US" altLang="zh-CN" sz="2000" b="1">
                <a:latin typeface="幼圆" pitchFamily="49" charset="-122"/>
                <a:ea typeface="幼圆" pitchFamily="49" charset="-122"/>
              </a:rPr>
              <a:t>}</a:t>
            </a:r>
            <a:r>
              <a:rPr lang="zh-CN" altLang="en-US" sz="2000" b="1">
                <a:latin typeface="幼圆" pitchFamily="49" charset="-122"/>
                <a:ea typeface="幼圆" pitchFamily="49" charset="-122"/>
              </a:rPr>
              <a:t>的一个子集是否为一闭回路：作一个</a:t>
            </a:r>
            <a:r>
              <a:rPr lang="en-US" altLang="zh-CN" sz="2000" b="1" i="1">
                <a:latin typeface="幼圆" pitchFamily="49" charset="-122"/>
                <a:ea typeface="幼圆" pitchFamily="49" charset="-122"/>
              </a:rPr>
              <a:t>m</a:t>
            </a:r>
            <a:r>
              <a:rPr lang="zh-CN" altLang="en-US" sz="2000" b="1">
                <a:latin typeface="幼圆" pitchFamily="49" charset="-122"/>
                <a:ea typeface="幼圆" pitchFamily="49" charset="-122"/>
              </a:rPr>
              <a:t>行</a:t>
            </a:r>
            <a:r>
              <a:rPr lang="en-US" altLang="zh-CN" sz="2000" b="1" i="1">
                <a:latin typeface="幼圆" pitchFamily="49" charset="-122"/>
                <a:ea typeface="幼圆" pitchFamily="49" charset="-122"/>
              </a:rPr>
              <a:t>n</a:t>
            </a:r>
            <a:r>
              <a:rPr lang="zh-CN" altLang="en-US" sz="2000" b="1">
                <a:latin typeface="幼圆" pitchFamily="49" charset="-122"/>
                <a:ea typeface="幼圆" pitchFamily="49" charset="-122"/>
              </a:rPr>
              <a:t>列的表格，令格（</a:t>
            </a:r>
            <a:r>
              <a:rPr lang="en-US" altLang="zh-CN" sz="2000" b="1">
                <a:latin typeface="幼圆" pitchFamily="49" charset="-122"/>
                <a:ea typeface="幼圆" pitchFamily="49" charset="-122"/>
              </a:rPr>
              <a:t>i</a:t>
            </a:r>
            <a:r>
              <a:rPr lang="en-US" altLang="zh-CN" sz="2000" b="1" i="1">
                <a:latin typeface="幼圆" pitchFamily="49" charset="-122"/>
                <a:ea typeface="幼圆" pitchFamily="49" charset="-122"/>
              </a:rPr>
              <a:t>,j</a:t>
            </a:r>
            <a:r>
              <a:rPr lang="zh-CN" altLang="en-US" sz="2000" b="1">
                <a:latin typeface="幼圆" pitchFamily="49" charset="-122"/>
                <a:ea typeface="幼圆" pitchFamily="49" charset="-122"/>
              </a:rPr>
              <a:t>）对应 </a:t>
            </a:r>
            <a:r>
              <a:rPr lang="en-US" altLang="zh-CN" sz="2000" b="1" i="1">
                <a:solidFill>
                  <a:srgbClr val="000000"/>
                </a:solidFill>
                <a:latin typeface="Times New Roman" pitchFamily="18" charset="0"/>
                <a:cs typeface="Times New Roman" pitchFamily="18" charset="0"/>
              </a:rPr>
              <a:t>x</a:t>
            </a:r>
            <a:r>
              <a:rPr lang="en-US" altLang="zh-CN" sz="2000" b="1" i="1" baseline="-30000">
                <a:solidFill>
                  <a:srgbClr val="000000"/>
                </a:solidFill>
                <a:latin typeface="Times New Roman" pitchFamily="18" charset="0"/>
                <a:cs typeface="Times New Roman" pitchFamily="18" charset="0"/>
              </a:rPr>
              <a:t>ij</a:t>
            </a:r>
            <a:r>
              <a:rPr lang="en-US" altLang="zh-CN" sz="2000" b="1" i="1">
                <a:latin typeface="幼圆" pitchFamily="49" charset="-122"/>
                <a:ea typeface="幼圆" pitchFamily="49" charset="-122"/>
              </a:rPr>
              <a:t> </a:t>
            </a:r>
            <a:r>
              <a:rPr lang="zh-CN" altLang="en-US" sz="2000" b="1">
                <a:latin typeface="幼圆" pitchFamily="49" charset="-122"/>
                <a:ea typeface="幼圆" pitchFamily="49" charset="-122"/>
              </a:rPr>
              <a:t>。将子集中的变量填于相应格中，并将相邻变量（或同行或同列）用边相连，则此子集为闭回路当且仅当其点按上述连法作出的折线可构成一个闭回路。</a:t>
            </a:r>
          </a:p>
        </p:txBody>
      </p:sp>
      <p:pic>
        <p:nvPicPr>
          <p:cNvPr id="120845" name="Picture 13" descr="GIFICOB0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01013" y="4076700"/>
            <a:ext cx="533400" cy="828675"/>
          </a:xfrm>
          <a:prstGeom prst="rect">
            <a:avLst/>
          </a:prstGeom>
          <a:noFill/>
          <a:extLst>
            <a:ext uri="{909E8E84-426E-40DD-AFC4-6F175D3DCCD1}">
              <a14:hiddenFill xmlns:a14="http://schemas.microsoft.com/office/drawing/2010/main">
                <a:solidFill>
                  <a:srgbClr val="FFFFFF"/>
                </a:solidFill>
              </a14:hiddenFill>
            </a:ext>
          </a:extLst>
        </p:spPr>
      </p:pic>
      <p:sp>
        <p:nvSpPr>
          <p:cNvPr id="120846" name="AutoShape 14"/>
          <p:cNvSpPr>
            <a:spLocks noChangeArrowheads="1"/>
          </p:cNvSpPr>
          <p:nvPr/>
        </p:nvSpPr>
        <p:spPr bwMode="auto">
          <a:xfrm>
            <a:off x="395288" y="3213100"/>
            <a:ext cx="8353425" cy="762000"/>
          </a:xfrm>
          <a:prstGeom prst="wedgeRoundRectCallout">
            <a:avLst>
              <a:gd name="adj1" fmla="val 42796"/>
              <a:gd name="adj2" fmla="val 89167"/>
              <a:gd name="adj3" fmla="val 16667"/>
            </a:avLst>
          </a:prstGeom>
          <a:solidFill>
            <a:srgbClr val="FFCC99"/>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latin typeface="幼圆" pitchFamily="49" charset="-122"/>
                <a:ea typeface="幼圆" pitchFamily="49" charset="-122"/>
              </a:rPr>
              <a:t>例如，当</a:t>
            </a:r>
            <a:r>
              <a:rPr lang="en-US" altLang="zh-CN" sz="2000" b="1" i="1">
                <a:latin typeface="幼圆" pitchFamily="49" charset="-122"/>
                <a:ea typeface="幼圆" pitchFamily="49" charset="-122"/>
              </a:rPr>
              <a:t>m</a:t>
            </a:r>
            <a:r>
              <a:rPr lang="en-US" altLang="zh-CN" sz="2000" b="1">
                <a:latin typeface="幼圆" pitchFamily="49" charset="-122"/>
                <a:ea typeface="幼圆" pitchFamily="49" charset="-122"/>
              </a:rPr>
              <a:t>=3,</a:t>
            </a:r>
            <a:r>
              <a:rPr lang="en-US" altLang="zh-CN" sz="2000" b="1" i="1">
                <a:latin typeface="幼圆" pitchFamily="49" charset="-122"/>
                <a:ea typeface="幼圆" pitchFamily="49" charset="-122"/>
              </a:rPr>
              <a:t>n</a:t>
            </a:r>
            <a:r>
              <a:rPr lang="en-US" altLang="zh-CN" sz="2000" b="1">
                <a:latin typeface="幼圆" pitchFamily="49" charset="-122"/>
                <a:ea typeface="幼圆" pitchFamily="49" charset="-122"/>
              </a:rPr>
              <a:t>=4</a:t>
            </a:r>
            <a:r>
              <a:rPr lang="zh-CN" altLang="en-US" sz="2000" b="1">
                <a:latin typeface="幼圆" pitchFamily="49" charset="-122"/>
                <a:ea typeface="幼圆" pitchFamily="49" charset="-122"/>
              </a:rPr>
              <a:t>时，</a:t>
            </a:r>
            <a:r>
              <a:rPr lang="en-US" altLang="zh-CN" sz="2000" b="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12</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13</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23</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24</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34</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32</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和</a:t>
            </a:r>
            <a:r>
              <a:rPr lang="en-US" altLang="zh-CN" sz="2000" b="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12</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14</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24</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32</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latin typeface="幼圆" pitchFamily="49" charset="-122"/>
                <a:ea typeface="幼圆" pitchFamily="49" charset="-122"/>
              </a:rPr>
              <a:t> </a:t>
            </a:r>
            <a:r>
              <a:rPr lang="en-US" altLang="zh-CN" sz="2000" b="1">
                <a:latin typeface="Arial"/>
                <a:ea typeface="幼圆" pitchFamily="49" charset="-122"/>
              </a:rPr>
              <a:t> </a:t>
            </a:r>
            <a:r>
              <a:rPr lang="zh-CN" altLang="en-US" sz="2000" b="1">
                <a:latin typeface="幼圆" pitchFamily="49" charset="-122"/>
                <a:ea typeface="幼圆" pitchFamily="49" charset="-122"/>
              </a:rPr>
              <a:t>均为闭回路，见表</a:t>
            </a:r>
            <a:r>
              <a:rPr lang="en-US" altLang="zh-CN" sz="2000" b="1">
                <a:latin typeface="幼圆" pitchFamily="49" charset="-122"/>
                <a:ea typeface="幼圆" pitchFamily="49" charset="-122"/>
              </a:rPr>
              <a:t>8.9</a:t>
            </a:r>
            <a:r>
              <a:rPr lang="zh-CN" altLang="en-US" sz="2000" b="1">
                <a:latin typeface="幼圆" pitchFamily="49" charset="-122"/>
                <a:ea typeface="幼圆" pitchFamily="49" charset="-122"/>
              </a:rPr>
              <a:t>和表</a:t>
            </a:r>
            <a:r>
              <a:rPr lang="en-US" altLang="zh-CN" sz="2000" b="1">
                <a:latin typeface="幼圆" pitchFamily="49" charset="-122"/>
                <a:ea typeface="幼圆" pitchFamily="49" charset="-122"/>
              </a:rPr>
              <a:t>8.10</a:t>
            </a:r>
            <a:r>
              <a:rPr lang="zh-CN" altLang="en-US" sz="2000" b="1">
                <a:latin typeface="幼圆" pitchFamily="49" charset="-122"/>
                <a:ea typeface="幼圆" pitchFamily="49" charset="-122"/>
              </a:rPr>
              <a:t>。</a:t>
            </a:r>
          </a:p>
        </p:txBody>
      </p:sp>
      <p:grpSp>
        <p:nvGrpSpPr>
          <p:cNvPr id="120867" name="Group 35"/>
          <p:cNvGrpSpPr>
            <a:grpSpLocks/>
          </p:cNvGrpSpPr>
          <p:nvPr/>
        </p:nvGrpSpPr>
        <p:grpSpPr bwMode="auto">
          <a:xfrm>
            <a:off x="468313" y="4292600"/>
            <a:ext cx="3240087" cy="2160588"/>
            <a:chOff x="295" y="2704"/>
            <a:chExt cx="2041" cy="1361"/>
          </a:xfrm>
        </p:grpSpPr>
        <p:sp>
          <p:nvSpPr>
            <p:cNvPr id="120863" name="AutoShape 31"/>
            <p:cNvSpPr>
              <a:spLocks noChangeArrowheads="1"/>
            </p:cNvSpPr>
            <p:nvPr/>
          </p:nvSpPr>
          <p:spPr bwMode="auto">
            <a:xfrm>
              <a:off x="295" y="2704"/>
              <a:ext cx="2041" cy="1361"/>
            </a:xfrm>
            <a:prstGeom prst="foldedCorner">
              <a:avLst>
                <a:gd name="adj" fmla="val 12500"/>
              </a:avLst>
            </a:prstGeom>
            <a:solidFill>
              <a:srgbClr val="FFCC99">
                <a:alpha val="20000"/>
              </a:srgbClr>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pic>
          <p:nvPicPr>
            <p:cNvPr id="120861" name="Picture 29" descr="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 y="2795"/>
              <a:ext cx="1440" cy="1080"/>
            </a:xfrm>
            <a:prstGeom prst="rect">
              <a:avLst/>
            </a:prstGeom>
            <a:noFill/>
            <a:extLst>
              <a:ext uri="{909E8E84-426E-40DD-AFC4-6F175D3DCCD1}">
                <a14:hiddenFill xmlns:a14="http://schemas.microsoft.com/office/drawing/2010/main">
                  <a:solidFill>
                    <a:srgbClr val="FFFFFF"/>
                  </a:solidFill>
                </a14:hiddenFill>
              </a:ext>
            </a:extLst>
          </p:spPr>
        </p:pic>
        <p:sp>
          <p:nvSpPr>
            <p:cNvPr id="120865" name="Text Box 33"/>
            <p:cNvSpPr txBox="1">
              <a:spLocks noChangeArrowheads="1"/>
            </p:cNvSpPr>
            <p:nvPr/>
          </p:nvSpPr>
          <p:spPr bwMode="auto">
            <a:xfrm>
              <a:off x="884" y="3657"/>
              <a:ext cx="44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a:t>表</a:t>
              </a:r>
              <a:r>
                <a:rPr lang="en-US" altLang="zh-CN"/>
                <a:t>(8.9)</a:t>
              </a:r>
            </a:p>
          </p:txBody>
        </p:sp>
      </p:grpSp>
      <p:grpSp>
        <p:nvGrpSpPr>
          <p:cNvPr id="120868" name="Group 36"/>
          <p:cNvGrpSpPr>
            <a:grpSpLocks/>
          </p:cNvGrpSpPr>
          <p:nvPr/>
        </p:nvGrpSpPr>
        <p:grpSpPr bwMode="auto">
          <a:xfrm>
            <a:off x="3924300" y="4292600"/>
            <a:ext cx="3240088" cy="2160588"/>
            <a:chOff x="2472" y="2704"/>
            <a:chExt cx="2041" cy="1361"/>
          </a:xfrm>
        </p:grpSpPr>
        <p:sp>
          <p:nvSpPr>
            <p:cNvPr id="120864" name="AutoShape 32"/>
            <p:cNvSpPr>
              <a:spLocks noChangeArrowheads="1"/>
            </p:cNvSpPr>
            <p:nvPr/>
          </p:nvSpPr>
          <p:spPr bwMode="auto">
            <a:xfrm>
              <a:off x="2472" y="2704"/>
              <a:ext cx="2041" cy="1361"/>
            </a:xfrm>
            <a:prstGeom prst="foldedCorner">
              <a:avLst>
                <a:gd name="adj" fmla="val 12500"/>
              </a:avLst>
            </a:prstGeom>
            <a:solidFill>
              <a:srgbClr val="FFCC99">
                <a:alpha val="20000"/>
              </a:srgbClr>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20862" name="Picture 30" descr="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0" y="2795"/>
              <a:ext cx="1440" cy="1080"/>
            </a:xfrm>
            <a:prstGeom prst="rect">
              <a:avLst/>
            </a:prstGeom>
            <a:noFill/>
            <a:extLst>
              <a:ext uri="{909E8E84-426E-40DD-AFC4-6F175D3DCCD1}">
                <a14:hiddenFill xmlns:a14="http://schemas.microsoft.com/office/drawing/2010/main">
                  <a:solidFill>
                    <a:srgbClr val="FFFFFF"/>
                  </a:solidFill>
                </a14:hiddenFill>
              </a:ext>
            </a:extLst>
          </p:spPr>
        </p:pic>
        <p:sp>
          <p:nvSpPr>
            <p:cNvPr id="120866" name="Text Box 34"/>
            <p:cNvSpPr txBox="1">
              <a:spLocks noChangeArrowheads="1"/>
            </p:cNvSpPr>
            <p:nvPr/>
          </p:nvSpPr>
          <p:spPr bwMode="auto">
            <a:xfrm>
              <a:off x="3152" y="3657"/>
              <a:ext cx="5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a:t>表</a:t>
              </a:r>
              <a:r>
                <a:rPr lang="en-US" altLang="zh-CN"/>
                <a:t>(8.10)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120843"/>
                                        </p:tgtEl>
                                        <p:attrNameLst>
                                          <p:attrName>style.visibility</p:attrName>
                                        </p:attrNameLst>
                                      </p:cBhvr>
                                      <p:to>
                                        <p:strVal val="visible"/>
                                      </p:to>
                                    </p:set>
                                    <p:anim calcmode="lin" valueType="num">
                                      <p:cBhvr>
                                        <p:cTn id="7" dur="1000" fill="hold"/>
                                        <p:tgtEl>
                                          <p:spTgt spid="120843"/>
                                        </p:tgtEl>
                                        <p:attrNameLst>
                                          <p:attrName>ppt_x</p:attrName>
                                        </p:attrNameLst>
                                      </p:cBhvr>
                                      <p:tavLst>
                                        <p:tav tm="0">
                                          <p:val>
                                            <p:strVal val="#ppt_x-.2"/>
                                          </p:val>
                                        </p:tav>
                                        <p:tav tm="100000">
                                          <p:val>
                                            <p:strVal val="#ppt_x"/>
                                          </p:val>
                                        </p:tav>
                                      </p:tavLst>
                                    </p:anim>
                                    <p:anim calcmode="lin" valueType="num">
                                      <p:cBhvr>
                                        <p:cTn id="8" dur="1000" fill="hold"/>
                                        <p:tgtEl>
                                          <p:spTgt spid="12084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084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0" presetClass="entr" presetSubtype="0" fill="hold" grpId="0" nodeType="clickEffect">
                                  <p:stCondLst>
                                    <p:cond delay="0"/>
                                  </p:stCondLst>
                                  <p:childTnLst>
                                    <p:set>
                                      <p:cBhvr>
                                        <p:cTn id="13" dur="1" fill="hold">
                                          <p:stCondLst>
                                            <p:cond delay="0"/>
                                          </p:stCondLst>
                                        </p:cTn>
                                        <p:tgtEl>
                                          <p:spTgt spid="120844"/>
                                        </p:tgtEl>
                                        <p:attrNameLst>
                                          <p:attrName>style.visibility</p:attrName>
                                        </p:attrNameLst>
                                      </p:cBhvr>
                                      <p:to>
                                        <p:strVal val="visible"/>
                                      </p:to>
                                    </p:set>
                                    <p:animEffect transition="in" filter="wedge">
                                      <p:cBhvr>
                                        <p:cTn id="14" dur="2000"/>
                                        <p:tgtEl>
                                          <p:spTgt spid="12084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20845"/>
                                        </p:tgtEl>
                                        <p:attrNameLst>
                                          <p:attrName>style.visibility</p:attrName>
                                        </p:attrNameLst>
                                      </p:cBhvr>
                                      <p:to>
                                        <p:strVal val="visible"/>
                                      </p:to>
                                    </p:set>
                                    <p:animEffect transition="in" filter="fade">
                                      <p:cBhvr>
                                        <p:cTn id="19" dur="1000"/>
                                        <p:tgtEl>
                                          <p:spTgt spid="120845"/>
                                        </p:tgtEl>
                                      </p:cBhvr>
                                    </p:animEffect>
                                    <p:anim calcmode="lin" valueType="num">
                                      <p:cBhvr>
                                        <p:cTn id="20" dur="1000" fill="hold"/>
                                        <p:tgtEl>
                                          <p:spTgt spid="120845"/>
                                        </p:tgtEl>
                                        <p:attrNameLst>
                                          <p:attrName>ppt_x</p:attrName>
                                        </p:attrNameLst>
                                      </p:cBhvr>
                                      <p:tavLst>
                                        <p:tav tm="0">
                                          <p:val>
                                            <p:strVal val="#ppt_x"/>
                                          </p:val>
                                        </p:tav>
                                        <p:tav tm="100000">
                                          <p:val>
                                            <p:strVal val="#ppt_x"/>
                                          </p:val>
                                        </p:tav>
                                      </p:tavLst>
                                    </p:anim>
                                    <p:anim calcmode="lin" valueType="num">
                                      <p:cBhvr>
                                        <p:cTn id="21" dur="1000" fill="hold"/>
                                        <p:tgtEl>
                                          <p:spTgt spid="120845"/>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120846"/>
                                        </p:tgtEl>
                                        <p:attrNameLst>
                                          <p:attrName>style.visibility</p:attrName>
                                        </p:attrNameLst>
                                      </p:cBhvr>
                                      <p:to>
                                        <p:strVal val="visible"/>
                                      </p:to>
                                    </p:set>
                                    <p:animEffect transition="in" filter="dissolve">
                                      <p:cBhvr>
                                        <p:cTn id="25" dur="500"/>
                                        <p:tgtEl>
                                          <p:spTgt spid="12084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7" presetClass="entr" presetSubtype="0" fill="hold" nodeType="clickEffect">
                                  <p:stCondLst>
                                    <p:cond delay="0"/>
                                  </p:stCondLst>
                                  <p:childTnLst>
                                    <p:set>
                                      <p:cBhvr>
                                        <p:cTn id="29" dur="1" fill="hold">
                                          <p:stCondLst>
                                            <p:cond delay="0"/>
                                          </p:stCondLst>
                                        </p:cTn>
                                        <p:tgtEl>
                                          <p:spTgt spid="120867"/>
                                        </p:tgtEl>
                                        <p:attrNameLst>
                                          <p:attrName>style.visibility</p:attrName>
                                        </p:attrNameLst>
                                      </p:cBhvr>
                                      <p:to>
                                        <p:strVal val="visible"/>
                                      </p:to>
                                    </p:set>
                                    <p:animEffect transition="in" filter="fade">
                                      <p:cBhvr>
                                        <p:cTn id="30" dur="1000"/>
                                        <p:tgtEl>
                                          <p:spTgt spid="120867"/>
                                        </p:tgtEl>
                                      </p:cBhvr>
                                    </p:animEffect>
                                    <p:anim calcmode="lin" valueType="num">
                                      <p:cBhvr>
                                        <p:cTn id="31" dur="1000" fill="hold"/>
                                        <p:tgtEl>
                                          <p:spTgt spid="120867"/>
                                        </p:tgtEl>
                                        <p:attrNameLst>
                                          <p:attrName>ppt_x</p:attrName>
                                        </p:attrNameLst>
                                      </p:cBhvr>
                                      <p:tavLst>
                                        <p:tav tm="0">
                                          <p:val>
                                            <p:strVal val="#ppt_x"/>
                                          </p:val>
                                        </p:tav>
                                        <p:tav tm="100000">
                                          <p:val>
                                            <p:strVal val="#ppt_x"/>
                                          </p:val>
                                        </p:tav>
                                      </p:tavLst>
                                    </p:anim>
                                    <p:anim calcmode="lin" valueType="num">
                                      <p:cBhvr>
                                        <p:cTn id="32" dur="900" decel="100000" fill="hold"/>
                                        <p:tgtEl>
                                          <p:spTgt spid="120867"/>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20867"/>
                                        </p:tgtEl>
                                        <p:attrNameLst>
                                          <p:attrName>ppt_y</p:attrName>
                                        </p:attrNameLst>
                                      </p:cBhvr>
                                      <p:tavLst>
                                        <p:tav tm="0">
                                          <p:val>
                                            <p:strVal val="#ppt_y-.03"/>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7" presetClass="entr" presetSubtype="0" fill="hold" nodeType="clickEffect">
                                  <p:stCondLst>
                                    <p:cond delay="0"/>
                                  </p:stCondLst>
                                  <p:childTnLst>
                                    <p:set>
                                      <p:cBhvr>
                                        <p:cTn id="37" dur="1" fill="hold">
                                          <p:stCondLst>
                                            <p:cond delay="0"/>
                                          </p:stCondLst>
                                        </p:cTn>
                                        <p:tgtEl>
                                          <p:spTgt spid="120868"/>
                                        </p:tgtEl>
                                        <p:attrNameLst>
                                          <p:attrName>style.visibility</p:attrName>
                                        </p:attrNameLst>
                                      </p:cBhvr>
                                      <p:to>
                                        <p:strVal val="visible"/>
                                      </p:to>
                                    </p:set>
                                    <p:animEffect transition="in" filter="fade">
                                      <p:cBhvr>
                                        <p:cTn id="38" dur="1000"/>
                                        <p:tgtEl>
                                          <p:spTgt spid="120868"/>
                                        </p:tgtEl>
                                      </p:cBhvr>
                                    </p:animEffect>
                                    <p:anim calcmode="lin" valueType="num">
                                      <p:cBhvr>
                                        <p:cTn id="39" dur="1000" fill="hold"/>
                                        <p:tgtEl>
                                          <p:spTgt spid="120868"/>
                                        </p:tgtEl>
                                        <p:attrNameLst>
                                          <p:attrName>ppt_x</p:attrName>
                                        </p:attrNameLst>
                                      </p:cBhvr>
                                      <p:tavLst>
                                        <p:tav tm="0">
                                          <p:val>
                                            <p:strVal val="#ppt_x"/>
                                          </p:val>
                                        </p:tav>
                                        <p:tav tm="100000">
                                          <p:val>
                                            <p:strVal val="#ppt_x"/>
                                          </p:val>
                                        </p:tav>
                                      </p:tavLst>
                                    </p:anim>
                                    <p:anim calcmode="lin" valueType="num">
                                      <p:cBhvr>
                                        <p:cTn id="40" dur="900" decel="100000" fill="hold"/>
                                        <p:tgtEl>
                                          <p:spTgt spid="120868"/>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2086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4" grpId="0" animBg="1"/>
      <p:bldP spid="12084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3"/>
          <p:cNvSpPr>
            <a:spLocks noGrp="1"/>
          </p:cNvSpPr>
          <p:nvPr>
            <p:ph type="sldNum" sz="quarter" idx="10"/>
          </p:nvPr>
        </p:nvSpPr>
        <p:spPr/>
        <p:txBody>
          <a:bodyPr/>
          <a:lstStyle/>
          <a:p>
            <a:fld id="{EE0D07E9-15F1-4FED-B618-8879162E3F78}" type="slidenum">
              <a:rPr lang="en-US" altLang="zh-CN"/>
              <a:pPr/>
              <a:t>31</a:t>
            </a:fld>
            <a:endParaRPr lang="en-US" altLang="zh-CN"/>
          </a:p>
        </p:txBody>
      </p:sp>
      <p:sp>
        <p:nvSpPr>
          <p:cNvPr id="121861" name="AutoShape 5"/>
          <p:cNvSpPr>
            <a:spLocks noChangeArrowheads="1"/>
          </p:cNvSpPr>
          <p:nvPr/>
        </p:nvSpPr>
        <p:spPr bwMode="auto">
          <a:xfrm>
            <a:off x="409575" y="476250"/>
            <a:ext cx="8332788" cy="838200"/>
          </a:xfrm>
          <a:prstGeom prst="horizontalScroll">
            <a:avLst>
              <a:gd name="adj" fmla="val 8264"/>
            </a:avLst>
          </a:prstGeom>
          <a:solidFill>
            <a:srgbClr val="FFCC99">
              <a:alpha val="50000"/>
            </a:srgbClr>
          </a:solidFill>
          <a:ln w="12700">
            <a:solidFill>
              <a:srgbClr val="99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990000"/>
                </a:solidFill>
                <a:latin typeface="幼圆" pitchFamily="49" charset="-122"/>
                <a:ea typeface="幼圆" pitchFamily="49" charset="-122"/>
              </a:rPr>
              <a:t>定理</a:t>
            </a:r>
            <a:r>
              <a:rPr lang="en-US" altLang="zh-CN" sz="2000" b="1">
                <a:solidFill>
                  <a:srgbClr val="990000"/>
                </a:solidFill>
                <a:latin typeface="幼圆" pitchFamily="49" charset="-122"/>
                <a:ea typeface="幼圆" pitchFamily="49" charset="-122"/>
              </a:rPr>
              <a:t>8.4</a:t>
            </a:r>
            <a:r>
              <a:rPr lang="en-US" altLang="zh-CN" sz="2000" b="1">
                <a:latin typeface="幼圆" pitchFamily="49" charset="-122"/>
                <a:ea typeface="幼圆" pitchFamily="49" charset="-122"/>
              </a:rPr>
              <a:t>   X</a:t>
            </a:r>
            <a:r>
              <a:rPr lang="zh-CN" altLang="en-US" sz="2000" b="1">
                <a:latin typeface="幼圆" pitchFamily="49" charset="-122"/>
                <a:ea typeface="幼圆" pitchFamily="49" charset="-122"/>
              </a:rPr>
              <a:t>为</a:t>
            </a:r>
            <a:r>
              <a:rPr lang="en-US" altLang="zh-CN" sz="2000" b="1">
                <a:latin typeface="幼圆" pitchFamily="49" charset="-122"/>
                <a:ea typeface="幼圆" pitchFamily="49" charset="-122"/>
              </a:rPr>
              <a:t>{ </a:t>
            </a:r>
            <a:r>
              <a:rPr lang="en-US" altLang="zh-CN" sz="2000" b="1" i="1">
                <a:solidFill>
                  <a:srgbClr val="000000"/>
                </a:solidFill>
                <a:latin typeface="Times New Roman" pitchFamily="18" charset="0"/>
                <a:cs typeface="Times New Roman" pitchFamily="18" charset="0"/>
              </a:rPr>
              <a:t>x</a:t>
            </a:r>
            <a:r>
              <a:rPr lang="en-US" altLang="zh-CN" sz="2000" b="1" i="1" baseline="-30000">
                <a:solidFill>
                  <a:srgbClr val="000000"/>
                </a:solidFill>
                <a:latin typeface="Times New Roman" pitchFamily="18" charset="0"/>
                <a:cs typeface="Times New Roman" pitchFamily="18" charset="0"/>
              </a:rPr>
              <a:t>ij</a:t>
            </a:r>
            <a:r>
              <a:rPr lang="en-US" altLang="zh-CN" sz="2000" b="1" i="1">
                <a:latin typeface="幼圆" pitchFamily="49" charset="-122"/>
                <a:ea typeface="幼圆" pitchFamily="49" charset="-122"/>
              </a:rPr>
              <a:t> </a:t>
            </a:r>
            <a:r>
              <a:rPr lang="en-US" altLang="zh-CN" sz="2000" b="1">
                <a:latin typeface="幼圆" pitchFamily="49" charset="-122"/>
                <a:ea typeface="幼圆" pitchFamily="49" charset="-122"/>
              </a:rPr>
              <a:t>}</a:t>
            </a:r>
            <a:r>
              <a:rPr lang="zh-CN" altLang="en-US" sz="2000" b="1">
                <a:latin typeface="幼圆" pitchFamily="49" charset="-122"/>
                <a:ea typeface="幼圆" pitchFamily="49" charset="-122"/>
              </a:rPr>
              <a:t>（</a:t>
            </a:r>
            <a:r>
              <a:rPr lang="en-US" altLang="zh-CN" sz="2000" b="1" i="1">
                <a:latin typeface="幼圆" pitchFamily="49" charset="-122"/>
                <a:ea typeface="幼圆" pitchFamily="49" charset="-122"/>
              </a:rPr>
              <a:t>i</a:t>
            </a:r>
            <a:r>
              <a:rPr lang="en-US" altLang="zh-CN" sz="2000" b="1">
                <a:latin typeface="幼圆" pitchFamily="49" charset="-122"/>
                <a:ea typeface="幼圆" pitchFamily="49" charset="-122"/>
              </a:rPr>
              <a:t>=1,</a:t>
            </a:r>
            <a:r>
              <a:rPr lang="en-US" altLang="zh-CN" sz="2000" b="1">
                <a:latin typeface="Arial"/>
                <a:ea typeface="幼圆" pitchFamily="49" charset="-122"/>
              </a:rPr>
              <a:t>…</a:t>
            </a:r>
            <a:r>
              <a:rPr lang="zh-CN" altLang="en-US" sz="2000" b="1">
                <a:latin typeface="幼圆" pitchFamily="49" charset="-122"/>
                <a:ea typeface="幼圆" pitchFamily="49" charset="-122"/>
              </a:rPr>
              <a:t>，</a:t>
            </a:r>
            <a:r>
              <a:rPr lang="en-US" altLang="zh-CN" sz="2000" b="1" i="1">
                <a:latin typeface="幼圆" pitchFamily="49" charset="-122"/>
                <a:ea typeface="幼圆" pitchFamily="49" charset="-122"/>
              </a:rPr>
              <a:t>m</a:t>
            </a:r>
            <a:r>
              <a:rPr lang="zh-CN" altLang="en-US" sz="2000" b="1">
                <a:latin typeface="幼圆" pitchFamily="49" charset="-122"/>
                <a:ea typeface="幼圆" pitchFamily="49" charset="-122"/>
              </a:rPr>
              <a:t>；</a:t>
            </a:r>
            <a:r>
              <a:rPr lang="en-US" altLang="zh-CN" sz="2000" b="1" i="1">
                <a:latin typeface="幼圆" pitchFamily="49" charset="-122"/>
                <a:ea typeface="幼圆" pitchFamily="49" charset="-122"/>
              </a:rPr>
              <a:t>j</a:t>
            </a:r>
            <a:r>
              <a:rPr lang="en-US" altLang="zh-CN" sz="2000" b="1">
                <a:latin typeface="幼圆" pitchFamily="49" charset="-122"/>
                <a:ea typeface="幼圆" pitchFamily="49" charset="-122"/>
              </a:rPr>
              <a:t>=1</a:t>
            </a:r>
            <a:r>
              <a:rPr lang="zh-CN" altLang="en-US" sz="2000" b="1">
                <a:latin typeface="幼圆" pitchFamily="49" charset="-122"/>
                <a:ea typeface="幼圆" pitchFamily="49" charset="-122"/>
              </a:rPr>
              <a:t>，</a:t>
            </a:r>
            <a:r>
              <a:rPr lang="en-US" altLang="zh-CN" sz="2000" b="1">
                <a:latin typeface="Arial"/>
                <a:ea typeface="幼圆" pitchFamily="49" charset="-122"/>
              </a:rPr>
              <a:t>…</a:t>
            </a:r>
            <a:r>
              <a:rPr lang="zh-CN" altLang="en-US" sz="2000" b="1">
                <a:latin typeface="幼圆" pitchFamily="49" charset="-122"/>
                <a:ea typeface="幼圆" pitchFamily="49" charset="-122"/>
              </a:rPr>
              <a:t>，</a:t>
            </a:r>
            <a:r>
              <a:rPr lang="en-US" altLang="zh-CN" sz="2000" b="1" i="1">
                <a:latin typeface="幼圆" pitchFamily="49" charset="-122"/>
                <a:ea typeface="幼圆" pitchFamily="49" charset="-122"/>
              </a:rPr>
              <a:t>n</a:t>
            </a:r>
            <a:r>
              <a:rPr lang="zh-CN" altLang="en-US" sz="2000" b="1">
                <a:latin typeface="幼圆" pitchFamily="49" charset="-122"/>
                <a:ea typeface="幼圆" pitchFamily="49" charset="-122"/>
              </a:rPr>
              <a:t>）的一个子集，</a:t>
            </a:r>
            <a:r>
              <a:rPr lang="en-US" altLang="zh-CN" sz="2000" b="1">
                <a:latin typeface="幼圆" pitchFamily="49" charset="-122"/>
                <a:ea typeface="幼圆" pitchFamily="49" charset="-122"/>
              </a:rPr>
              <a:t>X</a:t>
            </a:r>
            <a:r>
              <a:rPr lang="zh-CN" altLang="en-US" sz="2000" b="1">
                <a:latin typeface="幼圆" pitchFamily="49" charset="-122"/>
                <a:ea typeface="幼圆" pitchFamily="49" charset="-122"/>
              </a:rPr>
              <a:t>中的变量对应的</a:t>
            </a:r>
            <a:r>
              <a:rPr lang="en-US" altLang="zh-CN" sz="2000" b="1" i="1">
                <a:latin typeface="幼圆" pitchFamily="49" charset="-122"/>
                <a:ea typeface="幼圆" pitchFamily="49" charset="-122"/>
              </a:rPr>
              <a:t>A</a:t>
            </a:r>
            <a:r>
              <a:rPr lang="zh-CN" altLang="en-US" sz="2000" b="1">
                <a:latin typeface="幼圆" pitchFamily="49" charset="-122"/>
                <a:ea typeface="幼圆" pitchFamily="49" charset="-122"/>
              </a:rPr>
              <a:t>中的列向量集线性无关的充要条件为</a:t>
            </a:r>
            <a:r>
              <a:rPr lang="en-US" altLang="zh-CN" sz="2000" b="1">
                <a:latin typeface="幼圆" pitchFamily="49" charset="-122"/>
                <a:ea typeface="幼圆" pitchFamily="49" charset="-122"/>
              </a:rPr>
              <a:t>X</a:t>
            </a:r>
            <a:r>
              <a:rPr lang="zh-CN" altLang="en-US" sz="2000" b="1">
                <a:latin typeface="幼圆" pitchFamily="49" charset="-122"/>
                <a:ea typeface="幼圆" pitchFamily="49" charset="-122"/>
              </a:rPr>
              <a:t>中不包含闭回路。</a:t>
            </a:r>
          </a:p>
        </p:txBody>
      </p:sp>
      <p:sp>
        <p:nvSpPr>
          <p:cNvPr id="121865" name="AutoShape 9"/>
          <p:cNvSpPr>
            <a:spLocks noChangeArrowheads="1"/>
          </p:cNvSpPr>
          <p:nvPr/>
        </p:nvSpPr>
        <p:spPr bwMode="auto">
          <a:xfrm>
            <a:off x="395288" y="1341438"/>
            <a:ext cx="8353425" cy="1462087"/>
          </a:xfrm>
          <a:prstGeom prst="foldedCorner">
            <a:avLst>
              <a:gd name="adj" fmla="val 12500"/>
            </a:avLst>
          </a:prstGeom>
          <a:solidFill>
            <a:srgbClr val="FFCC99"/>
          </a:solidFill>
          <a:ln w="12700">
            <a:solidFill>
              <a:srgbClr val="99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latin typeface="幼圆" pitchFamily="49" charset="-122"/>
                <a:ea typeface="幼圆" pitchFamily="49" charset="-122"/>
              </a:rPr>
              <a:t>定量</a:t>
            </a:r>
            <a:r>
              <a:rPr lang="en-US" altLang="zh-CN" sz="2000" b="1">
                <a:latin typeface="幼圆" pitchFamily="49" charset="-122"/>
                <a:ea typeface="幼圆" pitchFamily="49" charset="-122"/>
              </a:rPr>
              <a:t>8.4</a:t>
            </a:r>
            <a:r>
              <a:rPr lang="zh-CN" altLang="en-US" sz="2000" b="1">
                <a:latin typeface="幼圆" pitchFamily="49" charset="-122"/>
                <a:ea typeface="幼圆" pitchFamily="49" charset="-122"/>
              </a:rPr>
              <a:t>不难用线性代数知识证明，详细证明从略。根据定理</a:t>
            </a:r>
            <a:r>
              <a:rPr lang="en-US" altLang="zh-CN" sz="2000" b="1">
                <a:latin typeface="幼圆" pitchFamily="49" charset="-122"/>
                <a:ea typeface="幼圆" pitchFamily="49" charset="-122"/>
              </a:rPr>
              <a:t>8.4</a:t>
            </a:r>
            <a:r>
              <a:rPr lang="zh-CN" altLang="en-US" sz="2000" b="1">
                <a:latin typeface="幼圆" pitchFamily="49" charset="-122"/>
                <a:ea typeface="幼圆" pitchFamily="49" charset="-122"/>
              </a:rPr>
              <a:t>，要选取（</a:t>
            </a:r>
            <a:r>
              <a:rPr lang="en-US" altLang="zh-CN" sz="2000" b="1">
                <a:latin typeface="幼圆" pitchFamily="49" charset="-122"/>
                <a:ea typeface="幼圆" pitchFamily="49" charset="-122"/>
              </a:rPr>
              <a:t>8.9</a:t>
            </a:r>
            <a:r>
              <a:rPr lang="zh-CN" altLang="en-US" sz="2000" b="1">
                <a:latin typeface="幼圆" pitchFamily="49" charset="-122"/>
                <a:ea typeface="幼圆" pitchFamily="49" charset="-122"/>
              </a:rPr>
              <a:t>）的一组基变量并进而得到一个基本可行解，只需选取</a:t>
            </a:r>
            <a:r>
              <a:rPr lang="en-US" altLang="zh-CN" sz="2000" b="1">
                <a:latin typeface="幼圆" pitchFamily="49" charset="-122"/>
                <a:ea typeface="幼圆" pitchFamily="49" charset="-122"/>
              </a:rPr>
              <a:t>{</a:t>
            </a:r>
            <a:r>
              <a:rPr lang="en-US" altLang="zh-CN" sz="2000" b="1" i="1">
                <a:latin typeface="幼圆" pitchFamily="49" charset="-122"/>
                <a:ea typeface="幼圆" pitchFamily="49" charset="-122"/>
              </a:rPr>
              <a:t>xij</a:t>
            </a:r>
            <a:r>
              <a:rPr lang="en-US" altLang="zh-CN" sz="2000" b="1">
                <a:latin typeface="幼圆" pitchFamily="49" charset="-122"/>
                <a:ea typeface="幼圆" pitchFamily="49" charset="-122"/>
              </a:rPr>
              <a:t>}</a:t>
            </a:r>
            <a:r>
              <a:rPr lang="zh-CN" altLang="en-US" sz="2000" b="1">
                <a:latin typeface="幼圆" pitchFamily="49" charset="-122"/>
                <a:ea typeface="幼圆" pitchFamily="49" charset="-122"/>
              </a:rPr>
              <a:t>的一个子集</a:t>
            </a:r>
            <a:r>
              <a:rPr lang="en-US" altLang="zh-CN" sz="2000" b="1">
                <a:latin typeface="幼圆" pitchFamily="49" charset="-122"/>
                <a:ea typeface="幼圆" pitchFamily="49" charset="-122"/>
              </a:rPr>
              <a:t>X</a:t>
            </a:r>
            <a:r>
              <a:rPr lang="zh-CN" altLang="en-US" sz="2000" b="1">
                <a:latin typeface="幼圆" pitchFamily="49" charset="-122"/>
                <a:ea typeface="幼圆" pitchFamily="49" charset="-122"/>
              </a:rPr>
              <a:t>，∣</a:t>
            </a:r>
            <a:r>
              <a:rPr lang="en-US" altLang="zh-CN" sz="2000" b="1">
                <a:latin typeface="幼圆" pitchFamily="49" charset="-122"/>
                <a:ea typeface="幼圆" pitchFamily="49" charset="-122"/>
              </a:rPr>
              <a:t>X∣=</a:t>
            </a:r>
            <a:r>
              <a:rPr lang="en-US" altLang="zh-CN" sz="2000" b="1" i="1">
                <a:latin typeface="幼圆" pitchFamily="49" charset="-122"/>
                <a:ea typeface="幼圆" pitchFamily="49" charset="-122"/>
              </a:rPr>
              <a:t>m</a:t>
            </a:r>
            <a:r>
              <a:rPr lang="en-US" altLang="zh-CN" sz="2000" b="1">
                <a:latin typeface="幼圆" pitchFamily="49" charset="-122"/>
                <a:ea typeface="幼圆" pitchFamily="49" charset="-122"/>
              </a:rPr>
              <a:t>+</a:t>
            </a:r>
            <a:r>
              <a:rPr lang="en-US" altLang="zh-CN" sz="2000" b="1" i="1">
                <a:latin typeface="幼圆" pitchFamily="49" charset="-122"/>
                <a:ea typeface="幼圆" pitchFamily="49" charset="-122"/>
              </a:rPr>
              <a:t>n</a:t>
            </a:r>
            <a:r>
              <a:rPr lang="en-US" altLang="zh-CN" sz="2000" b="1">
                <a:latin typeface="幼圆" pitchFamily="49" charset="-122"/>
                <a:ea typeface="幼圆" pitchFamily="49" charset="-122"/>
              </a:rPr>
              <a:t>-1</a:t>
            </a:r>
            <a:r>
              <a:rPr lang="zh-CN" altLang="en-US" sz="2000" b="1">
                <a:latin typeface="幼圆" pitchFamily="49" charset="-122"/>
                <a:ea typeface="幼圆" pitchFamily="49" charset="-122"/>
              </a:rPr>
              <a:t>且</a:t>
            </a:r>
            <a:r>
              <a:rPr lang="en-US" altLang="zh-CN" sz="2000" b="1">
                <a:latin typeface="幼圆" pitchFamily="49" charset="-122"/>
                <a:ea typeface="幼圆" pitchFamily="49" charset="-122"/>
              </a:rPr>
              <a:t>X</a:t>
            </a:r>
            <a:r>
              <a:rPr lang="zh-CN" altLang="en-US" sz="2000" b="1">
                <a:latin typeface="幼圆" pitchFamily="49" charset="-122"/>
                <a:ea typeface="幼圆" pitchFamily="49" charset="-122"/>
              </a:rPr>
              <a:t>中不含闭回路，其中∣</a:t>
            </a:r>
            <a:r>
              <a:rPr lang="en-US" altLang="zh-CN" sz="2000" b="1">
                <a:latin typeface="幼圆" pitchFamily="49" charset="-122"/>
                <a:ea typeface="幼圆" pitchFamily="49" charset="-122"/>
              </a:rPr>
              <a:t>X∣</a:t>
            </a:r>
            <a:r>
              <a:rPr lang="zh-CN" altLang="en-US" sz="2000" b="1">
                <a:latin typeface="幼圆" pitchFamily="49" charset="-122"/>
                <a:ea typeface="幼圆" pitchFamily="49" charset="-122"/>
              </a:rPr>
              <a:t>表示</a:t>
            </a:r>
            <a:r>
              <a:rPr lang="en-US" altLang="zh-CN" sz="2000" b="1">
                <a:latin typeface="幼圆" pitchFamily="49" charset="-122"/>
                <a:ea typeface="幼圆" pitchFamily="49" charset="-122"/>
              </a:rPr>
              <a:t>X</a:t>
            </a:r>
            <a:r>
              <a:rPr lang="zh-CN" altLang="en-US" sz="2000" b="1">
                <a:latin typeface="幼圆" pitchFamily="49" charset="-122"/>
                <a:ea typeface="幼圆" pitchFamily="49" charset="-122"/>
              </a:rPr>
              <a:t>中的变量个数。 </a:t>
            </a:r>
          </a:p>
        </p:txBody>
      </p:sp>
      <p:pic>
        <p:nvPicPr>
          <p:cNvPr id="121866" name="Picture 10" descr="GIFICOB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636838"/>
            <a:ext cx="609600" cy="1028700"/>
          </a:xfrm>
          <a:prstGeom prst="rect">
            <a:avLst/>
          </a:prstGeom>
          <a:noFill/>
          <a:extLst>
            <a:ext uri="{909E8E84-426E-40DD-AFC4-6F175D3DCCD1}">
              <a14:hiddenFill xmlns:a14="http://schemas.microsoft.com/office/drawing/2010/main">
                <a:solidFill>
                  <a:srgbClr val="FFFFFF"/>
                </a:solidFill>
              </a14:hiddenFill>
            </a:ext>
          </a:extLst>
        </p:spPr>
      </p:pic>
      <p:sp>
        <p:nvSpPr>
          <p:cNvPr id="121867" name="AutoShape 11"/>
          <p:cNvSpPr>
            <a:spLocks noChangeArrowheads="1"/>
          </p:cNvSpPr>
          <p:nvPr/>
        </p:nvSpPr>
        <p:spPr bwMode="auto">
          <a:xfrm>
            <a:off x="1187450" y="2565400"/>
            <a:ext cx="6624638" cy="431800"/>
          </a:xfrm>
          <a:prstGeom prst="wedgeRoundRectCallout">
            <a:avLst>
              <a:gd name="adj1" fmla="val -44370"/>
              <a:gd name="adj2" fmla="val 70046"/>
              <a:gd name="adj3" fmla="val 16667"/>
            </a:avLst>
          </a:prstGeom>
          <a:solidFill>
            <a:srgbClr val="FFCC99"/>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楷体_GB2312" pitchFamily="49" charset="-122"/>
                <a:ea typeface="楷体_GB2312" pitchFamily="49" charset="-122"/>
                <a:cs typeface="Times New Roman" pitchFamily="18" charset="0"/>
              </a:rPr>
              <a:t>我们从下面的例子来说明如何选取一个基本可行解。</a:t>
            </a:r>
          </a:p>
        </p:txBody>
      </p:sp>
      <p:sp>
        <p:nvSpPr>
          <p:cNvPr id="121870" name="Rectangle 1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2103" name="Group 247"/>
          <p:cNvGrpSpPr>
            <a:grpSpLocks/>
          </p:cNvGrpSpPr>
          <p:nvPr/>
        </p:nvGrpSpPr>
        <p:grpSpPr bwMode="auto">
          <a:xfrm>
            <a:off x="395288" y="3095625"/>
            <a:ext cx="8353425" cy="765175"/>
            <a:chOff x="249" y="1950"/>
            <a:chExt cx="5262" cy="482"/>
          </a:xfrm>
        </p:grpSpPr>
        <p:sp>
          <p:nvSpPr>
            <p:cNvPr id="121868" name="AutoShape 12"/>
            <p:cNvSpPr>
              <a:spLocks noChangeArrowheads="1"/>
            </p:cNvSpPr>
            <p:nvPr/>
          </p:nvSpPr>
          <p:spPr bwMode="auto">
            <a:xfrm>
              <a:off x="249" y="1950"/>
              <a:ext cx="5262" cy="482"/>
            </a:xfrm>
            <a:prstGeom prst="flowChartAlternateProcess">
              <a:avLst/>
            </a:prstGeom>
            <a:solidFill>
              <a:srgbClr val="FFCC99">
                <a:alpha val="60001"/>
              </a:srgbClr>
            </a:solidFill>
            <a:ln w="12700" algn="ctr">
              <a:solidFill>
                <a:srgbClr val="99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a:solidFill>
                    <a:srgbClr val="000000"/>
                  </a:solidFill>
                  <a:latin typeface="幼圆" pitchFamily="49" charset="-122"/>
                  <a:ea typeface="幼圆" pitchFamily="49" charset="-122"/>
                  <a:cs typeface="Times New Roman" pitchFamily="18" charset="0"/>
                </a:rPr>
                <a:t>    </a:t>
              </a:r>
              <a:r>
                <a:rPr lang="zh-CN" altLang="en-US" sz="2000" b="1">
                  <a:solidFill>
                    <a:srgbClr val="990000"/>
                  </a:solidFill>
                  <a:latin typeface="幼圆" pitchFamily="49" charset="-122"/>
                  <a:ea typeface="幼圆" pitchFamily="49" charset="-122"/>
                  <a:cs typeface="Times New Roman" pitchFamily="18" charset="0"/>
                </a:rPr>
                <a:t>例</a:t>
              </a:r>
              <a:r>
                <a:rPr lang="en-US" altLang="zh-CN" sz="2000" b="1">
                  <a:solidFill>
                    <a:srgbClr val="990000"/>
                  </a:solidFill>
                  <a:latin typeface="幼圆" pitchFamily="49" charset="-122"/>
                  <a:ea typeface="幼圆" pitchFamily="49" charset="-122"/>
                  <a:cs typeface="Times New Roman" pitchFamily="18" charset="0"/>
                </a:rPr>
                <a:t>8.3</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给定运输问题如表</a:t>
              </a:r>
              <a:r>
                <a:rPr lang="en-US" altLang="zh-CN" sz="2000" b="1">
                  <a:solidFill>
                    <a:srgbClr val="000000"/>
                  </a:solidFill>
                  <a:latin typeface="幼圆" pitchFamily="49" charset="-122"/>
                  <a:ea typeface="幼圆" pitchFamily="49" charset="-122"/>
                  <a:cs typeface="Times New Roman" pitchFamily="18" charset="0"/>
                </a:rPr>
                <a:t>8.11</a:t>
              </a:r>
              <a:r>
                <a:rPr lang="zh-CN" altLang="en-US" sz="2000" b="1">
                  <a:solidFill>
                    <a:srgbClr val="000000"/>
                  </a:solidFill>
                  <a:latin typeface="幼圆" pitchFamily="49" charset="-122"/>
                  <a:ea typeface="幼圆" pitchFamily="49" charset="-122"/>
                  <a:cs typeface="Times New Roman" pitchFamily="18" charset="0"/>
                </a:rPr>
                <a:t>所示，表中左上角的数字为单位运价</a:t>
              </a:r>
              <a:r>
                <a:rPr lang="en-US" altLang="zh-CN" sz="2000" b="1">
                  <a:solidFill>
                    <a:srgbClr val="000000"/>
                  </a:solidFill>
                  <a:latin typeface="宋体" pitchFamily="2" charset="-122"/>
                  <a:ea typeface="幼圆" pitchFamily="49" charset="-122"/>
                  <a:cs typeface="Times New Roman" pitchFamily="18" charset="0"/>
                </a:rPr>
                <a:t>C</a:t>
              </a:r>
              <a:r>
                <a:rPr lang="en-US" altLang="zh-CN" sz="2000" b="1" i="1" baseline="-30000">
                  <a:solidFill>
                    <a:srgbClr val="000000"/>
                  </a:solidFill>
                  <a:latin typeface="Times New Roman" pitchFamily="18" charset="0"/>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。易见，本例是产销平衡的即          。</a:t>
              </a:r>
            </a:p>
          </p:txBody>
        </p:sp>
        <p:graphicFrame>
          <p:nvGraphicFramePr>
            <p:cNvPr id="121869" name="Object 13"/>
            <p:cNvGraphicFramePr>
              <a:graphicFrameLocks noChangeAspect="1"/>
            </p:cNvGraphicFramePr>
            <p:nvPr/>
          </p:nvGraphicFramePr>
          <p:xfrm>
            <a:off x="2699" y="2195"/>
            <a:ext cx="771" cy="237"/>
          </p:xfrm>
          <a:graphic>
            <a:graphicData uri="http://schemas.openxmlformats.org/presentationml/2006/ole">
              <mc:AlternateContent xmlns:mc="http://schemas.openxmlformats.org/markup-compatibility/2006">
                <mc:Choice xmlns:v="urn:schemas-microsoft-com:vml" Requires="v">
                  <p:oleObj spid="_x0000_s122104" name="公式" r:id="rId4" imgW="837836" imgH="253890" progId="Equation.3">
                    <p:embed/>
                  </p:oleObj>
                </mc:Choice>
                <mc:Fallback>
                  <p:oleObj name="公式" r:id="rId4" imgW="837836" imgH="25389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 y="2195"/>
                          <a:ext cx="771"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1878" name="Rectangle 22"/>
          <p:cNvSpPr>
            <a:spLocks noChangeArrowheads="1"/>
          </p:cNvSpPr>
          <p:nvPr/>
        </p:nvSpPr>
        <p:spPr bwMode="auto">
          <a:xfrm>
            <a:off x="0" y="4076700"/>
            <a:ext cx="954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000" b="1">
                <a:latin typeface="宋体" pitchFamily="2" charset="-122"/>
                <a:cs typeface="Times New Roman" pitchFamily="18" charset="0"/>
              </a:rPr>
              <a:t>表</a:t>
            </a:r>
            <a:r>
              <a:rPr lang="en-US" altLang="zh-CN" sz="2000" b="1">
                <a:latin typeface="宋体" pitchFamily="2" charset="-122"/>
                <a:cs typeface="Times New Roman" pitchFamily="18" charset="0"/>
              </a:rPr>
              <a:t>8.11</a:t>
            </a:r>
            <a:endParaRPr lang="en-US" altLang="zh-CN" sz="2000" b="1">
              <a:latin typeface="Arial" charset="0"/>
            </a:endParaRPr>
          </a:p>
        </p:txBody>
      </p:sp>
      <p:sp>
        <p:nvSpPr>
          <p:cNvPr id="121879" name="Rectangle 23"/>
          <p:cNvSpPr>
            <a:spLocks noChangeArrowheads="1"/>
          </p:cNvSpPr>
          <p:nvPr/>
        </p:nvSpPr>
        <p:spPr bwMode="auto">
          <a:xfrm>
            <a:off x="1839913" y="2287588"/>
            <a:ext cx="9223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21913" name="Rectangle 57"/>
          <p:cNvSpPr>
            <a:spLocks noChangeArrowheads="1"/>
          </p:cNvSpPr>
          <p:nvPr/>
        </p:nvSpPr>
        <p:spPr bwMode="auto">
          <a:xfrm>
            <a:off x="1839913" y="2287588"/>
            <a:ext cx="9223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2102" name="Group 246"/>
          <p:cNvGrpSpPr>
            <a:grpSpLocks/>
          </p:cNvGrpSpPr>
          <p:nvPr/>
        </p:nvGrpSpPr>
        <p:grpSpPr bwMode="auto">
          <a:xfrm>
            <a:off x="1331913" y="3933825"/>
            <a:ext cx="7200900" cy="2417763"/>
            <a:chOff x="793" y="2568"/>
            <a:chExt cx="4536" cy="1523"/>
          </a:xfrm>
        </p:grpSpPr>
        <p:sp>
          <p:nvSpPr>
            <p:cNvPr id="121945" name="Rectangle 89"/>
            <p:cNvSpPr>
              <a:spLocks noChangeArrowheads="1"/>
            </p:cNvSpPr>
            <p:nvPr/>
          </p:nvSpPr>
          <p:spPr bwMode="auto">
            <a:xfrm>
              <a:off x="4573" y="3707"/>
              <a:ext cx="756" cy="384"/>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20000"/>
                </a:spcBef>
                <a:buClr>
                  <a:schemeClr val="bg2"/>
                </a:buClr>
                <a:buSzPct val="75000"/>
                <a:buFont typeface="Wingdings" pitchFamily="2" charset="2"/>
                <a:buNone/>
              </a:pPr>
              <a:endParaRPr lang="zh-CN" altLang="zh-CN" sz="2000" b="1">
                <a:latin typeface="Arial" charset="0"/>
              </a:endParaRPr>
            </a:p>
          </p:txBody>
        </p:sp>
        <p:sp>
          <p:nvSpPr>
            <p:cNvPr id="121944" name="Rectangle 88"/>
            <p:cNvSpPr>
              <a:spLocks noChangeArrowheads="1"/>
            </p:cNvSpPr>
            <p:nvPr/>
          </p:nvSpPr>
          <p:spPr bwMode="auto">
            <a:xfrm>
              <a:off x="3833" y="3707"/>
              <a:ext cx="740" cy="384"/>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6</a:t>
              </a:r>
              <a:endParaRPr lang="en-US" altLang="zh-CN" sz="2000" b="1">
                <a:latin typeface="Arial" charset="0"/>
              </a:endParaRPr>
            </a:p>
          </p:txBody>
        </p:sp>
        <p:sp>
          <p:nvSpPr>
            <p:cNvPr id="121943" name="Rectangle 87"/>
            <p:cNvSpPr>
              <a:spLocks noChangeArrowheads="1"/>
            </p:cNvSpPr>
            <p:nvPr/>
          </p:nvSpPr>
          <p:spPr bwMode="auto">
            <a:xfrm>
              <a:off x="3107" y="3707"/>
              <a:ext cx="726" cy="384"/>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4</a:t>
              </a:r>
              <a:endParaRPr lang="en-US" altLang="zh-CN" sz="2000" b="1">
                <a:latin typeface="Arial" charset="0"/>
              </a:endParaRPr>
            </a:p>
          </p:txBody>
        </p:sp>
        <p:sp>
          <p:nvSpPr>
            <p:cNvPr id="121942" name="Rectangle 86"/>
            <p:cNvSpPr>
              <a:spLocks noChangeArrowheads="1"/>
            </p:cNvSpPr>
            <p:nvPr/>
          </p:nvSpPr>
          <p:spPr bwMode="auto">
            <a:xfrm>
              <a:off x="2381" y="3707"/>
              <a:ext cx="726" cy="384"/>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3</a:t>
              </a:r>
              <a:endParaRPr lang="en-US" altLang="zh-CN" sz="2000" b="1">
                <a:latin typeface="Arial" charset="0"/>
              </a:endParaRPr>
            </a:p>
          </p:txBody>
        </p:sp>
        <p:sp>
          <p:nvSpPr>
            <p:cNvPr id="121941" name="Rectangle 85"/>
            <p:cNvSpPr>
              <a:spLocks noChangeArrowheads="1"/>
            </p:cNvSpPr>
            <p:nvPr/>
          </p:nvSpPr>
          <p:spPr bwMode="auto">
            <a:xfrm>
              <a:off x="1655" y="3707"/>
              <a:ext cx="726" cy="384"/>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2</a:t>
              </a:r>
              <a:endParaRPr lang="en-US" altLang="zh-CN" sz="2000" b="1">
                <a:latin typeface="Arial" charset="0"/>
              </a:endParaRPr>
            </a:p>
          </p:txBody>
        </p:sp>
        <p:sp>
          <p:nvSpPr>
            <p:cNvPr id="121940" name="Rectangle 84"/>
            <p:cNvSpPr>
              <a:spLocks noChangeArrowheads="1"/>
            </p:cNvSpPr>
            <p:nvPr/>
          </p:nvSpPr>
          <p:spPr bwMode="auto">
            <a:xfrm>
              <a:off x="793" y="3707"/>
              <a:ext cx="862" cy="384"/>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1">
                  <a:latin typeface="Times New Roman" pitchFamily="18" charset="0"/>
                  <a:cs typeface="Times New Roman" pitchFamily="18" charset="0"/>
                </a:rPr>
                <a:t>销量</a:t>
              </a:r>
              <a:endParaRPr lang="zh-CN" altLang="en-US" sz="2000" b="1">
                <a:latin typeface="Arial" charset="0"/>
              </a:endParaRPr>
            </a:p>
          </p:txBody>
        </p:sp>
        <p:sp>
          <p:nvSpPr>
            <p:cNvPr id="121939" name="Rectangle 83"/>
            <p:cNvSpPr>
              <a:spLocks noChangeArrowheads="1"/>
            </p:cNvSpPr>
            <p:nvPr/>
          </p:nvSpPr>
          <p:spPr bwMode="auto">
            <a:xfrm>
              <a:off x="4573" y="3454"/>
              <a:ext cx="756" cy="253"/>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7</a:t>
              </a:r>
              <a:endParaRPr lang="en-US" altLang="zh-CN" sz="2000" b="1">
                <a:latin typeface="Arial" charset="0"/>
              </a:endParaRPr>
            </a:p>
          </p:txBody>
        </p:sp>
        <p:sp>
          <p:nvSpPr>
            <p:cNvPr id="121938" name="Rectangle 82"/>
            <p:cNvSpPr>
              <a:spLocks noChangeArrowheads="1"/>
            </p:cNvSpPr>
            <p:nvPr/>
          </p:nvSpPr>
          <p:spPr bwMode="auto">
            <a:xfrm>
              <a:off x="3833" y="3454"/>
              <a:ext cx="740" cy="253"/>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baseline="30000">
                  <a:latin typeface="Times New Roman" pitchFamily="18" charset="0"/>
                  <a:cs typeface="Times New Roman" pitchFamily="18" charset="0"/>
                </a:rPr>
                <a:t>2</a:t>
              </a:r>
              <a:r>
                <a:rPr lang="en-US" altLang="zh-CN" sz="2000" b="1">
                  <a:latin typeface="Times New Roman" pitchFamily="18" charset="0"/>
                  <a:cs typeface="Times New Roman" pitchFamily="18" charset="0"/>
                </a:rPr>
                <a:t>     3</a:t>
              </a:r>
              <a:endParaRPr lang="en-US" altLang="zh-CN" sz="2000" b="1">
                <a:latin typeface="Arial" charset="0"/>
              </a:endParaRPr>
            </a:p>
          </p:txBody>
        </p:sp>
        <p:sp>
          <p:nvSpPr>
            <p:cNvPr id="121937" name="Rectangle 81"/>
            <p:cNvSpPr>
              <a:spLocks noChangeArrowheads="1"/>
            </p:cNvSpPr>
            <p:nvPr/>
          </p:nvSpPr>
          <p:spPr bwMode="auto">
            <a:xfrm>
              <a:off x="3107" y="3454"/>
              <a:ext cx="726" cy="253"/>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baseline="30000">
                  <a:latin typeface="Times New Roman" pitchFamily="18" charset="0"/>
                  <a:cs typeface="Times New Roman" pitchFamily="18" charset="0"/>
                </a:rPr>
                <a:t>1</a:t>
              </a:r>
              <a:r>
                <a:rPr lang="en-US" altLang="zh-CN" sz="2000" b="1">
                  <a:latin typeface="Times New Roman" pitchFamily="18" charset="0"/>
                  <a:cs typeface="Times New Roman" pitchFamily="18" charset="0"/>
                </a:rPr>
                <a:t>     4</a:t>
              </a:r>
              <a:endParaRPr lang="en-US" altLang="zh-CN" sz="2000" b="1">
                <a:latin typeface="Arial" charset="0"/>
              </a:endParaRPr>
            </a:p>
          </p:txBody>
        </p:sp>
        <p:sp>
          <p:nvSpPr>
            <p:cNvPr id="121936" name="Rectangle 80"/>
            <p:cNvSpPr>
              <a:spLocks noChangeArrowheads="1"/>
            </p:cNvSpPr>
            <p:nvPr/>
          </p:nvSpPr>
          <p:spPr bwMode="auto">
            <a:xfrm>
              <a:off x="2381" y="3454"/>
              <a:ext cx="726" cy="253"/>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baseline="30000">
                  <a:latin typeface="Times New Roman" pitchFamily="18" charset="0"/>
                  <a:cs typeface="Times New Roman" pitchFamily="18" charset="0"/>
                </a:rPr>
                <a:t>8</a:t>
              </a:r>
              <a:r>
                <a:rPr lang="en-US" altLang="zh-CN" sz="2000" b="1">
                  <a:latin typeface="Times New Roman" pitchFamily="18" charset="0"/>
                  <a:cs typeface="Times New Roman" pitchFamily="18" charset="0"/>
                </a:rPr>
                <a:t>    </a:t>
              </a:r>
              <a:r>
                <a:rPr lang="en-US" altLang="zh-CN" sz="2000" b="1">
                  <a:latin typeface="宋体" pitchFamily="2" charset="-122"/>
                  <a:cs typeface="Times New Roman" pitchFamily="18" charset="0"/>
                </a:rPr>
                <a:t>×</a:t>
              </a:r>
              <a:endParaRPr lang="en-US" altLang="zh-CN" sz="2000" b="1">
                <a:latin typeface="Arial" charset="0"/>
              </a:endParaRPr>
            </a:p>
          </p:txBody>
        </p:sp>
        <p:sp>
          <p:nvSpPr>
            <p:cNvPr id="121935" name="Rectangle 79"/>
            <p:cNvSpPr>
              <a:spLocks noChangeArrowheads="1"/>
            </p:cNvSpPr>
            <p:nvPr/>
          </p:nvSpPr>
          <p:spPr bwMode="auto">
            <a:xfrm>
              <a:off x="1655" y="3454"/>
              <a:ext cx="726" cy="253"/>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baseline="30000">
                  <a:latin typeface="Times New Roman" pitchFamily="18" charset="0"/>
                  <a:cs typeface="Times New Roman" pitchFamily="18" charset="0"/>
                </a:rPr>
                <a:t>7</a:t>
              </a:r>
              <a:r>
                <a:rPr lang="en-US" altLang="zh-CN" sz="2000" b="1">
                  <a:latin typeface="Times New Roman" pitchFamily="18" charset="0"/>
                  <a:cs typeface="Times New Roman" pitchFamily="18" charset="0"/>
                </a:rPr>
                <a:t>    </a:t>
              </a:r>
              <a:r>
                <a:rPr lang="en-US" altLang="zh-CN" sz="2000" b="1">
                  <a:latin typeface="宋体" pitchFamily="2" charset="-122"/>
                  <a:cs typeface="Times New Roman" pitchFamily="18" charset="0"/>
                </a:rPr>
                <a:t>×</a:t>
              </a:r>
              <a:endParaRPr lang="en-US" altLang="zh-CN" sz="2000" b="1">
                <a:latin typeface="Arial" charset="0"/>
              </a:endParaRPr>
            </a:p>
          </p:txBody>
        </p:sp>
        <p:sp>
          <p:nvSpPr>
            <p:cNvPr id="121934" name="Rectangle 78"/>
            <p:cNvSpPr>
              <a:spLocks noChangeArrowheads="1"/>
            </p:cNvSpPr>
            <p:nvPr/>
          </p:nvSpPr>
          <p:spPr bwMode="auto">
            <a:xfrm>
              <a:off x="793" y="3454"/>
              <a:ext cx="862" cy="253"/>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3</a:t>
              </a:r>
              <a:endParaRPr lang="en-US" altLang="zh-CN" sz="2000" b="1">
                <a:latin typeface="Arial" charset="0"/>
              </a:endParaRPr>
            </a:p>
          </p:txBody>
        </p:sp>
        <p:sp>
          <p:nvSpPr>
            <p:cNvPr id="121933" name="Rectangle 77"/>
            <p:cNvSpPr>
              <a:spLocks noChangeArrowheads="1"/>
            </p:cNvSpPr>
            <p:nvPr/>
          </p:nvSpPr>
          <p:spPr bwMode="auto">
            <a:xfrm>
              <a:off x="4573" y="3205"/>
              <a:ext cx="756" cy="249"/>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5</a:t>
              </a:r>
              <a:endParaRPr lang="en-US" altLang="zh-CN" sz="2000" b="1">
                <a:latin typeface="Arial" charset="0"/>
              </a:endParaRPr>
            </a:p>
          </p:txBody>
        </p:sp>
        <p:sp>
          <p:nvSpPr>
            <p:cNvPr id="121932" name="Rectangle 76"/>
            <p:cNvSpPr>
              <a:spLocks noChangeArrowheads="1"/>
            </p:cNvSpPr>
            <p:nvPr/>
          </p:nvSpPr>
          <p:spPr bwMode="auto">
            <a:xfrm>
              <a:off x="3833" y="3205"/>
              <a:ext cx="740" cy="249"/>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baseline="30000">
                  <a:latin typeface="Times New Roman" pitchFamily="18" charset="0"/>
                  <a:cs typeface="Times New Roman" pitchFamily="18" charset="0"/>
                </a:rPr>
                <a:t>9</a:t>
              </a:r>
              <a:r>
                <a:rPr lang="en-US" altLang="zh-CN" sz="2000" b="1">
                  <a:latin typeface="Times New Roman" pitchFamily="18" charset="0"/>
                  <a:cs typeface="Times New Roman" pitchFamily="18" charset="0"/>
                </a:rPr>
                <a:t>     2</a:t>
              </a:r>
              <a:endParaRPr lang="en-US" altLang="zh-CN" sz="2000" b="1">
                <a:latin typeface="Arial" charset="0"/>
              </a:endParaRPr>
            </a:p>
          </p:txBody>
        </p:sp>
        <p:sp>
          <p:nvSpPr>
            <p:cNvPr id="121931" name="Rectangle 75"/>
            <p:cNvSpPr>
              <a:spLocks noChangeArrowheads="1"/>
            </p:cNvSpPr>
            <p:nvPr/>
          </p:nvSpPr>
          <p:spPr bwMode="auto">
            <a:xfrm>
              <a:off x="3107" y="3205"/>
              <a:ext cx="726" cy="249"/>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baseline="30000">
                  <a:latin typeface="Times New Roman" pitchFamily="18" charset="0"/>
                  <a:cs typeface="Times New Roman" pitchFamily="18" charset="0"/>
                </a:rPr>
                <a:t>5</a:t>
              </a:r>
              <a:r>
                <a:rPr lang="en-US" altLang="zh-CN" sz="2000" b="1">
                  <a:latin typeface="Times New Roman" pitchFamily="18" charset="0"/>
                  <a:cs typeface="Times New Roman" pitchFamily="18" charset="0"/>
                </a:rPr>
                <a:t>     </a:t>
              </a:r>
              <a:r>
                <a:rPr lang="en-US" altLang="zh-CN" sz="2000" b="1">
                  <a:latin typeface="宋体" pitchFamily="2" charset="-122"/>
                  <a:cs typeface="Times New Roman" pitchFamily="18" charset="0"/>
                </a:rPr>
                <a:t>×</a:t>
              </a:r>
              <a:endParaRPr lang="en-US" altLang="zh-CN" sz="2000" b="1">
                <a:latin typeface="Arial" charset="0"/>
              </a:endParaRPr>
            </a:p>
          </p:txBody>
        </p:sp>
        <p:sp>
          <p:nvSpPr>
            <p:cNvPr id="121930" name="Rectangle 74"/>
            <p:cNvSpPr>
              <a:spLocks noChangeArrowheads="1"/>
            </p:cNvSpPr>
            <p:nvPr/>
          </p:nvSpPr>
          <p:spPr bwMode="auto">
            <a:xfrm>
              <a:off x="2381" y="3205"/>
              <a:ext cx="726" cy="249"/>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baseline="30000">
                  <a:latin typeface="Times New Roman" pitchFamily="18" charset="0"/>
                  <a:cs typeface="Times New Roman" pitchFamily="18" charset="0"/>
                </a:rPr>
                <a:t>3 </a:t>
              </a:r>
              <a:r>
                <a:rPr lang="en-US" altLang="zh-CN" sz="2000" b="1">
                  <a:latin typeface="Times New Roman" pitchFamily="18" charset="0"/>
                  <a:cs typeface="Times New Roman" pitchFamily="18" charset="0"/>
                </a:rPr>
                <a:t>     </a:t>
              </a:r>
              <a:r>
                <a:rPr lang="en-US" altLang="zh-CN" sz="2000" b="1">
                  <a:latin typeface="宋体" pitchFamily="2" charset="-122"/>
                  <a:cs typeface="Times New Roman" pitchFamily="18" charset="0"/>
                </a:rPr>
                <a:t>3</a:t>
              </a:r>
              <a:endParaRPr lang="en-US" altLang="zh-CN" sz="2000" b="1">
                <a:latin typeface="Arial" charset="0"/>
              </a:endParaRPr>
            </a:p>
          </p:txBody>
        </p:sp>
        <p:sp>
          <p:nvSpPr>
            <p:cNvPr id="121929" name="Rectangle 73"/>
            <p:cNvSpPr>
              <a:spLocks noChangeArrowheads="1"/>
            </p:cNvSpPr>
            <p:nvPr/>
          </p:nvSpPr>
          <p:spPr bwMode="auto">
            <a:xfrm>
              <a:off x="1655" y="3205"/>
              <a:ext cx="726" cy="249"/>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baseline="30000">
                  <a:latin typeface="Times New Roman" pitchFamily="18" charset="0"/>
                  <a:cs typeface="Times New Roman" pitchFamily="18" charset="0"/>
                </a:rPr>
                <a:t>10</a:t>
              </a:r>
              <a:r>
                <a:rPr lang="en-US" altLang="zh-CN" sz="2000" b="1">
                  <a:latin typeface="Times New Roman" pitchFamily="18" charset="0"/>
                  <a:cs typeface="Times New Roman" pitchFamily="18" charset="0"/>
                </a:rPr>
                <a:t>   </a:t>
              </a:r>
              <a:r>
                <a:rPr lang="en-US" altLang="zh-CN" sz="2000" b="1">
                  <a:latin typeface="宋体" pitchFamily="2" charset="-122"/>
                  <a:cs typeface="Times New Roman" pitchFamily="18" charset="0"/>
                </a:rPr>
                <a:t>×</a:t>
              </a:r>
              <a:endParaRPr lang="en-US" altLang="zh-CN" sz="2000" b="1">
                <a:latin typeface="Arial" charset="0"/>
              </a:endParaRPr>
            </a:p>
          </p:txBody>
        </p:sp>
        <p:sp>
          <p:nvSpPr>
            <p:cNvPr id="121928" name="Rectangle 72"/>
            <p:cNvSpPr>
              <a:spLocks noChangeArrowheads="1"/>
            </p:cNvSpPr>
            <p:nvPr/>
          </p:nvSpPr>
          <p:spPr bwMode="auto">
            <a:xfrm>
              <a:off x="793" y="3205"/>
              <a:ext cx="862" cy="249"/>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2</a:t>
              </a:r>
              <a:endParaRPr lang="en-US" altLang="zh-CN" sz="2000" b="1">
                <a:latin typeface="Arial" charset="0"/>
              </a:endParaRPr>
            </a:p>
          </p:txBody>
        </p:sp>
        <p:sp>
          <p:nvSpPr>
            <p:cNvPr id="121927" name="Rectangle 71"/>
            <p:cNvSpPr>
              <a:spLocks noChangeArrowheads="1"/>
            </p:cNvSpPr>
            <p:nvPr/>
          </p:nvSpPr>
          <p:spPr bwMode="auto">
            <a:xfrm>
              <a:off x="4573" y="2952"/>
              <a:ext cx="756" cy="253"/>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3</a:t>
              </a:r>
              <a:endParaRPr lang="en-US" altLang="zh-CN" sz="2000" b="1">
                <a:latin typeface="Arial" charset="0"/>
              </a:endParaRPr>
            </a:p>
          </p:txBody>
        </p:sp>
        <p:sp>
          <p:nvSpPr>
            <p:cNvPr id="121926" name="Rectangle 70"/>
            <p:cNvSpPr>
              <a:spLocks noChangeArrowheads="1"/>
            </p:cNvSpPr>
            <p:nvPr/>
          </p:nvSpPr>
          <p:spPr bwMode="auto">
            <a:xfrm>
              <a:off x="3833" y="2952"/>
              <a:ext cx="740" cy="253"/>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baseline="30000">
                  <a:latin typeface="Times New Roman" pitchFamily="18" charset="0"/>
                  <a:cs typeface="Times New Roman" pitchFamily="18" charset="0"/>
                </a:rPr>
                <a:t>4</a:t>
              </a:r>
              <a:r>
                <a:rPr lang="en-US" altLang="zh-CN" sz="2000" b="1">
                  <a:latin typeface="Times New Roman" pitchFamily="18" charset="0"/>
                  <a:cs typeface="Times New Roman" pitchFamily="18" charset="0"/>
                </a:rPr>
                <a:t>     1</a:t>
              </a:r>
              <a:endParaRPr lang="en-US" altLang="zh-CN" sz="2000" b="1">
                <a:latin typeface="Arial" charset="0"/>
              </a:endParaRPr>
            </a:p>
          </p:txBody>
        </p:sp>
        <p:sp>
          <p:nvSpPr>
            <p:cNvPr id="121925" name="Rectangle 69"/>
            <p:cNvSpPr>
              <a:spLocks noChangeArrowheads="1"/>
            </p:cNvSpPr>
            <p:nvPr/>
          </p:nvSpPr>
          <p:spPr bwMode="auto">
            <a:xfrm>
              <a:off x="3107" y="2952"/>
              <a:ext cx="726" cy="253"/>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baseline="30000">
                  <a:latin typeface="Times New Roman" pitchFamily="18" charset="0"/>
                  <a:cs typeface="Times New Roman" pitchFamily="18" charset="0"/>
                </a:rPr>
                <a:t>3 </a:t>
              </a:r>
              <a:r>
                <a:rPr lang="en-US" altLang="zh-CN" sz="2000" b="1">
                  <a:latin typeface="Times New Roman" pitchFamily="18" charset="0"/>
                  <a:cs typeface="Times New Roman" pitchFamily="18" charset="0"/>
                </a:rPr>
                <a:t>     </a:t>
              </a:r>
              <a:r>
                <a:rPr lang="en-US" altLang="zh-CN" sz="2000" b="1">
                  <a:latin typeface="宋体" pitchFamily="2" charset="-122"/>
                  <a:cs typeface="Times New Roman" pitchFamily="18" charset="0"/>
                </a:rPr>
                <a:t>×</a:t>
              </a:r>
              <a:endParaRPr lang="en-US" altLang="zh-CN" sz="2000" b="1">
                <a:latin typeface="Arial" charset="0"/>
              </a:endParaRPr>
            </a:p>
          </p:txBody>
        </p:sp>
        <p:sp>
          <p:nvSpPr>
            <p:cNvPr id="121924" name="Rectangle 68"/>
            <p:cNvSpPr>
              <a:spLocks noChangeArrowheads="1"/>
            </p:cNvSpPr>
            <p:nvPr/>
          </p:nvSpPr>
          <p:spPr bwMode="auto">
            <a:xfrm>
              <a:off x="2381" y="2952"/>
              <a:ext cx="726" cy="253"/>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baseline="30000">
                  <a:latin typeface="Times New Roman" pitchFamily="18" charset="0"/>
                  <a:cs typeface="Times New Roman" pitchFamily="18" charset="0"/>
                </a:rPr>
                <a:t>11 </a:t>
              </a:r>
              <a:r>
                <a:rPr lang="en-US" altLang="zh-CN" sz="2000" b="1">
                  <a:latin typeface="Times New Roman" pitchFamily="18" charset="0"/>
                  <a:cs typeface="Times New Roman" pitchFamily="18" charset="0"/>
                </a:rPr>
                <a:t>   </a:t>
              </a:r>
              <a:r>
                <a:rPr lang="en-US" altLang="zh-CN" sz="2000" b="1">
                  <a:latin typeface="宋体" pitchFamily="2" charset="-122"/>
                  <a:cs typeface="Times New Roman" pitchFamily="18" charset="0"/>
                </a:rPr>
                <a:t>×</a:t>
              </a:r>
              <a:endParaRPr lang="en-US" altLang="zh-CN" sz="2000" b="1">
                <a:latin typeface="Arial" charset="0"/>
              </a:endParaRPr>
            </a:p>
          </p:txBody>
        </p:sp>
        <p:sp>
          <p:nvSpPr>
            <p:cNvPr id="121923" name="Rectangle 67"/>
            <p:cNvSpPr>
              <a:spLocks noChangeArrowheads="1"/>
            </p:cNvSpPr>
            <p:nvPr/>
          </p:nvSpPr>
          <p:spPr bwMode="auto">
            <a:xfrm>
              <a:off x="1655" y="2952"/>
              <a:ext cx="726" cy="253"/>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baseline="30000">
                  <a:latin typeface="Times New Roman" pitchFamily="18" charset="0"/>
                  <a:cs typeface="Times New Roman" pitchFamily="18" charset="0"/>
                </a:rPr>
                <a:t>2  </a:t>
              </a:r>
              <a:r>
                <a:rPr lang="en-US" altLang="zh-CN" sz="2000" b="1">
                  <a:latin typeface="Times New Roman" pitchFamily="18" charset="0"/>
                  <a:cs typeface="Times New Roman" pitchFamily="18" charset="0"/>
                </a:rPr>
                <a:t>   2</a:t>
              </a:r>
              <a:endParaRPr lang="en-US" altLang="zh-CN" sz="2000" b="1">
                <a:latin typeface="Arial" charset="0"/>
              </a:endParaRPr>
            </a:p>
          </p:txBody>
        </p:sp>
        <p:sp>
          <p:nvSpPr>
            <p:cNvPr id="121922" name="Rectangle 66"/>
            <p:cNvSpPr>
              <a:spLocks noChangeArrowheads="1"/>
            </p:cNvSpPr>
            <p:nvPr/>
          </p:nvSpPr>
          <p:spPr bwMode="auto">
            <a:xfrm>
              <a:off x="793" y="2952"/>
              <a:ext cx="862" cy="253"/>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1</a:t>
              </a:r>
              <a:endParaRPr lang="en-US" altLang="zh-CN" sz="2000" b="1">
                <a:latin typeface="Arial" charset="0"/>
              </a:endParaRPr>
            </a:p>
          </p:txBody>
        </p:sp>
        <p:sp>
          <p:nvSpPr>
            <p:cNvPr id="121921" name="Rectangle 65"/>
            <p:cNvSpPr>
              <a:spLocks noChangeArrowheads="1"/>
            </p:cNvSpPr>
            <p:nvPr/>
          </p:nvSpPr>
          <p:spPr bwMode="auto">
            <a:xfrm>
              <a:off x="4573" y="2568"/>
              <a:ext cx="756" cy="384"/>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1">
                  <a:latin typeface="Times New Roman" pitchFamily="18" charset="0"/>
                  <a:cs typeface="Times New Roman" pitchFamily="18" charset="0"/>
                </a:rPr>
                <a:t>产量</a:t>
              </a:r>
              <a:endParaRPr lang="zh-CN" altLang="en-US" sz="2000" b="1">
                <a:latin typeface="Arial" charset="0"/>
              </a:endParaRPr>
            </a:p>
          </p:txBody>
        </p:sp>
        <p:sp>
          <p:nvSpPr>
            <p:cNvPr id="121920" name="Rectangle 64"/>
            <p:cNvSpPr>
              <a:spLocks noChangeArrowheads="1"/>
            </p:cNvSpPr>
            <p:nvPr/>
          </p:nvSpPr>
          <p:spPr bwMode="auto">
            <a:xfrm>
              <a:off x="3833" y="2568"/>
              <a:ext cx="740" cy="384"/>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4</a:t>
              </a:r>
              <a:endParaRPr lang="en-US" altLang="zh-CN" sz="2000" b="1">
                <a:latin typeface="Arial" charset="0"/>
              </a:endParaRPr>
            </a:p>
          </p:txBody>
        </p:sp>
        <p:sp>
          <p:nvSpPr>
            <p:cNvPr id="121919" name="Rectangle 63"/>
            <p:cNvSpPr>
              <a:spLocks noChangeArrowheads="1"/>
            </p:cNvSpPr>
            <p:nvPr/>
          </p:nvSpPr>
          <p:spPr bwMode="auto">
            <a:xfrm>
              <a:off x="3107" y="2568"/>
              <a:ext cx="726" cy="384"/>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3</a:t>
              </a:r>
              <a:endParaRPr lang="en-US" altLang="zh-CN" sz="2000" b="1">
                <a:latin typeface="Arial" charset="0"/>
              </a:endParaRPr>
            </a:p>
          </p:txBody>
        </p:sp>
        <p:sp>
          <p:nvSpPr>
            <p:cNvPr id="121918" name="Rectangle 62"/>
            <p:cNvSpPr>
              <a:spLocks noChangeArrowheads="1"/>
            </p:cNvSpPr>
            <p:nvPr/>
          </p:nvSpPr>
          <p:spPr bwMode="auto">
            <a:xfrm>
              <a:off x="2381" y="2568"/>
              <a:ext cx="726" cy="384"/>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2</a:t>
              </a:r>
              <a:endParaRPr lang="en-US" altLang="zh-CN" sz="2000" b="1">
                <a:latin typeface="Arial" charset="0"/>
              </a:endParaRPr>
            </a:p>
          </p:txBody>
        </p:sp>
        <p:sp>
          <p:nvSpPr>
            <p:cNvPr id="121917" name="Rectangle 61"/>
            <p:cNvSpPr>
              <a:spLocks noChangeArrowheads="1"/>
            </p:cNvSpPr>
            <p:nvPr/>
          </p:nvSpPr>
          <p:spPr bwMode="auto">
            <a:xfrm>
              <a:off x="1655" y="2568"/>
              <a:ext cx="726" cy="384"/>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latin typeface="Times New Roman" pitchFamily="18" charset="0"/>
                  <a:cs typeface="Times New Roman" pitchFamily="18" charset="0"/>
                </a:rPr>
                <a:t>1</a:t>
              </a:r>
              <a:endParaRPr lang="en-US" altLang="zh-CN" sz="2000" b="1">
                <a:latin typeface="Arial" charset="0"/>
              </a:endParaRPr>
            </a:p>
          </p:txBody>
        </p:sp>
        <p:sp>
          <p:nvSpPr>
            <p:cNvPr id="121916" name="Rectangle 60"/>
            <p:cNvSpPr>
              <a:spLocks noChangeArrowheads="1"/>
            </p:cNvSpPr>
            <p:nvPr/>
          </p:nvSpPr>
          <p:spPr bwMode="auto">
            <a:xfrm>
              <a:off x="793" y="2568"/>
              <a:ext cx="862" cy="384"/>
            </a:xfrm>
            <a:prstGeom prst="rect">
              <a:avLst/>
            </a:prstGeom>
            <a:solidFill>
              <a:srgbClr val="FF9966">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chemeClr val="bg2"/>
                </a:buClr>
                <a:buSzPct val="75000"/>
                <a:buFont typeface="Wingdings" pitchFamily="2" charset="2"/>
                <a:buNone/>
              </a:pPr>
              <a:endParaRPr lang="zh-CN" altLang="zh-CN" sz="2000" b="1">
                <a:latin typeface="Arial" charset="0"/>
              </a:endParaRPr>
            </a:p>
          </p:txBody>
        </p:sp>
        <p:sp>
          <p:nvSpPr>
            <p:cNvPr id="121946" name="Line 90"/>
            <p:cNvSpPr>
              <a:spLocks noChangeShapeType="1"/>
            </p:cNvSpPr>
            <p:nvPr/>
          </p:nvSpPr>
          <p:spPr bwMode="auto">
            <a:xfrm>
              <a:off x="793" y="2568"/>
              <a:ext cx="453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21947" name="Line 91"/>
            <p:cNvSpPr>
              <a:spLocks noChangeShapeType="1"/>
            </p:cNvSpPr>
            <p:nvPr/>
          </p:nvSpPr>
          <p:spPr bwMode="auto">
            <a:xfrm>
              <a:off x="793" y="4091"/>
              <a:ext cx="453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21948" name="Line 92"/>
            <p:cNvSpPr>
              <a:spLocks noChangeShapeType="1"/>
            </p:cNvSpPr>
            <p:nvPr/>
          </p:nvSpPr>
          <p:spPr bwMode="auto">
            <a:xfrm>
              <a:off x="793" y="2568"/>
              <a:ext cx="0" cy="384"/>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21949" name="Line 93"/>
            <p:cNvSpPr>
              <a:spLocks noChangeShapeType="1"/>
            </p:cNvSpPr>
            <p:nvPr/>
          </p:nvSpPr>
          <p:spPr bwMode="auto">
            <a:xfrm>
              <a:off x="5329" y="2568"/>
              <a:ext cx="0" cy="1523"/>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21952" name="Line 96"/>
            <p:cNvSpPr>
              <a:spLocks noChangeShapeType="1"/>
            </p:cNvSpPr>
            <p:nvPr/>
          </p:nvSpPr>
          <p:spPr bwMode="auto">
            <a:xfrm>
              <a:off x="793" y="2952"/>
              <a:ext cx="453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21953" name="Line 97"/>
            <p:cNvSpPr>
              <a:spLocks noChangeShapeType="1"/>
            </p:cNvSpPr>
            <p:nvPr/>
          </p:nvSpPr>
          <p:spPr bwMode="auto">
            <a:xfrm>
              <a:off x="793" y="2952"/>
              <a:ext cx="0" cy="1139"/>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21954" name="Line 98"/>
            <p:cNvSpPr>
              <a:spLocks noChangeShapeType="1"/>
            </p:cNvSpPr>
            <p:nvPr/>
          </p:nvSpPr>
          <p:spPr bwMode="auto">
            <a:xfrm>
              <a:off x="1655" y="2568"/>
              <a:ext cx="0" cy="1523"/>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21957" name="Line 101"/>
            <p:cNvSpPr>
              <a:spLocks noChangeShapeType="1"/>
            </p:cNvSpPr>
            <p:nvPr/>
          </p:nvSpPr>
          <p:spPr bwMode="auto">
            <a:xfrm>
              <a:off x="2381" y="2568"/>
              <a:ext cx="0" cy="1523"/>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21960" name="Line 104"/>
            <p:cNvSpPr>
              <a:spLocks noChangeShapeType="1"/>
            </p:cNvSpPr>
            <p:nvPr/>
          </p:nvSpPr>
          <p:spPr bwMode="auto">
            <a:xfrm>
              <a:off x="3107" y="2568"/>
              <a:ext cx="0" cy="1523"/>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21963" name="Line 107"/>
            <p:cNvSpPr>
              <a:spLocks noChangeShapeType="1"/>
            </p:cNvSpPr>
            <p:nvPr/>
          </p:nvSpPr>
          <p:spPr bwMode="auto">
            <a:xfrm>
              <a:off x="3833" y="2568"/>
              <a:ext cx="0" cy="1523"/>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21966" name="Line 110"/>
            <p:cNvSpPr>
              <a:spLocks noChangeShapeType="1"/>
            </p:cNvSpPr>
            <p:nvPr/>
          </p:nvSpPr>
          <p:spPr bwMode="auto">
            <a:xfrm>
              <a:off x="4573" y="2568"/>
              <a:ext cx="0" cy="1523"/>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21970" name="Line 114"/>
            <p:cNvSpPr>
              <a:spLocks noChangeShapeType="1"/>
            </p:cNvSpPr>
            <p:nvPr/>
          </p:nvSpPr>
          <p:spPr bwMode="auto">
            <a:xfrm>
              <a:off x="793" y="3205"/>
              <a:ext cx="453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21998" name="Line 142"/>
            <p:cNvSpPr>
              <a:spLocks noChangeShapeType="1"/>
            </p:cNvSpPr>
            <p:nvPr/>
          </p:nvSpPr>
          <p:spPr bwMode="auto">
            <a:xfrm>
              <a:off x="793" y="3454"/>
              <a:ext cx="453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122026" name="Line 170"/>
            <p:cNvSpPr>
              <a:spLocks noChangeShapeType="1"/>
            </p:cNvSpPr>
            <p:nvPr/>
          </p:nvSpPr>
          <p:spPr bwMode="auto">
            <a:xfrm>
              <a:off x="793" y="3707"/>
              <a:ext cx="453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aphicFrame>
          <p:nvGraphicFramePr>
            <p:cNvPr id="122090" name="Object 234"/>
            <p:cNvGraphicFramePr>
              <a:graphicFrameLocks noChangeAspect="1"/>
            </p:cNvGraphicFramePr>
            <p:nvPr/>
          </p:nvGraphicFramePr>
          <p:xfrm>
            <a:off x="4558" y="3793"/>
            <a:ext cx="771" cy="237"/>
          </p:xfrm>
          <a:graphic>
            <a:graphicData uri="http://schemas.openxmlformats.org/presentationml/2006/ole">
              <mc:AlternateContent xmlns:mc="http://schemas.openxmlformats.org/markup-compatibility/2006">
                <mc:Choice xmlns:v="urn:schemas-microsoft-com:vml" Requires="v">
                  <p:oleObj spid="_x0000_s122105" name="公式" r:id="rId6" imgW="837836" imgH="253890" progId="Equation.3">
                    <p:embed/>
                  </p:oleObj>
                </mc:Choice>
                <mc:Fallback>
                  <p:oleObj name="公式" r:id="rId6" imgW="837836" imgH="253890" progId="Equation.3">
                    <p:embed/>
                    <p:pic>
                      <p:nvPicPr>
                        <p:cNvPr id="0" name="Object 2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8" y="3793"/>
                          <a:ext cx="771"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77" name="__TH_L8"/>
            <p:cNvSpPr>
              <a:spLocks noChangeShapeType="1"/>
            </p:cNvSpPr>
            <p:nvPr/>
          </p:nvSpPr>
          <p:spPr bwMode="auto">
            <a:xfrm>
              <a:off x="802" y="2568"/>
              <a:ext cx="853" cy="3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76" name="__TH_B119"/>
            <p:cNvSpPr txBox="1">
              <a:spLocks noChangeArrowheads="1"/>
            </p:cNvSpPr>
            <p:nvPr/>
          </p:nvSpPr>
          <p:spPr bwMode="auto">
            <a:xfrm>
              <a:off x="1261" y="2585"/>
              <a:ext cx="14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zh-CN" altLang="en-US" sz="1000">
                  <a:latin typeface="Times New Roman" pitchFamily="18" charset="0"/>
                  <a:cs typeface="Times New Roman" pitchFamily="18" charset="0"/>
                </a:rPr>
                <a:t>销</a:t>
              </a:r>
              <a:endParaRPr lang="zh-CN" altLang="en-US" sz="1800">
                <a:latin typeface="Arial" charset="0"/>
              </a:endParaRPr>
            </a:p>
          </p:txBody>
        </p:sp>
        <p:sp>
          <p:nvSpPr>
            <p:cNvPr id="121875" name="__TH_B1210"/>
            <p:cNvSpPr txBox="1">
              <a:spLocks noChangeArrowheads="1"/>
            </p:cNvSpPr>
            <p:nvPr/>
          </p:nvSpPr>
          <p:spPr bwMode="auto">
            <a:xfrm>
              <a:off x="1425" y="2655"/>
              <a:ext cx="14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zh-CN" altLang="en-US" sz="1000">
                  <a:latin typeface="Times New Roman" pitchFamily="18" charset="0"/>
                  <a:cs typeface="Times New Roman" pitchFamily="18" charset="0"/>
                </a:rPr>
                <a:t>地</a:t>
              </a:r>
              <a:endParaRPr lang="zh-CN" altLang="en-US" sz="1800">
                <a:latin typeface="Arial" charset="0"/>
              </a:endParaRPr>
            </a:p>
          </p:txBody>
        </p:sp>
        <p:sp>
          <p:nvSpPr>
            <p:cNvPr id="121874" name="__TH_B2111"/>
            <p:cNvSpPr txBox="1">
              <a:spLocks noChangeArrowheads="1"/>
            </p:cNvSpPr>
            <p:nvPr/>
          </p:nvSpPr>
          <p:spPr bwMode="auto">
            <a:xfrm>
              <a:off x="867" y="2694"/>
              <a:ext cx="14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zh-CN" altLang="en-US" sz="1000">
                  <a:latin typeface="Times New Roman" pitchFamily="18" charset="0"/>
                  <a:cs typeface="Times New Roman" pitchFamily="18" charset="0"/>
                </a:rPr>
                <a:t>产</a:t>
              </a:r>
              <a:endParaRPr lang="zh-CN" altLang="en-US" sz="1800">
                <a:latin typeface="Arial" charset="0"/>
              </a:endParaRPr>
            </a:p>
          </p:txBody>
        </p:sp>
        <p:sp>
          <p:nvSpPr>
            <p:cNvPr id="121873" name="__TH_B2212"/>
            <p:cNvSpPr txBox="1">
              <a:spLocks noChangeArrowheads="1"/>
            </p:cNvSpPr>
            <p:nvPr/>
          </p:nvSpPr>
          <p:spPr bwMode="auto">
            <a:xfrm>
              <a:off x="992" y="2747"/>
              <a:ext cx="14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zh-CN" altLang="en-US" sz="1000">
                  <a:latin typeface="Times New Roman" pitchFamily="18" charset="0"/>
                  <a:cs typeface="Times New Roman" pitchFamily="18" charset="0"/>
                </a:rPr>
                <a:t>地</a:t>
              </a:r>
              <a:endParaRPr lang="zh-CN" altLang="en-US" sz="1800">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21861"/>
                                        </p:tgtEl>
                                        <p:attrNameLst>
                                          <p:attrName>style.visibility</p:attrName>
                                        </p:attrNameLst>
                                      </p:cBhvr>
                                      <p:to>
                                        <p:strVal val="visible"/>
                                      </p:to>
                                    </p:set>
                                    <p:anim calcmode="lin" valueType="num">
                                      <p:cBhvr>
                                        <p:cTn id="7" dur="1000" fill="hold"/>
                                        <p:tgtEl>
                                          <p:spTgt spid="121861"/>
                                        </p:tgtEl>
                                        <p:attrNameLst>
                                          <p:attrName>ppt_x</p:attrName>
                                        </p:attrNameLst>
                                      </p:cBhvr>
                                      <p:tavLst>
                                        <p:tav tm="0">
                                          <p:val>
                                            <p:strVal val="#ppt_x-.2"/>
                                          </p:val>
                                        </p:tav>
                                        <p:tav tm="100000">
                                          <p:val>
                                            <p:strVal val="#ppt_x"/>
                                          </p:val>
                                        </p:tav>
                                      </p:tavLst>
                                    </p:anim>
                                    <p:anim calcmode="lin" valueType="num">
                                      <p:cBhvr>
                                        <p:cTn id="8" dur="1000" fill="hold"/>
                                        <p:tgtEl>
                                          <p:spTgt spid="12186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186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121865"/>
                                        </p:tgtEl>
                                        <p:attrNameLst>
                                          <p:attrName>style.visibility</p:attrName>
                                        </p:attrNameLst>
                                      </p:cBhvr>
                                      <p:to>
                                        <p:strVal val="visible"/>
                                      </p:to>
                                    </p:set>
                                    <p:animEffect transition="in" filter="fade">
                                      <p:cBhvr>
                                        <p:cTn id="14" dur="1000"/>
                                        <p:tgtEl>
                                          <p:spTgt spid="121865"/>
                                        </p:tgtEl>
                                      </p:cBhvr>
                                    </p:animEffect>
                                    <p:anim calcmode="lin" valueType="num">
                                      <p:cBhvr>
                                        <p:cTn id="15" dur="1000" fill="hold"/>
                                        <p:tgtEl>
                                          <p:spTgt spid="121865"/>
                                        </p:tgtEl>
                                        <p:attrNameLst>
                                          <p:attrName>ppt_x</p:attrName>
                                        </p:attrNameLst>
                                      </p:cBhvr>
                                      <p:tavLst>
                                        <p:tav tm="0">
                                          <p:val>
                                            <p:strVal val="#ppt_x"/>
                                          </p:val>
                                        </p:tav>
                                        <p:tav tm="100000">
                                          <p:val>
                                            <p:strVal val="#ppt_x"/>
                                          </p:val>
                                        </p:tav>
                                      </p:tavLst>
                                    </p:anim>
                                    <p:anim calcmode="lin" valueType="num">
                                      <p:cBhvr>
                                        <p:cTn id="16" dur="900" decel="100000" fill="hold"/>
                                        <p:tgtEl>
                                          <p:spTgt spid="12186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21865"/>
                                        </p:tgtEl>
                                        <p:attrNameLst>
                                          <p:attrName>ppt_y</p:attrName>
                                        </p:attrNameLst>
                                      </p:cBhvr>
                                      <p:tavLst>
                                        <p:tav tm="0">
                                          <p:val>
                                            <p:strVal val="#ppt_y-.03"/>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121866"/>
                                        </p:tgtEl>
                                        <p:attrNameLst>
                                          <p:attrName>style.visibility</p:attrName>
                                        </p:attrNameLst>
                                      </p:cBhvr>
                                      <p:to>
                                        <p:strVal val="visible"/>
                                      </p:to>
                                    </p:set>
                                    <p:anim calcmode="lin" valueType="num">
                                      <p:cBhvr additive="base">
                                        <p:cTn id="22" dur="500" fill="hold"/>
                                        <p:tgtEl>
                                          <p:spTgt spid="121866"/>
                                        </p:tgtEl>
                                        <p:attrNameLst>
                                          <p:attrName>ppt_x</p:attrName>
                                        </p:attrNameLst>
                                      </p:cBhvr>
                                      <p:tavLst>
                                        <p:tav tm="0">
                                          <p:val>
                                            <p:strVal val="1+#ppt_w/2"/>
                                          </p:val>
                                        </p:tav>
                                        <p:tav tm="100000">
                                          <p:val>
                                            <p:strVal val="#ppt_x"/>
                                          </p:val>
                                        </p:tav>
                                      </p:tavLst>
                                    </p:anim>
                                    <p:anim calcmode="lin" valueType="num">
                                      <p:cBhvr additive="base">
                                        <p:cTn id="23" dur="500" fill="hold"/>
                                        <p:tgtEl>
                                          <p:spTgt spid="121866"/>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21867"/>
                                        </p:tgtEl>
                                        <p:attrNameLst>
                                          <p:attrName>style.visibility</p:attrName>
                                        </p:attrNameLst>
                                      </p:cBhvr>
                                      <p:to>
                                        <p:strVal val="visible"/>
                                      </p:to>
                                    </p:set>
                                    <p:animEffect transition="in" filter="dissolve">
                                      <p:cBhvr>
                                        <p:cTn id="27" dur="500"/>
                                        <p:tgtEl>
                                          <p:spTgt spid="1218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nodeType="clickEffect">
                                  <p:stCondLst>
                                    <p:cond delay="0"/>
                                  </p:stCondLst>
                                  <p:childTnLst>
                                    <p:set>
                                      <p:cBhvr>
                                        <p:cTn id="31" dur="1" fill="hold">
                                          <p:stCondLst>
                                            <p:cond delay="0"/>
                                          </p:stCondLst>
                                        </p:cTn>
                                        <p:tgtEl>
                                          <p:spTgt spid="122103"/>
                                        </p:tgtEl>
                                        <p:attrNameLst>
                                          <p:attrName>style.visibility</p:attrName>
                                        </p:attrNameLst>
                                      </p:cBhvr>
                                      <p:to>
                                        <p:strVal val="visible"/>
                                      </p:to>
                                    </p:set>
                                    <p:animEffect transition="in" filter="fade">
                                      <p:cBhvr>
                                        <p:cTn id="32" dur="1000"/>
                                        <p:tgtEl>
                                          <p:spTgt spid="122103"/>
                                        </p:tgtEl>
                                      </p:cBhvr>
                                    </p:animEffect>
                                    <p:anim calcmode="lin" valueType="num">
                                      <p:cBhvr>
                                        <p:cTn id="33" dur="1000" fill="hold"/>
                                        <p:tgtEl>
                                          <p:spTgt spid="122103"/>
                                        </p:tgtEl>
                                        <p:attrNameLst>
                                          <p:attrName>ppt_x</p:attrName>
                                        </p:attrNameLst>
                                      </p:cBhvr>
                                      <p:tavLst>
                                        <p:tav tm="0">
                                          <p:val>
                                            <p:strVal val="#ppt_x"/>
                                          </p:val>
                                        </p:tav>
                                        <p:tav tm="100000">
                                          <p:val>
                                            <p:strVal val="#ppt_x"/>
                                          </p:val>
                                        </p:tav>
                                      </p:tavLst>
                                    </p:anim>
                                    <p:anim calcmode="lin" valueType="num">
                                      <p:cBhvr>
                                        <p:cTn id="34" dur="1000" fill="hold"/>
                                        <p:tgtEl>
                                          <p:spTgt spid="122103"/>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21878"/>
                                        </p:tgtEl>
                                        <p:attrNameLst>
                                          <p:attrName>style.visibility</p:attrName>
                                        </p:attrNameLst>
                                      </p:cBhvr>
                                      <p:to>
                                        <p:strVal val="visible"/>
                                      </p:to>
                                    </p:set>
                                    <p:animEffect transition="in" filter="fade">
                                      <p:cBhvr>
                                        <p:cTn id="39" dur="1000"/>
                                        <p:tgtEl>
                                          <p:spTgt spid="121878"/>
                                        </p:tgtEl>
                                      </p:cBhvr>
                                    </p:animEffect>
                                    <p:anim calcmode="lin" valueType="num">
                                      <p:cBhvr>
                                        <p:cTn id="40" dur="1000" fill="hold"/>
                                        <p:tgtEl>
                                          <p:spTgt spid="121878"/>
                                        </p:tgtEl>
                                        <p:attrNameLst>
                                          <p:attrName>ppt_x</p:attrName>
                                        </p:attrNameLst>
                                      </p:cBhvr>
                                      <p:tavLst>
                                        <p:tav tm="0">
                                          <p:val>
                                            <p:strVal val="#ppt_x"/>
                                          </p:val>
                                        </p:tav>
                                        <p:tav tm="100000">
                                          <p:val>
                                            <p:strVal val="#ppt_x"/>
                                          </p:val>
                                        </p:tav>
                                      </p:tavLst>
                                    </p:anim>
                                    <p:anim calcmode="lin" valueType="num">
                                      <p:cBhvr>
                                        <p:cTn id="41" dur="1000" fill="hold"/>
                                        <p:tgtEl>
                                          <p:spTgt spid="121878"/>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1000"/>
                            </p:stCondLst>
                            <p:childTnLst>
                              <p:par>
                                <p:cTn id="43" presetID="42" presetClass="entr" presetSubtype="0" fill="hold" nodeType="afterEffect">
                                  <p:stCondLst>
                                    <p:cond delay="0"/>
                                  </p:stCondLst>
                                  <p:childTnLst>
                                    <p:set>
                                      <p:cBhvr>
                                        <p:cTn id="44" dur="1" fill="hold">
                                          <p:stCondLst>
                                            <p:cond delay="0"/>
                                          </p:stCondLst>
                                        </p:cTn>
                                        <p:tgtEl>
                                          <p:spTgt spid="122102"/>
                                        </p:tgtEl>
                                        <p:attrNameLst>
                                          <p:attrName>style.visibility</p:attrName>
                                        </p:attrNameLst>
                                      </p:cBhvr>
                                      <p:to>
                                        <p:strVal val="visible"/>
                                      </p:to>
                                    </p:set>
                                    <p:animEffect transition="in" filter="fade">
                                      <p:cBhvr>
                                        <p:cTn id="45" dur="1000"/>
                                        <p:tgtEl>
                                          <p:spTgt spid="122102"/>
                                        </p:tgtEl>
                                      </p:cBhvr>
                                    </p:animEffect>
                                    <p:anim calcmode="lin" valueType="num">
                                      <p:cBhvr>
                                        <p:cTn id="46" dur="1000" fill="hold"/>
                                        <p:tgtEl>
                                          <p:spTgt spid="122102"/>
                                        </p:tgtEl>
                                        <p:attrNameLst>
                                          <p:attrName>ppt_x</p:attrName>
                                        </p:attrNameLst>
                                      </p:cBhvr>
                                      <p:tavLst>
                                        <p:tav tm="0">
                                          <p:val>
                                            <p:strVal val="#ppt_x"/>
                                          </p:val>
                                        </p:tav>
                                        <p:tav tm="100000">
                                          <p:val>
                                            <p:strVal val="#ppt_x"/>
                                          </p:val>
                                        </p:tav>
                                      </p:tavLst>
                                    </p:anim>
                                    <p:anim calcmode="lin" valueType="num">
                                      <p:cBhvr>
                                        <p:cTn id="47" dur="1000" fill="hold"/>
                                        <p:tgtEl>
                                          <p:spTgt spid="122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P spid="121865" grpId="0" animBg="1"/>
      <p:bldP spid="121867" grpId="0" animBg="1"/>
      <p:bldP spid="12187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7F9CCFC-977C-4639-95DE-545721D9ED4C}" type="slidenum">
              <a:rPr lang="en-US" altLang="zh-CN"/>
              <a:pPr/>
              <a:t>32</a:t>
            </a:fld>
            <a:endParaRPr lang="en-US" altLang="zh-CN"/>
          </a:p>
        </p:txBody>
      </p:sp>
      <p:sp>
        <p:nvSpPr>
          <p:cNvPr id="122884" name="AutoShape 4"/>
          <p:cNvSpPr>
            <a:spLocks noChangeArrowheads="1"/>
          </p:cNvSpPr>
          <p:nvPr/>
        </p:nvSpPr>
        <p:spPr bwMode="auto">
          <a:xfrm>
            <a:off x="468313" y="549275"/>
            <a:ext cx="8280400" cy="4286250"/>
          </a:xfrm>
          <a:prstGeom prst="flowChartDocument">
            <a:avLst/>
          </a:prstGeom>
          <a:solidFill>
            <a:srgbClr val="FFCC99">
              <a:alpha val="50000"/>
            </a:srgbClr>
          </a:solidFill>
          <a:ln w="12700" algn="ctr">
            <a:solidFill>
              <a:srgbClr val="99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现采用</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最小元素法</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求一基本可行解。单位运价最小的为</a:t>
            </a:r>
            <a:r>
              <a:rPr lang="en-US" altLang="zh-CN" sz="2000" b="1">
                <a:solidFill>
                  <a:srgbClr val="000000"/>
                </a:solidFill>
                <a:latin typeface="幼圆" pitchFamily="49" charset="-122"/>
                <a:ea typeface="幼圆" pitchFamily="49" charset="-122"/>
                <a:cs typeface="Times New Roman" pitchFamily="18" charset="0"/>
              </a:rPr>
              <a:t>C</a:t>
            </a:r>
            <a:r>
              <a:rPr lang="en-US" altLang="zh-CN" sz="2000" b="1" baseline="-30000">
                <a:solidFill>
                  <a:srgbClr val="000000"/>
                </a:solidFill>
                <a:latin typeface="幼圆" pitchFamily="49" charset="-122"/>
                <a:ea typeface="幼圆" pitchFamily="49" charset="-122"/>
                <a:cs typeface="Times New Roman" pitchFamily="18" charset="0"/>
              </a:rPr>
              <a:t>33</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，令</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33</a:t>
            </a:r>
            <a:r>
              <a:rPr lang="en-US" altLang="zh-CN" sz="2000" b="1">
                <a:solidFill>
                  <a:srgbClr val="000000"/>
                </a:solidFill>
                <a:latin typeface="幼圆" pitchFamily="49" charset="-122"/>
                <a:ea typeface="幼圆" pitchFamily="49" charset="-122"/>
                <a:cs typeface="Times New Roman" pitchFamily="18" charset="0"/>
              </a:rPr>
              <a:t>=min{a</a:t>
            </a:r>
            <a:r>
              <a:rPr lang="en-US" altLang="zh-CN" sz="2000" b="1" baseline="-30000">
                <a:solidFill>
                  <a:srgbClr val="000000"/>
                </a:solidFill>
                <a:latin typeface="幼圆" pitchFamily="49" charset="-122"/>
                <a:ea typeface="幼圆" pitchFamily="49" charset="-122"/>
                <a:cs typeface="Times New Roman" pitchFamily="18" charset="0"/>
              </a:rPr>
              <a:t>3</a:t>
            </a:r>
            <a:r>
              <a:rPr lang="en-US" altLang="zh-CN" sz="2000" b="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3</a:t>
            </a:r>
            <a:r>
              <a:rPr lang="en-US" altLang="zh-CN" sz="2000" b="1">
                <a:solidFill>
                  <a:srgbClr val="000000"/>
                </a:solidFill>
                <a:latin typeface="幼圆" pitchFamily="49" charset="-122"/>
                <a:ea typeface="幼圆" pitchFamily="49" charset="-122"/>
                <a:cs typeface="Times New Roman" pitchFamily="18" charset="0"/>
              </a:rPr>
              <a:t>}=4,</a:t>
            </a:r>
            <a:r>
              <a:rPr lang="zh-CN" altLang="en-US" sz="2000" b="1">
                <a:solidFill>
                  <a:srgbClr val="000000"/>
                </a:solidFill>
                <a:latin typeface="幼圆" pitchFamily="49" charset="-122"/>
                <a:ea typeface="幼圆" pitchFamily="49" charset="-122"/>
                <a:cs typeface="Times New Roman" pitchFamily="18" charset="0"/>
              </a:rPr>
              <a:t>并令</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13</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x</a:t>
            </a:r>
            <a:r>
              <a:rPr lang="en-US" altLang="zh-CN" sz="2000" b="1" baseline="-30000">
                <a:solidFill>
                  <a:srgbClr val="000000"/>
                </a:solidFill>
                <a:latin typeface="幼圆" pitchFamily="49" charset="-122"/>
                <a:ea typeface="幼圆" pitchFamily="49" charset="-122"/>
                <a:cs typeface="Times New Roman" pitchFamily="18" charset="0"/>
              </a:rPr>
              <a:t>23</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（销地</a:t>
            </a:r>
            <a:r>
              <a:rPr lang="en-US" altLang="zh-CN" sz="2000" b="1">
                <a:solidFill>
                  <a:srgbClr val="000000"/>
                </a:solidFill>
                <a:latin typeface="幼圆" pitchFamily="49" charset="-122"/>
                <a:ea typeface="幼圆" pitchFamily="49" charset="-122"/>
                <a:cs typeface="Times New Roman" pitchFamily="18" charset="0"/>
              </a:rPr>
              <a:t>3</a:t>
            </a:r>
            <a:r>
              <a:rPr lang="zh-CN" altLang="en-US" sz="2000" b="1">
                <a:solidFill>
                  <a:srgbClr val="000000"/>
                </a:solidFill>
                <a:latin typeface="幼圆" pitchFamily="49" charset="-122"/>
                <a:ea typeface="幼圆" pitchFamily="49" charset="-122"/>
                <a:cs typeface="Times New Roman" pitchFamily="18" charset="0"/>
              </a:rPr>
              <a:t>已满足），相应格打</a:t>
            </a:r>
            <a:r>
              <a:rPr lang="zh-CN" altLang="en-US"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Arial"/>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。产地</a:t>
            </a:r>
            <a:r>
              <a:rPr lang="en-US" altLang="zh-CN" sz="2000" b="1">
                <a:solidFill>
                  <a:srgbClr val="000000"/>
                </a:solidFill>
                <a:latin typeface="幼圆" pitchFamily="49" charset="-122"/>
                <a:ea typeface="幼圆" pitchFamily="49" charset="-122"/>
                <a:cs typeface="Times New Roman" pitchFamily="18" charset="0"/>
              </a:rPr>
              <a:t>3</a:t>
            </a:r>
            <a:r>
              <a:rPr lang="zh-CN" altLang="en-US" sz="2000" b="1">
                <a:solidFill>
                  <a:srgbClr val="000000"/>
                </a:solidFill>
                <a:latin typeface="幼圆" pitchFamily="49" charset="-122"/>
                <a:ea typeface="幼圆" pitchFamily="49" charset="-122"/>
                <a:cs typeface="Times New Roman" pitchFamily="18" charset="0"/>
              </a:rPr>
              <a:t>已运出</a:t>
            </a:r>
            <a:r>
              <a:rPr lang="en-US" altLang="zh-CN" sz="2000" b="1">
                <a:solidFill>
                  <a:srgbClr val="000000"/>
                </a:solidFill>
                <a:latin typeface="幼圆" pitchFamily="49" charset="-122"/>
                <a:ea typeface="幼圆" pitchFamily="49" charset="-122"/>
                <a:cs typeface="Times New Roman" pitchFamily="18" charset="0"/>
              </a:rPr>
              <a:t>4</a:t>
            </a:r>
            <a:r>
              <a:rPr lang="zh-CN" altLang="en-US" sz="2000" b="1">
                <a:solidFill>
                  <a:srgbClr val="000000"/>
                </a:solidFill>
                <a:latin typeface="幼圆" pitchFamily="49" charset="-122"/>
                <a:ea typeface="幼圆" pitchFamily="49" charset="-122"/>
                <a:cs typeface="Times New Roman" pitchFamily="18" charset="0"/>
              </a:rPr>
              <a:t>单位，将产量改为剩余产量</a:t>
            </a:r>
            <a:r>
              <a:rPr lang="en-US" altLang="zh-CN" sz="2000" b="1">
                <a:solidFill>
                  <a:srgbClr val="000000"/>
                </a:solidFill>
                <a:latin typeface="幼圆" pitchFamily="49" charset="-122"/>
                <a:ea typeface="幼圆" pitchFamily="49" charset="-122"/>
                <a:cs typeface="Times New Roman" pitchFamily="18" charset="0"/>
              </a:rPr>
              <a:t>3</a:t>
            </a:r>
            <a:r>
              <a:rPr lang="zh-CN" altLang="en-US" sz="2000" b="1">
                <a:solidFill>
                  <a:srgbClr val="000000"/>
                </a:solidFill>
                <a:latin typeface="幼圆" pitchFamily="49" charset="-122"/>
                <a:ea typeface="幼圆" pitchFamily="49" charset="-122"/>
                <a:cs typeface="Times New Roman" pitchFamily="18" charset="0"/>
              </a:rPr>
              <a:t>。剩余表中单位运价最小的为</a:t>
            </a:r>
            <a:r>
              <a:rPr lang="en-US" altLang="zh-CN" sz="2000" b="1">
                <a:solidFill>
                  <a:srgbClr val="000000"/>
                </a:solidFill>
                <a:latin typeface="幼圆" pitchFamily="49" charset="-122"/>
                <a:ea typeface="幼圆" pitchFamily="49" charset="-122"/>
                <a:cs typeface="Times New Roman" pitchFamily="18" charset="0"/>
              </a:rPr>
              <a:t>C</a:t>
            </a:r>
            <a:r>
              <a:rPr lang="en-US" altLang="zh-CN" sz="2000" b="1" baseline="-30000">
                <a:solidFill>
                  <a:srgbClr val="000000"/>
                </a:solidFill>
                <a:latin typeface="幼圆" pitchFamily="49" charset="-122"/>
                <a:ea typeface="幼圆" pitchFamily="49" charset="-122"/>
                <a:cs typeface="Times New Roman" pitchFamily="18" charset="0"/>
              </a:rPr>
              <a:t>11</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（或</a:t>
            </a:r>
            <a:r>
              <a:rPr lang="en-US" altLang="zh-CN" sz="2000" b="1">
                <a:solidFill>
                  <a:srgbClr val="000000"/>
                </a:solidFill>
                <a:latin typeface="幼圆" pitchFamily="49" charset="-122"/>
                <a:ea typeface="幼圆" pitchFamily="49" charset="-122"/>
                <a:cs typeface="Times New Roman" pitchFamily="18" charset="0"/>
              </a:rPr>
              <a:t>C</a:t>
            </a:r>
            <a:r>
              <a:rPr lang="en-US" altLang="zh-CN" sz="2000" b="1" baseline="-30000">
                <a:solidFill>
                  <a:srgbClr val="000000"/>
                </a:solidFill>
                <a:latin typeface="幼圆" pitchFamily="49" charset="-122"/>
                <a:ea typeface="幼圆" pitchFamily="49" charset="-122"/>
                <a:cs typeface="Times New Roman" pitchFamily="18" charset="0"/>
              </a:rPr>
              <a:t>34</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），令</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11</a:t>
            </a:r>
            <a:r>
              <a:rPr lang="en-US" altLang="zh-CN" sz="2000" b="1">
                <a:solidFill>
                  <a:srgbClr val="000000"/>
                </a:solidFill>
                <a:latin typeface="幼圆" pitchFamily="49" charset="-122"/>
                <a:ea typeface="幼圆" pitchFamily="49" charset="-122"/>
                <a:cs typeface="Times New Roman" pitchFamily="18" charset="0"/>
              </a:rPr>
              <a:t>= min {a</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并令</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x</a:t>
            </a:r>
            <a:r>
              <a:rPr lang="en-US" altLang="zh-CN" sz="2000" b="1" baseline="-30000">
                <a:solidFill>
                  <a:srgbClr val="000000"/>
                </a:solidFill>
                <a:latin typeface="幼圆" pitchFamily="49" charset="-122"/>
                <a:ea typeface="幼圆" pitchFamily="49" charset="-122"/>
                <a:cs typeface="Times New Roman" pitchFamily="18" charset="0"/>
              </a:rPr>
              <a:t>31</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，相应格打</a:t>
            </a:r>
            <a:r>
              <a:rPr lang="zh-CN" altLang="en-US"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Arial"/>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改为剩余产量</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，直至全部产品分配完毕。注意到除最后一次分配外每次只能对一行或一列找</a:t>
            </a:r>
            <a:r>
              <a:rPr lang="zh-CN" altLang="en-US"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Arial"/>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，表示某销地已满足或某产地产品已分配完（当两者同时成立时只能打</a:t>
            </a:r>
            <a:r>
              <a:rPr lang="zh-CN" altLang="en-US"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Arial"/>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行或列之一，将剩余需求量或产量记为</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，此时基本可行基是退化的）。容易证明：这样分配共选出了</a:t>
            </a:r>
            <a:r>
              <a:rPr lang="en-US" altLang="zh-CN" sz="2000" b="1" i="1">
                <a:solidFill>
                  <a:srgbClr val="000000"/>
                </a:solidFill>
                <a:latin typeface="幼圆" pitchFamily="49" charset="-122"/>
                <a:ea typeface="幼圆" pitchFamily="49" charset="-122"/>
                <a:cs typeface="Times New Roman" pitchFamily="18" charset="0"/>
              </a:rPr>
              <a:t>m</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个变量，且这些变量的集合不含闭回路，从而构成一个基本可行解。当每一基变量</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选取时</a:t>
            </a:r>
            <a:r>
              <a:rPr lang="en-US" altLang="zh-CN" sz="2000" b="1" i="1">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产地的剩余商品量与</a:t>
            </a:r>
            <a:r>
              <a:rPr lang="en-US" altLang="zh-CN" sz="2000" b="1" i="1">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销地的剩余需求量总不相等，选出的基本可行解是非退化的。</a:t>
            </a:r>
          </a:p>
        </p:txBody>
      </p:sp>
      <p:pic>
        <p:nvPicPr>
          <p:cNvPr id="122885" name="Picture 5" descr="GIFICOB0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5300663"/>
            <a:ext cx="504825" cy="971550"/>
          </a:xfrm>
          <a:prstGeom prst="rect">
            <a:avLst/>
          </a:prstGeom>
          <a:noFill/>
          <a:extLst>
            <a:ext uri="{909E8E84-426E-40DD-AFC4-6F175D3DCCD1}">
              <a14:hiddenFill xmlns:a14="http://schemas.microsoft.com/office/drawing/2010/main">
                <a:solidFill>
                  <a:srgbClr val="FFFFFF"/>
                </a:solidFill>
              </a14:hiddenFill>
            </a:ext>
          </a:extLst>
        </p:spPr>
      </p:pic>
      <p:sp>
        <p:nvSpPr>
          <p:cNvPr id="122887" name="AutoShape 7"/>
          <p:cNvSpPr>
            <a:spLocks noChangeArrowheads="1"/>
          </p:cNvSpPr>
          <p:nvPr/>
        </p:nvSpPr>
        <p:spPr bwMode="auto">
          <a:xfrm>
            <a:off x="1116013" y="3789363"/>
            <a:ext cx="5686425" cy="2441575"/>
          </a:xfrm>
          <a:prstGeom prst="cloudCallout">
            <a:avLst>
              <a:gd name="adj1" fmla="val 70519"/>
              <a:gd name="adj2" fmla="val 29907"/>
            </a:avLst>
          </a:prstGeom>
          <a:solidFill>
            <a:srgbClr val="FFCC99">
              <a:alpha val="39999"/>
            </a:srgbClr>
          </a:solidFill>
          <a:ln w="9525" cap="rnd">
            <a:solidFill>
              <a:srgbClr val="99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宋体" pitchFamily="2" charset="-122"/>
                <a:cs typeface="Times New Roman" pitchFamily="18" charset="0"/>
              </a:rPr>
              <a:t>初始基本可行解也可按其他方式选取，如</a:t>
            </a:r>
            <a:r>
              <a:rPr lang="zh-CN" altLang="en-US" sz="2000" b="1">
                <a:solidFill>
                  <a:srgbClr val="000000"/>
                </a:solidFill>
                <a:latin typeface="Arial"/>
                <a:cs typeface="Times New Roman" pitchFamily="18" charset="0"/>
              </a:rPr>
              <a:t>“</a:t>
            </a:r>
            <a:r>
              <a:rPr lang="zh-CN" altLang="en-US" sz="2000" b="1">
                <a:solidFill>
                  <a:srgbClr val="000000"/>
                </a:solidFill>
                <a:latin typeface="宋体" pitchFamily="2" charset="-122"/>
                <a:cs typeface="Times New Roman" pitchFamily="18" charset="0"/>
              </a:rPr>
              <a:t>左上角法</a:t>
            </a:r>
            <a:r>
              <a:rPr lang="zh-CN" altLang="en-US" sz="2000" b="1">
                <a:solidFill>
                  <a:srgbClr val="000000"/>
                </a:solidFill>
                <a:latin typeface="Arial"/>
                <a:cs typeface="Times New Roman" pitchFamily="18" charset="0"/>
              </a:rPr>
              <a:t>”</a:t>
            </a:r>
            <a:r>
              <a:rPr lang="zh-CN" altLang="en-US" sz="2000" b="1">
                <a:solidFill>
                  <a:srgbClr val="000000"/>
                </a:solidFill>
                <a:latin typeface="宋体" pitchFamily="2" charset="-122"/>
                <a:cs typeface="Times New Roman" pitchFamily="18" charset="0"/>
              </a:rPr>
              <a:t>等，其方法与原理是类似的，左上角法每次选取剩余表格中位于最左上角的变量，其余均相同。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wipe(down)">
                                      <p:cBhvr>
                                        <p:cTn id="7" dur="500"/>
                                        <p:tgtEl>
                                          <p:spTgt spid="122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122885"/>
                                        </p:tgtEl>
                                        <p:attrNameLst>
                                          <p:attrName>style.visibility</p:attrName>
                                        </p:attrNameLst>
                                      </p:cBhvr>
                                      <p:to>
                                        <p:strVal val="visible"/>
                                      </p:to>
                                    </p:set>
                                    <p:animEffect transition="in" filter="fade">
                                      <p:cBhvr>
                                        <p:cTn id="12" dur="1000"/>
                                        <p:tgtEl>
                                          <p:spTgt spid="122885"/>
                                        </p:tgtEl>
                                      </p:cBhvr>
                                    </p:animEffect>
                                    <p:anim calcmode="lin" valueType="num">
                                      <p:cBhvr>
                                        <p:cTn id="13" dur="1000" fill="hold"/>
                                        <p:tgtEl>
                                          <p:spTgt spid="122885"/>
                                        </p:tgtEl>
                                        <p:attrNameLst>
                                          <p:attrName>ppt_x</p:attrName>
                                        </p:attrNameLst>
                                      </p:cBhvr>
                                      <p:tavLst>
                                        <p:tav tm="0">
                                          <p:val>
                                            <p:strVal val="#ppt_x"/>
                                          </p:val>
                                        </p:tav>
                                        <p:tav tm="100000">
                                          <p:val>
                                            <p:strVal val="#ppt_x"/>
                                          </p:val>
                                        </p:tav>
                                      </p:tavLst>
                                    </p:anim>
                                    <p:anim calcmode="lin" valueType="num">
                                      <p:cBhvr>
                                        <p:cTn id="14" dur="1000" fill="hold"/>
                                        <p:tgtEl>
                                          <p:spTgt spid="122885"/>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122887"/>
                                        </p:tgtEl>
                                        <p:attrNameLst>
                                          <p:attrName>style.visibility</p:attrName>
                                        </p:attrNameLst>
                                      </p:cBhvr>
                                      <p:to>
                                        <p:strVal val="visible"/>
                                      </p:to>
                                    </p:set>
                                    <p:animEffect transition="in" filter="dissolve">
                                      <p:cBhvr>
                                        <p:cTn id="18" dur="500"/>
                                        <p:tgtEl>
                                          <p:spTgt spid="12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nimBg="1"/>
      <p:bldP spid="12288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C7F3FA7-FB09-451C-9896-870CE5B42785}" type="slidenum">
              <a:rPr lang="en-US" altLang="zh-CN"/>
              <a:pPr/>
              <a:t>33</a:t>
            </a:fld>
            <a:endParaRPr lang="en-US" altLang="zh-CN"/>
          </a:p>
        </p:txBody>
      </p:sp>
      <p:sp>
        <p:nvSpPr>
          <p:cNvPr id="123906" name="Rectangle 2"/>
          <p:cNvSpPr>
            <a:spLocks noGrp="1" noChangeArrowheads="1"/>
          </p:cNvSpPr>
          <p:nvPr>
            <p:ph type="title"/>
          </p:nvPr>
        </p:nvSpPr>
        <p:spPr>
          <a:xfrm>
            <a:off x="468313" y="457200"/>
            <a:ext cx="6851650" cy="955675"/>
          </a:xfrm>
          <a:noFill/>
          <a:ln>
            <a:solidFill>
              <a:srgbClr val="003300"/>
            </a:solidFill>
          </a:ln>
          <a:extLst>
            <a:ext uri="{909E8E84-426E-40DD-AFC4-6F175D3DCCD1}">
              <a14:hiddenFill xmlns:a14="http://schemas.microsoft.com/office/drawing/2010/main">
                <a:solidFill>
                  <a:srgbClr val="99CC00"/>
                </a:solidFill>
              </a14:hiddenFill>
            </a:ext>
          </a:extLst>
        </p:spPr>
        <p:txBody>
          <a:bodyPr/>
          <a:lstStyle/>
          <a:p>
            <a:r>
              <a:rPr lang="zh-CN" altLang="en-US">
                <a:solidFill>
                  <a:srgbClr val="008000"/>
                </a:solidFill>
              </a:rPr>
              <a:t>三、最优性判别</a:t>
            </a:r>
          </a:p>
        </p:txBody>
      </p:sp>
      <p:sp>
        <p:nvSpPr>
          <p:cNvPr id="123908" name="Rectangle 4"/>
          <p:cNvSpPr>
            <a:spLocks noChangeArrowheads="1"/>
          </p:cNvSpPr>
          <p:nvPr/>
        </p:nvSpPr>
        <p:spPr bwMode="auto">
          <a:xfrm>
            <a:off x="468313" y="1557338"/>
            <a:ext cx="8280400" cy="1933575"/>
          </a:xfrm>
          <a:prstGeom prst="rect">
            <a:avLst/>
          </a:prstGeom>
          <a:solidFill>
            <a:srgbClr val="99CC00">
              <a:alpha val="30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类似单纯形法，可计算非基变量的检验数，存在多种求检验数的方法（求得的结果是相同的），下面介绍计算简便且计算量也较小的</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位势法</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。引入</a:t>
            </a:r>
            <a:r>
              <a:rPr lang="en-US" altLang="zh-CN" sz="2000" b="1" i="1">
                <a:solidFill>
                  <a:srgbClr val="000000"/>
                </a:solidFill>
                <a:latin typeface="幼圆" pitchFamily="49" charset="-122"/>
                <a:ea typeface="幼圆" pitchFamily="49" charset="-122"/>
                <a:cs typeface="Times New Roman" pitchFamily="18" charset="0"/>
              </a:rPr>
              <a:t>m</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个量（被称为位势）</a:t>
            </a:r>
            <a:r>
              <a:rPr lang="en-US" altLang="zh-CN" sz="2000" b="1" i="1">
                <a:solidFill>
                  <a:srgbClr val="000000"/>
                </a:solidFill>
                <a:latin typeface="幼圆" pitchFamily="49" charset="-122"/>
                <a:ea typeface="幼圆" pitchFamily="49" charset="-122"/>
                <a:cs typeface="Times New Roman" pitchFamily="18" charset="0"/>
              </a:rPr>
              <a:t>u</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u</a:t>
            </a:r>
            <a:r>
              <a:rPr lang="en-US" altLang="zh-CN" sz="2000" b="1" baseline="-30000">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u</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u</a:t>
            </a:r>
            <a:r>
              <a:rPr lang="en-US" altLang="zh-CN" sz="2000" b="1" baseline="-30000">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。对每一变量</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，引入</a:t>
            </a:r>
            <a:r>
              <a:rPr lang="en-US" altLang="zh-CN" sz="2000" b="1" i="1">
                <a:solidFill>
                  <a:srgbClr val="000000"/>
                </a:solidFill>
                <a:latin typeface="幼圆" pitchFamily="49" charset="-122"/>
                <a:ea typeface="幼圆" pitchFamily="49" charset="-122"/>
                <a:cs typeface="Times New Roman" pitchFamily="18" charset="0"/>
              </a:rPr>
              <a:t>r</a:t>
            </a:r>
            <a:r>
              <a:rPr lang="en-US" altLang="zh-CN" sz="2000" b="1" i="1" baseline="-30000">
                <a:solidFill>
                  <a:srgbClr val="000000"/>
                </a:solidFill>
                <a:latin typeface="幼圆" pitchFamily="49" charset="-122"/>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令</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i="1">
                <a:solidFill>
                  <a:srgbClr val="000000"/>
                </a:solidFill>
                <a:latin typeface="幼圆" pitchFamily="49" charset="-122"/>
                <a:ea typeface="幼圆" pitchFamily="49" charset="-122"/>
                <a:cs typeface="Times New Roman" pitchFamily="18" charset="0"/>
              </a:rPr>
              <a:t>Ｃ</a:t>
            </a:r>
            <a:r>
              <a:rPr lang="en-US" altLang="zh-CN" sz="2000" b="1" i="1" baseline="-30000">
                <a:solidFill>
                  <a:srgbClr val="000000"/>
                </a:solidFill>
                <a:latin typeface="幼圆" pitchFamily="49" charset="-122"/>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u</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v</a:t>
            </a:r>
            <a:r>
              <a:rPr lang="en-US" altLang="zh-CN" sz="2000" b="1" i="1" baseline="-30000">
                <a:solidFill>
                  <a:srgbClr val="000000"/>
                </a:solidFill>
                <a:latin typeface="幼圆" pitchFamily="49" charset="-122"/>
                <a:ea typeface="幼圆" pitchFamily="49" charset="-122"/>
                <a:cs typeface="Times New Roman" pitchFamily="18" charset="0"/>
              </a:rPr>
              <a:t>j</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事实上，这一公式与单纯形法求检验数的公式是相同的</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。对基变量</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，令</a:t>
            </a:r>
            <a:r>
              <a:rPr lang="en-US" altLang="zh-CN" sz="2000" b="1" i="1">
                <a:solidFill>
                  <a:srgbClr val="000000"/>
                </a:solidFill>
                <a:latin typeface="幼圆" pitchFamily="49" charset="-122"/>
                <a:ea typeface="幼圆" pitchFamily="49" charset="-122"/>
                <a:cs typeface="Times New Roman" pitchFamily="18" charset="0"/>
              </a:rPr>
              <a:t>r</a:t>
            </a:r>
            <a:r>
              <a:rPr lang="en-US" altLang="zh-CN" sz="2000" b="1" i="1" baseline="-30000">
                <a:solidFill>
                  <a:srgbClr val="000000"/>
                </a:solidFill>
                <a:latin typeface="幼圆" pitchFamily="49" charset="-122"/>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，得到</a:t>
            </a:r>
            <a:endParaRPr lang="zh-CN" altLang="en-US" sz="2000" b="1" i="1">
              <a:solidFill>
                <a:srgbClr val="000000"/>
              </a:solidFill>
              <a:latin typeface="幼圆" pitchFamily="49" charset="-122"/>
              <a:ea typeface="幼圆" pitchFamily="49" charset="-122"/>
              <a:cs typeface="Times New Roman" pitchFamily="18" charset="0"/>
            </a:endParaRPr>
          </a:p>
          <a:p>
            <a:pPr algn="l"/>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u</a:t>
            </a:r>
            <a:r>
              <a:rPr lang="en-US" altLang="zh-CN" sz="2000" b="1" i="1" baseline="-30000">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v</a:t>
            </a:r>
            <a:r>
              <a:rPr lang="en-US" altLang="zh-CN" sz="2000" b="1" i="1" baseline="-30000">
                <a:solidFill>
                  <a:srgbClr val="000000"/>
                </a:solidFill>
                <a:latin typeface="幼圆" pitchFamily="49" charset="-122"/>
                <a:ea typeface="幼圆" pitchFamily="49" charset="-122"/>
                <a:cs typeface="Times New Roman" pitchFamily="18" charset="0"/>
              </a:rPr>
              <a:t>j</a:t>
            </a:r>
            <a:r>
              <a:rPr lang="en-US" altLang="zh-CN" sz="2000" b="1">
                <a:solidFill>
                  <a:srgbClr val="000000"/>
                </a:solidFill>
                <a:latin typeface="幼圆" pitchFamily="49" charset="-122"/>
                <a:ea typeface="幼圆" pitchFamily="49" charset="-122"/>
                <a:cs typeface="Times New Roman" pitchFamily="18" charset="0"/>
              </a:rPr>
              <a:t>=0  (</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为基变量</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8.10)</a:t>
            </a:r>
            <a:r>
              <a:rPr lang="en-US" altLang="zh-CN" sz="2000">
                <a:latin typeface="幼圆" pitchFamily="49" charset="-122"/>
                <a:ea typeface="幼圆" pitchFamily="49" charset="-122"/>
                <a:cs typeface="Times New Roman" pitchFamily="18" charset="0"/>
              </a:rPr>
              <a:t> </a:t>
            </a:r>
          </a:p>
        </p:txBody>
      </p:sp>
      <p:sp>
        <p:nvSpPr>
          <p:cNvPr id="123909" name="AutoShape 5"/>
          <p:cNvSpPr>
            <a:spLocks noChangeArrowheads="1"/>
          </p:cNvSpPr>
          <p:nvPr/>
        </p:nvSpPr>
        <p:spPr bwMode="auto">
          <a:xfrm>
            <a:off x="468313" y="3716338"/>
            <a:ext cx="8280400" cy="2479675"/>
          </a:xfrm>
          <a:prstGeom prst="foldedCorner">
            <a:avLst>
              <a:gd name="adj" fmla="val 12500"/>
            </a:avLst>
          </a:prstGeom>
          <a:solidFill>
            <a:srgbClr val="99CC00">
              <a:alpha val="80000"/>
            </a:srgbClr>
          </a:solidFill>
          <a:ln w="12700">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Times New Roman" pitchFamily="18" charset="0"/>
                <a:cs typeface="Times New Roman" pitchFamily="18" charset="0"/>
              </a:rPr>
              <a:t>齐次线性方程组（</a:t>
            </a:r>
            <a:r>
              <a:rPr lang="en-US" altLang="zh-CN" sz="2000" b="1">
                <a:solidFill>
                  <a:srgbClr val="000000"/>
                </a:solidFill>
                <a:latin typeface="Times New Roman" pitchFamily="18" charset="0"/>
                <a:cs typeface="Times New Roman" pitchFamily="18" charset="0"/>
              </a:rPr>
              <a:t>8.10</a:t>
            </a:r>
            <a:r>
              <a:rPr lang="zh-CN" altLang="en-US" sz="2000" b="1">
                <a:solidFill>
                  <a:srgbClr val="000000"/>
                </a:solidFill>
                <a:latin typeface="Times New Roman" pitchFamily="18" charset="0"/>
                <a:cs typeface="Times New Roman" pitchFamily="18" charset="0"/>
              </a:rPr>
              <a:t>）共有</a:t>
            </a:r>
            <a:r>
              <a:rPr lang="en-US" altLang="zh-CN" sz="2000" b="1" i="1">
                <a:solidFill>
                  <a:srgbClr val="000000"/>
                </a:solidFill>
                <a:latin typeface="Times New Roman" pitchFamily="18" charset="0"/>
                <a:cs typeface="Times New Roman" pitchFamily="18" charset="0"/>
              </a:rPr>
              <a:t>m</a:t>
            </a:r>
            <a:r>
              <a:rPr lang="en-US" altLang="zh-CN" sz="2000" b="1">
                <a:solidFill>
                  <a:srgbClr val="000000"/>
                </a:solidFill>
                <a:latin typeface="Times New Roman" pitchFamily="18" charset="0"/>
                <a:cs typeface="Times New Roman" pitchFamily="18" charset="0"/>
              </a:rPr>
              <a:t>+</a:t>
            </a:r>
            <a:r>
              <a:rPr lang="en-US" altLang="zh-CN" sz="2000" b="1" i="1">
                <a:solidFill>
                  <a:srgbClr val="000000"/>
                </a:solidFill>
                <a:latin typeface="Times New Roman" pitchFamily="18" charset="0"/>
                <a:cs typeface="Times New Roman" pitchFamily="18" charset="0"/>
              </a:rPr>
              <a:t>n</a:t>
            </a:r>
            <a:r>
              <a:rPr lang="zh-CN" altLang="en-US" sz="2000" b="1">
                <a:solidFill>
                  <a:srgbClr val="000000"/>
                </a:solidFill>
                <a:latin typeface="Times New Roman" pitchFamily="18" charset="0"/>
                <a:cs typeface="Times New Roman" pitchFamily="18" charset="0"/>
              </a:rPr>
              <a:t>－１个独立方程，但含有</a:t>
            </a:r>
            <a:r>
              <a:rPr lang="en-US" altLang="zh-CN" sz="2000" b="1" i="1">
                <a:solidFill>
                  <a:srgbClr val="000000"/>
                </a:solidFill>
                <a:latin typeface="Times New Roman" pitchFamily="18" charset="0"/>
                <a:cs typeface="Times New Roman" pitchFamily="18" charset="0"/>
              </a:rPr>
              <a:t>m</a:t>
            </a:r>
            <a:r>
              <a:rPr lang="en-US" altLang="zh-CN" sz="2000" b="1">
                <a:solidFill>
                  <a:srgbClr val="000000"/>
                </a:solidFill>
                <a:latin typeface="Times New Roman" pitchFamily="18" charset="0"/>
                <a:cs typeface="Times New Roman" pitchFamily="18" charset="0"/>
              </a:rPr>
              <a:t>+</a:t>
            </a:r>
            <a:r>
              <a:rPr lang="en-US" altLang="zh-CN" sz="2000" b="1" i="1">
                <a:solidFill>
                  <a:srgbClr val="000000"/>
                </a:solidFill>
                <a:latin typeface="Times New Roman" pitchFamily="18" charset="0"/>
                <a:cs typeface="Times New Roman" pitchFamily="18" charset="0"/>
              </a:rPr>
              <a:t>n</a:t>
            </a:r>
            <a:r>
              <a:rPr lang="zh-CN" altLang="en-US" sz="2000" b="1">
                <a:solidFill>
                  <a:srgbClr val="000000"/>
                </a:solidFill>
                <a:latin typeface="Times New Roman" pitchFamily="18" charset="0"/>
                <a:cs typeface="Times New Roman" pitchFamily="18" charset="0"/>
              </a:rPr>
              <a:t>个变量。任取一变量，例如</a:t>
            </a:r>
            <a:r>
              <a:rPr lang="en-US" altLang="zh-CN" sz="2000" b="1" i="1">
                <a:solidFill>
                  <a:srgbClr val="000000"/>
                </a:solidFill>
                <a:latin typeface="Times New Roman" pitchFamily="18" charset="0"/>
                <a:cs typeface="Times New Roman" pitchFamily="18" charset="0"/>
              </a:rPr>
              <a:t>u</a:t>
            </a:r>
            <a:r>
              <a:rPr lang="en-US" altLang="zh-CN" sz="2000" b="1" baseline="-30000">
                <a:solidFill>
                  <a:srgbClr val="000000"/>
                </a:solidFill>
                <a:latin typeface="Times New Roman" pitchFamily="18" charset="0"/>
                <a:cs typeface="Times New Roman" pitchFamily="18" charset="0"/>
              </a:rPr>
              <a:t>1</a:t>
            </a:r>
            <a:r>
              <a:rPr lang="zh-CN" altLang="en-US" sz="2000" b="1">
                <a:solidFill>
                  <a:srgbClr val="000000"/>
                </a:solidFill>
                <a:latin typeface="Times New Roman" pitchFamily="18" charset="0"/>
                <a:cs typeface="Times New Roman" pitchFamily="18" charset="0"/>
              </a:rPr>
              <a:t>作为自由变量，便可解出方程组。容易看出，</a:t>
            </a:r>
            <a:r>
              <a:rPr lang="en-US" altLang="zh-CN" sz="2000" b="1" i="1">
                <a:solidFill>
                  <a:srgbClr val="000000"/>
                </a:solidFill>
                <a:latin typeface="Times New Roman" pitchFamily="18" charset="0"/>
                <a:cs typeface="Times New Roman" pitchFamily="18" charset="0"/>
              </a:rPr>
              <a:t>u</a:t>
            </a:r>
            <a:r>
              <a:rPr lang="en-US" altLang="zh-CN" sz="2000" b="1" baseline="-30000">
                <a:solidFill>
                  <a:srgbClr val="000000"/>
                </a:solidFill>
                <a:latin typeface="Times New Roman" pitchFamily="18" charset="0"/>
                <a:cs typeface="Times New Roman" pitchFamily="18" charset="0"/>
              </a:rPr>
              <a:t>1</a:t>
            </a:r>
            <a:r>
              <a:rPr lang="zh-CN" altLang="en-US" sz="2000" b="1">
                <a:solidFill>
                  <a:srgbClr val="000000"/>
                </a:solidFill>
                <a:latin typeface="Times New Roman" pitchFamily="18" charset="0"/>
                <a:cs typeface="Times New Roman" pitchFamily="18" charset="0"/>
              </a:rPr>
              <a:t>的取值不同虽会改变位势的取值但不会改变非基变量的检验数。为方便起见，只要令</a:t>
            </a:r>
            <a:r>
              <a:rPr lang="en-US" altLang="zh-CN" sz="2000" b="1" i="1">
                <a:solidFill>
                  <a:srgbClr val="000000"/>
                </a:solidFill>
                <a:latin typeface="Times New Roman" pitchFamily="18" charset="0"/>
                <a:cs typeface="Times New Roman" pitchFamily="18" charset="0"/>
              </a:rPr>
              <a:t>u</a:t>
            </a:r>
            <a:r>
              <a:rPr lang="en-US" altLang="zh-CN" sz="2000" b="1" baseline="-30000">
                <a:solidFill>
                  <a:srgbClr val="000000"/>
                </a:solidFill>
                <a:latin typeface="Times New Roman" pitchFamily="18" charset="0"/>
                <a:cs typeface="Times New Roman" pitchFamily="18" charset="0"/>
              </a:rPr>
              <a:t>1</a:t>
            </a:r>
            <a:r>
              <a:rPr lang="zh-CN" altLang="en-US" sz="2000" b="1">
                <a:solidFill>
                  <a:srgbClr val="000000"/>
                </a:solidFill>
                <a:latin typeface="Times New Roman" pitchFamily="18" charset="0"/>
                <a:cs typeface="Times New Roman" pitchFamily="18" charset="0"/>
              </a:rPr>
              <a:t>＝０即可。事实上，我们甚至不必去解方程组（</a:t>
            </a:r>
            <a:r>
              <a:rPr lang="en-US" altLang="zh-CN" sz="2000" b="1">
                <a:solidFill>
                  <a:srgbClr val="000000"/>
                </a:solidFill>
                <a:latin typeface="Times New Roman" pitchFamily="18" charset="0"/>
                <a:cs typeface="Times New Roman" pitchFamily="18" charset="0"/>
              </a:rPr>
              <a:t>8.10</a:t>
            </a:r>
            <a:r>
              <a:rPr lang="zh-CN" altLang="en-US" sz="2000" b="1">
                <a:solidFill>
                  <a:srgbClr val="000000"/>
                </a:solidFill>
                <a:latin typeface="Times New Roman" pitchFamily="18" charset="0"/>
                <a:cs typeface="Times New Roman" pitchFamily="18" charset="0"/>
              </a:rPr>
              <a:t>），而只需令</a:t>
            </a:r>
            <a:r>
              <a:rPr lang="en-US" altLang="zh-CN" sz="2000" b="1" i="1">
                <a:solidFill>
                  <a:srgbClr val="000000"/>
                </a:solidFill>
                <a:latin typeface="Times New Roman" pitchFamily="18" charset="0"/>
                <a:cs typeface="Times New Roman" pitchFamily="18" charset="0"/>
              </a:rPr>
              <a:t>u</a:t>
            </a:r>
            <a:r>
              <a:rPr lang="en-US" altLang="zh-CN" sz="2000" b="1" baseline="-30000">
                <a:solidFill>
                  <a:srgbClr val="000000"/>
                </a:solidFill>
                <a:latin typeface="Times New Roman" pitchFamily="18" charset="0"/>
                <a:cs typeface="Times New Roman" pitchFamily="18" charset="0"/>
              </a:rPr>
              <a:t>1</a:t>
            </a:r>
            <a:r>
              <a:rPr lang="zh-CN" altLang="en-US" sz="2000" b="1">
                <a:solidFill>
                  <a:srgbClr val="000000"/>
                </a:solidFill>
                <a:latin typeface="Times New Roman" pitchFamily="18" charset="0"/>
                <a:cs typeface="Times New Roman" pitchFamily="18" charset="0"/>
              </a:rPr>
              <a:t>＝０，对所有基变量令</a:t>
            </a:r>
            <a:r>
              <a:rPr lang="en-US" altLang="zh-CN" sz="2000" b="1" i="1">
                <a:solidFill>
                  <a:srgbClr val="000000"/>
                </a:solidFill>
                <a:latin typeface="Times New Roman" pitchFamily="18" charset="0"/>
                <a:cs typeface="Times New Roman" pitchFamily="18" charset="0"/>
              </a:rPr>
              <a:t>u</a:t>
            </a:r>
            <a:r>
              <a:rPr lang="en-US" altLang="zh-CN" sz="2000" b="1" i="1" baseline="-30000">
                <a:solidFill>
                  <a:srgbClr val="000000"/>
                </a:solidFill>
                <a:latin typeface="Times New Roman" pitchFamily="18" charset="0"/>
                <a:cs typeface="Times New Roman" pitchFamily="18" charset="0"/>
              </a:rPr>
              <a:t>i</a:t>
            </a:r>
            <a:r>
              <a:rPr lang="zh-CN" altLang="en-US" sz="2000" b="1">
                <a:solidFill>
                  <a:srgbClr val="000000"/>
                </a:solidFill>
                <a:latin typeface="Times New Roman" pitchFamily="18" charset="0"/>
                <a:cs typeface="Times New Roman" pitchFamily="18" charset="0"/>
              </a:rPr>
              <a:t>＋</a:t>
            </a:r>
            <a:r>
              <a:rPr lang="en-US" altLang="zh-CN" sz="2000" b="1" i="1">
                <a:solidFill>
                  <a:srgbClr val="000000"/>
                </a:solidFill>
                <a:latin typeface="Times New Roman" pitchFamily="18" charset="0"/>
                <a:cs typeface="Times New Roman" pitchFamily="18" charset="0"/>
              </a:rPr>
              <a:t>v</a:t>
            </a:r>
            <a:r>
              <a:rPr lang="en-US" altLang="zh-CN" sz="2000" b="1" i="1" baseline="-30000">
                <a:solidFill>
                  <a:srgbClr val="000000"/>
                </a:solidFill>
                <a:latin typeface="Times New Roman" pitchFamily="18" charset="0"/>
                <a:cs typeface="Times New Roman" pitchFamily="18" charset="0"/>
              </a:rPr>
              <a:t>j</a:t>
            </a:r>
            <a:r>
              <a:rPr lang="zh-CN" altLang="en-US" sz="2000" b="1">
                <a:solidFill>
                  <a:srgbClr val="000000"/>
                </a:solidFill>
                <a:latin typeface="Times New Roman" pitchFamily="18" charset="0"/>
                <a:cs typeface="Times New Roman" pitchFamily="18" charset="0"/>
              </a:rPr>
              <a:t>＝</a:t>
            </a:r>
            <a:r>
              <a:rPr lang="en-US" altLang="zh-CN" sz="2000" b="1" i="1">
                <a:solidFill>
                  <a:srgbClr val="000000"/>
                </a:solidFill>
                <a:latin typeface="宋体" pitchFamily="2" charset="-122"/>
                <a:cs typeface="Times New Roman" pitchFamily="18" charset="0"/>
              </a:rPr>
              <a:t>c</a:t>
            </a:r>
            <a:r>
              <a:rPr lang="en-US" altLang="zh-CN" sz="2000" b="1" i="1" baseline="-30000">
                <a:solidFill>
                  <a:srgbClr val="000000"/>
                </a:solidFill>
                <a:latin typeface="宋体" pitchFamily="2" charset="-122"/>
                <a:cs typeface="Times New Roman" pitchFamily="18" charset="0"/>
              </a:rPr>
              <a:t>ij</a:t>
            </a:r>
            <a:r>
              <a:rPr lang="zh-CN" altLang="en-US" sz="2000" b="1">
                <a:solidFill>
                  <a:srgbClr val="000000"/>
                </a:solidFill>
                <a:latin typeface="宋体" pitchFamily="2" charset="-122"/>
                <a:cs typeface="Times New Roman" pitchFamily="18" charset="0"/>
              </a:rPr>
              <a:t>，即</a:t>
            </a:r>
            <a:r>
              <a:rPr lang="en-US" altLang="zh-CN" sz="2000" b="1">
                <a:solidFill>
                  <a:srgbClr val="000000"/>
                </a:solidFill>
                <a:latin typeface="宋体" pitchFamily="2" charset="-122"/>
                <a:cs typeface="Times New Roman" pitchFamily="18" charset="0"/>
              </a:rPr>
              <a:t>=</a:t>
            </a:r>
            <a:r>
              <a:rPr lang="zh-CN" altLang="en-US" sz="2000" b="1" i="1">
                <a:solidFill>
                  <a:srgbClr val="000000"/>
                </a:solidFill>
                <a:latin typeface="宋体" pitchFamily="2" charset="-122"/>
                <a:cs typeface="Times New Roman" pitchFamily="18" charset="0"/>
              </a:rPr>
              <a:t>Ｃ</a:t>
            </a:r>
            <a:r>
              <a:rPr lang="en-US" altLang="zh-CN" sz="2000" b="1" i="1" baseline="-30000">
                <a:solidFill>
                  <a:srgbClr val="000000"/>
                </a:solidFill>
                <a:latin typeface="宋体" pitchFamily="2" charset="-122"/>
                <a:cs typeface="Times New Roman" pitchFamily="18" charset="0"/>
              </a:rPr>
              <a:t>ij</a:t>
            </a:r>
            <a:r>
              <a:rPr lang="en-US" altLang="zh-CN" sz="2000" b="1">
                <a:solidFill>
                  <a:srgbClr val="000000"/>
                </a:solidFill>
                <a:latin typeface="宋体" pitchFamily="2" charset="-122"/>
                <a:cs typeface="Times New Roman" pitchFamily="18" charset="0"/>
              </a:rPr>
              <a:t>-</a:t>
            </a:r>
            <a:r>
              <a:rPr lang="en-US" altLang="zh-CN" sz="2000" b="1" i="1">
                <a:solidFill>
                  <a:srgbClr val="000000"/>
                </a:solidFill>
                <a:latin typeface="Times New Roman" pitchFamily="18" charset="0"/>
                <a:cs typeface="Times New Roman" pitchFamily="18" charset="0"/>
              </a:rPr>
              <a:t> u</a:t>
            </a:r>
            <a:r>
              <a:rPr lang="en-US" altLang="zh-CN" sz="2000" b="1" i="1" baseline="-30000">
                <a:solidFill>
                  <a:srgbClr val="000000"/>
                </a:solidFill>
                <a:latin typeface="Times New Roman" pitchFamily="18" charset="0"/>
                <a:cs typeface="Times New Roman" pitchFamily="18" charset="0"/>
              </a:rPr>
              <a:t>i</a:t>
            </a:r>
            <a:r>
              <a:rPr lang="en-US" altLang="zh-CN" sz="2000" b="1">
                <a:solidFill>
                  <a:srgbClr val="000000"/>
                </a:solidFill>
                <a:latin typeface="宋体" pitchFamily="2" charset="-122"/>
                <a:cs typeface="Times New Roman" pitchFamily="18" charset="0"/>
              </a:rPr>
              <a:t>-</a:t>
            </a:r>
            <a:r>
              <a:rPr lang="en-US" altLang="zh-CN" sz="2000" b="1" i="1">
                <a:solidFill>
                  <a:srgbClr val="000000"/>
                </a:solidFill>
                <a:latin typeface="宋体" pitchFamily="2" charset="-122"/>
                <a:cs typeface="Times New Roman" pitchFamily="18" charset="0"/>
              </a:rPr>
              <a:t>v</a:t>
            </a:r>
            <a:r>
              <a:rPr lang="en-US" altLang="zh-CN" sz="2000" b="1" i="1" baseline="-30000">
                <a:solidFill>
                  <a:srgbClr val="000000"/>
                </a:solidFill>
                <a:latin typeface="宋体" pitchFamily="2" charset="-122"/>
                <a:cs typeface="Times New Roman" pitchFamily="18" charset="0"/>
              </a:rPr>
              <a:t>j</a:t>
            </a:r>
            <a:r>
              <a:rPr lang="zh-CN" altLang="en-US" sz="2000" b="1">
                <a:solidFill>
                  <a:srgbClr val="000000"/>
                </a:solidFill>
                <a:latin typeface="宋体" pitchFamily="2" charset="-122"/>
                <a:cs typeface="Times New Roman" pitchFamily="18" charset="0"/>
              </a:rPr>
              <a:t>＝０，在表上逐次求出所有位势，进而再对非基变量</a:t>
            </a:r>
            <a:r>
              <a:rPr lang="en-US" altLang="zh-CN" sz="2000" b="1" i="1">
                <a:solidFill>
                  <a:srgbClr val="000000"/>
                </a:solidFill>
                <a:latin typeface="宋体" pitchFamily="2" charset="-122"/>
                <a:cs typeface="Times New Roman" pitchFamily="18" charset="0"/>
              </a:rPr>
              <a:t>x</a:t>
            </a:r>
            <a:r>
              <a:rPr lang="en-US" altLang="zh-CN" sz="2000" b="1" i="1" baseline="-30000">
                <a:solidFill>
                  <a:srgbClr val="000000"/>
                </a:solidFill>
                <a:latin typeface="宋体" pitchFamily="2" charset="-122"/>
                <a:cs typeface="Times New Roman" pitchFamily="18" charset="0"/>
              </a:rPr>
              <a:t>ij</a:t>
            </a:r>
            <a:r>
              <a:rPr lang="zh-CN" altLang="en-US" sz="2000" b="1">
                <a:solidFill>
                  <a:srgbClr val="000000"/>
                </a:solidFill>
                <a:latin typeface="宋体" pitchFamily="2" charset="-122"/>
                <a:cs typeface="Times New Roman" pitchFamily="18" charset="0"/>
              </a:rPr>
              <a:t>计算其检验数</a:t>
            </a:r>
            <a:endParaRPr lang="zh-CN" altLang="en-US" sz="2000" b="1" i="1">
              <a:solidFill>
                <a:srgbClr val="000000"/>
              </a:solidFill>
              <a:latin typeface="宋体" pitchFamily="2" charset="-122"/>
              <a:cs typeface="Times New Roman" pitchFamily="18" charset="0"/>
            </a:endParaRPr>
          </a:p>
          <a:p>
            <a:pPr algn="l"/>
            <a:r>
              <a:rPr lang="en-US" altLang="zh-CN" sz="2000" b="1" i="1">
                <a:solidFill>
                  <a:srgbClr val="000000"/>
                </a:solidFill>
                <a:latin typeface="宋体" pitchFamily="2" charset="-122"/>
                <a:cs typeface="Times New Roman" pitchFamily="18" charset="0"/>
              </a:rPr>
              <a:t>r</a:t>
            </a:r>
            <a:r>
              <a:rPr lang="en-US" altLang="zh-CN" sz="2000" b="1" i="1" baseline="-30000">
                <a:solidFill>
                  <a:srgbClr val="000000"/>
                </a:solidFill>
                <a:latin typeface="宋体" pitchFamily="2" charset="-122"/>
                <a:cs typeface="Times New Roman" pitchFamily="18" charset="0"/>
              </a:rPr>
              <a:t>ij</a:t>
            </a:r>
            <a:r>
              <a:rPr lang="en-US" altLang="zh-CN" sz="2000" b="1">
                <a:solidFill>
                  <a:srgbClr val="000000"/>
                </a:solidFill>
                <a:latin typeface="宋体" pitchFamily="2" charset="-122"/>
                <a:cs typeface="Times New Roman" pitchFamily="18" charset="0"/>
              </a:rPr>
              <a:t>=</a:t>
            </a:r>
            <a:r>
              <a:rPr lang="zh-CN" altLang="en-US" sz="2000" b="1" i="1">
                <a:solidFill>
                  <a:srgbClr val="000000"/>
                </a:solidFill>
                <a:latin typeface="宋体" pitchFamily="2" charset="-122"/>
                <a:cs typeface="Times New Roman" pitchFamily="18" charset="0"/>
              </a:rPr>
              <a:t>Ｃ</a:t>
            </a:r>
            <a:r>
              <a:rPr lang="en-US" altLang="zh-CN" sz="2000" b="1" i="1" baseline="-30000">
                <a:solidFill>
                  <a:srgbClr val="000000"/>
                </a:solidFill>
                <a:latin typeface="宋体" pitchFamily="2" charset="-122"/>
                <a:cs typeface="Times New Roman" pitchFamily="18" charset="0"/>
              </a:rPr>
              <a:t>ij</a:t>
            </a:r>
            <a:r>
              <a:rPr lang="en-US" altLang="zh-CN" sz="2000" b="1">
                <a:solidFill>
                  <a:srgbClr val="000000"/>
                </a:solidFill>
                <a:latin typeface="宋体" pitchFamily="2" charset="-122"/>
                <a:cs typeface="Times New Roman" pitchFamily="18" charset="0"/>
              </a:rPr>
              <a:t>-</a:t>
            </a:r>
            <a:r>
              <a:rPr lang="en-US" altLang="zh-CN" sz="2000" b="1" i="1">
                <a:solidFill>
                  <a:srgbClr val="000000"/>
                </a:solidFill>
                <a:latin typeface="Times New Roman" pitchFamily="18" charset="0"/>
                <a:cs typeface="Times New Roman" pitchFamily="18" charset="0"/>
              </a:rPr>
              <a:t> u</a:t>
            </a:r>
            <a:r>
              <a:rPr lang="en-US" altLang="zh-CN" sz="2000" b="1" i="1" baseline="-30000">
                <a:solidFill>
                  <a:srgbClr val="000000"/>
                </a:solidFill>
                <a:latin typeface="Times New Roman" pitchFamily="18" charset="0"/>
                <a:cs typeface="Times New Roman" pitchFamily="18" charset="0"/>
              </a:rPr>
              <a:t>i</a:t>
            </a:r>
            <a:r>
              <a:rPr lang="en-US" altLang="zh-CN" sz="2000" b="1">
                <a:solidFill>
                  <a:srgbClr val="000000"/>
                </a:solidFill>
                <a:latin typeface="宋体" pitchFamily="2" charset="-122"/>
                <a:cs typeface="Times New Roman" pitchFamily="18" charset="0"/>
              </a:rPr>
              <a:t>-</a:t>
            </a:r>
            <a:r>
              <a:rPr lang="en-US" altLang="zh-CN" sz="2000" b="1" i="1">
                <a:solidFill>
                  <a:srgbClr val="000000"/>
                </a:solidFill>
                <a:latin typeface="宋体" pitchFamily="2" charset="-122"/>
                <a:cs typeface="Times New Roman" pitchFamily="18" charset="0"/>
              </a:rPr>
              <a:t>v</a:t>
            </a:r>
            <a:r>
              <a:rPr lang="en-US" altLang="zh-CN" sz="2000" b="1" i="1" baseline="-30000">
                <a:solidFill>
                  <a:srgbClr val="000000"/>
                </a:solidFill>
                <a:latin typeface="宋体" pitchFamily="2" charset="-122"/>
                <a:cs typeface="Times New Roman" pitchFamily="18" charset="0"/>
              </a:rPr>
              <a:t>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wipe(down)">
                                      <p:cBhvr>
                                        <p:cTn id="7" dur="500"/>
                                        <p:tgtEl>
                                          <p:spTgt spid="123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123909"/>
                                        </p:tgtEl>
                                        <p:attrNameLst>
                                          <p:attrName>style.visibility</p:attrName>
                                        </p:attrNameLst>
                                      </p:cBhvr>
                                      <p:to>
                                        <p:strVal val="visible"/>
                                      </p:to>
                                    </p:set>
                                    <p:animEffect transition="in" filter="fade">
                                      <p:cBhvr>
                                        <p:cTn id="12" dur="1000"/>
                                        <p:tgtEl>
                                          <p:spTgt spid="123909"/>
                                        </p:tgtEl>
                                      </p:cBhvr>
                                    </p:animEffect>
                                    <p:anim calcmode="lin" valueType="num">
                                      <p:cBhvr>
                                        <p:cTn id="13" dur="1000" fill="hold"/>
                                        <p:tgtEl>
                                          <p:spTgt spid="123909"/>
                                        </p:tgtEl>
                                        <p:attrNameLst>
                                          <p:attrName>ppt_x</p:attrName>
                                        </p:attrNameLst>
                                      </p:cBhvr>
                                      <p:tavLst>
                                        <p:tav tm="0">
                                          <p:val>
                                            <p:strVal val="#ppt_x"/>
                                          </p:val>
                                        </p:tav>
                                        <p:tav tm="100000">
                                          <p:val>
                                            <p:strVal val="#ppt_x"/>
                                          </p:val>
                                        </p:tav>
                                      </p:tavLst>
                                    </p:anim>
                                    <p:anim calcmode="lin" valueType="num">
                                      <p:cBhvr>
                                        <p:cTn id="14" dur="900" decel="100000" fill="hold"/>
                                        <p:tgtEl>
                                          <p:spTgt spid="123909"/>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2390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p:bldP spid="12390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a:spLocks noGrp="1"/>
          </p:cNvSpPr>
          <p:nvPr>
            <p:ph type="sldNum" sz="quarter" idx="10"/>
          </p:nvPr>
        </p:nvSpPr>
        <p:spPr/>
        <p:txBody>
          <a:bodyPr/>
          <a:lstStyle/>
          <a:p>
            <a:fld id="{47115D1D-AA82-4213-9DC4-7DF8E5573AF0}" type="slidenum">
              <a:rPr lang="en-US" altLang="zh-CN"/>
              <a:pPr/>
              <a:t>34</a:t>
            </a:fld>
            <a:endParaRPr lang="en-US" altLang="zh-CN"/>
          </a:p>
        </p:txBody>
      </p:sp>
      <p:pic>
        <p:nvPicPr>
          <p:cNvPr id="124932" name="Picture 4" descr="GIFICOB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476250"/>
            <a:ext cx="6572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24933" name="AutoShape 5"/>
          <p:cNvSpPr>
            <a:spLocks noChangeArrowheads="1"/>
          </p:cNvSpPr>
          <p:nvPr/>
        </p:nvSpPr>
        <p:spPr bwMode="auto">
          <a:xfrm>
            <a:off x="323850" y="476250"/>
            <a:ext cx="7416800" cy="1089025"/>
          </a:xfrm>
          <a:prstGeom prst="wedgeRoundRectCallout">
            <a:avLst>
              <a:gd name="adj1" fmla="val 54602"/>
              <a:gd name="adj2" fmla="val -23176"/>
              <a:gd name="adj3" fmla="val 16667"/>
            </a:avLst>
          </a:prstGeom>
          <a:solidFill>
            <a:srgbClr val="99CC00">
              <a:alpha val="60001"/>
            </a:srgbClr>
          </a:solidFill>
          <a:ln w="9525"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ctr"/>
            <a:r>
              <a:rPr lang="zh-CN" altLang="en-US" sz="2000" b="1">
                <a:solidFill>
                  <a:srgbClr val="800000"/>
                </a:solidFill>
                <a:latin typeface="幼圆" pitchFamily="49" charset="-122"/>
                <a:ea typeface="幼圆" pitchFamily="49" charset="-122"/>
                <a:cs typeface="Times New Roman" pitchFamily="18" charset="0"/>
              </a:rPr>
              <a:t>例如</a:t>
            </a:r>
            <a:r>
              <a:rPr lang="zh-CN" altLang="en-US" sz="2000" b="1">
                <a:solidFill>
                  <a:srgbClr val="000000"/>
                </a:solidFill>
                <a:latin typeface="幼圆" pitchFamily="49" charset="-122"/>
                <a:ea typeface="幼圆" pitchFamily="49" charset="-122"/>
                <a:cs typeface="Times New Roman" pitchFamily="18" charset="0"/>
              </a:rPr>
              <a:t>，对表</a:t>
            </a:r>
            <a:r>
              <a:rPr lang="en-US" altLang="zh-CN" sz="2000" b="1">
                <a:solidFill>
                  <a:srgbClr val="000000"/>
                </a:solidFill>
                <a:latin typeface="幼圆" pitchFamily="49" charset="-122"/>
                <a:ea typeface="幼圆" pitchFamily="49" charset="-122"/>
                <a:cs typeface="Times New Roman" pitchFamily="18" charset="0"/>
              </a:rPr>
              <a:t>8.11</a:t>
            </a:r>
            <a:r>
              <a:rPr lang="zh-CN" altLang="en-US" sz="2000" b="1">
                <a:solidFill>
                  <a:srgbClr val="000000"/>
                </a:solidFill>
                <a:latin typeface="幼圆" pitchFamily="49" charset="-122"/>
                <a:ea typeface="幼圆" pitchFamily="49" charset="-122"/>
                <a:cs typeface="Times New Roman" pitchFamily="18" charset="0"/>
              </a:rPr>
              <a:t>中取定的基，我们求出位势及非基变量的检验数，列于表</a:t>
            </a:r>
            <a:r>
              <a:rPr lang="en-US" altLang="zh-CN" sz="2000" b="1">
                <a:solidFill>
                  <a:srgbClr val="000000"/>
                </a:solidFill>
                <a:latin typeface="幼圆" pitchFamily="49" charset="-122"/>
                <a:ea typeface="幼圆" pitchFamily="49" charset="-122"/>
                <a:cs typeface="Times New Roman" pitchFamily="18" charset="0"/>
              </a:rPr>
              <a:t>8.12</a:t>
            </a:r>
            <a:r>
              <a:rPr lang="zh-CN" altLang="en-US" sz="2000" b="1">
                <a:solidFill>
                  <a:srgbClr val="000000"/>
                </a:solidFill>
                <a:latin typeface="幼圆" pitchFamily="49" charset="-122"/>
                <a:ea typeface="幼圆" pitchFamily="49" charset="-122"/>
                <a:cs typeface="Times New Roman" pitchFamily="18" charset="0"/>
              </a:rPr>
              <a:t>中，表中不带圈的数为基变量取值，带圈的数为非基变量检验数，右上角的数为单位运价</a:t>
            </a:r>
            <a:r>
              <a:rPr lang="zh-CN" altLang="en-US" sz="2000" b="1" i="1">
                <a:solidFill>
                  <a:srgbClr val="000000"/>
                </a:solidFill>
                <a:latin typeface="幼圆" pitchFamily="49" charset="-122"/>
                <a:ea typeface="幼圆" pitchFamily="49" charset="-122"/>
                <a:cs typeface="Times New Roman" pitchFamily="18" charset="0"/>
              </a:rPr>
              <a:t>Ｃ</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a:t>
            </a:r>
          </a:p>
        </p:txBody>
      </p:sp>
      <p:graphicFrame>
        <p:nvGraphicFramePr>
          <p:cNvPr id="125066" name="Group 138"/>
          <p:cNvGraphicFramePr>
            <a:graphicFrameLocks noGrp="1"/>
          </p:cNvGraphicFramePr>
          <p:nvPr/>
        </p:nvGraphicFramePr>
        <p:xfrm>
          <a:off x="539750" y="1928813"/>
          <a:ext cx="7920038" cy="1860550"/>
        </p:xfrm>
        <a:graphic>
          <a:graphicData uri="http://schemas.openxmlformats.org/drawingml/2006/table">
            <a:tbl>
              <a:tblPr/>
              <a:tblGrid>
                <a:gridCol w="1584325"/>
                <a:gridCol w="1582738"/>
                <a:gridCol w="1585912"/>
                <a:gridCol w="1582738"/>
                <a:gridCol w="1584325"/>
              </a:tblGrid>
              <a:tr h="465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465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③</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9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465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 </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⑦</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8</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宋体" pitchFamily="2" charset="-122"/>
                          <a:ea typeface="宋体" pitchFamily="2" charset="-122"/>
                          <a:cs typeface="Times New Roman" pitchFamily="18" charset="0"/>
                        </a:rPr>
                        <a:t>υ</a:t>
                      </a:r>
                      <a:r>
                        <a:rPr kumimoji="0" lang="en-US" altLang="zh-CN" sz="2000" b="1"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1</a:t>
                      </a:r>
                      <a:r>
                        <a:rPr kumimoji="0" lang="en-US" altLang="zh-CN" sz="2000" b="1" i="1"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宋体" pitchFamily="2" charset="-122"/>
                          <a:ea typeface="宋体" pitchFamily="2" charset="-122"/>
                          <a:cs typeface="Times New Roman" pitchFamily="18" charset="0"/>
                        </a:rPr>
                        <a:t>υ</a:t>
                      </a:r>
                      <a:r>
                        <a:rPr kumimoji="0" lang="zh-CN" altLang="en-US" sz="2000" b="1"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２</a:t>
                      </a:r>
                      <a:r>
                        <a:rPr kumimoji="0" lang="zh-CN" altLang="en-US" sz="2000" b="1" i="1"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宋体" pitchFamily="2" charset="-122"/>
                          <a:ea typeface="宋体" pitchFamily="2" charset="-122"/>
                          <a:cs typeface="Times New Roman" pitchFamily="18" charset="0"/>
                        </a:rPr>
                        <a:t>υ</a:t>
                      </a:r>
                      <a:r>
                        <a:rPr kumimoji="0" lang="en-US" altLang="zh-CN" sz="2000" b="1"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3</a:t>
                      </a:r>
                      <a:r>
                        <a:rPr kumimoji="0" lang="en-US" altLang="zh-CN" sz="2000" b="1" i="1"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宋体" pitchFamily="2" charset="-122"/>
                          <a:ea typeface="宋体" pitchFamily="2" charset="-122"/>
                          <a:cs typeface="Times New Roman" pitchFamily="18" charset="0"/>
                        </a:rPr>
                        <a:t>υ</a:t>
                      </a:r>
                      <a:r>
                        <a:rPr kumimoji="0" lang="en-US" altLang="zh-CN" sz="2000" b="1"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4</a:t>
                      </a:r>
                      <a:r>
                        <a:rPr kumimoji="0" lang="en-US" altLang="zh-CN" sz="2000" b="1" i="1"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bl>
          </a:graphicData>
        </a:graphic>
      </p:graphicFrame>
      <p:sp>
        <p:nvSpPr>
          <p:cNvPr id="125074" name="Rectangle 14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5076" name="Rectangle 14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5078" name="Rectangle 15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5081" name="Rectangle 15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5083" name="Rectangle 1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5085" name="Rectangle 1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5087" name="Group 159"/>
          <p:cNvGrpSpPr>
            <a:grpSpLocks/>
          </p:cNvGrpSpPr>
          <p:nvPr/>
        </p:nvGrpSpPr>
        <p:grpSpPr bwMode="auto">
          <a:xfrm>
            <a:off x="468313" y="3933825"/>
            <a:ext cx="8137525" cy="2476500"/>
            <a:chOff x="295" y="2296"/>
            <a:chExt cx="5126" cy="1560"/>
          </a:xfrm>
        </p:grpSpPr>
        <p:sp>
          <p:nvSpPr>
            <p:cNvPr id="125068" name="AutoShape 140"/>
            <p:cNvSpPr>
              <a:spLocks noChangeArrowheads="1"/>
            </p:cNvSpPr>
            <p:nvPr/>
          </p:nvSpPr>
          <p:spPr bwMode="auto">
            <a:xfrm>
              <a:off x="295" y="2296"/>
              <a:ext cx="5126" cy="1560"/>
            </a:xfrm>
            <a:prstGeom prst="foldedCorner">
              <a:avLst>
                <a:gd name="adj" fmla="val 12500"/>
              </a:avLst>
            </a:prstGeom>
            <a:solidFill>
              <a:srgbClr val="99CC00">
                <a:alpha val="80000"/>
              </a:srgbClr>
            </a:solidFill>
            <a:ln w="9525">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幼圆" pitchFamily="49" charset="-122"/>
                  <a:ea typeface="幼圆" pitchFamily="49" charset="-122"/>
                  <a:cs typeface="Times New Roman" pitchFamily="18" charset="0"/>
                </a:rPr>
                <a:t>利用线性代数知识可以证明下列各定理</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证明从略</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p>
            <a:p>
              <a:pPr algn="l"/>
              <a:r>
                <a:rPr lang="zh-CN" altLang="en-US" sz="2000" b="1">
                  <a:solidFill>
                    <a:srgbClr val="800000"/>
                  </a:solidFill>
                  <a:latin typeface="幼圆" pitchFamily="49" charset="-122"/>
                  <a:ea typeface="幼圆" pitchFamily="49" charset="-122"/>
                  <a:cs typeface="Times New Roman" pitchFamily="18" charset="0"/>
                </a:rPr>
                <a:t>定理</a:t>
              </a:r>
              <a:r>
                <a:rPr lang="en-US" altLang="zh-CN" sz="2000" b="1">
                  <a:solidFill>
                    <a:srgbClr val="800000"/>
                  </a:solidFill>
                  <a:latin typeface="幼圆" pitchFamily="49" charset="-122"/>
                  <a:ea typeface="幼圆" pitchFamily="49" charset="-122"/>
                  <a:cs typeface="Times New Roman" pitchFamily="18" charset="0"/>
                </a:rPr>
                <a:t>8.5</a:t>
              </a:r>
              <a:r>
                <a:rPr lang="en-US" altLang="zh-CN" sz="2000" b="1">
                  <a:latin typeface="幼圆" pitchFamily="49" charset="-122"/>
                  <a:ea typeface="幼圆" pitchFamily="49" charset="-122"/>
                  <a:cs typeface="Times New Roman" pitchFamily="18" charset="0"/>
                </a:rPr>
                <a:t>   </a:t>
              </a:r>
              <a:r>
                <a:rPr lang="zh-CN" altLang="en-US" sz="2000" b="1">
                  <a:latin typeface="幼圆" pitchFamily="49" charset="-122"/>
                  <a:ea typeface="幼圆" pitchFamily="49" charset="-122"/>
                  <a:cs typeface="Times New Roman" pitchFamily="18" charset="0"/>
                </a:rPr>
                <a:t>任取一非基变量     ，将其加入基变量集合中，则在所得变量集合中存在唯一的闭回路                       。</a:t>
              </a:r>
            </a:p>
            <a:p>
              <a:pPr algn="l"/>
              <a:endParaRPr lang="zh-CN" altLang="en-US" sz="2000" b="1">
                <a:solidFill>
                  <a:srgbClr val="000000"/>
                </a:solidFill>
                <a:latin typeface="幼圆" pitchFamily="49" charset="-122"/>
                <a:ea typeface="幼圆" pitchFamily="49" charset="-122"/>
                <a:cs typeface="Times New Roman" pitchFamily="18" charset="0"/>
              </a:endParaRPr>
            </a:p>
            <a:p>
              <a:pPr algn="l"/>
              <a:r>
                <a:rPr lang="zh-CN" altLang="en-US" sz="2000" b="1">
                  <a:solidFill>
                    <a:srgbClr val="000000"/>
                  </a:solidFill>
                  <a:latin typeface="幼圆" pitchFamily="49" charset="-122"/>
                  <a:ea typeface="幼圆" pitchFamily="49" charset="-122"/>
                  <a:cs typeface="Times New Roman" pitchFamily="18" charset="0"/>
                </a:rPr>
                <a:t>易见闭回路中含有偶数个变量，若     令进基，令    </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θ</a:t>
              </a:r>
              <a:r>
                <a:rPr lang="zh-CN" altLang="en-US" sz="2000" b="1">
                  <a:solidFill>
                    <a:srgbClr val="000000"/>
                  </a:solidFill>
                  <a:latin typeface="幼圆" pitchFamily="49" charset="-122"/>
                  <a:ea typeface="幼圆" pitchFamily="49" charset="-122"/>
                  <a:cs typeface="Times New Roman" pitchFamily="18" charset="0"/>
                </a:rPr>
                <a:t>，为保持平衡条件，位于偶数位置的变量                  必须减少</a:t>
              </a:r>
              <a:r>
                <a:rPr lang="en-US" altLang="zh-CN" sz="2000" b="1" i="1">
                  <a:solidFill>
                    <a:srgbClr val="000000"/>
                  </a:solidFill>
                  <a:latin typeface="幼圆" pitchFamily="49" charset="-122"/>
                  <a:ea typeface="幼圆" pitchFamily="49" charset="-122"/>
                  <a:cs typeface="Times New Roman" pitchFamily="18" charset="0"/>
                </a:rPr>
                <a:t>θ</a:t>
              </a:r>
              <a:r>
                <a:rPr lang="zh-CN" altLang="en-US" sz="2000" b="1">
                  <a:solidFill>
                    <a:srgbClr val="000000"/>
                  </a:solidFill>
                  <a:latin typeface="幼圆" pitchFamily="49" charset="-122"/>
                  <a:ea typeface="幼圆" pitchFamily="49" charset="-122"/>
                  <a:cs typeface="Times New Roman" pitchFamily="18" charset="0"/>
                </a:rPr>
                <a:t>，而位于奇数位置的变量                  则必须增加</a:t>
              </a:r>
              <a:r>
                <a:rPr lang="en-US" altLang="zh-CN" sz="2000" b="1" i="1">
                  <a:solidFill>
                    <a:srgbClr val="000000"/>
                  </a:solidFill>
                  <a:latin typeface="幼圆" pitchFamily="49" charset="-122"/>
                  <a:ea typeface="幼圆" pitchFamily="49" charset="-122"/>
                  <a:cs typeface="Times New Roman" pitchFamily="18" charset="0"/>
                </a:rPr>
                <a:t>θ</a:t>
              </a:r>
              <a:r>
                <a:rPr lang="zh-CN" altLang="en-US" sz="2000" b="1">
                  <a:solidFill>
                    <a:srgbClr val="000000"/>
                  </a:solidFill>
                  <a:latin typeface="幼圆" pitchFamily="49" charset="-122"/>
                  <a:ea typeface="幼圆" pitchFamily="49" charset="-122"/>
                  <a:cs typeface="Times New Roman" pitchFamily="18" charset="0"/>
                </a:rPr>
                <a:t>（注：      ）。</a:t>
              </a:r>
            </a:p>
          </p:txBody>
        </p:sp>
        <p:graphicFrame>
          <p:nvGraphicFramePr>
            <p:cNvPr id="125073" name="Object 145"/>
            <p:cNvGraphicFramePr>
              <a:graphicFrameLocks noChangeAspect="1"/>
            </p:cNvGraphicFramePr>
            <p:nvPr/>
          </p:nvGraphicFramePr>
          <p:xfrm>
            <a:off x="2382" y="2477"/>
            <a:ext cx="317" cy="317"/>
          </p:xfrm>
          <a:graphic>
            <a:graphicData uri="http://schemas.openxmlformats.org/presentationml/2006/ole">
              <mc:AlternateContent xmlns:mc="http://schemas.openxmlformats.org/markup-compatibility/2006">
                <mc:Choice xmlns:v="urn:schemas-microsoft-com:vml" Requires="v">
                  <p:oleObj spid="_x0000_s125089" r:id="rId4" imgW="241195" imgH="241195" progId="Equation.DSMT4">
                    <p:embed/>
                  </p:oleObj>
                </mc:Choice>
                <mc:Fallback>
                  <p:oleObj r:id="rId4" imgW="241195" imgH="241195" progId="Equation.DSMT4">
                    <p:embed/>
                    <p:pic>
                      <p:nvPicPr>
                        <p:cNvPr id="0" name="Object 1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2" y="2477"/>
                          <a:ext cx="317"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075" name="Object 147"/>
            <p:cNvGraphicFramePr>
              <a:graphicFrameLocks noChangeAspect="1"/>
            </p:cNvGraphicFramePr>
            <p:nvPr/>
          </p:nvGraphicFramePr>
          <p:xfrm>
            <a:off x="2562" y="2704"/>
            <a:ext cx="1633" cy="316"/>
          </p:xfrm>
          <a:graphic>
            <a:graphicData uri="http://schemas.openxmlformats.org/presentationml/2006/ole">
              <mc:AlternateContent xmlns:mc="http://schemas.openxmlformats.org/markup-compatibility/2006">
                <mc:Choice xmlns:v="urn:schemas-microsoft-com:vml" Requires="v">
                  <p:oleObj spid="_x0000_s125090" r:id="rId6" imgW="1231366" imgH="241195" progId="Equation.DSMT4">
                    <p:embed/>
                  </p:oleObj>
                </mc:Choice>
                <mc:Fallback>
                  <p:oleObj r:id="rId6" imgW="1231366" imgH="241195" progId="Equation.DSMT4">
                    <p:embed/>
                    <p:pic>
                      <p:nvPicPr>
                        <p:cNvPr id="0" name="Object 1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2" y="2704"/>
                          <a:ext cx="1633"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077" name="Object 149"/>
            <p:cNvGraphicFramePr>
              <a:graphicFrameLocks noChangeAspect="1"/>
            </p:cNvGraphicFramePr>
            <p:nvPr/>
          </p:nvGraphicFramePr>
          <p:xfrm>
            <a:off x="2835" y="2999"/>
            <a:ext cx="340" cy="340"/>
          </p:xfrm>
          <a:graphic>
            <a:graphicData uri="http://schemas.openxmlformats.org/presentationml/2006/ole">
              <mc:AlternateContent xmlns:mc="http://schemas.openxmlformats.org/markup-compatibility/2006">
                <mc:Choice xmlns:v="urn:schemas-microsoft-com:vml" Requires="v">
                  <p:oleObj spid="_x0000_s125091" r:id="rId8" imgW="241195" imgH="241195" progId="Equation.DSMT4">
                    <p:embed/>
                  </p:oleObj>
                </mc:Choice>
                <mc:Fallback>
                  <p:oleObj r:id="rId8" imgW="241195" imgH="241195" progId="Equation.DSMT4">
                    <p:embed/>
                    <p:pic>
                      <p:nvPicPr>
                        <p:cNvPr id="0" name="Object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5" y="2999"/>
                          <a:ext cx="340"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079" name="Object 151"/>
            <p:cNvGraphicFramePr>
              <a:graphicFrameLocks noChangeAspect="1"/>
            </p:cNvGraphicFramePr>
            <p:nvPr/>
          </p:nvGraphicFramePr>
          <p:xfrm>
            <a:off x="3992" y="2999"/>
            <a:ext cx="340" cy="340"/>
          </p:xfrm>
          <a:graphic>
            <a:graphicData uri="http://schemas.openxmlformats.org/presentationml/2006/ole">
              <mc:AlternateContent xmlns:mc="http://schemas.openxmlformats.org/markup-compatibility/2006">
                <mc:Choice xmlns:v="urn:schemas-microsoft-com:vml" Requires="v">
                  <p:oleObj spid="_x0000_s125092" r:id="rId9" imgW="241195" imgH="241195" progId="Equation.DSMT4">
                    <p:embed/>
                  </p:oleObj>
                </mc:Choice>
                <mc:Fallback>
                  <p:oleObj r:id="rId9" imgW="241195" imgH="241195" progId="Equation.DSMT4">
                    <p:embed/>
                    <p:pic>
                      <p:nvPicPr>
                        <p:cNvPr id="0" name="Object 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2" y="2999"/>
                          <a:ext cx="340"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080" name="Object 152"/>
            <p:cNvGraphicFramePr>
              <a:graphicFrameLocks noChangeAspect="1"/>
            </p:cNvGraphicFramePr>
            <p:nvPr/>
          </p:nvGraphicFramePr>
          <p:xfrm>
            <a:off x="2472" y="3246"/>
            <a:ext cx="1383" cy="320"/>
          </p:xfrm>
          <a:graphic>
            <a:graphicData uri="http://schemas.openxmlformats.org/presentationml/2006/ole">
              <mc:AlternateContent xmlns:mc="http://schemas.openxmlformats.org/markup-compatibility/2006">
                <mc:Choice xmlns:v="urn:schemas-microsoft-com:vml" Requires="v">
                  <p:oleObj spid="_x0000_s125093" r:id="rId10" imgW="1028254" imgH="241195" progId="Equation.DSMT4">
                    <p:embed/>
                  </p:oleObj>
                </mc:Choice>
                <mc:Fallback>
                  <p:oleObj r:id="rId10" imgW="1028254" imgH="241195" progId="Equation.DSMT4">
                    <p:embed/>
                    <p:pic>
                      <p:nvPicPr>
                        <p:cNvPr id="0" name="Object 1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72" y="3246"/>
                          <a:ext cx="1383"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082" name="Object 154"/>
            <p:cNvGraphicFramePr>
              <a:graphicFrameLocks noChangeAspect="1"/>
            </p:cNvGraphicFramePr>
            <p:nvPr/>
          </p:nvGraphicFramePr>
          <p:xfrm>
            <a:off x="1543" y="3473"/>
            <a:ext cx="1292" cy="320"/>
          </p:xfrm>
          <a:graphic>
            <a:graphicData uri="http://schemas.openxmlformats.org/presentationml/2006/ole">
              <mc:AlternateContent xmlns:mc="http://schemas.openxmlformats.org/markup-compatibility/2006">
                <mc:Choice xmlns:v="urn:schemas-microsoft-com:vml" Requires="v">
                  <p:oleObj spid="_x0000_s125094" r:id="rId12" imgW="965200" imgH="241300" progId="Equation.DSMT4">
                    <p:embed/>
                  </p:oleObj>
                </mc:Choice>
                <mc:Fallback>
                  <p:oleObj r:id="rId12" imgW="965200" imgH="241300" progId="Equation.DSMT4">
                    <p:embed/>
                    <p:pic>
                      <p:nvPicPr>
                        <p:cNvPr id="0" name="Object 1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3" y="3473"/>
                          <a:ext cx="1292"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084" name="Object 156"/>
            <p:cNvGraphicFramePr>
              <a:graphicFrameLocks noChangeAspect="1"/>
            </p:cNvGraphicFramePr>
            <p:nvPr/>
          </p:nvGraphicFramePr>
          <p:xfrm>
            <a:off x="4332" y="3430"/>
            <a:ext cx="612" cy="325"/>
          </p:xfrm>
          <a:graphic>
            <a:graphicData uri="http://schemas.openxmlformats.org/presentationml/2006/ole">
              <mc:AlternateContent xmlns:mc="http://schemas.openxmlformats.org/markup-compatibility/2006">
                <mc:Choice xmlns:v="urn:schemas-microsoft-com:vml" Requires="v">
                  <p:oleObj spid="_x0000_s125095" r:id="rId14" imgW="444307" imgH="241195" progId="Equation.DSMT4">
                    <p:embed/>
                  </p:oleObj>
                </mc:Choice>
                <mc:Fallback>
                  <p:oleObj r:id="rId14" imgW="444307" imgH="241195" progId="Equation.DSMT4">
                    <p:embed/>
                    <p:pic>
                      <p:nvPicPr>
                        <p:cNvPr id="0" name="Object 1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32" y="3430"/>
                          <a:ext cx="612" cy="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4934" name="Rectangle 6"/>
          <p:cNvSpPr>
            <a:spLocks noChangeArrowheads="1"/>
          </p:cNvSpPr>
          <p:nvPr/>
        </p:nvSpPr>
        <p:spPr bwMode="auto">
          <a:xfrm>
            <a:off x="528638" y="1447800"/>
            <a:ext cx="954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b="1">
                <a:latin typeface="幼圆" pitchFamily="49" charset="-122"/>
                <a:ea typeface="幼圆" pitchFamily="49" charset="-122"/>
                <a:cs typeface="Times New Roman" pitchFamily="18" charset="0"/>
              </a:rPr>
              <a:t>表</a:t>
            </a:r>
            <a:r>
              <a:rPr lang="en-US" altLang="zh-CN" sz="2000" b="1">
                <a:latin typeface="幼圆" pitchFamily="49" charset="-122"/>
                <a:ea typeface="幼圆" pitchFamily="49" charset="-122"/>
                <a:cs typeface="Times New Roman" pitchFamily="18" charset="0"/>
              </a:rPr>
              <a:t>8.12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fade">
                                      <p:cBhvr>
                                        <p:cTn id="7" dur="1000"/>
                                        <p:tgtEl>
                                          <p:spTgt spid="124932"/>
                                        </p:tgtEl>
                                      </p:cBhvr>
                                    </p:animEffect>
                                    <p:anim calcmode="lin" valueType="num">
                                      <p:cBhvr>
                                        <p:cTn id="8" dur="1000" fill="hold"/>
                                        <p:tgtEl>
                                          <p:spTgt spid="124932"/>
                                        </p:tgtEl>
                                        <p:attrNameLst>
                                          <p:attrName>ppt_x</p:attrName>
                                        </p:attrNameLst>
                                      </p:cBhvr>
                                      <p:tavLst>
                                        <p:tav tm="0">
                                          <p:val>
                                            <p:strVal val="#ppt_x"/>
                                          </p:val>
                                        </p:tav>
                                        <p:tav tm="100000">
                                          <p:val>
                                            <p:strVal val="#ppt_x"/>
                                          </p:val>
                                        </p:tav>
                                      </p:tavLst>
                                    </p:anim>
                                    <p:anim calcmode="lin" valueType="num">
                                      <p:cBhvr>
                                        <p:cTn id="9" dur="1000" fill="hold"/>
                                        <p:tgtEl>
                                          <p:spTgt spid="12493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24933"/>
                                        </p:tgtEl>
                                        <p:attrNameLst>
                                          <p:attrName>style.visibility</p:attrName>
                                        </p:attrNameLst>
                                      </p:cBhvr>
                                      <p:to>
                                        <p:strVal val="visible"/>
                                      </p:to>
                                    </p:set>
                                    <p:animEffect transition="in" filter="dissolve">
                                      <p:cBhvr>
                                        <p:cTn id="14" dur="500"/>
                                        <p:tgtEl>
                                          <p:spTgt spid="12493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4"/>
                                        </p:tgtEl>
                                        <p:attrNameLst>
                                          <p:attrName>style.visibility</p:attrName>
                                        </p:attrNameLst>
                                      </p:cBhvr>
                                      <p:to>
                                        <p:strVal val="visible"/>
                                      </p:to>
                                    </p:set>
                                    <p:anim calcmode="lin" valueType="num">
                                      <p:cBhvr additive="base">
                                        <p:cTn id="19" dur="500" fill="hold"/>
                                        <p:tgtEl>
                                          <p:spTgt spid="124934"/>
                                        </p:tgtEl>
                                        <p:attrNameLst>
                                          <p:attrName>ppt_x</p:attrName>
                                        </p:attrNameLst>
                                      </p:cBhvr>
                                      <p:tavLst>
                                        <p:tav tm="0">
                                          <p:val>
                                            <p:strVal val="#ppt_x"/>
                                          </p:val>
                                        </p:tav>
                                        <p:tav tm="100000">
                                          <p:val>
                                            <p:strVal val="#ppt_x"/>
                                          </p:val>
                                        </p:tav>
                                      </p:tavLst>
                                    </p:anim>
                                    <p:anim calcmode="lin" valueType="num">
                                      <p:cBhvr additive="base">
                                        <p:cTn id="20" dur="500" fill="hold"/>
                                        <p:tgtEl>
                                          <p:spTgt spid="12493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5066"/>
                                        </p:tgtEl>
                                        <p:attrNameLst>
                                          <p:attrName>style.visibility</p:attrName>
                                        </p:attrNameLst>
                                      </p:cBhvr>
                                      <p:to>
                                        <p:strVal val="visible"/>
                                      </p:to>
                                    </p:set>
                                    <p:anim calcmode="lin" valueType="num">
                                      <p:cBhvr additive="base">
                                        <p:cTn id="25" dur="500" fill="hold"/>
                                        <p:tgtEl>
                                          <p:spTgt spid="125066"/>
                                        </p:tgtEl>
                                        <p:attrNameLst>
                                          <p:attrName>ppt_x</p:attrName>
                                        </p:attrNameLst>
                                      </p:cBhvr>
                                      <p:tavLst>
                                        <p:tav tm="0">
                                          <p:val>
                                            <p:strVal val="#ppt_x"/>
                                          </p:val>
                                        </p:tav>
                                        <p:tav tm="100000">
                                          <p:val>
                                            <p:strVal val="#ppt_x"/>
                                          </p:val>
                                        </p:tav>
                                      </p:tavLst>
                                    </p:anim>
                                    <p:anim calcmode="lin" valueType="num">
                                      <p:cBhvr additive="base">
                                        <p:cTn id="26" dur="500" fill="hold"/>
                                        <p:tgtEl>
                                          <p:spTgt spid="12506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125087"/>
                                        </p:tgtEl>
                                        <p:attrNameLst>
                                          <p:attrName>style.visibility</p:attrName>
                                        </p:attrNameLst>
                                      </p:cBhvr>
                                      <p:to>
                                        <p:strVal val="visible"/>
                                      </p:to>
                                    </p:set>
                                    <p:anim calcmode="lin" valueType="num">
                                      <p:cBhvr>
                                        <p:cTn id="31" dur="1000" fill="hold"/>
                                        <p:tgtEl>
                                          <p:spTgt spid="125087"/>
                                        </p:tgtEl>
                                        <p:attrNameLst>
                                          <p:attrName>ppt_x</p:attrName>
                                        </p:attrNameLst>
                                      </p:cBhvr>
                                      <p:tavLst>
                                        <p:tav tm="0">
                                          <p:val>
                                            <p:strVal val="#ppt_x-.2"/>
                                          </p:val>
                                        </p:tav>
                                        <p:tav tm="100000">
                                          <p:val>
                                            <p:strVal val="#ppt_x"/>
                                          </p:val>
                                        </p:tav>
                                      </p:tavLst>
                                    </p:anim>
                                    <p:anim calcmode="lin" valueType="num">
                                      <p:cBhvr>
                                        <p:cTn id="32" dur="1000" fill="hold"/>
                                        <p:tgtEl>
                                          <p:spTgt spid="125087"/>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25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P spid="1249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0"/>
          </p:nvPr>
        </p:nvSpPr>
        <p:spPr/>
        <p:txBody>
          <a:bodyPr/>
          <a:lstStyle/>
          <a:p>
            <a:fld id="{C0790648-2B8F-40E0-9498-9C1460C63E0D}" type="slidenum">
              <a:rPr lang="en-US" altLang="zh-CN"/>
              <a:pPr/>
              <a:t>35</a:t>
            </a:fld>
            <a:endParaRPr lang="en-US" altLang="zh-CN"/>
          </a:p>
        </p:txBody>
      </p:sp>
      <p:sp>
        <p:nvSpPr>
          <p:cNvPr id="12595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596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5963"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5965" name="Rectangle 1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5966" name="Group 14"/>
          <p:cNvGrpSpPr>
            <a:grpSpLocks/>
          </p:cNvGrpSpPr>
          <p:nvPr/>
        </p:nvGrpSpPr>
        <p:grpSpPr bwMode="auto">
          <a:xfrm>
            <a:off x="433388" y="333375"/>
            <a:ext cx="8258175" cy="1593850"/>
            <a:chOff x="273" y="229"/>
            <a:chExt cx="5202" cy="1004"/>
          </a:xfrm>
        </p:grpSpPr>
        <p:sp>
          <p:nvSpPr>
            <p:cNvPr id="125956" name="AutoShape 4"/>
            <p:cNvSpPr>
              <a:spLocks noChangeArrowheads="1"/>
            </p:cNvSpPr>
            <p:nvPr/>
          </p:nvSpPr>
          <p:spPr bwMode="auto">
            <a:xfrm>
              <a:off x="273" y="229"/>
              <a:ext cx="5202" cy="1004"/>
            </a:xfrm>
            <a:prstGeom prst="horizontalScroll">
              <a:avLst>
                <a:gd name="adj" fmla="val 9134"/>
              </a:avLst>
            </a:prstGeom>
            <a:solidFill>
              <a:srgbClr val="99CC00">
                <a:alpha val="39999"/>
              </a:srgbClr>
            </a:solidFill>
            <a:ln w="9525" cap="rnd">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800000"/>
                  </a:solidFill>
                  <a:latin typeface="幼圆" pitchFamily="49" charset="-122"/>
                  <a:ea typeface="幼圆" pitchFamily="49" charset="-122"/>
                  <a:cs typeface="Times New Roman" pitchFamily="18" charset="0"/>
                </a:rPr>
                <a:t>定理</a:t>
              </a:r>
              <a:r>
                <a:rPr lang="en-US" altLang="zh-CN" sz="2000" b="1">
                  <a:solidFill>
                    <a:srgbClr val="800000"/>
                  </a:solidFill>
                  <a:latin typeface="幼圆" pitchFamily="49" charset="-122"/>
                  <a:ea typeface="幼圆" pitchFamily="49" charset="-122"/>
                  <a:cs typeface="Times New Roman" pitchFamily="18" charset="0"/>
                </a:rPr>
                <a:t>8.6</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设                      是非基变量    与基变量集合的并集中唯一的闭回路，若令     </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θ</a:t>
              </a:r>
              <a:r>
                <a:rPr lang="zh-CN" altLang="en-US" sz="2000" b="1">
                  <a:solidFill>
                    <a:srgbClr val="000000"/>
                  </a:solidFill>
                  <a:latin typeface="幼圆" pitchFamily="49" charset="-122"/>
                  <a:ea typeface="幼圆" pitchFamily="49" charset="-122"/>
                  <a:cs typeface="Times New Roman" pitchFamily="18" charset="0"/>
                </a:rPr>
                <a:t>并在闭回路上调整基变量取值使之平衡，得一可行解</a:t>
              </a:r>
              <a:r>
                <a:rPr lang="en-US" altLang="zh-CN" sz="2000" b="1" i="1">
                  <a:solidFill>
                    <a:srgbClr val="000000"/>
                  </a:solidFill>
                  <a:latin typeface="幼圆" pitchFamily="49" charset="-122"/>
                  <a:ea typeface="幼圆" pitchFamily="49" charset="-122"/>
                  <a:cs typeface="Times New Roman" pitchFamily="18" charset="0"/>
                </a:rPr>
                <a:t>x</a:t>
              </a:r>
              <a:r>
                <a:rPr lang="zh-CN" altLang="en-US" sz="2000" b="1">
                  <a:solidFill>
                    <a:srgbClr val="000000"/>
                  </a:solidFill>
                  <a:latin typeface="幼圆" pitchFamily="49" charset="-122"/>
                  <a:ea typeface="幼圆" pitchFamily="49" charset="-122"/>
                  <a:cs typeface="Times New Roman" pitchFamily="18" charset="0"/>
                </a:rPr>
                <a:t>，则</a:t>
              </a:r>
              <a:r>
                <a:rPr lang="en-US" altLang="zh-CN" sz="2000" b="1" i="1">
                  <a:solidFill>
                    <a:srgbClr val="000000"/>
                  </a:solidFill>
                  <a:latin typeface="幼圆" pitchFamily="49" charset="-122"/>
                  <a:ea typeface="幼圆" pitchFamily="49" charset="-122"/>
                  <a:cs typeface="Times New Roman" pitchFamily="18" charset="0"/>
                </a:rPr>
                <a:t>x</a:t>
              </a:r>
              <a:r>
                <a:rPr lang="zh-CN" altLang="en-US" sz="2000" b="1">
                  <a:solidFill>
                    <a:srgbClr val="000000"/>
                  </a:solidFill>
                  <a:latin typeface="幼圆" pitchFamily="49" charset="-122"/>
                  <a:ea typeface="幼圆" pitchFamily="49" charset="-122"/>
                  <a:cs typeface="Times New Roman" pitchFamily="18" charset="0"/>
                </a:rPr>
                <a:t>处的目标值与原基本可行解上的目标值之差为      。</a:t>
              </a:r>
            </a:p>
          </p:txBody>
        </p:sp>
        <p:graphicFrame>
          <p:nvGraphicFramePr>
            <p:cNvPr id="125958" name="Object 6"/>
            <p:cNvGraphicFramePr>
              <a:graphicFrameLocks noChangeAspect="1"/>
            </p:cNvGraphicFramePr>
            <p:nvPr/>
          </p:nvGraphicFramePr>
          <p:xfrm>
            <a:off x="1384" y="302"/>
            <a:ext cx="1632" cy="316"/>
          </p:xfrm>
          <a:graphic>
            <a:graphicData uri="http://schemas.openxmlformats.org/presentationml/2006/ole">
              <mc:AlternateContent xmlns:mc="http://schemas.openxmlformats.org/markup-compatibility/2006">
                <mc:Choice xmlns:v="urn:schemas-microsoft-com:vml" Requires="v">
                  <p:oleObj spid="_x0000_s125984" r:id="rId3" imgW="1231366" imgH="241195" progId="Equation.DSMT4">
                    <p:embed/>
                  </p:oleObj>
                </mc:Choice>
                <mc:Fallback>
                  <p:oleObj r:id="rId3" imgW="1231366" imgH="24119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 y="302"/>
                          <a:ext cx="1632"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60" name="Object 8"/>
            <p:cNvGraphicFramePr>
              <a:graphicFrameLocks noChangeAspect="1"/>
            </p:cNvGraphicFramePr>
            <p:nvPr/>
          </p:nvGraphicFramePr>
          <p:xfrm>
            <a:off x="3923" y="301"/>
            <a:ext cx="317" cy="317"/>
          </p:xfrm>
          <a:graphic>
            <a:graphicData uri="http://schemas.openxmlformats.org/presentationml/2006/ole">
              <mc:AlternateContent xmlns:mc="http://schemas.openxmlformats.org/markup-compatibility/2006">
                <mc:Choice xmlns:v="urn:schemas-microsoft-com:vml" Requires="v">
                  <p:oleObj spid="_x0000_s125985" r:id="rId5" imgW="241195" imgH="241195" progId="Equation.DSMT4">
                    <p:embed/>
                  </p:oleObj>
                </mc:Choice>
                <mc:Fallback>
                  <p:oleObj r:id="rId5" imgW="241195" imgH="241195"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 y="301"/>
                          <a:ext cx="317"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62" name="Object 10"/>
            <p:cNvGraphicFramePr>
              <a:graphicFrameLocks noChangeAspect="1"/>
            </p:cNvGraphicFramePr>
            <p:nvPr/>
          </p:nvGraphicFramePr>
          <p:xfrm>
            <a:off x="2426" y="481"/>
            <a:ext cx="318" cy="318"/>
          </p:xfrm>
          <a:graphic>
            <a:graphicData uri="http://schemas.openxmlformats.org/presentationml/2006/ole">
              <mc:AlternateContent xmlns:mc="http://schemas.openxmlformats.org/markup-compatibility/2006">
                <mc:Choice xmlns:v="urn:schemas-microsoft-com:vml" Requires="v">
                  <p:oleObj spid="_x0000_s125986" r:id="rId7" imgW="241195" imgH="241195" progId="Equation.DSMT4">
                    <p:embed/>
                  </p:oleObj>
                </mc:Choice>
                <mc:Fallback>
                  <p:oleObj r:id="rId7" imgW="241195" imgH="241195"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6" y="481"/>
                          <a:ext cx="318"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64" name="Object 12"/>
            <p:cNvGraphicFramePr>
              <a:graphicFrameLocks noChangeAspect="1"/>
            </p:cNvGraphicFramePr>
            <p:nvPr/>
          </p:nvGraphicFramePr>
          <p:xfrm>
            <a:off x="748" y="888"/>
            <a:ext cx="408" cy="274"/>
          </p:xfrm>
          <a:graphic>
            <a:graphicData uri="http://schemas.openxmlformats.org/presentationml/2006/ole">
              <mc:AlternateContent xmlns:mc="http://schemas.openxmlformats.org/markup-compatibility/2006">
                <mc:Choice xmlns:v="urn:schemas-microsoft-com:vml" Requires="v">
                  <p:oleObj spid="_x0000_s125987" r:id="rId8" imgW="304668" imgH="241195" progId="Equation.DSMT4">
                    <p:embed/>
                  </p:oleObj>
                </mc:Choice>
                <mc:Fallback>
                  <p:oleObj r:id="rId8" imgW="304668" imgH="241195"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8" y="888"/>
                          <a:ext cx="408"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5969"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5971" name="Rectangle 1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5973" name="Rectangle 21"/>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5975" name="Rectangle 23"/>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5983" name="Group 31"/>
          <p:cNvGrpSpPr>
            <a:grpSpLocks/>
          </p:cNvGrpSpPr>
          <p:nvPr/>
        </p:nvGrpSpPr>
        <p:grpSpPr bwMode="auto">
          <a:xfrm>
            <a:off x="468313" y="1916113"/>
            <a:ext cx="8280400" cy="1747837"/>
            <a:chOff x="295" y="1207"/>
            <a:chExt cx="5216" cy="1101"/>
          </a:xfrm>
        </p:grpSpPr>
        <p:sp>
          <p:nvSpPr>
            <p:cNvPr id="125967" name="Rectangle 15"/>
            <p:cNvSpPr>
              <a:spLocks noChangeArrowheads="1"/>
            </p:cNvSpPr>
            <p:nvPr/>
          </p:nvSpPr>
          <p:spPr bwMode="auto">
            <a:xfrm>
              <a:off x="295" y="1239"/>
              <a:ext cx="5216" cy="1026"/>
            </a:xfrm>
            <a:prstGeom prst="rect">
              <a:avLst/>
            </a:prstGeom>
            <a:solidFill>
              <a:srgbClr val="99CC00">
                <a:alpha val="55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根据定理</a:t>
              </a:r>
              <a:r>
                <a:rPr lang="en-US" altLang="zh-CN" sz="2000" b="1">
                  <a:solidFill>
                    <a:srgbClr val="000000"/>
                  </a:solidFill>
                  <a:latin typeface="幼圆" pitchFamily="49" charset="-122"/>
                  <a:ea typeface="幼圆" pitchFamily="49" charset="-122"/>
                  <a:cs typeface="Times New Roman" pitchFamily="18" charset="0"/>
                </a:rPr>
                <a:t>8.6</a:t>
              </a:r>
              <a:r>
                <a:rPr lang="zh-CN" altLang="en-US" sz="2000" b="1">
                  <a:solidFill>
                    <a:srgbClr val="000000"/>
                  </a:solidFill>
                  <a:latin typeface="幼圆" pitchFamily="49" charset="-122"/>
                  <a:ea typeface="幼圆" pitchFamily="49" charset="-122"/>
                  <a:cs typeface="Times New Roman" pitchFamily="18" charset="0"/>
                </a:rPr>
                <a:t>，若存在检验数      的非基变量     ，取进基    （取正值）并令</a:t>
              </a:r>
            </a:p>
            <a:p>
              <a:pPr algn="l"/>
              <a:r>
                <a:rPr lang="zh-CN" altLang="en-US" sz="2000" b="1">
                  <a:solidFill>
                    <a:srgbClr val="000000"/>
                  </a:solidFill>
                  <a:latin typeface="幼圆" pitchFamily="49" charset="-122"/>
                  <a:ea typeface="幼圆" pitchFamily="49" charset="-122"/>
                  <a:cs typeface="Times New Roman" pitchFamily="18" charset="0"/>
                </a:rPr>
                <a:t>                                       （</a:t>
              </a:r>
              <a:r>
                <a:rPr lang="en-US" altLang="zh-CN" sz="2000" b="1">
                  <a:solidFill>
                    <a:srgbClr val="000000"/>
                  </a:solidFill>
                  <a:latin typeface="幼圆" pitchFamily="49" charset="-122"/>
                  <a:ea typeface="幼圆" pitchFamily="49" charset="-122"/>
                  <a:cs typeface="Times New Roman" pitchFamily="18" charset="0"/>
                </a:rPr>
                <a:t>8.12</a:t>
              </a:r>
              <a:r>
                <a:rPr lang="zh-CN" altLang="en-US" sz="2000" b="1">
                  <a:solidFill>
                    <a:srgbClr val="000000"/>
                  </a:solidFill>
                  <a:latin typeface="幼圆" pitchFamily="49" charset="-122"/>
                  <a:ea typeface="幼圆" pitchFamily="49" charset="-122"/>
                  <a:cs typeface="Times New Roman" pitchFamily="18" charset="0"/>
                </a:rPr>
                <a:t>）</a:t>
              </a:r>
            </a:p>
            <a:p>
              <a:pPr algn="l"/>
              <a:r>
                <a:rPr lang="zh-CN" altLang="en-US" sz="2000" b="1">
                  <a:solidFill>
                    <a:srgbClr val="000000"/>
                  </a:solidFill>
                  <a:latin typeface="幼圆" pitchFamily="49" charset="-122"/>
                  <a:ea typeface="幼圆" pitchFamily="49" charset="-122"/>
                  <a:cs typeface="Times New Roman" pitchFamily="18" charset="0"/>
                </a:rPr>
                <a:t>则原取值为</a:t>
              </a:r>
              <a:r>
                <a:rPr lang="en-US" altLang="zh-CN" sz="2000" b="1" i="1">
                  <a:solidFill>
                    <a:srgbClr val="000000"/>
                  </a:solidFill>
                  <a:latin typeface="幼圆" pitchFamily="49" charset="-122"/>
                  <a:ea typeface="幼圆" pitchFamily="49" charset="-122"/>
                  <a:cs typeface="Times New Roman" pitchFamily="18" charset="0"/>
                </a:rPr>
                <a:t>θ</a:t>
              </a:r>
              <a:r>
                <a:rPr lang="zh-CN" altLang="en-US" sz="2000" b="1">
                  <a:solidFill>
                    <a:srgbClr val="000000"/>
                  </a:solidFill>
                  <a:latin typeface="幼圆" pitchFamily="49" charset="-122"/>
                  <a:ea typeface="幼圆" pitchFamily="49" charset="-122"/>
                  <a:cs typeface="Times New Roman" pitchFamily="18" charset="0"/>
                </a:rPr>
                <a:t>的位于偶数位置的基变量退基，得到一新的基本可行解，其目标值减少        。</a:t>
              </a:r>
              <a:r>
                <a:rPr lang="zh-CN" altLang="en-US">
                  <a:latin typeface="幼圆" pitchFamily="49" charset="-122"/>
                  <a:ea typeface="幼圆" pitchFamily="49" charset="-122"/>
                  <a:cs typeface="Times New Roman" pitchFamily="18" charset="0"/>
                </a:rPr>
                <a:t> </a:t>
              </a:r>
            </a:p>
          </p:txBody>
        </p:sp>
        <p:graphicFrame>
          <p:nvGraphicFramePr>
            <p:cNvPr id="125968" name="Object 16"/>
            <p:cNvGraphicFramePr>
              <a:graphicFrameLocks noChangeAspect="1"/>
            </p:cNvGraphicFramePr>
            <p:nvPr/>
          </p:nvGraphicFramePr>
          <p:xfrm>
            <a:off x="2381" y="1253"/>
            <a:ext cx="498" cy="265"/>
          </p:xfrm>
          <a:graphic>
            <a:graphicData uri="http://schemas.openxmlformats.org/presentationml/2006/ole">
              <mc:AlternateContent xmlns:mc="http://schemas.openxmlformats.org/markup-compatibility/2006">
                <mc:Choice xmlns:v="urn:schemas-microsoft-com:vml" Requires="v">
                  <p:oleObj spid="_x0000_s125988" r:id="rId10" imgW="444307" imgH="241195" progId="Equation.DSMT4">
                    <p:embed/>
                  </p:oleObj>
                </mc:Choice>
                <mc:Fallback>
                  <p:oleObj r:id="rId10" imgW="444307" imgH="241195"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81" y="1253"/>
                          <a:ext cx="498"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70" name="Object 18"/>
            <p:cNvGraphicFramePr>
              <a:graphicFrameLocks noChangeAspect="1"/>
            </p:cNvGraphicFramePr>
            <p:nvPr/>
          </p:nvGraphicFramePr>
          <p:xfrm>
            <a:off x="3787" y="1207"/>
            <a:ext cx="318" cy="318"/>
          </p:xfrm>
          <a:graphic>
            <a:graphicData uri="http://schemas.openxmlformats.org/presentationml/2006/ole">
              <mc:AlternateContent xmlns:mc="http://schemas.openxmlformats.org/markup-compatibility/2006">
                <mc:Choice xmlns:v="urn:schemas-microsoft-com:vml" Requires="v">
                  <p:oleObj spid="_x0000_s125989" r:id="rId12" imgW="241195" imgH="241195" progId="Equation.DSMT4">
                    <p:embed/>
                  </p:oleObj>
                </mc:Choice>
                <mc:Fallback>
                  <p:oleObj r:id="rId12" imgW="241195" imgH="241195"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 y="1207"/>
                          <a:ext cx="318"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72" name="Object 20"/>
            <p:cNvGraphicFramePr>
              <a:graphicFrameLocks noChangeAspect="1"/>
            </p:cNvGraphicFramePr>
            <p:nvPr/>
          </p:nvGraphicFramePr>
          <p:xfrm>
            <a:off x="1565" y="1569"/>
            <a:ext cx="1497" cy="319"/>
          </p:xfrm>
          <a:graphic>
            <a:graphicData uri="http://schemas.openxmlformats.org/presentationml/2006/ole">
              <mc:AlternateContent xmlns:mc="http://schemas.openxmlformats.org/markup-compatibility/2006">
                <mc:Choice xmlns:v="urn:schemas-microsoft-com:vml" Requires="v">
                  <p:oleObj spid="_x0000_s125990" r:id="rId13" imgW="1295400" imgH="279400" progId="Equation.DSMT4">
                    <p:embed/>
                  </p:oleObj>
                </mc:Choice>
                <mc:Fallback>
                  <p:oleObj r:id="rId13" imgW="1295400" imgH="279400" progId="Equation.DSMT4">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65" y="1569"/>
                          <a:ext cx="1497"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74" name="Object 22"/>
            <p:cNvGraphicFramePr>
              <a:graphicFrameLocks noChangeAspect="1"/>
            </p:cNvGraphicFramePr>
            <p:nvPr/>
          </p:nvGraphicFramePr>
          <p:xfrm>
            <a:off x="1429" y="1979"/>
            <a:ext cx="453" cy="329"/>
          </p:xfrm>
          <a:graphic>
            <a:graphicData uri="http://schemas.openxmlformats.org/presentationml/2006/ole">
              <mc:AlternateContent xmlns:mc="http://schemas.openxmlformats.org/markup-compatibility/2006">
                <mc:Choice xmlns:v="urn:schemas-microsoft-com:vml" Requires="v">
                  <p:oleObj spid="_x0000_s125991" r:id="rId15" imgW="380835" imgH="279279" progId="Equation.DSMT4">
                    <p:embed/>
                  </p:oleObj>
                </mc:Choice>
                <mc:Fallback>
                  <p:oleObj r:id="rId15" imgW="380835" imgH="279279"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9" y="1979"/>
                          <a:ext cx="453"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76" name="Object 24"/>
            <p:cNvGraphicFramePr>
              <a:graphicFrameLocks noChangeAspect="1"/>
            </p:cNvGraphicFramePr>
            <p:nvPr/>
          </p:nvGraphicFramePr>
          <p:xfrm>
            <a:off x="4830" y="1207"/>
            <a:ext cx="318" cy="318"/>
          </p:xfrm>
          <a:graphic>
            <a:graphicData uri="http://schemas.openxmlformats.org/presentationml/2006/ole">
              <mc:AlternateContent xmlns:mc="http://schemas.openxmlformats.org/markup-compatibility/2006">
                <mc:Choice xmlns:v="urn:schemas-microsoft-com:vml" Requires="v">
                  <p:oleObj spid="_x0000_s125992" r:id="rId17" imgW="241195" imgH="241195" progId="Equation.DSMT4">
                    <p:embed/>
                  </p:oleObj>
                </mc:Choice>
                <mc:Fallback>
                  <p:oleObj r:id="rId17" imgW="241195" imgH="241195" progId="Equation.DSMT4">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0" y="1207"/>
                          <a:ext cx="318"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5980" name="Rectangle 2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5981" name="Group 29"/>
          <p:cNvGrpSpPr>
            <a:grpSpLocks/>
          </p:cNvGrpSpPr>
          <p:nvPr/>
        </p:nvGrpSpPr>
        <p:grpSpPr bwMode="auto">
          <a:xfrm>
            <a:off x="420688" y="3644900"/>
            <a:ext cx="8328025" cy="1263650"/>
            <a:chOff x="265" y="2273"/>
            <a:chExt cx="5246" cy="796"/>
          </a:xfrm>
        </p:grpSpPr>
        <p:sp>
          <p:nvSpPr>
            <p:cNvPr id="125978" name="AutoShape 26"/>
            <p:cNvSpPr>
              <a:spLocks noChangeArrowheads="1"/>
            </p:cNvSpPr>
            <p:nvPr/>
          </p:nvSpPr>
          <p:spPr bwMode="auto">
            <a:xfrm>
              <a:off x="265" y="2273"/>
              <a:ext cx="5246" cy="796"/>
            </a:xfrm>
            <a:prstGeom prst="horizontalScroll">
              <a:avLst>
                <a:gd name="adj" fmla="val 10440"/>
              </a:avLst>
            </a:prstGeom>
            <a:solidFill>
              <a:srgbClr val="99CC00">
                <a:alpha val="70000"/>
              </a:srgbClr>
            </a:solidFill>
            <a:ln w="12700">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800000"/>
                  </a:solidFill>
                  <a:latin typeface="幼圆" pitchFamily="49" charset="-122"/>
                  <a:ea typeface="幼圆" pitchFamily="49" charset="-122"/>
                  <a:cs typeface="Times New Roman" pitchFamily="18" charset="0"/>
                </a:rPr>
                <a:t>定理</a:t>
              </a:r>
              <a:r>
                <a:rPr lang="en-US" altLang="zh-CN" sz="2000" b="1">
                  <a:solidFill>
                    <a:srgbClr val="800000"/>
                  </a:solidFill>
                  <a:latin typeface="幼圆" pitchFamily="49" charset="-122"/>
                  <a:ea typeface="幼圆" pitchFamily="49" charset="-122"/>
                  <a:cs typeface="Times New Roman" pitchFamily="18" charset="0"/>
                </a:rPr>
                <a:t>8.7</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设          为（</a:t>
              </a:r>
              <a:r>
                <a:rPr lang="en-US" altLang="zh-CN" sz="2000" b="1">
                  <a:solidFill>
                    <a:srgbClr val="000000"/>
                  </a:solidFill>
                  <a:latin typeface="幼圆" pitchFamily="49" charset="-122"/>
                  <a:ea typeface="幼圆" pitchFamily="49" charset="-122"/>
                  <a:cs typeface="Times New Roman" pitchFamily="18" charset="0"/>
                </a:rPr>
                <a:t>8.9</a:t>
              </a:r>
              <a:r>
                <a:rPr lang="zh-CN" altLang="en-US" sz="2000" b="1">
                  <a:solidFill>
                    <a:srgbClr val="000000"/>
                  </a:solidFill>
                  <a:latin typeface="幼圆" pitchFamily="49" charset="-122"/>
                  <a:ea typeface="幼圆" pitchFamily="49" charset="-122"/>
                  <a:cs typeface="Times New Roman" pitchFamily="18" charset="0"/>
                </a:rPr>
                <a:t>）的一个基本可行解，若</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所有非基变量的检验数均非负，则</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必为（</a:t>
              </a:r>
              <a:r>
                <a:rPr lang="en-US" altLang="zh-CN" sz="2000" b="1">
                  <a:solidFill>
                    <a:srgbClr val="000000"/>
                  </a:solidFill>
                  <a:latin typeface="幼圆" pitchFamily="49" charset="-122"/>
                  <a:ea typeface="幼圆" pitchFamily="49" charset="-122"/>
                  <a:cs typeface="Times New Roman" pitchFamily="18" charset="0"/>
                </a:rPr>
                <a:t>8.9</a:t>
              </a:r>
              <a:r>
                <a:rPr lang="zh-CN" altLang="en-US" sz="2000" b="1">
                  <a:solidFill>
                    <a:srgbClr val="000000"/>
                  </a:solidFill>
                  <a:latin typeface="幼圆" pitchFamily="49" charset="-122"/>
                  <a:ea typeface="幼圆" pitchFamily="49" charset="-122"/>
                  <a:cs typeface="Times New Roman" pitchFamily="18" charset="0"/>
                </a:rPr>
                <a:t>）的一个最优解。当</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非退化时，此条件还是必要的。</a:t>
              </a:r>
            </a:p>
          </p:txBody>
        </p:sp>
        <p:graphicFrame>
          <p:nvGraphicFramePr>
            <p:cNvPr id="125979" name="Object 27"/>
            <p:cNvGraphicFramePr>
              <a:graphicFrameLocks noChangeAspect="1"/>
            </p:cNvGraphicFramePr>
            <p:nvPr/>
          </p:nvGraphicFramePr>
          <p:xfrm>
            <a:off x="1338" y="2341"/>
            <a:ext cx="726" cy="311"/>
          </p:xfrm>
          <a:graphic>
            <a:graphicData uri="http://schemas.openxmlformats.org/presentationml/2006/ole">
              <mc:AlternateContent xmlns:mc="http://schemas.openxmlformats.org/markup-compatibility/2006">
                <mc:Choice xmlns:v="urn:schemas-microsoft-com:vml" Requires="v">
                  <p:oleObj spid="_x0000_s125993" r:id="rId18" imgW="596641" imgH="253890" progId="Equation.DSMT4">
                    <p:embed/>
                  </p:oleObj>
                </mc:Choice>
                <mc:Fallback>
                  <p:oleObj r:id="rId18" imgW="596641" imgH="253890" progId="Equation.DSMT4">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38" y="2341"/>
                          <a:ext cx="726"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5982" name="AutoShape 30"/>
          <p:cNvSpPr>
            <a:spLocks noChangeArrowheads="1"/>
          </p:cNvSpPr>
          <p:nvPr/>
        </p:nvSpPr>
        <p:spPr bwMode="auto">
          <a:xfrm>
            <a:off x="395288" y="5013325"/>
            <a:ext cx="8353425" cy="1462088"/>
          </a:xfrm>
          <a:prstGeom prst="foldedCorner">
            <a:avLst>
              <a:gd name="adj" fmla="val 12500"/>
            </a:avLst>
          </a:prstGeom>
          <a:solidFill>
            <a:srgbClr val="99CC00">
              <a:alpha val="85001"/>
            </a:srgbClr>
          </a:solidFill>
          <a:ln w="12700">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证明  由定理</a:t>
            </a:r>
            <a:r>
              <a:rPr lang="en-US" altLang="zh-CN" sz="2000" b="1">
                <a:solidFill>
                  <a:srgbClr val="000000"/>
                </a:solidFill>
                <a:latin typeface="幼圆" pitchFamily="49" charset="-122"/>
                <a:ea typeface="幼圆" pitchFamily="49" charset="-122"/>
                <a:cs typeface="Times New Roman" pitchFamily="18" charset="0"/>
              </a:rPr>
              <a:t>8.6</a:t>
            </a:r>
            <a:r>
              <a:rPr lang="zh-CN" altLang="en-US" sz="2000" b="1">
                <a:solidFill>
                  <a:srgbClr val="000000"/>
                </a:solidFill>
                <a:latin typeface="幼圆" pitchFamily="49" charset="-122"/>
                <a:ea typeface="幼圆" pitchFamily="49" charset="-122"/>
                <a:cs typeface="Times New Roman" pitchFamily="18" charset="0"/>
              </a:rPr>
              <a:t>知，当</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所有非基变量的检验数均非负时，任一非基变量进基均不会使目标值减小，由于（</a:t>
            </a:r>
            <a:r>
              <a:rPr lang="en-US" altLang="zh-CN" sz="2000" b="1">
                <a:solidFill>
                  <a:srgbClr val="000000"/>
                </a:solidFill>
                <a:latin typeface="幼圆" pitchFamily="49" charset="-122"/>
                <a:ea typeface="幼圆" pitchFamily="49" charset="-122"/>
                <a:cs typeface="Times New Roman" pitchFamily="18" charset="0"/>
              </a:rPr>
              <a:t>8.9</a:t>
            </a:r>
            <a:r>
              <a:rPr lang="zh-CN" altLang="en-US" sz="2000" b="1">
                <a:solidFill>
                  <a:srgbClr val="000000"/>
                </a:solidFill>
                <a:latin typeface="幼圆" pitchFamily="49" charset="-122"/>
                <a:ea typeface="幼圆" pitchFamily="49" charset="-122"/>
                <a:cs typeface="Times New Roman" pitchFamily="18" charset="0"/>
              </a:rPr>
              <a:t>）是一线性规划，此性质表明</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已为最优基本可行解。反之，则只要令具有负检验数的非基变量进基即可。</a:t>
            </a:r>
            <a:r>
              <a:rPr lang="zh-CN" altLang="en-US">
                <a:latin typeface="幼圆" pitchFamily="49" charset="-122"/>
                <a:ea typeface="幼圆"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125966"/>
                                        </p:tgtEl>
                                        <p:attrNameLst>
                                          <p:attrName>style.visibility</p:attrName>
                                        </p:attrNameLst>
                                      </p:cBhvr>
                                      <p:to>
                                        <p:strVal val="visible"/>
                                      </p:to>
                                    </p:set>
                                    <p:anim calcmode="lin" valueType="num">
                                      <p:cBhvr>
                                        <p:cTn id="7" dur="1000" fill="hold"/>
                                        <p:tgtEl>
                                          <p:spTgt spid="125966"/>
                                        </p:tgtEl>
                                        <p:attrNameLst>
                                          <p:attrName>ppt_x</p:attrName>
                                        </p:attrNameLst>
                                      </p:cBhvr>
                                      <p:tavLst>
                                        <p:tav tm="0">
                                          <p:val>
                                            <p:strVal val="#ppt_x-.2"/>
                                          </p:val>
                                        </p:tav>
                                        <p:tav tm="100000">
                                          <p:val>
                                            <p:strVal val="#ppt_x"/>
                                          </p:val>
                                        </p:tav>
                                      </p:tavLst>
                                    </p:anim>
                                    <p:anim calcmode="lin" valueType="num">
                                      <p:cBhvr>
                                        <p:cTn id="8" dur="1000" fill="hold"/>
                                        <p:tgtEl>
                                          <p:spTgt spid="12596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596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25983"/>
                                        </p:tgtEl>
                                        <p:attrNameLst>
                                          <p:attrName>style.visibility</p:attrName>
                                        </p:attrNameLst>
                                      </p:cBhvr>
                                      <p:to>
                                        <p:strVal val="visible"/>
                                      </p:to>
                                    </p:set>
                                    <p:anim calcmode="lin" valueType="num">
                                      <p:cBhvr>
                                        <p:cTn id="14" dur="1000" fill="hold"/>
                                        <p:tgtEl>
                                          <p:spTgt spid="125983"/>
                                        </p:tgtEl>
                                        <p:attrNameLst>
                                          <p:attrName>ppt_x</p:attrName>
                                        </p:attrNameLst>
                                      </p:cBhvr>
                                      <p:tavLst>
                                        <p:tav tm="0">
                                          <p:val>
                                            <p:strVal val="#ppt_x-.2"/>
                                          </p:val>
                                        </p:tav>
                                        <p:tav tm="100000">
                                          <p:val>
                                            <p:strVal val="#ppt_x"/>
                                          </p:val>
                                        </p:tav>
                                      </p:tavLst>
                                    </p:anim>
                                    <p:anim calcmode="lin" valueType="num">
                                      <p:cBhvr>
                                        <p:cTn id="15" dur="1000" fill="hold"/>
                                        <p:tgtEl>
                                          <p:spTgt spid="12598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259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25981"/>
                                        </p:tgtEl>
                                        <p:attrNameLst>
                                          <p:attrName>style.visibility</p:attrName>
                                        </p:attrNameLst>
                                      </p:cBhvr>
                                      <p:to>
                                        <p:strVal val="visible"/>
                                      </p:to>
                                    </p:set>
                                    <p:anim calcmode="lin" valueType="num">
                                      <p:cBhvr>
                                        <p:cTn id="21" dur="1000" fill="hold"/>
                                        <p:tgtEl>
                                          <p:spTgt spid="125981"/>
                                        </p:tgtEl>
                                        <p:attrNameLst>
                                          <p:attrName>ppt_x</p:attrName>
                                        </p:attrNameLst>
                                      </p:cBhvr>
                                      <p:tavLst>
                                        <p:tav tm="0">
                                          <p:val>
                                            <p:strVal val="#ppt_x-.2"/>
                                          </p:val>
                                        </p:tav>
                                        <p:tav tm="100000">
                                          <p:val>
                                            <p:strVal val="#ppt_x"/>
                                          </p:val>
                                        </p:tav>
                                      </p:tavLst>
                                    </p:anim>
                                    <p:anim calcmode="lin" valueType="num">
                                      <p:cBhvr>
                                        <p:cTn id="22" dur="1000" fill="hold"/>
                                        <p:tgtEl>
                                          <p:spTgt spid="125981"/>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2598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7" presetClass="entr" presetSubtype="0" fill="hold" grpId="0" nodeType="clickEffect">
                                  <p:stCondLst>
                                    <p:cond delay="0"/>
                                  </p:stCondLst>
                                  <p:childTnLst>
                                    <p:set>
                                      <p:cBhvr>
                                        <p:cTn id="27" dur="1" fill="hold">
                                          <p:stCondLst>
                                            <p:cond delay="0"/>
                                          </p:stCondLst>
                                        </p:cTn>
                                        <p:tgtEl>
                                          <p:spTgt spid="125982"/>
                                        </p:tgtEl>
                                        <p:attrNameLst>
                                          <p:attrName>style.visibility</p:attrName>
                                        </p:attrNameLst>
                                      </p:cBhvr>
                                      <p:to>
                                        <p:strVal val="visible"/>
                                      </p:to>
                                    </p:set>
                                    <p:animEffect transition="in" filter="fade">
                                      <p:cBhvr>
                                        <p:cTn id="28" dur="1000"/>
                                        <p:tgtEl>
                                          <p:spTgt spid="125982"/>
                                        </p:tgtEl>
                                      </p:cBhvr>
                                    </p:animEffect>
                                    <p:anim calcmode="lin" valueType="num">
                                      <p:cBhvr>
                                        <p:cTn id="29" dur="1000" fill="hold"/>
                                        <p:tgtEl>
                                          <p:spTgt spid="125982"/>
                                        </p:tgtEl>
                                        <p:attrNameLst>
                                          <p:attrName>ppt_x</p:attrName>
                                        </p:attrNameLst>
                                      </p:cBhvr>
                                      <p:tavLst>
                                        <p:tav tm="0">
                                          <p:val>
                                            <p:strVal val="#ppt_x"/>
                                          </p:val>
                                        </p:tav>
                                        <p:tav tm="100000">
                                          <p:val>
                                            <p:strVal val="#ppt_x"/>
                                          </p:val>
                                        </p:tav>
                                      </p:tavLst>
                                    </p:anim>
                                    <p:anim calcmode="lin" valueType="num">
                                      <p:cBhvr>
                                        <p:cTn id="30" dur="900" decel="100000" fill="hold"/>
                                        <p:tgtEl>
                                          <p:spTgt spid="125982"/>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12598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7E0D3016-2D99-475A-A7F3-2433D602B1EA}" type="slidenum">
              <a:rPr lang="en-US" altLang="zh-CN"/>
              <a:pPr/>
              <a:t>36</a:t>
            </a:fld>
            <a:endParaRPr lang="en-US" altLang="zh-CN"/>
          </a:p>
        </p:txBody>
      </p:sp>
      <p:pic>
        <p:nvPicPr>
          <p:cNvPr id="126980" name="Picture 4" descr="GIFICOB0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836613"/>
            <a:ext cx="600075" cy="1114425"/>
          </a:xfrm>
          <a:prstGeom prst="rect">
            <a:avLst/>
          </a:prstGeom>
          <a:noFill/>
          <a:extLst>
            <a:ext uri="{909E8E84-426E-40DD-AFC4-6F175D3DCCD1}">
              <a14:hiddenFill xmlns:a14="http://schemas.microsoft.com/office/drawing/2010/main">
                <a:solidFill>
                  <a:srgbClr val="FFFFFF"/>
                </a:solidFill>
              </a14:hiddenFill>
            </a:ext>
          </a:extLst>
        </p:spPr>
      </p:pic>
      <p:sp>
        <p:nvSpPr>
          <p:cNvPr id="126981" name="AutoShape 5"/>
          <p:cNvSpPr>
            <a:spLocks noChangeArrowheads="1"/>
          </p:cNvSpPr>
          <p:nvPr/>
        </p:nvSpPr>
        <p:spPr bwMode="auto">
          <a:xfrm>
            <a:off x="1835150" y="765175"/>
            <a:ext cx="5689600" cy="434975"/>
          </a:xfrm>
          <a:prstGeom prst="wedgeRoundRectCallout">
            <a:avLst>
              <a:gd name="adj1" fmla="val -43750"/>
              <a:gd name="adj2" fmla="val 70000"/>
              <a:gd name="adj3" fmla="val 16667"/>
            </a:avLst>
          </a:prstGeom>
          <a:solidFill>
            <a:srgbClr val="99CC00">
              <a:alpha val="50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ctr"/>
            <a:r>
              <a:rPr lang="zh-CN" altLang="en-US" sz="2000" b="1">
                <a:solidFill>
                  <a:srgbClr val="000000"/>
                </a:solidFill>
                <a:latin typeface="Times New Roman" pitchFamily="18" charset="0"/>
                <a:ea typeface="幼圆" pitchFamily="49" charset="-122"/>
                <a:cs typeface="Times New Roman" pitchFamily="18" charset="0"/>
              </a:rPr>
              <a:t>综上所述，康</a:t>
            </a:r>
            <a:r>
              <a:rPr lang="en-US" altLang="zh-CN" sz="2000" b="1">
                <a:solidFill>
                  <a:srgbClr val="000000"/>
                </a:solidFill>
                <a:latin typeface="Times New Roman" pitchFamily="18" charset="0"/>
                <a:ea typeface="幼圆" pitchFamily="49" charset="-122"/>
                <a:cs typeface="Times New Roman" pitchFamily="18" charset="0"/>
              </a:rPr>
              <a:t>—</a:t>
            </a:r>
            <a:r>
              <a:rPr lang="zh-CN" altLang="en-US" sz="2000" b="1">
                <a:solidFill>
                  <a:srgbClr val="000000"/>
                </a:solidFill>
                <a:latin typeface="Times New Roman" pitchFamily="18" charset="0"/>
                <a:ea typeface="幼圆" pitchFamily="49" charset="-122"/>
                <a:cs typeface="Times New Roman" pitchFamily="18" charset="0"/>
              </a:rPr>
              <a:t>希表上作业法可如下操作：</a:t>
            </a:r>
          </a:p>
        </p:txBody>
      </p:sp>
      <p:sp>
        <p:nvSpPr>
          <p:cNvPr id="126982" name="AutoShape 6"/>
          <p:cNvSpPr>
            <a:spLocks/>
          </p:cNvSpPr>
          <p:nvPr/>
        </p:nvSpPr>
        <p:spPr bwMode="auto">
          <a:xfrm>
            <a:off x="684213" y="2430463"/>
            <a:ext cx="7767637" cy="409575"/>
          </a:xfrm>
          <a:prstGeom prst="borderCallout1">
            <a:avLst>
              <a:gd name="adj1" fmla="val 27907"/>
              <a:gd name="adj2" fmla="val -981"/>
              <a:gd name="adj3" fmla="val 184495"/>
              <a:gd name="adj4" fmla="val -5866"/>
            </a:avLst>
          </a:prstGeom>
          <a:solidFill>
            <a:srgbClr val="99CC00"/>
          </a:solidFill>
          <a:ln w="12700" algn="ctr">
            <a:solidFill>
              <a:srgbClr val="003300"/>
            </a:solidFill>
            <a:prstDash val="sysDot"/>
            <a:miter lim="800000"/>
            <a:headEnd type="stealth"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000000"/>
                </a:solidFill>
                <a:latin typeface="幼圆" pitchFamily="49" charset="-122"/>
                <a:ea typeface="幼圆" pitchFamily="49" charset="-122"/>
                <a:cs typeface="Times New Roman" pitchFamily="18" charset="0"/>
              </a:rPr>
              <a:t>（步</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  按最小元素法（或右上角法等）求一初始基本可行解。</a:t>
            </a:r>
          </a:p>
        </p:txBody>
      </p:sp>
      <p:sp>
        <p:nvSpPr>
          <p:cNvPr id="126983" name="AutoShape 7"/>
          <p:cNvSpPr>
            <a:spLocks/>
          </p:cNvSpPr>
          <p:nvPr/>
        </p:nvSpPr>
        <p:spPr bwMode="auto">
          <a:xfrm>
            <a:off x="712788" y="3195638"/>
            <a:ext cx="7775575" cy="1019175"/>
          </a:xfrm>
          <a:prstGeom prst="borderCallout1">
            <a:avLst>
              <a:gd name="adj1" fmla="val 11213"/>
              <a:gd name="adj2" fmla="val -981"/>
              <a:gd name="adj3" fmla="val 12306"/>
              <a:gd name="adj4" fmla="val -6880"/>
            </a:avLst>
          </a:prstGeom>
          <a:solidFill>
            <a:srgbClr val="99CC00"/>
          </a:solidFill>
          <a:ln w="12700" algn="ctr">
            <a:solidFill>
              <a:srgbClr val="003300"/>
            </a:solidFill>
            <a:prstDash val="sysDot"/>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000000"/>
                </a:solidFill>
                <a:latin typeface="幼圆" pitchFamily="49" charset="-122"/>
                <a:ea typeface="幼圆" pitchFamily="49" charset="-122"/>
                <a:cs typeface="Times New Roman" pitchFamily="18" charset="0"/>
              </a:rPr>
              <a:t>（步</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  按（</a:t>
            </a:r>
            <a:r>
              <a:rPr lang="en-US" altLang="zh-CN" sz="2000" b="1">
                <a:solidFill>
                  <a:srgbClr val="000000"/>
                </a:solidFill>
                <a:latin typeface="幼圆" pitchFamily="49" charset="-122"/>
                <a:ea typeface="幼圆" pitchFamily="49" charset="-122"/>
                <a:cs typeface="Times New Roman" pitchFamily="18" charset="0"/>
              </a:rPr>
              <a:t>8.10</a:t>
            </a:r>
            <a:r>
              <a:rPr lang="zh-CN" altLang="en-US" sz="2000" b="1">
                <a:solidFill>
                  <a:srgbClr val="000000"/>
                </a:solidFill>
                <a:latin typeface="幼圆" pitchFamily="49" charset="-122"/>
                <a:ea typeface="幼圆" pitchFamily="49" charset="-122"/>
                <a:cs typeface="Times New Roman" pitchFamily="18" charset="0"/>
              </a:rPr>
              <a:t>）求出位势</a:t>
            </a:r>
            <a:r>
              <a:rPr lang="en-US" altLang="zh-CN" sz="2000" b="1" i="1">
                <a:solidFill>
                  <a:srgbClr val="000000"/>
                </a:solidFill>
                <a:latin typeface="幼圆" pitchFamily="49" charset="-122"/>
                <a:ea typeface="幼圆" pitchFamily="49" charset="-122"/>
                <a:cs typeface="Times New Roman" pitchFamily="18" charset="0"/>
              </a:rPr>
              <a:t>u</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υ</a:t>
            </a:r>
            <a:r>
              <a:rPr lang="en-US" altLang="zh-CN" sz="2000" b="1" i="1" baseline="-30000">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m</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）。进而按（</a:t>
            </a:r>
            <a:r>
              <a:rPr lang="en-US" altLang="zh-CN" sz="2000" b="1">
                <a:solidFill>
                  <a:srgbClr val="000000"/>
                </a:solidFill>
                <a:latin typeface="幼圆" pitchFamily="49" charset="-122"/>
                <a:ea typeface="幼圆" pitchFamily="49" charset="-122"/>
                <a:cs typeface="Times New Roman" pitchFamily="18" charset="0"/>
              </a:rPr>
              <a:t>8.11</a:t>
            </a:r>
            <a:r>
              <a:rPr lang="zh-CN" altLang="en-US" sz="2000" b="1">
                <a:solidFill>
                  <a:srgbClr val="000000"/>
                </a:solidFill>
                <a:latin typeface="幼圆" pitchFamily="49" charset="-122"/>
                <a:ea typeface="幼圆" pitchFamily="49" charset="-122"/>
                <a:cs typeface="Times New Roman" pitchFamily="18" charset="0"/>
              </a:rPr>
              <a:t>）求出非变量的检验数</a:t>
            </a:r>
            <a:r>
              <a:rPr lang="en-US" altLang="zh-CN" sz="2000" b="1" i="1">
                <a:solidFill>
                  <a:srgbClr val="000000"/>
                </a:solidFill>
                <a:latin typeface="幼圆" pitchFamily="49" charset="-122"/>
                <a:ea typeface="幼圆" pitchFamily="49" charset="-122"/>
                <a:cs typeface="Times New Roman" pitchFamily="18" charset="0"/>
              </a:rPr>
              <a:t>r</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。若一切</a:t>
            </a:r>
            <a:r>
              <a:rPr lang="en-US" altLang="zh-CN" sz="2000" b="1" i="1">
                <a:solidFill>
                  <a:srgbClr val="000000"/>
                </a:solidFill>
                <a:latin typeface="幼圆" pitchFamily="49" charset="-122"/>
                <a:ea typeface="幼圆" pitchFamily="49" charset="-122"/>
                <a:cs typeface="Times New Roman" pitchFamily="18" charset="0"/>
              </a:rPr>
              <a:t>r</a:t>
            </a:r>
            <a:r>
              <a:rPr lang="en-US" altLang="zh-CN" sz="2000" b="1" i="1" baseline="-30000">
                <a:solidFill>
                  <a:srgbClr val="000000"/>
                </a:solidFill>
                <a:latin typeface="幼圆" pitchFamily="49" charset="-122"/>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，则已求得一最优解。</a:t>
            </a:r>
          </a:p>
        </p:txBody>
      </p:sp>
      <p:sp>
        <p:nvSpPr>
          <p:cNvPr id="126984" name="AutoShape 8"/>
          <p:cNvSpPr>
            <a:spLocks/>
          </p:cNvSpPr>
          <p:nvPr/>
        </p:nvSpPr>
        <p:spPr bwMode="auto">
          <a:xfrm>
            <a:off x="684213" y="4508500"/>
            <a:ext cx="7775575" cy="1016000"/>
          </a:xfrm>
          <a:prstGeom prst="borderCallout1">
            <a:avLst>
              <a:gd name="adj1" fmla="val 11250"/>
              <a:gd name="adj2" fmla="val -981"/>
              <a:gd name="adj3" fmla="val -102657"/>
              <a:gd name="adj4" fmla="val -6106"/>
            </a:avLst>
          </a:prstGeom>
          <a:solidFill>
            <a:srgbClr val="99CC00"/>
          </a:solidFill>
          <a:ln w="9525" algn="ctr">
            <a:solidFill>
              <a:srgbClr val="003300"/>
            </a:solidFill>
            <a:prstDash val="sysDot"/>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000000"/>
                </a:solidFill>
                <a:latin typeface="幼圆" pitchFamily="49" charset="-122"/>
                <a:ea typeface="幼圆" pitchFamily="49" charset="-122"/>
                <a:cs typeface="Times New Roman" pitchFamily="18" charset="0"/>
              </a:rPr>
              <a:t>（步</a:t>
            </a:r>
            <a:r>
              <a:rPr lang="en-US" altLang="zh-CN" sz="2000" b="1">
                <a:solidFill>
                  <a:srgbClr val="000000"/>
                </a:solidFill>
                <a:latin typeface="幼圆" pitchFamily="49" charset="-122"/>
                <a:ea typeface="幼圆" pitchFamily="49" charset="-122"/>
                <a:cs typeface="Times New Roman" pitchFamily="18" charset="0"/>
              </a:rPr>
              <a:t>3</a:t>
            </a:r>
            <a:r>
              <a:rPr lang="zh-CN" altLang="en-US" sz="2000" b="1">
                <a:solidFill>
                  <a:srgbClr val="000000"/>
                </a:solidFill>
                <a:latin typeface="幼圆" pitchFamily="49" charset="-122"/>
                <a:ea typeface="幼圆" pitchFamily="49" charset="-122"/>
                <a:cs typeface="Times New Roman" pitchFamily="18" charset="0"/>
              </a:rPr>
              <a:t>）  任取一</a:t>
            </a:r>
            <a:r>
              <a:rPr lang="en-US" altLang="zh-CN" sz="2000" b="1">
                <a:solidFill>
                  <a:srgbClr val="000000"/>
                </a:solidFill>
                <a:latin typeface="幼圆" pitchFamily="49" charset="-122"/>
                <a:ea typeface="幼圆" pitchFamily="49" charset="-122"/>
                <a:cs typeface="Times New Roman" pitchFamily="18" charset="0"/>
              </a:rPr>
              <a:t>&lt;0</a:t>
            </a:r>
            <a:r>
              <a:rPr lang="zh-CN" altLang="en-US" sz="2000" b="1">
                <a:solidFill>
                  <a:srgbClr val="000000"/>
                </a:solidFill>
                <a:latin typeface="幼圆" pitchFamily="49" charset="-122"/>
                <a:ea typeface="幼圆" pitchFamily="49" charset="-122"/>
                <a:cs typeface="Times New Roman" pitchFamily="18" charset="0"/>
              </a:rPr>
              <a:t>，找出进基后形成的唯一闭回路。在找出的闭回路上调整，按（</a:t>
            </a:r>
            <a:r>
              <a:rPr lang="en-US" altLang="zh-CN" sz="2000" b="1">
                <a:solidFill>
                  <a:srgbClr val="000000"/>
                </a:solidFill>
                <a:latin typeface="幼圆" pitchFamily="49" charset="-122"/>
                <a:ea typeface="幼圆" pitchFamily="49" charset="-122"/>
                <a:cs typeface="Times New Roman" pitchFamily="18" charset="0"/>
              </a:rPr>
              <a:t>8.12</a:t>
            </a:r>
            <a:r>
              <a:rPr lang="zh-CN" altLang="en-US" sz="2000" b="1">
                <a:solidFill>
                  <a:srgbClr val="000000"/>
                </a:solidFill>
                <a:latin typeface="幼圆" pitchFamily="49" charset="-122"/>
                <a:ea typeface="幼圆" pitchFamily="49" charset="-122"/>
                <a:cs typeface="Times New Roman" pitchFamily="18" charset="0"/>
              </a:rPr>
              <a:t>）取</a:t>
            </a:r>
            <a:r>
              <a:rPr lang="en-US" altLang="zh-CN" sz="2000" b="1" i="1">
                <a:solidFill>
                  <a:srgbClr val="000000"/>
                </a:solidFill>
                <a:latin typeface="幼圆" pitchFamily="49" charset="-122"/>
                <a:ea typeface="幼圆" pitchFamily="49" charset="-122"/>
                <a:cs typeface="Times New Roman" pitchFamily="18" charset="0"/>
              </a:rPr>
              <a:t>θ</a:t>
            </a:r>
            <a:r>
              <a:rPr lang="zh-CN" altLang="en-US" sz="2000" b="1">
                <a:solidFill>
                  <a:srgbClr val="000000"/>
                </a:solidFill>
                <a:latin typeface="幼圆" pitchFamily="49" charset="-122"/>
                <a:ea typeface="幼圆" pitchFamily="49" charset="-122"/>
                <a:cs typeface="Times New Roman" pitchFamily="18" charset="0"/>
              </a:rPr>
              <a:t>，得出新的基本可行解，返回步</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。直至找到最优解。</a:t>
            </a:r>
            <a:r>
              <a:rPr lang="zh-CN" altLang="en-US" sz="2000" b="1">
                <a:latin typeface="幼圆" pitchFamily="49" charset="-122"/>
                <a:ea typeface="幼圆"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3" presetClass="entr" presetSubtype="0" fill="hold" nodeType="after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fade">
                                      <p:cBhvr>
                                        <p:cTn id="7" dur="100"/>
                                        <p:tgtEl>
                                          <p:spTgt spid="126980"/>
                                        </p:tgtEl>
                                      </p:cBhvr>
                                    </p:animEffect>
                                    <p:anim calcmode="lin" valueType="num">
                                      <p:cBhvr>
                                        <p:cTn id="8" dur="400" fill="hold"/>
                                        <p:tgtEl>
                                          <p:spTgt spid="126980"/>
                                        </p:tgtEl>
                                        <p:attrNameLst>
                                          <p:attrName>ppt_x</p:attrName>
                                        </p:attrNameLst>
                                      </p:cBhvr>
                                      <p:tavLst>
                                        <p:tav tm="0">
                                          <p:val>
                                            <p:strVal val="#ppt_x"/>
                                          </p:val>
                                        </p:tav>
                                        <p:tav tm="100000">
                                          <p:val>
                                            <p:strVal val="#ppt_x"/>
                                          </p:val>
                                        </p:tav>
                                      </p:tavLst>
                                    </p:anim>
                                    <p:anim calcmode="lin" valueType="num">
                                      <p:cBhvr>
                                        <p:cTn id="9" dur="400" fill="hold"/>
                                        <p:tgtEl>
                                          <p:spTgt spid="126980"/>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2698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2698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6981"/>
                                        </p:tgtEl>
                                        <p:attrNameLst>
                                          <p:attrName>style.visibility</p:attrName>
                                        </p:attrNameLst>
                                      </p:cBhvr>
                                      <p:to>
                                        <p:strVal val="visible"/>
                                      </p:to>
                                    </p:set>
                                    <p:animEffect transition="in" filter="dissolve">
                                      <p:cBhvr>
                                        <p:cTn id="16" dur="500"/>
                                        <p:tgtEl>
                                          <p:spTgt spid="1269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26982"/>
                                        </p:tgtEl>
                                        <p:attrNameLst>
                                          <p:attrName>style.visibility</p:attrName>
                                        </p:attrNameLst>
                                      </p:cBhvr>
                                      <p:to>
                                        <p:strVal val="visible"/>
                                      </p:to>
                                    </p:set>
                                    <p:anim calcmode="lin" valueType="num">
                                      <p:cBhvr>
                                        <p:cTn id="21" dur="1000" fill="hold"/>
                                        <p:tgtEl>
                                          <p:spTgt spid="126982"/>
                                        </p:tgtEl>
                                        <p:attrNameLst>
                                          <p:attrName>ppt_x</p:attrName>
                                        </p:attrNameLst>
                                      </p:cBhvr>
                                      <p:tavLst>
                                        <p:tav tm="0">
                                          <p:val>
                                            <p:strVal val="#ppt_x-.2"/>
                                          </p:val>
                                        </p:tav>
                                        <p:tav tm="100000">
                                          <p:val>
                                            <p:strVal val="#ppt_x"/>
                                          </p:val>
                                        </p:tav>
                                      </p:tavLst>
                                    </p:anim>
                                    <p:anim calcmode="lin" valueType="num">
                                      <p:cBhvr>
                                        <p:cTn id="22" dur="1000" fill="hold"/>
                                        <p:tgtEl>
                                          <p:spTgt spid="126982"/>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269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26983"/>
                                        </p:tgtEl>
                                        <p:attrNameLst>
                                          <p:attrName>style.visibility</p:attrName>
                                        </p:attrNameLst>
                                      </p:cBhvr>
                                      <p:to>
                                        <p:strVal val="visible"/>
                                      </p:to>
                                    </p:set>
                                    <p:anim calcmode="lin" valueType="num">
                                      <p:cBhvr>
                                        <p:cTn id="28" dur="1000" fill="hold"/>
                                        <p:tgtEl>
                                          <p:spTgt spid="126983"/>
                                        </p:tgtEl>
                                        <p:attrNameLst>
                                          <p:attrName>ppt_x</p:attrName>
                                        </p:attrNameLst>
                                      </p:cBhvr>
                                      <p:tavLst>
                                        <p:tav tm="0">
                                          <p:val>
                                            <p:strVal val="#ppt_x-.2"/>
                                          </p:val>
                                        </p:tav>
                                        <p:tav tm="100000">
                                          <p:val>
                                            <p:strVal val="#ppt_x"/>
                                          </p:val>
                                        </p:tav>
                                      </p:tavLst>
                                    </p:anim>
                                    <p:anim calcmode="lin" valueType="num">
                                      <p:cBhvr>
                                        <p:cTn id="29" dur="1000" fill="hold"/>
                                        <p:tgtEl>
                                          <p:spTgt spid="126983"/>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269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26984"/>
                                        </p:tgtEl>
                                        <p:attrNameLst>
                                          <p:attrName>style.visibility</p:attrName>
                                        </p:attrNameLst>
                                      </p:cBhvr>
                                      <p:to>
                                        <p:strVal val="visible"/>
                                      </p:to>
                                    </p:set>
                                    <p:anim calcmode="lin" valueType="num">
                                      <p:cBhvr>
                                        <p:cTn id="35" dur="1000" fill="hold"/>
                                        <p:tgtEl>
                                          <p:spTgt spid="126984"/>
                                        </p:tgtEl>
                                        <p:attrNameLst>
                                          <p:attrName>ppt_x</p:attrName>
                                        </p:attrNameLst>
                                      </p:cBhvr>
                                      <p:tavLst>
                                        <p:tav tm="0">
                                          <p:val>
                                            <p:strVal val="#ppt_x-.2"/>
                                          </p:val>
                                        </p:tav>
                                        <p:tav tm="100000">
                                          <p:val>
                                            <p:strVal val="#ppt_x"/>
                                          </p:val>
                                        </p:tav>
                                      </p:tavLst>
                                    </p:anim>
                                    <p:anim calcmode="lin" valueType="num">
                                      <p:cBhvr>
                                        <p:cTn id="36" dur="1000" fill="hold"/>
                                        <p:tgtEl>
                                          <p:spTgt spid="126984"/>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26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nimBg="1"/>
      <p:bldP spid="126982" grpId="0" animBg="1"/>
      <p:bldP spid="126983" grpId="0" animBg="1"/>
      <p:bldP spid="12698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0"/>
          </p:nvPr>
        </p:nvSpPr>
        <p:spPr/>
        <p:txBody>
          <a:bodyPr/>
          <a:lstStyle/>
          <a:p>
            <a:fld id="{912E807E-086A-459D-BBFB-A57326C4BEF2}" type="slidenum">
              <a:rPr lang="en-US" altLang="zh-CN"/>
              <a:pPr/>
              <a:t>37</a:t>
            </a:fld>
            <a:endParaRPr lang="en-US" altLang="zh-CN"/>
          </a:p>
        </p:txBody>
      </p:sp>
      <p:sp>
        <p:nvSpPr>
          <p:cNvPr id="128004" name="AutoShape 4"/>
          <p:cNvSpPr>
            <a:spLocks noChangeArrowheads="1"/>
          </p:cNvSpPr>
          <p:nvPr/>
        </p:nvSpPr>
        <p:spPr bwMode="auto">
          <a:xfrm>
            <a:off x="539750" y="476250"/>
            <a:ext cx="8135938" cy="1628775"/>
          </a:xfrm>
          <a:prstGeom prst="wedgeRectCallout">
            <a:avLst>
              <a:gd name="adj1" fmla="val -44926"/>
              <a:gd name="adj2" fmla="val 61986"/>
            </a:avLst>
          </a:prstGeom>
          <a:solidFill>
            <a:srgbClr val="99CC00">
              <a:alpha val="20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幼圆" pitchFamily="49" charset="-122"/>
                <a:ea typeface="幼圆" pitchFamily="49" charset="-122"/>
                <a:cs typeface="Times New Roman" pitchFamily="18" charset="0"/>
              </a:rPr>
              <a:t>对于例</a:t>
            </a:r>
            <a:r>
              <a:rPr lang="en-US" altLang="zh-CN" sz="2000" b="1">
                <a:solidFill>
                  <a:srgbClr val="000000"/>
                </a:solidFill>
                <a:latin typeface="幼圆" pitchFamily="49" charset="-122"/>
                <a:ea typeface="幼圆" pitchFamily="49" charset="-122"/>
                <a:cs typeface="Times New Roman" pitchFamily="18" charset="0"/>
              </a:rPr>
              <a:t>8.3</a:t>
            </a:r>
            <a:r>
              <a:rPr lang="zh-CN" altLang="en-US" sz="2000" b="1">
                <a:solidFill>
                  <a:srgbClr val="000000"/>
                </a:solidFill>
                <a:latin typeface="幼圆" pitchFamily="49" charset="-122"/>
                <a:ea typeface="幼圆" pitchFamily="49" charset="-122"/>
                <a:cs typeface="Times New Roman" pitchFamily="18" charset="0"/>
              </a:rPr>
              <a:t>，表</a:t>
            </a:r>
            <a:r>
              <a:rPr lang="en-US" altLang="zh-CN" sz="2000" b="1">
                <a:solidFill>
                  <a:srgbClr val="000000"/>
                </a:solidFill>
                <a:latin typeface="幼圆" pitchFamily="49" charset="-122"/>
                <a:ea typeface="幼圆" pitchFamily="49" charset="-122"/>
                <a:cs typeface="Times New Roman" pitchFamily="18" charset="0"/>
              </a:rPr>
              <a:t>8.12</a:t>
            </a:r>
            <a:r>
              <a:rPr lang="zh-CN" altLang="en-US" sz="2000" b="1">
                <a:solidFill>
                  <a:srgbClr val="000000"/>
                </a:solidFill>
                <a:latin typeface="幼圆" pitchFamily="49" charset="-122"/>
                <a:ea typeface="幼圆" pitchFamily="49" charset="-122"/>
                <a:cs typeface="Times New Roman" pitchFamily="18" charset="0"/>
              </a:rPr>
              <a:t>已给出非基变量的检验数。因</a:t>
            </a:r>
            <a:r>
              <a:rPr lang="en-US" altLang="zh-CN" sz="2000" b="1" i="1">
                <a:solidFill>
                  <a:srgbClr val="000000"/>
                </a:solidFill>
                <a:latin typeface="幼圆" pitchFamily="49" charset="-122"/>
                <a:ea typeface="幼圆" pitchFamily="49" charset="-122"/>
                <a:cs typeface="Times New Roman" pitchFamily="18" charset="0"/>
              </a:rPr>
              <a:t>r</a:t>
            </a:r>
            <a:r>
              <a:rPr lang="en-US" altLang="zh-CN" sz="2000" b="1" baseline="-30000">
                <a:solidFill>
                  <a:srgbClr val="000000"/>
                </a:solidFill>
                <a:latin typeface="幼圆" pitchFamily="49" charset="-122"/>
                <a:ea typeface="幼圆" pitchFamily="49" charset="-122"/>
                <a:cs typeface="Times New Roman" pitchFamily="18" charset="0"/>
              </a:rPr>
              <a:t>23</a:t>
            </a:r>
            <a:r>
              <a:rPr lang="en-US" altLang="zh-CN" sz="2000" b="1">
                <a:solidFill>
                  <a:srgbClr val="000000"/>
                </a:solidFill>
                <a:latin typeface="幼圆" pitchFamily="49" charset="-122"/>
                <a:ea typeface="幼圆" pitchFamily="49" charset="-122"/>
                <a:cs typeface="Times New Roman" pitchFamily="18" charset="0"/>
              </a:rPr>
              <a:t>&lt;0</a:t>
            </a:r>
            <a:r>
              <a:rPr lang="zh-CN" altLang="en-US" sz="2000" b="1">
                <a:solidFill>
                  <a:srgbClr val="000000"/>
                </a:solidFill>
                <a:latin typeface="幼圆" pitchFamily="49" charset="-122"/>
                <a:ea typeface="幼圆" pitchFamily="49" charset="-122"/>
                <a:cs typeface="Times New Roman" pitchFamily="18" charset="0"/>
              </a:rPr>
              <a:t>，令</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23</a:t>
            </a:r>
            <a:r>
              <a:rPr lang="zh-CN" altLang="en-US" sz="2000" b="1">
                <a:solidFill>
                  <a:srgbClr val="000000"/>
                </a:solidFill>
                <a:latin typeface="幼圆" pitchFamily="49" charset="-122"/>
                <a:ea typeface="幼圆" pitchFamily="49" charset="-122"/>
                <a:cs typeface="Times New Roman" pitchFamily="18" charset="0"/>
              </a:rPr>
              <a:t>进基，得闭回路</a:t>
            </a:r>
            <a:endParaRPr lang="zh-CN" altLang="en-US" sz="2000" b="1" i="1">
              <a:solidFill>
                <a:srgbClr val="000000"/>
              </a:solidFill>
              <a:latin typeface="幼圆" pitchFamily="49" charset="-122"/>
              <a:ea typeface="幼圆" pitchFamily="49" charset="-122"/>
              <a:cs typeface="Times New Roman" pitchFamily="18" charset="0"/>
            </a:endParaRPr>
          </a:p>
          <a:p>
            <a:pPr algn="l"/>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23</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24</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34</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33</a:t>
            </a:r>
            <a:endParaRPr lang="en-US" altLang="zh-CN" sz="2000" b="1">
              <a:solidFill>
                <a:srgbClr val="000000"/>
              </a:solidFill>
              <a:latin typeface="幼圆" pitchFamily="49" charset="-122"/>
              <a:ea typeface="幼圆" pitchFamily="49" charset="-122"/>
              <a:cs typeface="Times New Roman" pitchFamily="18" charset="0"/>
            </a:endParaRPr>
          </a:p>
          <a:p>
            <a:pPr algn="l"/>
            <a:r>
              <a:rPr lang="zh-CN" altLang="en-US" sz="2000" b="1">
                <a:solidFill>
                  <a:srgbClr val="000000"/>
                </a:solidFill>
                <a:latin typeface="幼圆" pitchFamily="49" charset="-122"/>
                <a:ea typeface="幼圆" pitchFamily="49" charset="-122"/>
                <a:cs typeface="Times New Roman" pitchFamily="18" charset="0"/>
              </a:rPr>
              <a:t>取</a:t>
            </a:r>
            <a:r>
              <a:rPr lang="en-US" altLang="zh-CN" sz="2000" b="1" i="1">
                <a:solidFill>
                  <a:srgbClr val="000000"/>
                </a:solidFill>
                <a:latin typeface="幼圆" pitchFamily="49" charset="-122"/>
                <a:ea typeface="幼圆" pitchFamily="49" charset="-122"/>
                <a:cs typeface="Times New Roman" pitchFamily="18" charset="0"/>
              </a:rPr>
              <a:t>θ</a:t>
            </a:r>
            <a:r>
              <a:rPr lang="en-US" altLang="zh-CN" sz="2000" b="1">
                <a:solidFill>
                  <a:srgbClr val="000000"/>
                </a:solidFill>
                <a:latin typeface="幼圆" pitchFamily="49" charset="-122"/>
                <a:ea typeface="幼圆" pitchFamily="49" charset="-122"/>
                <a:cs typeface="Times New Roman" pitchFamily="18" charset="0"/>
              </a:rPr>
              <a:t>=min {</a:t>
            </a:r>
            <a:r>
              <a:rPr lang="en-US" altLang="zh-CN" sz="2000" b="1" i="1">
                <a:solidFill>
                  <a:srgbClr val="000000"/>
                </a:solidFill>
                <a:latin typeface="幼圆" pitchFamily="49" charset="-122"/>
                <a:ea typeface="幼圆" pitchFamily="49" charset="-122"/>
                <a:cs typeface="Times New Roman" pitchFamily="18" charset="0"/>
              </a:rPr>
              <a:t> x</a:t>
            </a:r>
            <a:r>
              <a:rPr lang="en-US" altLang="zh-CN" sz="2000" b="1" baseline="-30000">
                <a:solidFill>
                  <a:srgbClr val="000000"/>
                </a:solidFill>
                <a:latin typeface="幼圆" pitchFamily="49" charset="-122"/>
                <a:ea typeface="幼圆" pitchFamily="49" charset="-122"/>
                <a:cs typeface="Times New Roman" pitchFamily="18" charset="0"/>
              </a:rPr>
              <a:t>24</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33</a:t>
            </a:r>
            <a:r>
              <a:rPr lang="en-US" altLang="zh-CN" sz="2000" b="1">
                <a:solidFill>
                  <a:srgbClr val="000000"/>
                </a:solidFill>
                <a:latin typeface="幼圆" pitchFamily="49" charset="-122"/>
                <a:ea typeface="幼圆" pitchFamily="49" charset="-122"/>
                <a:cs typeface="Times New Roman" pitchFamily="18" charset="0"/>
              </a:rPr>
              <a:t> }=2</a:t>
            </a:r>
            <a:r>
              <a:rPr lang="zh-CN" altLang="en-US" sz="2000" b="1">
                <a:solidFill>
                  <a:srgbClr val="000000"/>
                </a:solidFill>
                <a:latin typeface="幼圆" pitchFamily="49" charset="-122"/>
                <a:ea typeface="幼圆" pitchFamily="49" charset="-122"/>
                <a:cs typeface="Times New Roman" pitchFamily="18" charset="0"/>
              </a:rPr>
              <a:t>，调整后得一新的基本可行解。求出新的基本可行解、对应的位势及非基变量检验数，列成表</a:t>
            </a:r>
            <a:r>
              <a:rPr lang="en-US" altLang="zh-CN" sz="2000" b="1">
                <a:solidFill>
                  <a:srgbClr val="000000"/>
                </a:solidFill>
                <a:latin typeface="幼圆" pitchFamily="49" charset="-122"/>
                <a:ea typeface="幼圆" pitchFamily="49" charset="-122"/>
                <a:cs typeface="Times New Roman" pitchFamily="18" charset="0"/>
              </a:rPr>
              <a:t>8.13</a:t>
            </a:r>
            <a:r>
              <a:rPr lang="zh-CN" altLang="en-US" sz="2000" b="1">
                <a:solidFill>
                  <a:srgbClr val="000000"/>
                </a:solidFill>
                <a:latin typeface="幼圆" pitchFamily="49" charset="-122"/>
                <a:ea typeface="幼圆" pitchFamily="49" charset="-122"/>
                <a:cs typeface="Times New Roman" pitchFamily="18" charset="0"/>
              </a:rPr>
              <a:t>。</a:t>
            </a:r>
          </a:p>
        </p:txBody>
      </p:sp>
      <p:sp>
        <p:nvSpPr>
          <p:cNvPr id="128005" name="Rectangle 5"/>
          <p:cNvSpPr>
            <a:spLocks noChangeArrowheads="1"/>
          </p:cNvSpPr>
          <p:nvPr/>
        </p:nvSpPr>
        <p:spPr bwMode="auto">
          <a:xfrm>
            <a:off x="539750" y="2133600"/>
            <a:ext cx="954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b="1">
                <a:latin typeface="幼圆" pitchFamily="49" charset="-122"/>
                <a:ea typeface="幼圆" pitchFamily="49" charset="-122"/>
                <a:cs typeface="Times New Roman" pitchFamily="18" charset="0"/>
              </a:rPr>
              <a:t>表</a:t>
            </a:r>
            <a:r>
              <a:rPr lang="en-US" altLang="zh-CN" sz="2000" b="1">
                <a:latin typeface="幼圆" pitchFamily="49" charset="-122"/>
                <a:ea typeface="幼圆" pitchFamily="49" charset="-122"/>
                <a:cs typeface="Times New Roman" pitchFamily="18" charset="0"/>
              </a:rPr>
              <a:t>8.13</a:t>
            </a:r>
          </a:p>
        </p:txBody>
      </p:sp>
      <p:graphicFrame>
        <p:nvGraphicFramePr>
          <p:cNvPr id="128137" name="Group 137"/>
          <p:cNvGraphicFramePr>
            <a:graphicFrameLocks noGrp="1"/>
          </p:cNvGraphicFramePr>
          <p:nvPr/>
        </p:nvGraphicFramePr>
        <p:xfrm>
          <a:off x="539750" y="2492375"/>
          <a:ext cx="8064500" cy="1736725"/>
        </p:xfrm>
        <a:graphic>
          <a:graphicData uri="http://schemas.openxmlformats.org/drawingml/2006/table">
            <a:tbl>
              <a:tblPr/>
              <a:tblGrid>
                <a:gridCol w="1612900"/>
                <a:gridCol w="1611313"/>
                <a:gridCol w="1616075"/>
                <a:gridCol w="1611312"/>
                <a:gridCol w="1612900"/>
              </a:tblGrid>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①</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398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⑤</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9 </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②</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7 </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⑥</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8</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⑨</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宋体" pitchFamily="2" charset="-122"/>
                          <a:ea typeface="宋体" pitchFamily="2" charset="-122"/>
                          <a:cs typeface="Times New Roman" pitchFamily="18" charset="0"/>
                        </a:rPr>
                        <a:t>υ</a:t>
                      </a:r>
                      <a:r>
                        <a:rPr kumimoji="0" lang="en-US" altLang="zh-CN" sz="2000" b="1"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1</a:t>
                      </a:r>
                      <a:r>
                        <a:rPr kumimoji="0" lang="en-US" altLang="zh-CN" sz="2000" b="1" i="1"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宋体" pitchFamily="2" charset="-122"/>
                          <a:ea typeface="宋体" pitchFamily="2" charset="-122"/>
                          <a:cs typeface="Times New Roman" pitchFamily="18" charset="0"/>
                        </a:rPr>
                        <a:t>υ</a:t>
                      </a:r>
                      <a:r>
                        <a:rPr kumimoji="0" lang="zh-CN" altLang="en-US" sz="2000" b="1"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２</a:t>
                      </a:r>
                      <a:r>
                        <a:rPr kumimoji="0" lang="zh-CN" altLang="en-US" sz="2000" b="1" i="1"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宋体" pitchFamily="2" charset="-122"/>
                          <a:ea typeface="宋体" pitchFamily="2" charset="-122"/>
                          <a:cs typeface="Times New Roman" pitchFamily="18" charset="0"/>
                        </a:rPr>
                        <a:t>υ</a:t>
                      </a:r>
                      <a:r>
                        <a:rPr kumimoji="0" lang="en-US" altLang="zh-CN" sz="2000" b="1"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3</a:t>
                      </a:r>
                      <a:r>
                        <a:rPr kumimoji="0" lang="en-US" altLang="zh-CN" sz="2000" b="1" i="1"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宋体" pitchFamily="2" charset="-122"/>
                          <a:ea typeface="宋体" pitchFamily="2" charset="-122"/>
                          <a:cs typeface="Times New Roman" pitchFamily="18" charset="0"/>
                        </a:rPr>
                        <a:t>υ</a:t>
                      </a:r>
                      <a:r>
                        <a:rPr kumimoji="0" lang="en-US" altLang="zh-CN" sz="2000" b="1" i="0"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4</a:t>
                      </a:r>
                      <a:r>
                        <a:rPr kumimoji="0" lang="en-US" altLang="zh-CN" sz="2000" b="1" i="1" u="none" strike="noStrike" cap="none" normalizeH="0" baseline="-30000" smtClean="0">
                          <a:ln>
                            <a:noFill/>
                          </a:ln>
                          <a:solidFill>
                            <a:schemeClr val="tx1"/>
                          </a:solidFill>
                          <a:effectLst/>
                          <a:latin typeface="宋体" pitchFamily="2" charset="-122"/>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bl>
          </a:graphicData>
        </a:graphic>
      </p:graphicFrame>
      <p:sp>
        <p:nvSpPr>
          <p:cNvPr id="128141" name="Rectangle 14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8142" name="Group 142"/>
          <p:cNvGrpSpPr>
            <a:grpSpLocks/>
          </p:cNvGrpSpPr>
          <p:nvPr/>
        </p:nvGrpSpPr>
        <p:grpSpPr bwMode="auto">
          <a:xfrm>
            <a:off x="539750" y="4365625"/>
            <a:ext cx="8064500" cy="1801813"/>
            <a:chOff x="340" y="2750"/>
            <a:chExt cx="5080" cy="1135"/>
          </a:xfrm>
        </p:grpSpPr>
        <p:sp>
          <p:nvSpPr>
            <p:cNvPr id="128139" name="AutoShape 139"/>
            <p:cNvSpPr>
              <a:spLocks noChangeArrowheads="1"/>
            </p:cNvSpPr>
            <p:nvPr/>
          </p:nvSpPr>
          <p:spPr bwMode="auto">
            <a:xfrm>
              <a:off x="340" y="2750"/>
              <a:ext cx="5080" cy="1135"/>
            </a:xfrm>
            <a:prstGeom prst="foldedCorner">
              <a:avLst>
                <a:gd name="adj" fmla="val 12500"/>
              </a:avLst>
            </a:prstGeom>
            <a:solidFill>
              <a:srgbClr val="99CC00">
                <a:alpha val="39999"/>
              </a:srgbClr>
            </a:solidFill>
            <a:ln w="12700">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幼圆" pitchFamily="49" charset="-122"/>
                  <a:ea typeface="幼圆" pitchFamily="49" charset="-122"/>
                  <a:cs typeface="Times New Roman" pitchFamily="18" charset="0"/>
                </a:rPr>
                <a:t>现在，非基变量检验数均已非负，故已求得最优解：</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11</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14</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22</a:t>
              </a:r>
              <a:r>
                <a:rPr lang="en-US" altLang="zh-CN" sz="2000" b="1">
                  <a:solidFill>
                    <a:srgbClr val="000000"/>
                  </a:solidFill>
                  <a:latin typeface="幼圆" pitchFamily="49" charset="-122"/>
                  <a:ea typeface="幼圆" pitchFamily="49" charset="-122"/>
                  <a:cs typeface="Times New Roman" pitchFamily="18" charset="0"/>
                </a:rPr>
                <a:t>=3</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23</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33</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34</a:t>
              </a:r>
              <a:r>
                <a:rPr lang="en-US" altLang="zh-CN" sz="2000" b="1">
                  <a:solidFill>
                    <a:srgbClr val="000000"/>
                  </a:solidFill>
                  <a:latin typeface="幼圆" pitchFamily="49" charset="-122"/>
                  <a:ea typeface="幼圆" pitchFamily="49" charset="-122"/>
                  <a:cs typeface="Times New Roman" pitchFamily="18" charset="0"/>
                </a:rPr>
                <a:t>=5</a:t>
              </a:r>
              <a:r>
                <a:rPr lang="zh-CN" altLang="en-US" sz="2000" b="1">
                  <a:solidFill>
                    <a:srgbClr val="000000"/>
                  </a:solidFill>
                  <a:latin typeface="幼圆" pitchFamily="49" charset="-122"/>
                  <a:ea typeface="幼圆" pitchFamily="49" charset="-122"/>
                  <a:cs typeface="Times New Roman" pitchFamily="18" charset="0"/>
                </a:rPr>
                <a:t>，其余   </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（非基变量）。</a:t>
              </a:r>
            </a:p>
            <a:p>
              <a:pPr algn="l"/>
              <a:r>
                <a:rPr lang="zh-CN" altLang="en-US" sz="2000" b="1">
                  <a:solidFill>
                    <a:srgbClr val="000000"/>
                  </a:solidFill>
                  <a:latin typeface="幼圆" pitchFamily="49" charset="-122"/>
                  <a:ea typeface="幼圆" pitchFamily="49" charset="-122"/>
                  <a:cs typeface="Times New Roman" pitchFamily="18" charset="0"/>
                </a:rPr>
                <a:t>若运输问题是产销不平衡的，则应先将其转化为产销平衡的，然后再求解。例如，若产大于销，可虚设一销地（剩余产量存贮），将单位运价取为零即可。</a:t>
              </a:r>
            </a:p>
          </p:txBody>
        </p:sp>
        <p:graphicFrame>
          <p:nvGraphicFramePr>
            <p:cNvPr id="128140" name="Object 140"/>
            <p:cNvGraphicFramePr>
              <a:graphicFrameLocks noChangeAspect="1"/>
            </p:cNvGraphicFramePr>
            <p:nvPr/>
          </p:nvGraphicFramePr>
          <p:xfrm>
            <a:off x="2789" y="2931"/>
            <a:ext cx="242" cy="318"/>
          </p:xfrm>
          <a:graphic>
            <a:graphicData uri="http://schemas.openxmlformats.org/presentationml/2006/ole">
              <mc:AlternateContent xmlns:mc="http://schemas.openxmlformats.org/markup-compatibility/2006">
                <mc:Choice xmlns:v="urn:schemas-microsoft-com:vml" Requires="v">
                  <p:oleObj spid="_x0000_s128143" name="公式" r:id="rId3" imgW="177646" imgH="241091" progId="Equation.3">
                    <p:embed/>
                  </p:oleObj>
                </mc:Choice>
                <mc:Fallback>
                  <p:oleObj name="公式" r:id="rId3" imgW="177646" imgH="241091" progId="Equation.3">
                    <p:embed/>
                    <p:pic>
                      <p:nvPicPr>
                        <p:cNvPr id="0" name="Object 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9" y="2931"/>
                          <a:ext cx="242"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8004"/>
                                        </p:tgtEl>
                                        <p:attrNameLst>
                                          <p:attrName>style.visibility</p:attrName>
                                        </p:attrNameLst>
                                      </p:cBhvr>
                                      <p:to>
                                        <p:strVal val="visible"/>
                                      </p:to>
                                    </p:set>
                                    <p:anim calcmode="lin" valueType="num">
                                      <p:cBhvr additive="base">
                                        <p:cTn id="7" dur="500" fill="hold"/>
                                        <p:tgtEl>
                                          <p:spTgt spid="128004"/>
                                        </p:tgtEl>
                                        <p:attrNameLst>
                                          <p:attrName>ppt_x</p:attrName>
                                        </p:attrNameLst>
                                      </p:cBhvr>
                                      <p:tavLst>
                                        <p:tav tm="0">
                                          <p:val>
                                            <p:strVal val="0-#ppt_w/2"/>
                                          </p:val>
                                        </p:tav>
                                        <p:tav tm="100000">
                                          <p:val>
                                            <p:strVal val="#ppt_x"/>
                                          </p:val>
                                        </p:tav>
                                      </p:tavLst>
                                    </p:anim>
                                    <p:anim calcmode="lin" valueType="num">
                                      <p:cBhvr additive="base">
                                        <p:cTn id="8" dur="500" fill="hold"/>
                                        <p:tgtEl>
                                          <p:spTgt spid="1280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28005"/>
                                        </p:tgtEl>
                                        <p:attrNameLst>
                                          <p:attrName>style.visibility</p:attrName>
                                        </p:attrNameLst>
                                      </p:cBhvr>
                                      <p:to>
                                        <p:strVal val="visible"/>
                                      </p:to>
                                    </p:set>
                                    <p:animEffect transition="in" filter="fade">
                                      <p:cBhvr>
                                        <p:cTn id="13" dur="1000"/>
                                        <p:tgtEl>
                                          <p:spTgt spid="128005"/>
                                        </p:tgtEl>
                                      </p:cBhvr>
                                    </p:animEffect>
                                    <p:anim calcmode="lin" valueType="num">
                                      <p:cBhvr>
                                        <p:cTn id="14" dur="1000" fill="hold"/>
                                        <p:tgtEl>
                                          <p:spTgt spid="128005"/>
                                        </p:tgtEl>
                                        <p:attrNameLst>
                                          <p:attrName>ppt_x</p:attrName>
                                        </p:attrNameLst>
                                      </p:cBhvr>
                                      <p:tavLst>
                                        <p:tav tm="0">
                                          <p:val>
                                            <p:strVal val="#ppt_x"/>
                                          </p:val>
                                        </p:tav>
                                        <p:tav tm="100000">
                                          <p:val>
                                            <p:strVal val="#ppt_x"/>
                                          </p:val>
                                        </p:tav>
                                      </p:tavLst>
                                    </p:anim>
                                    <p:anim calcmode="lin" valueType="num">
                                      <p:cBhvr>
                                        <p:cTn id="15" dur="1000" fill="hold"/>
                                        <p:tgtEl>
                                          <p:spTgt spid="128005"/>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7" presetClass="entr" presetSubtype="0" fill="hold" nodeType="clickEffect">
                                  <p:stCondLst>
                                    <p:cond delay="0"/>
                                  </p:stCondLst>
                                  <p:childTnLst>
                                    <p:set>
                                      <p:cBhvr>
                                        <p:cTn id="19" dur="1" fill="hold">
                                          <p:stCondLst>
                                            <p:cond delay="0"/>
                                          </p:stCondLst>
                                        </p:cTn>
                                        <p:tgtEl>
                                          <p:spTgt spid="128137"/>
                                        </p:tgtEl>
                                        <p:attrNameLst>
                                          <p:attrName>style.visibility</p:attrName>
                                        </p:attrNameLst>
                                      </p:cBhvr>
                                      <p:to>
                                        <p:strVal val="visible"/>
                                      </p:to>
                                    </p:set>
                                    <p:animEffect transition="in" filter="fade">
                                      <p:cBhvr>
                                        <p:cTn id="20" dur="1000"/>
                                        <p:tgtEl>
                                          <p:spTgt spid="128137"/>
                                        </p:tgtEl>
                                      </p:cBhvr>
                                    </p:animEffect>
                                    <p:anim calcmode="lin" valueType="num">
                                      <p:cBhvr>
                                        <p:cTn id="21" dur="1000" fill="hold"/>
                                        <p:tgtEl>
                                          <p:spTgt spid="128137"/>
                                        </p:tgtEl>
                                        <p:attrNameLst>
                                          <p:attrName>ppt_x</p:attrName>
                                        </p:attrNameLst>
                                      </p:cBhvr>
                                      <p:tavLst>
                                        <p:tav tm="0">
                                          <p:val>
                                            <p:strVal val="#ppt_x"/>
                                          </p:val>
                                        </p:tav>
                                        <p:tav tm="100000">
                                          <p:val>
                                            <p:strVal val="#ppt_x"/>
                                          </p:val>
                                        </p:tav>
                                      </p:tavLst>
                                    </p:anim>
                                    <p:anim calcmode="lin" valueType="num">
                                      <p:cBhvr>
                                        <p:cTn id="22" dur="1000" fill="hold"/>
                                        <p:tgtEl>
                                          <p:spTgt spid="128137"/>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nodeType="clickEffect">
                                  <p:stCondLst>
                                    <p:cond delay="0"/>
                                  </p:stCondLst>
                                  <p:childTnLst>
                                    <p:set>
                                      <p:cBhvr>
                                        <p:cTn id="26" dur="1" fill="hold">
                                          <p:stCondLst>
                                            <p:cond delay="0"/>
                                          </p:stCondLst>
                                        </p:cTn>
                                        <p:tgtEl>
                                          <p:spTgt spid="128142"/>
                                        </p:tgtEl>
                                        <p:attrNameLst>
                                          <p:attrName>style.visibility</p:attrName>
                                        </p:attrNameLst>
                                      </p:cBhvr>
                                      <p:to>
                                        <p:strVal val="visible"/>
                                      </p:to>
                                    </p:set>
                                    <p:anim calcmode="lin" valueType="num">
                                      <p:cBhvr>
                                        <p:cTn id="27" dur="1000" fill="hold"/>
                                        <p:tgtEl>
                                          <p:spTgt spid="128142"/>
                                        </p:tgtEl>
                                        <p:attrNameLst>
                                          <p:attrName>ppt_x</p:attrName>
                                        </p:attrNameLst>
                                      </p:cBhvr>
                                      <p:tavLst>
                                        <p:tav tm="0">
                                          <p:val>
                                            <p:strVal val="#ppt_x-.2"/>
                                          </p:val>
                                        </p:tav>
                                        <p:tav tm="100000">
                                          <p:val>
                                            <p:strVal val="#ppt_x"/>
                                          </p:val>
                                        </p:tav>
                                      </p:tavLst>
                                    </p:anim>
                                    <p:anim calcmode="lin" valueType="num">
                                      <p:cBhvr>
                                        <p:cTn id="28" dur="1000" fill="hold"/>
                                        <p:tgtEl>
                                          <p:spTgt spid="128142"/>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28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nimBg="1"/>
      <p:bldP spid="12800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fld id="{C69E953F-0314-4EB2-81C2-58A4F720594F}" type="slidenum">
              <a:rPr lang="en-US" altLang="zh-CN"/>
              <a:pPr/>
              <a:t>38</a:t>
            </a:fld>
            <a:endParaRPr lang="en-US" altLang="zh-CN"/>
          </a:p>
        </p:txBody>
      </p:sp>
      <p:sp>
        <p:nvSpPr>
          <p:cNvPr id="129028" name="Rectangle 4"/>
          <p:cNvSpPr>
            <a:spLocks noChangeArrowheads="1"/>
          </p:cNvSpPr>
          <p:nvPr/>
        </p:nvSpPr>
        <p:spPr bwMode="auto">
          <a:xfrm>
            <a:off x="468313" y="673100"/>
            <a:ext cx="6851650" cy="955675"/>
          </a:xfrm>
          <a:prstGeom prst="rect">
            <a:avLst/>
          </a:prstGeom>
          <a:noFill/>
          <a:ln w="57150" cmpd="thinThick">
            <a:solidFill>
              <a:srgbClr val="FF505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sz="4400">
                <a:solidFill>
                  <a:srgbClr val="FF5050"/>
                </a:solidFill>
                <a:latin typeface="Arial" charset="0"/>
                <a:ea typeface="隶书" pitchFamily="49" charset="-122"/>
              </a:rPr>
              <a:t>一、指派问题的数学模型</a:t>
            </a:r>
          </a:p>
        </p:txBody>
      </p:sp>
      <p:sp>
        <p:nvSpPr>
          <p:cNvPr id="129026" name="Rectangle 2"/>
          <p:cNvSpPr>
            <a:spLocks noGrp="1" noChangeArrowheads="1"/>
          </p:cNvSpPr>
          <p:nvPr>
            <p:ph type="title"/>
          </p:nvPr>
        </p:nvSpPr>
        <p:spPr>
          <a:ln/>
        </p:spPr>
        <p:txBody>
          <a:bodyPr/>
          <a:lstStyle/>
          <a:p>
            <a:r>
              <a:rPr lang="en-US" altLang="zh-CN">
                <a:solidFill>
                  <a:srgbClr val="800000"/>
                </a:solidFill>
              </a:rPr>
              <a:t>§8.3  </a:t>
            </a:r>
            <a:r>
              <a:rPr lang="zh-CN" altLang="en-US">
                <a:solidFill>
                  <a:srgbClr val="800000"/>
                </a:solidFill>
              </a:rPr>
              <a:t>指派问题</a:t>
            </a:r>
            <a:r>
              <a:rPr lang="zh-CN" altLang="en-US"/>
              <a:t> </a:t>
            </a:r>
          </a:p>
        </p:txBody>
      </p:sp>
      <p:sp>
        <p:nvSpPr>
          <p:cNvPr id="129029" name="AutoShape 5"/>
          <p:cNvSpPr>
            <a:spLocks noChangeArrowheads="1"/>
          </p:cNvSpPr>
          <p:nvPr/>
        </p:nvSpPr>
        <p:spPr bwMode="auto">
          <a:xfrm>
            <a:off x="468313" y="1844675"/>
            <a:ext cx="8183562" cy="1057275"/>
          </a:xfrm>
          <a:prstGeom prst="cube">
            <a:avLst>
              <a:gd name="adj" fmla="val 3931"/>
            </a:avLst>
          </a:prstGeom>
          <a:solidFill>
            <a:srgbClr val="FF5050">
              <a:alpha val="28000"/>
            </a:srgbClr>
          </a:solidFill>
          <a:ln w="12700">
            <a:solidFill>
              <a:srgbClr val="8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800000"/>
                </a:solidFill>
                <a:latin typeface="幼圆" pitchFamily="49" charset="-122"/>
                <a:ea typeface="幼圆" pitchFamily="49" charset="-122"/>
                <a:cs typeface="Times New Roman" pitchFamily="18" charset="0"/>
              </a:rPr>
              <a:t>例</a:t>
            </a:r>
            <a:r>
              <a:rPr lang="en-US" altLang="zh-CN" sz="2000" b="1">
                <a:solidFill>
                  <a:srgbClr val="800000"/>
                </a:solidFill>
                <a:latin typeface="幼圆" pitchFamily="49" charset="-122"/>
                <a:ea typeface="幼圆" pitchFamily="49" charset="-122"/>
                <a:cs typeface="Times New Roman" pitchFamily="18" charset="0"/>
              </a:rPr>
              <a:t>8.4</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拟分配</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人去干</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项工作，每人干且仅干一项工作，若分配第</a:t>
            </a:r>
            <a:r>
              <a:rPr lang="en-US" altLang="zh-CN" sz="2000" b="1" i="1">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人去干第</a:t>
            </a:r>
            <a:r>
              <a:rPr lang="en-US" altLang="zh-CN" sz="2000" b="1" i="1">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项工作，需化费</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单位时间，问应如何分配工作才能使工人化费的总时间最少？</a:t>
            </a:r>
          </a:p>
        </p:txBody>
      </p:sp>
      <p:sp>
        <p:nvSpPr>
          <p:cNvPr id="129032" name="Rectangle 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34" name="Rectangle 10"/>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36" name="Rectangle 1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9037" name="Group 13"/>
          <p:cNvGrpSpPr>
            <a:grpSpLocks/>
          </p:cNvGrpSpPr>
          <p:nvPr/>
        </p:nvGrpSpPr>
        <p:grpSpPr bwMode="auto">
          <a:xfrm>
            <a:off x="468313" y="3078163"/>
            <a:ext cx="8207375" cy="3162300"/>
            <a:chOff x="295" y="1939"/>
            <a:chExt cx="5170" cy="1992"/>
          </a:xfrm>
        </p:grpSpPr>
        <p:sp>
          <p:nvSpPr>
            <p:cNvPr id="129030" name="AutoShape 6"/>
            <p:cNvSpPr>
              <a:spLocks noChangeArrowheads="1"/>
            </p:cNvSpPr>
            <p:nvPr/>
          </p:nvSpPr>
          <p:spPr bwMode="auto">
            <a:xfrm>
              <a:off x="295" y="1939"/>
              <a:ext cx="5170" cy="1992"/>
            </a:xfrm>
            <a:prstGeom prst="foldedCorner">
              <a:avLst>
                <a:gd name="adj" fmla="val 12500"/>
              </a:avLst>
            </a:prstGeom>
            <a:solidFill>
              <a:srgbClr val="FF5050">
                <a:alpha val="30000"/>
              </a:srgbClr>
            </a:solidFill>
            <a:ln w="15875">
              <a:solidFill>
                <a:srgbClr val="99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容易看出，要给出一个指派问题的实例，只需给出矩阵</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C</a:t>
              </a:r>
              <a:r>
                <a:rPr lang="zh-CN" altLang="en-US" sz="2000" b="1">
                  <a:solidFill>
                    <a:srgbClr val="000000"/>
                  </a:solidFill>
                  <a:latin typeface="幼圆" pitchFamily="49" charset="-122"/>
                  <a:ea typeface="幼圆" pitchFamily="49" charset="-122"/>
                  <a:cs typeface="Times New Roman" pitchFamily="18" charset="0"/>
                </a:rPr>
                <a:t>被称为指派问题的系数矩阵。</a:t>
              </a:r>
            </a:p>
            <a:p>
              <a:pPr algn="l"/>
              <a:r>
                <a:rPr lang="zh-CN" altLang="en-US" sz="2000" b="1">
                  <a:solidFill>
                    <a:srgbClr val="000000"/>
                  </a:solidFill>
                  <a:latin typeface="幼圆" pitchFamily="49" charset="-122"/>
                  <a:ea typeface="幼圆" pitchFamily="49" charset="-122"/>
                  <a:cs typeface="Times New Roman" pitchFamily="18" charset="0"/>
                </a:rPr>
                <a:t>引入变量</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，若分配</a:t>
              </a:r>
              <a:r>
                <a:rPr lang="en-US" altLang="zh-CN" sz="2000" b="1" i="1">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干</a:t>
              </a:r>
              <a:r>
                <a:rPr lang="en-US" altLang="zh-CN" sz="2000" b="1" i="1">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工作，则取</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ij </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，否则则取</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 =0</a:t>
              </a:r>
              <a:r>
                <a:rPr lang="zh-CN" altLang="en-US" sz="2000" b="1">
                  <a:solidFill>
                    <a:srgbClr val="000000"/>
                  </a:solidFill>
                  <a:latin typeface="幼圆" pitchFamily="49" charset="-122"/>
                  <a:ea typeface="幼圆" pitchFamily="49" charset="-122"/>
                  <a:cs typeface="Times New Roman" pitchFamily="18" charset="0"/>
                </a:rPr>
                <a:t>。上述指派问题的数学模型为</a:t>
              </a:r>
            </a:p>
            <a:p>
              <a:pPr algn="l"/>
              <a:endParaRPr lang="zh-CN" altLang="en-US" sz="2000" b="1">
                <a:solidFill>
                  <a:srgbClr val="000000"/>
                </a:solidFill>
                <a:latin typeface="幼圆" pitchFamily="49" charset="-122"/>
                <a:ea typeface="幼圆" pitchFamily="49" charset="-122"/>
                <a:cs typeface="Times New Roman" pitchFamily="18" charset="0"/>
              </a:endParaRPr>
            </a:p>
            <a:p>
              <a:pPr algn="l"/>
              <a:r>
                <a:rPr lang="zh-CN" altLang="en-US" sz="2000" b="1">
                  <a:solidFill>
                    <a:srgbClr val="000000"/>
                  </a:solidFill>
                  <a:latin typeface="幼圆" pitchFamily="49" charset="-122"/>
                  <a:ea typeface="幼圆" pitchFamily="49" charset="-122"/>
                  <a:cs typeface="Times New Roman" pitchFamily="18" charset="0"/>
                </a:rPr>
                <a:t>   </a:t>
              </a:r>
              <a:r>
                <a:rPr lang="en-US" altLang="zh-CN" sz="2000" b="1">
                  <a:solidFill>
                    <a:srgbClr val="000000"/>
                  </a:solidFill>
                  <a:latin typeface="幼圆" pitchFamily="49" charset="-122"/>
                  <a:ea typeface="幼圆" pitchFamily="49" charset="-122"/>
                  <a:cs typeface="Times New Roman" pitchFamily="18" charset="0"/>
                </a:rPr>
                <a:t>S.t                                                </a:t>
              </a:r>
            </a:p>
            <a:p>
              <a:pPr algn="l"/>
              <a:endParaRPr lang="en-US" altLang="zh-CN" sz="2000" b="1">
                <a:solidFill>
                  <a:srgbClr val="000000"/>
                </a:solidFill>
                <a:latin typeface="幼圆" pitchFamily="49" charset="-122"/>
                <a:ea typeface="幼圆" pitchFamily="49" charset="-122"/>
                <a:cs typeface="Times New Roman" pitchFamily="18" charset="0"/>
              </a:endParaRPr>
            </a:p>
            <a:p>
              <a:pPr algn="l"/>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8.13</a:t>
              </a:r>
              <a:r>
                <a:rPr lang="zh-CN" altLang="en-US" sz="2000" b="1">
                  <a:solidFill>
                    <a:srgbClr val="000000"/>
                  </a:solidFill>
                  <a:latin typeface="幼圆" pitchFamily="49" charset="-122"/>
                  <a:ea typeface="幼圆" pitchFamily="49" charset="-122"/>
                  <a:cs typeface="Times New Roman" pitchFamily="18" charset="0"/>
                </a:rPr>
                <a:t>）</a:t>
              </a:r>
              <a:endParaRPr lang="zh-CN" altLang="en-US" sz="2000" b="1" i="1">
                <a:solidFill>
                  <a:srgbClr val="000000"/>
                </a:solidFill>
                <a:latin typeface="幼圆" pitchFamily="49" charset="-122"/>
                <a:ea typeface="幼圆" pitchFamily="49" charset="-122"/>
                <a:cs typeface="Times New Roman" pitchFamily="18" charset="0"/>
              </a:endParaRPr>
            </a:p>
            <a:p>
              <a:pPr algn="l"/>
              <a:r>
                <a:rPr lang="zh-CN" altLang="en-US" sz="2000" b="1" i="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或</a:t>
              </a:r>
              <a:r>
                <a:rPr lang="en-US" altLang="zh-CN" sz="2000" b="1">
                  <a:solidFill>
                    <a:srgbClr val="000000"/>
                  </a:solidFill>
                  <a:latin typeface="幼圆" pitchFamily="49" charset="-122"/>
                  <a:ea typeface="幼圆" pitchFamily="49" charset="-122"/>
                  <a:cs typeface="Times New Roman" pitchFamily="18" charset="0"/>
                </a:rPr>
                <a:t>1</a:t>
              </a:r>
            </a:p>
          </p:txBody>
        </p:sp>
        <p:graphicFrame>
          <p:nvGraphicFramePr>
            <p:cNvPr id="129031" name="Object 7"/>
            <p:cNvGraphicFramePr>
              <a:graphicFrameLocks noChangeAspect="1"/>
            </p:cNvGraphicFramePr>
            <p:nvPr/>
          </p:nvGraphicFramePr>
          <p:xfrm>
            <a:off x="1927" y="2573"/>
            <a:ext cx="1043" cy="449"/>
          </p:xfrm>
          <a:graphic>
            <a:graphicData uri="http://schemas.openxmlformats.org/presentationml/2006/ole">
              <mc:AlternateContent xmlns:mc="http://schemas.openxmlformats.org/markup-compatibility/2006">
                <mc:Choice xmlns:v="urn:schemas-microsoft-com:vml" Requires="v">
                  <p:oleObj spid="_x0000_s129038" r:id="rId3" imgW="1040948" imgH="444307" progId="Equation.DSMT4">
                    <p:embed/>
                  </p:oleObj>
                </mc:Choice>
                <mc:Fallback>
                  <p:oleObj r:id="rId3" imgW="1040948" imgH="444307"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 y="2573"/>
                          <a:ext cx="1043" cy="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3" name="Object 9"/>
            <p:cNvGraphicFramePr>
              <a:graphicFrameLocks noChangeAspect="1"/>
            </p:cNvGraphicFramePr>
            <p:nvPr/>
          </p:nvGraphicFramePr>
          <p:xfrm>
            <a:off x="1247" y="2840"/>
            <a:ext cx="499" cy="391"/>
          </p:xfrm>
          <a:graphic>
            <a:graphicData uri="http://schemas.openxmlformats.org/presentationml/2006/ole">
              <mc:AlternateContent xmlns:mc="http://schemas.openxmlformats.org/markup-compatibility/2006">
                <mc:Choice xmlns:v="urn:schemas-microsoft-com:vml" Requires="v">
                  <p:oleObj spid="_x0000_s129039" r:id="rId5" imgW="571252" imgH="444307" progId="Equation.DSMT4">
                    <p:embed/>
                  </p:oleObj>
                </mc:Choice>
                <mc:Fallback>
                  <p:oleObj r:id="rId5" imgW="571252" imgH="444307"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 y="2840"/>
                          <a:ext cx="499" cy="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5" name="Object 11"/>
            <p:cNvGraphicFramePr>
              <a:graphicFrameLocks noChangeAspect="1"/>
            </p:cNvGraphicFramePr>
            <p:nvPr/>
          </p:nvGraphicFramePr>
          <p:xfrm>
            <a:off x="975" y="3158"/>
            <a:ext cx="544" cy="408"/>
          </p:xfrm>
          <a:graphic>
            <a:graphicData uri="http://schemas.openxmlformats.org/presentationml/2006/ole">
              <mc:AlternateContent xmlns:mc="http://schemas.openxmlformats.org/markup-compatibility/2006">
                <mc:Choice xmlns:v="urn:schemas-microsoft-com:vml" Requires="v">
                  <p:oleObj spid="_x0000_s129040" r:id="rId7" imgW="571252" imgH="431613" progId="Equation.DSMT4">
                    <p:embed/>
                  </p:oleObj>
                </mc:Choice>
                <mc:Fallback>
                  <p:oleObj r:id="rId7" imgW="571252" imgH="431613"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3158"/>
                          <a:ext cx="544"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500"/>
                                        <p:tgtEl>
                                          <p:spTgt spid="129026"/>
                                        </p:tgtEl>
                                        <p:attrNameLst>
                                          <p:attrName>ppt_x</p:attrName>
                                        </p:attrNameLst>
                                      </p:cBhvr>
                                      <p:tavLst>
                                        <p:tav tm="0">
                                          <p:val>
                                            <p:strVal val="ppt_x"/>
                                          </p:val>
                                        </p:tav>
                                        <p:tav tm="100000">
                                          <p:val>
                                            <p:strVal val="1+ppt_w/2"/>
                                          </p:val>
                                        </p:tav>
                                      </p:tavLst>
                                    </p:anim>
                                    <p:anim calcmode="lin" valueType="num">
                                      <p:cBhvr additive="base">
                                        <p:cTn id="7" dur="500"/>
                                        <p:tgtEl>
                                          <p:spTgt spid="129026"/>
                                        </p:tgtEl>
                                        <p:attrNameLst>
                                          <p:attrName>ppt_y</p:attrName>
                                        </p:attrNameLst>
                                      </p:cBhvr>
                                      <p:tavLst>
                                        <p:tav tm="0">
                                          <p:val>
                                            <p:strVal val="ppt_y"/>
                                          </p:val>
                                        </p:tav>
                                        <p:tav tm="100000">
                                          <p:val>
                                            <p:strVal val="ppt_y"/>
                                          </p:val>
                                        </p:tav>
                                      </p:tavLst>
                                    </p:anim>
                                    <p:set>
                                      <p:cBhvr>
                                        <p:cTn id="8" dur="1" fill="hold">
                                          <p:stCondLst>
                                            <p:cond delay="499"/>
                                          </p:stCondLst>
                                        </p:cTn>
                                        <p:tgtEl>
                                          <p:spTgt spid="129026"/>
                                        </p:tgtEl>
                                        <p:attrNameLst>
                                          <p:attrName>style.visibility</p:attrName>
                                        </p:attrNameLst>
                                      </p:cBhvr>
                                      <p:to>
                                        <p:strVal val="hidden"/>
                                      </p:to>
                                    </p:set>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9028"/>
                                        </p:tgtEl>
                                        <p:attrNameLst>
                                          <p:attrName>style.visibility</p:attrName>
                                        </p:attrNameLst>
                                      </p:cBhvr>
                                      <p:to>
                                        <p:strVal val="visible"/>
                                      </p:to>
                                    </p:set>
                                    <p:anim calcmode="lin" valueType="num">
                                      <p:cBhvr additive="base">
                                        <p:cTn id="12" dur="500" fill="hold"/>
                                        <p:tgtEl>
                                          <p:spTgt spid="129028"/>
                                        </p:tgtEl>
                                        <p:attrNameLst>
                                          <p:attrName>ppt_x</p:attrName>
                                        </p:attrNameLst>
                                      </p:cBhvr>
                                      <p:tavLst>
                                        <p:tav tm="0">
                                          <p:val>
                                            <p:strVal val="#ppt_x"/>
                                          </p:val>
                                        </p:tav>
                                        <p:tav tm="100000">
                                          <p:val>
                                            <p:strVal val="#ppt_x"/>
                                          </p:val>
                                        </p:tav>
                                      </p:tavLst>
                                    </p:anim>
                                    <p:anim calcmode="lin" valueType="num">
                                      <p:cBhvr additive="base">
                                        <p:cTn id="13" dur="500" fill="hold"/>
                                        <p:tgtEl>
                                          <p:spTgt spid="12902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129029"/>
                                        </p:tgtEl>
                                        <p:attrNameLst>
                                          <p:attrName>style.visibility</p:attrName>
                                        </p:attrNameLst>
                                      </p:cBhvr>
                                      <p:to>
                                        <p:strVal val="visible"/>
                                      </p:to>
                                    </p:set>
                                    <p:anim calcmode="lin" valueType="num">
                                      <p:cBhvr>
                                        <p:cTn id="18" dur="1000" fill="hold"/>
                                        <p:tgtEl>
                                          <p:spTgt spid="129029"/>
                                        </p:tgtEl>
                                        <p:attrNameLst>
                                          <p:attrName>ppt_x</p:attrName>
                                        </p:attrNameLst>
                                      </p:cBhvr>
                                      <p:tavLst>
                                        <p:tav tm="0">
                                          <p:val>
                                            <p:strVal val="#ppt_x-.2"/>
                                          </p:val>
                                        </p:tav>
                                        <p:tav tm="100000">
                                          <p:val>
                                            <p:strVal val="#ppt_x"/>
                                          </p:val>
                                        </p:tav>
                                      </p:tavLst>
                                    </p:anim>
                                    <p:anim calcmode="lin" valueType="num">
                                      <p:cBhvr>
                                        <p:cTn id="19" dur="1000" fill="hold"/>
                                        <p:tgtEl>
                                          <p:spTgt spid="129029"/>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2902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nodeType="clickEffect">
                                  <p:stCondLst>
                                    <p:cond delay="0"/>
                                  </p:stCondLst>
                                  <p:childTnLst>
                                    <p:set>
                                      <p:cBhvr>
                                        <p:cTn id="24" dur="1" fill="hold">
                                          <p:stCondLst>
                                            <p:cond delay="0"/>
                                          </p:stCondLst>
                                        </p:cTn>
                                        <p:tgtEl>
                                          <p:spTgt spid="129037"/>
                                        </p:tgtEl>
                                        <p:attrNameLst>
                                          <p:attrName>style.visibility</p:attrName>
                                        </p:attrNameLst>
                                      </p:cBhvr>
                                      <p:to>
                                        <p:strVal val="visible"/>
                                      </p:to>
                                    </p:set>
                                    <p:animEffect transition="in" filter="fade">
                                      <p:cBhvr>
                                        <p:cTn id="25" dur="1000"/>
                                        <p:tgtEl>
                                          <p:spTgt spid="129037"/>
                                        </p:tgtEl>
                                      </p:cBhvr>
                                    </p:animEffect>
                                    <p:anim calcmode="lin" valueType="num">
                                      <p:cBhvr>
                                        <p:cTn id="26" dur="1000" fill="hold"/>
                                        <p:tgtEl>
                                          <p:spTgt spid="129037"/>
                                        </p:tgtEl>
                                        <p:attrNameLst>
                                          <p:attrName>ppt_x</p:attrName>
                                        </p:attrNameLst>
                                      </p:cBhvr>
                                      <p:tavLst>
                                        <p:tav tm="0">
                                          <p:val>
                                            <p:strVal val="#ppt_x"/>
                                          </p:val>
                                        </p:tav>
                                        <p:tav tm="100000">
                                          <p:val>
                                            <p:strVal val="#ppt_x"/>
                                          </p:val>
                                        </p:tav>
                                      </p:tavLst>
                                    </p:anim>
                                    <p:anim calcmode="lin" valueType="num">
                                      <p:cBhvr>
                                        <p:cTn id="27" dur="900" decel="100000" fill="hold"/>
                                        <p:tgtEl>
                                          <p:spTgt spid="12903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903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nimBg="1"/>
      <p:bldP spid="129026" grpId="0" animBg="1"/>
      <p:bldP spid="1290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15F06F6B-2F95-49CF-9250-6996738697FE}" type="slidenum">
              <a:rPr lang="en-US" altLang="zh-CN"/>
              <a:pPr/>
              <a:t>39</a:t>
            </a:fld>
            <a:endParaRPr lang="en-US" altLang="zh-CN"/>
          </a:p>
        </p:txBody>
      </p:sp>
      <p:sp>
        <p:nvSpPr>
          <p:cNvPr id="130052" name="AutoShape 4"/>
          <p:cNvSpPr>
            <a:spLocks noChangeArrowheads="1"/>
          </p:cNvSpPr>
          <p:nvPr/>
        </p:nvSpPr>
        <p:spPr bwMode="auto">
          <a:xfrm>
            <a:off x="611188" y="635000"/>
            <a:ext cx="7977187" cy="777875"/>
          </a:xfrm>
          <a:prstGeom prst="roundRect">
            <a:avLst>
              <a:gd name="adj" fmla="val 16667"/>
            </a:avLst>
          </a:prstGeom>
          <a:solidFill>
            <a:srgbClr val="FF5050">
              <a:alpha val="30000"/>
            </a:srgbClr>
          </a:solidFill>
          <a:ln w="9525" algn="ctr">
            <a:solidFill>
              <a:srgbClr val="80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8.13</a:t>
            </a:r>
            <a:r>
              <a:rPr lang="zh-CN" altLang="en-US" sz="2000" b="1">
                <a:solidFill>
                  <a:srgbClr val="000000"/>
                </a:solidFill>
                <a:latin typeface="幼圆" pitchFamily="49" charset="-122"/>
                <a:ea typeface="幼圆" pitchFamily="49" charset="-122"/>
                <a:cs typeface="Times New Roman" pitchFamily="18" charset="0"/>
              </a:rPr>
              <a:t>）的可行解既可以用一个矩阵表示，其每行每列均有且只有一个元素为</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，其余元素均为</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，也可以用</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中的一个置换表示。</a:t>
            </a:r>
            <a:r>
              <a:rPr lang="zh-CN" altLang="en-US" sz="2000" b="1">
                <a:latin typeface="幼圆" pitchFamily="49" charset="-122"/>
                <a:ea typeface="幼圆" pitchFamily="49" charset="-122"/>
                <a:cs typeface="Times New Roman" pitchFamily="18" charset="0"/>
              </a:rPr>
              <a:t> </a:t>
            </a:r>
          </a:p>
        </p:txBody>
      </p:sp>
      <p:sp>
        <p:nvSpPr>
          <p:cNvPr id="130053" name="AutoShape 5"/>
          <p:cNvSpPr>
            <a:spLocks noChangeArrowheads="1"/>
          </p:cNvSpPr>
          <p:nvPr/>
        </p:nvSpPr>
        <p:spPr bwMode="auto">
          <a:xfrm>
            <a:off x="611188" y="1844675"/>
            <a:ext cx="8064500" cy="2406650"/>
          </a:xfrm>
          <a:prstGeom prst="wedgeRoundRectCallout">
            <a:avLst>
              <a:gd name="adj1" fmla="val -37106"/>
              <a:gd name="adj2" fmla="val 85685"/>
              <a:gd name="adj3" fmla="val 16667"/>
            </a:avLst>
          </a:prstGeom>
          <a:solidFill>
            <a:srgbClr val="FF5050">
              <a:alpha val="30000"/>
            </a:srgbClr>
          </a:solidFill>
          <a:ln w="9525" algn="ctr">
            <a:solidFill>
              <a:srgbClr val="8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8.13</a:t>
            </a:r>
            <a:r>
              <a:rPr lang="zh-CN" altLang="en-US" sz="2000" b="1">
                <a:solidFill>
                  <a:srgbClr val="000000"/>
                </a:solidFill>
                <a:latin typeface="幼圆" pitchFamily="49" charset="-122"/>
                <a:ea typeface="幼圆" pitchFamily="49" charset="-122"/>
                <a:cs typeface="Times New Roman" pitchFamily="18" charset="0"/>
              </a:rPr>
              <a:t>）的变量只能取</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或</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，从而是一个</a:t>
            </a:r>
            <a:r>
              <a:rPr lang="en-US" altLang="zh-CN" sz="2000" b="1">
                <a:solidFill>
                  <a:srgbClr val="000000"/>
                </a:solidFill>
                <a:latin typeface="幼圆" pitchFamily="49" charset="-122"/>
                <a:ea typeface="幼圆" pitchFamily="49" charset="-122"/>
                <a:cs typeface="Times New Roman" pitchFamily="18" charset="0"/>
              </a:rPr>
              <a:t>0</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规划问题。下一章将指出 ，一般的</a:t>
            </a:r>
            <a:r>
              <a:rPr lang="en-US" altLang="zh-CN" sz="2000" b="1">
                <a:solidFill>
                  <a:srgbClr val="000000"/>
                </a:solidFill>
                <a:latin typeface="幼圆" pitchFamily="49" charset="-122"/>
                <a:ea typeface="幼圆" pitchFamily="49" charset="-122"/>
                <a:cs typeface="Times New Roman" pitchFamily="18" charset="0"/>
              </a:rPr>
              <a:t>0</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规划问题的求解极为困难。但指派问题（</a:t>
            </a:r>
            <a:r>
              <a:rPr lang="en-US" altLang="zh-CN" sz="2000" b="1">
                <a:solidFill>
                  <a:srgbClr val="000000"/>
                </a:solidFill>
                <a:latin typeface="幼圆" pitchFamily="49" charset="-122"/>
                <a:ea typeface="幼圆" pitchFamily="49" charset="-122"/>
                <a:cs typeface="Times New Roman" pitchFamily="18" charset="0"/>
              </a:rPr>
              <a:t>8.13 </a:t>
            </a:r>
            <a:r>
              <a:rPr lang="zh-CN" altLang="en-US" sz="2000" b="1">
                <a:solidFill>
                  <a:srgbClr val="000000"/>
                </a:solidFill>
                <a:latin typeface="幼圆" pitchFamily="49" charset="-122"/>
                <a:ea typeface="幼圆" pitchFamily="49" charset="-122"/>
                <a:cs typeface="Times New Roman" pitchFamily="18" charset="0"/>
              </a:rPr>
              <a:t>）并不难解，其约束方程组的系数矩阵十分特殊（被称为全单位模矩阵或全幺模矩阵，其各阶非零子式均为</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），其非负可行解的分量只能取</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或</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，故约束</a:t>
            </a:r>
            <a:r>
              <a:rPr lang="zh-CN" altLang="en-US" sz="2000" b="1">
                <a:solidFill>
                  <a:srgbClr val="000000"/>
                </a:solidFill>
                <a:latin typeface="Times New Roman"/>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或</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可改写为</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而不改变其解。此时，（</a:t>
            </a:r>
            <a:r>
              <a:rPr lang="en-US" altLang="zh-CN" sz="2000" b="1">
                <a:solidFill>
                  <a:srgbClr val="000000"/>
                </a:solidFill>
                <a:latin typeface="幼圆" pitchFamily="49" charset="-122"/>
                <a:ea typeface="幼圆" pitchFamily="49" charset="-122"/>
                <a:cs typeface="Times New Roman" pitchFamily="18" charset="0"/>
              </a:rPr>
              <a:t>8.13</a:t>
            </a:r>
            <a:r>
              <a:rPr lang="zh-CN" altLang="en-US" sz="2000" b="1">
                <a:solidFill>
                  <a:srgbClr val="000000"/>
                </a:solidFill>
                <a:latin typeface="幼圆" pitchFamily="49" charset="-122"/>
                <a:ea typeface="幼圆" pitchFamily="49" charset="-122"/>
                <a:cs typeface="Times New Roman" pitchFamily="18" charset="0"/>
              </a:rPr>
              <a:t>）被转化为一个特殊的运输问题，其中</a:t>
            </a:r>
            <a:r>
              <a:rPr lang="en-US" altLang="zh-CN" sz="2000" b="1" i="1">
                <a:solidFill>
                  <a:srgbClr val="000000"/>
                </a:solidFill>
                <a:latin typeface="幼圆" pitchFamily="49" charset="-122"/>
                <a:ea typeface="幼圆" pitchFamily="49" charset="-122"/>
                <a:cs typeface="Times New Roman" pitchFamily="18" charset="0"/>
              </a:rPr>
              <a:t>m</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p>
        </p:txBody>
      </p:sp>
      <p:sp>
        <p:nvSpPr>
          <p:cNvPr id="130054" name="AutoShape 6"/>
          <p:cNvSpPr>
            <a:spLocks noChangeArrowheads="1"/>
          </p:cNvSpPr>
          <p:nvPr/>
        </p:nvSpPr>
        <p:spPr bwMode="auto">
          <a:xfrm>
            <a:off x="2555875" y="4292600"/>
            <a:ext cx="1439863" cy="863600"/>
          </a:xfrm>
          <a:prstGeom prst="cloudCallout">
            <a:avLst>
              <a:gd name="adj1" fmla="val -109097"/>
              <a:gd name="adj2" fmla="val 56250"/>
            </a:avLst>
          </a:prstGeom>
          <a:solidFill>
            <a:srgbClr val="FF5050">
              <a:alpha val="30000"/>
            </a:srgbClr>
          </a:solidFill>
          <a:ln w="9525">
            <a:solidFill>
              <a:srgbClr val="80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lang="zh-CN" altLang="zh-CN"/>
          </a:p>
        </p:txBody>
      </p:sp>
      <p:pic>
        <p:nvPicPr>
          <p:cNvPr id="130055" name="Picture 7" descr="GIFICOB0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5157788"/>
            <a:ext cx="647700" cy="1038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fade">
                                      <p:cBhvr>
                                        <p:cTn id="7" dur="1000"/>
                                        <p:tgtEl>
                                          <p:spTgt spid="130052"/>
                                        </p:tgtEl>
                                      </p:cBhvr>
                                    </p:animEffect>
                                    <p:anim calcmode="lin" valueType="num">
                                      <p:cBhvr>
                                        <p:cTn id="8" dur="1000" fill="hold"/>
                                        <p:tgtEl>
                                          <p:spTgt spid="130052"/>
                                        </p:tgtEl>
                                        <p:attrNameLst>
                                          <p:attrName>ppt_x</p:attrName>
                                        </p:attrNameLst>
                                      </p:cBhvr>
                                      <p:tavLst>
                                        <p:tav tm="0">
                                          <p:val>
                                            <p:strVal val="#ppt_x"/>
                                          </p:val>
                                        </p:tav>
                                        <p:tav tm="100000">
                                          <p:val>
                                            <p:strVal val="#ppt_x"/>
                                          </p:val>
                                        </p:tav>
                                      </p:tavLst>
                                    </p:anim>
                                    <p:anim calcmode="lin" valueType="num">
                                      <p:cBhvr>
                                        <p:cTn id="9" dur="1000" fill="hold"/>
                                        <p:tgtEl>
                                          <p:spTgt spid="13005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7" presetClass="entr" presetSubtype="0" fill="hold" nodeType="clickEffect">
                                  <p:stCondLst>
                                    <p:cond delay="0"/>
                                  </p:stCondLst>
                                  <p:childTnLst>
                                    <p:set>
                                      <p:cBhvr>
                                        <p:cTn id="13" dur="1" fill="hold">
                                          <p:stCondLst>
                                            <p:cond delay="0"/>
                                          </p:stCondLst>
                                        </p:cTn>
                                        <p:tgtEl>
                                          <p:spTgt spid="130055"/>
                                        </p:tgtEl>
                                        <p:attrNameLst>
                                          <p:attrName>style.visibility</p:attrName>
                                        </p:attrNameLst>
                                      </p:cBhvr>
                                      <p:to>
                                        <p:strVal val="visible"/>
                                      </p:to>
                                    </p:set>
                                    <p:animEffect transition="in" filter="fade">
                                      <p:cBhvr>
                                        <p:cTn id="14" dur="1000"/>
                                        <p:tgtEl>
                                          <p:spTgt spid="130055"/>
                                        </p:tgtEl>
                                      </p:cBhvr>
                                    </p:animEffect>
                                    <p:anim calcmode="lin" valueType="num">
                                      <p:cBhvr>
                                        <p:cTn id="15" dur="1000" fill="hold"/>
                                        <p:tgtEl>
                                          <p:spTgt spid="130055"/>
                                        </p:tgtEl>
                                        <p:attrNameLst>
                                          <p:attrName>ppt_x</p:attrName>
                                        </p:attrNameLst>
                                      </p:cBhvr>
                                      <p:tavLst>
                                        <p:tav tm="0">
                                          <p:val>
                                            <p:strVal val="#ppt_x"/>
                                          </p:val>
                                        </p:tav>
                                        <p:tav tm="100000">
                                          <p:val>
                                            <p:strVal val="#ppt_x"/>
                                          </p:val>
                                        </p:tav>
                                      </p:tavLst>
                                    </p:anim>
                                    <p:anim calcmode="lin" valueType="num">
                                      <p:cBhvr>
                                        <p:cTn id="16" dur="900" decel="100000" fill="hold"/>
                                        <p:tgtEl>
                                          <p:spTgt spid="13005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30055"/>
                                        </p:tgtEl>
                                        <p:attrNameLst>
                                          <p:attrName>ppt_y</p:attrName>
                                        </p:attrNameLst>
                                      </p:cBhvr>
                                      <p:tavLst>
                                        <p:tav tm="0">
                                          <p:val>
                                            <p:strVal val="#ppt_y-.03"/>
                                          </p:val>
                                        </p:tav>
                                        <p:tav tm="100000">
                                          <p:val>
                                            <p:strVal val="#ppt_y"/>
                                          </p:val>
                                        </p:tav>
                                      </p:tavLst>
                                    </p:anim>
                                  </p:childTnLst>
                                </p:cTn>
                              </p:par>
                            </p:childTnLst>
                          </p:cTn>
                        </p:par>
                        <p:par>
                          <p:cTn id="18" fill="hold" nodeType="afterGroup">
                            <p:stCondLst>
                              <p:cond delay="1000"/>
                            </p:stCondLst>
                            <p:childTnLst>
                              <p:par>
                                <p:cTn id="19" presetID="29" presetClass="entr" presetSubtype="0" fill="hold" grpId="0" nodeType="afterEffect">
                                  <p:stCondLst>
                                    <p:cond delay="0"/>
                                  </p:stCondLst>
                                  <p:childTnLst>
                                    <p:set>
                                      <p:cBhvr>
                                        <p:cTn id="20" dur="1" fill="hold">
                                          <p:stCondLst>
                                            <p:cond delay="0"/>
                                          </p:stCondLst>
                                        </p:cTn>
                                        <p:tgtEl>
                                          <p:spTgt spid="130054"/>
                                        </p:tgtEl>
                                        <p:attrNameLst>
                                          <p:attrName>style.visibility</p:attrName>
                                        </p:attrNameLst>
                                      </p:cBhvr>
                                      <p:to>
                                        <p:strVal val="visible"/>
                                      </p:to>
                                    </p:set>
                                    <p:anim calcmode="lin" valueType="num">
                                      <p:cBhvr>
                                        <p:cTn id="21" dur="1000" fill="hold"/>
                                        <p:tgtEl>
                                          <p:spTgt spid="130054"/>
                                        </p:tgtEl>
                                        <p:attrNameLst>
                                          <p:attrName>ppt_x</p:attrName>
                                        </p:attrNameLst>
                                      </p:cBhvr>
                                      <p:tavLst>
                                        <p:tav tm="0">
                                          <p:val>
                                            <p:strVal val="#ppt_x-.2"/>
                                          </p:val>
                                        </p:tav>
                                        <p:tav tm="100000">
                                          <p:val>
                                            <p:strVal val="#ppt_x"/>
                                          </p:val>
                                        </p:tav>
                                      </p:tavLst>
                                    </p:anim>
                                    <p:anim calcmode="lin" valueType="num">
                                      <p:cBhvr>
                                        <p:cTn id="22" dur="1000" fill="hold"/>
                                        <p:tgtEl>
                                          <p:spTgt spid="130054"/>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3005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30053"/>
                                        </p:tgtEl>
                                        <p:attrNameLst>
                                          <p:attrName>style.visibility</p:attrName>
                                        </p:attrNameLst>
                                      </p:cBhvr>
                                      <p:to>
                                        <p:strVal val="visible"/>
                                      </p:to>
                                    </p:set>
                                    <p:animEffect transition="in" filter="dissolve">
                                      <p:cBhvr>
                                        <p:cTn id="28" dur="500"/>
                                        <p:tgtEl>
                                          <p:spTgt spid="13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animBg="1"/>
      <p:bldP spid="130053" grpId="0" animBg="1"/>
      <p:bldP spid="1300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E3C6D06-AB00-4C68-A8E3-FE867AEED858}" type="slidenum">
              <a:rPr lang="en-US" altLang="zh-CN"/>
              <a:pPr/>
              <a:t>4</a:t>
            </a:fld>
            <a:endParaRPr lang="en-US" altLang="zh-CN"/>
          </a:p>
        </p:txBody>
      </p:sp>
      <p:sp>
        <p:nvSpPr>
          <p:cNvPr id="33794" name="Rectangle 2"/>
          <p:cNvSpPr>
            <a:spLocks noGrp="1" noChangeArrowheads="1"/>
          </p:cNvSpPr>
          <p:nvPr>
            <p:ph type="title"/>
          </p:nvPr>
        </p:nvSpPr>
        <p:spPr>
          <a:xfrm>
            <a:off x="468313" y="673100"/>
            <a:ext cx="8207375" cy="955675"/>
          </a:xfrm>
          <a:noFill/>
          <a:ln>
            <a:solidFill>
              <a:srgbClr val="003300"/>
            </a:solidFill>
          </a:ln>
        </p:spPr>
        <p:txBody>
          <a:bodyPr/>
          <a:lstStyle/>
          <a:p>
            <a:r>
              <a:rPr lang="zh-CN" altLang="en-US">
                <a:solidFill>
                  <a:srgbClr val="0E8435"/>
                </a:solidFill>
              </a:rPr>
              <a:t>一</a:t>
            </a:r>
            <a:r>
              <a:rPr lang="en-US" altLang="zh-CN">
                <a:solidFill>
                  <a:srgbClr val="0E8435"/>
                </a:solidFill>
              </a:rPr>
              <a:t>.</a:t>
            </a:r>
            <a:r>
              <a:rPr lang="zh-CN" altLang="en-US">
                <a:solidFill>
                  <a:srgbClr val="0E8435"/>
                </a:solidFill>
              </a:rPr>
              <a:t>线性规划的实例与定义</a:t>
            </a:r>
          </a:p>
        </p:txBody>
      </p:sp>
      <p:pic>
        <p:nvPicPr>
          <p:cNvPr id="33798" name="Picture 6" descr="AMCONFU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5229225"/>
            <a:ext cx="841375" cy="1143000"/>
          </a:xfrm>
          <a:prstGeom prst="rect">
            <a:avLst/>
          </a:prstGeom>
          <a:noFill/>
          <a:extLst>
            <a:ext uri="{909E8E84-426E-40DD-AFC4-6F175D3DCCD1}">
              <a14:hiddenFill xmlns:a14="http://schemas.microsoft.com/office/drawing/2010/main">
                <a:solidFill>
                  <a:srgbClr val="FFFFFF"/>
                </a:solidFill>
              </a14:hiddenFill>
            </a:ext>
          </a:extLst>
        </p:spPr>
      </p:pic>
      <p:sp>
        <p:nvSpPr>
          <p:cNvPr id="33809" name="AutoShape 17"/>
          <p:cNvSpPr>
            <a:spLocks noChangeArrowheads="1"/>
          </p:cNvSpPr>
          <p:nvPr/>
        </p:nvSpPr>
        <p:spPr bwMode="auto">
          <a:xfrm>
            <a:off x="611188" y="2060575"/>
            <a:ext cx="8208962" cy="3168650"/>
          </a:xfrm>
          <a:prstGeom prst="wedgeRoundRectCallout">
            <a:avLst>
              <a:gd name="adj1" fmla="val -42051"/>
              <a:gd name="adj2" fmla="val 65481"/>
              <a:gd name="adj3" fmla="val 16667"/>
            </a:avLst>
          </a:prstGeom>
          <a:solidFill>
            <a:srgbClr val="99CC00">
              <a:alpha val="39999"/>
            </a:srgbClr>
          </a:solidFill>
          <a:ln w="19050" algn="ctr">
            <a:solidFill>
              <a:srgbClr val="008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spcBef>
                <a:spcPct val="20000"/>
              </a:spcBef>
              <a:buClr>
                <a:schemeClr val="bg2"/>
              </a:buClr>
              <a:buSzPct val="75000"/>
              <a:buFont typeface="Wingdings" pitchFamily="2" charset="2"/>
              <a:buNone/>
            </a:pPr>
            <a:r>
              <a:rPr lang="zh-CN" altLang="en-US" sz="2400" b="1">
                <a:solidFill>
                  <a:schemeClr val="bg2"/>
                </a:solidFill>
                <a:latin typeface="幼圆" pitchFamily="49" charset="-122"/>
                <a:ea typeface="幼圆" pitchFamily="49" charset="-122"/>
              </a:rPr>
              <a:t>例</a:t>
            </a:r>
            <a:r>
              <a:rPr lang="en-US" altLang="zh-CN" sz="2400" b="1">
                <a:solidFill>
                  <a:schemeClr val="bg2"/>
                </a:solidFill>
                <a:latin typeface="幼圆" pitchFamily="49" charset="-122"/>
                <a:ea typeface="幼圆" pitchFamily="49" charset="-122"/>
              </a:rPr>
              <a:t>8.1</a:t>
            </a:r>
            <a:r>
              <a:rPr lang="en-US" altLang="zh-CN" sz="2400" b="1">
                <a:latin typeface="幼圆" pitchFamily="49" charset="-122"/>
                <a:ea typeface="幼圆" pitchFamily="49" charset="-122"/>
              </a:rPr>
              <a:t>  </a:t>
            </a:r>
            <a:r>
              <a:rPr lang="zh-CN" altLang="en-US" sz="2400" b="1">
                <a:latin typeface="幼圆" pitchFamily="49" charset="-122"/>
                <a:ea typeface="幼圆" pitchFamily="49" charset="-122"/>
              </a:rPr>
              <a:t>某机床厂生产甲、乙两种机床，每台销售后的利润分别为</a:t>
            </a:r>
            <a:r>
              <a:rPr lang="en-US" altLang="zh-CN" sz="2400" b="1">
                <a:latin typeface="幼圆" pitchFamily="49" charset="-122"/>
                <a:ea typeface="幼圆" pitchFamily="49" charset="-122"/>
              </a:rPr>
              <a:t>4000</a:t>
            </a:r>
            <a:r>
              <a:rPr lang="zh-CN" altLang="en-US" sz="2400" b="1">
                <a:latin typeface="幼圆" pitchFamily="49" charset="-122"/>
                <a:ea typeface="幼圆" pitchFamily="49" charset="-122"/>
              </a:rPr>
              <a:t>元与</a:t>
            </a:r>
            <a:r>
              <a:rPr lang="en-US" altLang="zh-CN" sz="2400" b="1">
                <a:latin typeface="幼圆" pitchFamily="49" charset="-122"/>
                <a:ea typeface="幼圆" pitchFamily="49" charset="-122"/>
              </a:rPr>
              <a:t>3000</a:t>
            </a:r>
            <a:r>
              <a:rPr lang="zh-CN" altLang="en-US" sz="2400" b="1">
                <a:latin typeface="幼圆" pitchFamily="49" charset="-122"/>
                <a:ea typeface="幼圆" pitchFamily="49" charset="-122"/>
              </a:rPr>
              <a:t>元。生产甲机床需用</a:t>
            </a:r>
            <a:r>
              <a:rPr lang="en-US" altLang="zh-CN" sz="2400" b="1">
                <a:latin typeface="幼圆" pitchFamily="49" charset="-122"/>
                <a:ea typeface="幼圆" pitchFamily="49" charset="-122"/>
              </a:rPr>
              <a:t>A</a:t>
            </a:r>
            <a:r>
              <a:rPr lang="zh-CN" altLang="en-US" sz="2400" b="1">
                <a:latin typeface="幼圆" pitchFamily="49" charset="-122"/>
                <a:ea typeface="幼圆" pitchFamily="49" charset="-122"/>
              </a:rPr>
              <a:t>、</a:t>
            </a:r>
            <a:r>
              <a:rPr lang="en-US" altLang="zh-CN" sz="2400" b="1">
                <a:latin typeface="幼圆" pitchFamily="49" charset="-122"/>
                <a:ea typeface="幼圆" pitchFamily="49" charset="-122"/>
              </a:rPr>
              <a:t>B</a:t>
            </a:r>
            <a:r>
              <a:rPr lang="zh-CN" altLang="en-US" sz="2400" b="1">
                <a:latin typeface="幼圆" pitchFamily="49" charset="-122"/>
                <a:ea typeface="幼圆" pitchFamily="49" charset="-122"/>
              </a:rPr>
              <a:t>机器加工，加工时间分别为每台 </a:t>
            </a:r>
            <a:r>
              <a:rPr lang="en-US" altLang="zh-CN" sz="2400" b="1">
                <a:latin typeface="幼圆" pitchFamily="49" charset="-122"/>
                <a:ea typeface="幼圆" pitchFamily="49" charset="-122"/>
              </a:rPr>
              <a:t>2</a:t>
            </a:r>
            <a:r>
              <a:rPr lang="zh-CN" altLang="en-US" sz="2400" b="1">
                <a:latin typeface="幼圆" pitchFamily="49" charset="-122"/>
                <a:ea typeface="幼圆" pitchFamily="49" charset="-122"/>
              </a:rPr>
              <a:t>小时和</a:t>
            </a:r>
            <a:r>
              <a:rPr lang="en-US" altLang="zh-CN" sz="2400" b="1">
                <a:latin typeface="幼圆" pitchFamily="49" charset="-122"/>
                <a:ea typeface="幼圆" pitchFamily="49" charset="-122"/>
              </a:rPr>
              <a:t>1</a:t>
            </a:r>
            <a:r>
              <a:rPr lang="zh-CN" altLang="en-US" sz="2400" b="1">
                <a:latin typeface="幼圆" pitchFamily="49" charset="-122"/>
                <a:ea typeface="幼圆" pitchFamily="49" charset="-122"/>
              </a:rPr>
              <a:t>小时；生产乙机床需用</a:t>
            </a:r>
            <a:r>
              <a:rPr lang="en-US" altLang="zh-CN" sz="2400" b="1">
                <a:latin typeface="幼圆" pitchFamily="49" charset="-122"/>
                <a:ea typeface="幼圆" pitchFamily="49" charset="-122"/>
              </a:rPr>
              <a:t>A</a:t>
            </a:r>
            <a:r>
              <a:rPr lang="zh-CN" altLang="en-US" sz="2400" b="1">
                <a:latin typeface="幼圆" pitchFamily="49" charset="-122"/>
                <a:ea typeface="幼圆" pitchFamily="49" charset="-122"/>
              </a:rPr>
              <a:t>、</a:t>
            </a:r>
            <a:r>
              <a:rPr lang="en-US" altLang="zh-CN" sz="2400" b="1">
                <a:latin typeface="幼圆" pitchFamily="49" charset="-122"/>
                <a:ea typeface="幼圆" pitchFamily="49" charset="-122"/>
              </a:rPr>
              <a:t>B</a:t>
            </a:r>
            <a:r>
              <a:rPr lang="zh-CN" altLang="en-US" sz="2400" b="1">
                <a:latin typeface="幼圆" pitchFamily="49" charset="-122"/>
                <a:ea typeface="幼圆" pitchFamily="49" charset="-122"/>
              </a:rPr>
              <a:t>、</a:t>
            </a:r>
            <a:r>
              <a:rPr lang="en-US" altLang="zh-CN" sz="2400" b="1">
                <a:latin typeface="幼圆" pitchFamily="49" charset="-122"/>
                <a:ea typeface="幼圆" pitchFamily="49" charset="-122"/>
              </a:rPr>
              <a:t>C</a:t>
            </a:r>
            <a:r>
              <a:rPr lang="zh-CN" altLang="en-US" sz="2400" b="1">
                <a:latin typeface="幼圆" pitchFamily="49" charset="-122"/>
                <a:ea typeface="幼圆" pitchFamily="49" charset="-122"/>
              </a:rPr>
              <a:t>三种机器加工，加工时间为每台各一小时。若每天可用于加工的机器时数分别为</a:t>
            </a:r>
            <a:r>
              <a:rPr lang="en-US" altLang="zh-CN" sz="2400" b="1">
                <a:latin typeface="幼圆" pitchFamily="49" charset="-122"/>
                <a:ea typeface="幼圆" pitchFamily="49" charset="-122"/>
              </a:rPr>
              <a:t>A</a:t>
            </a:r>
            <a:r>
              <a:rPr lang="zh-CN" altLang="en-US" sz="2400" b="1">
                <a:latin typeface="幼圆" pitchFamily="49" charset="-122"/>
                <a:ea typeface="幼圆" pitchFamily="49" charset="-122"/>
              </a:rPr>
              <a:t>机器</a:t>
            </a:r>
            <a:r>
              <a:rPr lang="en-US" altLang="zh-CN" sz="2400" b="1">
                <a:latin typeface="幼圆" pitchFamily="49" charset="-122"/>
                <a:ea typeface="幼圆" pitchFamily="49" charset="-122"/>
              </a:rPr>
              <a:t>10</a:t>
            </a:r>
            <a:r>
              <a:rPr lang="zh-CN" altLang="en-US" sz="2400" b="1">
                <a:latin typeface="幼圆" pitchFamily="49" charset="-122"/>
                <a:ea typeface="幼圆" pitchFamily="49" charset="-122"/>
              </a:rPr>
              <a:t>小时、</a:t>
            </a:r>
            <a:r>
              <a:rPr lang="en-US" altLang="zh-CN" sz="2400" b="1">
                <a:latin typeface="幼圆" pitchFamily="49" charset="-122"/>
                <a:ea typeface="幼圆" pitchFamily="49" charset="-122"/>
              </a:rPr>
              <a:t>B</a:t>
            </a:r>
            <a:r>
              <a:rPr lang="zh-CN" altLang="en-US" sz="2400" b="1">
                <a:latin typeface="幼圆" pitchFamily="49" charset="-122"/>
                <a:ea typeface="幼圆" pitchFamily="49" charset="-122"/>
              </a:rPr>
              <a:t>机器</a:t>
            </a:r>
            <a:r>
              <a:rPr lang="en-US" altLang="zh-CN" sz="2400" b="1">
                <a:latin typeface="幼圆" pitchFamily="49" charset="-122"/>
                <a:ea typeface="幼圆" pitchFamily="49" charset="-122"/>
              </a:rPr>
              <a:t>8</a:t>
            </a:r>
            <a:r>
              <a:rPr lang="zh-CN" altLang="en-US" sz="2400" b="1">
                <a:latin typeface="幼圆" pitchFamily="49" charset="-122"/>
                <a:ea typeface="幼圆" pitchFamily="49" charset="-122"/>
              </a:rPr>
              <a:t>小时和</a:t>
            </a:r>
            <a:r>
              <a:rPr lang="en-US" altLang="zh-CN" sz="2400" b="1">
                <a:latin typeface="幼圆" pitchFamily="49" charset="-122"/>
                <a:ea typeface="幼圆" pitchFamily="49" charset="-122"/>
              </a:rPr>
              <a:t>C</a:t>
            </a:r>
            <a:r>
              <a:rPr lang="zh-CN" altLang="en-US" sz="2400" b="1">
                <a:latin typeface="幼圆" pitchFamily="49" charset="-122"/>
                <a:ea typeface="幼圆" pitchFamily="49" charset="-122"/>
              </a:rPr>
              <a:t>机器</a:t>
            </a:r>
            <a:r>
              <a:rPr lang="en-US" altLang="zh-CN" sz="2400" b="1">
                <a:latin typeface="幼圆" pitchFamily="49" charset="-122"/>
                <a:ea typeface="幼圆" pitchFamily="49" charset="-122"/>
              </a:rPr>
              <a:t>7</a:t>
            </a:r>
            <a:r>
              <a:rPr lang="zh-CN" altLang="en-US" sz="2400" b="1">
                <a:latin typeface="幼圆" pitchFamily="49" charset="-122"/>
                <a:ea typeface="幼圆" pitchFamily="49" charset="-122"/>
              </a:rPr>
              <a:t>小时，问该厂应生产甲、乙机床各多少台，才能使总利润最大？</a:t>
            </a:r>
          </a:p>
          <a:p>
            <a:pPr algn="ct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1" nodeType="with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checkerboard(down)">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nodeType="clickEffect">
                                  <p:stCondLst>
                                    <p:cond delay="0"/>
                                  </p:stCondLst>
                                  <p:childTnLst>
                                    <p:set>
                                      <p:cBhvr>
                                        <p:cTn id="11" dur="1" fill="hold">
                                          <p:stCondLst>
                                            <p:cond delay="0"/>
                                          </p:stCondLst>
                                        </p:cTn>
                                        <p:tgtEl>
                                          <p:spTgt spid="33798"/>
                                        </p:tgtEl>
                                        <p:attrNameLst>
                                          <p:attrName>style.visibility</p:attrName>
                                        </p:attrNameLst>
                                      </p:cBhvr>
                                      <p:to>
                                        <p:strVal val="visible"/>
                                      </p:to>
                                    </p:set>
                                    <p:animEffect transition="in" filter="fade">
                                      <p:cBhvr>
                                        <p:cTn id="12" dur="1000"/>
                                        <p:tgtEl>
                                          <p:spTgt spid="33798"/>
                                        </p:tgtEl>
                                      </p:cBhvr>
                                    </p:animEffect>
                                    <p:anim calcmode="lin" valueType="num">
                                      <p:cBhvr>
                                        <p:cTn id="13" dur="1000" fill="hold"/>
                                        <p:tgtEl>
                                          <p:spTgt spid="33798"/>
                                        </p:tgtEl>
                                        <p:attrNameLst>
                                          <p:attrName>ppt_x</p:attrName>
                                        </p:attrNameLst>
                                      </p:cBhvr>
                                      <p:tavLst>
                                        <p:tav tm="0">
                                          <p:val>
                                            <p:strVal val="#ppt_x"/>
                                          </p:val>
                                        </p:tav>
                                        <p:tav tm="100000">
                                          <p:val>
                                            <p:strVal val="#ppt_x"/>
                                          </p:val>
                                        </p:tav>
                                      </p:tavLst>
                                    </p:anim>
                                    <p:anim calcmode="lin" valueType="num">
                                      <p:cBhvr>
                                        <p:cTn id="14" dur="900" decel="100000" fill="hold"/>
                                        <p:tgtEl>
                                          <p:spTgt spid="33798"/>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3798"/>
                                        </p:tgtEl>
                                        <p:attrNameLst>
                                          <p:attrName>ppt_y</p:attrName>
                                        </p:attrNameLst>
                                      </p:cBhvr>
                                      <p:tavLst>
                                        <p:tav tm="0">
                                          <p:val>
                                            <p:strVal val="#ppt_y-.03"/>
                                          </p:val>
                                        </p:tav>
                                        <p:tav tm="100000">
                                          <p:val>
                                            <p:strVal val="#ppt_y"/>
                                          </p:val>
                                        </p:tav>
                                      </p:tavLst>
                                    </p:anim>
                                  </p:childTnLst>
                                </p:cTn>
                              </p:par>
                            </p:childTnLst>
                          </p:cTn>
                        </p:par>
                        <p:par>
                          <p:cTn id="16" fill="hold" nodeType="afterGroup">
                            <p:stCondLst>
                              <p:cond delay="1000"/>
                            </p:stCondLst>
                            <p:childTnLst>
                              <p:par>
                                <p:cTn id="17" presetID="10" presetClass="entr" presetSubtype="0" fill="hold" grpId="1" nodeType="afterEffect">
                                  <p:stCondLst>
                                    <p:cond delay="0"/>
                                  </p:stCondLst>
                                  <p:childTnLst>
                                    <p:set>
                                      <p:cBhvr>
                                        <p:cTn id="18" dur="1" fill="hold">
                                          <p:stCondLst>
                                            <p:cond delay="0"/>
                                          </p:stCondLst>
                                        </p:cTn>
                                        <p:tgtEl>
                                          <p:spTgt spid="33809"/>
                                        </p:tgtEl>
                                        <p:attrNameLst>
                                          <p:attrName>style.visibility</p:attrName>
                                        </p:attrNameLst>
                                      </p:cBhvr>
                                      <p:to>
                                        <p:strVal val="visible"/>
                                      </p:to>
                                    </p:set>
                                    <p:animEffect transition="in" filter="fade">
                                      <p:cBhvr>
                                        <p:cTn id="19" dur="1000"/>
                                        <p:tgtEl>
                                          <p:spTgt spid="33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1" animBg="1"/>
      <p:bldP spid="33809"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A9AF4EE6-94CB-49B3-B7EF-68195A0FE318}" type="slidenum">
              <a:rPr lang="en-US" altLang="zh-CN"/>
              <a:pPr/>
              <a:t>40</a:t>
            </a:fld>
            <a:endParaRPr lang="en-US" altLang="zh-CN"/>
          </a:p>
        </p:txBody>
      </p:sp>
      <p:sp>
        <p:nvSpPr>
          <p:cNvPr id="131074" name="Rectangle 2"/>
          <p:cNvSpPr>
            <a:spLocks noGrp="1" noChangeArrowheads="1"/>
          </p:cNvSpPr>
          <p:nvPr>
            <p:ph type="title"/>
          </p:nvPr>
        </p:nvSpPr>
        <p:spPr>
          <a:xfrm>
            <a:off x="468313" y="673100"/>
            <a:ext cx="7848600" cy="955675"/>
          </a:xfrm>
          <a:noFill/>
          <a:ln>
            <a:solidFill>
              <a:srgbClr val="000080"/>
            </a:solidFill>
          </a:ln>
        </p:spPr>
        <p:txBody>
          <a:bodyPr/>
          <a:lstStyle/>
          <a:p>
            <a:r>
              <a:rPr lang="zh-CN" altLang="en-US" sz="4000">
                <a:solidFill>
                  <a:schemeClr val="bg2"/>
                </a:solidFill>
              </a:rPr>
              <a:t>二、求解指派问题的匈牙利算法</a:t>
            </a:r>
          </a:p>
        </p:txBody>
      </p:sp>
      <p:sp>
        <p:nvSpPr>
          <p:cNvPr id="131076" name="AutoShape 4"/>
          <p:cNvSpPr>
            <a:spLocks noChangeArrowheads="1"/>
          </p:cNvSpPr>
          <p:nvPr/>
        </p:nvSpPr>
        <p:spPr bwMode="auto">
          <a:xfrm>
            <a:off x="468313" y="1773238"/>
            <a:ext cx="8064500" cy="1798637"/>
          </a:xfrm>
          <a:prstGeom prst="foldedCorner">
            <a:avLst>
              <a:gd name="adj" fmla="val 12500"/>
            </a:avLst>
          </a:prstGeom>
          <a:solidFill>
            <a:srgbClr val="99CCFF">
              <a:alpha val="35001"/>
            </a:srgbClr>
          </a:solidFill>
          <a:ln w="9525">
            <a:solidFill>
              <a:srgbClr val="00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幼圆" pitchFamily="49" charset="-122"/>
                <a:ea typeface="幼圆" pitchFamily="49" charset="-122"/>
                <a:cs typeface="Times New Roman" pitchFamily="18" charset="0"/>
              </a:rPr>
              <a:t>由于指派问题的特殊性，又存在着由匈牙利数学家</a:t>
            </a:r>
            <a:r>
              <a:rPr lang="en-US" altLang="zh-CN" sz="2000" b="1">
                <a:solidFill>
                  <a:srgbClr val="000000"/>
                </a:solidFill>
                <a:latin typeface="幼圆" pitchFamily="49" charset="-122"/>
                <a:ea typeface="幼圆" pitchFamily="49" charset="-122"/>
                <a:cs typeface="Times New Roman" pitchFamily="18" charset="0"/>
              </a:rPr>
              <a:t>Konig</a:t>
            </a:r>
            <a:r>
              <a:rPr lang="zh-CN" altLang="en-US" sz="2000" b="1">
                <a:solidFill>
                  <a:srgbClr val="000000"/>
                </a:solidFill>
                <a:latin typeface="幼圆" pitchFamily="49" charset="-122"/>
                <a:ea typeface="幼圆" pitchFamily="49" charset="-122"/>
                <a:cs typeface="Times New Roman" pitchFamily="18" charset="0"/>
              </a:rPr>
              <a:t>提出的更为简便的解法</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匈牙利算法。算法主要依据以下事实：如果将系数矩阵</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）中一行（或一列）的每一元素都加上或减去同一个数，得到一个新矩阵</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），则以</a:t>
            </a:r>
            <a:r>
              <a:rPr lang="en-US" altLang="zh-CN" sz="2000" b="1" i="1">
                <a:solidFill>
                  <a:srgbClr val="000000"/>
                </a:solidFill>
                <a:latin typeface="幼圆" pitchFamily="49" charset="-122"/>
                <a:ea typeface="幼圆" pitchFamily="49" charset="-122"/>
                <a:cs typeface="Times New Roman" pitchFamily="18" charset="0"/>
              </a:rPr>
              <a:t>C</a:t>
            </a:r>
            <a:r>
              <a:rPr lang="zh-CN" altLang="en-US" sz="2000" b="1">
                <a:solidFill>
                  <a:srgbClr val="000000"/>
                </a:solidFill>
                <a:latin typeface="幼圆" pitchFamily="49" charset="-122"/>
                <a:ea typeface="幼圆" pitchFamily="49" charset="-122"/>
                <a:cs typeface="Times New Roman" pitchFamily="18" charset="0"/>
              </a:rPr>
              <a:t>和</a:t>
            </a:r>
            <a:r>
              <a:rPr lang="en-US" altLang="zh-CN" sz="2000" b="1" i="1">
                <a:solidFill>
                  <a:srgbClr val="000000"/>
                </a:solidFill>
                <a:latin typeface="幼圆" pitchFamily="49" charset="-122"/>
                <a:ea typeface="幼圆" pitchFamily="49" charset="-122"/>
                <a:cs typeface="Times New Roman" pitchFamily="18" charset="0"/>
              </a:rPr>
              <a:t>B</a:t>
            </a:r>
            <a:r>
              <a:rPr lang="zh-CN" altLang="en-US" sz="2000" b="1">
                <a:solidFill>
                  <a:srgbClr val="000000"/>
                </a:solidFill>
                <a:latin typeface="幼圆" pitchFamily="49" charset="-122"/>
                <a:ea typeface="幼圆" pitchFamily="49" charset="-122"/>
                <a:cs typeface="Times New Roman" pitchFamily="18" charset="0"/>
              </a:rPr>
              <a:t>为系数矩阵的指派问题具有相同的最优指派。</a:t>
            </a:r>
            <a:r>
              <a:rPr lang="zh-CN" altLang="en-US">
                <a:ea typeface="幼圆" pitchFamily="49" charset="-122"/>
                <a:cs typeface="Times New Roman" pitchFamily="18" charset="0"/>
              </a:rPr>
              <a:t> </a:t>
            </a:r>
          </a:p>
        </p:txBody>
      </p:sp>
      <p:sp>
        <p:nvSpPr>
          <p:cNvPr id="13107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77" name="AutoShape 5"/>
          <p:cNvSpPr>
            <a:spLocks noChangeArrowheads="1"/>
          </p:cNvSpPr>
          <p:nvPr/>
        </p:nvSpPr>
        <p:spPr bwMode="auto">
          <a:xfrm>
            <a:off x="468313" y="3644900"/>
            <a:ext cx="8064500" cy="2735263"/>
          </a:xfrm>
          <a:prstGeom prst="foldedCorner">
            <a:avLst>
              <a:gd name="adj" fmla="val 12500"/>
            </a:avLst>
          </a:prstGeom>
          <a:solidFill>
            <a:srgbClr val="99CCFF">
              <a:alpha val="35001"/>
            </a:srgbClr>
          </a:solidFill>
          <a:ln w="9525">
            <a:solidFill>
              <a:srgbClr val="00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000" b="1">
                <a:solidFill>
                  <a:srgbClr val="800000"/>
                </a:solidFill>
                <a:latin typeface="幼圆" pitchFamily="49" charset="-122"/>
                <a:ea typeface="幼圆" pitchFamily="49" charset="-122"/>
              </a:rPr>
              <a:t>例</a:t>
            </a:r>
            <a:r>
              <a:rPr lang="en-US" altLang="zh-CN" sz="2000" b="1">
                <a:solidFill>
                  <a:srgbClr val="800000"/>
                </a:solidFill>
                <a:latin typeface="幼圆" pitchFamily="49" charset="-122"/>
                <a:ea typeface="幼圆" pitchFamily="49" charset="-122"/>
              </a:rPr>
              <a:t>8.5</a:t>
            </a:r>
            <a:r>
              <a:rPr lang="en-US" altLang="zh-CN" sz="2000" b="1">
                <a:latin typeface="幼圆" pitchFamily="49" charset="-122"/>
                <a:ea typeface="幼圆" pitchFamily="49" charset="-122"/>
              </a:rPr>
              <a:t>  </a:t>
            </a:r>
            <a:r>
              <a:rPr lang="zh-CN" altLang="en-US" sz="2000" b="1">
                <a:latin typeface="幼圆" pitchFamily="49" charset="-122"/>
                <a:ea typeface="幼圆" pitchFamily="49" charset="-122"/>
              </a:rPr>
              <a:t>求解指派问题，其系数矩阵为 </a:t>
            </a:r>
          </a:p>
        </p:txBody>
      </p:sp>
      <p:graphicFrame>
        <p:nvGraphicFramePr>
          <p:cNvPr id="131078" name="Object 6"/>
          <p:cNvGraphicFramePr>
            <a:graphicFrameLocks noChangeAspect="1"/>
          </p:cNvGraphicFramePr>
          <p:nvPr/>
        </p:nvGraphicFramePr>
        <p:xfrm>
          <a:off x="1692275" y="4149725"/>
          <a:ext cx="3024188" cy="1860550"/>
        </p:xfrm>
        <a:graphic>
          <a:graphicData uri="http://schemas.openxmlformats.org/presentationml/2006/ole">
            <mc:AlternateContent xmlns:mc="http://schemas.openxmlformats.org/markup-compatibility/2006">
              <mc:Choice xmlns:v="urn:schemas-microsoft-com:vml" Requires="v">
                <p:oleObj spid="_x0000_s131081" r:id="rId3" imgW="1485900" imgH="914400" progId="Equation.DSMT4">
                  <p:embed/>
                </p:oleObj>
              </mc:Choice>
              <mc:Fallback>
                <p:oleObj r:id="rId3" imgW="1485900" imgH="914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149725"/>
                        <a:ext cx="3024188" cy="186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checkerboard(across)">
                                      <p:cBhvr>
                                        <p:cTn id="7" dur="500"/>
                                        <p:tgtEl>
                                          <p:spTgt spid="131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1077"/>
                                        </p:tgtEl>
                                        <p:attrNameLst>
                                          <p:attrName>style.visibility</p:attrName>
                                        </p:attrNameLst>
                                      </p:cBhvr>
                                      <p:to>
                                        <p:strVal val="visible"/>
                                      </p:to>
                                    </p:set>
                                    <p:animEffect transition="in" filter="checkerboard(across)">
                                      <p:cBhvr>
                                        <p:cTn id="12" dur="500"/>
                                        <p:tgtEl>
                                          <p:spTgt spid="1310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1078"/>
                                        </p:tgtEl>
                                        <p:attrNameLst>
                                          <p:attrName>style.visibility</p:attrName>
                                        </p:attrNameLst>
                                      </p:cBhvr>
                                      <p:to>
                                        <p:strVal val="visible"/>
                                      </p:to>
                                    </p:set>
                                    <p:animEffect transition="in" filter="wipe(left)">
                                      <p:cBhvr>
                                        <p:cTn id="17" dur="500"/>
                                        <p:tgtEl>
                                          <p:spTgt spid="13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nimBg="1"/>
      <p:bldP spid="13107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0"/>
          </p:nvPr>
        </p:nvSpPr>
        <p:spPr/>
        <p:txBody>
          <a:bodyPr/>
          <a:lstStyle/>
          <a:p>
            <a:fld id="{CA84D18B-52C9-4FC6-9ED1-B316A87B8E33}" type="slidenum">
              <a:rPr lang="en-US" altLang="zh-CN"/>
              <a:pPr/>
              <a:t>41</a:t>
            </a:fld>
            <a:endParaRPr lang="en-US" altLang="zh-CN"/>
          </a:p>
        </p:txBody>
      </p:sp>
      <p:sp>
        <p:nvSpPr>
          <p:cNvPr id="132111" name="Rectangle 15"/>
          <p:cNvSpPr>
            <a:spLocks noChangeArrowheads="1"/>
          </p:cNvSpPr>
          <p:nvPr/>
        </p:nvSpPr>
        <p:spPr bwMode="auto">
          <a:xfrm>
            <a:off x="323850" y="1844675"/>
            <a:ext cx="8496300" cy="2016125"/>
          </a:xfrm>
          <a:prstGeom prst="rect">
            <a:avLst/>
          </a:prstGeom>
          <a:solidFill>
            <a:srgbClr val="99CCFF">
              <a:alpha val="30000"/>
            </a:srgbClr>
          </a:solidFill>
          <a:ln w="9525" algn="ctr">
            <a:solidFill>
              <a:srgbClr val="3366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2100" name="Picture 4" descr="GIFICOB0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836613"/>
            <a:ext cx="723900" cy="1133475"/>
          </a:xfrm>
          <a:prstGeom prst="rect">
            <a:avLst/>
          </a:prstGeom>
          <a:noFill/>
          <a:extLst>
            <a:ext uri="{909E8E84-426E-40DD-AFC4-6F175D3DCCD1}">
              <a14:hiddenFill xmlns:a14="http://schemas.microsoft.com/office/drawing/2010/main">
                <a:solidFill>
                  <a:srgbClr val="FFFFFF"/>
                </a:solidFill>
              </a14:hiddenFill>
            </a:ext>
          </a:extLst>
        </p:spPr>
      </p:pic>
      <p:sp>
        <p:nvSpPr>
          <p:cNvPr id="132101" name="AutoShape 5"/>
          <p:cNvSpPr>
            <a:spLocks noChangeArrowheads="1"/>
          </p:cNvSpPr>
          <p:nvPr/>
        </p:nvSpPr>
        <p:spPr bwMode="auto">
          <a:xfrm>
            <a:off x="971550" y="476250"/>
            <a:ext cx="7777163" cy="765175"/>
          </a:xfrm>
          <a:prstGeom prst="wedgeRoundRectCallout">
            <a:avLst>
              <a:gd name="adj1" fmla="val -42245"/>
              <a:gd name="adj2" fmla="val 70060"/>
              <a:gd name="adj3" fmla="val 16667"/>
            </a:avLst>
          </a:prstGeom>
          <a:solidFill>
            <a:srgbClr val="99CCFF">
              <a:alpha val="39999"/>
            </a:srgbClr>
          </a:solidFill>
          <a:ln w="12700" algn="ctr">
            <a:solidFill>
              <a:srgbClr val="3366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幼圆" pitchFamily="49" charset="-122"/>
                <a:ea typeface="幼圆" pitchFamily="49" charset="-122"/>
                <a:cs typeface="Times New Roman" pitchFamily="18" charset="0"/>
              </a:rPr>
              <a:t>解  将第一行元素减去此行中的最小元素</a:t>
            </a:r>
            <a:r>
              <a:rPr lang="en-US" altLang="zh-CN" sz="2000" b="1">
                <a:solidFill>
                  <a:srgbClr val="000000"/>
                </a:solidFill>
                <a:latin typeface="幼圆" pitchFamily="49" charset="-122"/>
                <a:ea typeface="幼圆" pitchFamily="49" charset="-122"/>
                <a:cs typeface="Times New Roman" pitchFamily="18" charset="0"/>
              </a:rPr>
              <a:t>15</a:t>
            </a:r>
            <a:r>
              <a:rPr lang="zh-CN" altLang="en-US" sz="2000" b="1">
                <a:solidFill>
                  <a:srgbClr val="000000"/>
                </a:solidFill>
                <a:latin typeface="幼圆" pitchFamily="49" charset="-122"/>
                <a:ea typeface="幼圆" pitchFamily="49" charset="-122"/>
                <a:cs typeface="Times New Roman" pitchFamily="18" charset="0"/>
              </a:rPr>
              <a:t>，同样，第二行元素减去</a:t>
            </a:r>
            <a:r>
              <a:rPr lang="en-US" altLang="zh-CN" sz="2000" b="1">
                <a:solidFill>
                  <a:srgbClr val="000000"/>
                </a:solidFill>
                <a:latin typeface="幼圆" pitchFamily="49" charset="-122"/>
                <a:ea typeface="幼圆" pitchFamily="49" charset="-122"/>
                <a:cs typeface="Times New Roman" pitchFamily="18" charset="0"/>
              </a:rPr>
              <a:t>17</a:t>
            </a:r>
            <a:r>
              <a:rPr lang="zh-CN" altLang="en-US" sz="2000" b="1">
                <a:solidFill>
                  <a:srgbClr val="000000"/>
                </a:solidFill>
                <a:latin typeface="幼圆" pitchFamily="49" charset="-122"/>
                <a:ea typeface="幼圆" pitchFamily="49" charset="-122"/>
                <a:cs typeface="Times New Roman" pitchFamily="18" charset="0"/>
              </a:rPr>
              <a:t>，第三行元素减去</a:t>
            </a:r>
            <a:r>
              <a:rPr lang="en-US" altLang="zh-CN" sz="2000" b="1">
                <a:solidFill>
                  <a:srgbClr val="000000"/>
                </a:solidFill>
                <a:latin typeface="幼圆" pitchFamily="49" charset="-122"/>
                <a:ea typeface="幼圆" pitchFamily="49" charset="-122"/>
                <a:cs typeface="Times New Roman" pitchFamily="18" charset="0"/>
              </a:rPr>
              <a:t>17</a:t>
            </a:r>
            <a:r>
              <a:rPr lang="zh-CN" altLang="en-US" sz="2000" b="1">
                <a:solidFill>
                  <a:srgbClr val="000000"/>
                </a:solidFill>
                <a:latin typeface="幼圆" pitchFamily="49" charset="-122"/>
                <a:ea typeface="幼圆" pitchFamily="49" charset="-122"/>
                <a:cs typeface="Times New Roman" pitchFamily="18" charset="0"/>
              </a:rPr>
              <a:t>，最后一行的元素减去</a:t>
            </a:r>
            <a:r>
              <a:rPr lang="en-US" altLang="zh-CN" sz="2000" b="1">
                <a:solidFill>
                  <a:srgbClr val="000000"/>
                </a:solidFill>
                <a:latin typeface="幼圆" pitchFamily="49" charset="-122"/>
                <a:ea typeface="幼圆" pitchFamily="49" charset="-122"/>
                <a:cs typeface="Times New Roman" pitchFamily="18" charset="0"/>
              </a:rPr>
              <a:t>16</a:t>
            </a:r>
            <a:r>
              <a:rPr lang="zh-CN" altLang="en-US" sz="2000" b="1">
                <a:solidFill>
                  <a:srgbClr val="000000"/>
                </a:solidFill>
                <a:latin typeface="幼圆" pitchFamily="49" charset="-122"/>
                <a:ea typeface="幼圆" pitchFamily="49" charset="-122"/>
                <a:cs typeface="Times New Roman" pitchFamily="18" charset="0"/>
              </a:rPr>
              <a:t>，得</a:t>
            </a:r>
          </a:p>
        </p:txBody>
      </p:sp>
      <p:graphicFrame>
        <p:nvGraphicFramePr>
          <p:cNvPr id="132102" name="Object 6"/>
          <p:cNvGraphicFramePr>
            <a:graphicFrameLocks noChangeAspect="1"/>
          </p:cNvGraphicFramePr>
          <p:nvPr/>
        </p:nvGraphicFramePr>
        <p:xfrm>
          <a:off x="684213" y="1916113"/>
          <a:ext cx="2376487" cy="1797050"/>
        </p:xfrm>
        <a:graphic>
          <a:graphicData uri="http://schemas.openxmlformats.org/presentationml/2006/ole">
            <mc:AlternateContent xmlns:mc="http://schemas.openxmlformats.org/markup-compatibility/2006">
              <mc:Choice xmlns:v="urn:schemas-microsoft-com:vml" Requires="v">
                <p:oleObj spid="_x0000_s132117" r:id="rId4" imgW="1206500" imgH="914400" progId="Equation.DSMT4">
                  <p:embed/>
                </p:oleObj>
              </mc:Choice>
              <mc:Fallback>
                <p:oleObj r:id="rId4" imgW="1206500" imgH="9144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916113"/>
                        <a:ext cx="2376487" cy="179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5" name="AutoShape 9"/>
          <p:cNvSpPr>
            <a:spLocks noChangeArrowheads="1"/>
          </p:cNvSpPr>
          <p:nvPr/>
        </p:nvSpPr>
        <p:spPr bwMode="auto">
          <a:xfrm>
            <a:off x="3203575" y="2636838"/>
            <a:ext cx="2232025" cy="215900"/>
          </a:xfrm>
          <a:prstGeom prst="rightArrow">
            <a:avLst>
              <a:gd name="adj1" fmla="val 60435"/>
              <a:gd name="adj2" fmla="val 144113"/>
            </a:avLst>
          </a:prstGeom>
          <a:noFill/>
          <a:ln w="15875" algn="ctr">
            <a:solidFill>
              <a:srgbClr val="993366"/>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7" name="Rectangle 11"/>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2106" name="Object 10"/>
          <p:cNvGraphicFramePr>
            <a:graphicFrameLocks noChangeAspect="1"/>
          </p:cNvGraphicFramePr>
          <p:nvPr/>
        </p:nvGraphicFramePr>
        <p:xfrm>
          <a:off x="5435600" y="1844675"/>
          <a:ext cx="2879725" cy="1887538"/>
        </p:xfrm>
        <a:graphic>
          <a:graphicData uri="http://schemas.openxmlformats.org/presentationml/2006/ole">
            <mc:AlternateContent xmlns:mc="http://schemas.openxmlformats.org/markup-compatibility/2006">
              <mc:Choice xmlns:v="urn:schemas-microsoft-com:vml" Requires="v">
                <p:oleObj spid="_x0000_s132118" r:id="rId6" imgW="1435100" imgH="939800" progId="Equation.DSMT4">
                  <p:embed/>
                </p:oleObj>
              </mc:Choice>
              <mc:Fallback>
                <p:oleObj r:id="rId6" imgW="1435100" imgH="9398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1844675"/>
                        <a:ext cx="2879725" cy="188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9" name="Rectangle 13"/>
          <p:cNvSpPr>
            <a:spLocks noChangeArrowheads="1"/>
          </p:cNvSpPr>
          <p:nvPr/>
        </p:nvSpPr>
        <p:spPr bwMode="auto">
          <a:xfrm>
            <a:off x="2843213" y="2276475"/>
            <a:ext cx="2643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600" b="1" u="sng">
                <a:solidFill>
                  <a:srgbClr val="FF5050"/>
                </a:solidFill>
                <a:latin typeface="楷体_GB2312" pitchFamily="49" charset="-122"/>
                <a:ea typeface="楷体_GB2312" pitchFamily="49" charset="-122"/>
                <a:cs typeface="Times New Roman" pitchFamily="18" charset="0"/>
              </a:rPr>
              <a:t>再将第</a:t>
            </a:r>
            <a:r>
              <a:rPr lang="en-US" altLang="zh-CN" sz="1600" b="1" u="sng">
                <a:solidFill>
                  <a:srgbClr val="FF5050"/>
                </a:solidFill>
                <a:latin typeface="楷体_GB2312" pitchFamily="49" charset="-122"/>
                <a:ea typeface="楷体_GB2312" pitchFamily="49" charset="-122"/>
                <a:cs typeface="Times New Roman" pitchFamily="18" charset="0"/>
              </a:rPr>
              <a:t>3</a:t>
            </a:r>
            <a:r>
              <a:rPr lang="zh-CN" altLang="en-US" sz="1600" b="1" u="sng">
                <a:solidFill>
                  <a:srgbClr val="FF5050"/>
                </a:solidFill>
                <a:latin typeface="楷体_GB2312" pitchFamily="49" charset="-122"/>
                <a:ea typeface="楷体_GB2312" pitchFamily="49" charset="-122"/>
                <a:cs typeface="Times New Roman" pitchFamily="18" charset="0"/>
              </a:rPr>
              <a:t>列元素各减去</a:t>
            </a:r>
            <a:r>
              <a:rPr lang="en-US" altLang="zh-CN" sz="1600" b="1" u="sng">
                <a:solidFill>
                  <a:srgbClr val="FF5050"/>
                </a:solidFill>
                <a:latin typeface="楷体_GB2312" pitchFamily="49" charset="-122"/>
                <a:ea typeface="楷体_GB2312" pitchFamily="49" charset="-122"/>
                <a:cs typeface="Times New Roman" pitchFamily="18" charset="0"/>
              </a:rPr>
              <a:t>1</a:t>
            </a:r>
            <a:r>
              <a:rPr lang="zh-CN" altLang="en-US" sz="1600" b="1" u="sng">
                <a:solidFill>
                  <a:srgbClr val="FF5050"/>
                </a:solidFill>
                <a:latin typeface="楷体_GB2312" pitchFamily="49" charset="-122"/>
                <a:ea typeface="楷体_GB2312" pitchFamily="49" charset="-122"/>
                <a:cs typeface="Times New Roman" pitchFamily="18" charset="0"/>
              </a:rPr>
              <a:t>，得</a:t>
            </a:r>
          </a:p>
        </p:txBody>
      </p:sp>
      <p:sp>
        <p:nvSpPr>
          <p:cNvPr id="13211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2115" name="Group 19"/>
          <p:cNvGrpSpPr>
            <a:grpSpLocks/>
          </p:cNvGrpSpPr>
          <p:nvPr/>
        </p:nvGrpSpPr>
        <p:grpSpPr bwMode="auto">
          <a:xfrm>
            <a:off x="395288" y="3998913"/>
            <a:ext cx="8497887" cy="2479675"/>
            <a:chOff x="249" y="2519"/>
            <a:chExt cx="5353" cy="1562"/>
          </a:xfrm>
        </p:grpSpPr>
        <p:sp>
          <p:nvSpPr>
            <p:cNvPr id="132112" name="AutoShape 16"/>
            <p:cNvSpPr>
              <a:spLocks noChangeArrowheads="1"/>
            </p:cNvSpPr>
            <p:nvPr/>
          </p:nvSpPr>
          <p:spPr bwMode="auto">
            <a:xfrm>
              <a:off x="249" y="2519"/>
              <a:ext cx="5353" cy="1562"/>
            </a:xfrm>
            <a:prstGeom prst="foldedCorner">
              <a:avLst>
                <a:gd name="adj" fmla="val 12500"/>
              </a:avLst>
            </a:prstGeom>
            <a:solidFill>
              <a:srgbClr val="99CCFF">
                <a:alpha val="39999"/>
              </a:srgbClr>
            </a:solidFill>
            <a:ln w="12700">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以</a:t>
              </a:r>
              <a:r>
                <a:rPr lang="en-US" altLang="zh-CN" sz="2000" b="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为系数矩阵的指派问题有最优指派</a:t>
              </a:r>
            </a:p>
            <a:p>
              <a:pPr algn="l"/>
              <a:endParaRPr lang="zh-CN" altLang="en-US" sz="2000" b="1">
                <a:solidFill>
                  <a:srgbClr val="000000"/>
                </a:solidFill>
                <a:latin typeface="幼圆" pitchFamily="49" charset="-122"/>
                <a:ea typeface="幼圆" pitchFamily="49" charset="-122"/>
                <a:cs typeface="Times New Roman" pitchFamily="18" charset="0"/>
              </a:endParaRPr>
            </a:p>
            <a:p>
              <a:pPr algn="l"/>
              <a:endParaRPr lang="zh-CN" altLang="en-US" sz="2000" b="1">
                <a:solidFill>
                  <a:srgbClr val="000000"/>
                </a:solidFill>
                <a:latin typeface="幼圆" pitchFamily="49" charset="-122"/>
                <a:ea typeface="幼圆" pitchFamily="49" charset="-122"/>
                <a:cs typeface="Times New Roman" pitchFamily="18" charset="0"/>
              </a:endParaRPr>
            </a:p>
            <a:p>
              <a:pPr algn="l"/>
              <a:endParaRPr lang="zh-CN" altLang="en-US" sz="2000" b="1">
                <a:solidFill>
                  <a:srgbClr val="000000"/>
                </a:solidFill>
                <a:latin typeface="幼圆" pitchFamily="49" charset="-122"/>
                <a:ea typeface="幼圆" pitchFamily="49" charset="-122"/>
                <a:cs typeface="Times New Roman" pitchFamily="18" charset="0"/>
              </a:endParaRPr>
            </a:p>
            <a:p>
              <a:pPr algn="l"/>
              <a:endParaRPr lang="zh-CN" altLang="en-US" sz="2000" b="1">
                <a:solidFill>
                  <a:srgbClr val="000000"/>
                </a:solidFill>
                <a:latin typeface="幼圆" pitchFamily="49" charset="-122"/>
                <a:ea typeface="幼圆" pitchFamily="49" charset="-122"/>
                <a:cs typeface="Times New Roman" pitchFamily="18" charset="0"/>
              </a:endParaRPr>
            </a:p>
            <a:p>
              <a:pPr algn="l"/>
              <a:r>
                <a:rPr lang="zh-CN" altLang="en-US" sz="2000" b="1">
                  <a:solidFill>
                    <a:srgbClr val="000000"/>
                  </a:solidFill>
                  <a:latin typeface="幼圆" pitchFamily="49" charset="-122"/>
                  <a:ea typeface="幼圆" pitchFamily="49" charset="-122"/>
                  <a:cs typeface="Times New Roman" pitchFamily="18" charset="0"/>
                </a:rPr>
                <a:t>由等价性，它也是例</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的最优指派。</a:t>
              </a:r>
            </a:p>
            <a:p>
              <a:pPr algn="l"/>
              <a:r>
                <a:rPr lang="zh-CN" altLang="en-US" sz="2000" b="1">
                  <a:solidFill>
                    <a:srgbClr val="000000"/>
                  </a:solidFill>
                  <a:latin typeface="幼圆" pitchFamily="49" charset="-122"/>
                  <a:ea typeface="幼圆" pitchFamily="49" charset="-122"/>
                  <a:cs typeface="Times New Roman" pitchFamily="18" charset="0"/>
                </a:rPr>
                <a:t>有时问题会稍复杂一些，见下面的例</a:t>
              </a:r>
              <a:r>
                <a:rPr lang="en-US" altLang="zh-CN" sz="2000" b="1">
                  <a:solidFill>
                    <a:srgbClr val="000000"/>
                  </a:solidFill>
                  <a:latin typeface="幼圆" pitchFamily="49" charset="-122"/>
                  <a:ea typeface="幼圆" pitchFamily="49" charset="-122"/>
                  <a:cs typeface="Times New Roman" pitchFamily="18" charset="0"/>
                </a:rPr>
                <a:t>8.6</a:t>
              </a:r>
            </a:p>
          </p:txBody>
        </p:sp>
        <p:graphicFrame>
          <p:nvGraphicFramePr>
            <p:cNvPr id="132113" name="Object 17"/>
            <p:cNvGraphicFramePr>
              <a:graphicFrameLocks noChangeAspect="1"/>
            </p:cNvGraphicFramePr>
            <p:nvPr/>
          </p:nvGraphicFramePr>
          <p:xfrm>
            <a:off x="839" y="2795"/>
            <a:ext cx="1406" cy="703"/>
          </p:xfrm>
          <a:graphic>
            <a:graphicData uri="http://schemas.openxmlformats.org/presentationml/2006/ole">
              <mc:AlternateContent xmlns:mc="http://schemas.openxmlformats.org/markup-compatibility/2006">
                <mc:Choice xmlns:v="urn:schemas-microsoft-com:vml" Requires="v">
                  <p:oleObj spid="_x0000_s132119" r:id="rId8" imgW="914400" imgH="457200" progId="Equation.DSMT4">
                    <p:embed/>
                  </p:oleObj>
                </mc:Choice>
                <mc:Fallback>
                  <p:oleObj r:id="rId8" imgW="914400" imgH="45720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9" y="2795"/>
                          <a:ext cx="1406" cy="7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strips(downLeft)">
                                      <p:cBhvr>
                                        <p:cTn id="7" dur="500"/>
                                        <p:tgtEl>
                                          <p:spTgt spid="132100"/>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32101"/>
                                        </p:tgtEl>
                                        <p:attrNameLst>
                                          <p:attrName>style.visibility</p:attrName>
                                        </p:attrNameLst>
                                      </p:cBhvr>
                                      <p:to>
                                        <p:strVal val="visible"/>
                                      </p:to>
                                    </p:set>
                                    <p:animEffect transition="in" filter="strips(downLeft)">
                                      <p:cBhvr>
                                        <p:cTn id="11" dur="500"/>
                                        <p:tgtEl>
                                          <p:spTgt spid="1321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32111"/>
                                        </p:tgtEl>
                                        <p:attrNameLst>
                                          <p:attrName>style.visibility</p:attrName>
                                        </p:attrNameLst>
                                      </p:cBhvr>
                                      <p:to>
                                        <p:strVal val="visible"/>
                                      </p:to>
                                    </p:set>
                                    <p:animEffect transition="in" filter="checkerboard(across)">
                                      <p:cBhvr>
                                        <p:cTn id="16" dur="500"/>
                                        <p:tgtEl>
                                          <p:spTgt spid="1321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32102"/>
                                        </p:tgtEl>
                                        <p:attrNameLst>
                                          <p:attrName>style.visibility</p:attrName>
                                        </p:attrNameLst>
                                      </p:cBhvr>
                                      <p:to>
                                        <p:strVal val="visible"/>
                                      </p:to>
                                    </p:set>
                                    <p:animEffect transition="in" filter="wipe(left)">
                                      <p:cBhvr>
                                        <p:cTn id="21" dur="500"/>
                                        <p:tgtEl>
                                          <p:spTgt spid="13210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32109"/>
                                        </p:tgtEl>
                                        <p:attrNameLst>
                                          <p:attrName>style.visibility</p:attrName>
                                        </p:attrNameLst>
                                      </p:cBhvr>
                                      <p:to>
                                        <p:strVal val="visible"/>
                                      </p:to>
                                    </p:set>
                                    <p:animEffect transition="in" filter="wipe(down)">
                                      <p:cBhvr>
                                        <p:cTn id="26" dur="500"/>
                                        <p:tgtEl>
                                          <p:spTgt spid="132109"/>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32105"/>
                                        </p:tgtEl>
                                        <p:attrNameLst>
                                          <p:attrName>style.visibility</p:attrName>
                                        </p:attrNameLst>
                                      </p:cBhvr>
                                      <p:to>
                                        <p:strVal val="visible"/>
                                      </p:to>
                                    </p:set>
                                    <p:animEffect transition="in" filter="wipe(left)">
                                      <p:cBhvr>
                                        <p:cTn id="30" dur="500"/>
                                        <p:tgtEl>
                                          <p:spTgt spid="132105"/>
                                        </p:tgtEl>
                                      </p:cBhvr>
                                    </p:animEffect>
                                  </p:childTnLst>
                                </p:cTn>
                              </p:par>
                            </p:childTnLst>
                          </p:cTn>
                        </p:par>
                        <p:par>
                          <p:cTn id="31" fill="hold" nodeType="afterGroup">
                            <p:stCondLst>
                              <p:cond delay="1000"/>
                            </p:stCondLst>
                            <p:childTnLst>
                              <p:par>
                                <p:cTn id="32" presetID="22" presetClass="entr" presetSubtype="8" fill="hold" nodeType="afterEffect">
                                  <p:stCondLst>
                                    <p:cond delay="0"/>
                                  </p:stCondLst>
                                  <p:childTnLst>
                                    <p:set>
                                      <p:cBhvr>
                                        <p:cTn id="33" dur="1" fill="hold">
                                          <p:stCondLst>
                                            <p:cond delay="0"/>
                                          </p:stCondLst>
                                        </p:cTn>
                                        <p:tgtEl>
                                          <p:spTgt spid="132106"/>
                                        </p:tgtEl>
                                        <p:attrNameLst>
                                          <p:attrName>style.visibility</p:attrName>
                                        </p:attrNameLst>
                                      </p:cBhvr>
                                      <p:to>
                                        <p:strVal val="visible"/>
                                      </p:to>
                                    </p:set>
                                    <p:animEffect transition="in" filter="wipe(left)">
                                      <p:cBhvr>
                                        <p:cTn id="34" dur="500"/>
                                        <p:tgtEl>
                                          <p:spTgt spid="13210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nodeType="clickEffect">
                                  <p:stCondLst>
                                    <p:cond delay="0"/>
                                  </p:stCondLst>
                                  <p:childTnLst>
                                    <p:set>
                                      <p:cBhvr>
                                        <p:cTn id="38" dur="1" fill="hold">
                                          <p:stCondLst>
                                            <p:cond delay="0"/>
                                          </p:stCondLst>
                                        </p:cTn>
                                        <p:tgtEl>
                                          <p:spTgt spid="132115"/>
                                        </p:tgtEl>
                                        <p:attrNameLst>
                                          <p:attrName>style.visibility</p:attrName>
                                        </p:attrNameLst>
                                      </p:cBhvr>
                                      <p:to>
                                        <p:strVal val="visible"/>
                                      </p:to>
                                    </p:set>
                                    <p:animEffect transition="in" filter="fade">
                                      <p:cBhvr>
                                        <p:cTn id="39" dur="1000"/>
                                        <p:tgtEl>
                                          <p:spTgt spid="132115"/>
                                        </p:tgtEl>
                                      </p:cBhvr>
                                    </p:animEffect>
                                    <p:anim calcmode="lin" valueType="num">
                                      <p:cBhvr>
                                        <p:cTn id="40" dur="1000" fill="hold"/>
                                        <p:tgtEl>
                                          <p:spTgt spid="132115"/>
                                        </p:tgtEl>
                                        <p:attrNameLst>
                                          <p:attrName>ppt_x</p:attrName>
                                        </p:attrNameLst>
                                      </p:cBhvr>
                                      <p:tavLst>
                                        <p:tav tm="0">
                                          <p:val>
                                            <p:strVal val="#ppt_x"/>
                                          </p:val>
                                        </p:tav>
                                        <p:tav tm="100000">
                                          <p:val>
                                            <p:strVal val="#ppt_x"/>
                                          </p:val>
                                        </p:tav>
                                      </p:tavLst>
                                    </p:anim>
                                    <p:anim calcmode="lin" valueType="num">
                                      <p:cBhvr>
                                        <p:cTn id="41" dur="900" decel="100000" fill="hold"/>
                                        <p:tgtEl>
                                          <p:spTgt spid="132115"/>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321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1" grpId="0" animBg="1"/>
      <p:bldP spid="132101" grpId="0" animBg="1"/>
      <p:bldP spid="132105" grpId="0" animBg="1"/>
      <p:bldP spid="13210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A495C011-FFB2-438B-BE53-58DB86E74B72}" type="slidenum">
              <a:rPr lang="en-US" altLang="zh-CN"/>
              <a:pPr/>
              <a:t>42</a:t>
            </a:fld>
            <a:endParaRPr lang="en-US" altLang="zh-CN"/>
          </a:p>
        </p:txBody>
      </p:sp>
      <p:pic>
        <p:nvPicPr>
          <p:cNvPr id="133124" name="Picture 4" descr="GIFICOB0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76250"/>
            <a:ext cx="619125" cy="981075"/>
          </a:xfrm>
          <a:prstGeom prst="rect">
            <a:avLst/>
          </a:prstGeom>
          <a:noFill/>
          <a:extLst>
            <a:ext uri="{909E8E84-426E-40DD-AFC4-6F175D3DCCD1}">
              <a14:hiddenFill xmlns:a14="http://schemas.microsoft.com/office/drawing/2010/main">
                <a:solidFill>
                  <a:srgbClr val="FFFFFF"/>
                </a:solidFill>
              </a14:hiddenFill>
            </a:ext>
          </a:extLst>
        </p:spPr>
      </p:pic>
      <p:sp>
        <p:nvSpPr>
          <p:cNvPr id="13312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3133" name="Group 13"/>
          <p:cNvGrpSpPr>
            <a:grpSpLocks/>
          </p:cNvGrpSpPr>
          <p:nvPr/>
        </p:nvGrpSpPr>
        <p:grpSpPr bwMode="auto">
          <a:xfrm>
            <a:off x="1476375" y="333375"/>
            <a:ext cx="7127875" cy="2160588"/>
            <a:chOff x="930" y="210"/>
            <a:chExt cx="4490" cy="1361"/>
          </a:xfrm>
        </p:grpSpPr>
        <p:sp>
          <p:nvSpPr>
            <p:cNvPr id="133125" name="AutoShape 5"/>
            <p:cNvSpPr>
              <a:spLocks noChangeArrowheads="1"/>
            </p:cNvSpPr>
            <p:nvPr/>
          </p:nvSpPr>
          <p:spPr bwMode="auto">
            <a:xfrm>
              <a:off x="930" y="210"/>
              <a:ext cx="4490" cy="1361"/>
            </a:xfrm>
            <a:prstGeom prst="wedgeRoundRectCallout">
              <a:avLst>
                <a:gd name="adj1" fmla="val -56171"/>
                <a:gd name="adj2" fmla="val -28546"/>
                <a:gd name="adj3" fmla="val 16667"/>
              </a:avLst>
            </a:prstGeom>
            <a:solidFill>
              <a:srgbClr val="99CCFF">
                <a:alpha val="30000"/>
              </a:srgbClr>
            </a:solidFill>
            <a:ln w="12700" algn="ctr">
              <a:solidFill>
                <a:srgbClr val="3366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000" b="1">
                  <a:solidFill>
                    <a:srgbClr val="800000"/>
                  </a:solidFill>
                  <a:latin typeface="幼圆" pitchFamily="49" charset="-122"/>
                  <a:ea typeface="幼圆" pitchFamily="49" charset="-122"/>
                  <a:cs typeface="Times New Roman" pitchFamily="18" charset="0"/>
                </a:rPr>
                <a:t>例</a:t>
              </a:r>
              <a:r>
                <a:rPr lang="en-US" altLang="zh-CN" sz="2000" b="1">
                  <a:solidFill>
                    <a:srgbClr val="800000"/>
                  </a:solidFill>
                  <a:latin typeface="幼圆" pitchFamily="49" charset="-122"/>
                  <a:ea typeface="幼圆" pitchFamily="49" charset="-122"/>
                  <a:cs typeface="Times New Roman" pitchFamily="18" charset="0"/>
                </a:rPr>
                <a:t>8.6</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求解下面的系数矩阵为</a:t>
              </a:r>
              <a:r>
                <a:rPr lang="en-US" altLang="zh-CN" sz="2000" b="1">
                  <a:solidFill>
                    <a:srgbClr val="000000"/>
                  </a:solidFill>
                  <a:latin typeface="幼圆" pitchFamily="49" charset="-122"/>
                  <a:ea typeface="幼圆" pitchFamily="49" charset="-122"/>
                  <a:cs typeface="Times New Roman" pitchFamily="18" charset="0"/>
                </a:rPr>
                <a:t>C</a:t>
              </a:r>
              <a:r>
                <a:rPr lang="zh-CN" altLang="en-US" sz="2000" b="1">
                  <a:solidFill>
                    <a:srgbClr val="000000"/>
                  </a:solidFill>
                  <a:latin typeface="幼圆" pitchFamily="49" charset="-122"/>
                  <a:ea typeface="幼圆" pitchFamily="49" charset="-122"/>
                  <a:cs typeface="Times New Roman" pitchFamily="18" charset="0"/>
                </a:rPr>
                <a:t>的指派问题</a:t>
              </a:r>
            </a:p>
          </p:txBody>
        </p:sp>
        <p:graphicFrame>
          <p:nvGraphicFramePr>
            <p:cNvPr id="133127" name="Object 7"/>
            <p:cNvGraphicFramePr>
              <a:graphicFrameLocks noChangeAspect="1"/>
            </p:cNvGraphicFramePr>
            <p:nvPr/>
          </p:nvGraphicFramePr>
          <p:xfrm>
            <a:off x="2018" y="527"/>
            <a:ext cx="1497" cy="1004"/>
          </p:xfrm>
          <a:graphic>
            <a:graphicData uri="http://schemas.openxmlformats.org/presentationml/2006/ole">
              <mc:AlternateContent xmlns:mc="http://schemas.openxmlformats.org/markup-compatibility/2006">
                <mc:Choice xmlns:v="urn:schemas-microsoft-com:vml" Requires="v">
                  <p:oleObj spid="_x0000_s133134" r:id="rId4" imgW="1701800" imgH="1143000" progId="Equation.DSMT4">
                    <p:embed/>
                  </p:oleObj>
                </mc:Choice>
                <mc:Fallback>
                  <p:oleObj r:id="rId4" imgW="1701800" imgH="11430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527"/>
                          <a:ext cx="1497" cy="10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3129" name="AutoShape 9"/>
          <p:cNvSpPr>
            <a:spLocks noChangeArrowheads="1"/>
          </p:cNvSpPr>
          <p:nvPr/>
        </p:nvSpPr>
        <p:spPr bwMode="auto">
          <a:xfrm>
            <a:off x="468313" y="2636838"/>
            <a:ext cx="8208962" cy="2305050"/>
          </a:xfrm>
          <a:prstGeom prst="foldedCorner">
            <a:avLst>
              <a:gd name="adj" fmla="val 12500"/>
            </a:avLst>
          </a:prstGeom>
          <a:solidFill>
            <a:srgbClr val="99CCFF">
              <a:alpha val="35001"/>
            </a:srgbClr>
          </a:solidFill>
          <a:ln w="12700">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zh-CN" altLang="en-US" sz="2000" b="1">
                <a:ea typeface="幼圆" pitchFamily="49" charset="-122"/>
              </a:rPr>
              <a:t>解：先作等价变换如下</a:t>
            </a:r>
          </a:p>
        </p:txBody>
      </p:sp>
      <p:sp>
        <p:nvSpPr>
          <p:cNvPr id="133131" name="Rectangle 11"/>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3130" name="Object 10"/>
          <p:cNvGraphicFramePr>
            <a:graphicFrameLocks noChangeAspect="1"/>
          </p:cNvGraphicFramePr>
          <p:nvPr/>
        </p:nvGraphicFramePr>
        <p:xfrm>
          <a:off x="1692275" y="3068638"/>
          <a:ext cx="4751388" cy="1776412"/>
        </p:xfrm>
        <a:graphic>
          <a:graphicData uri="http://schemas.openxmlformats.org/presentationml/2006/ole">
            <mc:AlternateContent xmlns:mc="http://schemas.openxmlformats.org/markup-compatibility/2006">
              <mc:Choice xmlns:v="urn:schemas-microsoft-com:vml" Requires="v">
                <p:oleObj spid="_x0000_s133135" r:id="rId6" imgW="3136900" imgH="1168400" progId="Equation.DSMT4">
                  <p:embed/>
                </p:oleObj>
              </mc:Choice>
              <mc:Fallback>
                <p:oleObj r:id="rId6" imgW="3136900" imgH="11684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3068638"/>
                        <a:ext cx="4751388" cy="177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32" name="AutoShape 12"/>
          <p:cNvSpPr>
            <a:spLocks noChangeArrowheads="1"/>
          </p:cNvSpPr>
          <p:nvPr/>
        </p:nvSpPr>
        <p:spPr bwMode="auto">
          <a:xfrm>
            <a:off x="468313" y="5084763"/>
            <a:ext cx="8207375" cy="865187"/>
          </a:xfrm>
          <a:prstGeom prst="flowChartDocument">
            <a:avLst/>
          </a:prstGeom>
          <a:solidFill>
            <a:srgbClr val="99CCFF">
              <a:alpha val="60001"/>
            </a:srgbClr>
          </a:solidFill>
          <a:ln w="12700" algn="ctr">
            <a:solidFill>
              <a:srgbClr val="3366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幼圆" pitchFamily="49" charset="-122"/>
                <a:ea typeface="幼圆" pitchFamily="49" charset="-122"/>
                <a:cs typeface="Times New Roman" pitchFamily="18" charset="0"/>
              </a:rPr>
              <a:t>容易看出，从变换后的矩阵中只能选出四个位于不同行不同列的零元素，但</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=5</a:t>
            </a:r>
            <a:r>
              <a:rPr lang="zh-CN" altLang="en-US" sz="2000" b="1">
                <a:solidFill>
                  <a:srgbClr val="000000"/>
                </a:solidFill>
                <a:latin typeface="幼圆" pitchFamily="49" charset="-122"/>
                <a:ea typeface="幼圆" pitchFamily="49" charset="-122"/>
                <a:cs typeface="Times New Roman" pitchFamily="18" charset="0"/>
              </a:rPr>
              <a:t>，最优指派还无法看出。此时等价变换还可进行下去</a:t>
            </a:r>
            <a:r>
              <a:rPr lang="zh-CN" altLang="en-US" sz="2000" b="1">
                <a:latin typeface="幼圆" pitchFamily="49" charset="-122"/>
                <a:ea typeface="幼圆" pitchFamily="49" charset="-122"/>
                <a:cs typeface="Times New Roman" pitchFamily="18" charset="0"/>
              </a:rPr>
              <a:t> </a:t>
            </a:r>
            <a:r>
              <a:rPr lang="zh-CN" altLang="en-US" sz="2000" b="1">
                <a:solidFill>
                  <a:srgbClr val="000000"/>
                </a:solidFill>
                <a:latin typeface="宋体" pitchFamily="2" charset="-122"/>
                <a:ea typeface="幼圆" pitchFamily="49" charset="-122"/>
                <a:cs typeface="Times New Roman" pitchFamily="18" charset="0"/>
              </a:rPr>
              <a:t>。</a:t>
            </a:r>
            <a:r>
              <a:rPr lang="zh-CN" altLang="en-US" sz="2000" b="1">
                <a:latin typeface="幼圆" pitchFamily="49" charset="-122"/>
                <a:ea typeface="幼圆"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33124"/>
                                        </p:tgtEl>
                                        <p:attrNameLst>
                                          <p:attrName>style.visibility</p:attrName>
                                        </p:attrNameLst>
                                      </p:cBhvr>
                                      <p:to>
                                        <p:strVal val="visible"/>
                                      </p:to>
                                    </p:set>
                                    <p:anim calcmode="lin" valueType="num">
                                      <p:cBhvr additive="base">
                                        <p:cTn id="7" dur="500" fill="hold"/>
                                        <p:tgtEl>
                                          <p:spTgt spid="133124"/>
                                        </p:tgtEl>
                                        <p:attrNameLst>
                                          <p:attrName>ppt_x</p:attrName>
                                        </p:attrNameLst>
                                      </p:cBhvr>
                                      <p:tavLst>
                                        <p:tav tm="0">
                                          <p:val>
                                            <p:strVal val="0-#ppt_w/2"/>
                                          </p:val>
                                        </p:tav>
                                        <p:tav tm="100000">
                                          <p:val>
                                            <p:strVal val="#ppt_x"/>
                                          </p:val>
                                        </p:tav>
                                      </p:tavLst>
                                    </p:anim>
                                    <p:anim calcmode="lin" valueType="num">
                                      <p:cBhvr additive="base">
                                        <p:cTn id="8" dur="500" fill="hold"/>
                                        <p:tgtEl>
                                          <p:spTgt spid="1331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133133"/>
                                        </p:tgtEl>
                                        <p:attrNameLst>
                                          <p:attrName>style.visibility</p:attrName>
                                        </p:attrNameLst>
                                      </p:cBhvr>
                                      <p:to>
                                        <p:strVal val="visible"/>
                                      </p:to>
                                    </p:set>
                                    <p:animEffect transition="in" filter="checkerboard(across)">
                                      <p:cBhvr>
                                        <p:cTn id="13" dur="500"/>
                                        <p:tgtEl>
                                          <p:spTgt spid="1331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33129"/>
                                        </p:tgtEl>
                                        <p:attrNameLst>
                                          <p:attrName>style.visibility</p:attrName>
                                        </p:attrNameLst>
                                      </p:cBhvr>
                                      <p:to>
                                        <p:strVal val="visible"/>
                                      </p:to>
                                    </p:set>
                                    <p:animEffect transition="in" filter="checkerboard(across)">
                                      <p:cBhvr>
                                        <p:cTn id="18" dur="500"/>
                                        <p:tgtEl>
                                          <p:spTgt spid="1331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33130"/>
                                        </p:tgtEl>
                                        <p:attrNameLst>
                                          <p:attrName>style.visibility</p:attrName>
                                        </p:attrNameLst>
                                      </p:cBhvr>
                                      <p:to>
                                        <p:strVal val="visible"/>
                                      </p:to>
                                    </p:set>
                                    <p:animEffect transition="in" filter="wipe(down)">
                                      <p:cBhvr>
                                        <p:cTn id="23" dur="500"/>
                                        <p:tgtEl>
                                          <p:spTgt spid="1331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7" presetClass="entr" presetSubtype="0" fill="hold" grpId="0" nodeType="clickEffect">
                                  <p:stCondLst>
                                    <p:cond delay="0"/>
                                  </p:stCondLst>
                                  <p:childTnLst>
                                    <p:set>
                                      <p:cBhvr>
                                        <p:cTn id="27" dur="1" fill="hold">
                                          <p:stCondLst>
                                            <p:cond delay="0"/>
                                          </p:stCondLst>
                                        </p:cTn>
                                        <p:tgtEl>
                                          <p:spTgt spid="133132"/>
                                        </p:tgtEl>
                                        <p:attrNameLst>
                                          <p:attrName>style.visibility</p:attrName>
                                        </p:attrNameLst>
                                      </p:cBhvr>
                                      <p:to>
                                        <p:strVal val="visible"/>
                                      </p:to>
                                    </p:set>
                                    <p:animEffect transition="in" filter="fade">
                                      <p:cBhvr>
                                        <p:cTn id="28" dur="1000"/>
                                        <p:tgtEl>
                                          <p:spTgt spid="133132"/>
                                        </p:tgtEl>
                                      </p:cBhvr>
                                    </p:animEffect>
                                    <p:anim calcmode="lin" valueType="num">
                                      <p:cBhvr>
                                        <p:cTn id="29" dur="1000" fill="hold"/>
                                        <p:tgtEl>
                                          <p:spTgt spid="133132"/>
                                        </p:tgtEl>
                                        <p:attrNameLst>
                                          <p:attrName>ppt_x</p:attrName>
                                        </p:attrNameLst>
                                      </p:cBhvr>
                                      <p:tavLst>
                                        <p:tav tm="0">
                                          <p:val>
                                            <p:strVal val="#ppt_x"/>
                                          </p:val>
                                        </p:tav>
                                        <p:tav tm="100000">
                                          <p:val>
                                            <p:strVal val="#ppt_x"/>
                                          </p:val>
                                        </p:tav>
                                      </p:tavLst>
                                    </p:anim>
                                    <p:anim calcmode="lin" valueType="num">
                                      <p:cBhvr>
                                        <p:cTn id="30" dur="900" decel="100000" fill="hold"/>
                                        <p:tgtEl>
                                          <p:spTgt spid="133132"/>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1331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9" grpId="0" animBg="1"/>
      <p:bldP spid="1331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5C7B9B19-9DE1-444F-B895-36D7E3F52B25}" type="slidenum">
              <a:rPr lang="en-US" altLang="zh-CN"/>
              <a:pPr/>
              <a:t>43</a:t>
            </a:fld>
            <a:endParaRPr lang="en-US" altLang="zh-CN"/>
          </a:p>
        </p:txBody>
      </p:sp>
      <p:sp>
        <p:nvSpPr>
          <p:cNvPr id="134158" name="AutoShape 14"/>
          <p:cNvSpPr>
            <a:spLocks noChangeArrowheads="1"/>
          </p:cNvSpPr>
          <p:nvPr/>
        </p:nvSpPr>
        <p:spPr bwMode="auto">
          <a:xfrm>
            <a:off x="539750" y="4508500"/>
            <a:ext cx="8135938" cy="1944688"/>
          </a:xfrm>
          <a:prstGeom prst="foldedCorner">
            <a:avLst>
              <a:gd name="adj" fmla="val 12500"/>
            </a:avLst>
          </a:prstGeom>
          <a:solidFill>
            <a:srgbClr val="99CCFF">
              <a:alpha val="70000"/>
            </a:srgbClr>
          </a:solidFill>
          <a:ln w="12700">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1" name="AutoShape 7"/>
          <p:cNvSpPr>
            <a:spLocks noChangeArrowheads="1"/>
          </p:cNvSpPr>
          <p:nvPr/>
        </p:nvSpPr>
        <p:spPr bwMode="auto">
          <a:xfrm>
            <a:off x="1331913" y="404813"/>
            <a:ext cx="1873250" cy="431800"/>
          </a:xfrm>
          <a:prstGeom prst="wedgeRoundRectCallout">
            <a:avLst>
              <a:gd name="adj1" fmla="val -43750"/>
              <a:gd name="adj2" fmla="val 70000"/>
              <a:gd name="adj3" fmla="val 16667"/>
            </a:avLst>
          </a:prstGeom>
          <a:solidFill>
            <a:srgbClr val="99CCFF">
              <a:alpha val="89999"/>
            </a:srgbClr>
          </a:solidFill>
          <a:ln w="9525" cap="rnd" algn="ctr">
            <a:solidFill>
              <a:srgbClr val="00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ctr"/>
            <a:r>
              <a:rPr lang="zh-CN" altLang="en-US" sz="2000" b="1">
                <a:latin typeface="Times New Roman" pitchFamily="18" charset="0"/>
                <a:ea typeface="幼圆" pitchFamily="49" charset="-122"/>
                <a:cs typeface="Times New Roman" pitchFamily="18" charset="0"/>
              </a:rPr>
              <a:t>步骤如下：</a:t>
            </a:r>
          </a:p>
        </p:txBody>
      </p:sp>
      <p:sp>
        <p:nvSpPr>
          <p:cNvPr id="134153" name="Rectangle 9"/>
          <p:cNvSpPr>
            <a:spLocks noChangeArrowheads="1"/>
          </p:cNvSpPr>
          <p:nvPr/>
        </p:nvSpPr>
        <p:spPr bwMode="auto">
          <a:xfrm>
            <a:off x="2844800" y="549275"/>
            <a:ext cx="5543550" cy="1323975"/>
          </a:xfrm>
          <a:prstGeom prst="rect">
            <a:avLst/>
          </a:prstGeom>
          <a:solidFill>
            <a:srgbClr val="99CCFF">
              <a:alpha val="60001"/>
            </a:srgbClr>
          </a:solidFill>
          <a:ln w="12700" algn="ctr">
            <a:solidFill>
              <a:srgbClr val="3366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l"/>
            <a:r>
              <a:rPr lang="zh-CN" altLang="en-US" sz="2000" b="1">
                <a:latin typeface="幼圆" pitchFamily="49" charset="-122"/>
                <a:ea typeface="幼圆" pitchFamily="49" charset="-122"/>
                <a:cs typeface="Times New Roman" pitchFamily="18" charset="0"/>
              </a:rPr>
              <a:t>（</a:t>
            </a:r>
            <a:r>
              <a:rPr lang="en-US" altLang="zh-CN" sz="2000" b="1">
                <a:latin typeface="幼圆" pitchFamily="49" charset="-122"/>
                <a:ea typeface="幼圆" pitchFamily="49" charset="-122"/>
                <a:cs typeface="Times New Roman" pitchFamily="18" charset="0"/>
              </a:rPr>
              <a:t>1</a:t>
            </a:r>
            <a:r>
              <a:rPr lang="zh-CN" altLang="en-US" sz="2000" b="1">
                <a:latin typeface="幼圆" pitchFamily="49" charset="-122"/>
                <a:ea typeface="幼圆" pitchFamily="49" charset="-122"/>
                <a:cs typeface="Times New Roman" pitchFamily="18" charset="0"/>
              </a:rPr>
              <a:t>）对未选出</a:t>
            </a:r>
            <a:r>
              <a:rPr lang="en-US" altLang="zh-CN" sz="2000" b="1">
                <a:latin typeface="幼圆" pitchFamily="49" charset="-122"/>
                <a:ea typeface="幼圆" pitchFamily="49" charset="-122"/>
                <a:cs typeface="Times New Roman" pitchFamily="18" charset="0"/>
              </a:rPr>
              <a:t>0</a:t>
            </a:r>
            <a:r>
              <a:rPr lang="zh-CN" altLang="en-US" sz="2000" b="1">
                <a:latin typeface="幼圆" pitchFamily="49" charset="-122"/>
                <a:ea typeface="幼圆" pitchFamily="49" charset="-122"/>
                <a:cs typeface="Times New Roman" pitchFamily="18" charset="0"/>
              </a:rPr>
              <a:t>元素的行打√；</a:t>
            </a:r>
          </a:p>
          <a:p>
            <a:pPr indent="266700" algn="l" eaLnBrk="0" hangingPunct="0"/>
            <a:r>
              <a:rPr lang="zh-CN" altLang="en-US" sz="2000" b="1">
                <a:latin typeface="幼圆" pitchFamily="49" charset="-122"/>
                <a:ea typeface="幼圆" pitchFamily="49" charset="-122"/>
                <a:cs typeface="Times New Roman" pitchFamily="18" charset="0"/>
              </a:rPr>
              <a:t>（</a:t>
            </a:r>
            <a:r>
              <a:rPr lang="en-US" altLang="zh-CN" sz="2000" b="1">
                <a:latin typeface="幼圆" pitchFamily="49" charset="-122"/>
                <a:ea typeface="幼圆" pitchFamily="49" charset="-122"/>
                <a:cs typeface="Times New Roman" pitchFamily="18" charset="0"/>
              </a:rPr>
              <a:t>2</a:t>
            </a:r>
            <a:r>
              <a:rPr lang="zh-CN" altLang="en-US" sz="2000" b="1">
                <a:latin typeface="幼圆" pitchFamily="49" charset="-122"/>
                <a:ea typeface="幼圆" pitchFamily="49" charset="-122"/>
                <a:cs typeface="Times New Roman" pitchFamily="18" charset="0"/>
              </a:rPr>
              <a:t>）对√行中</a:t>
            </a:r>
            <a:r>
              <a:rPr lang="en-US" altLang="zh-CN" sz="2000" b="1">
                <a:latin typeface="幼圆" pitchFamily="49" charset="-122"/>
                <a:ea typeface="幼圆" pitchFamily="49" charset="-122"/>
                <a:cs typeface="Times New Roman" pitchFamily="18" charset="0"/>
              </a:rPr>
              <a:t>0</a:t>
            </a:r>
            <a:r>
              <a:rPr lang="zh-CN" altLang="en-US" sz="2000" b="1">
                <a:latin typeface="幼圆" pitchFamily="49" charset="-122"/>
                <a:ea typeface="幼圆" pitchFamily="49" charset="-122"/>
                <a:cs typeface="Times New Roman" pitchFamily="18" charset="0"/>
              </a:rPr>
              <a:t>元素所在列打√；</a:t>
            </a:r>
          </a:p>
          <a:p>
            <a:pPr indent="266700" algn="l" eaLnBrk="0" hangingPunct="0"/>
            <a:r>
              <a:rPr lang="zh-CN" altLang="en-US" sz="2000" b="1">
                <a:latin typeface="幼圆" pitchFamily="49" charset="-122"/>
                <a:ea typeface="幼圆" pitchFamily="49" charset="-122"/>
                <a:cs typeface="Times New Roman" pitchFamily="18" charset="0"/>
              </a:rPr>
              <a:t>（</a:t>
            </a:r>
            <a:r>
              <a:rPr lang="en-US" altLang="zh-CN" sz="2000" b="1">
                <a:latin typeface="幼圆" pitchFamily="49" charset="-122"/>
                <a:ea typeface="幼圆" pitchFamily="49" charset="-122"/>
                <a:cs typeface="Times New Roman" pitchFamily="18" charset="0"/>
              </a:rPr>
              <a:t>3</a:t>
            </a:r>
            <a:r>
              <a:rPr lang="zh-CN" altLang="en-US" sz="2000" b="1">
                <a:latin typeface="幼圆" pitchFamily="49" charset="-122"/>
                <a:ea typeface="幼圆" pitchFamily="49" charset="-122"/>
                <a:cs typeface="Times New Roman" pitchFamily="18" charset="0"/>
              </a:rPr>
              <a:t>）对√列中选中的</a:t>
            </a:r>
            <a:r>
              <a:rPr lang="en-US" altLang="zh-CN" sz="2000" b="1">
                <a:latin typeface="幼圆" pitchFamily="49" charset="-122"/>
                <a:ea typeface="幼圆" pitchFamily="49" charset="-122"/>
                <a:cs typeface="Times New Roman" pitchFamily="18" charset="0"/>
              </a:rPr>
              <a:t>0</a:t>
            </a:r>
            <a:r>
              <a:rPr lang="zh-CN" altLang="en-US" sz="2000" b="1">
                <a:latin typeface="幼圆" pitchFamily="49" charset="-122"/>
                <a:ea typeface="幼圆" pitchFamily="49" charset="-122"/>
                <a:cs typeface="Times New Roman" pitchFamily="18" charset="0"/>
              </a:rPr>
              <a:t>元素所在行打√；</a:t>
            </a:r>
          </a:p>
          <a:p>
            <a:pPr indent="266700" algn="l" eaLnBrk="0" hangingPunct="0"/>
            <a:r>
              <a:rPr lang="zh-CN" altLang="en-US" sz="2000" b="1">
                <a:latin typeface="幼圆" pitchFamily="49" charset="-122"/>
                <a:ea typeface="幼圆" pitchFamily="49" charset="-122"/>
                <a:cs typeface="Times New Roman" pitchFamily="18" charset="0"/>
              </a:rPr>
              <a:t>重复（</a:t>
            </a:r>
            <a:r>
              <a:rPr lang="en-US" altLang="zh-CN" sz="2000" b="1">
                <a:latin typeface="幼圆" pitchFamily="49" charset="-122"/>
                <a:ea typeface="幼圆" pitchFamily="49" charset="-122"/>
                <a:cs typeface="Times New Roman" pitchFamily="18" charset="0"/>
              </a:rPr>
              <a:t>2</a:t>
            </a:r>
            <a:r>
              <a:rPr lang="zh-CN" altLang="en-US" sz="2000" b="1">
                <a:latin typeface="幼圆" pitchFamily="49" charset="-122"/>
                <a:ea typeface="幼圆" pitchFamily="49" charset="-122"/>
                <a:cs typeface="Times New Roman" pitchFamily="18" charset="0"/>
              </a:rPr>
              <a:t>）、（</a:t>
            </a:r>
            <a:r>
              <a:rPr lang="en-US" altLang="zh-CN" sz="2000" b="1">
                <a:latin typeface="幼圆" pitchFamily="49" charset="-122"/>
                <a:ea typeface="幼圆" pitchFamily="49" charset="-122"/>
                <a:cs typeface="Times New Roman" pitchFamily="18" charset="0"/>
              </a:rPr>
              <a:t>3</a:t>
            </a:r>
            <a:r>
              <a:rPr lang="zh-CN" altLang="en-US" sz="2000" b="1">
                <a:latin typeface="幼圆" pitchFamily="49" charset="-122"/>
                <a:ea typeface="幼圆" pitchFamily="49" charset="-122"/>
                <a:cs typeface="Times New Roman" pitchFamily="18" charset="0"/>
              </a:rPr>
              <a:t>）直到无法再打√为止。</a:t>
            </a:r>
          </a:p>
        </p:txBody>
      </p:sp>
      <p:pic>
        <p:nvPicPr>
          <p:cNvPr id="134148" name="Picture 4" descr="GIFICOB0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908050"/>
            <a:ext cx="619125" cy="895350"/>
          </a:xfrm>
          <a:prstGeom prst="rect">
            <a:avLst/>
          </a:prstGeom>
          <a:noFill/>
          <a:extLst>
            <a:ext uri="{909E8E84-426E-40DD-AFC4-6F175D3DCCD1}">
              <a14:hiddenFill xmlns:a14="http://schemas.microsoft.com/office/drawing/2010/main">
                <a:solidFill>
                  <a:srgbClr val="FFFFFF"/>
                </a:solidFill>
              </a14:hiddenFill>
            </a:ext>
          </a:extLst>
        </p:spPr>
      </p:pic>
      <p:sp>
        <p:nvSpPr>
          <p:cNvPr id="134154" name="AutoShape 10"/>
          <p:cNvSpPr>
            <a:spLocks noChangeArrowheads="1"/>
          </p:cNvSpPr>
          <p:nvPr/>
        </p:nvSpPr>
        <p:spPr bwMode="auto">
          <a:xfrm>
            <a:off x="539750" y="1943100"/>
            <a:ext cx="8135938" cy="2479675"/>
          </a:xfrm>
          <a:prstGeom prst="foldedCorner">
            <a:avLst>
              <a:gd name="adj" fmla="val 12500"/>
            </a:avLst>
          </a:prstGeom>
          <a:solidFill>
            <a:srgbClr val="99CCFF">
              <a:alpha val="60001"/>
            </a:srgbClr>
          </a:solidFill>
          <a:ln w="12700">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latin typeface="幼圆" pitchFamily="49" charset="-122"/>
                <a:ea typeface="幼圆" pitchFamily="49" charset="-122"/>
              </a:rPr>
              <a:t>可以证明，若用直线划没有打√的行与打√的列，就得到了能够复盖住矩阵中所有零元素的最少条数的直线集合。找出未复盖的元素中的最小者，令√行元素减去此数，√列元素加上此数，则原先选中的</a:t>
            </a:r>
            <a:r>
              <a:rPr lang="en-US" altLang="zh-CN" sz="2000" b="1">
                <a:latin typeface="幼圆" pitchFamily="49" charset="-122"/>
                <a:ea typeface="幼圆" pitchFamily="49" charset="-122"/>
              </a:rPr>
              <a:t>0</a:t>
            </a:r>
            <a:r>
              <a:rPr lang="zh-CN" altLang="en-US" sz="2000" b="1">
                <a:latin typeface="幼圆" pitchFamily="49" charset="-122"/>
                <a:ea typeface="幼圆" pitchFamily="49" charset="-122"/>
              </a:rPr>
              <a:t>元素不变，而未复盖元素中至少有一个已转变为</a:t>
            </a:r>
            <a:r>
              <a:rPr lang="en-US" altLang="zh-CN" sz="2000" b="1">
                <a:latin typeface="幼圆" pitchFamily="49" charset="-122"/>
                <a:ea typeface="幼圆" pitchFamily="49" charset="-122"/>
              </a:rPr>
              <a:t>0</a:t>
            </a:r>
            <a:r>
              <a:rPr lang="zh-CN" altLang="en-US" sz="2000" b="1">
                <a:latin typeface="幼圆" pitchFamily="49" charset="-122"/>
                <a:ea typeface="幼圆" pitchFamily="49" charset="-122"/>
              </a:rPr>
              <a:t>，且新矩阵的指派问题与原问题也等价。上述过程可反复采用，直到能选出足够的</a:t>
            </a:r>
            <a:r>
              <a:rPr lang="en-US" altLang="zh-CN" sz="2000" b="1">
                <a:latin typeface="幼圆" pitchFamily="49" charset="-122"/>
                <a:ea typeface="幼圆" pitchFamily="49" charset="-122"/>
              </a:rPr>
              <a:t>0</a:t>
            </a:r>
            <a:r>
              <a:rPr lang="zh-CN" altLang="en-US" sz="2000" b="1">
                <a:latin typeface="幼圆" pitchFamily="49" charset="-122"/>
                <a:ea typeface="幼圆" pitchFamily="49" charset="-122"/>
              </a:rPr>
              <a:t>元素为至。例如，对例</a:t>
            </a:r>
            <a:r>
              <a:rPr lang="en-US" altLang="zh-CN" sz="2000" b="1">
                <a:latin typeface="幼圆" pitchFamily="49" charset="-122"/>
                <a:ea typeface="幼圆" pitchFamily="49" charset="-122"/>
              </a:rPr>
              <a:t>8.6</a:t>
            </a:r>
            <a:r>
              <a:rPr lang="zh-CN" altLang="en-US" sz="2000" b="1">
                <a:latin typeface="幼圆" pitchFamily="49" charset="-122"/>
                <a:ea typeface="幼圆" pitchFamily="49" charset="-122"/>
              </a:rPr>
              <a:t>变换后的矩阵再变换，第三行、第五行元素减去 </a:t>
            </a:r>
            <a:r>
              <a:rPr lang="en-US" altLang="zh-CN" sz="2000" b="1">
                <a:latin typeface="幼圆" pitchFamily="49" charset="-122"/>
                <a:ea typeface="幼圆" pitchFamily="49" charset="-122"/>
              </a:rPr>
              <a:t>2</a:t>
            </a:r>
            <a:r>
              <a:rPr lang="zh-CN" altLang="en-US" sz="2000" b="1">
                <a:latin typeface="幼圆" pitchFamily="49" charset="-122"/>
                <a:ea typeface="幼圆" pitchFamily="49" charset="-122"/>
              </a:rPr>
              <a:t>，第一列元素加上 </a:t>
            </a:r>
            <a:r>
              <a:rPr lang="en-US" altLang="zh-CN" sz="2000" b="1">
                <a:latin typeface="幼圆" pitchFamily="49" charset="-122"/>
                <a:ea typeface="幼圆" pitchFamily="49" charset="-122"/>
              </a:rPr>
              <a:t>2</a:t>
            </a:r>
            <a:r>
              <a:rPr lang="zh-CN" altLang="en-US" sz="2000" b="1">
                <a:latin typeface="幼圆" pitchFamily="49" charset="-122"/>
                <a:ea typeface="幼圆" pitchFamily="49" charset="-122"/>
              </a:rPr>
              <a:t>，得</a:t>
            </a:r>
          </a:p>
        </p:txBody>
      </p:sp>
      <p:sp>
        <p:nvSpPr>
          <p:cNvPr id="134156" name="Rectangle 12"/>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4155" name="Object 11"/>
          <p:cNvGraphicFramePr>
            <a:graphicFrameLocks noChangeAspect="1"/>
          </p:cNvGraphicFramePr>
          <p:nvPr/>
        </p:nvGraphicFramePr>
        <p:xfrm>
          <a:off x="1547813" y="4572000"/>
          <a:ext cx="1944687" cy="1881188"/>
        </p:xfrm>
        <a:graphic>
          <a:graphicData uri="http://schemas.openxmlformats.org/presentationml/2006/ole">
            <mc:AlternateContent xmlns:mc="http://schemas.openxmlformats.org/markup-compatibility/2006">
              <mc:Choice xmlns:v="urn:schemas-microsoft-com:vml" Requires="v">
                <p:oleObj spid="_x0000_s134162" r:id="rId4" imgW="1181100" imgH="1143000" progId="Equation.DSMT4">
                  <p:embed/>
                </p:oleObj>
              </mc:Choice>
              <mc:Fallback>
                <p:oleObj r:id="rId4" imgW="1181100" imgH="11430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4572000"/>
                        <a:ext cx="1944687" cy="188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60" name="Rectangle 16"/>
          <p:cNvSpPr>
            <a:spLocks noChangeArrowheads="1"/>
          </p:cNvSpPr>
          <p:nvPr/>
        </p:nvSpPr>
        <p:spPr bwMode="auto">
          <a:xfrm>
            <a:off x="4140200" y="4508500"/>
            <a:ext cx="325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000" b="1">
                <a:latin typeface="幼圆" pitchFamily="49" charset="-122"/>
                <a:ea typeface="幼圆" pitchFamily="49" charset="-122"/>
                <a:cs typeface="Times New Roman" pitchFamily="18" charset="0"/>
              </a:rPr>
              <a:t>现在已可看出，最优指派为</a:t>
            </a:r>
          </a:p>
        </p:txBody>
      </p:sp>
      <p:graphicFrame>
        <p:nvGraphicFramePr>
          <p:cNvPr id="134159" name="Object 15"/>
          <p:cNvGraphicFramePr>
            <a:graphicFrameLocks noChangeAspect="1"/>
          </p:cNvGraphicFramePr>
          <p:nvPr/>
        </p:nvGraphicFramePr>
        <p:xfrm>
          <a:off x="4716463" y="4868863"/>
          <a:ext cx="2376487" cy="958850"/>
        </p:xfrm>
        <a:graphic>
          <a:graphicData uri="http://schemas.openxmlformats.org/presentationml/2006/ole">
            <mc:AlternateContent xmlns:mc="http://schemas.openxmlformats.org/markup-compatibility/2006">
              <mc:Choice xmlns:v="urn:schemas-microsoft-com:vml" Requires="v">
                <p:oleObj spid="_x0000_s134163" r:id="rId6" imgW="1130300" imgH="457200" progId="Equation.DSMT4">
                  <p:embed/>
                </p:oleObj>
              </mc:Choice>
              <mc:Fallback>
                <p:oleObj r:id="rId6" imgW="1130300" imgH="45720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4868863"/>
                        <a:ext cx="2376487"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61" name="Rectangle 17"/>
          <p:cNvSpPr>
            <a:spLocks noChangeArrowheads="1"/>
          </p:cNvSpPr>
          <p:nvPr/>
        </p:nvSpPr>
        <p:spPr bwMode="auto">
          <a:xfrm>
            <a:off x="4211638" y="5873750"/>
            <a:ext cx="274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000" b="1">
                <a:latin typeface="幼圆" pitchFamily="49" charset="-122"/>
                <a:ea typeface="幼圆" pitchFamily="49" charset="-122"/>
                <a:cs typeface="Times New Roman" pitchFamily="18" charset="0"/>
              </a:rPr>
              <a:t>（注：相应定理从略）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34148"/>
                                        </p:tgtEl>
                                        <p:attrNameLst>
                                          <p:attrName>style.visibility</p:attrName>
                                        </p:attrNameLst>
                                      </p:cBhvr>
                                      <p:to>
                                        <p:strVal val="visible"/>
                                      </p:to>
                                    </p:set>
                                    <p:anim calcmode="lin" valueType="num">
                                      <p:cBhvr additive="base">
                                        <p:cTn id="7" dur="500" fill="hold"/>
                                        <p:tgtEl>
                                          <p:spTgt spid="134148"/>
                                        </p:tgtEl>
                                        <p:attrNameLst>
                                          <p:attrName>ppt_x</p:attrName>
                                        </p:attrNameLst>
                                      </p:cBhvr>
                                      <p:tavLst>
                                        <p:tav tm="0">
                                          <p:val>
                                            <p:strVal val="0-#ppt_w/2"/>
                                          </p:val>
                                        </p:tav>
                                        <p:tav tm="100000">
                                          <p:val>
                                            <p:strVal val="#ppt_x"/>
                                          </p:val>
                                        </p:tav>
                                      </p:tavLst>
                                    </p:anim>
                                    <p:anim calcmode="lin" valueType="num">
                                      <p:cBhvr additive="base">
                                        <p:cTn id="8" dur="500" fill="hold"/>
                                        <p:tgtEl>
                                          <p:spTgt spid="1341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134151"/>
                                        </p:tgtEl>
                                        <p:attrNameLst>
                                          <p:attrName>style.visibility</p:attrName>
                                        </p:attrNameLst>
                                      </p:cBhvr>
                                      <p:to>
                                        <p:strVal val="visible"/>
                                      </p:to>
                                    </p:set>
                                    <p:anim calcmode="lin" valueType="num">
                                      <p:cBhvr>
                                        <p:cTn id="13" dur="1000" fill="hold"/>
                                        <p:tgtEl>
                                          <p:spTgt spid="134151"/>
                                        </p:tgtEl>
                                        <p:attrNameLst>
                                          <p:attrName>ppt_x</p:attrName>
                                        </p:attrNameLst>
                                      </p:cBhvr>
                                      <p:tavLst>
                                        <p:tav tm="0">
                                          <p:val>
                                            <p:strVal val="#ppt_x-.2"/>
                                          </p:val>
                                        </p:tav>
                                        <p:tav tm="100000">
                                          <p:val>
                                            <p:strVal val="#ppt_x"/>
                                          </p:val>
                                        </p:tav>
                                      </p:tavLst>
                                    </p:anim>
                                    <p:anim calcmode="lin" valueType="num">
                                      <p:cBhvr>
                                        <p:cTn id="14" dur="1000" fill="hold"/>
                                        <p:tgtEl>
                                          <p:spTgt spid="134151"/>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3415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34153"/>
                                        </p:tgtEl>
                                        <p:attrNameLst>
                                          <p:attrName>style.visibility</p:attrName>
                                        </p:attrNameLst>
                                      </p:cBhvr>
                                      <p:to>
                                        <p:strVal val="visible"/>
                                      </p:to>
                                    </p:set>
                                    <p:animEffect transition="in" filter="checkerboard(across)">
                                      <p:cBhvr>
                                        <p:cTn id="20" dur="500"/>
                                        <p:tgtEl>
                                          <p:spTgt spid="1341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34154"/>
                                        </p:tgtEl>
                                        <p:attrNameLst>
                                          <p:attrName>style.visibility</p:attrName>
                                        </p:attrNameLst>
                                      </p:cBhvr>
                                      <p:to>
                                        <p:strVal val="visible"/>
                                      </p:to>
                                    </p:set>
                                    <p:animEffect transition="in" filter="checkerboard(across)">
                                      <p:cBhvr>
                                        <p:cTn id="25" dur="500"/>
                                        <p:tgtEl>
                                          <p:spTgt spid="13415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134158"/>
                                        </p:tgtEl>
                                        <p:attrNameLst>
                                          <p:attrName>style.visibility</p:attrName>
                                        </p:attrNameLst>
                                      </p:cBhvr>
                                      <p:to>
                                        <p:strVal val="visible"/>
                                      </p:to>
                                    </p:set>
                                    <p:anim calcmode="lin" valueType="num">
                                      <p:cBhvr>
                                        <p:cTn id="30" dur="1000" fill="hold"/>
                                        <p:tgtEl>
                                          <p:spTgt spid="134158"/>
                                        </p:tgtEl>
                                        <p:attrNameLst>
                                          <p:attrName>ppt_x</p:attrName>
                                        </p:attrNameLst>
                                      </p:cBhvr>
                                      <p:tavLst>
                                        <p:tav tm="0">
                                          <p:val>
                                            <p:strVal val="#ppt_x-.2"/>
                                          </p:val>
                                        </p:tav>
                                        <p:tav tm="100000">
                                          <p:val>
                                            <p:strVal val="#ppt_x"/>
                                          </p:val>
                                        </p:tav>
                                      </p:tavLst>
                                    </p:anim>
                                    <p:anim calcmode="lin" valueType="num">
                                      <p:cBhvr>
                                        <p:cTn id="31" dur="1000" fill="hold"/>
                                        <p:tgtEl>
                                          <p:spTgt spid="134158"/>
                                        </p:tgtEl>
                                        <p:attrNameLst>
                                          <p:attrName>ppt_y</p:attrName>
                                        </p:attrNameLst>
                                      </p:cBhvr>
                                      <p:tavLst>
                                        <p:tav tm="0">
                                          <p:val>
                                            <p:strVal val="#ppt_y"/>
                                          </p:val>
                                        </p:tav>
                                        <p:tav tm="100000">
                                          <p:val>
                                            <p:strVal val="#ppt_y"/>
                                          </p:val>
                                        </p:tav>
                                      </p:tavLst>
                                    </p:anim>
                                    <p:animEffect transition="in" filter="wipe(right)" prLst="gradientSize: 0.1">
                                      <p:cBhvr>
                                        <p:cTn id="32" dur="1000"/>
                                        <p:tgtEl>
                                          <p:spTgt spid="1341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4155"/>
                                        </p:tgtEl>
                                        <p:attrNameLst>
                                          <p:attrName>style.visibility</p:attrName>
                                        </p:attrNameLst>
                                      </p:cBhvr>
                                      <p:to>
                                        <p:strVal val="visible"/>
                                      </p:to>
                                    </p:set>
                                    <p:animEffect transition="in" filter="wipe(left)">
                                      <p:cBhvr>
                                        <p:cTn id="37" dur="500"/>
                                        <p:tgtEl>
                                          <p:spTgt spid="1341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7" presetClass="entr" presetSubtype="0" fill="hold" grpId="0" nodeType="clickEffect">
                                  <p:stCondLst>
                                    <p:cond delay="0"/>
                                  </p:stCondLst>
                                  <p:childTnLst>
                                    <p:set>
                                      <p:cBhvr>
                                        <p:cTn id="41" dur="1" fill="hold">
                                          <p:stCondLst>
                                            <p:cond delay="0"/>
                                          </p:stCondLst>
                                        </p:cTn>
                                        <p:tgtEl>
                                          <p:spTgt spid="134160"/>
                                        </p:tgtEl>
                                        <p:attrNameLst>
                                          <p:attrName>style.visibility</p:attrName>
                                        </p:attrNameLst>
                                      </p:cBhvr>
                                      <p:to>
                                        <p:strVal val="visible"/>
                                      </p:to>
                                    </p:set>
                                    <p:animEffect transition="in" filter="fade">
                                      <p:cBhvr>
                                        <p:cTn id="42" dur="1000"/>
                                        <p:tgtEl>
                                          <p:spTgt spid="134160"/>
                                        </p:tgtEl>
                                      </p:cBhvr>
                                    </p:animEffect>
                                    <p:anim calcmode="lin" valueType="num">
                                      <p:cBhvr>
                                        <p:cTn id="43" dur="1000" fill="hold"/>
                                        <p:tgtEl>
                                          <p:spTgt spid="134160"/>
                                        </p:tgtEl>
                                        <p:attrNameLst>
                                          <p:attrName>ppt_x</p:attrName>
                                        </p:attrNameLst>
                                      </p:cBhvr>
                                      <p:tavLst>
                                        <p:tav tm="0">
                                          <p:val>
                                            <p:strVal val="#ppt_x"/>
                                          </p:val>
                                        </p:tav>
                                        <p:tav tm="100000">
                                          <p:val>
                                            <p:strVal val="#ppt_x"/>
                                          </p:val>
                                        </p:tav>
                                      </p:tavLst>
                                    </p:anim>
                                    <p:anim calcmode="lin" valueType="num">
                                      <p:cBhvr>
                                        <p:cTn id="44" dur="900" decel="100000" fill="hold"/>
                                        <p:tgtEl>
                                          <p:spTgt spid="134160"/>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134160"/>
                                        </p:tgtEl>
                                        <p:attrNameLst>
                                          <p:attrName>ppt_y</p:attrName>
                                        </p:attrNameLst>
                                      </p:cBhvr>
                                      <p:tavLst>
                                        <p:tav tm="0">
                                          <p:val>
                                            <p:strVal val="#ppt_y-.03"/>
                                          </p:val>
                                        </p:tav>
                                        <p:tav tm="100000">
                                          <p:val>
                                            <p:strVal val="#ppt_y"/>
                                          </p:val>
                                        </p:tav>
                                      </p:tavLst>
                                    </p:anim>
                                  </p:childTnLst>
                                </p:cTn>
                              </p:par>
                            </p:childTnLst>
                          </p:cTn>
                        </p:par>
                        <p:par>
                          <p:cTn id="46" fill="hold" nodeType="afterGroup">
                            <p:stCondLst>
                              <p:cond delay="1000"/>
                            </p:stCondLst>
                            <p:childTnLst>
                              <p:par>
                                <p:cTn id="47" presetID="37" presetClass="entr" presetSubtype="0" fill="hold" nodeType="afterEffect">
                                  <p:stCondLst>
                                    <p:cond delay="0"/>
                                  </p:stCondLst>
                                  <p:childTnLst>
                                    <p:set>
                                      <p:cBhvr>
                                        <p:cTn id="48" dur="1" fill="hold">
                                          <p:stCondLst>
                                            <p:cond delay="0"/>
                                          </p:stCondLst>
                                        </p:cTn>
                                        <p:tgtEl>
                                          <p:spTgt spid="134159"/>
                                        </p:tgtEl>
                                        <p:attrNameLst>
                                          <p:attrName>style.visibility</p:attrName>
                                        </p:attrNameLst>
                                      </p:cBhvr>
                                      <p:to>
                                        <p:strVal val="visible"/>
                                      </p:to>
                                    </p:set>
                                    <p:animEffect transition="in" filter="fade">
                                      <p:cBhvr>
                                        <p:cTn id="49" dur="1000"/>
                                        <p:tgtEl>
                                          <p:spTgt spid="134159"/>
                                        </p:tgtEl>
                                      </p:cBhvr>
                                    </p:animEffect>
                                    <p:anim calcmode="lin" valueType="num">
                                      <p:cBhvr>
                                        <p:cTn id="50" dur="1000" fill="hold"/>
                                        <p:tgtEl>
                                          <p:spTgt spid="134159"/>
                                        </p:tgtEl>
                                        <p:attrNameLst>
                                          <p:attrName>ppt_x</p:attrName>
                                        </p:attrNameLst>
                                      </p:cBhvr>
                                      <p:tavLst>
                                        <p:tav tm="0">
                                          <p:val>
                                            <p:strVal val="#ppt_x"/>
                                          </p:val>
                                        </p:tav>
                                        <p:tav tm="100000">
                                          <p:val>
                                            <p:strVal val="#ppt_x"/>
                                          </p:val>
                                        </p:tav>
                                      </p:tavLst>
                                    </p:anim>
                                    <p:anim calcmode="lin" valueType="num">
                                      <p:cBhvr>
                                        <p:cTn id="51" dur="900" decel="100000" fill="hold"/>
                                        <p:tgtEl>
                                          <p:spTgt spid="134159"/>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34159"/>
                                        </p:tgtEl>
                                        <p:attrNameLst>
                                          <p:attrName>ppt_y</p:attrName>
                                        </p:attrNameLst>
                                      </p:cBhvr>
                                      <p:tavLst>
                                        <p:tav tm="0">
                                          <p:val>
                                            <p:strVal val="#ppt_y-.03"/>
                                          </p:val>
                                        </p:tav>
                                        <p:tav tm="100000">
                                          <p:val>
                                            <p:strVal val="#ppt_y"/>
                                          </p:val>
                                        </p:tav>
                                      </p:tavLst>
                                    </p:anim>
                                  </p:childTnLst>
                                </p:cTn>
                              </p:par>
                            </p:childTnLst>
                          </p:cTn>
                        </p:par>
                        <p:par>
                          <p:cTn id="53" fill="hold" nodeType="afterGroup">
                            <p:stCondLst>
                              <p:cond delay="2000"/>
                            </p:stCondLst>
                            <p:childTnLst>
                              <p:par>
                                <p:cTn id="54" presetID="37" presetClass="entr" presetSubtype="0" fill="hold" grpId="0" nodeType="afterEffect">
                                  <p:stCondLst>
                                    <p:cond delay="0"/>
                                  </p:stCondLst>
                                  <p:childTnLst>
                                    <p:set>
                                      <p:cBhvr>
                                        <p:cTn id="55" dur="1" fill="hold">
                                          <p:stCondLst>
                                            <p:cond delay="0"/>
                                          </p:stCondLst>
                                        </p:cTn>
                                        <p:tgtEl>
                                          <p:spTgt spid="134161"/>
                                        </p:tgtEl>
                                        <p:attrNameLst>
                                          <p:attrName>style.visibility</p:attrName>
                                        </p:attrNameLst>
                                      </p:cBhvr>
                                      <p:to>
                                        <p:strVal val="visible"/>
                                      </p:to>
                                    </p:set>
                                    <p:animEffect transition="in" filter="fade">
                                      <p:cBhvr>
                                        <p:cTn id="56" dur="1000"/>
                                        <p:tgtEl>
                                          <p:spTgt spid="134161"/>
                                        </p:tgtEl>
                                      </p:cBhvr>
                                    </p:animEffect>
                                    <p:anim calcmode="lin" valueType="num">
                                      <p:cBhvr>
                                        <p:cTn id="57" dur="1000" fill="hold"/>
                                        <p:tgtEl>
                                          <p:spTgt spid="134161"/>
                                        </p:tgtEl>
                                        <p:attrNameLst>
                                          <p:attrName>ppt_x</p:attrName>
                                        </p:attrNameLst>
                                      </p:cBhvr>
                                      <p:tavLst>
                                        <p:tav tm="0">
                                          <p:val>
                                            <p:strVal val="#ppt_x"/>
                                          </p:val>
                                        </p:tav>
                                        <p:tav tm="100000">
                                          <p:val>
                                            <p:strVal val="#ppt_x"/>
                                          </p:val>
                                        </p:tav>
                                      </p:tavLst>
                                    </p:anim>
                                    <p:anim calcmode="lin" valueType="num">
                                      <p:cBhvr>
                                        <p:cTn id="58" dur="900" decel="100000" fill="hold"/>
                                        <p:tgtEl>
                                          <p:spTgt spid="134161"/>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13416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8" grpId="0" animBg="1"/>
      <p:bldP spid="134151" grpId="0" animBg="1"/>
      <p:bldP spid="134153" grpId="0" animBg="1"/>
      <p:bldP spid="134154" grpId="0" animBg="1"/>
      <p:bldP spid="134160" grpId="0"/>
      <p:bldP spid="13416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2B7B7DA-9A67-4990-95E6-F8A201336887}" type="slidenum">
              <a:rPr lang="en-US" altLang="zh-CN"/>
              <a:pPr/>
              <a:t>44</a:t>
            </a:fld>
            <a:endParaRPr lang="en-US" altLang="zh-CN"/>
          </a:p>
        </p:txBody>
      </p:sp>
      <p:sp>
        <p:nvSpPr>
          <p:cNvPr id="135170" name="Rectangle 2"/>
          <p:cNvSpPr>
            <a:spLocks noGrp="1" noChangeArrowheads="1"/>
          </p:cNvSpPr>
          <p:nvPr>
            <p:ph type="title"/>
          </p:nvPr>
        </p:nvSpPr>
        <p:spPr>
          <a:noFill/>
          <a:ln>
            <a:solidFill>
              <a:srgbClr val="800080"/>
            </a:solidFill>
          </a:ln>
        </p:spPr>
        <p:txBody>
          <a:bodyPr/>
          <a:lstStyle/>
          <a:p>
            <a:r>
              <a:rPr lang="en-US" altLang="zh-CN" sz="4000">
                <a:solidFill>
                  <a:srgbClr val="CC0099"/>
                </a:solidFill>
              </a:rPr>
              <a:t>§8.4  </a:t>
            </a:r>
            <a:r>
              <a:rPr lang="zh-CN" altLang="en-US" sz="4000">
                <a:solidFill>
                  <a:srgbClr val="CC0099"/>
                </a:solidFill>
              </a:rPr>
              <a:t>计算复杂性问题的提出</a:t>
            </a:r>
          </a:p>
        </p:txBody>
      </p:sp>
      <p:sp>
        <p:nvSpPr>
          <p:cNvPr id="135172" name="Rectangle 4"/>
          <p:cNvSpPr>
            <a:spLocks noChangeArrowheads="1"/>
          </p:cNvSpPr>
          <p:nvPr/>
        </p:nvSpPr>
        <p:spPr bwMode="auto">
          <a:xfrm>
            <a:off x="395288" y="1989138"/>
            <a:ext cx="8280400" cy="1625600"/>
          </a:xfrm>
          <a:prstGeom prst="rect">
            <a:avLst/>
          </a:prstGeom>
          <a:solidFill>
            <a:srgbClr val="FF99CC">
              <a:alpha val="39999"/>
            </a:srgbClr>
          </a:solidFill>
          <a:ln w="9525" algn="ctr">
            <a:solidFill>
              <a:srgbClr val="FF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离散模型的实质是从有限多个候选值中选取一个最佳取值。例如</a:t>
            </a:r>
            <a:r>
              <a:rPr lang="en-US" altLang="zh-CN" sz="2000" b="1">
                <a:solidFill>
                  <a:srgbClr val="000000"/>
                </a:solidFill>
                <a:latin typeface="幼圆" pitchFamily="49" charset="-122"/>
                <a:ea typeface="幼圆" pitchFamily="49" charset="-122"/>
                <a:cs typeface="Times New Roman" pitchFamily="18" charset="0"/>
              </a:rPr>
              <a:t>§8.1</a:t>
            </a:r>
            <a:r>
              <a:rPr lang="zh-CN" altLang="en-US" sz="2000" b="1">
                <a:solidFill>
                  <a:srgbClr val="000000"/>
                </a:solidFill>
                <a:latin typeface="幼圆" pitchFamily="49" charset="-122"/>
                <a:ea typeface="幼圆" pitchFamily="49" charset="-122"/>
                <a:cs typeface="Times New Roman" pitchFamily="18" charset="0"/>
              </a:rPr>
              <a:t>中的线性规划，虽然可行解一般有无穷多个，但线性规划基本定理指出，只要存在有限最优解，就必可在基本可行解中找到，而基本可行解总共只有有限多个。</a:t>
            </a:r>
            <a:r>
              <a:rPr lang="en-US" altLang="zh-CN" sz="2000" b="1">
                <a:solidFill>
                  <a:srgbClr val="000000"/>
                </a:solidFill>
                <a:latin typeface="幼圆" pitchFamily="49" charset="-122"/>
                <a:ea typeface="幼圆" pitchFamily="49" charset="-122"/>
                <a:cs typeface="Times New Roman" pitchFamily="18" charset="0"/>
              </a:rPr>
              <a:t>Dantzig</a:t>
            </a:r>
            <a:r>
              <a:rPr lang="zh-CN" altLang="en-US" sz="2000" b="1">
                <a:solidFill>
                  <a:srgbClr val="000000"/>
                </a:solidFill>
                <a:latin typeface="幼圆" pitchFamily="49" charset="-122"/>
                <a:ea typeface="幼圆" pitchFamily="49" charset="-122"/>
                <a:cs typeface="Times New Roman" pitchFamily="18" charset="0"/>
              </a:rPr>
              <a:t>的单纯形法正是利用了这一性质，在基本可行解中选取最优解。</a:t>
            </a:r>
          </a:p>
        </p:txBody>
      </p:sp>
      <p:sp>
        <p:nvSpPr>
          <p:cNvPr id="135175" name="AutoShape 7"/>
          <p:cNvSpPr>
            <a:spLocks noChangeArrowheads="1"/>
          </p:cNvSpPr>
          <p:nvPr/>
        </p:nvSpPr>
        <p:spPr bwMode="auto">
          <a:xfrm>
            <a:off x="395288" y="4076700"/>
            <a:ext cx="8280400" cy="1801813"/>
          </a:xfrm>
          <a:prstGeom prst="foldedCorner">
            <a:avLst>
              <a:gd name="adj" fmla="val 12500"/>
            </a:avLst>
          </a:prstGeom>
          <a:solidFill>
            <a:srgbClr val="FF99CC">
              <a:alpha val="55000"/>
            </a:srgbClr>
          </a:solidFill>
          <a:ln w="12700">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在有限多个候选者中选择其中之一，通常不存在连续模型中备受关注的解的存在性问题，因为有限个值中选取最佳取值，解的存在性不成问题。解的唯一性问题也不再被人们重视。例如，在用单纯形法求得一最优基本可行解后，我们认为问题已被解出，它是否还有其他的最优解，我们一般不再感兴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checkerboard(across)">
                                      <p:cBhvr>
                                        <p:cTn id="7" dur="500"/>
                                        <p:tgtEl>
                                          <p:spTgt spid="135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135175"/>
                                        </p:tgtEl>
                                        <p:attrNameLst>
                                          <p:attrName>style.visibility</p:attrName>
                                        </p:attrNameLst>
                                      </p:cBhvr>
                                      <p:to>
                                        <p:strVal val="visible"/>
                                      </p:to>
                                    </p:set>
                                    <p:animEffect transition="in" filter="fade">
                                      <p:cBhvr>
                                        <p:cTn id="12" dur="1000"/>
                                        <p:tgtEl>
                                          <p:spTgt spid="135175"/>
                                        </p:tgtEl>
                                      </p:cBhvr>
                                    </p:animEffect>
                                    <p:anim calcmode="lin" valueType="num">
                                      <p:cBhvr>
                                        <p:cTn id="13" dur="1000" fill="hold"/>
                                        <p:tgtEl>
                                          <p:spTgt spid="135175"/>
                                        </p:tgtEl>
                                        <p:attrNameLst>
                                          <p:attrName>ppt_x</p:attrName>
                                        </p:attrNameLst>
                                      </p:cBhvr>
                                      <p:tavLst>
                                        <p:tav tm="0">
                                          <p:val>
                                            <p:strVal val="#ppt_x"/>
                                          </p:val>
                                        </p:tav>
                                        <p:tav tm="100000">
                                          <p:val>
                                            <p:strVal val="#ppt_x"/>
                                          </p:val>
                                        </p:tav>
                                      </p:tavLst>
                                    </p:anim>
                                    <p:anim calcmode="lin" valueType="num">
                                      <p:cBhvr>
                                        <p:cTn id="14" dur="900" decel="100000" fill="hold"/>
                                        <p:tgtEl>
                                          <p:spTgt spid="13517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3517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nimBg="1"/>
      <p:bldP spid="13517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8E7279C-4E00-4F32-A875-89C654EE44EB}" type="slidenum">
              <a:rPr lang="en-US" altLang="zh-CN"/>
              <a:pPr/>
              <a:t>45</a:t>
            </a:fld>
            <a:endParaRPr lang="en-US" altLang="zh-CN"/>
          </a:p>
        </p:txBody>
      </p:sp>
      <p:sp>
        <p:nvSpPr>
          <p:cNvPr id="136197" name="AutoShape 5"/>
          <p:cNvSpPr>
            <a:spLocks noChangeArrowheads="1"/>
          </p:cNvSpPr>
          <p:nvPr/>
        </p:nvSpPr>
        <p:spPr bwMode="auto">
          <a:xfrm>
            <a:off x="468313" y="404813"/>
            <a:ext cx="8280400" cy="2409825"/>
          </a:xfrm>
          <a:prstGeom prst="wedgeRoundRectCallout">
            <a:avLst>
              <a:gd name="adj1" fmla="val -42407"/>
              <a:gd name="adj2" fmla="val -54745"/>
              <a:gd name="adj3" fmla="val 16667"/>
            </a:avLst>
          </a:prstGeom>
          <a:solidFill>
            <a:srgbClr val="FF99CC">
              <a:alpha val="50000"/>
            </a:srgbClr>
          </a:solidFill>
          <a:ln w="12700" algn="ctr">
            <a:solidFill>
              <a:srgbClr val="FF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幼圆" pitchFamily="49" charset="-122"/>
                <a:ea typeface="幼圆" pitchFamily="49" charset="-122"/>
                <a:cs typeface="Times New Roman" pitchFamily="18" charset="0"/>
              </a:rPr>
              <a:t>也许有人会想，从有限种可能方案中挑选一种，这总是比较容易的。如果一一比较下去，最后总可以得出满意的结果。然而，事实并非如此简单，关键在于问题的规模和求解时的计算量。随着电子计算机的出现，人们对问题可解性的认识在观念上发生了根本改变。一个在理论上可解的问题如果在实际求解时需要化费不合理的时间（如几百年、几千年甚至更长时间），我们不能心安理得地认为它已被解决，而应当去寻找更好、更实用的算法。</a:t>
            </a:r>
          </a:p>
        </p:txBody>
      </p:sp>
      <p:pic>
        <p:nvPicPr>
          <p:cNvPr id="136196" name="Picture 4" descr="GIFICOB0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8913"/>
            <a:ext cx="590550" cy="857250"/>
          </a:xfrm>
          <a:prstGeom prst="rect">
            <a:avLst/>
          </a:prstGeom>
          <a:noFill/>
          <a:extLst>
            <a:ext uri="{909E8E84-426E-40DD-AFC4-6F175D3DCCD1}">
              <a14:hiddenFill xmlns:a14="http://schemas.microsoft.com/office/drawing/2010/main">
                <a:solidFill>
                  <a:srgbClr val="FFFFFF"/>
                </a:solidFill>
              </a14:hiddenFill>
            </a:ext>
          </a:extLst>
        </p:spPr>
      </p:pic>
      <p:sp>
        <p:nvSpPr>
          <p:cNvPr id="136199" name="AutoShape 7"/>
          <p:cNvSpPr>
            <a:spLocks noChangeArrowheads="1"/>
          </p:cNvSpPr>
          <p:nvPr/>
        </p:nvSpPr>
        <p:spPr bwMode="auto">
          <a:xfrm>
            <a:off x="395288" y="2997200"/>
            <a:ext cx="8424862" cy="3498850"/>
          </a:xfrm>
          <a:prstGeom prst="foldedCorner">
            <a:avLst>
              <a:gd name="adj" fmla="val 12500"/>
            </a:avLst>
          </a:prstGeom>
          <a:solidFill>
            <a:srgbClr val="FF99CC">
              <a:alpha val="39999"/>
            </a:srgbClr>
          </a:solidFill>
          <a:ln w="12700">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ea typeface="幼圆" pitchFamily="49" charset="-122"/>
              </a:rPr>
              <a:t>从本章开始，我们将区分问题与问题的实例。由于篇幅的限止，我们不准备给出严格的定义。问题是一类实际问题的数学模型的总称，如线性规划问题、运输问题、指派问题等等。在一个问题中一般总包含着若干个参数，给定这些参数，就给出了这一问题的一个实例。容易想到，单纯形法解一个有几百个变量的线性规划实例一般总比解一个只有几十个变量的线性规划实例化费更多的时间。因而，在估算一个算法的计算量时显然应当同时考虑到实例的规模。严格地讲，一个实例的规模应当用其输入数的二进制长度的总和来表示。但粗略地讲，变量的多少常常也能在一定程度上反映出实例规模的大小。在本书中，如无特别说明，我们将以变量个数来表示实例的规模，虽然这样做是不够严格的，但比较方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afterEffect">
                                  <p:stCondLst>
                                    <p:cond delay="0"/>
                                  </p:stCondLst>
                                  <p:childTnLst>
                                    <p:set>
                                      <p:cBhvr>
                                        <p:cTn id="6" dur="1" fill="hold">
                                          <p:stCondLst>
                                            <p:cond delay="0"/>
                                          </p:stCondLst>
                                        </p:cTn>
                                        <p:tgtEl>
                                          <p:spTgt spid="136196"/>
                                        </p:tgtEl>
                                        <p:attrNameLst>
                                          <p:attrName>style.visibility</p:attrName>
                                        </p:attrNameLst>
                                      </p:cBhvr>
                                      <p:to>
                                        <p:strVal val="visible"/>
                                      </p:to>
                                    </p:set>
                                    <p:animScale>
                                      <p:cBhvr>
                                        <p:cTn id="7" dur="1000" decel="50000" fill="hold">
                                          <p:stCondLst>
                                            <p:cond delay="0"/>
                                          </p:stCondLst>
                                        </p:cTn>
                                        <p:tgtEl>
                                          <p:spTgt spid="13619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36196"/>
                                        </p:tgtEl>
                                        <p:attrNameLst>
                                          <p:attrName>ppt_x</p:attrName>
                                          <p:attrName>ppt_y</p:attrName>
                                        </p:attrNameLst>
                                      </p:cBhvr>
                                    </p:animMotion>
                                    <p:animEffect transition="in" filter="fade">
                                      <p:cBhvr>
                                        <p:cTn id="9" dur="1000"/>
                                        <p:tgtEl>
                                          <p:spTgt spid="13619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36197"/>
                                        </p:tgtEl>
                                        <p:attrNameLst>
                                          <p:attrName>style.visibility</p:attrName>
                                        </p:attrNameLst>
                                      </p:cBhvr>
                                      <p:to>
                                        <p:strVal val="visible"/>
                                      </p:to>
                                    </p:set>
                                    <p:animEffect transition="in" filter="dissolve">
                                      <p:cBhvr>
                                        <p:cTn id="14" dur="500"/>
                                        <p:tgtEl>
                                          <p:spTgt spid="13619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36199"/>
                                        </p:tgtEl>
                                        <p:attrNameLst>
                                          <p:attrName>style.visibility</p:attrName>
                                        </p:attrNameLst>
                                      </p:cBhvr>
                                      <p:to>
                                        <p:strVal val="visible"/>
                                      </p:to>
                                    </p:set>
                                    <p:animEffect transition="in" filter="checkerboard(across)">
                                      <p:cBhvr>
                                        <p:cTn id="19" dur="500"/>
                                        <p:tgtEl>
                                          <p:spTgt spid="136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nimBg="1"/>
      <p:bldP spid="13619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A88DBEA6-D354-4DDF-A436-858AFCEE1AF3}" type="slidenum">
              <a:rPr lang="en-US" altLang="zh-CN"/>
              <a:pPr/>
              <a:t>46</a:t>
            </a:fld>
            <a:endParaRPr lang="en-US" altLang="zh-CN"/>
          </a:p>
        </p:txBody>
      </p:sp>
      <p:sp>
        <p:nvSpPr>
          <p:cNvPr id="137221" name="AutoShape 5"/>
          <p:cNvSpPr>
            <a:spLocks noChangeArrowheads="1"/>
          </p:cNvSpPr>
          <p:nvPr/>
        </p:nvSpPr>
        <p:spPr bwMode="auto">
          <a:xfrm>
            <a:off x="971550" y="360363"/>
            <a:ext cx="7775575" cy="765175"/>
          </a:xfrm>
          <a:prstGeom prst="wedgeRoundRectCallout">
            <a:avLst>
              <a:gd name="adj1" fmla="val -45222"/>
              <a:gd name="adj2" fmla="val 78218"/>
              <a:gd name="adj3" fmla="val 16667"/>
            </a:avLst>
          </a:prstGeom>
          <a:solidFill>
            <a:srgbClr val="FF99CC">
              <a:alpha val="39999"/>
            </a:srgbClr>
          </a:solidFill>
          <a:ln w="12700" algn="ctr">
            <a:solidFill>
              <a:srgbClr val="FF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000000"/>
                </a:solidFill>
                <a:latin typeface="幼圆" pitchFamily="49" charset="-122"/>
                <a:ea typeface="幼圆" pitchFamily="49" charset="-122"/>
                <a:cs typeface="Times New Roman" pitchFamily="18" charset="0"/>
              </a:rPr>
              <a:t>比较算法的好坏，从不同的角度出发，有各种不同的标准。在这里，我们仅就算法的计算速度作一个十分粗略的比较。</a:t>
            </a:r>
            <a:r>
              <a:rPr lang="zh-CN" altLang="en-US" sz="2000" b="1">
                <a:latin typeface="幼圆" pitchFamily="49" charset="-122"/>
                <a:ea typeface="幼圆" pitchFamily="49" charset="-122"/>
                <a:cs typeface="Times New Roman" pitchFamily="18" charset="0"/>
              </a:rPr>
              <a:t> </a:t>
            </a:r>
          </a:p>
        </p:txBody>
      </p:sp>
      <p:pic>
        <p:nvPicPr>
          <p:cNvPr id="137220" name="Picture 4" descr="GIFICOB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76250"/>
            <a:ext cx="457200" cy="1000125"/>
          </a:xfrm>
          <a:prstGeom prst="rect">
            <a:avLst/>
          </a:prstGeom>
          <a:noFill/>
          <a:extLst>
            <a:ext uri="{909E8E84-426E-40DD-AFC4-6F175D3DCCD1}">
              <a14:hiddenFill xmlns:a14="http://schemas.microsoft.com/office/drawing/2010/main">
                <a:solidFill>
                  <a:srgbClr val="FFFFFF"/>
                </a:solidFill>
              </a14:hiddenFill>
            </a:ext>
          </a:extLst>
        </p:spPr>
      </p:pic>
      <p:sp>
        <p:nvSpPr>
          <p:cNvPr id="137223" name="AutoShape 7"/>
          <p:cNvSpPr>
            <a:spLocks noChangeArrowheads="1"/>
          </p:cNvSpPr>
          <p:nvPr/>
        </p:nvSpPr>
        <p:spPr bwMode="auto">
          <a:xfrm>
            <a:off x="395288" y="1628775"/>
            <a:ext cx="8424862" cy="784225"/>
          </a:xfrm>
          <a:prstGeom prst="foldedCorner">
            <a:avLst>
              <a:gd name="adj" fmla="val 12500"/>
            </a:avLst>
          </a:prstGeom>
          <a:solidFill>
            <a:srgbClr val="FF99CC">
              <a:alpha val="39999"/>
            </a:srgbClr>
          </a:solidFill>
          <a:ln w="12700">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800000"/>
                </a:solidFill>
                <a:latin typeface="幼圆" pitchFamily="49" charset="-122"/>
                <a:ea typeface="幼圆" pitchFamily="49" charset="-122"/>
                <a:cs typeface="Times New Roman" pitchFamily="18" charset="0"/>
              </a:rPr>
              <a:t>例</a:t>
            </a:r>
            <a:r>
              <a:rPr lang="en-US" altLang="zh-CN" sz="2000" b="1">
                <a:solidFill>
                  <a:srgbClr val="800000"/>
                </a:solidFill>
                <a:latin typeface="幼圆" pitchFamily="49" charset="-122"/>
                <a:ea typeface="幼圆" pitchFamily="49" charset="-122"/>
                <a:cs typeface="Times New Roman" pitchFamily="18" charset="0"/>
              </a:rPr>
              <a:t>8.7</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（整理问题）给定</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个实数</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a</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Arial"/>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a</a:t>
            </a:r>
            <a:r>
              <a:rPr lang="en-US" altLang="zh-CN" sz="2000" b="1" i="1" baseline="-30000">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，要求将它整理成由小到大排列（或由大到小排列）的顺序：</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b</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Arial"/>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b</a:t>
            </a:r>
            <a:r>
              <a:rPr lang="en-US" altLang="zh-CN" sz="2000" b="1" i="1" baseline="-30000">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b</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Arial"/>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b</a:t>
            </a:r>
            <a:r>
              <a:rPr lang="en-US" altLang="zh-CN" sz="2000" b="1" i="1" baseline="-30000">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a:t>
            </a:r>
          </a:p>
        </p:txBody>
      </p:sp>
      <p:sp>
        <p:nvSpPr>
          <p:cNvPr id="137226" name="Rectangle 1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7228" name="Group 12"/>
          <p:cNvGrpSpPr>
            <a:grpSpLocks/>
          </p:cNvGrpSpPr>
          <p:nvPr/>
        </p:nvGrpSpPr>
        <p:grpSpPr bwMode="auto">
          <a:xfrm>
            <a:off x="395288" y="2636838"/>
            <a:ext cx="8424862" cy="1462087"/>
            <a:chOff x="249" y="1661"/>
            <a:chExt cx="5307" cy="921"/>
          </a:xfrm>
        </p:grpSpPr>
        <p:sp>
          <p:nvSpPr>
            <p:cNvPr id="137224" name="AutoShape 8"/>
            <p:cNvSpPr>
              <a:spLocks noChangeArrowheads="1"/>
            </p:cNvSpPr>
            <p:nvPr/>
          </p:nvSpPr>
          <p:spPr bwMode="auto">
            <a:xfrm>
              <a:off x="249" y="1661"/>
              <a:ext cx="5307" cy="921"/>
            </a:xfrm>
            <a:prstGeom prst="foldedCorner">
              <a:avLst>
                <a:gd name="adj" fmla="val 12500"/>
              </a:avLst>
            </a:prstGeom>
            <a:solidFill>
              <a:srgbClr val="99CC00">
                <a:alpha val="39999"/>
              </a:srgbClr>
            </a:solidFill>
            <a:ln w="12700">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（算法</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  取出</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a</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Arial"/>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a</a:t>
              </a:r>
              <a:r>
                <a:rPr lang="en-US" altLang="zh-CN" sz="2000" b="1" i="1" baseline="-30000">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中的最小者，令其为</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。从</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a</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Arial"/>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a</a:t>
              </a:r>
              <a:r>
                <a:rPr lang="en-US" altLang="zh-CN" sz="2000" b="1" i="1" baseline="-30000">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中去除</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，在余下的</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个数中选出最小者，令其为</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，直至得到</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b</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Arial"/>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b</a:t>
              </a:r>
              <a:r>
                <a:rPr lang="en-US" altLang="zh-CN" sz="2000" b="1" i="1" baseline="-30000">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a:t>
              </a:r>
            </a:p>
            <a:p>
              <a:pPr algn="l"/>
              <a:r>
                <a:rPr lang="zh-CN" altLang="en-US" sz="2000" b="1">
                  <a:solidFill>
                    <a:srgbClr val="000000"/>
                  </a:solidFill>
                  <a:latin typeface="幼圆" pitchFamily="49" charset="-122"/>
                  <a:ea typeface="幼圆" pitchFamily="49" charset="-122"/>
                  <a:cs typeface="Times New Roman" pitchFamily="18" charset="0"/>
                </a:rPr>
                <a:t>容易看出，为了排出</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b</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Arial"/>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b</a:t>
              </a:r>
              <a:r>
                <a:rPr lang="en-US" altLang="zh-CN" sz="2000" b="1" i="1" baseline="-30000">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，算法工作了       次比较。</a:t>
              </a:r>
            </a:p>
          </p:txBody>
        </p:sp>
        <p:graphicFrame>
          <p:nvGraphicFramePr>
            <p:cNvPr id="137225" name="Object 9"/>
            <p:cNvGraphicFramePr>
              <a:graphicFrameLocks noChangeAspect="1"/>
            </p:cNvGraphicFramePr>
            <p:nvPr/>
          </p:nvGraphicFramePr>
          <p:xfrm>
            <a:off x="3696" y="2115"/>
            <a:ext cx="590" cy="440"/>
          </p:xfrm>
          <a:graphic>
            <a:graphicData uri="http://schemas.openxmlformats.org/presentationml/2006/ole">
              <mc:AlternateContent xmlns:mc="http://schemas.openxmlformats.org/markup-compatibility/2006">
                <mc:Choice xmlns:v="urn:schemas-microsoft-com:vml" Requires="v">
                  <p:oleObj spid="_x0000_s137229" r:id="rId4" imgW="520474" imgH="393529" progId="Equation.DSMT4">
                    <p:embed/>
                  </p:oleObj>
                </mc:Choice>
                <mc:Fallback>
                  <p:oleObj r:id="rId4" imgW="520474" imgH="393529"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2115"/>
                          <a:ext cx="590"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7227" name="AutoShape 11"/>
          <p:cNvSpPr>
            <a:spLocks noChangeArrowheads="1"/>
          </p:cNvSpPr>
          <p:nvPr/>
        </p:nvSpPr>
        <p:spPr bwMode="auto">
          <a:xfrm>
            <a:off x="395288" y="4365625"/>
            <a:ext cx="8424862" cy="1801813"/>
          </a:xfrm>
          <a:prstGeom prst="foldedCorner">
            <a:avLst>
              <a:gd name="adj" fmla="val 12500"/>
            </a:avLst>
          </a:prstGeom>
          <a:solidFill>
            <a:srgbClr val="99CCFF">
              <a:alpha val="39999"/>
            </a:srgbClr>
          </a:solidFill>
          <a:ln w="12700">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（算法</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a:t>
            </a:r>
          </a:p>
          <a:p>
            <a:pPr algn="l"/>
            <a:r>
              <a:rPr lang="zh-CN" altLang="en-US" sz="2000" b="1">
                <a:solidFill>
                  <a:srgbClr val="000000"/>
                </a:solidFill>
                <a:latin typeface="幼圆" pitchFamily="49" charset="-122"/>
                <a:ea typeface="幼圆" pitchFamily="49" charset="-122"/>
                <a:cs typeface="Times New Roman" pitchFamily="18" charset="0"/>
              </a:rPr>
              <a:t>步</a:t>
            </a:r>
            <a:r>
              <a:rPr lang="en-US" altLang="zh-CN" sz="2000" b="1">
                <a:solidFill>
                  <a:srgbClr val="000000"/>
                </a:solidFill>
                <a:latin typeface="幼圆" pitchFamily="49" charset="-122"/>
                <a:ea typeface="幼圆" pitchFamily="49" charset="-122"/>
                <a:cs typeface="Times New Roman" pitchFamily="18" charset="0"/>
              </a:rPr>
              <a:t>0  </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 </a:t>
            </a:r>
          </a:p>
          <a:p>
            <a:pPr algn="l"/>
            <a:r>
              <a:rPr lang="zh-CN" altLang="en-US" sz="2000" b="1">
                <a:solidFill>
                  <a:srgbClr val="000000"/>
                </a:solidFill>
                <a:latin typeface="幼圆" pitchFamily="49" charset="-122"/>
                <a:ea typeface="幼圆" pitchFamily="49" charset="-122"/>
                <a:cs typeface="Times New Roman" pitchFamily="18" charset="0"/>
              </a:rPr>
              <a:t>步</a:t>
            </a:r>
            <a:r>
              <a:rPr lang="en-US" altLang="zh-CN" sz="2000" b="1">
                <a:solidFill>
                  <a:srgbClr val="000000"/>
                </a:solidFill>
                <a:latin typeface="幼圆" pitchFamily="49" charset="-122"/>
                <a:ea typeface="幼圆" pitchFamily="49" charset="-122"/>
                <a:cs typeface="Times New Roman" pitchFamily="18" charset="0"/>
              </a:rPr>
              <a:t>1  </a:t>
            </a:r>
            <a:r>
              <a:rPr lang="zh-CN" altLang="en-US" sz="2000" b="1">
                <a:solidFill>
                  <a:srgbClr val="000000"/>
                </a:solidFill>
                <a:latin typeface="幼圆" pitchFamily="49" charset="-122"/>
                <a:ea typeface="幼圆" pitchFamily="49" charset="-122"/>
                <a:cs typeface="Times New Roman" pitchFamily="18" charset="0"/>
              </a:rPr>
              <a:t>设已有</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i="1" baseline="-30000">
                <a:solidFill>
                  <a:srgbClr val="000000"/>
                </a:solidFill>
                <a:latin typeface="幼圆" pitchFamily="49" charset="-122"/>
                <a:ea typeface="幼圆" pitchFamily="49" charset="-122"/>
                <a:cs typeface="Times New Roman" pitchFamily="18" charset="0"/>
              </a:rPr>
              <a:t>k</a:t>
            </a:r>
            <a:r>
              <a:rPr lang="en-US" altLang="zh-CN" sz="2000" b="1">
                <a:solidFill>
                  <a:srgbClr val="000000"/>
                </a:solidFill>
                <a:latin typeface="幼圆" pitchFamily="49" charset="-122"/>
                <a:ea typeface="幼圆" pitchFamily="49" charset="-122"/>
                <a:cs typeface="Times New Roman" pitchFamily="18" charset="0"/>
              </a:rPr>
              <a:t> (1≤</a:t>
            </a:r>
            <a:r>
              <a:rPr lang="en-US" altLang="zh-CN" sz="2000" b="1" i="1">
                <a:solidFill>
                  <a:srgbClr val="000000"/>
                </a:solidFill>
                <a:latin typeface="幼圆" pitchFamily="49" charset="-122"/>
                <a:ea typeface="幼圆" pitchFamily="49" charset="-122"/>
                <a:cs typeface="Times New Roman" pitchFamily="18" charset="0"/>
              </a:rPr>
              <a:t>k&lt;n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，将按两分法比较的方式把</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i="1" baseline="-30000">
                <a:solidFill>
                  <a:srgbClr val="000000"/>
                </a:solidFill>
                <a:latin typeface="幼圆" pitchFamily="49" charset="-122"/>
                <a:ea typeface="幼圆" pitchFamily="49" charset="-122"/>
                <a:cs typeface="Times New Roman" pitchFamily="18" charset="0"/>
              </a:rPr>
              <a:t>k</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排入其中：若</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i="1" baseline="-30000">
                <a:solidFill>
                  <a:srgbClr val="000000"/>
                </a:solidFill>
                <a:latin typeface="幼圆" pitchFamily="49" charset="-122"/>
                <a:ea typeface="幼圆" pitchFamily="49" charset="-122"/>
                <a:cs typeface="Times New Roman" pitchFamily="18" charset="0"/>
              </a:rPr>
              <a:t>k+1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i="1" baseline="-30000">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，令（</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b</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i="1" baseline="-30000">
                <a:solidFill>
                  <a:srgbClr val="000000"/>
                </a:solidFill>
                <a:latin typeface="幼圆" pitchFamily="49" charset="-122"/>
                <a:ea typeface="幼圆" pitchFamily="49" charset="-122"/>
                <a:cs typeface="Times New Roman" pitchFamily="18" charset="0"/>
              </a:rPr>
              <a:t>k </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b</a:t>
            </a:r>
            <a:r>
              <a:rPr lang="en-US" altLang="zh-CN" sz="2000" b="1" i="1" baseline="-30000">
                <a:solidFill>
                  <a:srgbClr val="000000"/>
                </a:solidFill>
                <a:latin typeface="幼圆" pitchFamily="49" charset="-122"/>
                <a:ea typeface="幼圆" pitchFamily="49" charset="-122"/>
                <a:cs typeface="Times New Roman" pitchFamily="18" charset="0"/>
              </a:rPr>
              <a:t>k</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i="1" baseline="-30000">
                <a:solidFill>
                  <a:srgbClr val="000000"/>
                </a:solidFill>
                <a:latin typeface="幼圆" pitchFamily="49" charset="-122"/>
                <a:ea typeface="幼圆" pitchFamily="49" charset="-122"/>
                <a:cs typeface="Times New Roman" pitchFamily="18" charset="0"/>
              </a:rPr>
              <a:t>k</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i="1" baseline="-30000">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）。若</a:t>
            </a:r>
            <a:r>
              <a:rPr lang="en-US" altLang="zh-CN" sz="2000" b="1" i="1">
                <a:solidFill>
                  <a:srgbClr val="000000"/>
                </a:solidFill>
                <a:latin typeface="幼圆" pitchFamily="49" charset="-122"/>
                <a:ea typeface="幼圆" pitchFamily="49" charset="-122"/>
                <a:cs typeface="Times New Roman" pitchFamily="18" charset="0"/>
              </a:rPr>
              <a:t>k</a:t>
            </a:r>
            <a:r>
              <a:rPr lang="en-US" altLang="zh-CN" sz="2000" b="1">
                <a:solidFill>
                  <a:srgbClr val="000000"/>
                </a:solidFill>
                <a:latin typeface="幼圆" pitchFamily="49" charset="-122"/>
                <a:ea typeface="幼圆" pitchFamily="49" charset="-122"/>
                <a:cs typeface="Times New Roman" pitchFamily="18" charset="0"/>
              </a:rPr>
              <a:t>+1&lt;</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，令</a:t>
            </a:r>
            <a:r>
              <a:rPr lang="en-US" altLang="zh-CN" sz="2000" b="1" i="1">
                <a:solidFill>
                  <a:srgbClr val="000000"/>
                </a:solidFill>
                <a:latin typeface="幼圆" pitchFamily="49" charset="-122"/>
                <a:ea typeface="幼圆" pitchFamily="49" charset="-122"/>
                <a:cs typeface="Times New Roman" pitchFamily="18" charset="0"/>
              </a:rPr>
              <a:t>k </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k</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，返回步</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additive="base">
                                        <p:cTn id="7" dur="500" fill="hold"/>
                                        <p:tgtEl>
                                          <p:spTgt spid="137220"/>
                                        </p:tgtEl>
                                        <p:attrNameLst>
                                          <p:attrName>ppt_x</p:attrName>
                                        </p:attrNameLst>
                                      </p:cBhvr>
                                      <p:tavLst>
                                        <p:tav tm="0">
                                          <p:val>
                                            <p:strVal val="0-#ppt_w/2"/>
                                          </p:val>
                                        </p:tav>
                                        <p:tav tm="100000">
                                          <p:val>
                                            <p:strVal val="#ppt_x"/>
                                          </p:val>
                                        </p:tav>
                                      </p:tavLst>
                                    </p:anim>
                                    <p:anim calcmode="lin" valueType="num">
                                      <p:cBhvr additive="base">
                                        <p:cTn id="8" dur="500" fill="hold"/>
                                        <p:tgtEl>
                                          <p:spTgt spid="1372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7221"/>
                                        </p:tgtEl>
                                        <p:attrNameLst>
                                          <p:attrName>style.visibility</p:attrName>
                                        </p:attrNameLst>
                                      </p:cBhvr>
                                      <p:to>
                                        <p:strVal val="visible"/>
                                      </p:to>
                                    </p:set>
                                    <p:animEffect transition="in" filter="dissolve">
                                      <p:cBhvr>
                                        <p:cTn id="13" dur="500"/>
                                        <p:tgtEl>
                                          <p:spTgt spid="1372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137223"/>
                                        </p:tgtEl>
                                        <p:attrNameLst>
                                          <p:attrName>style.visibility</p:attrName>
                                        </p:attrNameLst>
                                      </p:cBhvr>
                                      <p:to>
                                        <p:strVal val="visible"/>
                                      </p:to>
                                    </p:set>
                                    <p:anim calcmode="lin" valueType="num">
                                      <p:cBhvr>
                                        <p:cTn id="18" dur="1000" fill="hold"/>
                                        <p:tgtEl>
                                          <p:spTgt spid="137223"/>
                                        </p:tgtEl>
                                        <p:attrNameLst>
                                          <p:attrName>ppt_x</p:attrName>
                                        </p:attrNameLst>
                                      </p:cBhvr>
                                      <p:tavLst>
                                        <p:tav tm="0">
                                          <p:val>
                                            <p:strVal val="#ppt_x-.2"/>
                                          </p:val>
                                        </p:tav>
                                        <p:tav tm="100000">
                                          <p:val>
                                            <p:strVal val="#ppt_x"/>
                                          </p:val>
                                        </p:tav>
                                      </p:tavLst>
                                    </p:anim>
                                    <p:anim calcmode="lin" valueType="num">
                                      <p:cBhvr>
                                        <p:cTn id="19" dur="1000" fill="hold"/>
                                        <p:tgtEl>
                                          <p:spTgt spid="137223"/>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372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nodeType="clickEffect">
                                  <p:stCondLst>
                                    <p:cond delay="0"/>
                                  </p:stCondLst>
                                  <p:childTnLst>
                                    <p:set>
                                      <p:cBhvr>
                                        <p:cTn id="24" dur="1" fill="hold">
                                          <p:stCondLst>
                                            <p:cond delay="0"/>
                                          </p:stCondLst>
                                        </p:cTn>
                                        <p:tgtEl>
                                          <p:spTgt spid="137228"/>
                                        </p:tgtEl>
                                        <p:attrNameLst>
                                          <p:attrName>style.visibility</p:attrName>
                                        </p:attrNameLst>
                                      </p:cBhvr>
                                      <p:to>
                                        <p:strVal val="visible"/>
                                      </p:to>
                                    </p:set>
                                    <p:animEffect transition="in" filter="strips(downLeft)">
                                      <p:cBhvr>
                                        <p:cTn id="25" dur="500"/>
                                        <p:tgtEl>
                                          <p:spTgt spid="1372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37227"/>
                                        </p:tgtEl>
                                        <p:attrNameLst>
                                          <p:attrName>style.visibility</p:attrName>
                                        </p:attrNameLst>
                                      </p:cBhvr>
                                      <p:to>
                                        <p:strVal val="visible"/>
                                      </p:to>
                                    </p:set>
                                    <p:animEffect transition="in" filter="checkerboard(across)">
                                      <p:cBhvr>
                                        <p:cTn id="30" dur="500"/>
                                        <p:tgtEl>
                                          <p:spTgt spid="137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animBg="1"/>
      <p:bldP spid="137223" grpId="0" animBg="1"/>
      <p:bldP spid="13722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0"/>
          </p:nvPr>
        </p:nvSpPr>
        <p:spPr/>
        <p:txBody>
          <a:bodyPr/>
          <a:lstStyle/>
          <a:p>
            <a:fld id="{D10B3135-03B2-496D-8990-804D6F010CA4}" type="slidenum">
              <a:rPr lang="en-US" altLang="zh-CN"/>
              <a:pPr/>
              <a:t>47</a:t>
            </a:fld>
            <a:endParaRPr lang="en-US" altLang="zh-CN"/>
          </a:p>
        </p:txBody>
      </p:sp>
      <p:pic>
        <p:nvPicPr>
          <p:cNvPr id="138244" name="Picture 4" descr="GIFICOB0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549275"/>
            <a:ext cx="552450" cy="933450"/>
          </a:xfrm>
          <a:prstGeom prst="rect">
            <a:avLst/>
          </a:prstGeom>
          <a:noFill/>
          <a:extLst>
            <a:ext uri="{909E8E84-426E-40DD-AFC4-6F175D3DCCD1}">
              <a14:hiddenFill xmlns:a14="http://schemas.microsoft.com/office/drawing/2010/main">
                <a:solidFill>
                  <a:srgbClr val="FFFFFF"/>
                </a:solidFill>
              </a14:hiddenFill>
            </a:ext>
          </a:extLst>
        </p:spPr>
      </p:pic>
      <p:sp>
        <p:nvSpPr>
          <p:cNvPr id="138245" name="AutoShape 5"/>
          <p:cNvSpPr>
            <a:spLocks noChangeArrowheads="1"/>
          </p:cNvSpPr>
          <p:nvPr/>
        </p:nvSpPr>
        <p:spPr bwMode="auto">
          <a:xfrm>
            <a:off x="2484438" y="188913"/>
            <a:ext cx="3813175" cy="1042987"/>
          </a:xfrm>
          <a:prstGeom prst="cloudCallout">
            <a:avLst>
              <a:gd name="adj1" fmla="val -69898"/>
              <a:gd name="adj2" fmla="val 18644"/>
            </a:avLst>
          </a:prstGeom>
          <a:solidFill>
            <a:srgbClr val="99CC00">
              <a:alpha val="45000"/>
            </a:srgbClr>
          </a:solidFill>
          <a:ln w="12700">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1">
                <a:solidFill>
                  <a:srgbClr val="000000"/>
                </a:solidFill>
                <a:latin typeface="幼圆" pitchFamily="49" charset="-122"/>
                <a:ea typeface="幼圆" pitchFamily="49" charset="-122"/>
                <a:cs typeface="Times New Roman" pitchFamily="18" charset="0"/>
              </a:rPr>
              <a:t>我们来分析一下算法</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的计算量：</a:t>
            </a:r>
          </a:p>
        </p:txBody>
      </p:sp>
      <p:sp>
        <p:nvSpPr>
          <p:cNvPr id="13824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8250"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8262" name="Group 22"/>
          <p:cNvGrpSpPr>
            <a:grpSpLocks/>
          </p:cNvGrpSpPr>
          <p:nvPr/>
        </p:nvGrpSpPr>
        <p:grpSpPr bwMode="auto">
          <a:xfrm>
            <a:off x="395288" y="1412875"/>
            <a:ext cx="8497887" cy="2592388"/>
            <a:chOff x="249" y="935"/>
            <a:chExt cx="5353" cy="1633"/>
          </a:xfrm>
        </p:grpSpPr>
        <p:sp>
          <p:nvSpPr>
            <p:cNvPr id="138246" name="AutoShape 6"/>
            <p:cNvSpPr>
              <a:spLocks noChangeArrowheads="1"/>
            </p:cNvSpPr>
            <p:nvPr/>
          </p:nvSpPr>
          <p:spPr bwMode="auto">
            <a:xfrm>
              <a:off x="249" y="935"/>
              <a:ext cx="5353" cy="1633"/>
            </a:xfrm>
            <a:prstGeom prst="foldedCorner">
              <a:avLst>
                <a:gd name="adj" fmla="val 12500"/>
              </a:avLst>
            </a:prstGeom>
            <a:solidFill>
              <a:srgbClr val="FF99CC">
                <a:alpha val="35001"/>
              </a:srgbClr>
            </a:solidFill>
            <a:ln w="12700">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000" b="1">
                  <a:solidFill>
                    <a:srgbClr val="000000"/>
                  </a:solidFill>
                  <a:latin typeface="幼圆" pitchFamily="49" charset="-122"/>
                  <a:ea typeface="幼圆" pitchFamily="49" charset="-122"/>
                  <a:cs typeface="Times New Roman" pitchFamily="18" charset="0"/>
                </a:rPr>
                <a:t>排出</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不必作比较，排出</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只需作一次比较，</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，一般，在排</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i="1" baseline="-30000">
                  <a:solidFill>
                    <a:srgbClr val="000000"/>
                  </a:solidFill>
                  <a:latin typeface="幼圆" pitchFamily="49" charset="-122"/>
                  <a:ea typeface="幼圆" pitchFamily="49" charset="-122"/>
                  <a:cs typeface="Times New Roman" pitchFamily="18" charset="0"/>
                </a:rPr>
                <a:t>k</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时，设</a:t>
              </a:r>
              <a:r>
                <a:rPr lang="en-US" altLang="zh-CN" sz="2000" b="1">
                  <a:solidFill>
                    <a:srgbClr val="000000"/>
                  </a:solidFill>
                  <a:latin typeface="幼圆" pitchFamily="49" charset="-122"/>
                  <a:ea typeface="幼圆" pitchFamily="49" charset="-122"/>
                  <a:cs typeface="Times New Roman" pitchFamily="18" charset="0"/>
                </a:rPr>
                <a:t>2</a:t>
              </a:r>
              <a:r>
                <a:rPr lang="en-US" altLang="zh-CN" sz="2000" b="1" i="1" baseline="30000">
                  <a:solidFill>
                    <a:srgbClr val="000000"/>
                  </a:solidFill>
                  <a:latin typeface="幼圆" pitchFamily="49" charset="-122"/>
                  <a:ea typeface="幼圆" pitchFamily="49" charset="-122"/>
                  <a:cs typeface="Times New Roman" pitchFamily="18" charset="0"/>
                </a:rPr>
                <a:t>r</a:t>
              </a:r>
              <a:r>
                <a:rPr lang="zh-CN" altLang="en-US" sz="2000" b="1" baseline="30000">
                  <a:solidFill>
                    <a:srgbClr val="000000"/>
                  </a:solidFill>
                  <a:latin typeface="幼圆" pitchFamily="49" charset="-122"/>
                  <a:ea typeface="幼圆" pitchFamily="49" charset="-122"/>
                  <a:cs typeface="Times New Roman" pitchFamily="18" charset="0"/>
                </a:rPr>
                <a:t>－</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2</a:t>
              </a:r>
              <a:r>
                <a:rPr lang="en-US" altLang="zh-CN" sz="2000" b="1" i="1" baseline="30000">
                  <a:solidFill>
                    <a:srgbClr val="000000"/>
                  </a:solidFill>
                  <a:latin typeface="幼圆" pitchFamily="49" charset="-122"/>
                  <a:ea typeface="幼圆" pitchFamily="49" charset="-122"/>
                  <a:cs typeface="Times New Roman" pitchFamily="18" charset="0"/>
                </a:rPr>
                <a:t>r</a:t>
              </a:r>
              <a:r>
                <a:rPr lang="zh-CN" altLang="en-US" sz="2000" b="1">
                  <a:solidFill>
                    <a:srgbClr val="000000"/>
                  </a:solidFill>
                  <a:latin typeface="幼圆" pitchFamily="49" charset="-122"/>
                  <a:ea typeface="幼圆" pitchFamily="49" charset="-122"/>
                  <a:cs typeface="Times New Roman" pitchFamily="18" charset="0"/>
                </a:rPr>
                <a:t>，则只需作</a:t>
              </a:r>
              <a:r>
                <a:rPr lang="en-US" altLang="zh-CN" sz="2000" b="1" i="1">
                  <a:solidFill>
                    <a:srgbClr val="000000"/>
                  </a:solidFill>
                  <a:latin typeface="幼圆" pitchFamily="49" charset="-122"/>
                  <a:ea typeface="幼圆" pitchFamily="49" charset="-122"/>
                  <a:cs typeface="Times New Roman" pitchFamily="18" charset="0"/>
                </a:rPr>
                <a:t>r</a:t>
              </a:r>
              <a:r>
                <a:rPr lang="zh-CN" altLang="en-US" sz="2000" b="1">
                  <a:solidFill>
                    <a:srgbClr val="000000"/>
                  </a:solidFill>
                  <a:latin typeface="幼圆" pitchFamily="49" charset="-122"/>
                  <a:ea typeface="幼圆" pitchFamily="49" charset="-122"/>
                  <a:cs typeface="Times New Roman" pitchFamily="18" charset="0"/>
                </a:rPr>
                <a:t>次比较即可将</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i="1" baseline="-30000">
                  <a:solidFill>
                    <a:srgbClr val="000000"/>
                  </a:solidFill>
                  <a:latin typeface="幼圆" pitchFamily="49" charset="-122"/>
                  <a:ea typeface="幼圆" pitchFamily="49" charset="-122"/>
                  <a:cs typeface="Times New Roman" pitchFamily="18" charset="0"/>
                </a:rPr>
                <a:t>k</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安排在它应排的位置上。例如在排</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8</a:t>
              </a:r>
              <a:r>
                <a:rPr lang="zh-CN" altLang="en-US" sz="2000" b="1">
                  <a:solidFill>
                    <a:srgbClr val="000000"/>
                  </a:solidFill>
                  <a:latin typeface="幼圆" pitchFamily="49" charset="-122"/>
                  <a:ea typeface="幼圆" pitchFamily="49" charset="-122"/>
                  <a:cs typeface="Times New Roman" pitchFamily="18" charset="0"/>
                </a:rPr>
                <a:t>时，</a:t>
              </a:r>
              <a:r>
                <a:rPr lang="en-US" altLang="zh-CN" sz="2000" b="1" i="1">
                  <a:solidFill>
                    <a:srgbClr val="000000"/>
                  </a:solidFill>
                  <a:latin typeface="幼圆" pitchFamily="49" charset="-122"/>
                  <a:ea typeface="幼圆" pitchFamily="49" charset="-122"/>
                  <a:cs typeface="Times New Roman" pitchFamily="18" charset="0"/>
                </a:rPr>
                <a:t>k</a:t>
              </a:r>
              <a:r>
                <a:rPr lang="en-US" altLang="zh-CN" sz="2000" b="1">
                  <a:solidFill>
                    <a:srgbClr val="000000"/>
                  </a:solidFill>
                  <a:latin typeface="幼圆" pitchFamily="49" charset="-122"/>
                  <a:ea typeface="幼圆" pitchFamily="49" charset="-122"/>
                  <a:cs typeface="Times New Roman" pitchFamily="18" charset="0"/>
                </a:rPr>
                <a:t>=7</a:t>
              </a:r>
              <a:r>
                <a:rPr lang="zh-CN" altLang="en-US" sz="2000" b="1">
                  <a:solidFill>
                    <a:srgbClr val="000000"/>
                  </a:solidFill>
                  <a:latin typeface="幼圆" pitchFamily="49" charset="-122"/>
                  <a:ea typeface="幼圆" pitchFamily="49" charset="-122"/>
                  <a:cs typeface="Times New Roman" pitchFamily="18" charset="0"/>
                </a:rPr>
                <a:t>，先和</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4</a:t>
              </a:r>
              <a:r>
                <a:rPr lang="zh-CN" altLang="en-US" sz="2000" b="1">
                  <a:solidFill>
                    <a:srgbClr val="000000"/>
                  </a:solidFill>
                  <a:latin typeface="幼圆" pitchFamily="49" charset="-122"/>
                  <a:ea typeface="幼圆" pitchFamily="49" charset="-122"/>
                  <a:cs typeface="Times New Roman" pitchFamily="18" charset="0"/>
                </a:rPr>
                <a:t>比，若</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8</a:t>
              </a:r>
              <a:r>
                <a:rPr lang="en-US" altLang="zh-CN" sz="2000" b="1">
                  <a:solidFill>
                    <a:srgbClr val="000000"/>
                  </a:solidFill>
                  <a:latin typeface="幼圆" pitchFamily="49" charset="-122"/>
                  <a:ea typeface="幼圆" pitchFamily="49" charset="-122"/>
                  <a:cs typeface="Times New Roman" pitchFamily="18" charset="0"/>
                </a:rPr>
                <a:t>&gt;</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4</a:t>
              </a:r>
              <a:r>
                <a:rPr lang="zh-CN" altLang="en-US" sz="2000" b="1">
                  <a:solidFill>
                    <a:srgbClr val="000000"/>
                  </a:solidFill>
                  <a:latin typeface="幼圆" pitchFamily="49" charset="-122"/>
                  <a:ea typeface="幼圆" pitchFamily="49" charset="-122"/>
                  <a:cs typeface="Times New Roman" pitchFamily="18" charset="0"/>
                </a:rPr>
                <a:t>，可再和</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6</a:t>
              </a:r>
              <a:r>
                <a:rPr lang="zh-CN" altLang="en-US" sz="2000" b="1">
                  <a:solidFill>
                    <a:srgbClr val="000000"/>
                  </a:solidFill>
                  <a:latin typeface="幼圆" pitchFamily="49" charset="-122"/>
                  <a:ea typeface="幼圆" pitchFamily="49" charset="-122"/>
                  <a:cs typeface="Times New Roman" pitchFamily="18" charset="0"/>
                </a:rPr>
                <a:t>比（若</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8</a:t>
              </a:r>
              <a:r>
                <a:rPr lang="en-US" altLang="zh-CN" sz="2000" b="1">
                  <a:solidFill>
                    <a:srgbClr val="000000"/>
                  </a:solidFill>
                  <a:latin typeface="幼圆" pitchFamily="49" charset="-122"/>
                  <a:ea typeface="幼圆" pitchFamily="49" charset="-122"/>
                  <a:cs typeface="Times New Roman" pitchFamily="18" charset="0"/>
                </a:rPr>
                <a:t>&lt;</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4</a:t>
              </a:r>
              <a:r>
                <a:rPr lang="zh-CN" altLang="en-US" sz="2000" b="1">
                  <a:solidFill>
                    <a:srgbClr val="000000"/>
                  </a:solidFill>
                  <a:latin typeface="幼圆" pitchFamily="49" charset="-122"/>
                  <a:ea typeface="幼圆" pitchFamily="49" charset="-122"/>
                  <a:cs typeface="Times New Roman" pitchFamily="18" charset="0"/>
                </a:rPr>
                <a:t>则和</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比），易见，只要比</a:t>
              </a:r>
              <a:r>
                <a:rPr lang="en-US" altLang="zh-CN" sz="2000" b="1">
                  <a:solidFill>
                    <a:srgbClr val="000000"/>
                  </a:solidFill>
                  <a:latin typeface="幼圆" pitchFamily="49" charset="-122"/>
                  <a:ea typeface="幼圆" pitchFamily="49" charset="-122"/>
                  <a:cs typeface="Times New Roman" pitchFamily="18" charset="0"/>
                </a:rPr>
                <a:t>3</a:t>
              </a:r>
              <a:r>
                <a:rPr lang="zh-CN" altLang="en-US" sz="2000" b="1">
                  <a:solidFill>
                    <a:srgbClr val="000000"/>
                  </a:solidFill>
                  <a:latin typeface="幼圆" pitchFamily="49" charset="-122"/>
                  <a:ea typeface="幼圆" pitchFamily="49" charset="-122"/>
                  <a:cs typeface="Times New Roman" pitchFamily="18" charset="0"/>
                </a:rPr>
                <a:t>次即可排入</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8</a:t>
              </a:r>
              <a:r>
                <a:rPr lang="zh-CN" altLang="en-US" sz="2000" b="1">
                  <a:solidFill>
                    <a:srgbClr val="000000"/>
                  </a:solidFill>
                  <a:latin typeface="幼圆" pitchFamily="49" charset="-122"/>
                  <a:ea typeface="幼圆" pitchFamily="49" charset="-122"/>
                  <a:cs typeface="Times New Roman" pitchFamily="18" charset="0"/>
                </a:rPr>
                <a:t>，由于</a:t>
              </a:r>
              <a:r>
                <a:rPr lang="en-US" altLang="zh-CN" sz="2000" b="1" i="1">
                  <a:solidFill>
                    <a:srgbClr val="000000"/>
                  </a:solidFill>
                  <a:latin typeface="幼圆" pitchFamily="49" charset="-122"/>
                  <a:ea typeface="幼圆" pitchFamily="49" charset="-122"/>
                  <a:cs typeface="Times New Roman" pitchFamily="18" charset="0"/>
                </a:rPr>
                <a:t>r</a:t>
              </a:r>
              <a:r>
                <a:rPr lang="en-US" altLang="zh-CN" sz="2000" b="1">
                  <a:solidFill>
                    <a:srgbClr val="000000"/>
                  </a:solidFill>
                  <a:latin typeface="幼圆" pitchFamily="49" charset="-122"/>
                  <a:ea typeface="幼圆" pitchFamily="49" charset="-122"/>
                  <a:cs typeface="Times New Roman" pitchFamily="18" charset="0"/>
                </a:rPr>
                <a:t>≤log</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i="1">
                  <a:solidFill>
                    <a:srgbClr val="000000"/>
                  </a:solidFill>
                  <a:latin typeface="幼圆" pitchFamily="49" charset="-122"/>
                  <a:ea typeface="幼圆" pitchFamily="49" charset="-122"/>
                  <a:cs typeface="Times New Roman" pitchFamily="18" charset="0"/>
                </a:rPr>
                <a:t>k</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，算法的总经较次数不超过</a:t>
              </a:r>
            </a:p>
          </p:txBody>
        </p:sp>
        <p:graphicFrame>
          <p:nvGraphicFramePr>
            <p:cNvPr id="138247" name="Object 7"/>
            <p:cNvGraphicFramePr>
              <a:graphicFrameLocks noChangeAspect="1"/>
            </p:cNvGraphicFramePr>
            <p:nvPr/>
          </p:nvGraphicFramePr>
          <p:xfrm>
            <a:off x="703" y="1752"/>
            <a:ext cx="3220" cy="489"/>
          </p:xfrm>
          <a:graphic>
            <a:graphicData uri="http://schemas.openxmlformats.org/presentationml/2006/ole">
              <mc:AlternateContent xmlns:mc="http://schemas.openxmlformats.org/markup-compatibility/2006">
                <mc:Choice xmlns:v="urn:schemas-microsoft-com:vml" Requires="v">
                  <p:oleObj spid="_x0000_s138264" r:id="rId4" imgW="3200400" imgH="482600" progId="Equation.DSMT4">
                    <p:embed/>
                  </p:oleObj>
                </mc:Choice>
                <mc:Fallback>
                  <p:oleObj r:id="rId4" imgW="3200400" imgH="4826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 y="1752"/>
                          <a:ext cx="3220" cy="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9" name="Object 9"/>
            <p:cNvGraphicFramePr>
              <a:graphicFrameLocks noChangeAspect="1"/>
            </p:cNvGraphicFramePr>
            <p:nvPr/>
          </p:nvGraphicFramePr>
          <p:xfrm>
            <a:off x="748" y="2218"/>
            <a:ext cx="1406" cy="260"/>
          </p:xfrm>
          <a:graphic>
            <a:graphicData uri="http://schemas.openxmlformats.org/presentationml/2006/ole">
              <mc:AlternateContent xmlns:mc="http://schemas.openxmlformats.org/markup-compatibility/2006">
                <mc:Choice xmlns:v="urn:schemas-microsoft-com:vml" Requires="v">
                  <p:oleObj spid="_x0000_s138265" r:id="rId6" imgW="1282700" imgH="241300" progId="Equation.DSMT4">
                    <p:embed/>
                  </p:oleObj>
                </mc:Choice>
                <mc:Fallback>
                  <p:oleObj r:id="rId6" imgW="1282700" imgH="2413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 y="2218"/>
                          <a:ext cx="1406"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8253" name="Rectangle 1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8255" name="Rectangle 1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8257" name="Rectangle 1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8259" name="Rectangle 1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8261" name="Rectangle 2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8263" name="Group 23"/>
          <p:cNvGrpSpPr>
            <a:grpSpLocks/>
          </p:cNvGrpSpPr>
          <p:nvPr/>
        </p:nvGrpSpPr>
        <p:grpSpPr bwMode="auto">
          <a:xfrm>
            <a:off x="395288" y="4005263"/>
            <a:ext cx="8497887" cy="2303462"/>
            <a:chOff x="249" y="2614"/>
            <a:chExt cx="5353" cy="1451"/>
          </a:xfrm>
        </p:grpSpPr>
        <p:sp>
          <p:nvSpPr>
            <p:cNvPr id="138251" name="AutoShape 11"/>
            <p:cNvSpPr>
              <a:spLocks noChangeArrowheads="1"/>
            </p:cNvSpPr>
            <p:nvPr/>
          </p:nvSpPr>
          <p:spPr bwMode="auto">
            <a:xfrm>
              <a:off x="249" y="2659"/>
              <a:ext cx="5353" cy="1406"/>
            </a:xfrm>
            <a:prstGeom prst="foldedCorner">
              <a:avLst>
                <a:gd name="adj" fmla="val 12500"/>
              </a:avLst>
            </a:prstGeom>
            <a:solidFill>
              <a:srgbClr val="FF99CC">
                <a:alpha val="39999"/>
              </a:srgbClr>
            </a:solidFill>
            <a:ln w="12700">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sz="2000" b="1">
                  <a:solidFill>
                    <a:srgbClr val="000000"/>
                  </a:solidFill>
                  <a:latin typeface="幼圆" pitchFamily="49" charset="-122"/>
                  <a:ea typeface="幼圆" pitchFamily="49" charset="-122"/>
                  <a:cs typeface="Times New Roman" pitchFamily="18" charset="0"/>
                </a:rPr>
                <a:t>令            ，             ，设计算机每秒可作</a:t>
              </a:r>
              <a:r>
                <a:rPr lang="en-US" altLang="zh-CN" sz="2000" b="1">
                  <a:solidFill>
                    <a:srgbClr val="000000"/>
                  </a:solidFill>
                  <a:latin typeface="幼圆" pitchFamily="49" charset="-122"/>
                  <a:ea typeface="幼圆" pitchFamily="49" charset="-122"/>
                  <a:cs typeface="Times New Roman" pitchFamily="18" charset="0"/>
                </a:rPr>
                <a:t>C</a:t>
              </a:r>
              <a:r>
                <a:rPr lang="zh-CN" altLang="en-US" sz="2000" b="1">
                  <a:solidFill>
                    <a:srgbClr val="000000"/>
                  </a:solidFill>
                  <a:latin typeface="幼圆" pitchFamily="49" charset="-122"/>
                  <a:ea typeface="幼圆" pitchFamily="49" charset="-122"/>
                  <a:cs typeface="Times New Roman" pitchFamily="18" charset="0"/>
                </a:rPr>
                <a:t>次比较，则算法</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与算法</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整理</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a</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Arial"/>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 a</a:t>
              </a:r>
              <a:r>
                <a:rPr lang="en-US" altLang="zh-CN" sz="2000" b="1" i="1" baseline="-30000">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所用的时间分别为</a:t>
              </a:r>
            </a:p>
            <a:p>
              <a:pPr algn="l"/>
              <a:endParaRPr lang="zh-CN" altLang="en-US" sz="2000" b="1">
                <a:solidFill>
                  <a:srgbClr val="000000"/>
                </a:solidFill>
                <a:latin typeface="幼圆" pitchFamily="49" charset="-122"/>
                <a:ea typeface="幼圆" pitchFamily="49" charset="-122"/>
                <a:cs typeface="Times New Roman" pitchFamily="18" charset="0"/>
              </a:endParaRPr>
            </a:p>
            <a:p>
              <a:pPr algn="l"/>
              <a:r>
                <a:rPr lang="zh-CN" altLang="en-US" sz="2000" b="1">
                  <a:solidFill>
                    <a:srgbClr val="000000"/>
                  </a:solidFill>
                  <a:latin typeface="幼圆" pitchFamily="49" charset="-122"/>
                  <a:ea typeface="幼圆" pitchFamily="49" charset="-122"/>
                  <a:cs typeface="Times New Roman" pitchFamily="18" charset="0"/>
                </a:rPr>
                <a:t>    </a:t>
              </a:r>
            </a:p>
            <a:p>
              <a:pPr algn="l"/>
              <a:r>
                <a:rPr lang="zh-CN" altLang="en-US" sz="2000" b="1">
                  <a:solidFill>
                    <a:srgbClr val="000000"/>
                  </a:solidFill>
                  <a:latin typeface="幼圆" pitchFamily="49" charset="-122"/>
                  <a:ea typeface="幼圆" pitchFamily="49" charset="-122"/>
                  <a:cs typeface="Times New Roman" pitchFamily="18" charset="0"/>
                </a:rPr>
                <a:t>若</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=100</a:t>
              </a:r>
              <a:r>
                <a:rPr lang="zh-CN" altLang="en-US" sz="2000" b="1">
                  <a:solidFill>
                    <a:srgbClr val="000000"/>
                  </a:solidFill>
                  <a:latin typeface="幼圆" pitchFamily="49" charset="-122"/>
                  <a:ea typeface="幼圆" pitchFamily="49" charset="-122"/>
                  <a:cs typeface="Times New Roman" pitchFamily="18" charset="0"/>
                </a:rPr>
                <a:t>万，</a:t>
              </a:r>
              <a:r>
                <a:rPr lang="en-US" altLang="zh-CN" sz="2000" b="1">
                  <a:solidFill>
                    <a:srgbClr val="000000"/>
                  </a:solidFill>
                  <a:latin typeface="幼圆" pitchFamily="49" charset="-122"/>
                  <a:ea typeface="幼圆" pitchFamily="49" charset="-122"/>
                  <a:cs typeface="Times New Roman" pitchFamily="18" charset="0"/>
                </a:rPr>
                <a:t>C=100</a:t>
              </a:r>
              <a:r>
                <a:rPr lang="zh-CN" altLang="en-US" sz="2000" b="1">
                  <a:solidFill>
                    <a:srgbClr val="000000"/>
                  </a:solidFill>
                  <a:latin typeface="幼圆" pitchFamily="49" charset="-122"/>
                  <a:ea typeface="幼圆" pitchFamily="49" charset="-122"/>
                  <a:cs typeface="Times New Roman" pitchFamily="18" charset="0"/>
                </a:rPr>
                <a:t>万次</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秒，则</a:t>
              </a:r>
              <a:r>
                <a:rPr lang="en-US" altLang="zh-CN" sz="2000" b="1" i="1">
                  <a:solidFill>
                    <a:srgbClr val="000000"/>
                  </a:solidFill>
                  <a:latin typeface="幼圆" pitchFamily="49" charset="-122"/>
                  <a:ea typeface="幼圆" pitchFamily="49" charset="-122"/>
                  <a:cs typeface="Times New Roman" pitchFamily="18" charset="0"/>
                </a:rPr>
                <a:t>t</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≈5.8</a:t>
              </a:r>
              <a:r>
                <a:rPr lang="zh-CN" altLang="en-US" sz="2000" b="1">
                  <a:solidFill>
                    <a:srgbClr val="000000"/>
                  </a:solidFill>
                  <a:latin typeface="幼圆" pitchFamily="49" charset="-122"/>
                  <a:ea typeface="幼圆" pitchFamily="49" charset="-122"/>
                  <a:cs typeface="Times New Roman" pitchFamily="18" charset="0"/>
                </a:rPr>
                <a:t>天，而</a:t>
              </a:r>
              <a:r>
                <a:rPr lang="en-US" altLang="zh-CN" sz="2000" b="1" i="1">
                  <a:solidFill>
                    <a:srgbClr val="000000"/>
                  </a:solidFill>
                  <a:latin typeface="幼圆" pitchFamily="49" charset="-122"/>
                  <a:ea typeface="幼圆" pitchFamily="49" charset="-122"/>
                  <a:cs typeface="Times New Roman" pitchFamily="18" charset="0"/>
                </a:rPr>
                <a:t>t</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≈20</a:t>
              </a:r>
              <a:r>
                <a:rPr lang="zh-CN" altLang="en-US" sz="2000" b="1">
                  <a:solidFill>
                    <a:srgbClr val="000000"/>
                  </a:solidFill>
                  <a:latin typeface="幼圆" pitchFamily="49" charset="-122"/>
                  <a:ea typeface="幼圆" pitchFamily="49" charset="-122"/>
                  <a:cs typeface="Times New Roman" pitchFamily="18" charset="0"/>
                </a:rPr>
                <a:t>秒。可见在较大规模的整理问题时，算法</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明显优于算法</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zh-CN" altLang="en-US">
                  <a:ea typeface="幼圆" pitchFamily="49" charset="-122"/>
                  <a:cs typeface="Times New Roman" pitchFamily="18" charset="0"/>
                </a:rPr>
                <a:t> </a:t>
              </a:r>
            </a:p>
          </p:txBody>
        </p:sp>
        <p:graphicFrame>
          <p:nvGraphicFramePr>
            <p:cNvPr id="138252" name="Object 12"/>
            <p:cNvGraphicFramePr>
              <a:graphicFrameLocks noChangeAspect="1"/>
            </p:cNvGraphicFramePr>
            <p:nvPr/>
          </p:nvGraphicFramePr>
          <p:xfrm>
            <a:off x="703" y="2614"/>
            <a:ext cx="907" cy="361"/>
          </p:xfrm>
          <a:graphic>
            <a:graphicData uri="http://schemas.openxmlformats.org/presentationml/2006/ole">
              <mc:AlternateContent xmlns:mc="http://schemas.openxmlformats.org/markup-compatibility/2006">
                <mc:Choice xmlns:v="urn:schemas-microsoft-com:vml" Requires="v">
                  <p:oleObj spid="_x0000_s138266" r:id="rId8" imgW="977476" imgH="393529" progId="Equation.DSMT4">
                    <p:embed/>
                  </p:oleObj>
                </mc:Choice>
                <mc:Fallback>
                  <p:oleObj r:id="rId8" imgW="977476" imgH="393529"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3" y="2614"/>
                          <a:ext cx="907"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54" name="Object 14"/>
            <p:cNvGraphicFramePr>
              <a:graphicFrameLocks noChangeAspect="1"/>
            </p:cNvGraphicFramePr>
            <p:nvPr/>
          </p:nvGraphicFramePr>
          <p:xfrm>
            <a:off x="1746" y="2659"/>
            <a:ext cx="1089" cy="254"/>
          </p:xfrm>
          <a:graphic>
            <a:graphicData uri="http://schemas.openxmlformats.org/presentationml/2006/ole">
              <mc:AlternateContent xmlns:mc="http://schemas.openxmlformats.org/markup-compatibility/2006">
                <mc:Choice xmlns:v="urn:schemas-microsoft-com:vml" Requires="v">
                  <p:oleObj spid="_x0000_s138267" r:id="rId10" imgW="977900" imgH="228600" progId="Equation.DSMT4">
                    <p:embed/>
                  </p:oleObj>
                </mc:Choice>
                <mc:Fallback>
                  <p:oleObj r:id="rId10" imgW="977900" imgH="2286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46" y="2659"/>
                          <a:ext cx="1089"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56" name="Object 16"/>
            <p:cNvGraphicFramePr>
              <a:graphicFrameLocks noChangeAspect="1"/>
            </p:cNvGraphicFramePr>
            <p:nvPr/>
          </p:nvGraphicFramePr>
          <p:xfrm>
            <a:off x="976" y="3149"/>
            <a:ext cx="589" cy="372"/>
          </p:xfrm>
          <a:graphic>
            <a:graphicData uri="http://schemas.openxmlformats.org/presentationml/2006/ole">
              <mc:AlternateContent xmlns:mc="http://schemas.openxmlformats.org/markup-compatibility/2006">
                <mc:Choice xmlns:v="urn:schemas-microsoft-com:vml" Requires="v">
                  <p:oleObj spid="_x0000_s138268" r:id="rId12" imgW="622030" imgH="393529" progId="Equation.DSMT4">
                    <p:embed/>
                  </p:oleObj>
                </mc:Choice>
                <mc:Fallback>
                  <p:oleObj r:id="rId12" imgW="622030" imgH="393529"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6" y="3149"/>
                          <a:ext cx="589" cy="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60" name="Object 20"/>
            <p:cNvGraphicFramePr>
              <a:graphicFrameLocks noChangeAspect="1"/>
            </p:cNvGraphicFramePr>
            <p:nvPr/>
          </p:nvGraphicFramePr>
          <p:xfrm>
            <a:off x="2064" y="3113"/>
            <a:ext cx="635" cy="383"/>
          </p:xfrm>
          <a:graphic>
            <a:graphicData uri="http://schemas.openxmlformats.org/presentationml/2006/ole">
              <mc:AlternateContent xmlns:mc="http://schemas.openxmlformats.org/markup-compatibility/2006">
                <mc:Choice xmlns:v="urn:schemas-microsoft-com:vml" Requires="v">
                  <p:oleObj spid="_x0000_s138269" r:id="rId14" imgW="647419" imgH="393529" progId="Equation.DSMT4">
                    <p:embed/>
                  </p:oleObj>
                </mc:Choice>
                <mc:Fallback>
                  <p:oleObj r:id="rId14" imgW="647419" imgH="393529"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4" y="3113"/>
                          <a:ext cx="635" cy="3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afterEffect">
                                  <p:stCondLst>
                                    <p:cond delay="0"/>
                                  </p:stCondLst>
                                  <p:childTnLst>
                                    <p:set>
                                      <p:cBhvr>
                                        <p:cTn id="6" dur="1" fill="hold">
                                          <p:stCondLst>
                                            <p:cond delay="0"/>
                                          </p:stCondLst>
                                        </p:cTn>
                                        <p:tgtEl>
                                          <p:spTgt spid="138244"/>
                                        </p:tgtEl>
                                        <p:attrNameLst>
                                          <p:attrName>style.visibility</p:attrName>
                                        </p:attrNameLst>
                                      </p:cBhvr>
                                      <p:to>
                                        <p:strVal val="visible"/>
                                      </p:to>
                                    </p:set>
                                    <p:animScale>
                                      <p:cBhvr>
                                        <p:cTn id="7" dur="1000" decel="50000" fill="hold">
                                          <p:stCondLst>
                                            <p:cond delay="0"/>
                                          </p:stCondLst>
                                        </p:cTn>
                                        <p:tgtEl>
                                          <p:spTgt spid="1382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38244"/>
                                        </p:tgtEl>
                                        <p:attrNameLst>
                                          <p:attrName>ppt_x</p:attrName>
                                          <p:attrName>ppt_y</p:attrName>
                                        </p:attrNameLst>
                                      </p:cBhvr>
                                    </p:animMotion>
                                    <p:animEffect transition="in" filter="fade">
                                      <p:cBhvr>
                                        <p:cTn id="9" dur="1000"/>
                                        <p:tgtEl>
                                          <p:spTgt spid="13824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38245"/>
                                        </p:tgtEl>
                                        <p:attrNameLst>
                                          <p:attrName>style.visibility</p:attrName>
                                        </p:attrNameLst>
                                      </p:cBhvr>
                                      <p:to>
                                        <p:strVal val="visible"/>
                                      </p:to>
                                    </p:set>
                                    <p:animEffect transition="in" filter="dissolve">
                                      <p:cBhvr>
                                        <p:cTn id="14" dur="500"/>
                                        <p:tgtEl>
                                          <p:spTgt spid="13824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138262"/>
                                        </p:tgtEl>
                                        <p:attrNameLst>
                                          <p:attrName>style.visibility</p:attrName>
                                        </p:attrNameLst>
                                      </p:cBhvr>
                                      <p:to>
                                        <p:strVal val="visible"/>
                                      </p:to>
                                    </p:set>
                                    <p:animEffect transition="in" filter="checkerboard(across)">
                                      <p:cBhvr>
                                        <p:cTn id="19" dur="500"/>
                                        <p:tgtEl>
                                          <p:spTgt spid="13826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nodeType="clickEffect">
                                  <p:stCondLst>
                                    <p:cond delay="0"/>
                                  </p:stCondLst>
                                  <p:childTnLst>
                                    <p:set>
                                      <p:cBhvr>
                                        <p:cTn id="23" dur="1" fill="hold">
                                          <p:stCondLst>
                                            <p:cond delay="0"/>
                                          </p:stCondLst>
                                        </p:cTn>
                                        <p:tgtEl>
                                          <p:spTgt spid="138263"/>
                                        </p:tgtEl>
                                        <p:attrNameLst>
                                          <p:attrName>style.visibility</p:attrName>
                                        </p:attrNameLst>
                                      </p:cBhvr>
                                      <p:to>
                                        <p:strVal val="visible"/>
                                      </p:to>
                                    </p:set>
                                    <p:anim calcmode="lin" valueType="num">
                                      <p:cBhvr>
                                        <p:cTn id="24" dur="1000" fill="hold"/>
                                        <p:tgtEl>
                                          <p:spTgt spid="138263"/>
                                        </p:tgtEl>
                                        <p:attrNameLst>
                                          <p:attrName>ppt_x</p:attrName>
                                        </p:attrNameLst>
                                      </p:cBhvr>
                                      <p:tavLst>
                                        <p:tav tm="0">
                                          <p:val>
                                            <p:strVal val="#ppt_x-.2"/>
                                          </p:val>
                                        </p:tav>
                                        <p:tav tm="100000">
                                          <p:val>
                                            <p:strVal val="#ppt_x"/>
                                          </p:val>
                                        </p:tav>
                                      </p:tavLst>
                                    </p:anim>
                                    <p:anim calcmode="lin" valueType="num">
                                      <p:cBhvr>
                                        <p:cTn id="25" dur="1000" fill="hold"/>
                                        <p:tgtEl>
                                          <p:spTgt spid="138263"/>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38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2A6780D7-2D93-4420-8F1F-F1BECC048C19}" type="slidenum">
              <a:rPr lang="en-US" altLang="zh-CN"/>
              <a:pPr/>
              <a:t>48</a:t>
            </a:fld>
            <a:endParaRPr lang="en-US" altLang="zh-CN"/>
          </a:p>
        </p:txBody>
      </p:sp>
      <p:sp>
        <p:nvSpPr>
          <p:cNvPr id="140294" name="Rectangle 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0296" name="Rectangle 8"/>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0297" name="Group 9"/>
          <p:cNvGrpSpPr>
            <a:grpSpLocks/>
          </p:cNvGrpSpPr>
          <p:nvPr/>
        </p:nvGrpSpPr>
        <p:grpSpPr bwMode="auto">
          <a:xfrm>
            <a:off x="395288" y="381000"/>
            <a:ext cx="8353425" cy="2543175"/>
            <a:chOff x="249" y="240"/>
            <a:chExt cx="5262" cy="1602"/>
          </a:xfrm>
        </p:grpSpPr>
        <p:sp>
          <p:nvSpPr>
            <p:cNvPr id="140292" name="AutoShape 4"/>
            <p:cNvSpPr>
              <a:spLocks noChangeArrowheads="1"/>
            </p:cNvSpPr>
            <p:nvPr/>
          </p:nvSpPr>
          <p:spPr bwMode="auto">
            <a:xfrm>
              <a:off x="249" y="240"/>
              <a:ext cx="5262" cy="1602"/>
            </a:xfrm>
            <a:prstGeom prst="wedgeRectCallout">
              <a:avLst>
                <a:gd name="adj1" fmla="val -46181"/>
                <a:gd name="adj2" fmla="val 61986"/>
              </a:avLst>
            </a:prstGeom>
            <a:solidFill>
              <a:srgbClr val="CCFFFF">
                <a:alpha val="39999"/>
              </a:srgbClr>
            </a:solidFill>
            <a:ln w="12700" algn="ctr">
              <a:solidFill>
                <a:srgbClr val="33CCCC"/>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000000"/>
                  </a:solidFill>
                  <a:latin typeface="幼圆" pitchFamily="49" charset="-122"/>
                  <a:ea typeface="幼圆" pitchFamily="49" charset="-122"/>
                  <a:cs typeface="Times New Roman" pitchFamily="18" charset="0"/>
                </a:rPr>
                <a:t>现设一台每小时能作</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次运算的计算机，并设求解某一问题已有了两个不同的算法。算法</a:t>
              </a:r>
              <a:r>
                <a:rPr lang="en-US" altLang="zh-CN" sz="2000" b="1" i="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对规模为</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的实例约需作</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次运算而算法</a:t>
              </a:r>
              <a:r>
                <a:rPr lang="en-US" altLang="zh-CN" sz="2000" b="1" i="1">
                  <a:solidFill>
                    <a:srgbClr val="000000"/>
                  </a:solidFill>
                  <a:latin typeface="幼圆" pitchFamily="49" charset="-122"/>
                  <a:ea typeface="幼圆" pitchFamily="49" charset="-122"/>
                  <a:cs typeface="Times New Roman" pitchFamily="18" charset="0"/>
                </a:rPr>
                <a:t>B</a:t>
              </a:r>
              <a:r>
                <a:rPr lang="zh-CN" altLang="en-US" sz="2000" b="1">
                  <a:solidFill>
                    <a:srgbClr val="000000"/>
                  </a:solidFill>
                  <a:latin typeface="幼圆" pitchFamily="49" charset="-122"/>
                  <a:ea typeface="幼圆" pitchFamily="49" charset="-122"/>
                  <a:cs typeface="Times New Roman" pitchFamily="18" charset="0"/>
                </a:rPr>
                <a:t>则约需作</a:t>
              </a:r>
              <a:r>
                <a:rPr lang="en-US" altLang="zh-CN" sz="2000" b="1">
                  <a:solidFill>
                    <a:srgbClr val="000000"/>
                  </a:solidFill>
                  <a:latin typeface="幼圆" pitchFamily="49" charset="-122"/>
                  <a:ea typeface="幼圆" pitchFamily="49" charset="-122"/>
                  <a:cs typeface="Times New Roman" pitchFamily="18" charset="0"/>
                </a:rPr>
                <a:t>2</a:t>
              </a:r>
              <a:r>
                <a:rPr lang="en-US" altLang="zh-CN" sz="2000" b="1" i="1" baseline="30000">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次运算。于是，运用算法</a:t>
              </a:r>
              <a:r>
                <a:rPr lang="en-US" altLang="zh-CN" sz="2000" b="1" i="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在一小时内可解一个规模为    的实例，而算法</a:t>
              </a:r>
              <a:r>
                <a:rPr lang="en-US" altLang="zh-CN" sz="2000" b="1" i="1">
                  <a:solidFill>
                    <a:srgbClr val="000000"/>
                  </a:solidFill>
                  <a:latin typeface="幼圆" pitchFamily="49" charset="-122"/>
                  <a:ea typeface="幼圆" pitchFamily="49" charset="-122"/>
                  <a:cs typeface="Times New Roman" pitchFamily="18" charset="0"/>
                </a:rPr>
                <a:t>B</a:t>
              </a:r>
              <a:r>
                <a:rPr lang="zh-CN" altLang="en-US" sz="2000" b="1">
                  <a:solidFill>
                    <a:srgbClr val="000000"/>
                  </a:solidFill>
                  <a:latin typeface="幼圆" pitchFamily="49" charset="-122"/>
                  <a:ea typeface="幼圆" pitchFamily="49" charset="-122"/>
                  <a:cs typeface="Times New Roman" pitchFamily="18" charset="0"/>
                </a:rPr>
                <a:t>则只能解一个规模为</a:t>
              </a:r>
              <a:r>
                <a:rPr lang="en-US" altLang="zh-CN" sz="2000" b="1">
                  <a:solidFill>
                    <a:srgbClr val="000000"/>
                  </a:solidFill>
                  <a:latin typeface="幼圆" pitchFamily="49" charset="-122"/>
                  <a:ea typeface="幼圆" pitchFamily="49" charset="-122"/>
                  <a:cs typeface="Times New Roman" pitchFamily="18" charset="0"/>
                </a:rPr>
                <a:t>log</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的实例。两者的差别究竟有多大呢？让我们来对比一下。假如计算机每秒可作</a:t>
              </a:r>
              <a:r>
                <a:rPr lang="en-US" altLang="zh-CN" sz="2000" b="1">
                  <a:solidFill>
                    <a:srgbClr val="000000"/>
                  </a:solidFill>
                  <a:latin typeface="幼圆" pitchFamily="49" charset="-122"/>
                  <a:ea typeface="幼圆" pitchFamily="49" charset="-122"/>
                  <a:cs typeface="Times New Roman" pitchFamily="18" charset="0"/>
                </a:rPr>
                <a:t>100</a:t>
              </a:r>
              <a:r>
                <a:rPr lang="zh-CN" altLang="en-US" sz="2000" b="1">
                  <a:solidFill>
                    <a:srgbClr val="000000"/>
                  </a:solidFill>
                  <a:latin typeface="幼圆" pitchFamily="49" charset="-122"/>
                  <a:ea typeface="幼圆" pitchFamily="49" charset="-122"/>
                  <a:cs typeface="Times New Roman" pitchFamily="18" charset="0"/>
                </a:rPr>
                <a:t>万次运算，则算法</a:t>
              </a:r>
              <a:r>
                <a:rPr lang="en-US" altLang="zh-CN" sz="2000" b="1" i="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一小时大约可解一个规模为</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=60000</a:t>
              </a:r>
              <a:r>
                <a:rPr lang="zh-CN" altLang="en-US" sz="2000" b="1">
                  <a:solidFill>
                    <a:srgbClr val="000000"/>
                  </a:solidFill>
                  <a:latin typeface="幼圆" pitchFamily="49" charset="-122"/>
                  <a:ea typeface="幼圆" pitchFamily="49" charset="-122"/>
                  <a:cs typeface="Times New Roman" pitchFamily="18" charset="0"/>
                </a:rPr>
                <a:t>的实例，而算法</a:t>
              </a:r>
              <a:r>
                <a:rPr lang="en-US" altLang="zh-CN" sz="2000" b="1" i="1">
                  <a:solidFill>
                    <a:srgbClr val="000000"/>
                  </a:solidFill>
                  <a:latin typeface="幼圆" pitchFamily="49" charset="-122"/>
                  <a:ea typeface="幼圆" pitchFamily="49" charset="-122"/>
                  <a:cs typeface="Times New Roman" pitchFamily="18" charset="0"/>
                </a:rPr>
                <a:t>B</a:t>
              </a:r>
              <a:r>
                <a:rPr lang="zh-CN" altLang="en-US" sz="2000" b="1">
                  <a:solidFill>
                    <a:srgbClr val="000000"/>
                  </a:solidFill>
                  <a:latin typeface="幼圆" pitchFamily="49" charset="-122"/>
                  <a:ea typeface="幼圆" pitchFamily="49" charset="-122"/>
                  <a:cs typeface="Times New Roman" pitchFamily="18" charset="0"/>
                </a:rPr>
                <a:t>在一小时内只能解一个规模       的实例且</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每增加</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，算法</a:t>
              </a:r>
              <a:r>
                <a:rPr lang="en-US" altLang="zh-CN" sz="2000" b="1" i="1">
                  <a:solidFill>
                    <a:srgbClr val="000000"/>
                  </a:solidFill>
                  <a:latin typeface="幼圆" pitchFamily="49" charset="-122"/>
                  <a:ea typeface="幼圆" pitchFamily="49" charset="-122"/>
                  <a:cs typeface="Times New Roman" pitchFamily="18" charset="0"/>
                </a:rPr>
                <a:t>B</a:t>
              </a:r>
              <a:r>
                <a:rPr lang="zh-CN" altLang="en-US" sz="2000" b="1">
                  <a:solidFill>
                    <a:srgbClr val="000000"/>
                  </a:solidFill>
                  <a:latin typeface="幼圆" pitchFamily="49" charset="-122"/>
                  <a:ea typeface="幼圆" pitchFamily="49" charset="-122"/>
                  <a:cs typeface="Times New Roman" pitchFamily="18" charset="0"/>
                </a:rPr>
                <a:t>求解时所化的时间就将增加</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倍。例如算法</a:t>
              </a:r>
              <a:r>
                <a:rPr lang="en-US" altLang="zh-CN" sz="2000" b="1" i="1">
                  <a:solidFill>
                    <a:srgbClr val="000000"/>
                  </a:solidFill>
                  <a:latin typeface="幼圆" pitchFamily="49" charset="-122"/>
                  <a:ea typeface="幼圆" pitchFamily="49" charset="-122"/>
                  <a:cs typeface="Times New Roman" pitchFamily="18" charset="0"/>
                </a:rPr>
                <a:t>B</a:t>
              </a:r>
              <a:r>
                <a:rPr lang="zh-CN" altLang="en-US" sz="2000" b="1">
                  <a:solidFill>
                    <a:srgbClr val="000000"/>
                  </a:solidFill>
                  <a:latin typeface="幼圆" pitchFamily="49" charset="-122"/>
                  <a:ea typeface="幼圆" pitchFamily="49" charset="-122"/>
                  <a:cs typeface="Times New Roman" pitchFamily="18" charset="0"/>
                </a:rPr>
                <a:t>求解一个</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=50</a:t>
              </a:r>
              <a:r>
                <a:rPr lang="zh-CN" altLang="en-US" sz="2000" b="1">
                  <a:solidFill>
                    <a:srgbClr val="000000"/>
                  </a:solidFill>
                  <a:latin typeface="幼圆" pitchFamily="49" charset="-122"/>
                  <a:ea typeface="幼圆" pitchFamily="49" charset="-122"/>
                  <a:cs typeface="Times New Roman" pitchFamily="18" charset="0"/>
                </a:rPr>
                <a:t>的实例将连续运算</a:t>
              </a:r>
              <a:r>
                <a:rPr lang="en-US" altLang="zh-CN" sz="2000" b="1">
                  <a:solidFill>
                    <a:srgbClr val="000000"/>
                  </a:solidFill>
                  <a:latin typeface="幼圆" pitchFamily="49" charset="-122"/>
                  <a:ea typeface="幼圆" pitchFamily="49" charset="-122"/>
                  <a:cs typeface="Times New Roman" pitchFamily="18" charset="0"/>
                </a:rPr>
                <a:t>357</a:t>
              </a:r>
              <a:r>
                <a:rPr lang="zh-CN" altLang="en-US" sz="2000" b="1">
                  <a:solidFill>
                    <a:srgbClr val="000000"/>
                  </a:solidFill>
                  <a:latin typeface="幼圆" pitchFamily="49" charset="-122"/>
                  <a:ea typeface="幼圆" pitchFamily="49" charset="-122"/>
                  <a:cs typeface="Times New Roman" pitchFamily="18" charset="0"/>
                </a:rPr>
                <a:t>年多。</a:t>
              </a:r>
            </a:p>
          </p:txBody>
        </p:sp>
        <p:graphicFrame>
          <p:nvGraphicFramePr>
            <p:cNvPr id="140293" name="Object 5"/>
            <p:cNvGraphicFramePr>
              <a:graphicFrameLocks noChangeAspect="1"/>
            </p:cNvGraphicFramePr>
            <p:nvPr/>
          </p:nvGraphicFramePr>
          <p:xfrm>
            <a:off x="3923" y="637"/>
            <a:ext cx="363" cy="253"/>
          </p:xfrm>
          <a:graphic>
            <a:graphicData uri="http://schemas.openxmlformats.org/presentationml/2006/ole">
              <mc:AlternateContent xmlns:mc="http://schemas.openxmlformats.org/markup-compatibility/2006">
                <mc:Choice xmlns:v="urn:schemas-microsoft-com:vml" Requires="v">
                  <p:oleObj spid="_x0000_s140301" r:id="rId3" imgW="317087" imgH="215619" progId="Equation.DSMT4">
                    <p:embed/>
                  </p:oleObj>
                </mc:Choice>
                <mc:Fallback>
                  <p:oleObj r:id="rId3" imgW="317087" imgH="21561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 y="637"/>
                          <a:ext cx="363"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5" name="Object 7"/>
            <p:cNvGraphicFramePr>
              <a:graphicFrameLocks noChangeAspect="1"/>
            </p:cNvGraphicFramePr>
            <p:nvPr/>
          </p:nvGraphicFramePr>
          <p:xfrm>
            <a:off x="4876" y="1253"/>
            <a:ext cx="454" cy="192"/>
          </p:xfrm>
          <a:graphic>
            <a:graphicData uri="http://schemas.openxmlformats.org/presentationml/2006/ole">
              <mc:AlternateContent xmlns:mc="http://schemas.openxmlformats.org/markup-compatibility/2006">
                <mc:Choice xmlns:v="urn:schemas-microsoft-com:vml" Requires="v">
                  <p:oleObj spid="_x0000_s140302" name="公式" r:id="rId5" imgW="431425" imgH="177646" progId="Equation.3">
                    <p:embed/>
                  </p:oleObj>
                </mc:Choice>
                <mc:Fallback>
                  <p:oleObj name="公式" r:id="rId5" imgW="431425" imgH="17764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 y="1253"/>
                          <a:ext cx="45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0298" name="AutoShape 10"/>
          <p:cNvSpPr>
            <a:spLocks noChangeArrowheads="1"/>
          </p:cNvSpPr>
          <p:nvPr/>
        </p:nvSpPr>
        <p:spPr bwMode="auto">
          <a:xfrm>
            <a:off x="395288" y="3262313"/>
            <a:ext cx="8353425" cy="1462087"/>
          </a:xfrm>
          <a:prstGeom prst="foldedCorner">
            <a:avLst>
              <a:gd name="adj" fmla="val 12500"/>
            </a:avLst>
          </a:prstGeom>
          <a:solidFill>
            <a:srgbClr val="FF99CC">
              <a:alpha val="30000"/>
            </a:srgbClr>
          </a:solidFill>
          <a:ln w="12700">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现设计算速度提高了 </a:t>
            </a:r>
            <a:r>
              <a:rPr lang="en-US" altLang="zh-CN" sz="2000" b="1">
                <a:solidFill>
                  <a:srgbClr val="000000"/>
                </a:solidFill>
                <a:latin typeface="幼圆" pitchFamily="49" charset="-122"/>
                <a:ea typeface="幼圆" pitchFamily="49" charset="-122"/>
                <a:cs typeface="Times New Roman" pitchFamily="18" charset="0"/>
              </a:rPr>
              <a:t>100</a:t>
            </a:r>
            <a:r>
              <a:rPr lang="zh-CN" altLang="en-US" sz="2000" b="1">
                <a:solidFill>
                  <a:srgbClr val="000000"/>
                </a:solidFill>
                <a:latin typeface="幼圆" pitchFamily="49" charset="-122"/>
                <a:ea typeface="幼圆" pitchFamily="49" charset="-122"/>
                <a:cs typeface="Times New Roman" pitchFamily="18" charset="0"/>
              </a:rPr>
              <a:t>倍，这对计算机来讲已是一个相当大的改进。此时算法</a:t>
            </a:r>
            <a:r>
              <a:rPr lang="en-US" altLang="zh-CN" sz="2000" b="1" i="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可解问题的规模增大了</a:t>
            </a:r>
            <a:r>
              <a:rPr lang="en-US" altLang="zh-CN" sz="2000" b="1">
                <a:solidFill>
                  <a:srgbClr val="000000"/>
                </a:solidFill>
                <a:latin typeface="幼圆" pitchFamily="49" charset="-122"/>
                <a:ea typeface="幼圆" pitchFamily="49" charset="-122"/>
                <a:cs typeface="Times New Roman" pitchFamily="18" charset="0"/>
              </a:rPr>
              <a:t>10</a:t>
            </a:r>
            <a:r>
              <a:rPr lang="zh-CN" altLang="en-US" sz="2000" b="1">
                <a:solidFill>
                  <a:srgbClr val="000000"/>
                </a:solidFill>
                <a:latin typeface="幼圆" pitchFamily="49" charset="-122"/>
                <a:ea typeface="幼圆" pitchFamily="49" charset="-122"/>
                <a:cs typeface="Times New Roman" pitchFamily="18" charset="0"/>
              </a:rPr>
              <a:t>倍，而算法</a:t>
            </a:r>
            <a:r>
              <a:rPr lang="en-US" altLang="zh-CN" sz="2000" b="1" i="1">
                <a:solidFill>
                  <a:srgbClr val="000000"/>
                </a:solidFill>
                <a:latin typeface="幼圆" pitchFamily="49" charset="-122"/>
                <a:ea typeface="幼圆" pitchFamily="49" charset="-122"/>
                <a:cs typeface="Times New Roman" pitchFamily="18" charset="0"/>
              </a:rPr>
              <a:t>B</a:t>
            </a:r>
            <a:r>
              <a:rPr lang="zh-CN" altLang="en-US" sz="2000" b="1">
                <a:solidFill>
                  <a:srgbClr val="000000"/>
                </a:solidFill>
                <a:latin typeface="幼圆" pitchFamily="49" charset="-122"/>
                <a:ea typeface="幼圆" pitchFamily="49" charset="-122"/>
                <a:cs typeface="Times New Roman" pitchFamily="18" charset="0"/>
              </a:rPr>
              <a:t>可解问题的规模只增加了</a:t>
            </a:r>
            <a:r>
              <a:rPr lang="en-US" altLang="zh-CN" sz="2000" b="1">
                <a:solidFill>
                  <a:srgbClr val="000000"/>
                </a:solidFill>
                <a:latin typeface="幼圆" pitchFamily="49" charset="-122"/>
                <a:ea typeface="幼圆" pitchFamily="49" charset="-122"/>
                <a:cs typeface="Times New Roman" pitchFamily="18" charset="0"/>
              </a:rPr>
              <a:t>log</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100&lt;7</a:t>
            </a:r>
            <a:r>
              <a:rPr lang="zh-CN" altLang="en-US" sz="2000" b="1">
                <a:solidFill>
                  <a:srgbClr val="000000"/>
                </a:solidFill>
                <a:latin typeface="幼圆" pitchFamily="49" charset="-122"/>
                <a:ea typeface="幼圆" pitchFamily="49" charset="-122"/>
                <a:cs typeface="Times New Roman" pitchFamily="18" charset="0"/>
              </a:rPr>
              <a:t>。前者可解问题的规模成倍成倍地增加而后者则几乎没有什么改变，今天无法求解的问题将来也很少有希望解决。</a:t>
            </a:r>
            <a:r>
              <a:rPr lang="zh-CN" altLang="en-US" sz="2000" b="1">
                <a:latin typeface="幼圆" pitchFamily="49" charset="-122"/>
                <a:ea typeface="幼圆" pitchFamily="49" charset="-122"/>
                <a:cs typeface="Times New Roman" pitchFamily="18" charset="0"/>
              </a:rPr>
              <a:t> </a:t>
            </a:r>
          </a:p>
        </p:txBody>
      </p:sp>
      <p:pic>
        <p:nvPicPr>
          <p:cNvPr id="140299" name="Picture 11" descr="GIFICOB0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7050" y="5373688"/>
            <a:ext cx="609600" cy="933450"/>
          </a:xfrm>
          <a:prstGeom prst="rect">
            <a:avLst/>
          </a:prstGeom>
          <a:noFill/>
          <a:extLst>
            <a:ext uri="{909E8E84-426E-40DD-AFC4-6F175D3DCCD1}">
              <a14:hiddenFill xmlns:a14="http://schemas.microsoft.com/office/drawing/2010/main">
                <a:solidFill>
                  <a:srgbClr val="FFFFFF"/>
                </a:solidFill>
              </a14:hiddenFill>
            </a:ext>
          </a:extLst>
        </p:spPr>
      </p:pic>
      <p:sp>
        <p:nvSpPr>
          <p:cNvPr id="140300" name="AutoShape 12"/>
          <p:cNvSpPr>
            <a:spLocks noChangeArrowheads="1"/>
          </p:cNvSpPr>
          <p:nvPr/>
        </p:nvSpPr>
        <p:spPr bwMode="auto">
          <a:xfrm>
            <a:off x="2051050" y="4868863"/>
            <a:ext cx="3956050" cy="968375"/>
          </a:xfrm>
          <a:prstGeom prst="wedgeEllipseCallout">
            <a:avLst>
              <a:gd name="adj1" fmla="val 69986"/>
              <a:gd name="adj2" fmla="val 31148"/>
            </a:avLst>
          </a:prstGeom>
          <a:solidFill>
            <a:srgbClr val="99CC00">
              <a:alpha val="35001"/>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latin typeface="幼圆" pitchFamily="49" charset="-122"/>
                <a:ea typeface="幼圆" pitchFamily="49" charset="-122"/>
              </a:rPr>
              <a:t>由于这一原因，人们对算法作了如下的分类：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40297"/>
                                        </p:tgtEl>
                                        <p:attrNameLst>
                                          <p:attrName>style.visibility</p:attrName>
                                        </p:attrNameLst>
                                      </p:cBhvr>
                                      <p:to>
                                        <p:strVal val="visible"/>
                                      </p:to>
                                    </p:set>
                                    <p:animEffect transition="in" filter="checkerboard(across)">
                                      <p:cBhvr>
                                        <p:cTn id="7" dur="500"/>
                                        <p:tgtEl>
                                          <p:spTgt spid="1402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140298"/>
                                        </p:tgtEl>
                                        <p:attrNameLst>
                                          <p:attrName>style.visibility</p:attrName>
                                        </p:attrNameLst>
                                      </p:cBhvr>
                                      <p:to>
                                        <p:strVal val="visible"/>
                                      </p:to>
                                    </p:set>
                                    <p:animEffect transition="in" filter="fade">
                                      <p:cBhvr>
                                        <p:cTn id="12" dur="1000"/>
                                        <p:tgtEl>
                                          <p:spTgt spid="140298"/>
                                        </p:tgtEl>
                                      </p:cBhvr>
                                    </p:animEffect>
                                    <p:anim calcmode="lin" valueType="num">
                                      <p:cBhvr>
                                        <p:cTn id="13" dur="1000" fill="hold"/>
                                        <p:tgtEl>
                                          <p:spTgt spid="140298"/>
                                        </p:tgtEl>
                                        <p:attrNameLst>
                                          <p:attrName>ppt_x</p:attrName>
                                        </p:attrNameLst>
                                      </p:cBhvr>
                                      <p:tavLst>
                                        <p:tav tm="0">
                                          <p:val>
                                            <p:strVal val="#ppt_x"/>
                                          </p:val>
                                        </p:tav>
                                        <p:tav tm="100000">
                                          <p:val>
                                            <p:strVal val="#ppt_x"/>
                                          </p:val>
                                        </p:tav>
                                      </p:tavLst>
                                    </p:anim>
                                    <p:anim calcmode="lin" valueType="num">
                                      <p:cBhvr>
                                        <p:cTn id="14" dur="900" decel="100000" fill="hold"/>
                                        <p:tgtEl>
                                          <p:spTgt spid="140298"/>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40298"/>
                                        </p:tgtEl>
                                        <p:attrNameLst>
                                          <p:attrName>ppt_y</p:attrName>
                                        </p:attrNameLst>
                                      </p:cBhvr>
                                      <p:tavLst>
                                        <p:tav tm="0">
                                          <p:val>
                                            <p:strVal val="#ppt_y-.03"/>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9" presetClass="entr" presetSubtype="0" fill="hold" nodeType="clickEffect">
                                  <p:stCondLst>
                                    <p:cond delay="0"/>
                                  </p:stCondLst>
                                  <p:childTnLst>
                                    <p:set>
                                      <p:cBhvr>
                                        <p:cTn id="19" dur="1" fill="hold">
                                          <p:stCondLst>
                                            <p:cond delay="0"/>
                                          </p:stCondLst>
                                        </p:cTn>
                                        <p:tgtEl>
                                          <p:spTgt spid="140299"/>
                                        </p:tgtEl>
                                        <p:attrNameLst>
                                          <p:attrName>style.visibility</p:attrName>
                                        </p:attrNameLst>
                                      </p:cBhvr>
                                      <p:to>
                                        <p:strVal val="visible"/>
                                      </p:to>
                                    </p:set>
                                    <p:anim calcmode="lin" valueType="num">
                                      <p:cBhvr>
                                        <p:cTn id="20" dur="1000" fill="hold"/>
                                        <p:tgtEl>
                                          <p:spTgt spid="140299"/>
                                        </p:tgtEl>
                                        <p:attrNameLst>
                                          <p:attrName>ppt_x</p:attrName>
                                        </p:attrNameLst>
                                      </p:cBhvr>
                                      <p:tavLst>
                                        <p:tav tm="0">
                                          <p:val>
                                            <p:strVal val="#ppt_x-.2"/>
                                          </p:val>
                                        </p:tav>
                                        <p:tav tm="100000">
                                          <p:val>
                                            <p:strVal val="#ppt_x"/>
                                          </p:val>
                                        </p:tav>
                                      </p:tavLst>
                                    </p:anim>
                                    <p:anim calcmode="lin" valueType="num">
                                      <p:cBhvr>
                                        <p:cTn id="21" dur="1000" fill="hold"/>
                                        <p:tgtEl>
                                          <p:spTgt spid="140299"/>
                                        </p:tgtEl>
                                        <p:attrNameLst>
                                          <p:attrName>ppt_y</p:attrName>
                                        </p:attrNameLst>
                                      </p:cBhvr>
                                      <p:tavLst>
                                        <p:tav tm="0">
                                          <p:val>
                                            <p:strVal val="#ppt_y"/>
                                          </p:val>
                                        </p:tav>
                                        <p:tav tm="100000">
                                          <p:val>
                                            <p:strVal val="#ppt_y"/>
                                          </p:val>
                                        </p:tav>
                                      </p:tavLst>
                                    </p:anim>
                                    <p:animEffect transition="in" filter="wipe(right)" prLst="gradientSize: 0.1">
                                      <p:cBhvr>
                                        <p:cTn id="22" dur="1000"/>
                                        <p:tgtEl>
                                          <p:spTgt spid="1402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0300"/>
                                        </p:tgtEl>
                                        <p:attrNameLst>
                                          <p:attrName>style.visibility</p:attrName>
                                        </p:attrNameLst>
                                      </p:cBhvr>
                                      <p:to>
                                        <p:strVal val="visible"/>
                                      </p:to>
                                    </p:set>
                                    <p:animEffect transition="in" filter="dissolve">
                                      <p:cBhvr>
                                        <p:cTn id="27" dur="500"/>
                                        <p:tgtEl>
                                          <p:spTgt spid="140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8" grpId="0" animBg="1"/>
      <p:bldP spid="14030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5AD81F4C-D332-48F6-9F2C-CBA1EF6EBB3D}" type="slidenum">
              <a:rPr lang="en-US" altLang="zh-CN"/>
              <a:pPr/>
              <a:t>49</a:t>
            </a:fld>
            <a:endParaRPr lang="en-US" altLang="zh-CN"/>
          </a:p>
        </p:txBody>
      </p:sp>
      <p:sp>
        <p:nvSpPr>
          <p:cNvPr id="141321" name="AutoShape 9"/>
          <p:cNvSpPr>
            <a:spLocks noChangeArrowheads="1"/>
          </p:cNvSpPr>
          <p:nvPr/>
        </p:nvSpPr>
        <p:spPr bwMode="auto">
          <a:xfrm>
            <a:off x="323850" y="1125538"/>
            <a:ext cx="8496300" cy="1801812"/>
          </a:xfrm>
          <a:prstGeom prst="foldedCorner">
            <a:avLst>
              <a:gd name="adj" fmla="val 12500"/>
            </a:avLst>
          </a:prstGeom>
          <a:solidFill>
            <a:srgbClr val="99CCFF">
              <a:alpha val="50000"/>
            </a:srgbClr>
          </a:solidFill>
          <a:ln w="12700">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（多项式算法）设</a:t>
            </a:r>
            <a:r>
              <a:rPr lang="en-US" altLang="zh-CN" sz="2000" b="1" i="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是求解某一问题</a:t>
            </a:r>
            <a:r>
              <a:rPr lang="en-US" altLang="zh-CN" sz="2000" b="1" i="1">
                <a:solidFill>
                  <a:srgbClr val="000000"/>
                </a:solidFill>
                <a:latin typeface="幼圆" pitchFamily="49" charset="-122"/>
                <a:ea typeface="幼圆" pitchFamily="49" charset="-122"/>
                <a:cs typeface="Times New Roman" pitchFamily="18" charset="0"/>
              </a:rPr>
              <a:t>D</a:t>
            </a:r>
            <a:r>
              <a:rPr lang="zh-CN" altLang="en-US" sz="2000" b="1">
                <a:solidFill>
                  <a:srgbClr val="000000"/>
                </a:solidFill>
                <a:latin typeface="幼圆" pitchFamily="49" charset="-122"/>
                <a:ea typeface="幼圆" pitchFamily="49" charset="-122"/>
                <a:cs typeface="Times New Roman" pitchFamily="18" charset="0"/>
              </a:rPr>
              <a:t>的一个算法，对</a:t>
            </a:r>
            <a:r>
              <a:rPr lang="en-US" altLang="zh-CN" sz="2000" b="1" i="1">
                <a:solidFill>
                  <a:srgbClr val="000000"/>
                </a:solidFill>
                <a:latin typeface="幼圆" pitchFamily="49" charset="-122"/>
                <a:ea typeface="幼圆" pitchFamily="49" charset="-122"/>
                <a:cs typeface="Times New Roman" pitchFamily="18" charset="0"/>
              </a:rPr>
              <a:t>D</a:t>
            </a:r>
            <a:r>
              <a:rPr lang="zh-CN" altLang="en-US" sz="2000" b="1">
                <a:solidFill>
                  <a:srgbClr val="000000"/>
                </a:solidFill>
                <a:latin typeface="幼圆" pitchFamily="49" charset="-122"/>
                <a:ea typeface="幼圆" pitchFamily="49" charset="-122"/>
                <a:cs typeface="Times New Roman" pitchFamily="18" charset="0"/>
              </a:rPr>
              <a:t>的一个规模为</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的实例，用</a:t>
            </a:r>
            <a:r>
              <a:rPr lang="en-US" altLang="zh-CN" sz="2000" b="1" i="1">
                <a:solidFill>
                  <a:srgbClr val="000000"/>
                </a:solidFill>
                <a:latin typeface="幼圆" pitchFamily="49" charset="-122"/>
                <a:ea typeface="幼圆" pitchFamily="49" charset="-122"/>
                <a:cs typeface="Times New Roman" pitchFamily="18" charset="0"/>
              </a:rPr>
              <a:t>f</a:t>
            </a:r>
            <a:r>
              <a:rPr lang="en-US" altLang="zh-CN" sz="2000" b="1" i="1" baseline="-30000">
                <a:solidFill>
                  <a:srgbClr val="000000"/>
                </a:solidFill>
                <a:latin typeface="幼圆" pitchFamily="49" charset="-122"/>
                <a:ea typeface="幼圆" pitchFamily="49" charset="-122"/>
                <a:cs typeface="Times New Roman" pitchFamily="18" charset="0"/>
              </a:rPr>
              <a:t>A</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表示用算法</a:t>
            </a:r>
            <a:r>
              <a:rPr lang="en-US" altLang="zh-CN" sz="2000" b="1" i="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求解这一实例所作的初等运算的次数。若存在一个多项式</a:t>
            </a:r>
            <a:r>
              <a:rPr lang="en-US" altLang="zh-CN" sz="2000" b="1" i="1">
                <a:solidFill>
                  <a:srgbClr val="000000"/>
                </a:solidFill>
                <a:latin typeface="幼圆" pitchFamily="49" charset="-122"/>
                <a:ea typeface="幼圆" pitchFamily="49" charset="-122"/>
                <a:cs typeface="Times New Roman" pitchFamily="18" charset="0"/>
              </a:rPr>
              <a:t>P</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和一个正整数</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，当</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时总有 </a:t>
            </a:r>
            <a:r>
              <a:rPr lang="en-US" altLang="zh-CN" sz="2000" b="1" i="1">
                <a:solidFill>
                  <a:srgbClr val="000000"/>
                </a:solidFill>
                <a:latin typeface="幼圆" pitchFamily="49" charset="-122"/>
                <a:ea typeface="幼圆" pitchFamily="49" charset="-122"/>
                <a:cs typeface="Times New Roman" pitchFamily="18" charset="0"/>
              </a:rPr>
              <a:t>f</a:t>
            </a:r>
            <a:r>
              <a:rPr lang="en-US" altLang="zh-CN" sz="2000" b="1" i="1" baseline="-30000">
                <a:solidFill>
                  <a:srgbClr val="000000"/>
                </a:solidFill>
                <a:latin typeface="幼圆" pitchFamily="49" charset="-122"/>
                <a:ea typeface="幼圆" pitchFamily="49" charset="-122"/>
                <a:cs typeface="Times New Roman" pitchFamily="18" charset="0"/>
              </a:rPr>
              <a:t>A</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P</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（不论求解</a:t>
            </a:r>
            <a:r>
              <a:rPr lang="en-US" altLang="zh-CN" sz="2000" b="1" i="1">
                <a:solidFill>
                  <a:srgbClr val="000000"/>
                </a:solidFill>
                <a:latin typeface="幼圆" pitchFamily="49" charset="-122"/>
                <a:ea typeface="幼圆" pitchFamily="49" charset="-122"/>
                <a:cs typeface="Times New Roman" pitchFamily="18" charset="0"/>
              </a:rPr>
              <a:t>D</a:t>
            </a:r>
            <a:r>
              <a:rPr lang="zh-CN" altLang="en-US" sz="2000" b="1">
                <a:solidFill>
                  <a:srgbClr val="000000"/>
                </a:solidFill>
                <a:latin typeface="幼圆" pitchFamily="49" charset="-122"/>
                <a:ea typeface="幼圆" pitchFamily="49" charset="-122"/>
                <a:cs typeface="Times New Roman" pitchFamily="18" charset="0"/>
              </a:rPr>
              <a:t>的怎样的实例，只要其规模为</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），则称算法</a:t>
            </a:r>
            <a:r>
              <a:rPr lang="en-US" altLang="zh-CN" sz="2000" b="1" i="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为求解问题</a:t>
            </a:r>
            <a:r>
              <a:rPr lang="en-US" altLang="zh-CN" sz="2000" b="1" i="1">
                <a:solidFill>
                  <a:srgbClr val="000000"/>
                </a:solidFill>
                <a:latin typeface="幼圆" pitchFamily="49" charset="-122"/>
                <a:ea typeface="幼圆" pitchFamily="49" charset="-122"/>
                <a:cs typeface="Times New Roman" pitchFamily="18" charset="0"/>
              </a:rPr>
              <a:t>D</a:t>
            </a:r>
            <a:r>
              <a:rPr lang="zh-CN" altLang="en-US" sz="2000" b="1">
                <a:solidFill>
                  <a:srgbClr val="000000"/>
                </a:solidFill>
                <a:latin typeface="幼圆" pitchFamily="49" charset="-122"/>
                <a:ea typeface="幼圆" pitchFamily="49" charset="-122"/>
                <a:cs typeface="Times New Roman" pitchFamily="18" charset="0"/>
              </a:rPr>
              <a:t>的一个多项式时间算法，简称多项式算法。</a:t>
            </a:r>
          </a:p>
        </p:txBody>
      </p:sp>
      <p:grpSp>
        <p:nvGrpSpPr>
          <p:cNvPr id="141324" name="Group 12"/>
          <p:cNvGrpSpPr>
            <a:grpSpLocks/>
          </p:cNvGrpSpPr>
          <p:nvPr/>
        </p:nvGrpSpPr>
        <p:grpSpPr bwMode="auto">
          <a:xfrm>
            <a:off x="395288" y="565150"/>
            <a:ext cx="1943100" cy="415925"/>
            <a:chOff x="249" y="413"/>
            <a:chExt cx="1224" cy="262"/>
          </a:xfrm>
        </p:grpSpPr>
        <p:pic>
          <p:nvPicPr>
            <p:cNvPr id="141318" name="Picture 6" descr="ancient_banner_l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436"/>
              <a:ext cx="1224" cy="239"/>
            </a:xfrm>
            <a:prstGeom prst="rect">
              <a:avLst/>
            </a:prstGeom>
            <a:noFill/>
            <a:extLst>
              <a:ext uri="{909E8E84-426E-40DD-AFC4-6F175D3DCCD1}">
                <a14:hiddenFill xmlns:a14="http://schemas.microsoft.com/office/drawing/2010/main">
                  <a:solidFill>
                    <a:srgbClr val="FFFFFF"/>
                  </a:solidFill>
                </a14:hiddenFill>
              </a:ext>
            </a:extLst>
          </p:spPr>
        </p:pic>
        <p:sp>
          <p:nvSpPr>
            <p:cNvPr id="141323" name="Rectangle 11"/>
            <p:cNvSpPr>
              <a:spLocks noChangeArrowheads="1"/>
            </p:cNvSpPr>
            <p:nvPr/>
          </p:nvSpPr>
          <p:spPr bwMode="auto">
            <a:xfrm>
              <a:off x="475" y="413"/>
              <a:ext cx="6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2000" b="1">
                  <a:solidFill>
                    <a:srgbClr val="800000"/>
                  </a:solidFill>
                  <a:latin typeface="楷体_GB2312" pitchFamily="49" charset="-122"/>
                  <a:ea typeface="楷体_GB2312" pitchFamily="49" charset="-122"/>
                  <a:cs typeface="Times New Roman" pitchFamily="18" charset="0"/>
                </a:rPr>
                <a:t>定义</a:t>
              </a:r>
              <a:r>
                <a:rPr lang="en-US" altLang="zh-CN" sz="2000" b="1">
                  <a:solidFill>
                    <a:srgbClr val="800000"/>
                  </a:solidFill>
                  <a:latin typeface="楷体_GB2312" pitchFamily="49" charset="-122"/>
                  <a:ea typeface="楷体_GB2312" pitchFamily="49" charset="-122"/>
                  <a:cs typeface="Times New Roman" pitchFamily="18" charset="0"/>
                </a:rPr>
                <a:t>8.4</a:t>
              </a:r>
            </a:p>
          </p:txBody>
        </p:sp>
      </p:grpSp>
      <p:grpSp>
        <p:nvGrpSpPr>
          <p:cNvPr id="141325" name="Group 13"/>
          <p:cNvGrpSpPr>
            <a:grpSpLocks/>
          </p:cNvGrpSpPr>
          <p:nvPr/>
        </p:nvGrpSpPr>
        <p:grpSpPr bwMode="auto">
          <a:xfrm>
            <a:off x="395288" y="3068638"/>
            <a:ext cx="1943100" cy="415925"/>
            <a:chOff x="249" y="413"/>
            <a:chExt cx="1224" cy="262"/>
          </a:xfrm>
        </p:grpSpPr>
        <p:pic>
          <p:nvPicPr>
            <p:cNvPr id="141326" name="Picture 14" descr="ancient_banner_l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436"/>
              <a:ext cx="1224" cy="239"/>
            </a:xfrm>
            <a:prstGeom prst="rect">
              <a:avLst/>
            </a:prstGeom>
            <a:noFill/>
            <a:extLst>
              <a:ext uri="{909E8E84-426E-40DD-AFC4-6F175D3DCCD1}">
                <a14:hiddenFill xmlns:a14="http://schemas.microsoft.com/office/drawing/2010/main">
                  <a:solidFill>
                    <a:srgbClr val="FFFFFF"/>
                  </a:solidFill>
                </a14:hiddenFill>
              </a:ext>
            </a:extLst>
          </p:spPr>
        </p:pic>
        <p:sp>
          <p:nvSpPr>
            <p:cNvPr id="141327" name="Rectangle 15"/>
            <p:cNvSpPr>
              <a:spLocks noChangeArrowheads="1"/>
            </p:cNvSpPr>
            <p:nvPr/>
          </p:nvSpPr>
          <p:spPr bwMode="auto">
            <a:xfrm>
              <a:off x="475" y="413"/>
              <a:ext cx="6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2000" b="1">
                  <a:solidFill>
                    <a:srgbClr val="800000"/>
                  </a:solidFill>
                  <a:latin typeface="楷体_GB2312" pitchFamily="49" charset="-122"/>
                  <a:ea typeface="楷体_GB2312" pitchFamily="49" charset="-122"/>
                  <a:cs typeface="Times New Roman" pitchFamily="18" charset="0"/>
                </a:rPr>
                <a:t>定义</a:t>
              </a:r>
              <a:r>
                <a:rPr lang="en-US" altLang="zh-CN" sz="2000" b="1">
                  <a:solidFill>
                    <a:srgbClr val="800000"/>
                  </a:solidFill>
                  <a:latin typeface="楷体_GB2312" pitchFamily="49" charset="-122"/>
                  <a:ea typeface="楷体_GB2312" pitchFamily="49" charset="-122"/>
                  <a:cs typeface="Times New Roman" pitchFamily="18" charset="0"/>
                </a:rPr>
                <a:t>8.5</a:t>
              </a:r>
            </a:p>
          </p:txBody>
        </p:sp>
      </p:grpSp>
      <p:sp>
        <p:nvSpPr>
          <p:cNvPr id="141328" name="AutoShape 16"/>
          <p:cNvSpPr>
            <a:spLocks noChangeArrowheads="1"/>
          </p:cNvSpPr>
          <p:nvPr/>
        </p:nvSpPr>
        <p:spPr bwMode="auto">
          <a:xfrm>
            <a:off x="395288" y="3644900"/>
            <a:ext cx="8424862" cy="1462088"/>
          </a:xfrm>
          <a:prstGeom prst="foldedCorner">
            <a:avLst>
              <a:gd name="adj" fmla="val 12500"/>
            </a:avLst>
          </a:prstGeom>
          <a:solidFill>
            <a:srgbClr val="99CC00">
              <a:alpha val="39999"/>
            </a:srgbClr>
          </a:solidFill>
          <a:ln w="12700">
            <a:solidFill>
              <a:srgbClr val="008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latin typeface="幼圆" pitchFamily="49" charset="-122"/>
                <a:ea typeface="幼圆" pitchFamily="49" charset="-122"/>
              </a:rPr>
              <a:t>（指数算法）设</a:t>
            </a:r>
            <a:r>
              <a:rPr lang="en-US" altLang="zh-CN" sz="2000" b="1" i="1">
                <a:latin typeface="幼圆" pitchFamily="49" charset="-122"/>
                <a:ea typeface="幼圆" pitchFamily="49" charset="-122"/>
              </a:rPr>
              <a:t>B</a:t>
            </a:r>
            <a:r>
              <a:rPr lang="zh-CN" altLang="en-US" sz="2000" b="1">
                <a:latin typeface="幼圆" pitchFamily="49" charset="-122"/>
                <a:ea typeface="幼圆" pitchFamily="49" charset="-122"/>
              </a:rPr>
              <a:t>是求解某一问题</a:t>
            </a:r>
            <a:r>
              <a:rPr lang="en-US" altLang="zh-CN" sz="2000" b="1" i="1">
                <a:latin typeface="幼圆" pitchFamily="49" charset="-122"/>
                <a:ea typeface="幼圆" pitchFamily="49" charset="-122"/>
              </a:rPr>
              <a:t>D</a:t>
            </a:r>
            <a:r>
              <a:rPr lang="zh-CN" altLang="en-US" sz="2000" b="1">
                <a:latin typeface="幼圆" pitchFamily="49" charset="-122"/>
                <a:ea typeface="幼圆" pitchFamily="49" charset="-122"/>
              </a:rPr>
              <a:t>的一个算法，</a:t>
            </a:r>
            <a:r>
              <a:rPr lang="en-US" altLang="zh-CN" sz="2000" b="1" i="1">
                <a:latin typeface="幼圆" pitchFamily="49" charset="-122"/>
                <a:ea typeface="幼圆" pitchFamily="49" charset="-122"/>
              </a:rPr>
              <a:t>f B</a:t>
            </a:r>
            <a:r>
              <a:rPr lang="en-US" altLang="zh-CN" sz="2000" b="1">
                <a:latin typeface="幼圆" pitchFamily="49" charset="-122"/>
                <a:ea typeface="幼圆" pitchFamily="49" charset="-122"/>
              </a:rPr>
              <a:t>(</a:t>
            </a:r>
            <a:r>
              <a:rPr lang="en-US" altLang="zh-CN" sz="2000" b="1" i="1">
                <a:latin typeface="幼圆" pitchFamily="49" charset="-122"/>
                <a:ea typeface="幼圆" pitchFamily="49" charset="-122"/>
              </a:rPr>
              <a:t>D</a:t>
            </a:r>
            <a:r>
              <a:rPr lang="en-US" altLang="zh-CN" sz="2000" b="1">
                <a:latin typeface="幼圆" pitchFamily="49" charset="-122"/>
                <a:ea typeface="幼圆" pitchFamily="49" charset="-122"/>
              </a:rPr>
              <a:t>,</a:t>
            </a:r>
            <a:r>
              <a:rPr lang="en-US" altLang="zh-CN" sz="2000" b="1" i="1">
                <a:latin typeface="幼圆" pitchFamily="49" charset="-122"/>
                <a:ea typeface="幼圆" pitchFamily="49" charset="-122"/>
              </a:rPr>
              <a:t>n</a:t>
            </a:r>
            <a:r>
              <a:rPr lang="en-US" altLang="zh-CN" sz="2000" b="1">
                <a:latin typeface="幼圆" pitchFamily="49" charset="-122"/>
                <a:ea typeface="幼圆" pitchFamily="49" charset="-122"/>
              </a:rPr>
              <a:t>)</a:t>
            </a:r>
            <a:r>
              <a:rPr lang="zh-CN" altLang="en-US" sz="2000" b="1">
                <a:latin typeface="幼圆" pitchFamily="49" charset="-122"/>
                <a:ea typeface="幼圆" pitchFamily="49" charset="-122"/>
              </a:rPr>
              <a:t>为用算法</a:t>
            </a:r>
            <a:r>
              <a:rPr lang="en-US" altLang="zh-CN" sz="2000" b="1" i="1">
                <a:latin typeface="幼圆" pitchFamily="49" charset="-122"/>
                <a:ea typeface="幼圆" pitchFamily="49" charset="-122"/>
              </a:rPr>
              <a:t>B</a:t>
            </a:r>
            <a:r>
              <a:rPr lang="zh-CN" altLang="en-US" sz="2000" b="1">
                <a:latin typeface="幼圆" pitchFamily="49" charset="-122"/>
                <a:ea typeface="幼圆" pitchFamily="49" charset="-122"/>
              </a:rPr>
              <a:t>求解</a:t>
            </a:r>
            <a:r>
              <a:rPr lang="en-US" altLang="zh-CN" sz="2000" b="1" i="1">
                <a:latin typeface="幼圆" pitchFamily="49" charset="-122"/>
                <a:ea typeface="幼圆" pitchFamily="49" charset="-122"/>
              </a:rPr>
              <a:t>D</a:t>
            </a:r>
            <a:r>
              <a:rPr lang="zh-CN" altLang="en-US" sz="2000" b="1">
                <a:latin typeface="幼圆" pitchFamily="49" charset="-122"/>
                <a:ea typeface="幼圆" pitchFamily="49" charset="-122"/>
              </a:rPr>
              <a:t>的一个规模为</a:t>
            </a:r>
            <a:r>
              <a:rPr lang="en-US" altLang="zh-CN" sz="2000" b="1" i="1">
                <a:latin typeface="幼圆" pitchFamily="49" charset="-122"/>
                <a:ea typeface="幼圆" pitchFamily="49" charset="-122"/>
              </a:rPr>
              <a:t>n</a:t>
            </a:r>
            <a:r>
              <a:rPr lang="zh-CN" altLang="en-US" sz="2000" b="1">
                <a:latin typeface="幼圆" pitchFamily="49" charset="-122"/>
                <a:ea typeface="幼圆" pitchFamily="49" charset="-122"/>
              </a:rPr>
              <a:t>的实例时所用的初等运算次数，若存在一个常数</a:t>
            </a:r>
            <a:r>
              <a:rPr lang="en-US" altLang="zh-CN" sz="2000" b="1" i="1">
                <a:latin typeface="幼圆" pitchFamily="49" charset="-122"/>
                <a:ea typeface="幼圆" pitchFamily="49" charset="-122"/>
              </a:rPr>
              <a:t>k</a:t>
            </a:r>
            <a:r>
              <a:rPr lang="en-US" altLang="zh-CN" sz="2000" b="1">
                <a:latin typeface="幼圆" pitchFamily="49" charset="-122"/>
                <a:ea typeface="幼圆" pitchFamily="49" charset="-122"/>
              </a:rPr>
              <a:t>&gt;0</a:t>
            </a:r>
            <a:r>
              <a:rPr lang="zh-CN" altLang="en-US" sz="2000" b="1">
                <a:latin typeface="幼圆" pitchFamily="49" charset="-122"/>
                <a:ea typeface="幼圆" pitchFamily="49" charset="-122"/>
              </a:rPr>
              <a:t>，对任意正整数</a:t>
            </a:r>
            <a:r>
              <a:rPr lang="en-US" altLang="zh-CN" sz="2000" b="1" i="1">
                <a:latin typeface="幼圆" pitchFamily="49" charset="-122"/>
                <a:ea typeface="幼圆" pitchFamily="49" charset="-122"/>
              </a:rPr>
              <a:t>N</a:t>
            </a:r>
            <a:r>
              <a:rPr lang="zh-CN" altLang="en-US" sz="2000" b="1">
                <a:latin typeface="幼圆" pitchFamily="49" charset="-122"/>
                <a:ea typeface="幼圆" pitchFamily="49" charset="-122"/>
              </a:rPr>
              <a:t>，总可找到一个大于</a:t>
            </a:r>
            <a:r>
              <a:rPr lang="en-US" altLang="zh-CN" sz="2000" b="1" i="1">
                <a:latin typeface="幼圆" pitchFamily="49" charset="-122"/>
                <a:ea typeface="幼圆" pitchFamily="49" charset="-122"/>
              </a:rPr>
              <a:t>N</a:t>
            </a:r>
            <a:r>
              <a:rPr lang="zh-CN" altLang="en-US" sz="2000" b="1">
                <a:latin typeface="幼圆" pitchFamily="49" charset="-122"/>
                <a:ea typeface="幼圆" pitchFamily="49" charset="-122"/>
              </a:rPr>
              <a:t>的正整数</a:t>
            </a:r>
            <a:r>
              <a:rPr lang="en-US" altLang="zh-CN" sz="2000" b="1" i="1">
                <a:latin typeface="幼圆" pitchFamily="49" charset="-122"/>
                <a:ea typeface="幼圆" pitchFamily="49" charset="-122"/>
              </a:rPr>
              <a:t>n</a:t>
            </a:r>
            <a:r>
              <a:rPr lang="zh-CN" altLang="en-US" sz="2000" b="1">
                <a:latin typeface="幼圆" pitchFamily="49" charset="-122"/>
                <a:ea typeface="幼圆" pitchFamily="49" charset="-122"/>
              </a:rPr>
              <a:t>及</a:t>
            </a:r>
            <a:r>
              <a:rPr lang="en-US" altLang="zh-CN" sz="2000" b="1" i="1">
                <a:latin typeface="幼圆" pitchFamily="49" charset="-122"/>
                <a:ea typeface="幼圆" pitchFamily="49" charset="-122"/>
              </a:rPr>
              <a:t>D</a:t>
            </a:r>
            <a:r>
              <a:rPr lang="zh-CN" altLang="en-US" sz="2000" b="1">
                <a:latin typeface="幼圆" pitchFamily="49" charset="-122"/>
                <a:ea typeface="幼圆" pitchFamily="49" charset="-122"/>
              </a:rPr>
              <a:t>的一个规模为</a:t>
            </a:r>
            <a:r>
              <a:rPr lang="en-US" altLang="zh-CN" sz="2000" b="1" i="1">
                <a:latin typeface="幼圆" pitchFamily="49" charset="-122"/>
                <a:ea typeface="幼圆" pitchFamily="49" charset="-122"/>
              </a:rPr>
              <a:t>n</a:t>
            </a:r>
            <a:r>
              <a:rPr lang="zh-CN" altLang="en-US" sz="2000" b="1">
                <a:latin typeface="幼圆" pitchFamily="49" charset="-122"/>
                <a:ea typeface="幼圆" pitchFamily="49" charset="-122"/>
              </a:rPr>
              <a:t>的实例，对这一实例有</a:t>
            </a:r>
            <a:r>
              <a:rPr lang="en-US" altLang="zh-CN" sz="2000" b="1" i="1">
                <a:latin typeface="幼圆" pitchFamily="49" charset="-122"/>
                <a:ea typeface="幼圆" pitchFamily="49" charset="-122"/>
              </a:rPr>
              <a:t>fB</a:t>
            </a:r>
            <a:r>
              <a:rPr lang="en-US" altLang="zh-CN" sz="2000" b="1">
                <a:latin typeface="幼圆" pitchFamily="49" charset="-122"/>
                <a:ea typeface="幼圆" pitchFamily="49" charset="-122"/>
              </a:rPr>
              <a:t>(</a:t>
            </a:r>
            <a:r>
              <a:rPr lang="en-US" altLang="zh-CN" sz="2000" b="1" i="1">
                <a:latin typeface="幼圆" pitchFamily="49" charset="-122"/>
                <a:ea typeface="幼圆" pitchFamily="49" charset="-122"/>
              </a:rPr>
              <a:t>D</a:t>
            </a:r>
            <a:r>
              <a:rPr lang="en-US" altLang="zh-CN" sz="2000" b="1">
                <a:latin typeface="幼圆" pitchFamily="49" charset="-122"/>
                <a:ea typeface="幼圆" pitchFamily="49" charset="-122"/>
              </a:rPr>
              <a:t>,</a:t>
            </a:r>
            <a:r>
              <a:rPr lang="en-US" altLang="zh-CN" sz="2000" b="1" i="1">
                <a:latin typeface="幼圆" pitchFamily="49" charset="-122"/>
                <a:ea typeface="幼圆" pitchFamily="49" charset="-122"/>
              </a:rPr>
              <a:t>n</a:t>
            </a:r>
            <a:r>
              <a:rPr lang="en-US" altLang="zh-CN" sz="2000" b="1">
                <a:latin typeface="幼圆" pitchFamily="49" charset="-122"/>
                <a:ea typeface="幼圆" pitchFamily="49" charset="-122"/>
              </a:rPr>
              <a:t>)=</a:t>
            </a:r>
            <a:r>
              <a:rPr lang="en-US" altLang="zh-CN" sz="2000" b="1" i="1">
                <a:latin typeface="幼圆" pitchFamily="49" charset="-122"/>
                <a:ea typeface="幼圆" pitchFamily="49" charset="-122"/>
              </a:rPr>
              <a:t>O</a:t>
            </a:r>
            <a:r>
              <a:rPr lang="en-US" altLang="zh-CN" sz="2000" b="1">
                <a:latin typeface="幼圆" pitchFamily="49" charset="-122"/>
                <a:ea typeface="幼圆" pitchFamily="49" charset="-122"/>
              </a:rPr>
              <a:t> (2</a:t>
            </a:r>
            <a:r>
              <a:rPr lang="en-US" altLang="zh-CN" sz="2000" b="1" i="1">
                <a:latin typeface="幼圆" pitchFamily="49" charset="-122"/>
                <a:ea typeface="幼圆" pitchFamily="49" charset="-122"/>
              </a:rPr>
              <a:t>kn</a:t>
            </a:r>
            <a:r>
              <a:rPr lang="en-US" altLang="zh-CN" sz="2000" b="1">
                <a:latin typeface="幼圆" pitchFamily="49" charset="-122"/>
                <a:ea typeface="幼圆" pitchFamily="49" charset="-122"/>
              </a:rPr>
              <a:t>)</a:t>
            </a:r>
            <a:r>
              <a:rPr lang="zh-CN" altLang="en-US" sz="2000" b="1">
                <a:latin typeface="幼圆" pitchFamily="49" charset="-122"/>
                <a:ea typeface="幼圆" pitchFamily="49" charset="-122"/>
              </a:rPr>
              <a:t>，则称</a:t>
            </a:r>
            <a:r>
              <a:rPr lang="en-US" altLang="zh-CN" sz="2000" b="1" i="1">
                <a:latin typeface="幼圆" pitchFamily="49" charset="-122"/>
                <a:ea typeface="幼圆" pitchFamily="49" charset="-122"/>
              </a:rPr>
              <a:t>B</a:t>
            </a:r>
            <a:r>
              <a:rPr lang="zh-CN" altLang="en-US" sz="2000" b="1">
                <a:latin typeface="幼圆" pitchFamily="49" charset="-122"/>
                <a:ea typeface="幼圆" pitchFamily="49" charset="-122"/>
              </a:rPr>
              <a:t>为求解问题</a:t>
            </a:r>
            <a:r>
              <a:rPr lang="en-US" altLang="zh-CN" sz="2000" b="1" i="1">
                <a:latin typeface="幼圆" pitchFamily="49" charset="-122"/>
                <a:ea typeface="幼圆" pitchFamily="49" charset="-122"/>
              </a:rPr>
              <a:t>D</a:t>
            </a:r>
            <a:r>
              <a:rPr lang="zh-CN" altLang="en-US" sz="2000" b="1">
                <a:latin typeface="幼圆" pitchFamily="49" charset="-122"/>
                <a:ea typeface="幼圆" pitchFamily="49" charset="-122"/>
              </a:rPr>
              <a:t>的一个指数算法。 </a:t>
            </a:r>
          </a:p>
        </p:txBody>
      </p:sp>
      <p:sp>
        <p:nvSpPr>
          <p:cNvPr id="141329" name="AutoShape 17"/>
          <p:cNvSpPr>
            <a:spLocks noChangeArrowheads="1"/>
          </p:cNvSpPr>
          <p:nvPr/>
        </p:nvSpPr>
        <p:spPr bwMode="auto">
          <a:xfrm>
            <a:off x="395288" y="5267325"/>
            <a:ext cx="8424862" cy="781050"/>
          </a:xfrm>
          <a:prstGeom prst="foldedCorner">
            <a:avLst>
              <a:gd name="adj" fmla="val 12500"/>
            </a:avLst>
          </a:prstGeom>
          <a:solidFill>
            <a:srgbClr val="FF99CC">
              <a:alpha val="30000"/>
            </a:srgbClr>
          </a:solidFill>
          <a:ln w="9525">
            <a:solidFill>
              <a:srgbClr val="FF0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Times New Roman" pitchFamily="18" charset="0"/>
                <a:ea typeface="幼圆" pitchFamily="49" charset="-122"/>
                <a:cs typeface="Times New Roman" pitchFamily="18" charset="0"/>
              </a:rPr>
              <a:t>多项式算法被称为是“好”的算法即所谓有效算法，而指数算法则一般被认为是“坏”算法，因为它只能求解规模极小的实例。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141324"/>
                                        </p:tgtEl>
                                        <p:attrNameLst>
                                          <p:attrName>style.visibility</p:attrName>
                                        </p:attrNameLst>
                                      </p:cBhvr>
                                      <p:to>
                                        <p:strVal val="visible"/>
                                      </p:to>
                                    </p:set>
                                    <p:animEffect transition="in" filter="strips(downLeft)">
                                      <p:cBhvr>
                                        <p:cTn id="7" dur="500"/>
                                        <p:tgtEl>
                                          <p:spTgt spid="141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1321"/>
                                        </p:tgtEl>
                                        <p:attrNameLst>
                                          <p:attrName>style.visibility</p:attrName>
                                        </p:attrNameLst>
                                      </p:cBhvr>
                                      <p:to>
                                        <p:strVal val="visible"/>
                                      </p:to>
                                    </p:set>
                                    <p:animEffect transition="in" filter="checkerboard(across)">
                                      <p:cBhvr>
                                        <p:cTn id="12" dur="500"/>
                                        <p:tgtEl>
                                          <p:spTgt spid="1413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41325"/>
                                        </p:tgtEl>
                                        <p:attrNameLst>
                                          <p:attrName>style.visibility</p:attrName>
                                        </p:attrNameLst>
                                      </p:cBhvr>
                                      <p:to>
                                        <p:strVal val="visible"/>
                                      </p:to>
                                    </p:set>
                                    <p:animEffect transition="in" filter="strips(downLeft)">
                                      <p:cBhvr>
                                        <p:cTn id="17" dur="500"/>
                                        <p:tgtEl>
                                          <p:spTgt spid="1413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1328"/>
                                        </p:tgtEl>
                                        <p:attrNameLst>
                                          <p:attrName>style.visibility</p:attrName>
                                        </p:attrNameLst>
                                      </p:cBhvr>
                                      <p:to>
                                        <p:strVal val="visible"/>
                                      </p:to>
                                    </p:set>
                                    <p:animEffect transition="in" filter="checkerboard(across)">
                                      <p:cBhvr>
                                        <p:cTn id="22" dur="500"/>
                                        <p:tgtEl>
                                          <p:spTgt spid="1413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41329"/>
                                        </p:tgtEl>
                                        <p:attrNameLst>
                                          <p:attrName>style.visibility</p:attrName>
                                        </p:attrNameLst>
                                      </p:cBhvr>
                                      <p:to>
                                        <p:strVal val="visible"/>
                                      </p:to>
                                    </p:set>
                                    <p:animEffect transition="in" filter="fade">
                                      <p:cBhvr>
                                        <p:cTn id="27" dur="1000"/>
                                        <p:tgtEl>
                                          <p:spTgt spid="141329"/>
                                        </p:tgtEl>
                                      </p:cBhvr>
                                    </p:animEffect>
                                    <p:anim calcmode="lin" valueType="num">
                                      <p:cBhvr>
                                        <p:cTn id="28" dur="1000" fill="hold"/>
                                        <p:tgtEl>
                                          <p:spTgt spid="141329"/>
                                        </p:tgtEl>
                                        <p:attrNameLst>
                                          <p:attrName>ppt_x</p:attrName>
                                        </p:attrNameLst>
                                      </p:cBhvr>
                                      <p:tavLst>
                                        <p:tav tm="0">
                                          <p:val>
                                            <p:strVal val="#ppt_x"/>
                                          </p:val>
                                        </p:tav>
                                        <p:tav tm="100000">
                                          <p:val>
                                            <p:strVal val="#ppt_x"/>
                                          </p:val>
                                        </p:tav>
                                      </p:tavLst>
                                    </p:anim>
                                    <p:anim calcmode="lin" valueType="num">
                                      <p:cBhvr>
                                        <p:cTn id="29" dur="900" decel="100000" fill="hold"/>
                                        <p:tgtEl>
                                          <p:spTgt spid="141329"/>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4132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1" grpId="0" animBg="1"/>
      <p:bldP spid="141328" grpId="0" animBg="1"/>
      <p:bldP spid="1413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89C71237-34CA-48DC-B2E4-D728C4988391}" type="slidenum">
              <a:rPr lang="en-US" altLang="zh-CN"/>
              <a:pPr/>
              <a:t>5</a:t>
            </a:fld>
            <a:endParaRPr lang="en-US" altLang="zh-CN"/>
          </a:p>
        </p:txBody>
      </p:sp>
      <p:sp>
        <p:nvSpPr>
          <p:cNvPr id="67591" name="Text Box 7"/>
          <p:cNvSpPr txBox="1">
            <a:spLocks noChangeArrowheads="1"/>
          </p:cNvSpPr>
          <p:nvPr/>
        </p:nvSpPr>
        <p:spPr bwMode="auto">
          <a:xfrm>
            <a:off x="468313" y="552450"/>
            <a:ext cx="8228012" cy="2660650"/>
          </a:xfrm>
          <a:prstGeom prst="rect">
            <a:avLst/>
          </a:prstGeom>
          <a:solidFill>
            <a:srgbClr val="339966">
              <a:alpha val="10001"/>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
        <p:nvSpPr>
          <p:cNvPr id="67587" name="Rectangle 3"/>
          <p:cNvSpPr>
            <a:spLocks noGrp="1" noChangeArrowheads="1"/>
          </p:cNvSpPr>
          <p:nvPr>
            <p:ph type="body" idx="1"/>
          </p:nvPr>
        </p:nvSpPr>
        <p:spPr>
          <a:xfrm>
            <a:off x="457200" y="549275"/>
            <a:ext cx="8229600" cy="863600"/>
          </a:xfrm>
          <a:noFill/>
        </p:spPr>
        <p:txBody>
          <a:bodyPr anchor="ctr"/>
          <a:lstStyle/>
          <a:p>
            <a:pPr>
              <a:buFont typeface="Wingdings" pitchFamily="2" charset="2"/>
              <a:buNone/>
            </a:pPr>
            <a:r>
              <a:rPr lang="en-US" altLang="zh-CN" sz="2400">
                <a:latin typeface="幼圆" pitchFamily="49" charset="-122"/>
                <a:ea typeface="幼圆" pitchFamily="49" charset="-122"/>
              </a:rPr>
              <a:t>	</a:t>
            </a:r>
            <a:r>
              <a:rPr lang="zh-CN" altLang="en-US" sz="2400">
                <a:latin typeface="幼圆" pitchFamily="49" charset="-122"/>
                <a:ea typeface="幼圆" pitchFamily="49" charset="-122"/>
              </a:rPr>
              <a:t>例</a:t>
            </a:r>
            <a:r>
              <a:rPr lang="en-US" altLang="zh-CN" sz="2400">
                <a:latin typeface="幼圆" pitchFamily="49" charset="-122"/>
                <a:ea typeface="幼圆" pitchFamily="49" charset="-122"/>
              </a:rPr>
              <a:t>1</a:t>
            </a:r>
            <a:r>
              <a:rPr lang="zh-CN" altLang="en-US" sz="2400">
                <a:latin typeface="幼圆" pitchFamily="49" charset="-122"/>
                <a:ea typeface="幼圆" pitchFamily="49" charset="-122"/>
              </a:rPr>
              <a:t>的数学模型：设该厂生产</a:t>
            </a:r>
            <a:r>
              <a:rPr lang="en-US" altLang="zh-CN" sz="2400" i="1">
                <a:latin typeface="幼圆" pitchFamily="49" charset="-122"/>
                <a:ea typeface="幼圆" pitchFamily="49" charset="-122"/>
              </a:rPr>
              <a:t>x</a:t>
            </a:r>
            <a:r>
              <a:rPr lang="en-US" altLang="zh-CN" sz="2400" i="1" baseline="-30000">
                <a:solidFill>
                  <a:srgbClr val="000000"/>
                </a:solidFill>
                <a:latin typeface="Times New Roman" pitchFamily="18" charset="0"/>
                <a:cs typeface="Times New Roman" pitchFamily="18" charset="0"/>
              </a:rPr>
              <a:t>1</a:t>
            </a:r>
            <a:r>
              <a:rPr lang="zh-CN" altLang="en-US" sz="2400">
                <a:latin typeface="幼圆" pitchFamily="49" charset="-122"/>
                <a:ea typeface="幼圆" pitchFamily="49" charset="-122"/>
              </a:rPr>
              <a:t>台甲机床和</a:t>
            </a:r>
            <a:r>
              <a:rPr lang="en-US" altLang="zh-CN" sz="2400" i="1">
                <a:latin typeface="幼圆" pitchFamily="49" charset="-122"/>
                <a:ea typeface="幼圆" pitchFamily="49" charset="-122"/>
              </a:rPr>
              <a:t>x</a:t>
            </a:r>
            <a:r>
              <a:rPr lang="en-US" altLang="zh-CN" sz="2400" baseline="-30000">
                <a:solidFill>
                  <a:srgbClr val="000000"/>
                </a:solidFill>
                <a:latin typeface="Times New Roman" pitchFamily="18" charset="0"/>
                <a:cs typeface="Times New Roman" pitchFamily="18" charset="0"/>
              </a:rPr>
              <a:t>2</a:t>
            </a:r>
            <a:r>
              <a:rPr lang="zh-CN" altLang="en-US" sz="2400">
                <a:latin typeface="幼圆" pitchFamily="49" charset="-122"/>
                <a:ea typeface="幼圆" pitchFamily="49" charset="-122"/>
              </a:rPr>
              <a:t>台乙机床时总利润最大，则 </a:t>
            </a:r>
            <a:r>
              <a:rPr lang="en-US" altLang="zh-CN" sz="2400" i="1">
                <a:latin typeface="幼圆" pitchFamily="49" charset="-122"/>
                <a:ea typeface="幼圆" pitchFamily="49" charset="-122"/>
              </a:rPr>
              <a:t>x</a:t>
            </a:r>
            <a:r>
              <a:rPr lang="en-US" altLang="zh-CN" sz="2400" baseline="-30000">
                <a:solidFill>
                  <a:srgbClr val="000000"/>
                </a:solidFill>
                <a:latin typeface="Times New Roman" pitchFamily="18" charset="0"/>
                <a:cs typeface="Times New Roman" pitchFamily="18" charset="0"/>
              </a:rPr>
              <a:t>1</a:t>
            </a:r>
            <a:r>
              <a:rPr lang="en-US" altLang="zh-CN" sz="2400">
                <a:latin typeface="幼圆" pitchFamily="49" charset="-122"/>
                <a:ea typeface="幼圆" pitchFamily="49" charset="-122"/>
              </a:rPr>
              <a:t> </a:t>
            </a:r>
            <a:r>
              <a:rPr lang="zh-CN" altLang="en-US" sz="2400">
                <a:latin typeface="幼圆" pitchFamily="49" charset="-122"/>
                <a:ea typeface="幼圆" pitchFamily="49" charset="-122"/>
              </a:rPr>
              <a:t>、</a:t>
            </a:r>
            <a:r>
              <a:rPr lang="en-US" altLang="zh-CN" sz="2400" i="1">
                <a:latin typeface="幼圆" pitchFamily="49" charset="-122"/>
                <a:ea typeface="幼圆" pitchFamily="49" charset="-122"/>
              </a:rPr>
              <a:t>x</a:t>
            </a:r>
            <a:r>
              <a:rPr lang="en-US" altLang="zh-CN" sz="2400" baseline="-30000">
                <a:solidFill>
                  <a:srgbClr val="000000"/>
                </a:solidFill>
                <a:latin typeface="Times New Roman" pitchFamily="18" charset="0"/>
                <a:cs typeface="Times New Roman" pitchFamily="18" charset="0"/>
              </a:rPr>
              <a:t>2</a:t>
            </a:r>
            <a:r>
              <a:rPr lang="zh-CN" altLang="en-US" sz="2400">
                <a:latin typeface="幼圆" pitchFamily="49" charset="-122"/>
                <a:ea typeface="幼圆" pitchFamily="49" charset="-122"/>
              </a:rPr>
              <a:t>应满足</a:t>
            </a:r>
          </a:p>
        </p:txBody>
      </p:sp>
      <p:sp>
        <p:nvSpPr>
          <p:cNvPr id="67588" name="Text Box 4"/>
          <p:cNvSpPr txBox="1">
            <a:spLocks noChangeArrowheads="1"/>
          </p:cNvSpPr>
          <p:nvPr/>
        </p:nvSpPr>
        <p:spPr bwMode="auto">
          <a:xfrm>
            <a:off x="900113" y="1368425"/>
            <a:ext cx="74993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80000"/>
              </a:lnSpc>
              <a:spcBef>
                <a:spcPct val="20000"/>
              </a:spcBef>
              <a:buClr>
                <a:schemeClr val="bg2"/>
              </a:buClr>
              <a:buSzPct val="75000"/>
              <a:buFont typeface="Wingdings" pitchFamily="2" charset="2"/>
              <a:buNone/>
            </a:pPr>
            <a:r>
              <a:rPr lang="en-US" altLang="zh-CN" sz="2400">
                <a:latin typeface="隶书" pitchFamily="49" charset="-122"/>
                <a:ea typeface="隶书" pitchFamily="49" charset="-122"/>
              </a:rPr>
              <a:t>      </a:t>
            </a:r>
            <a:r>
              <a:rPr lang="en-US" altLang="zh-CN" sz="2400" b="1">
                <a:latin typeface="隶书" pitchFamily="49" charset="-122"/>
                <a:ea typeface="隶书" pitchFamily="49" charset="-122"/>
              </a:rPr>
              <a:t>max   4</a:t>
            </a:r>
            <a:r>
              <a:rPr lang="en-US" altLang="zh-CN" sz="2400" b="1" i="1">
                <a:latin typeface="隶书" pitchFamily="49" charset="-122"/>
                <a:ea typeface="隶书" pitchFamily="49" charset="-122"/>
              </a:rPr>
              <a:t>x</a:t>
            </a:r>
            <a:r>
              <a:rPr lang="en-US" altLang="zh-CN" sz="2400" b="1" baseline="-30000">
                <a:solidFill>
                  <a:srgbClr val="000000"/>
                </a:solidFill>
                <a:latin typeface="Times New Roman" pitchFamily="18" charset="0"/>
                <a:cs typeface="Times New Roman" pitchFamily="18" charset="0"/>
              </a:rPr>
              <a:t>1</a:t>
            </a:r>
            <a:r>
              <a:rPr lang="en-US" altLang="zh-CN" sz="2400" b="1">
                <a:latin typeface="隶书" pitchFamily="49" charset="-122"/>
                <a:ea typeface="隶书" pitchFamily="49" charset="-122"/>
              </a:rPr>
              <a:t>  + 3</a:t>
            </a:r>
            <a:r>
              <a:rPr lang="en-US" altLang="zh-CN" sz="2400" b="1" i="1">
                <a:latin typeface="隶书" pitchFamily="49" charset="-122"/>
                <a:ea typeface="隶书" pitchFamily="49" charset="-122"/>
              </a:rPr>
              <a:t>x</a:t>
            </a:r>
            <a:r>
              <a:rPr lang="en-US" altLang="zh-CN" sz="2400" b="1" baseline="-30000">
                <a:solidFill>
                  <a:srgbClr val="000000"/>
                </a:solidFill>
                <a:latin typeface="Times New Roman" pitchFamily="18" charset="0"/>
                <a:cs typeface="Times New Roman" pitchFamily="18" charset="0"/>
              </a:rPr>
              <a:t>2</a:t>
            </a:r>
            <a:r>
              <a:rPr lang="en-US" altLang="zh-CN" sz="2400" b="1">
                <a:latin typeface="隶书" pitchFamily="49" charset="-122"/>
                <a:ea typeface="隶书" pitchFamily="49" charset="-122"/>
              </a:rPr>
              <a:t> </a:t>
            </a:r>
          </a:p>
          <a:p>
            <a:pPr algn="l">
              <a:lnSpc>
                <a:spcPct val="80000"/>
              </a:lnSpc>
              <a:spcBef>
                <a:spcPct val="20000"/>
              </a:spcBef>
              <a:buClr>
                <a:schemeClr val="bg2"/>
              </a:buClr>
              <a:buSzPct val="75000"/>
              <a:buFont typeface="Wingdings" pitchFamily="2" charset="2"/>
              <a:buNone/>
            </a:pPr>
            <a:r>
              <a:rPr lang="en-US" altLang="zh-CN" sz="2400" b="1">
                <a:latin typeface="隶书" pitchFamily="49" charset="-122"/>
                <a:ea typeface="隶书" pitchFamily="49" charset="-122"/>
              </a:rPr>
              <a:t>      s.t   2</a:t>
            </a:r>
            <a:r>
              <a:rPr lang="en-US" altLang="zh-CN" sz="2400" b="1" i="1">
                <a:latin typeface="隶书" pitchFamily="49" charset="-122"/>
                <a:ea typeface="隶书" pitchFamily="49" charset="-122"/>
              </a:rPr>
              <a:t>x</a:t>
            </a:r>
            <a:r>
              <a:rPr lang="en-US" altLang="zh-CN" sz="2400" b="1" baseline="-30000">
                <a:solidFill>
                  <a:srgbClr val="000000"/>
                </a:solidFill>
                <a:latin typeface="Times New Roman" pitchFamily="18" charset="0"/>
                <a:cs typeface="Times New Roman" pitchFamily="18" charset="0"/>
              </a:rPr>
              <a:t>1</a:t>
            </a:r>
            <a:r>
              <a:rPr lang="en-US" altLang="zh-CN" sz="2400" b="1">
                <a:latin typeface="隶书" pitchFamily="49" charset="-122"/>
                <a:ea typeface="隶书" pitchFamily="49" charset="-122"/>
              </a:rPr>
              <a:t> + </a:t>
            </a:r>
            <a:r>
              <a:rPr lang="en-US" altLang="zh-CN" sz="2400" b="1" i="1">
                <a:latin typeface="隶书" pitchFamily="49" charset="-122"/>
                <a:ea typeface="隶书" pitchFamily="49" charset="-122"/>
              </a:rPr>
              <a:t>x</a:t>
            </a:r>
            <a:r>
              <a:rPr lang="en-US" altLang="zh-CN" sz="2400" b="1" baseline="-30000">
                <a:solidFill>
                  <a:srgbClr val="000000"/>
                </a:solidFill>
                <a:latin typeface="Times New Roman" pitchFamily="18" charset="0"/>
                <a:cs typeface="Times New Roman" pitchFamily="18" charset="0"/>
              </a:rPr>
              <a:t>2</a:t>
            </a:r>
            <a:r>
              <a:rPr lang="en-US" altLang="zh-CN" sz="2400" b="1">
                <a:latin typeface="隶书" pitchFamily="49" charset="-122"/>
                <a:ea typeface="隶书" pitchFamily="49" charset="-122"/>
              </a:rPr>
              <a:t> ≤10</a:t>
            </a:r>
          </a:p>
          <a:p>
            <a:pPr algn="l">
              <a:lnSpc>
                <a:spcPct val="80000"/>
              </a:lnSpc>
              <a:spcBef>
                <a:spcPct val="20000"/>
              </a:spcBef>
              <a:buClr>
                <a:schemeClr val="bg2"/>
              </a:buClr>
              <a:buSzPct val="75000"/>
              <a:buFont typeface="Wingdings" pitchFamily="2" charset="2"/>
              <a:buNone/>
            </a:pPr>
            <a:r>
              <a:rPr lang="en-US" altLang="zh-CN" sz="2400" b="1">
                <a:latin typeface="隶书" pitchFamily="49" charset="-122"/>
                <a:ea typeface="隶书" pitchFamily="49" charset="-122"/>
              </a:rPr>
              <a:t>            </a:t>
            </a:r>
            <a:r>
              <a:rPr lang="en-US" altLang="zh-CN" sz="2400" b="1" i="1">
                <a:latin typeface="隶书" pitchFamily="49" charset="-122"/>
                <a:ea typeface="隶书" pitchFamily="49" charset="-122"/>
              </a:rPr>
              <a:t>x</a:t>
            </a:r>
            <a:r>
              <a:rPr lang="en-US" altLang="zh-CN" sz="2400" b="1" baseline="-30000">
                <a:solidFill>
                  <a:srgbClr val="000000"/>
                </a:solidFill>
                <a:latin typeface="Times New Roman" pitchFamily="18" charset="0"/>
                <a:cs typeface="Times New Roman" pitchFamily="18" charset="0"/>
              </a:rPr>
              <a:t>1</a:t>
            </a:r>
            <a:r>
              <a:rPr lang="en-US" altLang="zh-CN" sz="2400" b="1">
                <a:latin typeface="隶书" pitchFamily="49" charset="-122"/>
                <a:ea typeface="隶书" pitchFamily="49" charset="-122"/>
              </a:rPr>
              <a:t>  + </a:t>
            </a:r>
            <a:r>
              <a:rPr lang="en-US" altLang="zh-CN" sz="2400" b="1" i="1">
                <a:latin typeface="隶书" pitchFamily="49" charset="-122"/>
                <a:ea typeface="隶书" pitchFamily="49" charset="-122"/>
              </a:rPr>
              <a:t>x</a:t>
            </a:r>
            <a:r>
              <a:rPr lang="en-US" altLang="zh-CN" sz="2400" b="1" baseline="-30000">
                <a:solidFill>
                  <a:srgbClr val="000000"/>
                </a:solidFill>
                <a:latin typeface="Times New Roman" pitchFamily="18" charset="0"/>
                <a:cs typeface="Times New Roman" pitchFamily="18" charset="0"/>
              </a:rPr>
              <a:t>2</a:t>
            </a:r>
            <a:r>
              <a:rPr lang="en-US" altLang="zh-CN" sz="2400" b="1">
                <a:latin typeface="隶书" pitchFamily="49" charset="-122"/>
                <a:ea typeface="隶书" pitchFamily="49" charset="-122"/>
              </a:rPr>
              <a:t> ≤8                    (8.1)</a:t>
            </a:r>
          </a:p>
          <a:p>
            <a:pPr algn="l">
              <a:lnSpc>
                <a:spcPct val="80000"/>
              </a:lnSpc>
              <a:spcBef>
                <a:spcPct val="20000"/>
              </a:spcBef>
              <a:buClr>
                <a:schemeClr val="bg2"/>
              </a:buClr>
              <a:buSzPct val="75000"/>
              <a:buFont typeface="Wingdings" pitchFamily="2" charset="2"/>
              <a:buNone/>
            </a:pPr>
            <a:r>
              <a:rPr lang="en-US" altLang="zh-CN" sz="2400" b="1">
                <a:latin typeface="隶书" pitchFamily="49" charset="-122"/>
                <a:ea typeface="隶书" pitchFamily="49" charset="-122"/>
              </a:rPr>
              <a:t>            </a:t>
            </a:r>
            <a:r>
              <a:rPr lang="en-US" altLang="zh-CN" sz="2400" b="1" i="1">
                <a:latin typeface="隶书" pitchFamily="49" charset="-122"/>
                <a:ea typeface="隶书" pitchFamily="49" charset="-122"/>
              </a:rPr>
              <a:t>x</a:t>
            </a:r>
            <a:r>
              <a:rPr lang="en-US" altLang="zh-CN" sz="2400" b="1" baseline="-30000">
                <a:solidFill>
                  <a:srgbClr val="000000"/>
                </a:solidFill>
                <a:latin typeface="Times New Roman" pitchFamily="18" charset="0"/>
                <a:cs typeface="Times New Roman" pitchFamily="18" charset="0"/>
              </a:rPr>
              <a:t>2</a:t>
            </a:r>
            <a:r>
              <a:rPr lang="en-US" altLang="zh-CN" sz="2400" b="1">
                <a:latin typeface="隶书" pitchFamily="49" charset="-122"/>
                <a:ea typeface="隶书" pitchFamily="49" charset="-122"/>
              </a:rPr>
              <a:t> ≤7</a:t>
            </a:r>
            <a:endParaRPr lang="en-US" altLang="zh-CN" sz="2400" b="1" i="1">
              <a:latin typeface="隶书" pitchFamily="49" charset="-122"/>
              <a:ea typeface="隶书" pitchFamily="49" charset="-122"/>
            </a:endParaRPr>
          </a:p>
          <a:p>
            <a:pPr algn="l">
              <a:lnSpc>
                <a:spcPct val="80000"/>
              </a:lnSpc>
              <a:spcBef>
                <a:spcPct val="20000"/>
              </a:spcBef>
              <a:buClr>
                <a:schemeClr val="bg2"/>
              </a:buClr>
              <a:buSzPct val="75000"/>
              <a:buFont typeface="Wingdings" pitchFamily="2" charset="2"/>
              <a:buNone/>
            </a:pPr>
            <a:r>
              <a:rPr lang="en-US" altLang="zh-CN" sz="2400" b="1" i="1">
                <a:latin typeface="隶书" pitchFamily="49" charset="-122"/>
                <a:ea typeface="隶书" pitchFamily="49" charset="-122"/>
              </a:rPr>
              <a:t>            x</a:t>
            </a:r>
            <a:r>
              <a:rPr lang="en-US" altLang="zh-CN" sz="2400" b="1" baseline="-30000">
                <a:solidFill>
                  <a:srgbClr val="000000"/>
                </a:solidFill>
                <a:latin typeface="Times New Roman" pitchFamily="18" charset="0"/>
                <a:cs typeface="Times New Roman" pitchFamily="18" charset="0"/>
              </a:rPr>
              <a:t>1</a:t>
            </a:r>
            <a:r>
              <a:rPr lang="en-US" altLang="zh-CN" sz="2400" b="1">
                <a:latin typeface="隶书" pitchFamily="49" charset="-122"/>
                <a:ea typeface="隶书" pitchFamily="49" charset="-122"/>
              </a:rPr>
              <a:t>  , </a:t>
            </a:r>
            <a:r>
              <a:rPr lang="en-US" altLang="zh-CN" sz="2400" b="1" i="1">
                <a:latin typeface="隶书" pitchFamily="49" charset="-122"/>
                <a:ea typeface="隶书" pitchFamily="49" charset="-122"/>
              </a:rPr>
              <a:t>x</a:t>
            </a:r>
            <a:r>
              <a:rPr lang="en-US" altLang="zh-CN" sz="2400" b="1" baseline="-30000">
                <a:solidFill>
                  <a:srgbClr val="000000"/>
                </a:solidFill>
                <a:latin typeface="Times New Roman" pitchFamily="18" charset="0"/>
                <a:cs typeface="Times New Roman" pitchFamily="18" charset="0"/>
              </a:rPr>
              <a:t>2</a:t>
            </a:r>
            <a:r>
              <a:rPr lang="en-US" altLang="zh-CN" sz="2400" b="1">
                <a:latin typeface="隶书" pitchFamily="49" charset="-122"/>
                <a:ea typeface="隶书" pitchFamily="49" charset="-122"/>
              </a:rPr>
              <a:t> ≥0</a:t>
            </a:r>
          </a:p>
        </p:txBody>
      </p:sp>
      <p:sp>
        <p:nvSpPr>
          <p:cNvPr id="67592" name="AutoShape 8"/>
          <p:cNvSpPr>
            <a:spLocks noChangeArrowheads="1"/>
          </p:cNvSpPr>
          <p:nvPr/>
        </p:nvSpPr>
        <p:spPr bwMode="auto">
          <a:xfrm>
            <a:off x="468313" y="3284538"/>
            <a:ext cx="8280400" cy="2952750"/>
          </a:xfrm>
          <a:prstGeom prst="wedgeRectCallout">
            <a:avLst>
              <a:gd name="adj1" fmla="val -43903"/>
              <a:gd name="adj2" fmla="val 55375"/>
            </a:avLst>
          </a:prstGeom>
          <a:solidFill>
            <a:srgbClr val="99CC00">
              <a:alpha val="20000"/>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lang="zh-CN" altLang="en-US" sz="2400">
                <a:latin typeface="幼圆" pitchFamily="49" charset="-122"/>
                <a:ea typeface="幼圆" pitchFamily="49" charset="-122"/>
              </a:rPr>
              <a:t>（</a:t>
            </a:r>
            <a:r>
              <a:rPr lang="en-US" altLang="zh-CN" sz="2400">
                <a:latin typeface="幼圆" pitchFamily="49" charset="-122"/>
                <a:ea typeface="幼圆" pitchFamily="49" charset="-122"/>
              </a:rPr>
              <a:t>8.1</a:t>
            </a:r>
            <a:r>
              <a:rPr lang="zh-CN" altLang="en-US" sz="2400">
                <a:latin typeface="幼圆" pitchFamily="49" charset="-122"/>
                <a:ea typeface="幼圆" pitchFamily="49" charset="-122"/>
              </a:rPr>
              <a:t>）式中</a:t>
            </a:r>
            <a:r>
              <a:rPr lang="en-US" altLang="zh-CN" sz="2400">
                <a:latin typeface="幼圆" pitchFamily="49" charset="-122"/>
                <a:ea typeface="幼圆" pitchFamily="49" charset="-122"/>
              </a:rPr>
              <a:t>4</a:t>
            </a:r>
            <a:r>
              <a:rPr lang="en-US" altLang="zh-CN" sz="2400" i="1">
                <a:latin typeface="幼圆" pitchFamily="49" charset="-122"/>
                <a:ea typeface="幼圆" pitchFamily="49" charset="-122"/>
              </a:rPr>
              <a:t>x</a:t>
            </a:r>
            <a:r>
              <a:rPr lang="en-US" altLang="zh-CN" sz="2400" i="1" baseline="-30000">
                <a:solidFill>
                  <a:srgbClr val="000000"/>
                </a:solidFill>
                <a:latin typeface="Times New Roman" pitchFamily="18" charset="0"/>
                <a:cs typeface="Times New Roman" pitchFamily="18" charset="0"/>
              </a:rPr>
              <a:t>1</a:t>
            </a:r>
            <a:r>
              <a:rPr lang="en-US" altLang="zh-CN" sz="2400">
                <a:latin typeface="幼圆" pitchFamily="49" charset="-122"/>
                <a:ea typeface="幼圆" pitchFamily="49" charset="-122"/>
              </a:rPr>
              <a:t>  + 3</a:t>
            </a:r>
            <a:r>
              <a:rPr lang="en-US" altLang="zh-CN" sz="2400" i="1">
                <a:latin typeface="幼圆" pitchFamily="49" charset="-122"/>
                <a:ea typeface="幼圆" pitchFamily="49" charset="-122"/>
              </a:rPr>
              <a:t>x</a:t>
            </a:r>
            <a:r>
              <a:rPr lang="en-US" altLang="zh-CN" sz="2400" baseline="-30000">
                <a:solidFill>
                  <a:srgbClr val="000000"/>
                </a:solidFill>
                <a:latin typeface="Times New Roman" pitchFamily="18" charset="0"/>
                <a:cs typeface="Times New Roman" pitchFamily="18" charset="0"/>
              </a:rPr>
              <a:t>2</a:t>
            </a:r>
            <a:r>
              <a:rPr lang="zh-CN" altLang="en-US" sz="2400">
                <a:latin typeface="幼圆" pitchFamily="49" charset="-122"/>
                <a:ea typeface="幼圆" pitchFamily="49" charset="-122"/>
              </a:rPr>
              <a:t>表示生产</a:t>
            </a:r>
            <a:r>
              <a:rPr lang="en-US" altLang="zh-CN" sz="2400" i="1">
                <a:latin typeface="幼圆" pitchFamily="49" charset="-122"/>
                <a:ea typeface="幼圆" pitchFamily="49" charset="-122"/>
              </a:rPr>
              <a:t>x</a:t>
            </a:r>
            <a:r>
              <a:rPr lang="en-US" altLang="zh-CN" sz="2400" baseline="-30000">
                <a:solidFill>
                  <a:srgbClr val="000000"/>
                </a:solidFill>
                <a:latin typeface="Times New Roman" pitchFamily="18" charset="0"/>
                <a:cs typeface="Times New Roman" pitchFamily="18" charset="0"/>
              </a:rPr>
              <a:t>1</a:t>
            </a:r>
            <a:r>
              <a:rPr lang="zh-CN" altLang="en-US" sz="2400">
                <a:latin typeface="幼圆" pitchFamily="49" charset="-122"/>
                <a:ea typeface="幼圆" pitchFamily="49" charset="-122"/>
              </a:rPr>
              <a:t>台甲机床和</a:t>
            </a:r>
            <a:r>
              <a:rPr lang="en-US" altLang="zh-CN" sz="2400" i="1">
                <a:latin typeface="幼圆" pitchFamily="49" charset="-122"/>
                <a:ea typeface="幼圆" pitchFamily="49" charset="-122"/>
              </a:rPr>
              <a:t>x</a:t>
            </a:r>
            <a:r>
              <a:rPr lang="en-US" altLang="zh-CN" sz="2400" baseline="-30000">
                <a:solidFill>
                  <a:srgbClr val="000000"/>
                </a:solidFill>
                <a:latin typeface="Times New Roman" pitchFamily="18" charset="0"/>
                <a:cs typeface="Times New Roman" pitchFamily="18" charset="0"/>
              </a:rPr>
              <a:t>2</a:t>
            </a:r>
            <a:r>
              <a:rPr lang="zh-CN" altLang="en-US" sz="2400">
                <a:latin typeface="幼圆" pitchFamily="49" charset="-122"/>
                <a:ea typeface="幼圆" pitchFamily="49" charset="-122"/>
              </a:rPr>
              <a:t>台乙机床的总利润，被称为问题的目标函数，当希望使目标函数最大时，记为</a:t>
            </a:r>
            <a:r>
              <a:rPr lang="en-US" altLang="zh-CN" sz="2400">
                <a:latin typeface="幼圆" pitchFamily="49" charset="-122"/>
                <a:ea typeface="幼圆" pitchFamily="49" charset="-122"/>
              </a:rPr>
              <a:t>max</a:t>
            </a:r>
            <a:r>
              <a:rPr lang="zh-CN" altLang="en-US" sz="2400">
                <a:latin typeface="幼圆" pitchFamily="49" charset="-122"/>
                <a:ea typeface="幼圆" pitchFamily="49" charset="-122"/>
              </a:rPr>
              <a:t>；反之，当希望使目标函数最小时，记为</a:t>
            </a:r>
            <a:r>
              <a:rPr lang="en-US" altLang="zh-CN" sz="2400">
                <a:latin typeface="幼圆" pitchFamily="49" charset="-122"/>
                <a:ea typeface="幼圆" pitchFamily="49" charset="-122"/>
              </a:rPr>
              <a:t>min</a:t>
            </a:r>
            <a:r>
              <a:rPr lang="zh-CN" altLang="en-US" sz="2400">
                <a:latin typeface="幼圆" pitchFamily="49" charset="-122"/>
                <a:ea typeface="幼圆" pitchFamily="49" charset="-122"/>
              </a:rPr>
              <a:t>。（</a:t>
            </a:r>
            <a:r>
              <a:rPr lang="en-US" altLang="zh-CN" sz="2400">
                <a:latin typeface="幼圆" pitchFamily="49" charset="-122"/>
                <a:ea typeface="幼圆" pitchFamily="49" charset="-122"/>
              </a:rPr>
              <a:t>8.1</a:t>
            </a:r>
            <a:r>
              <a:rPr lang="zh-CN" altLang="en-US" sz="2400">
                <a:latin typeface="幼圆" pitchFamily="49" charset="-122"/>
                <a:ea typeface="幼圆" pitchFamily="49" charset="-122"/>
              </a:rPr>
              <a:t>）中的几个不等式是问题的约束条件，记为</a:t>
            </a:r>
            <a:r>
              <a:rPr lang="en-US" altLang="zh-CN" sz="2400">
                <a:latin typeface="幼圆" pitchFamily="49" charset="-122"/>
                <a:ea typeface="幼圆" pitchFamily="49" charset="-122"/>
              </a:rPr>
              <a:t>S.t</a:t>
            </a:r>
            <a:r>
              <a:rPr lang="zh-CN" altLang="en-US" sz="2400">
                <a:latin typeface="幼圆" pitchFamily="49" charset="-122"/>
                <a:ea typeface="幼圆" pitchFamily="49" charset="-122"/>
              </a:rPr>
              <a:t>（即</a:t>
            </a:r>
            <a:r>
              <a:rPr lang="en-US" altLang="zh-CN" sz="2400">
                <a:latin typeface="幼圆" pitchFamily="49" charset="-122"/>
                <a:ea typeface="幼圆" pitchFamily="49" charset="-122"/>
              </a:rPr>
              <a:t>Subject to</a:t>
            </a:r>
            <a:r>
              <a:rPr lang="zh-CN" altLang="en-US" sz="2400">
                <a:latin typeface="幼圆" pitchFamily="49" charset="-122"/>
                <a:ea typeface="幼圆" pitchFamily="49" charset="-122"/>
              </a:rPr>
              <a:t>）。由于（</a:t>
            </a:r>
            <a:r>
              <a:rPr lang="en-US" altLang="zh-CN" sz="2400">
                <a:latin typeface="幼圆" pitchFamily="49" charset="-122"/>
                <a:ea typeface="幼圆" pitchFamily="49" charset="-122"/>
              </a:rPr>
              <a:t>8.1</a:t>
            </a:r>
            <a:r>
              <a:rPr lang="zh-CN" altLang="en-US" sz="2400">
                <a:latin typeface="幼圆" pitchFamily="49" charset="-122"/>
                <a:ea typeface="幼圆" pitchFamily="49" charset="-122"/>
              </a:rPr>
              <a:t>）式中的目标函数及约束条件均为</a:t>
            </a:r>
          </a:p>
          <a:p>
            <a:pPr algn="l"/>
            <a:r>
              <a:rPr lang="zh-CN" altLang="en-US" sz="2400">
                <a:latin typeface="幼圆" pitchFamily="49" charset="-122"/>
                <a:ea typeface="幼圆" pitchFamily="49" charset="-122"/>
              </a:rPr>
              <a:t>	线性函数，故被称为线性规划问题。总之，线性规划</a:t>
            </a:r>
          </a:p>
          <a:p>
            <a:pPr algn="l"/>
            <a:r>
              <a:rPr lang="zh-CN" altLang="en-US" sz="2400">
                <a:latin typeface="幼圆" pitchFamily="49" charset="-122"/>
                <a:ea typeface="幼圆" pitchFamily="49" charset="-122"/>
              </a:rPr>
              <a:t>	问题是在一组线性约束条件的限止下，求一线性目标	函数最大或最小的问题。</a:t>
            </a:r>
          </a:p>
        </p:txBody>
      </p:sp>
      <p:pic>
        <p:nvPicPr>
          <p:cNvPr id="67590" name="Picture 6" descr="j02170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5300663"/>
            <a:ext cx="1535113" cy="1355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8"/>
                                        </p:tgtEl>
                                        <p:attrNameLst>
                                          <p:attrName>style.visibility</p:attrName>
                                        </p:attrNameLst>
                                      </p:cBhvr>
                                      <p:to>
                                        <p:strVal val="visible"/>
                                      </p:to>
                                    </p:set>
                                    <p:anim calcmode="lin" valueType="num">
                                      <p:cBhvr additive="base">
                                        <p:cTn id="13" dur="500" fill="hold"/>
                                        <p:tgtEl>
                                          <p:spTgt spid="67588"/>
                                        </p:tgtEl>
                                        <p:attrNameLst>
                                          <p:attrName>ppt_x</p:attrName>
                                        </p:attrNameLst>
                                      </p:cBhvr>
                                      <p:tavLst>
                                        <p:tav tm="0">
                                          <p:val>
                                            <p:strVal val="0-#ppt_w/2"/>
                                          </p:val>
                                        </p:tav>
                                        <p:tav tm="100000">
                                          <p:val>
                                            <p:strVal val="#ppt_x"/>
                                          </p:val>
                                        </p:tav>
                                      </p:tavLst>
                                    </p:anim>
                                    <p:anim calcmode="lin" valueType="num">
                                      <p:cBhvr additive="base">
                                        <p:cTn id="14"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0" presetClass="entr" presetSubtype="0" fill="hold" grpId="0" nodeType="clickEffect">
                                  <p:stCondLst>
                                    <p:cond delay="0"/>
                                  </p:stCondLst>
                                  <p:iterate type="lt">
                                    <p:tmPct val="10000"/>
                                  </p:iterate>
                                  <p:childTnLst>
                                    <p:set>
                                      <p:cBhvr>
                                        <p:cTn id="18" dur="1" fill="hold">
                                          <p:stCondLst>
                                            <p:cond delay="0"/>
                                          </p:stCondLst>
                                        </p:cTn>
                                        <p:tgtEl>
                                          <p:spTgt spid="67591"/>
                                        </p:tgtEl>
                                        <p:attrNameLst>
                                          <p:attrName>style.visibility</p:attrName>
                                        </p:attrNameLst>
                                      </p:cBhvr>
                                      <p:to>
                                        <p:strVal val="visible"/>
                                      </p:to>
                                    </p:set>
                                    <p:animEffect transition="in" filter="fade">
                                      <p:cBhvr>
                                        <p:cTn id="19" dur="1000"/>
                                        <p:tgtEl>
                                          <p:spTgt spid="67591"/>
                                        </p:tgtEl>
                                      </p:cBhvr>
                                    </p:animEffect>
                                    <p:anim calcmode="lin" valueType="num">
                                      <p:cBhvr>
                                        <p:cTn id="20" dur="1000" fill="hold"/>
                                        <p:tgtEl>
                                          <p:spTgt spid="67591"/>
                                        </p:tgtEl>
                                        <p:attrNameLst>
                                          <p:attrName>ppt_x</p:attrName>
                                        </p:attrNameLst>
                                      </p:cBhvr>
                                      <p:tavLst>
                                        <p:tav tm="0">
                                          <p:val>
                                            <p:strVal val="#ppt_x-.1"/>
                                          </p:val>
                                        </p:tav>
                                        <p:tav tm="100000">
                                          <p:val>
                                            <p:strVal val="#ppt_x"/>
                                          </p:val>
                                        </p:tav>
                                      </p:tavLst>
                                    </p:anim>
                                    <p:anim calcmode="lin" valueType="num">
                                      <p:cBhvr>
                                        <p:cTn id="21" dur="1000" fill="hold"/>
                                        <p:tgtEl>
                                          <p:spTgt spid="67591"/>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67590"/>
                                        </p:tgtEl>
                                        <p:attrNameLst>
                                          <p:attrName>style.visibility</p:attrName>
                                        </p:attrNameLst>
                                      </p:cBhvr>
                                      <p:to>
                                        <p:strVal val="visible"/>
                                      </p:to>
                                    </p:set>
                                    <p:animEffect transition="in" filter="checkerboard(across)">
                                      <p:cBhvr>
                                        <p:cTn id="26" dur="500"/>
                                        <p:tgtEl>
                                          <p:spTgt spid="67590"/>
                                        </p:tgtEl>
                                      </p:cBhvr>
                                    </p:animEffect>
                                  </p:childTnLst>
                                </p:cTn>
                              </p:par>
                            </p:childTnLst>
                          </p:cTn>
                        </p:par>
                        <p:par>
                          <p:cTn id="27" fill="hold" nodeType="afterGroup">
                            <p:stCondLst>
                              <p:cond delay="500"/>
                            </p:stCondLst>
                            <p:childTnLst>
                              <p:par>
                                <p:cTn id="28" presetID="37" presetClass="entr" presetSubtype="0" fill="hold" grpId="0" nodeType="afterEffect">
                                  <p:stCondLst>
                                    <p:cond delay="0"/>
                                  </p:stCondLst>
                                  <p:childTnLst>
                                    <p:set>
                                      <p:cBhvr>
                                        <p:cTn id="29" dur="1" fill="hold">
                                          <p:stCondLst>
                                            <p:cond delay="0"/>
                                          </p:stCondLst>
                                        </p:cTn>
                                        <p:tgtEl>
                                          <p:spTgt spid="67592"/>
                                        </p:tgtEl>
                                        <p:attrNameLst>
                                          <p:attrName>style.visibility</p:attrName>
                                        </p:attrNameLst>
                                      </p:cBhvr>
                                      <p:to>
                                        <p:strVal val="visible"/>
                                      </p:to>
                                    </p:set>
                                    <p:animEffect transition="in" filter="fade">
                                      <p:cBhvr>
                                        <p:cTn id="30" dur="1000"/>
                                        <p:tgtEl>
                                          <p:spTgt spid="67592"/>
                                        </p:tgtEl>
                                      </p:cBhvr>
                                    </p:animEffect>
                                    <p:anim calcmode="lin" valueType="num">
                                      <p:cBhvr>
                                        <p:cTn id="31" dur="1000" fill="hold"/>
                                        <p:tgtEl>
                                          <p:spTgt spid="67592"/>
                                        </p:tgtEl>
                                        <p:attrNameLst>
                                          <p:attrName>ppt_x</p:attrName>
                                        </p:attrNameLst>
                                      </p:cBhvr>
                                      <p:tavLst>
                                        <p:tav tm="0">
                                          <p:val>
                                            <p:strVal val="#ppt_x"/>
                                          </p:val>
                                        </p:tav>
                                        <p:tav tm="100000">
                                          <p:val>
                                            <p:strVal val="#ppt_x"/>
                                          </p:val>
                                        </p:tav>
                                      </p:tavLst>
                                    </p:anim>
                                    <p:anim calcmode="lin" valueType="num">
                                      <p:cBhvr>
                                        <p:cTn id="32" dur="900" decel="100000" fill="hold"/>
                                        <p:tgtEl>
                                          <p:spTgt spid="67592"/>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6759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animBg="1"/>
      <p:bldP spid="67587" grpId="0" build="p"/>
      <p:bldP spid="67588" grpId="0"/>
      <p:bldP spid="6759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3"/>
          <p:cNvSpPr>
            <a:spLocks noGrp="1"/>
          </p:cNvSpPr>
          <p:nvPr>
            <p:ph type="sldNum" sz="quarter" idx="10"/>
          </p:nvPr>
        </p:nvSpPr>
        <p:spPr/>
        <p:txBody>
          <a:bodyPr/>
          <a:lstStyle/>
          <a:p>
            <a:fld id="{4FD969C4-CA4D-4ACB-9591-53AC815E5BEE}" type="slidenum">
              <a:rPr lang="en-US" altLang="zh-CN"/>
              <a:pPr/>
              <a:t>50</a:t>
            </a:fld>
            <a:endParaRPr lang="en-US" altLang="zh-CN"/>
          </a:p>
        </p:txBody>
      </p:sp>
      <p:pic>
        <p:nvPicPr>
          <p:cNvPr id="142340" name="Picture 4" descr="GIFICOB0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113" y="549275"/>
            <a:ext cx="666750" cy="1133475"/>
          </a:xfrm>
          <a:prstGeom prst="rect">
            <a:avLst/>
          </a:prstGeom>
          <a:noFill/>
          <a:extLst>
            <a:ext uri="{909E8E84-426E-40DD-AFC4-6F175D3DCCD1}">
              <a14:hiddenFill xmlns:a14="http://schemas.microsoft.com/office/drawing/2010/main">
                <a:solidFill>
                  <a:srgbClr val="FFFFFF"/>
                </a:solidFill>
              </a14:hiddenFill>
            </a:ext>
          </a:extLst>
        </p:spPr>
      </p:pic>
      <p:sp>
        <p:nvSpPr>
          <p:cNvPr id="142341" name="AutoShape 5"/>
          <p:cNvSpPr>
            <a:spLocks noChangeArrowheads="1"/>
          </p:cNvSpPr>
          <p:nvPr/>
        </p:nvSpPr>
        <p:spPr bwMode="auto">
          <a:xfrm>
            <a:off x="395288" y="549275"/>
            <a:ext cx="7272337" cy="1422400"/>
          </a:xfrm>
          <a:prstGeom prst="wedgeRoundRectCallout">
            <a:avLst>
              <a:gd name="adj1" fmla="val 54847"/>
              <a:gd name="adj2" fmla="val -19866"/>
              <a:gd name="adj3" fmla="val 16667"/>
            </a:avLst>
          </a:prstGeom>
          <a:solidFill>
            <a:srgbClr val="FF99CC">
              <a:alpha val="50000"/>
            </a:srgbClr>
          </a:solidFill>
          <a:ln w="12700" algn="ctr">
            <a:solidFill>
              <a:srgbClr val="FF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latin typeface="幼圆" pitchFamily="49" charset="-122"/>
                <a:ea typeface="幼圆" pitchFamily="49" charset="-122"/>
              </a:rPr>
              <a:t>下面的表</a:t>
            </a:r>
            <a:r>
              <a:rPr lang="en-US" altLang="zh-CN" sz="2000" b="1">
                <a:latin typeface="幼圆" pitchFamily="49" charset="-122"/>
                <a:ea typeface="幼圆" pitchFamily="49" charset="-122"/>
              </a:rPr>
              <a:t>8-14</a:t>
            </a:r>
            <a:r>
              <a:rPr lang="zh-CN" altLang="en-US" sz="2000" b="1">
                <a:latin typeface="幼圆" pitchFamily="49" charset="-122"/>
                <a:ea typeface="幼圆" pitchFamily="49" charset="-122"/>
              </a:rPr>
              <a:t>列出了在规模大约为</a:t>
            </a:r>
            <a:r>
              <a:rPr lang="en-US" altLang="zh-CN" sz="2000" b="1" i="1">
                <a:latin typeface="幼圆" pitchFamily="49" charset="-122"/>
                <a:ea typeface="幼圆" pitchFamily="49" charset="-122"/>
              </a:rPr>
              <a:t>n</a:t>
            </a:r>
            <a:r>
              <a:rPr lang="zh-CN" altLang="en-US" sz="2000" b="1">
                <a:latin typeface="幼圆" pitchFamily="49" charset="-122"/>
                <a:ea typeface="幼圆" pitchFamily="49" charset="-122"/>
              </a:rPr>
              <a:t>时各类算法的计算量，而表</a:t>
            </a:r>
            <a:r>
              <a:rPr lang="en-US" altLang="zh-CN" sz="2000" b="1">
                <a:latin typeface="幼圆" pitchFamily="49" charset="-122"/>
                <a:ea typeface="幼圆" pitchFamily="49" charset="-122"/>
              </a:rPr>
              <a:t>8-15</a:t>
            </a:r>
            <a:r>
              <a:rPr lang="zh-CN" altLang="en-US" sz="2000" b="1">
                <a:latin typeface="幼圆" pitchFamily="49" charset="-122"/>
                <a:ea typeface="幼圆" pitchFamily="49" charset="-122"/>
              </a:rPr>
              <a:t>则反映了当计算机速度提高</a:t>
            </a:r>
            <a:r>
              <a:rPr lang="en-US" altLang="zh-CN" sz="2000" b="1">
                <a:latin typeface="幼圆" pitchFamily="49" charset="-122"/>
                <a:ea typeface="幼圆" pitchFamily="49" charset="-122"/>
              </a:rPr>
              <a:t>10</a:t>
            </a:r>
            <a:r>
              <a:rPr lang="zh-CN" altLang="en-US" sz="2000" b="1">
                <a:latin typeface="幼圆" pitchFamily="49" charset="-122"/>
                <a:ea typeface="幼圆" pitchFamily="49" charset="-122"/>
              </a:rPr>
              <a:t>倍、</a:t>
            </a:r>
            <a:r>
              <a:rPr lang="en-US" altLang="zh-CN" sz="2000" b="1">
                <a:latin typeface="幼圆" pitchFamily="49" charset="-122"/>
                <a:ea typeface="幼圆" pitchFamily="49" charset="-122"/>
              </a:rPr>
              <a:t>100</a:t>
            </a:r>
            <a:r>
              <a:rPr lang="zh-CN" altLang="en-US" sz="2000" b="1">
                <a:latin typeface="幼圆" pitchFamily="49" charset="-122"/>
                <a:ea typeface="幼圆" pitchFamily="49" charset="-122"/>
              </a:rPr>
              <a:t>倍时，各类算法在</a:t>
            </a:r>
            <a:r>
              <a:rPr lang="en-US" altLang="zh-CN" sz="2000" b="1">
                <a:latin typeface="幼圆" pitchFamily="49" charset="-122"/>
                <a:ea typeface="幼圆" pitchFamily="49" charset="-122"/>
              </a:rPr>
              <a:t>1</a:t>
            </a:r>
            <a:r>
              <a:rPr lang="zh-CN" altLang="en-US" sz="2000" b="1">
                <a:latin typeface="幼圆" pitchFamily="49" charset="-122"/>
                <a:ea typeface="幼圆" pitchFamily="49" charset="-122"/>
              </a:rPr>
              <a:t>小时内可求解的问题的模型的增长情况，（前三个是多项式时间的，后两个是指数时间的） </a:t>
            </a:r>
          </a:p>
        </p:txBody>
      </p:sp>
      <p:sp>
        <p:nvSpPr>
          <p:cNvPr id="142342" name="Rectangle 6"/>
          <p:cNvSpPr>
            <a:spLocks noChangeArrowheads="1"/>
          </p:cNvSpPr>
          <p:nvPr/>
        </p:nvSpPr>
        <p:spPr bwMode="auto">
          <a:xfrm>
            <a:off x="533400" y="2227263"/>
            <a:ext cx="8142288" cy="409575"/>
          </a:xfrm>
          <a:prstGeom prst="rect">
            <a:avLst/>
          </a:prstGeom>
          <a:solidFill>
            <a:srgbClr val="99CC00">
              <a:alpha val="30000"/>
            </a:srgbClr>
          </a:solidFill>
          <a:ln w="9525" algn="ctr">
            <a:solidFill>
              <a:srgbClr val="339966"/>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latin typeface="幼圆" pitchFamily="49" charset="-122"/>
                <a:ea typeface="幼圆" pitchFamily="49" charset="-122"/>
                <a:cs typeface="Times New Roman" pitchFamily="18" charset="0"/>
              </a:rPr>
              <a:t>表</a:t>
            </a:r>
            <a:r>
              <a:rPr lang="en-US" altLang="zh-CN" sz="2000" b="1">
                <a:latin typeface="幼圆" pitchFamily="49" charset="-122"/>
                <a:ea typeface="幼圆" pitchFamily="49" charset="-122"/>
                <a:cs typeface="Times New Roman" pitchFamily="18" charset="0"/>
              </a:rPr>
              <a:t>8-14  </a:t>
            </a:r>
            <a:r>
              <a:rPr lang="zh-CN" altLang="en-US" sz="2000" b="1">
                <a:latin typeface="幼圆" pitchFamily="49" charset="-122"/>
                <a:ea typeface="幼圆" pitchFamily="49" charset="-122"/>
                <a:cs typeface="Times New Roman" pitchFamily="18" charset="0"/>
              </a:rPr>
              <a:t>几个多项式和指数时间复杂性函数增长情况</a:t>
            </a:r>
          </a:p>
        </p:txBody>
      </p:sp>
      <p:graphicFrame>
        <p:nvGraphicFramePr>
          <p:cNvPr id="142514" name="Group 178"/>
          <p:cNvGraphicFramePr>
            <a:graphicFrameLocks noGrp="1"/>
          </p:cNvGraphicFramePr>
          <p:nvPr/>
        </p:nvGraphicFramePr>
        <p:xfrm>
          <a:off x="468313" y="2822575"/>
          <a:ext cx="8207375" cy="2767013"/>
        </p:xfrm>
        <a:graphic>
          <a:graphicData uri="http://schemas.openxmlformats.org/drawingml/2006/table">
            <a:tbl>
              <a:tblPr/>
              <a:tblGrid>
                <a:gridCol w="2052637"/>
                <a:gridCol w="2051050"/>
                <a:gridCol w="2052638"/>
                <a:gridCol w="2051050"/>
              </a:tblGrid>
              <a:tr h="39052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算法要求的计算量</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规模</a:t>
                      </a: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的近似值</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hMerge="1">
                  <a:txBody>
                    <a:bodyPr/>
                    <a:lstStyle/>
                    <a:p>
                      <a:endParaRPr lang="zh-CN" altLang="en-US"/>
                    </a:p>
                  </a:txBody>
                  <a:tcPr/>
                </a:tc>
                <a:tc hMerge="1">
                  <a:txBody>
                    <a:bodyPr/>
                    <a:lstStyle/>
                    <a:p>
                      <a:endParaRPr lang="zh-CN" altLang="en-US"/>
                    </a:p>
                  </a:txBody>
                  <a:tcPr/>
                </a:tc>
              </a:tr>
              <a:tr h="3921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390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390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log</a:t>
                      </a: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664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9966</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390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0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1024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1.27×10</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1.05×10</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301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390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3628800</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158</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4×10</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2567</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42340"/>
                                        </p:tgtEl>
                                        <p:attrNameLst>
                                          <p:attrName>style.visibility</p:attrName>
                                        </p:attrNameLst>
                                      </p:cBhvr>
                                      <p:to>
                                        <p:strVal val="visible"/>
                                      </p:to>
                                    </p:set>
                                    <p:anim calcmode="lin" valueType="num">
                                      <p:cBhvr additive="base">
                                        <p:cTn id="7" dur="500" fill="hold"/>
                                        <p:tgtEl>
                                          <p:spTgt spid="142340"/>
                                        </p:tgtEl>
                                        <p:attrNameLst>
                                          <p:attrName>ppt_x</p:attrName>
                                        </p:attrNameLst>
                                      </p:cBhvr>
                                      <p:tavLst>
                                        <p:tav tm="0">
                                          <p:val>
                                            <p:strVal val="1+#ppt_w/2"/>
                                          </p:val>
                                        </p:tav>
                                        <p:tav tm="100000">
                                          <p:val>
                                            <p:strVal val="#ppt_x"/>
                                          </p:val>
                                        </p:tav>
                                      </p:tavLst>
                                    </p:anim>
                                    <p:anim calcmode="lin" valueType="num">
                                      <p:cBhvr additive="base">
                                        <p:cTn id="8" dur="500" fill="hold"/>
                                        <p:tgtEl>
                                          <p:spTgt spid="1423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42341"/>
                                        </p:tgtEl>
                                        <p:attrNameLst>
                                          <p:attrName>style.visibility</p:attrName>
                                        </p:attrNameLst>
                                      </p:cBhvr>
                                      <p:to>
                                        <p:strVal val="visible"/>
                                      </p:to>
                                    </p:set>
                                    <p:animEffect transition="in" filter="dissolve">
                                      <p:cBhvr>
                                        <p:cTn id="13" dur="500"/>
                                        <p:tgtEl>
                                          <p:spTgt spid="1423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2342"/>
                                        </p:tgtEl>
                                        <p:attrNameLst>
                                          <p:attrName>style.visibility</p:attrName>
                                        </p:attrNameLst>
                                      </p:cBhvr>
                                      <p:to>
                                        <p:strVal val="visible"/>
                                      </p:to>
                                    </p:set>
                                    <p:animEffect transition="in" filter="strips(downLeft)">
                                      <p:cBhvr>
                                        <p:cTn id="18" dur="500"/>
                                        <p:tgtEl>
                                          <p:spTgt spid="1423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142514"/>
                                        </p:tgtEl>
                                        <p:attrNameLst>
                                          <p:attrName>style.visibility</p:attrName>
                                        </p:attrNameLst>
                                      </p:cBhvr>
                                      <p:to>
                                        <p:strVal val="visible"/>
                                      </p:to>
                                    </p:set>
                                    <p:animEffect transition="in" filter="fade">
                                      <p:cBhvr>
                                        <p:cTn id="23" dur="1000"/>
                                        <p:tgtEl>
                                          <p:spTgt spid="142514"/>
                                        </p:tgtEl>
                                      </p:cBhvr>
                                    </p:animEffect>
                                    <p:anim calcmode="lin" valueType="num">
                                      <p:cBhvr>
                                        <p:cTn id="24" dur="1000" fill="hold"/>
                                        <p:tgtEl>
                                          <p:spTgt spid="142514"/>
                                        </p:tgtEl>
                                        <p:attrNameLst>
                                          <p:attrName>ppt_x</p:attrName>
                                        </p:attrNameLst>
                                      </p:cBhvr>
                                      <p:tavLst>
                                        <p:tav tm="0">
                                          <p:val>
                                            <p:strVal val="#ppt_x"/>
                                          </p:val>
                                        </p:tav>
                                        <p:tav tm="100000">
                                          <p:val>
                                            <p:strVal val="#ppt_x"/>
                                          </p:val>
                                        </p:tav>
                                      </p:tavLst>
                                    </p:anim>
                                    <p:anim calcmode="lin" valueType="num">
                                      <p:cBhvr>
                                        <p:cTn id="25" dur="900" decel="100000" fill="hold"/>
                                        <p:tgtEl>
                                          <p:spTgt spid="142514"/>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425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nimBg="1"/>
      <p:bldP spid="14234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0"/>
          </p:nvPr>
        </p:nvSpPr>
        <p:spPr/>
        <p:txBody>
          <a:bodyPr/>
          <a:lstStyle/>
          <a:p>
            <a:fld id="{5E584234-CAC8-41D9-9DBE-1E14799FE614}" type="slidenum">
              <a:rPr lang="en-US" altLang="zh-CN"/>
              <a:pPr/>
              <a:t>51</a:t>
            </a:fld>
            <a:endParaRPr lang="en-US" altLang="zh-CN"/>
          </a:p>
        </p:txBody>
      </p:sp>
      <p:sp>
        <p:nvSpPr>
          <p:cNvPr id="143364" name="Rectangle 4"/>
          <p:cNvSpPr>
            <a:spLocks noChangeArrowheads="1"/>
          </p:cNvSpPr>
          <p:nvPr/>
        </p:nvSpPr>
        <p:spPr bwMode="auto">
          <a:xfrm>
            <a:off x="466725" y="549275"/>
            <a:ext cx="8208963" cy="406400"/>
          </a:xfrm>
          <a:prstGeom prst="rect">
            <a:avLst/>
          </a:prstGeom>
          <a:solidFill>
            <a:srgbClr val="99CC00">
              <a:alpha val="50000"/>
            </a:srgbClr>
          </a:solidFill>
          <a:ln w="9525" algn="ctr">
            <a:solidFill>
              <a:srgbClr val="339966"/>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latin typeface="幼圆" pitchFamily="49" charset="-122"/>
                <a:ea typeface="幼圆" pitchFamily="49" charset="-122"/>
                <a:cs typeface="Times New Roman" pitchFamily="18" charset="0"/>
              </a:rPr>
              <a:t>表</a:t>
            </a:r>
            <a:r>
              <a:rPr lang="en-US" altLang="zh-CN" sz="2000" b="1">
                <a:latin typeface="幼圆" pitchFamily="49" charset="-122"/>
                <a:ea typeface="幼圆" pitchFamily="49" charset="-122"/>
                <a:cs typeface="Times New Roman" pitchFamily="18" charset="0"/>
              </a:rPr>
              <a:t>8-15  1</a:t>
            </a:r>
            <a:r>
              <a:rPr lang="zh-CN" altLang="en-US" sz="2000" b="1">
                <a:latin typeface="幼圆" pitchFamily="49" charset="-122"/>
                <a:ea typeface="幼圆" pitchFamily="49" charset="-122"/>
                <a:cs typeface="Times New Roman" pitchFamily="18" charset="0"/>
              </a:rPr>
              <a:t>小时内可解的问题实例的规模</a:t>
            </a:r>
          </a:p>
        </p:txBody>
      </p:sp>
      <p:graphicFrame>
        <p:nvGraphicFramePr>
          <p:cNvPr id="143522" name="Group 162"/>
          <p:cNvGraphicFramePr>
            <a:graphicFrameLocks noGrp="1"/>
          </p:cNvGraphicFramePr>
          <p:nvPr/>
        </p:nvGraphicFramePr>
        <p:xfrm>
          <a:off x="539750" y="1125538"/>
          <a:ext cx="8135938" cy="2570162"/>
        </p:xfrm>
        <a:graphic>
          <a:graphicData uri="http://schemas.openxmlformats.org/drawingml/2006/table">
            <a:tbl>
              <a:tblPr/>
              <a:tblGrid>
                <a:gridCol w="2033588"/>
                <a:gridCol w="2035175"/>
                <a:gridCol w="2033587"/>
                <a:gridCol w="2033588"/>
              </a:tblGrid>
              <a:tr h="593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算法要求的计算量</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用现在计算机</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用快</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倍计算机</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用快</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倍计算机</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log</a:t>
                      </a: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8.2</a:t>
                      </a: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67</a:t>
                      </a: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2.15</a:t>
                      </a: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4.64</a:t>
                      </a: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0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+6.64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bl>
          </a:graphicData>
        </a:graphic>
      </p:graphicFrame>
      <p:sp>
        <p:nvSpPr>
          <p:cNvPr id="143525" name="AutoShape 165"/>
          <p:cNvSpPr>
            <a:spLocks noChangeArrowheads="1"/>
          </p:cNvSpPr>
          <p:nvPr/>
        </p:nvSpPr>
        <p:spPr bwMode="auto">
          <a:xfrm>
            <a:off x="539750" y="3933825"/>
            <a:ext cx="8208963" cy="1458913"/>
          </a:xfrm>
          <a:prstGeom prst="foldedCorner">
            <a:avLst>
              <a:gd name="adj" fmla="val 12500"/>
            </a:avLst>
          </a:prstGeom>
          <a:solidFill>
            <a:srgbClr val="FF99CC">
              <a:alpha val="39999"/>
            </a:srgbClr>
          </a:solidFill>
          <a:ln w="9525">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由定义</a:t>
            </a:r>
            <a:r>
              <a:rPr lang="en-US" altLang="zh-CN" sz="2000" b="1">
                <a:solidFill>
                  <a:srgbClr val="000000"/>
                </a:solidFill>
                <a:latin typeface="幼圆" pitchFamily="49" charset="-122"/>
                <a:ea typeface="幼圆" pitchFamily="49" charset="-122"/>
                <a:cs typeface="Times New Roman" pitchFamily="18" charset="0"/>
              </a:rPr>
              <a:t>8.4</a:t>
            </a:r>
            <a:r>
              <a:rPr lang="zh-CN" altLang="en-US" sz="2000" b="1">
                <a:solidFill>
                  <a:srgbClr val="000000"/>
                </a:solidFill>
                <a:latin typeface="幼圆" pitchFamily="49" charset="-122"/>
                <a:ea typeface="幼圆" pitchFamily="49" charset="-122"/>
                <a:cs typeface="Times New Roman" pitchFamily="18" charset="0"/>
              </a:rPr>
              <a:t>知</a:t>
            </a:r>
            <a:r>
              <a:rPr lang="en-US" altLang="zh-CN" sz="2000" b="1">
                <a:solidFill>
                  <a:srgbClr val="000000"/>
                </a:solidFill>
                <a:latin typeface="幼圆" pitchFamily="49" charset="-122"/>
                <a:ea typeface="幼圆" pitchFamily="49" charset="-122"/>
                <a:cs typeface="Times New Roman" pitchFamily="18" charset="0"/>
              </a:rPr>
              <a:t>4</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与</a:t>
            </a:r>
            <a:r>
              <a:rPr lang="en-US" altLang="zh-CN" sz="2000" b="1">
                <a:solidFill>
                  <a:srgbClr val="000000"/>
                </a:solidFill>
                <a:latin typeface="幼圆" pitchFamily="49" charset="-122"/>
                <a:ea typeface="幼圆" pitchFamily="49" charset="-122"/>
                <a:cs typeface="Times New Roman" pitchFamily="18" charset="0"/>
              </a:rPr>
              <a:t>2</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都是</a:t>
            </a:r>
            <a:r>
              <a:rPr lang="en-US" altLang="zh-CN" sz="2000" b="1" i="1">
                <a:solidFill>
                  <a:srgbClr val="000000"/>
                </a:solidFill>
                <a:latin typeface="幼圆" pitchFamily="49" charset="-122"/>
                <a:ea typeface="幼圆" pitchFamily="49" charset="-122"/>
                <a:cs typeface="Times New Roman" pitchFamily="18" charset="0"/>
              </a:rPr>
              <a:t>O</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log</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+3</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是</a:t>
            </a:r>
            <a:r>
              <a:rPr lang="en-US" altLang="zh-CN" sz="2000" b="1" i="1">
                <a:solidFill>
                  <a:srgbClr val="000000"/>
                </a:solidFill>
                <a:latin typeface="幼圆" pitchFamily="49" charset="-122"/>
                <a:ea typeface="幼圆" pitchFamily="49" charset="-122"/>
                <a:cs typeface="Times New Roman" pitchFamily="18" charset="0"/>
              </a:rPr>
              <a:t>O</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log</a:t>
            </a:r>
            <a:r>
              <a:rPr lang="en-US" altLang="zh-CN" sz="2000" b="1" i="1" u="sng">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，我们在以后分析时间复杂性函数时也往往忽略常系数和增长速度较慢的项，因为前者可通过提高计算机速度来提高效率，而后者增长速度最快的项才是决定效率的关键因素。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p:cTn id="7" dur="1000" fill="hold"/>
                                        <p:tgtEl>
                                          <p:spTgt spid="143364"/>
                                        </p:tgtEl>
                                        <p:attrNameLst>
                                          <p:attrName>ppt_x</p:attrName>
                                        </p:attrNameLst>
                                      </p:cBhvr>
                                      <p:tavLst>
                                        <p:tav tm="0">
                                          <p:val>
                                            <p:strVal val="#ppt_x-.2"/>
                                          </p:val>
                                        </p:tav>
                                        <p:tav tm="100000">
                                          <p:val>
                                            <p:strVal val="#ppt_x"/>
                                          </p:val>
                                        </p:tav>
                                      </p:tavLst>
                                    </p:anim>
                                    <p:anim calcmode="lin" valueType="num">
                                      <p:cBhvr>
                                        <p:cTn id="8" dur="1000" fill="hold"/>
                                        <p:tgtEl>
                                          <p:spTgt spid="14336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36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3522"/>
                                        </p:tgtEl>
                                        <p:attrNameLst>
                                          <p:attrName>style.visibility</p:attrName>
                                        </p:attrNameLst>
                                      </p:cBhvr>
                                      <p:to>
                                        <p:strVal val="visible"/>
                                      </p:to>
                                    </p:set>
                                    <p:animEffect transition="in" filter="fade">
                                      <p:cBhvr>
                                        <p:cTn id="14" dur="1000"/>
                                        <p:tgtEl>
                                          <p:spTgt spid="143522"/>
                                        </p:tgtEl>
                                      </p:cBhvr>
                                    </p:animEffect>
                                    <p:anim calcmode="lin" valueType="num">
                                      <p:cBhvr>
                                        <p:cTn id="15" dur="1000" fill="hold"/>
                                        <p:tgtEl>
                                          <p:spTgt spid="143522"/>
                                        </p:tgtEl>
                                        <p:attrNameLst>
                                          <p:attrName>ppt_x</p:attrName>
                                        </p:attrNameLst>
                                      </p:cBhvr>
                                      <p:tavLst>
                                        <p:tav tm="0">
                                          <p:val>
                                            <p:strVal val="#ppt_x"/>
                                          </p:val>
                                        </p:tav>
                                        <p:tav tm="100000">
                                          <p:val>
                                            <p:strVal val="#ppt_x"/>
                                          </p:val>
                                        </p:tav>
                                      </p:tavLst>
                                    </p:anim>
                                    <p:anim calcmode="lin" valueType="num">
                                      <p:cBhvr>
                                        <p:cTn id="16" dur="1000" fill="hold"/>
                                        <p:tgtEl>
                                          <p:spTgt spid="14352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3525"/>
                                        </p:tgtEl>
                                        <p:attrNameLst>
                                          <p:attrName>style.visibility</p:attrName>
                                        </p:attrNameLst>
                                      </p:cBhvr>
                                      <p:to>
                                        <p:strVal val="visible"/>
                                      </p:to>
                                    </p:set>
                                    <p:animEffect transition="in" filter="fade">
                                      <p:cBhvr>
                                        <p:cTn id="21" dur="1000"/>
                                        <p:tgtEl>
                                          <p:spTgt spid="143525"/>
                                        </p:tgtEl>
                                      </p:cBhvr>
                                    </p:animEffect>
                                    <p:anim calcmode="lin" valueType="num">
                                      <p:cBhvr>
                                        <p:cTn id="22" dur="1000" fill="hold"/>
                                        <p:tgtEl>
                                          <p:spTgt spid="143525"/>
                                        </p:tgtEl>
                                        <p:attrNameLst>
                                          <p:attrName>ppt_x</p:attrName>
                                        </p:attrNameLst>
                                      </p:cBhvr>
                                      <p:tavLst>
                                        <p:tav tm="0">
                                          <p:val>
                                            <p:strVal val="#ppt_x"/>
                                          </p:val>
                                        </p:tav>
                                        <p:tav tm="100000">
                                          <p:val>
                                            <p:strVal val="#ppt_x"/>
                                          </p:val>
                                        </p:tav>
                                      </p:tavLst>
                                    </p:anim>
                                    <p:anim calcmode="lin" valueType="num">
                                      <p:cBhvr>
                                        <p:cTn id="23" dur="1000" fill="hold"/>
                                        <p:tgtEl>
                                          <p:spTgt spid="1435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P spid="14352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E4037E4B-B542-48AE-9CCC-3878D12B8B87}" type="slidenum">
              <a:rPr lang="en-US" altLang="zh-CN"/>
              <a:pPr/>
              <a:t>52</a:t>
            </a:fld>
            <a:endParaRPr lang="en-US" altLang="zh-CN"/>
          </a:p>
        </p:txBody>
      </p:sp>
      <p:sp>
        <p:nvSpPr>
          <p:cNvPr id="144386" name="Rectangle 2"/>
          <p:cNvSpPr>
            <a:spLocks noGrp="1" noChangeArrowheads="1"/>
          </p:cNvSpPr>
          <p:nvPr>
            <p:ph type="title"/>
          </p:nvPr>
        </p:nvSpPr>
        <p:spPr>
          <a:ln/>
        </p:spPr>
        <p:txBody>
          <a:bodyPr/>
          <a:lstStyle/>
          <a:p>
            <a:r>
              <a:rPr lang="zh-CN" altLang="en-US" sz="4000">
                <a:solidFill>
                  <a:srgbClr val="FF6600"/>
                </a:solidFill>
              </a:rPr>
              <a:t>一、</a:t>
            </a:r>
            <a:r>
              <a:rPr lang="en-US" altLang="zh-CN" sz="4000" i="1">
                <a:solidFill>
                  <a:srgbClr val="FF6600"/>
                </a:solidFill>
              </a:rPr>
              <a:t>P</a:t>
            </a:r>
            <a:r>
              <a:rPr lang="zh-CN" altLang="en-US" sz="4000">
                <a:solidFill>
                  <a:srgbClr val="FF6600"/>
                </a:solidFill>
              </a:rPr>
              <a:t>类与</a:t>
            </a:r>
            <a:r>
              <a:rPr lang="en-US" altLang="zh-CN" sz="4000" i="1">
                <a:solidFill>
                  <a:srgbClr val="FF6600"/>
                </a:solidFill>
              </a:rPr>
              <a:t>NP</a:t>
            </a:r>
            <a:r>
              <a:rPr lang="zh-CN" altLang="en-US" sz="4000">
                <a:solidFill>
                  <a:srgbClr val="FF6600"/>
                </a:solidFill>
              </a:rPr>
              <a:t>类，</a:t>
            </a:r>
            <a:r>
              <a:rPr lang="en-US" altLang="zh-CN" sz="4000" i="1">
                <a:solidFill>
                  <a:srgbClr val="FF6600"/>
                </a:solidFill>
              </a:rPr>
              <a:t>NP</a:t>
            </a:r>
            <a:r>
              <a:rPr lang="zh-CN" altLang="en-US" sz="4000">
                <a:solidFill>
                  <a:srgbClr val="FF6600"/>
                </a:solidFill>
              </a:rPr>
              <a:t>完全性</a:t>
            </a:r>
            <a:r>
              <a:rPr lang="zh-CN" altLang="en-US" sz="4000"/>
              <a:t> </a:t>
            </a:r>
          </a:p>
        </p:txBody>
      </p:sp>
      <p:sp>
        <p:nvSpPr>
          <p:cNvPr id="144388" name="AutoShape 4"/>
          <p:cNvSpPr>
            <a:spLocks noChangeArrowheads="1"/>
          </p:cNvSpPr>
          <p:nvPr/>
        </p:nvSpPr>
        <p:spPr bwMode="auto">
          <a:xfrm>
            <a:off x="430213" y="1866900"/>
            <a:ext cx="8283575" cy="2025650"/>
          </a:xfrm>
          <a:prstGeom prst="bevel">
            <a:avLst>
              <a:gd name="adj" fmla="val 2486"/>
            </a:avLst>
          </a:prstGeom>
          <a:solidFill>
            <a:srgbClr val="FF9900">
              <a:alpha val="39999"/>
            </a:srgbClr>
          </a:solidFill>
          <a:ln w="9525">
            <a:solidFill>
              <a:srgbClr val="FF66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a:ea typeface="幼圆" pitchFamily="49" charset="-122"/>
              </a:rPr>
              <a:t>这样看来，对一个问题，只有在找到求解它的多项式算法后我们才能较为放心。假如我们遇到了一个规模很大的实例今天无法求解它，但我们仍可寄希望于将来。通过计算机的改进，在将来求解它仍然是可能的。而对指数算法，你就不会有这种信心。</a:t>
            </a:r>
            <a:endParaRPr lang="zh-CN" altLang="en-US" sz="2400"/>
          </a:p>
        </p:txBody>
      </p:sp>
      <p:sp>
        <p:nvSpPr>
          <p:cNvPr id="144389" name="AutoShape 5"/>
          <p:cNvSpPr>
            <a:spLocks noChangeArrowheads="1"/>
          </p:cNvSpPr>
          <p:nvPr/>
        </p:nvSpPr>
        <p:spPr bwMode="auto">
          <a:xfrm>
            <a:off x="1331913" y="3716338"/>
            <a:ext cx="5397500" cy="1973262"/>
          </a:xfrm>
          <a:prstGeom prst="cloudCallout">
            <a:avLst>
              <a:gd name="adj1" fmla="val 64560"/>
              <a:gd name="adj2" fmla="val 44287"/>
            </a:avLst>
          </a:prstGeom>
          <a:solidFill>
            <a:srgbClr val="FF9900">
              <a:alpha val="39999"/>
            </a:srgbClr>
          </a:solidFill>
          <a:ln w="9525">
            <a:solidFill>
              <a:srgbClr val="FF66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000000"/>
                </a:solidFill>
                <a:latin typeface="Times New Roman" pitchFamily="18" charset="0"/>
                <a:ea typeface="幼圆" pitchFamily="49" charset="-122"/>
                <a:cs typeface="Times New Roman" pitchFamily="18" charset="0"/>
              </a:rPr>
              <a:t>然而，十分可惜的是，对于许许多多具有十分广泛应用价值的离散问题，人们至今尚未找到求解它们的有效算法。</a:t>
            </a:r>
            <a:r>
              <a:rPr lang="zh-CN" altLang="en-US">
                <a:ea typeface="幼圆" pitchFamily="49" charset="-122"/>
                <a:cs typeface="Times New Roman" pitchFamily="18" charset="0"/>
              </a:rPr>
              <a:t> </a:t>
            </a:r>
          </a:p>
        </p:txBody>
      </p:sp>
      <p:pic>
        <p:nvPicPr>
          <p:cNvPr id="144390" name="Picture 6" descr="GIFICOB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5084763"/>
            <a:ext cx="628650" cy="1019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checkerboard(across)">
                                      <p:cBhvr>
                                        <p:cTn id="7" dur="500"/>
                                        <p:tgtEl>
                                          <p:spTgt spid="144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2" presetClass="entr" presetSubtype="0" fill="hold" nodeType="clickEffect">
                                  <p:stCondLst>
                                    <p:cond delay="0"/>
                                  </p:stCondLst>
                                  <p:childTnLst>
                                    <p:set>
                                      <p:cBhvr>
                                        <p:cTn id="11" dur="1" fill="hold">
                                          <p:stCondLst>
                                            <p:cond delay="0"/>
                                          </p:stCondLst>
                                        </p:cTn>
                                        <p:tgtEl>
                                          <p:spTgt spid="144390"/>
                                        </p:tgtEl>
                                        <p:attrNameLst>
                                          <p:attrName>style.visibility</p:attrName>
                                        </p:attrNameLst>
                                      </p:cBhvr>
                                      <p:to>
                                        <p:strVal val="visible"/>
                                      </p:to>
                                    </p:set>
                                    <p:animScale>
                                      <p:cBhvr>
                                        <p:cTn id="12" dur="1000" decel="50000" fill="hold">
                                          <p:stCondLst>
                                            <p:cond delay="0"/>
                                          </p:stCondLst>
                                        </p:cTn>
                                        <p:tgtEl>
                                          <p:spTgt spid="14439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44390"/>
                                        </p:tgtEl>
                                        <p:attrNameLst>
                                          <p:attrName>ppt_x</p:attrName>
                                          <p:attrName>ppt_y</p:attrName>
                                        </p:attrNameLst>
                                      </p:cBhvr>
                                    </p:animMotion>
                                    <p:animEffect transition="in" filter="fade">
                                      <p:cBhvr>
                                        <p:cTn id="14" dur="1000"/>
                                        <p:tgtEl>
                                          <p:spTgt spid="14439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44389"/>
                                        </p:tgtEl>
                                        <p:attrNameLst>
                                          <p:attrName>style.visibility</p:attrName>
                                        </p:attrNameLst>
                                      </p:cBhvr>
                                      <p:to>
                                        <p:strVal val="visible"/>
                                      </p:to>
                                    </p:set>
                                    <p:animEffect transition="in" filter="dissolve">
                                      <p:cBhvr>
                                        <p:cTn id="19"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nimBg="1"/>
      <p:bldP spid="14438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28469EFE-13BF-4757-8491-B45279BAD8CC}" type="slidenum">
              <a:rPr lang="en-US" altLang="zh-CN"/>
              <a:pPr/>
              <a:t>53</a:t>
            </a:fld>
            <a:endParaRPr lang="en-US" altLang="zh-CN"/>
          </a:p>
        </p:txBody>
      </p:sp>
      <p:sp>
        <p:nvSpPr>
          <p:cNvPr id="145412" name="AutoShape 4"/>
          <p:cNvSpPr>
            <a:spLocks noChangeArrowheads="1"/>
          </p:cNvSpPr>
          <p:nvPr/>
        </p:nvSpPr>
        <p:spPr bwMode="auto">
          <a:xfrm>
            <a:off x="395288" y="476250"/>
            <a:ext cx="8424862" cy="781050"/>
          </a:xfrm>
          <a:prstGeom prst="foldedCorner">
            <a:avLst>
              <a:gd name="adj" fmla="val 12500"/>
            </a:avLst>
          </a:prstGeom>
          <a:solidFill>
            <a:srgbClr val="FF9900">
              <a:alpha val="39999"/>
            </a:srgbClr>
          </a:solidFill>
          <a:ln w="9525">
            <a:solidFill>
              <a:srgbClr val="FF66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800000"/>
                </a:solidFill>
                <a:latin typeface="幼圆" pitchFamily="49" charset="-122"/>
                <a:ea typeface="幼圆" pitchFamily="49" charset="-122"/>
                <a:cs typeface="Times New Roman" pitchFamily="18" charset="0"/>
              </a:rPr>
              <a:t>定义</a:t>
            </a:r>
            <a:r>
              <a:rPr lang="en-US" altLang="zh-CN" sz="2000" b="1">
                <a:solidFill>
                  <a:srgbClr val="800000"/>
                </a:solidFill>
                <a:latin typeface="幼圆" pitchFamily="49" charset="-122"/>
                <a:ea typeface="幼圆" pitchFamily="49" charset="-122"/>
                <a:cs typeface="Times New Roman" pitchFamily="18" charset="0"/>
              </a:rPr>
              <a:t>8.6</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问题与</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类）  存在多项式算法的问题被称为</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问题，所有</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问题构成的问题类被称为</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类，简记为</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a:t>
            </a:r>
          </a:p>
        </p:txBody>
      </p:sp>
      <p:sp>
        <p:nvSpPr>
          <p:cNvPr id="145413" name="AutoShape 5"/>
          <p:cNvSpPr>
            <a:spLocks noChangeArrowheads="1"/>
          </p:cNvSpPr>
          <p:nvPr/>
        </p:nvSpPr>
        <p:spPr bwMode="auto">
          <a:xfrm>
            <a:off x="395288" y="1412875"/>
            <a:ext cx="8424862" cy="1120775"/>
          </a:xfrm>
          <a:prstGeom prst="foldedCorner">
            <a:avLst>
              <a:gd name="adj" fmla="val 12500"/>
            </a:avLst>
          </a:prstGeom>
          <a:solidFill>
            <a:srgbClr val="FF9900">
              <a:alpha val="39999"/>
            </a:srgbClr>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根据定义，整理问题是一个</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问题，存在求解它的</a:t>
            </a:r>
            <a:r>
              <a:rPr lang="en-US" altLang="zh-CN" sz="2000" b="1" i="1">
                <a:solidFill>
                  <a:srgbClr val="000000"/>
                </a:solidFill>
                <a:latin typeface="幼圆" pitchFamily="49" charset="-122"/>
                <a:ea typeface="幼圆" pitchFamily="49" charset="-122"/>
                <a:cs typeface="Times New Roman" pitchFamily="18" charset="0"/>
              </a:rPr>
              <a:t>O</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log</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）算法。在下一章中，我们还将讨论一些</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问题并介绍求解它们的有效算法。我们将会发现，</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问题从某种意义上讲是性质较好从而较易求解的问题。</a:t>
            </a:r>
          </a:p>
        </p:txBody>
      </p:sp>
      <p:sp>
        <p:nvSpPr>
          <p:cNvPr id="145414" name="AutoShape 6"/>
          <p:cNvSpPr>
            <a:spLocks noChangeArrowheads="1"/>
          </p:cNvSpPr>
          <p:nvPr/>
        </p:nvSpPr>
        <p:spPr bwMode="auto">
          <a:xfrm>
            <a:off x="395288" y="2708275"/>
            <a:ext cx="8424862" cy="711200"/>
          </a:xfrm>
          <a:prstGeom prst="wedgeRectCallout">
            <a:avLst>
              <a:gd name="adj1" fmla="val 38958"/>
              <a:gd name="adj2" fmla="val 72097"/>
            </a:avLst>
          </a:prstGeom>
          <a:solidFill>
            <a:srgbClr val="FF6600">
              <a:alpha val="39999"/>
            </a:srgbClr>
          </a:solidFill>
          <a:ln w="9525" algn="ctr">
            <a:solidFill>
              <a:srgbClr val="99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latin typeface="幼圆" pitchFamily="49" charset="-122"/>
                <a:ea typeface="幼圆" pitchFamily="49" charset="-122"/>
              </a:rPr>
              <a:t>由于线性规划在现实生活中有着极其广泛的应用，人们自然会问：单纯形法是不是有效算法？线性规划是不是</a:t>
            </a:r>
            <a:r>
              <a:rPr lang="en-US" altLang="zh-CN" sz="2000" b="1">
                <a:latin typeface="幼圆" pitchFamily="49" charset="-122"/>
                <a:ea typeface="幼圆" pitchFamily="49" charset="-122"/>
              </a:rPr>
              <a:t>P</a:t>
            </a:r>
            <a:r>
              <a:rPr lang="zh-CN" altLang="en-US" sz="2000" b="1">
                <a:latin typeface="幼圆" pitchFamily="49" charset="-122"/>
                <a:ea typeface="幼圆" pitchFamily="49" charset="-122"/>
              </a:rPr>
              <a:t>问题？</a:t>
            </a:r>
          </a:p>
        </p:txBody>
      </p:sp>
      <p:pic>
        <p:nvPicPr>
          <p:cNvPr id="145415" name="Picture 7" descr="GIFICOB0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550" y="3141663"/>
            <a:ext cx="514350" cy="876300"/>
          </a:xfrm>
          <a:prstGeom prst="rect">
            <a:avLst/>
          </a:prstGeom>
          <a:noFill/>
          <a:extLst>
            <a:ext uri="{909E8E84-426E-40DD-AFC4-6F175D3DCCD1}">
              <a14:hiddenFill xmlns:a14="http://schemas.microsoft.com/office/drawing/2010/main">
                <a:solidFill>
                  <a:srgbClr val="FFFFFF"/>
                </a:solidFill>
              </a14:hiddenFill>
            </a:ext>
          </a:extLst>
        </p:spPr>
      </p:pic>
      <p:sp>
        <p:nvSpPr>
          <p:cNvPr id="145416" name="AutoShape 8"/>
          <p:cNvSpPr>
            <a:spLocks noChangeArrowheads="1"/>
          </p:cNvSpPr>
          <p:nvPr/>
        </p:nvSpPr>
        <p:spPr bwMode="auto">
          <a:xfrm>
            <a:off x="395288" y="3646488"/>
            <a:ext cx="8424862" cy="2765425"/>
          </a:xfrm>
          <a:prstGeom prst="flowChartDocument">
            <a:avLst/>
          </a:prstGeom>
          <a:solidFill>
            <a:srgbClr val="FF6600">
              <a:alpha val="45000"/>
            </a:srgbClr>
          </a:solidFill>
          <a:ln w="12700" algn="ctr">
            <a:solidFill>
              <a:srgbClr val="99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a:solidFill>
                  <a:srgbClr val="000000"/>
                </a:solidFill>
                <a:latin typeface="幼圆" pitchFamily="49" charset="-122"/>
                <a:ea typeface="幼圆" pitchFamily="49" charset="-122"/>
                <a:cs typeface="Times New Roman" pitchFamily="18" charset="0"/>
              </a:rPr>
              <a:t>1972</a:t>
            </a:r>
            <a:r>
              <a:rPr lang="zh-CN" altLang="en-US" sz="2000" b="1">
                <a:solidFill>
                  <a:srgbClr val="000000"/>
                </a:solidFill>
                <a:latin typeface="幼圆" pitchFamily="49" charset="-122"/>
                <a:ea typeface="幼圆" pitchFamily="49" charset="-122"/>
                <a:cs typeface="Times New Roman" pitchFamily="18" charset="0"/>
              </a:rPr>
              <a:t>年，</a:t>
            </a:r>
            <a:r>
              <a:rPr lang="en-US" altLang="zh-CN" sz="2000" b="1">
                <a:solidFill>
                  <a:srgbClr val="000000"/>
                </a:solidFill>
                <a:latin typeface="幼圆" pitchFamily="49" charset="-122"/>
                <a:ea typeface="幼圆" pitchFamily="49" charset="-122"/>
                <a:cs typeface="Times New Roman" pitchFamily="18" charset="0"/>
              </a:rPr>
              <a:t>Klee</a:t>
            </a:r>
            <a:r>
              <a:rPr lang="zh-CN" altLang="en-US" sz="2000" b="1">
                <a:solidFill>
                  <a:srgbClr val="000000"/>
                </a:solidFill>
                <a:latin typeface="幼圆" pitchFamily="49" charset="-122"/>
                <a:ea typeface="幼圆" pitchFamily="49" charset="-122"/>
                <a:cs typeface="Times New Roman" pitchFamily="18" charset="0"/>
              </a:rPr>
              <a:t>和</a:t>
            </a:r>
            <a:r>
              <a:rPr lang="en-US" altLang="zh-CN" sz="2000" b="1">
                <a:solidFill>
                  <a:srgbClr val="000000"/>
                </a:solidFill>
                <a:latin typeface="幼圆" pitchFamily="49" charset="-122"/>
                <a:ea typeface="幼圆" pitchFamily="49" charset="-122"/>
                <a:cs typeface="Times New Roman" pitchFamily="18" charset="0"/>
              </a:rPr>
              <a:t>Minty</a:t>
            </a:r>
            <a:r>
              <a:rPr lang="zh-CN" altLang="en-US" sz="2000" b="1">
                <a:solidFill>
                  <a:srgbClr val="000000"/>
                </a:solidFill>
                <a:latin typeface="幼圆" pitchFamily="49" charset="-122"/>
                <a:ea typeface="幼圆" pitchFamily="49" charset="-122"/>
                <a:cs typeface="Times New Roman" pitchFamily="18" charset="0"/>
              </a:rPr>
              <a:t>以下面的著名例子证明单纯形法是指数算法而不是多项式算法。</a:t>
            </a:r>
          </a:p>
          <a:p>
            <a:pPr algn="l"/>
            <a:r>
              <a:rPr lang="zh-CN" altLang="en-US" sz="2000" b="1">
                <a:solidFill>
                  <a:srgbClr val="800000"/>
                </a:solidFill>
                <a:latin typeface="幼圆" pitchFamily="49" charset="-122"/>
                <a:ea typeface="幼圆" pitchFamily="49" charset="-122"/>
                <a:cs typeface="Times New Roman" pitchFamily="18" charset="0"/>
              </a:rPr>
              <a:t>例</a:t>
            </a:r>
            <a:r>
              <a:rPr lang="en-US" altLang="zh-CN" sz="2000" b="1">
                <a:solidFill>
                  <a:srgbClr val="800000"/>
                </a:solidFill>
                <a:latin typeface="幼圆" pitchFamily="49" charset="-122"/>
                <a:ea typeface="幼圆" pitchFamily="49" charset="-122"/>
                <a:cs typeface="Times New Roman" pitchFamily="18" charset="0"/>
              </a:rPr>
              <a:t>8.8</a:t>
            </a:r>
          </a:p>
          <a:p>
            <a:pPr algn="l"/>
            <a:r>
              <a:rPr lang="en-US" altLang="zh-CN" sz="2000" b="1">
                <a:solidFill>
                  <a:srgbClr val="000000"/>
                </a:solidFill>
                <a:latin typeface="幼圆" pitchFamily="49" charset="-122"/>
                <a:ea typeface="幼圆" pitchFamily="49" charset="-122"/>
                <a:cs typeface="Times New Roman" pitchFamily="18" charset="0"/>
              </a:rPr>
              <a:t>max </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n</a:t>
            </a:r>
            <a:endParaRPr lang="en-US" altLang="zh-CN" sz="2000" b="1">
              <a:solidFill>
                <a:srgbClr val="000000"/>
              </a:solidFill>
              <a:latin typeface="幼圆" pitchFamily="49" charset="-122"/>
              <a:ea typeface="幼圆" pitchFamily="49" charset="-122"/>
              <a:cs typeface="Times New Roman" pitchFamily="18" charset="0"/>
            </a:endParaRPr>
          </a:p>
          <a:p>
            <a:pPr algn="l"/>
            <a:r>
              <a:rPr lang="en-US" altLang="zh-CN" sz="2000" b="1">
                <a:solidFill>
                  <a:srgbClr val="000000"/>
                </a:solidFill>
                <a:latin typeface="幼圆" pitchFamily="49" charset="-122"/>
                <a:ea typeface="幼圆" pitchFamily="49" charset="-122"/>
                <a:cs typeface="Times New Roman" pitchFamily="18" charset="0"/>
              </a:rPr>
              <a:t>S.t </a:t>
            </a:r>
            <a:r>
              <a:rPr lang="en-US" altLang="zh-CN" sz="2000" b="1" i="1">
                <a:solidFill>
                  <a:srgbClr val="000000"/>
                </a:solidFill>
                <a:latin typeface="幼圆" pitchFamily="49" charset="-122"/>
                <a:ea typeface="幼圆" pitchFamily="49" charset="-122"/>
                <a:cs typeface="Times New Roman" pitchFamily="18" charset="0"/>
              </a:rPr>
              <a:t>ε</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≤1</a:t>
            </a:r>
            <a:endParaRPr lang="en-US" altLang="zh-CN" sz="2000" b="1" i="1">
              <a:solidFill>
                <a:srgbClr val="000000"/>
              </a:solidFill>
              <a:latin typeface="幼圆" pitchFamily="49" charset="-122"/>
              <a:ea typeface="幼圆" pitchFamily="49" charset="-122"/>
              <a:cs typeface="Times New Roman" pitchFamily="18" charset="0"/>
            </a:endParaRPr>
          </a:p>
          <a:p>
            <a:pPr algn="l"/>
            <a:r>
              <a:rPr lang="en-US" altLang="zh-CN" sz="2000" b="1" i="1">
                <a:solidFill>
                  <a:srgbClr val="000000"/>
                </a:solidFill>
                <a:latin typeface="幼圆" pitchFamily="49" charset="-122"/>
                <a:ea typeface="幼圆" pitchFamily="49" charset="-122"/>
                <a:cs typeface="Times New Roman" pitchFamily="18" charset="0"/>
              </a:rPr>
              <a:t>εx</a:t>
            </a:r>
            <a:r>
              <a:rPr lang="en-US" altLang="zh-CN" sz="2000" b="1" i="1" baseline="-30000">
                <a:solidFill>
                  <a:srgbClr val="000000"/>
                </a:solidFill>
                <a:latin typeface="幼圆" pitchFamily="49" charset="-122"/>
                <a:ea typeface="幼圆" pitchFamily="49" charset="-122"/>
                <a:cs typeface="Times New Roman" pitchFamily="18" charset="0"/>
              </a:rPr>
              <a:t>j</a:t>
            </a:r>
            <a:r>
              <a:rPr lang="zh-CN" altLang="en-US" sz="2000" b="1" baseline="-30000">
                <a:solidFill>
                  <a:srgbClr val="000000"/>
                </a:solidFill>
                <a:latin typeface="幼圆" pitchFamily="49" charset="-122"/>
                <a:ea typeface="幼圆" pitchFamily="49" charset="-122"/>
                <a:cs typeface="Times New Roman" pitchFamily="18" charset="0"/>
              </a:rPr>
              <a:t>－</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j</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εx</a:t>
            </a:r>
            <a:r>
              <a:rPr lang="en-US" altLang="zh-CN" sz="2000" b="1" i="1" baseline="-30000">
                <a:solidFill>
                  <a:srgbClr val="000000"/>
                </a:solidFill>
                <a:latin typeface="幼圆" pitchFamily="49" charset="-122"/>
                <a:ea typeface="幼圆" pitchFamily="49" charset="-122"/>
                <a:cs typeface="Times New Roman" pitchFamily="18" charset="0"/>
              </a:rPr>
              <a:t>j</a:t>
            </a:r>
            <a:r>
              <a:rPr lang="zh-CN" altLang="en-US" sz="2000" b="1" baseline="-30000">
                <a:solidFill>
                  <a:srgbClr val="000000"/>
                </a:solidFill>
                <a:latin typeface="幼圆" pitchFamily="49" charset="-122"/>
                <a:ea typeface="幼圆" pitchFamily="49" charset="-122"/>
                <a:cs typeface="Times New Roman" pitchFamily="18" charset="0"/>
              </a:rPr>
              <a:t>－</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a:t>
            </a:r>
          </a:p>
          <a:p>
            <a:pPr algn="l"/>
            <a:r>
              <a:rPr lang="zh-CN" altLang="en-US" sz="2000" b="1">
                <a:solidFill>
                  <a:srgbClr val="000000"/>
                </a:solidFill>
                <a:latin typeface="幼圆" pitchFamily="49" charset="-122"/>
                <a:ea typeface="幼圆" pitchFamily="49" charset="-122"/>
                <a:cs typeface="Times New Roman" pitchFamily="18" charset="0"/>
              </a:rPr>
              <a:t>其中</a:t>
            </a:r>
            <a:r>
              <a:rPr lang="en-US" altLang="zh-CN" sz="2000" b="1" i="1">
                <a:solidFill>
                  <a:srgbClr val="000000"/>
                </a:solidFill>
                <a:latin typeface="幼圆" pitchFamily="49" charset="-122"/>
                <a:ea typeface="幼圆" pitchFamily="49" charset="-122"/>
                <a:cs typeface="Times New Roman" pitchFamily="18" charset="0"/>
              </a:rPr>
              <a:t>ε</a:t>
            </a:r>
            <a:r>
              <a:rPr lang="zh-CN" altLang="en-US" sz="2000" b="1">
                <a:solidFill>
                  <a:srgbClr val="000000"/>
                </a:solidFill>
                <a:latin typeface="幼圆" pitchFamily="49" charset="-122"/>
                <a:ea typeface="幼圆" pitchFamily="49" charset="-122"/>
                <a:cs typeface="Times New Roman" pitchFamily="18" charset="0"/>
              </a:rPr>
              <a:t>是一个充分小的正数。</a:t>
            </a:r>
            <a:r>
              <a:rPr lang="zh-CN" altLang="en-US" sz="2000" b="1">
                <a:latin typeface="幼圆" pitchFamily="49" charset="-122"/>
                <a:ea typeface="幼圆"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412"/>
                                        </p:tgtEl>
                                        <p:attrNameLst>
                                          <p:attrName>style.visibility</p:attrName>
                                        </p:attrNameLst>
                                      </p:cBhvr>
                                      <p:to>
                                        <p:strVal val="visible"/>
                                      </p:to>
                                    </p:set>
                                    <p:anim calcmode="lin" valueType="num">
                                      <p:cBhvr additive="base">
                                        <p:cTn id="7" dur="500" fill="hold"/>
                                        <p:tgtEl>
                                          <p:spTgt spid="145412"/>
                                        </p:tgtEl>
                                        <p:attrNameLst>
                                          <p:attrName>ppt_x</p:attrName>
                                        </p:attrNameLst>
                                      </p:cBhvr>
                                      <p:tavLst>
                                        <p:tav tm="0">
                                          <p:val>
                                            <p:strVal val="1+#ppt_w/2"/>
                                          </p:val>
                                        </p:tav>
                                        <p:tav tm="100000">
                                          <p:val>
                                            <p:strVal val="#ppt_x"/>
                                          </p:val>
                                        </p:tav>
                                      </p:tavLst>
                                    </p:anim>
                                    <p:anim calcmode="lin" valueType="num">
                                      <p:cBhvr additive="base">
                                        <p:cTn id="8" dur="500" fill="hold"/>
                                        <p:tgtEl>
                                          <p:spTgt spid="1454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5413"/>
                                        </p:tgtEl>
                                        <p:attrNameLst>
                                          <p:attrName>style.visibility</p:attrName>
                                        </p:attrNameLst>
                                      </p:cBhvr>
                                      <p:to>
                                        <p:strVal val="visible"/>
                                      </p:to>
                                    </p:set>
                                    <p:anim calcmode="lin" valueType="num">
                                      <p:cBhvr additive="base">
                                        <p:cTn id="13" dur="500" fill="hold"/>
                                        <p:tgtEl>
                                          <p:spTgt spid="145413"/>
                                        </p:tgtEl>
                                        <p:attrNameLst>
                                          <p:attrName>ppt_x</p:attrName>
                                        </p:attrNameLst>
                                      </p:cBhvr>
                                      <p:tavLst>
                                        <p:tav tm="0">
                                          <p:val>
                                            <p:strVal val="#ppt_x"/>
                                          </p:val>
                                        </p:tav>
                                        <p:tav tm="100000">
                                          <p:val>
                                            <p:strVal val="#ppt_x"/>
                                          </p:val>
                                        </p:tav>
                                      </p:tavLst>
                                    </p:anim>
                                    <p:anim calcmode="lin" valueType="num">
                                      <p:cBhvr additive="base">
                                        <p:cTn id="14" dur="500" fill="hold"/>
                                        <p:tgtEl>
                                          <p:spTgt spid="14541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45415"/>
                                        </p:tgtEl>
                                        <p:attrNameLst>
                                          <p:attrName>style.visibility</p:attrName>
                                        </p:attrNameLst>
                                      </p:cBhvr>
                                      <p:to>
                                        <p:strVal val="visible"/>
                                      </p:to>
                                    </p:set>
                                    <p:anim calcmode="lin" valueType="num">
                                      <p:cBhvr additive="base">
                                        <p:cTn id="19" dur="500" fill="hold"/>
                                        <p:tgtEl>
                                          <p:spTgt spid="145415"/>
                                        </p:tgtEl>
                                        <p:attrNameLst>
                                          <p:attrName>ppt_x</p:attrName>
                                        </p:attrNameLst>
                                      </p:cBhvr>
                                      <p:tavLst>
                                        <p:tav tm="0">
                                          <p:val>
                                            <p:strVal val="1+#ppt_w/2"/>
                                          </p:val>
                                        </p:tav>
                                        <p:tav tm="100000">
                                          <p:val>
                                            <p:strVal val="#ppt_x"/>
                                          </p:val>
                                        </p:tav>
                                      </p:tavLst>
                                    </p:anim>
                                    <p:anim calcmode="lin" valueType="num">
                                      <p:cBhvr additive="base">
                                        <p:cTn id="20" dur="500" fill="hold"/>
                                        <p:tgtEl>
                                          <p:spTgt spid="14541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5414"/>
                                        </p:tgtEl>
                                        <p:attrNameLst>
                                          <p:attrName>style.visibility</p:attrName>
                                        </p:attrNameLst>
                                      </p:cBhvr>
                                      <p:to>
                                        <p:strVal val="visible"/>
                                      </p:to>
                                    </p:set>
                                    <p:animEffect transition="in" filter="dissolve">
                                      <p:cBhvr>
                                        <p:cTn id="25" dur="500"/>
                                        <p:tgtEl>
                                          <p:spTgt spid="1454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7" presetClass="entr" presetSubtype="0" fill="hold" grpId="0" nodeType="clickEffect">
                                  <p:stCondLst>
                                    <p:cond delay="0"/>
                                  </p:stCondLst>
                                  <p:childTnLst>
                                    <p:set>
                                      <p:cBhvr>
                                        <p:cTn id="29" dur="1" fill="hold">
                                          <p:stCondLst>
                                            <p:cond delay="0"/>
                                          </p:stCondLst>
                                        </p:cTn>
                                        <p:tgtEl>
                                          <p:spTgt spid="145416"/>
                                        </p:tgtEl>
                                        <p:attrNameLst>
                                          <p:attrName>style.visibility</p:attrName>
                                        </p:attrNameLst>
                                      </p:cBhvr>
                                      <p:to>
                                        <p:strVal val="visible"/>
                                      </p:to>
                                    </p:set>
                                    <p:animEffect transition="in" filter="fade">
                                      <p:cBhvr>
                                        <p:cTn id="30" dur="1000"/>
                                        <p:tgtEl>
                                          <p:spTgt spid="145416"/>
                                        </p:tgtEl>
                                      </p:cBhvr>
                                    </p:animEffect>
                                    <p:anim calcmode="lin" valueType="num">
                                      <p:cBhvr>
                                        <p:cTn id="31" dur="1000" fill="hold"/>
                                        <p:tgtEl>
                                          <p:spTgt spid="145416"/>
                                        </p:tgtEl>
                                        <p:attrNameLst>
                                          <p:attrName>ppt_x</p:attrName>
                                        </p:attrNameLst>
                                      </p:cBhvr>
                                      <p:tavLst>
                                        <p:tav tm="0">
                                          <p:val>
                                            <p:strVal val="#ppt_x"/>
                                          </p:val>
                                        </p:tav>
                                        <p:tav tm="100000">
                                          <p:val>
                                            <p:strVal val="#ppt_x"/>
                                          </p:val>
                                        </p:tav>
                                      </p:tavLst>
                                    </p:anim>
                                    <p:anim calcmode="lin" valueType="num">
                                      <p:cBhvr>
                                        <p:cTn id="32" dur="900" decel="100000" fill="hold"/>
                                        <p:tgtEl>
                                          <p:spTgt spid="145416"/>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454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P spid="145414" grpId="0" animBg="1"/>
      <p:bldP spid="1454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69476B8-113A-46B0-A49B-CE71955E66D0}" type="slidenum">
              <a:rPr lang="en-US" altLang="zh-CN"/>
              <a:pPr/>
              <a:t>54</a:t>
            </a:fld>
            <a:endParaRPr lang="en-US" altLang="zh-CN"/>
          </a:p>
        </p:txBody>
      </p:sp>
      <p:sp>
        <p:nvSpPr>
          <p:cNvPr id="146436" name="AutoShape 4"/>
          <p:cNvSpPr>
            <a:spLocks noChangeArrowheads="1"/>
          </p:cNvSpPr>
          <p:nvPr/>
        </p:nvSpPr>
        <p:spPr bwMode="auto">
          <a:xfrm>
            <a:off x="539750" y="4098925"/>
            <a:ext cx="8135938" cy="2138363"/>
          </a:xfrm>
          <a:prstGeom prst="foldedCorner">
            <a:avLst>
              <a:gd name="adj" fmla="val 12500"/>
            </a:avLst>
          </a:prstGeom>
          <a:solidFill>
            <a:srgbClr val="FF9900">
              <a:alpha val="30000"/>
            </a:srgbClr>
          </a:solidFill>
          <a:ln w="12700">
            <a:solidFill>
              <a:srgbClr val="FF66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图</a:t>
            </a:r>
            <a:r>
              <a:rPr lang="en-US" altLang="zh-CN" sz="2000" b="1">
                <a:solidFill>
                  <a:srgbClr val="000000"/>
                </a:solidFill>
                <a:latin typeface="幼圆" pitchFamily="49" charset="-122"/>
                <a:ea typeface="幼圆" pitchFamily="49" charset="-122"/>
                <a:cs typeface="Times New Roman" pitchFamily="18" charset="0"/>
              </a:rPr>
              <a:t>8.2</a:t>
            </a:r>
            <a:r>
              <a:rPr lang="zh-CN" altLang="en-US" sz="2000" b="1">
                <a:solidFill>
                  <a:srgbClr val="000000"/>
                </a:solidFill>
                <a:latin typeface="幼圆" pitchFamily="49" charset="-122"/>
                <a:ea typeface="幼圆" pitchFamily="49" charset="-122"/>
                <a:cs typeface="Times New Roman" pitchFamily="18" charset="0"/>
              </a:rPr>
              <a:t>给出了</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=3</a:t>
            </a:r>
            <a:r>
              <a:rPr lang="zh-CN" altLang="en-US" sz="2000" b="1">
                <a:solidFill>
                  <a:srgbClr val="000000"/>
                </a:solidFill>
                <a:latin typeface="幼圆" pitchFamily="49" charset="-122"/>
                <a:ea typeface="幼圆" pitchFamily="49" charset="-122"/>
                <a:cs typeface="Times New Roman" pitchFamily="18" charset="0"/>
              </a:rPr>
              <a:t>时的可行域，它是三维空间中单位立方体的一个微小摄动。在确定的进基原则下（如检验数最负者进基），若以</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0</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ε</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ε</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ε</a:t>
            </a:r>
            <a:r>
              <a:rPr lang="en-US" altLang="zh-CN" sz="2000" b="1" baseline="30000">
                <a:solidFill>
                  <a:srgbClr val="000000"/>
                </a:solidFill>
                <a:latin typeface="幼圆" pitchFamily="49" charset="-122"/>
                <a:ea typeface="幼圆" pitchFamily="49" charset="-122"/>
                <a:cs typeface="Times New Roman" pitchFamily="18" charset="0"/>
              </a:rPr>
              <a:t>3</a:t>
            </a:r>
            <a:r>
              <a:rPr lang="zh-CN" altLang="en-US" sz="2000" b="1">
                <a:solidFill>
                  <a:srgbClr val="000000"/>
                </a:solidFill>
                <a:latin typeface="幼圆" pitchFamily="49" charset="-122"/>
                <a:ea typeface="幼圆" pitchFamily="49" charset="-122"/>
                <a:cs typeface="Times New Roman" pitchFamily="18" charset="0"/>
              </a:rPr>
              <a:t>）为初始基本可行解，在单纯形法迭代改进时，将经过每一基本可行解，最终到达最优解</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ε</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ε</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ε</a:t>
            </a:r>
            <a:r>
              <a:rPr lang="en-US" altLang="zh-CN" sz="2000" b="1" baseline="30000">
                <a:solidFill>
                  <a:srgbClr val="000000"/>
                </a:solidFill>
                <a:latin typeface="幼圆" pitchFamily="49" charset="-122"/>
                <a:ea typeface="幼圆" pitchFamily="49" charset="-122"/>
                <a:cs typeface="Times New Roman" pitchFamily="18" charset="0"/>
              </a:rPr>
              <a:t>3</a:t>
            </a:r>
            <a:r>
              <a:rPr lang="zh-CN" altLang="en-US" sz="2000" b="1">
                <a:solidFill>
                  <a:srgbClr val="000000"/>
                </a:solidFill>
                <a:latin typeface="幼圆" pitchFamily="49" charset="-122"/>
                <a:ea typeface="幼圆" pitchFamily="49" charset="-122"/>
                <a:cs typeface="Times New Roman" pitchFamily="18" charset="0"/>
              </a:rPr>
              <a:t>），其路径已用箭线画在图上，故迭代中共经过</a:t>
            </a:r>
            <a:r>
              <a:rPr lang="en-US" altLang="zh-CN" sz="2000" b="1">
                <a:solidFill>
                  <a:srgbClr val="000000"/>
                </a:solidFill>
                <a:latin typeface="幼圆" pitchFamily="49" charset="-122"/>
                <a:ea typeface="幼圆" pitchFamily="49" charset="-122"/>
                <a:cs typeface="Times New Roman" pitchFamily="18" charset="0"/>
              </a:rPr>
              <a:t>2</a:t>
            </a:r>
            <a:r>
              <a:rPr lang="en-US" altLang="zh-CN" sz="2000" b="1" baseline="30000">
                <a:solidFill>
                  <a:srgbClr val="000000"/>
                </a:solidFill>
                <a:latin typeface="幼圆" pitchFamily="49" charset="-122"/>
                <a:ea typeface="幼圆" pitchFamily="49" charset="-122"/>
                <a:cs typeface="Times New Roman" pitchFamily="18" charset="0"/>
              </a:rPr>
              <a:t>3</a:t>
            </a:r>
            <a:r>
              <a:rPr lang="zh-CN" altLang="en-US" sz="2000" b="1">
                <a:solidFill>
                  <a:srgbClr val="000000"/>
                </a:solidFill>
                <a:latin typeface="幼圆" pitchFamily="49" charset="-122"/>
                <a:ea typeface="幼圆" pitchFamily="49" charset="-122"/>
                <a:cs typeface="Times New Roman" pitchFamily="18" charset="0"/>
              </a:rPr>
              <a:t>个极点。对于规模为</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的一般问题的实例，迭代步数为</a:t>
            </a:r>
            <a:r>
              <a:rPr lang="en-US" altLang="zh-CN" sz="2000" b="1">
                <a:solidFill>
                  <a:srgbClr val="000000"/>
                </a:solidFill>
                <a:latin typeface="幼圆" pitchFamily="49" charset="-122"/>
                <a:ea typeface="幼圆" pitchFamily="49" charset="-122"/>
                <a:cs typeface="Times New Roman" pitchFamily="18" charset="0"/>
              </a:rPr>
              <a:t>2</a:t>
            </a:r>
            <a:r>
              <a:rPr lang="en-US" altLang="zh-CN" sz="2000" b="1" i="1" baseline="30000">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，故单纯形法为指数算法。</a:t>
            </a:r>
            <a:r>
              <a:rPr lang="zh-CN" altLang="en-US" sz="2000" b="1">
                <a:latin typeface="幼圆" pitchFamily="49" charset="-122"/>
                <a:ea typeface="幼圆" pitchFamily="49" charset="-122"/>
                <a:cs typeface="Times New Roman" pitchFamily="18" charset="0"/>
              </a:rPr>
              <a:t> </a:t>
            </a:r>
          </a:p>
        </p:txBody>
      </p:sp>
      <p:pic>
        <p:nvPicPr>
          <p:cNvPr id="146438" name="Picture 6"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95263"/>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strips(downLeft)">
                                      <p:cBhvr>
                                        <p:cTn id="7" dur="500"/>
                                        <p:tgtEl>
                                          <p:spTgt spid="146436"/>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146438"/>
                                        </p:tgtEl>
                                        <p:attrNameLst>
                                          <p:attrName>style.visibility</p:attrName>
                                        </p:attrNameLst>
                                      </p:cBhvr>
                                      <p:to>
                                        <p:strVal val="visible"/>
                                      </p:to>
                                    </p:set>
                                    <p:animEffect transition="in" filter="wipe(down)">
                                      <p:cBhvr>
                                        <p:cTn id="11" dur="500"/>
                                        <p:tgtEl>
                                          <p:spTgt spid="146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BD92C507-E45D-48DA-A955-A3A56C650E20}" type="slidenum">
              <a:rPr lang="en-US" altLang="zh-CN"/>
              <a:pPr/>
              <a:t>55</a:t>
            </a:fld>
            <a:endParaRPr lang="en-US" altLang="zh-CN"/>
          </a:p>
        </p:txBody>
      </p:sp>
      <p:sp>
        <p:nvSpPr>
          <p:cNvPr id="147460" name="Rectangle 4"/>
          <p:cNvSpPr>
            <a:spLocks noChangeArrowheads="1"/>
          </p:cNvSpPr>
          <p:nvPr/>
        </p:nvSpPr>
        <p:spPr bwMode="auto">
          <a:xfrm>
            <a:off x="395288" y="422275"/>
            <a:ext cx="8424862" cy="2844800"/>
          </a:xfrm>
          <a:prstGeom prst="rect">
            <a:avLst/>
          </a:prstGeom>
          <a:solidFill>
            <a:srgbClr val="99CC00">
              <a:alpha val="39999"/>
            </a:srgbClr>
          </a:solidFill>
          <a:ln w="9525" algn="ctr">
            <a:solidFill>
              <a:srgbClr val="339966"/>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latin typeface="幼圆" pitchFamily="49" charset="-122"/>
                <a:ea typeface="幼圆" pitchFamily="49" charset="-122"/>
              </a:rPr>
              <a:t>单纯形法自</a:t>
            </a:r>
            <a:r>
              <a:rPr lang="en-US" altLang="zh-CN" sz="2000" b="1">
                <a:latin typeface="幼圆" pitchFamily="49" charset="-122"/>
                <a:ea typeface="幼圆" pitchFamily="49" charset="-122"/>
              </a:rPr>
              <a:t>1947</a:t>
            </a:r>
            <a:r>
              <a:rPr lang="zh-CN" altLang="en-US" sz="2000" b="1">
                <a:latin typeface="幼圆" pitchFamily="49" charset="-122"/>
                <a:ea typeface="幼圆" pitchFamily="49" charset="-122"/>
              </a:rPr>
              <a:t>年被提出以来经历了无数次的考验，被证明是一种实用效果极佳的算法。但</a:t>
            </a:r>
            <a:r>
              <a:rPr lang="en-US" altLang="zh-CN" sz="2000" b="1">
                <a:latin typeface="幼圆" pitchFamily="49" charset="-122"/>
                <a:ea typeface="幼圆" pitchFamily="49" charset="-122"/>
              </a:rPr>
              <a:t>Klee</a:t>
            </a:r>
            <a:r>
              <a:rPr lang="zh-CN" altLang="en-US" sz="2000" b="1">
                <a:latin typeface="幼圆" pitchFamily="49" charset="-122"/>
                <a:ea typeface="幼圆" pitchFamily="49" charset="-122"/>
              </a:rPr>
              <a:t>的例子又无可争辨地证明了它事实上是一个指数算法，这两者是否予盾呢？其实两者并不矛盾。指数算法的定义规定，只要存在着</a:t>
            </a:r>
            <a:r>
              <a:rPr lang="en-US" altLang="zh-CN" sz="2000" b="1" i="1">
                <a:latin typeface="幼圆" pitchFamily="49" charset="-122"/>
                <a:ea typeface="幼圆" pitchFamily="49" charset="-122"/>
              </a:rPr>
              <a:t>fB </a:t>
            </a:r>
            <a:r>
              <a:rPr lang="en-US" altLang="zh-CN" sz="2000" b="1">
                <a:latin typeface="幼圆" pitchFamily="49" charset="-122"/>
                <a:ea typeface="幼圆" pitchFamily="49" charset="-122"/>
              </a:rPr>
              <a:t>( </a:t>
            </a:r>
            <a:r>
              <a:rPr lang="en-US" altLang="zh-CN" sz="2000" b="1" i="1">
                <a:latin typeface="幼圆" pitchFamily="49" charset="-122"/>
                <a:ea typeface="幼圆" pitchFamily="49" charset="-122"/>
              </a:rPr>
              <a:t>D</a:t>
            </a:r>
            <a:r>
              <a:rPr lang="en-US" altLang="zh-CN" sz="2000" b="1">
                <a:latin typeface="幼圆" pitchFamily="49" charset="-122"/>
                <a:ea typeface="幼圆" pitchFamily="49" charset="-122"/>
              </a:rPr>
              <a:t>,</a:t>
            </a:r>
            <a:r>
              <a:rPr lang="en-US" altLang="zh-CN" sz="2000" b="1" i="1">
                <a:latin typeface="幼圆" pitchFamily="49" charset="-122"/>
                <a:ea typeface="幼圆" pitchFamily="49" charset="-122"/>
              </a:rPr>
              <a:t>n</a:t>
            </a:r>
            <a:r>
              <a:rPr lang="en-US" altLang="zh-CN" sz="2000" b="1">
                <a:latin typeface="幼圆" pitchFamily="49" charset="-122"/>
                <a:ea typeface="幼圆" pitchFamily="49" charset="-122"/>
              </a:rPr>
              <a:t>) = </a:t>
            </a:r>
            <a:r>
              <a:rPr lang="en-US" altLang="zh-CN" sz="2000" b="1" i="1">
                <a:latin typeface="幼圆" pitchFamily="49" charset="-122"/>
                <a:ea typeface="幼圆" pitchFamily="49" charset="-122"/>
              </a:rPr>
              <a:t>O</a:t>
            </a:r>
            <a:r>
              <a:rPr lang="en-US" altLang="zh-CN" sz="2000" b="1">
                <a:latin typeface="幼圆" pitchFamily="49" charset="-122"/>
                <a:ea typeface="幼圆" pitchFamily="49" charset="-122"/>
              </a:rPr>
              <a:t>(</a:t>
            </a:r>
            <a:r>
              <a:rPr lang="en-US" altLang="zh-CN" sz="2000" b="1">
                <a:solidFill>
                  <a:srgbClr val="000000"/>
                </a:solidFill>
                <a:latin typeface="Times New Roman" pitchFamily="18" charset="0"/>
                <a:cs typeface="Times New Roman" pitchFamily="18" charset="0"/>
              </a:rPr>
              <a:t>2</a:t>
            </a:r>
            <a:r>
              <a:rPr lang="en-US" altLang="zh-CN" sz="2000" b="1" i="1" baseline="30000">
                <a:solidFill>
                  <a:srgbClr val="000000"/>
                </a:solidFill>
                <a:latin typeface="Times New Roman" pitchFamily="18" charset="0"/>
                <a:cs typeface="Times New Roman" pitchFamily="18" charset="0"/>
              </a:rPr>
              <a:t>kn</a:t>
            </a:r>
            <a:r>
              <a:rPr lang="en-US" altLang="zh-CN" sz="2000" b="1">
                <a:latin typeface="幼圆" pitchFamily="49" charset="-122"/>
                <a:ea typeface="幼圆" pitchFamily="49" charset="-122"/>
              </a:rPr>
              <a:t>)</a:t>
            </a:r>
            <a:r>
              <a:rPr lang="zh-CN" altLang="en-US" sz="2000" b="1">
                <a:latin typeface="幼圆" pitchFamily="49" charset="-122"/>
                <a:ea typeface="幼圆" pitchFamily="49" charset="-122"/>
              </a:rPr>
              <a:t>的例子，算法</a:t>
            </a:r>
            <a:r>
              <a:rPr lang="en-US" altLang="zh-CN" sz="2000" b="1" i="1">
                <a:latin typeface="幼圆" pitchFamily="49" charset="-122"/>
                <a:ea typeface="幼圆" pitchFamily="49" charset="-122"/>
              </a:rPr>
              <a:t>B</a:t>
            </a:r>
            <a:r>
              <a:rPr lang="zh-CN" altLang="en-US" sz="2000" b="1">
                <a:latin typeface="幼圆" pitchFamily="49" charset="-122"/>
                <a:ea typeface="幼圆" pitchFamily="49" charset="-122"/>
              </a:rPr>
              <a:t>就是指数算法，它并没有涉及到我们遇到这样的例子的机会究竟有多大。几十年来，人们在实际应用单纯形法时，一次也没有碰到过例</a:t>
            </a:r>
            <a:r>
              <a:rPr lang="en-US" altLang="zh-CN" sz="2000" b="1">
                <a:latin typeface="幼圆" pitchFamily="49" charset="-122"/>
                <a:ea typeface="幼圆" pitchFamily="49" charset="-122"/>
              </a:rPr>
              <a:t>8.8</a:t>
            </a:r>
            <a:r>
              <a:rPr lang="zh-CN" altLang="en-US" sz="2000" b="1">
                <a:latin typeface="幼圆" pitchFamily="49" charset="-122"/>
                <a:ea typeface="幼圆" pitchFamily="49" charset="-122"/>
              </a:rPr>
              <a:t>那样的情况，（</a:t>
            </a:r>
            <a:r>
              <a:rPr lang="en-US" altLang="zh-CN" sz="2000" b="1">
                <a:latin typeface="幼圆" pitchFamily="49" charset="-122"/>
                <a:ea typeface="幼圆" pitchFamily="49" charset="-122"/>
              </a:rPr>
              <a:t>Klee</a:t>
            </a:r>
            <a:r>
              <a:rPr lang="zh-CN" altLang="en-US" sz="2000" b="1">
                <a:latin typeface="幼圆" pitchFamily="49" charset="-122"/>
                <a:ea typeface="幼圆" pitchFamily="49" charset="-122"/>
              </a:rPr>
              <a:t>的例子是人为构造的），可以证明，遇到例</a:t>
            </a:r>
            <a:r>
              <a:rPr lang="en-US" altLang="zh-CN" sz="2000" b="1">
                <a:latin typeface="幼圆" pitchFamily="49" charset="-122"/>
                <a:ea typeface="幼圆" pitchFamily="49" charset="-122"/>
              </a:rPr>
              <a:t>8.8</a:t>
            </a:r>
            <a:r>
              <a:rPr lang="zh-CN" altLang="en-US" sz="2000" b="1">
                <a:latin typeface="幼圆" pitchFamily="49" charset="-122"/>
                <a:ea typeface="幼圆" pitchFamily="49" charset="-122"/>
              </a:rPr>
              <a:t>这样的例子的概率为</a:t>
            </a:r>
            <a:r>
              <a:rPr lang="en-US" altLang="zh-CN" sz="2000" b="1">
                <a:latin typeface="幼圆" pitchFamily="49" charset="-122"/>
                <a:ea typeface="幼圆" pitchFamily="49" charset="-122"/>
              </a:rPr>
              <a:t>0</a:t>
            </a:r>
            <a:r>
              <a:rPr lang="zh-CN" altLang="en-US" sz="2000" b="1">
                <a:latin typeface="幼圆" pitchFamily="49" charset="-122"/>
                <a:ea typeface="幼圆" pitchFamily="49" charset="-122"/>
              </a:rPr>
              <a:t>。于是，人们自然会从另一角度</a:t>
            </a:r>
            <a:r>
              <a:rPr lang="en-US" altLang="zh-CN" sz="2000" b="1">
                <a:latin typeface="Arial"/>
                <a:ea typeface="幼圆" pitchFamily="49" charset="-122"/>
              </a:rPr>
              <a:t>——</a:t>
            </a:r>
            <a:r>
              <a:rPr lang="zh-CN" altLang="en-US" sz="2000" b="1">
                <a:latin typeface="幼圆" pitchFamily="49" charset="-122"/>
                <a:ea typeface="幼圆" pitchFamily="49" charset="-122"/>
              </a:rPr>
              <a:t>算法的平均执行情况的角度去评价一个算法，有兴趣的读者可以参阅相应的书籍与文献。</a:t>
            </a:r>
          </a:p>
        </p:txBody>
      </p:sp>
      <p:sp>
        <p:nvSpPr>
          <p:cNvPr id="147461" name="AutoShape 5"/>
          <p:cNvSpPr>
            <a:spLocks noChangeArrowheads="1"/>
          </p:cNvSpPr>
          <p:nvPr/>
        </p:nvSpPr>
        <p:spPr bwMode="auto">
          <a:xfrm>
            <a:off x="395288" y="3387725"/>
            <a:ext cx="8424862" cy="762000"/>
          </a:xfrm>
          <a:prstGeom prst="wedgeRoundRectCallout">
            <a:avLst>
              <a:gd name="adj1" fmla="val -43750"/>
              <a:gd name="adj2" fmla="val 70000"/>
              <a:gd name="adj3" fmla="val 16667"/>
            </a:avLst>
          </a:prstGeom>
          <a:solidFill>
            <a:srgbClr val="FF9900">
              <a:alpha val="30000"/>
            </a:srgbClr>
          </a:solidFill>
          <a:ln w="952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latin typeface="幼圆" pitchFamily="49" charset="-122"/>
                <a:ea typeface="幼圆" pitchFamily="49" charset="-122"/>
              </a:rPr>
              <a:t>既然单纯形法是指数算法，那么是否存在求解线性规划问题的多项式算法呢？或者换句话讲，线性规划问题是</a:t>
            </a:r>
            <a:r>
              <a:rPr lang="en-US" altLang="zh-CN" sz="2000" b="1" i="1">
                <a:latin typeface="幼圆" pitchFamily="49" charset="-122"/>
                <a:ea typeface="幼圆" pitchFamily="49" charset="-122"/>
              </a:rPr>
              <a:t>P</a:t>
            </a:r>
            <a:r>
              <a:rPr lang="zh-CN" altLang="en-US" sz="2000" b="1">
                <a:latin typeface="幼圆" pitchFamily="49" charset="-122"/>
                <a:ea typeface="幼圆" pitchFamily="49" charset="-122"/>
              </a:rPr>
              <a:t>问题吗？ </a:t>
            </a:r>
          </a:p>
        </p:txBody>
      </p:sp>
      <p:sp>
        <p:nvSpPr>
          <p:cNvPr id="147462" name="AutoShape 6"/>
          <p:cNvSpPr>
            <a:spLocks noChangeArrowheads="1"/>
          </p:cNvSpPr>
          <p:nvPr/>
        </p:nvSpPr>
        <p:spPr bwMode="auto">
          <a:xfrm>
            <a:off x="395288" y="4371975"/>
            <a:ext cx="8424862" cy="1801813"/>
          </a:xfrm>
          <a:prstGeom prst="foldedCorner">
            <a:avLst>
              <a:gd name="adj" fmla="val 12500"/>
            </a:avLst>
          </a:prstGeom>
          <a:solidFill>
            <a:srgbClr val="FF9900">
              <a:alpha val="39999"/>
            </a:srgbClr>
          </a:solidFill>
          <a:ln w="12700">
            <a:solidFill>
              <a:srgbClr val="FF66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在长达七年的时间里这一引人注目的问题一直悬而未决，存在着两种完全对立的观点。直到</a:t>
            </a:r>
            <a:r>
              <a:rPr lang="en-US" altLang="zh-CN" sz="2000" b="1">
                <a:solidFill>
                  <a:srgbClr val="000000"/>
                </a:solidFill>
                <a:latin typeface="幼圆" pitchFamily="49" charset="-122"/>
                <a:ea typeface="幼圆" pitchFamily="49" charset="-122"/>
                <a:cs typeface="Times New Roman" pitchFamily="18" charset="0"/>
              </a:rPr>
              <a:t>1979</a:t>
            </a:r>
            <a:r>
              <a:rPr lang="zh-CN" altLang="en-US" sz="2000" b="1">
                <a:solidFill>
                  <a:srgbClr val="000000"/>
                </a:solidFill>
                <a:latin typeface="幼圆" pitchFamily="49" charset="-122"/>
                <a:ea typeface="幼圆" pitchFamily="49" charset="-122"/>
                <a:cs typeface="Times New Roman" pitchFamily="18" charset="0"/>
              </a:rPr>
              <a:t>年，前苏联的数学家</a:t>
            </a:r>
            <a:r>
              <a:rPr lang="en-US" altLang="zh-CN" sz="2000" b="1">
                <a:solidFill>
                  <a:srgbClr val="000000"/>
                </a:solidFill>
                <a:latin typeface="幼圆" pitchFamily="49" charset="-122"/>
                <a:ea typeface="幼圆" pitchFamily="49" charset="-122"/>
                <a:cs typeface="Times New Roman" pitchFamily="18" charset="0"/>
              </a:rPr>
              <a:t>L.G.Khachina</a:t>
            </a:r>
            <a:r>
              <a:rPr lang="zh-CN" altLang="en-US" sz="2000" b="1">
                <a:solidFill>
                  <a:srgbClr val="000000"/>
                </a:solidFill>
                <a:latin typeface="幼圆" pitchFamily="49" charset="-122"/>
                <a:ea typeface="幼圆" pitchFamily="49" charset="-122"/>
                <a:cs typeface="Times New Roman" pitchFamily="18" charset="0"/>
              </a:rPr>
              <a:t>提出求解线性规划问题的椭球算法，才证明线性规划是一个</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问题。他的方法与以前的方法截然不同，甚至完全不用线性规划基本定理 ，以意想不到的方式解决了这个较长时间解决不了的难题，在当时引起了全球性的轰动。</a:t>
            </a:r>
            <a:r>
              <a:rPr lang="zh-CN" altLang="en-US">
                <a:ea typeface="幼圆" pitchFamily="49" charset="-122"/>
                <a:cs typeface="Times New Roman" pitchFamily="18" charset="0"/>
              </a:rPr>
              <a:t> </a:t>
            </a:r>
          </a:p>
        </p:txBody>
      </p:sp>
      <p:sp>
        <p:nvSpPr>
          <p:cNvPr id="147463" name="AutoShape 7"/>
          <p:cNvSpPr>
            <a:spLocks noChangeArrowheads="1"/>
          </p:cNvSpPr>
          <p:nvPr/>
        </p:nvSpPr>
        <p:spPr bwMode="auto">
          <a:xfrm>
            <a:off x="2411413" y="2276475"/>
            <a:ext cx="5397500" cy="2908300"/>
          </a:xfrm>
          <a:prstGeom prst="cloudCallout">
            <a:avLst>
              <a:gd name="adj1" fmla="val -43750"/>
              <a:gd name="adj2" fmla="val 70000"/>
            </a:avLst>
          </a:prstGeom>
          <a:solidFill>
            <a:srgbClr val="99CC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000000"/>
                </a:solidFill>
                <a:latin typeface="幼圆" pitchFamily="49" charset="-122"/>
                <a:ea typeface="幼圆" pitchFamily="49" charset="-122"/>
                <a:cs typeface="Times New Roman" pitchFamily="18" charset="0"/>
              </a:rPr>
              <a:t>对椭球算法有兴趣的读者可以参阅</a:t>
            </a:r>
            <a:r>
              <a:rPr lang="en-US" altLang="zh-CN" sz="2000" b="1">
                <a:solidFill>
                  <a:srgbClr val="000000"/>
                </a:solidFill>
                <a:latin typeface="幼圆" pitchFamily="49" charset="-122"/>
                <a:ea typeface="幼圆" pitchFamily="49" charset="-122"/>
                <a:cs typeface="Times New Roman" pitchFamily="18" charset="0"/>
              </a:rPr>
              <a:t>C.H.Papadimitriou</a:t>
            </a:r>
            <a:r>
              <a:rPr lang="zh-CN" altLang="en-US" sz="2000" b="1">
                <a:solidFill>
                  <a:srgbClr val="000000"/>
                </a:solidFill>
                <a:latin typeface="幼圆" pitchFamily="49" charset="-122"/>
                <a:ea typeface="幼圆" pitchFamily="49" charset="-122"/>
                <a:cs typeface="Times New Roman" pitchFamily="18" charset="0"/>
              </a:rPr>
              <a:t>等著的</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组合最优化，算法和复杂性</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一书第八章或姚恩瑜等编著的</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数学规划与组合优化</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一书第六章。</a:t>
            </a:r>
            <a:r>
              <a:rPr lang="zh-CN" altLang="en-US">
                <a:ea typeface="幼圆" pitchFamily="49" charset="-122"/>
                <a:cs typeface="Times New Roman" pitchFamily="18" charset="0"/>
              </a:rPr>
              <a:t> </a:t>
            </a:r>
          </a:p>
        </p:txBody>
      </p:sp>
      <p:pic>
        <p:nvPicPr>
          <p:cNvPr id="147464" name="Picture 8" descr="GIFICOB0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5445125"/>
            <a:ext cx="542925" cy="1133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checkerboard(across)">
                                      <p:cBhvr>
                                        <p:cTn id="7" dur="500"/>
                                        <p:tgtEl>
                                          <p:spTgt spid="147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7461"/>
                                        </p:tgtEl>
                                        <p:attrNameLst>
                                          <p:attrName>style.visibility</p:attrName>
                                        </p:attrNameLst>
                                      </p:cBhvr>
                                      <p:to>
                                        <p:strVal val="visible"/>
                                      </p:to>
                                    </p:set>
                                    <p:animEffect transition="in" filter="dissolve">
                                      <p:cBhvr>
                                        <p:cTn id="12" dur="500"/>
                                        <p:tgtEl>
                                          <p:spTgt spid="1474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7462"/>
                                        </p:tgtEl>
                                        <p:attrNameLst>
                                          <p:attrName>style.visibility</p:attrName>
                                        </p:attrNameLst>
                                      </p:cBhvr>
                                      <p:to>
                                        <p:strVal val="visible"/>
                                      </p:to>
                                    </p:set>
                                    <p:animEffect transition="in" filter="fade">
                                      <p:cBhvr>
                                        <p:cTn id="17" dur="1000"/>
                                        <p:tgtEl>
                                          <p:spTgt spid="147462"/>
                                        </p:tgtEl>
                                      </p:cBhvr>
                                    </p:animEffect>
                                    <p:anim calcmode="lin" valueType="num">
                                      <p:cBhvr>
                                        <p:cTn id="18" dur="1000" fill="hold"/>
                                        <p:tgtEl>
                                          <p:spTgt spid="147462"/>
                                        </p:tgtEl>
                                        <p:attrNameLst>
                                          <p:attrName>ppt_x</p:attrName>
                                        </p:attrNameLst>
                                      </p:cBhvr>
                                      <p:tavLst>
                                        <p:tav tm="0">
                                          <p:val>
                                            <p:strVal val="#ppt_x"/>
                                          </p:val>
                                        </p:tav>
                                        <p:tav tm="100000">
                                          <p:val>
                                            <p:strVal val="#ppt_x"/>
                                          </p:val>
                                        </p:tav>
                                      </p:tavLst>
                                    </p:anim>
                                    <p:anim calcmode="lin" valueType="num">
                                      <p:cBhvr>
                                        <p:cTn id="19" dur="1000" fill="hold"/>
                                        <p:tgtEl>
                                          <p:spTgt spid="14746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7" presetClass="entr" presetSubtype="0" fill="hold" nodeType="clickEffect">
                                  <p:stCondLst>
                                    <p:cond delay="0"/>
                                  </p:stCondLst>
                                  <p:childTnLst>
                                    <p:set>
                                      <p:cBhvr>
                                        <p:cTn id="23" dur="1" fill="hold">
                                          <p:stCondLst>
                                            <p:cond delay="0"/>
                                          </p:stCondLst>
                                        </p:cTn>
                                        <p:tgtEl>
                                          <p:spTgt spid="147464"/>
                                        </p:tgtEl>
                                        <p:attrNameLst>
                                          <p:attrName>style.visibility</p:attrName>
                                        </p:attrNameLst>
                                      </p:cBhvr>
                                      <p:to>
                                        <p:strVal val="visible"/>
                                      </p:to>
                                    </p:set>
                                    <p:animEffect transition="in" filter="fade">
                                      <p:cBhvr>
                                        <p:cTn id="24" dur="1000"/>
                                        <p:tgtEl>
                                          <p:spTgt spid="147464"/>
                                        </p:tgtEl>
                                      </p:cBhvr>
                                    </p:animEffect>
                                    <p:anim calcmode="lin" valueType="num">
                                      <p:cBhvr>
                                        <p:cTn id="25" dur="1000" fill="hold"/>
                                        <p:tgtEl>
                                          <p:spTgt spid="147464"/>
                                        </p:tgtEl>
                                        <p:attrNameLst>
                                          <p:attrName>ppt_x</p:attrName>
                                        </p:attrNameLst>
                                      </p:cBhvr>
                                      <p:tavLst>
                                        <p:tav tm="0">
                                          <p:val>
                                            <p:strVal val="#ppt_x"/>
                                          </p:val>
                                        </p:tav>
                                        <p:tav tm="100000">
                                          <p:val>
                                            <p:strVal val="#ppt_x"/>
                                          </p:val>
                                        </p:tav>
                                      </p:tavLst>
                                    </p:anim>
                                    <p:anim calcmode="lin" valueType="num">
                                      <p:cBhvr>
                                        <p:cTn id="26" dur="900" decel="100000" fill="hold"/>
                                        <p:tgtEl>
                                          <p:spTgt spid="14746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47464"/>
                                        </p:tgtEl>
                                        <p:attrNameLst>
                                          <p:attrName>ppt_y</p:attrName>
                                        </p:attrNameLst>
                                      </p:cBhvr>
                                      <p:tavLst>
                                        <p:tav tm="0">
                                          <p:val>
                                            <p:strVal val="#ppt_y-.03"/>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7463"/>
                                        </p:tgtEl>
                                        <p:attrNameLst>
                                          <p:attrName>style.visibility</p:attrName>
                                        </p:attrNameLst>
                                      </p:cBhvr>
                                      <p:to>
                                        <p:strVal val="visible"/>
                                      </p:to>
                                    </p:set>
                                    <p:animEffect transition="in" filter="dissolve">
                                      <p:cBhvr>
                                        <p:cTn id="32" dur="500"/>
                                        <p:tgtEl>
                                          <p:spTgt spid="147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animBg="1"/>
      <p:bldP spid="147461" grpId="0" animBg="1"/>
      <p:bldP spid="147462" grpId="0" animBg="1"/>
      <p:bldP spid="14746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F09955F-964E-4A2C-831B-2FED54C74628}" type="slidenum">
              <a:rPr lang="en-US" altLang="zh-CN"/>
              <a:pPr/>
              <a:t>56</a:t>
            </a:fld>
            <a:endParaRPr lang="en-US" altLang="zh-CN"/>
          </a:p>
        </p:txBody>
      </p:sp>
      <p:sp>
        <p:nvSpPr>
          <p:cNvPr id="148484" name="AutoShape 4"/>
          <p:cNvSpPr>
            <a:spLocks noChangeArrowheads="1"/>
          </p:cNvSpPr>
          <p:nvPr/>
        </p:nvSpPr>
        <p:spPr bwMode="auto">
          <a:xfrm>
            <a:off x="468313" y="549275"/>
            <a:ext cx="8280400" cy="1798638"/>
          </a:xfrm>
          <a:prstGeom prst="foldedCorner">
            <a:avLst>
              <a:gd name="adj" fmla="val 12500"/>
            </a:avLst>
          </a:prstGeom>
          <a:solidFill>
            <a:srgbClr val="99CCFF">
              <a:alpha val="50000"/>
            </a:srgbClr>
          </a:solidFill>
          <a:ln w="9525">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椭球算法虽然是多项式算法，但其实用效果却赶不上单纯形法，这一事实又吸引众多数学家去寻找实用效果也比单纯形法好的有效算法。</a:t>
            </a:r>
            <a:r>
              <a:rPr lang="en-US" altLang="zh-CN" sz="2000" b="1">
                <a:solidFill>
                  <a:srgbClr val="000000"/>
                </a:solidFill>
                <a:latin typeface="幼圆" pitchFamily="49" charset="-122"/>
                <a:ea typeface="幼圆" pitchFamily="49" charset="-122"/>
                <a:cs typeface="Times New Roman" pitchFamily="18" charset="0"/>
              </a:rPr>
              <a:t>1984</a:t>
            </a:r>
            <a:r>
              <a:rPr lang="zh-CN" altLang="en-US" sz="2000" b="1">
                <a:solidFill>
                  <a:srgbClr val="000000"/>
                </a:solidFill>
                <a:latin typeface="幼圆" pitchFamily="49" charset="-122"/>
                <a:ea typeface="幼圆" pitchFamily="49" charset="-122"/>
                <a:cs typeface="Times New Roman" pitchFamily="18" charset="0"/>
              </a:rPr>
              <a:t>年，美国贝尔实验室的数学家</a:t>
            </a:r>
            <a:r>
              <a:rPr lang="en-US" altLang="zh-CN" sz="2000" b="1">
                <a:solidFill>
                  <a:srgbClr val="000000"/>
                </a:solidFill>
                <a:latin typeface="幼圆" pitchFamily="49" charset="-122"/>
                <a:ea typeface="幼圆" pitchFamily="49" charset="-122"/>
                <a:cs typeface="Times New Roman" pitchFamily="18" charset="0"/>
              </a:rPr>
              <a:t>Karmarkar</a:t>
            </a:r>
            <a:r>
              <a:rPr lang="zh-CN" altLang="en-US" sz="2000" b="1">
                <a:solidFill>
                  <a:srgbClr val="000000"/>
                </a:solidFill>
                <a:latin typeface="幼圆" pitchFamily="49" charset="-122"/>
                <a:ea typeface="幼圆" pitchFamily="49" charset="-122"/>
                <a:cs typeface="Times New Roman" pitchFamily="18" charset="0"/>
              </a:rPr>
              <a:t>提出了以他名字命名的算法，其实用效果也相当不错。寻找实用效果更好的求解线性规划的有效算法，至今仍是一个十分活跃的研究课题。</a:t>
            </a:r>
          </a:p>
        </p:txBody>
      </p:sp>
      <p:sp>
        <p:nvSpPr>
          <p:cNvPr id="148485" name="AutoShape 5"/>
          <p:cNvSpPr>
            <a:spLocks noChangeArrowheads="1"/>
          </p:cNvSpPr>
          <p:nvPr/>
        </p:nvSpPr>
        <p:spPr bwMode="auto">
          <a:xfrm>
            <a:off x="539750" y="2636838"/>
            <a:ext cx="8208963" cy="2409825"/>
          </a:xfrm>
          <a:prstGeom prst="wedgeRoundRectCallout">
            <a:avLst>
              <a:gd name="adj1" fmla="val -43750"/>
              <a:gd name="adj2" fmla="val 70000"/>
              <a:gd name="adj3" fmla="val 16667"/>
            </a:avLst>
          </a:prstGeom>
          <a:solidFill>
            <a:srgbClr val="CCFFCC">
              <a:alpha val="39999"/>
            </a:srgbClr>
          </a:solidFill>
          <a:ln w="12700" algn="ctr">
            <a:solidFill>
              <a:srgbClr val="339966"/>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000000"/>
                </a:solidFill>
                <a:latin typeface="幼圆" pitchFamily="49" charset="-122"/>
                <a:ea typeface="幼圆" pitchFamily="49" charset="-122"/>
                <a:cs typeface="Times New Roman" pitchFamily="18" charset="0"/>
              </a:rPr>
              <a:t>对于众多至今尚未发现多项式算法的离散问题，是否也会在将来的某一天突然找到有效算法呢？至今对其中的大多数问题，数学家们目前抱有怀疑的态度，即认为</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类之外存在着非</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问题。由于计算机输入、输出及运算中使用的数均为有理数，我们可以假定问题的参数取值为有理数，甚至，等价地，可假定其取值均为整数。此外，问题也可等价地描述为判定问题，即解答时只需回答</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是</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或</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否</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的问题。</a:t>
            </a:r>
            <a:r>
              <a:rPr lang="zh-CN" altLang="en-US">
                <a:ea typeface="幼圆" pitchFamily="49" charset="-122"/>
                <a:cs typeface="Times New Roman" pitchFamily="18" charset="0"/>
              </a:rPr>
              <a:t> </a:t>
            </a:r>
          </a:p>
        </p:txBody>
      </p:sp>
      <p:pic>
        <p:nvPicPr>
          <p:cNvPr id="148486" name="Picture 6" descr="GIFICOB0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5157788"/>
            <a:ext cx="590550" cy="857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strips(downLeft)">
                                      <p:cBhvr>
                                        <p:cTn id="7" dur="500"/>
                                        <p:tgtEl>
                                          <p:spTgt spid="148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nodeType="clickEffect">
                                  <p:stCondLst>
                                    <p:cond delay="0"/>
                                  </p:stCondLst>
                                  <p:childTnLst>
                                    <p:set>
                                      <p:cBhvr>
                                        <p:cTn id="11" dur="1" fill="hold">
                                          <p:stCondLst>
                                            <p:cond delay="0"/>
                                          </p:stCondLst>
                                        </p:cTn>
                                        <p:tgtEl>
                                          <p:spTgt spid="148486"/>
                                        </p:tgtEl>
                                        <p:attrNameLst>
                                          <p:attrName>style.visibility</p:attrName>
                                        </p:attrNameLst>
                                      </p:cBhvr>
                                      <p:to>
                                        <p:strVal val="visible"/>
                                      </p:to>
                                    </p:set>
                                    <p:animEffect transition="in" filter="fade">
                                      <p:cBhvr>
                                        <p:cTn id="12" dur="1000"/>
                                        <p:tgtEl>
                                          <p:spTgt spid="148486"/>
                                        </p:tgtEl>
                                      </p:cBhvr>
                                    </p:animEffect>
                                    <p:anim calcmode="lin" valueType="num">
                                      <p:cBhvr>
                                        <p:cTn id="13" dur="1000" fill="hold"/>
                                        <p:tgtEl>
                                          <p:spTgt spid="148486"/>
                                        </p:tgtEl>
                                        <p:attrNameLst>
                                          <p:attrName>ppt_x</p:attrName>
                                        </p:attrNameLst>
                                      </p:cBhvr>
                                      <p:tavLst>
                                        <p:tav tm="0">
                                          <p:val>
                                            <p:strVal val="#ppt_x"/>
                                          </p:val>
                                        </p:tav>
                                        <p:tav tm="100000">
                                          <p:val>
                                            <p:strVal val="#ppt_x"/>
                                          </p:val>
                                        </p:tav>
                                      </p:tavLst>
                                    </p:anim>
                                    <p:anim calcmode="lin" valueType="num">
                                      <p:cBhvr>
                                        <p:cTn id="14" dur="900" decel="100000" fill="hold"/>
                                        <p:tgtEl>
                                          <p:spTgt spid="148486"/>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48486"/>
                                        </p:tgtEl>
                                        <p:attrNameLst>
                                          <p:attrName>ppt_y</p:attrName>
                                        </p:attrNameLst>
                                      </p:cBhvr>
                                      <p:tavLst>
                                        <p:tav tm="0">
                                          <p:val>
                                            <p:strVal val="#ppt_y-.03"/>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8485"/>
                                        </p:tgtEl>
                                        <p:attrNameLst>
                                          <p:attrName>style.visibility</p:attrName>
                                        </p:attrNameLst>
                                      </p:cBhvr>
                                      <p:to>
                                        <p:strVal val="visible"/>
                                      </p:to>
                                    </p:set>
                                    <p:animEffect transition="in" filter="dissolve">
                                      <p:cBhvr>
                                        <p:cTn id="20" dur="500"/>
                                        <p:tgtEl>
                                          <p:spTgt spid="148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nimBg="1"/>
      <p:bldP spid="14848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930054AA-178B-4184-BF9E-1607F867C20E}" type="slidenum">
              <a:rPr lang="en-US" altLang="zh-CN"/>
              <a:pPr/>
              <a:t>57</a:t>
            </a:fld>
            <a:endParaRPr lang="en-US" altLang="zh-CN"/>
          </a:p>
        </p:txBody>
      </p:sp>
      <p:sp>
        <p:nvSpPr>
          <p:cNvPr id="149508" name="AutoShape 4"/>
          <p:cNvSpPr>
            <a:spLocks noChangeArrowheads="1"/>
          </p:cNvSpPr>
          <p:nvPr/>
        </p:nvSpPr>
        <p:spPr bwMode="auto">
          <a:xfrm>
            <a:off x="395288" y="557213"/>
            <a:ext cx="8424862" cy="784225"/>
          </a:xfrm>
          <a:prstGeom prst="foldedCorner">
            <a:avLst>
              <a:gd name="adj" fmla="val 12500"/>
            </a:avLst>
          </a:prstGeom>
          <a:solidFill>
            <a:srgbClr val="99CC00">
              <a:alpha val="50000"/>
            </a:srgbClr>
          </a:solidFill>
          <a:ln w="12700">
            <a:solidFill>
              <a:srgbClr val="008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000" b="1">
                <a:solidFill>
                  <a:srgbClr val="800000"/>
                </a:solidFill>
                <a:latin typeface="幼圆" pitchFamily="49" charset="-122"/>
                <a:ea typeface="幼圆" pitchFamily="49" charset="-122"/>
                <a:cs typeface="Times New Roman" pitchFamily="18" charset="0"/>
              </a:rPr>
              <a:t>例</a:t>
            </a:r>
            <a:r>
              <a:rPr lang="en-US" altLang="zh-CN" sz="2000" b="1">
                <a:solidFill>
                  <a:srgbClr val="800000"/>
                </a:solidFill>
                <a:latin typeface="幼圆" pitchFamily="49" charset="-122"/>
                <a:ea typeface="幼圆" pitchFamily="49" charset="-122"/>
                <a:cs typeface="Times New Roman" pitchFamily="18" charset="0"/>
              </a:rPr>
              <a:t>8.9</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（哈密顿圈问题</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简记</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）给定一个图</a:t>
            </a:r>
            <a:r>
              <a:rPr lang="en-US" altLang="zh-CN" sz="2000" b="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V</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E</a:t>
            </a:r>
            <a:r>
              <a:rPr lang="zh-CN" altLang="en-US" sz="2000" b="1">
                <a:solidFill>
                  <a:srgbClr val="000000"/>
                </a:solidFill>
                <a:latin typeface="幼圆" pitchFamily="49" charset="-122"/>
                <a:ea typeface="幼圆" pitchFamily="49" charset="-122"/>
                <a:cs typeface="Times New Roman" pitchFamily="18" charset="0"/>
              </a:rPr>
              <a:t>），其中</a:t>
            </a:r>
            <a:r>
              <a:rPr lang="en-US" altLang="zh-CN" sz="2000" b="1">
                <a:solidFill>
                  <a:srgbClr val="000000"/>
                </a:solidFill>
                <a:latin typeface="幼圆" pitchFamily="49" charset="-122"/>
                <a:ea typeface="幼圆" pitchFamily="49" charset="-122"/>
                <a:cs typeface="Times New Roman" pitchFamily="18" charset="0"/>
              </a:rPr>
              <a:t>V</a:t>
            </a:r>
            <a:r>
              <a:rPr lang="zh-CN" altLang="en-US" sz="2000" b="1">
                <a:solidFill>
                  <a:srgbClr val="000000"/>
                </a:solidFill>
                <a:latin typeface="幼圆" pitchFamily="49" charset="-122"/>
                <a:ea typeface="幼圆" pitchFamily="49" charset="-122"/>
                <a:cs typeface="Times New Roman" pitchFamily="18" charset="0"/>
              </a:rPr>
              <a:t>为顶点集合，</a:t>
            </a:r>
            <a:r>
              <a:rPr lang="en-US" altLang="zh-CN" sz="2000" b="1">
                <a:solidFill>
                  <a:srgbClr val="000000"/>
                </a:solidFill>
                <a:latin typeface="幼圆" pitchFamily="49" charset="-122"/>
                <a:ea typeface="幼圆" pitchFamily="49" charset="-122"/>
                <a:cs typeface="Times New Roman" pitchFamily="18" charset="0"/>
              </a:rPr>
              <a:t>E</a:t>
            </a:r>
            <a:r>
              <a:rPr lang="zh-CN" altLang="en-US" sz="2000" b="1">
                <a:solidFill>
                  <a:srgbClr val="000000"/>
                </a:solidFill>
                <a:latin typeface="幼圆" pitchFamily="49" charset="-122"/>
                <a:ea typeface="幼圆" pitchFamily="49" charset="-122"/>
                <a:cs typeface="Times New Roman" pitchFamily="18" charset="0"/>
              </a:rPr>
              <a:t>为图的边集。问</a:t>
            </a:r>
            <a:r>
              <a:rPr lang="en-US" altLang="zh-CN" sz="2000" b="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中是否存在着哈密顿圈。</a:t>
            </a:r>
            <a:r>
              <a:rPr lang="zh-CN" altLang="en-US">
                <a:ea typeface="幼圆" pitchFamily="49" charset="-122"/>
                <a:cs typeface="Times New Roman" pitchFamily="18" charset="0"/>
              </a:rPr>
              <a:t> </a:t>
            </a:r>
          </a:p>
        </p:txBody>
      </p:sp>
      <p:sp>
        <p:nvSpPr>
          <p:cNvPr id="149509" name="AutoShape 5"/>
          <p:cNvSpPr>
            <a:spLocks noChangeArrowheads="1"/>
          </p:cNvSpPr>
          <p:nvPr/>
        </p:nvSpPr>
        <p:spPr bwMode="auto">
          <a:xfrm>
            <a:off x="395288" y="1492250"/>
            <a:ext cx="8424862" cy="784225"/>
          </a:xfrm>
          <a:prstGeom prst="foldedCorner">
            <a:avLst>
              <a:gd name="adj" fmla="val 12500"/>
            </a:avLst>
          </a:prstGeom>
          <a:solidFill>
            <a:srgbClr val="99CC00">
              <a:alpha val="50000"/>
            </a:srgbClr>
          </a:solidFill>
          <a:ln w="12700">
            <a:solidFill>
              <a:srgbClr val="008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000" b="1">
                <a:solidFill>
                  <a:srgbClr val="000000"/>
                </a:solidFill>
                <a:latin typeface="宋体" pitchFamily="2" charset="-122"/>
                <a:cs typeface="Times New Roman" pitchFamily="18" charset="0"/>
              </a:rPr>
              <a:t>所谓哈密顿圈是指由一个顶点出发，经过所有顶点一次而回到出发点的闭回路。哈密顿圈问题是一个判定问题，因为它只要求回答是或者否。</a:t>
            </a:r>
            <a:r>
              <a:rPr lang="zh-CN" altLang="en-US" sz="2000" b="1">
                <a:solidFill>
                  <a:srgbClr val="800000"/>
                </a:solidFill>
                <a:latin typeface="幼圆" pitchFamily="49" charset="-122"/>
                <a:ea typeface="幼圆" pitchFamily="49" charset="-122"/>
                <a:cs typeface="Times New Roman" pitchFamily="18" charset="0"/>
              </a:rPr>
              <a:t> </a:t>
            </a:r>
          </a:p>
        </p:txBody>
      </p:sp>
      <p:sp>
        <p:nvSpPr>
          <p:cNvPr id="149510" name="AutoShape 6"/>
          <p:cNvSpPr>
            <a:spLocks noChangeArrowheads="1"/>
          </p:cNvSpPr>
          <p:nvPr/>
        </p:nvSpPr>
        <p:spPr bwMode="auto">
          <a:xfrm>
            <a:off x="395288" y="2428875"/>
            <a:ext cx="8424862" cy="784225"/>
          </a:xfrm>
          <a:prstGeom prst="foldedCorner">
            <a:avLst>
              <a:gd name="adj" fmla="val 12500"/>
            </a:avLst>
          </a:prstGeom>
          <a:solidFill>
            <a:srgbClr val="99CC00">
              <a:alpha val="50000"/>
            </a:srgbClr>
          </a:solidFill>
          <a:ln w="12700">
            <a:solidFill>
              <a:srgbClr val="008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000" b="1">
                <a:solidFill>
                  <a:srgbClr val="000000"/>
                </a:solidFill>
                <a:latin typeface="Times New Roman" pitchFamily="18" charset="0"/>
                <a:cs typeface="Times New Roman" pitchFamily="18" charset="0"/>
              </a:rPr>
              <a:t>非判定问题可以转化为等价的判定问题，所谓等价是指是否存在多项式算法这一意义下的等价。为此，我们需要用到以下多项式时间转化的概念。</a:t>
            </a:r>
          </a:p>
        </p:txBody>
      </p:sp>
      <p:sp>
        <p:nvSpPr>
          <p:cNvPr id="149511" name="AutoShape 7"/>
          <p:cNvSpPr>
            <a:spLocks noChangeArrowheads="1"/>
          </p:cNvSpPr>
          <p:nvPr/>
        </p:nvSpPr>
        <p:spPr bwMode="auto">
          <a:xfrm>
            <a:off x="395288" y="3417888"/>
            <a:ext cx="8424862" cy="1019175"/>
          </a:xfrm>
          <a:prstGeom prst="wedgeRectCallout">
            <a:avLst>
              <a:gd name="adj1" fmla="val -43750"/>
              <a:gd name="adj2" fmla="val 70000"/>
            </a:avLst>
          </a:prstGeom>
          <a:solidFill>
            <a:srgbClr val="FF9900">
              <a:alpha val="39999"/>
            </a:srgbClr>
          </a:solidFill>
          <a:ln w="12700" algn="ctr">
            <a:solidFill>
              <a:srgbClr val="FF66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800000"/>
                </a:solidFill>
                <a:latin typeface="幼圆" pitchFamily="49" charset="-122"/>
                <a:ea typeface="幼圆" pitchFamily="49" charset="-122"/>
                <a:cs typeface="Times New Roman" pitchFamily="18" charset="0"/>
              </a:rPr>
              <a:t>定义</a:t>
            </a:r>
            <a:r>
              <a:rPr lang="en-US" altLang="zh-CN" sz="2000" b="1">
                <a:solidFill>
                  <a:srgbClr val="800000"/>
                </a:solidFill>
                <a:latin typeface="幼圆" pitchFamily="49" charset="-122"/>
                <a:ea typeface="幼圆" pitchFamily="49" charset="-122"/>
                <a:cs typeface="Times New Roman" pitchFamily="18" charset="0"/>
              </a:rPr>
              <a:t>8.7</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（多项式转化）设</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为两个判定问题，若存在求解两问题的算法 </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和</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，其中求解</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的算法</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是多项式次地调用求解</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的算法</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而实现的，则称问题</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可以多项式转化为</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，简记为</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latin typeface="幼圆" pitchFamily="49" charset="-122"/>
                <a:ea typeface="幼圆" pitchFamily="49" charset="-122"/>
                <a:cs typeface="Times New Roman" pitchFamily="18" charset="0"/>
              </a:rPr>
              <a:t> </a:t>
            </a:r>
          </a:p>
        </p:txBody>
      </p:sp>
      <p:sp>
        <p:nvSpPr>
          <p:cNvPr id="149512" name="AutoShape 8"/>
          <p:cNvSpPr>
            <a:spLocks noChangeArrowheads="1"/>
          </p:cNvSpPr>
          <p:nvPr/>
        </p:nvSpPr>
        <p:spPr bwMode="auto">
          <a:xfrm>
            <a:off x="395288" y="4775200"/>
            <a:ext cx="8424862" cy="1246188"/>
          </a:xfrm>
          <a:prstGeom prst="flowChartDocument">
            <a:avLst/>
          </a:prstGeom>
          <a:solidFill>
            <a:srgbClr val="FF9900">
              <a:alpha val="39999"/>
            </a:srgbClr>
          </a:solidFill>
          <a:ln w="12700" algn="ctr">
            <a:solidFill>
              <a:srgbClr val="FF66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容易看出，若</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可多项式转化为</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，又</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是</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问题，则</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也是</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问题，因为求解</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的有效算法可以通过多项式次地以求解</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的有效算法为子程度调用而作出，（从某种意义上讲，</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不比</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baseline="-30000">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容易）。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49508"/>
                                        </p:tgtEl>
                                        <p:attrNameLst>
                                          <p:attrName>style.visibility</p:attrName>
                                        </p:attrNameLst>
                                      </p:cBhvr>
                                      <p:to>
                                        <p:strVal val="visible"/>
                                      </p:to>
                                    </p:set>
                                    <p:animEffect transition="in" filter="strips(downLeft)">
                                      <p:cBhvr>
                                        <p:cTn id="7" dur="500"/>
                                        <p:tgtEl>
                                          <p:spTgt spid="149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9509"/>
                                        </p:tgtEl>
                                        <p:attrNameLst>
                                          <p:attrName>style.visibility</p:attrName>
                                        </p:attrNameLst>
                                      </p:cBhvr>
                                      <p:to>
                                        <p:strVal val="visible"/>
                                      </p:to>
                                    </p:set>
                                    <p:animEffect transition="in" filter="strips(downRight)">
                                      <p:cBhvr>
                                        <p:cTn id="12" dur="500"/>
                                        <p:tgtEl>
                                          <p:spTgt spid="149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49510"/>
                                        </p:tgtEl>
                                        <p:attrNameLst>
                                          <p:attrName>style.visibility</p:attrName>
                                        </p:attrNameLst>
                                      </p:cBhvr>
                                      <p:to>
                                        <p:strVal val="visible"/>
                                      </p:to>
                                    </p:set>
                                    <p:animEffect transition="in" filter="strips(downLeft)">
                                      <p:cBhvr>
                                        <p:cTn id="17" dur="500"/>
                                        <p:tgtEl>
                                          <p:spTgt spid="1495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9511"/>
                                        </p:tgtEl>
                                        <p:attrNameLst>
                                          <p:attrName>style.visibility</p:attrName>
                                        </p:attrNameLst>
                                      </p:cBhvr>
                                      <p:to>
                                        <p:strVal val="visible"/>
                                      </p:to>
                                    </p:set>
                                    <p:animEffect transition="in" filter="dissolve">
                                      <p:cBhvr>
                                        <p:cTn id="22" dur="500"/>
                                        <p:tgtEl>
                                          <p:spTgt spid="1495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49512"/>
                                        </p:tgtEl>
                                        <p:attrNameLst>
                                          <p:attrName>style.visibility</p:attrName>
                                        </p:attrNameLst>
                                      </p:cBhvr>
                                      <p:to>
                                        <p:strVal val="visible"/>
                                      </p:to>
                                    </p:set>
                                    <p:animEffect transition="in" filter="fade">
                                      <p:cBhvr>
                                        <p:cTn id="27" dur="1000"/>
                                        <p:tgtEl>
                                          <p:spTgt spid="149512"/>
                                        </p:tgtEl>
                                      </p:cBhvr>
                                    </p:animEffect>
                                    <p:anim calcmode="lin" valueType="num">
                                      <p:cBhvr>
                                        <p:cTn id="28" dur="1000" fill="hold"/>
                                        <p:tgtEl>
                                          <p:spTgt spid="149512"/>
                                        </p:tgtEl>
                                        <p:attrNameLst>
                                          <p:attrName>ppt_x</p:attrName>
                                        </p:attrNameLst>
                                      </p:cBhvr>
                                      <p:tavLst>
                                        <p:tav tm="0">
                                          <p:val>
                                            <p:strVal val="#ppt_x"/>
                                          </p:val>
                                        </p:tav>
                                        <p:tav tm="100000">
                                          <p:val>
                                            <p:strVal val="#ppt_x"/>
                                          </p:val>
                                        </p:tav>
                                      </p:tavLst>
                                    </p:anim>
                                    <p:anim calcmode="lin" valueType="num">
                                      <p:cBhvr>
                                        <p:cTn id="29" dur="1000" fill="hold"/>
                                        <p:tgtEl>
                                          <p:spTgt spid="1495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animBg="1"/>
      <p:bldP spid="149509" grpId="0" animBg="1"/>
      <p:bldP spid="149510" grpId="0" animBg="1"/>
      <p:bldP spid="149511" grpId="0" animBg="1"/>
      <p:bldP spid="1495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179274A2-BE5E-4A16-889D-E704F0B986C6}" type="slidenum">
              <a:rPr lang="en-US" altLang="zh-CN"/>
              <a:pPr/>
              <a:t>58</a:t>
            </a:fld>
            <a:endParaRPr lang="en-US" altLang="zh-CN"/>
          </a:p>
        </p:txBody>
      </p:sp>
      <p:sp>
        <p:nvSpPr>
          <p:cNvPr id="150532" name="AutoShape 4"/>
          <p:cNvSpPr>
            <a:spLocks noChangeArrowheads="1"/>
          </p:cNvSpPr>
          <p:nvPr/>
        </p:nvSpPr>
        <p:spPr bwMode="auto">
          <a:xfrm>
            <a:off x="395288" y="476250"/>
            <a:ext cx="8351837" cy="1320800"/>
          </a:xfrm>
          <a:prstGeom prst="wedgeRectCallout">
            <a:avLst>
              <a:gd name="adj1" fmla="val -42037"/>
              <a:gd name="adj2" fmla="val 66829"/>
            </a:avLst>
          </a:prstGeom>
          <a:solidFill>
            <a:srgbClr val="FF99CC">
              <a:alpha val="39999"/>
            </a:srgbClr>
          </a:solidFill>
          <a:ln w="9525" algn="ctr">
            <a:solidFill>
              <a:srgbClr val="FF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800000"/>
                </a:solidFill>
                <a:latin typeface="幼圆" pitchFamily="49" charset="-122"/>
                <a:ea typeface="幼圆" pitchFamily="49" charset="-122"/>
                <a:cs typeface="Times New Roman" pitchFamily="18" charset="0"/>
              </a:rPr>
              <a:t>例</a:t>
            </a:r>
            <a:r>
              <a:rPr lang="en-US" altLang="zh-CN" sz="2000" b="1">
                <a:solidFill>
                  <a:srgbClr val="800000"/>
                </a:solidFill>
                <a:latin typeface="幼圆" pitchFamily="49" charset="-122"/>
                <a:ea typeface="幼圆" pitchFamily="49" charset="-122"/>
                <a:cs typeface="Times New Roman" pitchFamily="18" charset="0"/>
              </a:rPr>
              <a:t>8.10</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（旅行商问题</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简记</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）设有</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个城市</a:t>
            </a:r>
            <a:r>
              <a:rPr lang="en-US" altLang="zh-CN" sz="2000" b="1">
                <a:solidFill>
                  <a:srgbClr val="000000"/>
                </a:solidFill>
                <a:latin typeface="幼圆" pitchFamily="49" charset="-122"/>
                <a:ea typeface="幼圆" pitchFamily="49" charset="-122"/>
                <a:cs typeface="Times New Roman" pitchFamily="18" charset="0"/>
              </a:rPr>
              <a:t>{1,2,</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，城</a:t>
            </a:r>
            <a:r>
              <a:rPr lang="en-US" altLang="zh-CN" sz="2000" b="1" i="1">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到城</a:t>
            </a:r>
            <a:r>
              <a:rPr lang="en-US" altLang="zh-CN" sz="2000" b="1">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的距离 </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已知（注：</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与</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ji</a:t>
            </a:r>
            <a:r>
              <a:rPr lang="zh-CN" altLang="en-US" sz="2000" b="1">
                <a:solidFill>
                  <a:srgbClr val="000000"/>
                </a:solidFill>
                <a:latin typeface="幼圆" pitchFamily="49" charset="-122"/>
                <a:ea typeface="幼圆" pitchFamily="49" charset="-122"/>
                <a:cs typeface="Times New Roman" pitchFamily="18" charset="0"/>
              </a:rPr>
              <a:t>可以不相等），某商人准备从城</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出发，去其余各城推销商品，若所有城市均必需去且仅去一次，最后返回出发城市，问该商人应如何安排旅行，才能使所走的总路程最短。</a:t>
            </a:r>
          </a:p>
        </p:txBody>
      </p:sp>
      <p:pic>
        <p:nvPicPr>
          <p:cNvPr id="150534" name="Picture 6" descr="GIFICOB0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00213"/>
            <a:ext cx="866775" cy="800100"/>
          </a:xfrm>
          <a:prstGeom prst="rect">
            <a:avLst/>
          </a:prstGeom>
          <a:noFill/>
          <a:extLst>
            <a:ext uri="{909E8E84-426E-40DD-AFC4-6F175D3DCCD1}">
              <a14:hiddenFill xmlns:a14="http://schemas.microsoft.com/office/drawing/2010/main">
                <a:solidFill>
                  <a:srgbClr val="FFFFFF"/>
                </a:solidFill>
              </a14:hiddenFill>
            </a:ext>
          </a:extLst>
        </p:spPr>
      </p:pic>
      <p:sp>
        <p:nvSpPr>
          <p:cNvPr id="150533" name="AutoShape 5"/>
          <p:cNvSpPr>
            <a:spLocks noChangeArrowheads="1"/>
          </p:cNvSpPr>
          <p:nvPr/>
        </p:nvSpPr>
        <p:spPr bwMode="auto">
          <a:xfrm>
            <a:off x="395288" y="2060575"/>
            <a:ext cx="8353425" cy="1458913"/>
          </a:xfrm>
          <a:prstGeom prst="foldedCorner">
            <a:avLst>
              <a:gd name="adj" fmla="val 12500"/>
            </a:avLst>
          </a:prstGeom>
          <a:solidFill>
            <a:srgbClr val="FF99CC">
              <a:alpha val="50000"/>
            </a:srgbClr>
          </a:solidFill>
          <a:ln w="9525">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实际上是要求从一有向图</a:t>
            </a:r>
            <a:r>
              <a:rPr lang="en-US" altLang="zh-CN" sz="2000" b="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V</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）中寻找出一条具有最小总长度的</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，其中</a:t>
            </a:r>
            <a:r>
              <a:rPr lang="en-US" altLang="zh-CN" sz="2000" b="1">
                <a:solidFill>
                  <a:srgbClr val="000000"/>
                </a:solidFill>
                <a:latin typeface="幼圆" pitchFamily="49" charset="-122"/>
                <a:ea typeface="幼圆" pitchFamily="49" charset="-122"/>
                <a:cs typeface="Times New Roman" pitchFamily="18" charset="0"/>
              </a:rPr>
              <a:t>V={1,2,</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 </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j </a:t>
            </a:r>
            <a:r>
              <a:rPr lang="en-US" altLang="zh-CN" sz="2000" b="1">
                <a:solidFill>
                  <a:srgbClr val="000000"/>
                </a:solidFill>
                <a:latin typeface="幼圆" pitchFamily="49" charset="-122"/>
                <a:ea typeface="幼圆" pitchFamily="49" charset="-122"/>
                <a:cs typeface="Times New Roman" pitchFamily="18" charset="0"/>
              </a:rPr>
              <a:t>) | </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j </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V</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，作有向图的原因是</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与</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ji</a:t>
            </a:r>
            <a:r>
              <a:rPr lang="zh-CN" altLang="en-US" sz="2000" b="1">
                <a:solidFill>
                  <a:srgbClr val="000000"/>
                </a:solidFill>
                <a:latin typeface="幼圆" pitchFamily="49" charset="-122"/>
                <a:ea typeface="幼圆" pitchFamily="49" charset="-122"/>
                <a:cs typeface="Times New Roman" pitchFamily="18" charset="0"/>
              </a:rPr>
              <a:t>可能不相等。如果</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为由城</a:t>
            </a:r>
            <a:r>
              <a:rPr lang="en-US" altLang="zh-CN" sz="2000" b="1" i="1">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到城</a:t>
            </a:r>
            <a:r>
              <a:rPr lang="en-US" altLang="zh-CN" sz="2000" b="1" i="1">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的旅费，则</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要求的是一个具有最小费用的</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a:t>
            </a:r>
          </a:p>
        </p:txBody>
      </p:sp>
      <p:sp>
        <p:nvSpPr>
          <p:cNvPr id="150535" name="AutoShape 7"/>
          <p:cNvSpPr>
            <a:spLocks noChangeArrowheads="1"/>
          </p:cNvSpPr>
          <p:nvPr/>
        </p:nvSpPr>
        <p:spPr bwMode="auto">
          <a:xfrm>
            <a:off x="395288" y="3633788"/>
            <a:ext cx="8353425" cy="2819400"/>
          </a:xfrm>
          <a:prstGeom prst="foldedCorner">
            <a:avLst>
              <a:gd name="adj" fmla="val 12500"/>
            </a:avLst>
          </a:prstGeom>
          <a:solidFill>
            <a:srgbClr val="FF9900">
              <a:alpha val="30000"/>
            </a:srgbClr>
          </a:solidFill>
          <a:ln w="12700">
            <a:solidFill>
              <a:srgbClr val="FF66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00"/>
                </a:solidFill>
                <a:latin typeface="幼圆" pitchFamily="49" charset="-122"/>
                <a:ea typeface="幼圆" pitchFamily="49" charset="-122"/>
                <a:cs typeface="Times New Roman" pitchFamily="18" charset="0"/>
              </a:rPr>
              <a:t>与</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等价的判定问题可如下叙述：给定一正整数</a:t>
            </a:r>
            <a:r>
              <a:rPr lang="en-US" altLang="zh-CN" sz="2000" b="1">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，问是否存在总长度不超过</a:t>
            </a:r>
            <a:r>
              <a:rPr lang="en-US" altLang="zh-CN" sz="2000" b="1">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的</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与其相应的判定问题是等价的，一方面，若存在求解相应判定问题的算法</a:t>
            </a:r>
            <a:r>
              <a:rPr lang="en-US" altLang="zh-CN" sz="2000" b="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，我们可以先找出</a:t>
            </a:r>
            <a:r>
              <a:rPr lang="en-US" altLang="zh-CN" sz="2000" b="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的</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总长度的一个上界（例如最大边长度的</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倍），记为</a:t>
            </a:r>
            <a:r>
              <a:rPr lang="en-US" altLang="zh-CN" sz="2000" b="1">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。然后反复对</a:t>
            </a:r>
            <a:r>
              <a:rPr lang="en-US" altLang="zh-CN" sz="2000" b="1">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使用两分法并调用判定问题的算法</a:t>
            </a:r>
            <a:r>
              <a:rPr lang="en-US" altLang="zh-CN" sz="2000" b="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以判定是否存在总长不超过</a:t>
            </a:r>
            <a:r>
              <a:rPr lang="en-US" altLang="zh-CN" sz="2000" b="1">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的</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，调用的次数不超过输入数据总长度的一个多项式界。另一方面，若存在</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的一个算法</a:t>
            </a:r>
            <a:r>
              <a:rPr lang="en-US" altLang="zh-CN" sz="2000" b="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，在求得</a:t>
            </a:r>
            <a:r>
              <a:rPr lang="en-US" altLang="zh-CN" sz="2000" b="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的具有最小总长度的</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后，其对应判定问题的答案自然立即可以得出。所以，</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与其相应的判定问题（在是否为</a:t>
            </a:r>
            <a:r>
              <a:rPr lang="en-US" altLang="zh-CN" sz="2000" b="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问题这一点上）是等价的。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150534"/>
                                        </p:tgtEl>
                                        <p:attrNameLst>
                                          <p:attrName>style.visibility</p:attrName>
                                        </p:attrNameLst>
                                      </p:cBhvr>
                                      <p:to>
                                        <p:strVal val="visible"/>
                                      </p:to>
                                    </p:set>
                                    <p:anim calcmode="lin" valueType="num">
                                      <p:cBhvr>
                                        <p:cTn id="7" dur="500" decel="50000" fill="hold">
                                          <p:stCondLst>
                                            <p:cond delay="0"/>
                                          </p:stCondLst>
                                        </p:cTn>
                                        <p:tgtEl>
                                          <p:spTgt spid="15053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053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0534"/>
                                        </p:tgtEl>
                                        <p:attrNameLst>
                                          <p:attrName>ppt_w</p:attrName>
                                        </p:attrNameLst>
                                      </p:cBhvr>
                                      <p:tavLst>
                                        <p:tav tm="0">
                                          <p:val>
                                            <p:strVal val="#ppt_w*.05"/>
                                          </p:val>
                                        </p:tav>
                                        <p:tav tm="100000">
                                          <p:val>
                                            <p:strVal val="#ppt_w"/>
                                          </p:val>
                                        </p:tav>
                                      </p:tavLst>
                                    </p:anim>
                                    <p:anim calcmode="lin" valueType="num">
                                      <p:cBhvr>
                                        <p:cTn id="10" dur="1000" fill="hold"/>
                                        <p:tgtEl>
                                          <p:spTgt spid="15053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053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053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053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053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150532"/>
                                        </p:tgtEl>
                                        <p:attrNameLst>
                                          <p:attrName>style.visibility</p:attrName>
                                        </p:attrNameLst>
                                      </p:cBhvr>
                                      <p:to>
                                        <p:strVal val="visible"/>
                                      </p:to>
                                    </p:set>
                                    <p:animEffect transition="in" filter="strips(downLeft)">
                                      <p:cBhvr>
                                        <p:cTn id="19" dur="500"/>
                                        <p:tgtEl>
                                          <p:spTgt spid="15053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50533"/>
                                        </p:tgtEl>
                                        <p:attrNameLst>
                                          <p:attrName>style.visibility</p:attrName>
                                        </p:attrNameLst>
                                      </p:cBhvr>
                                      <p:to>
                                        <p:strVal val="visible"/>
                                      </p:to>
                                    </p:set>
                                    <p:animEffect transition="in" filter="checkerboard(across)">
                                      <p:cBhvr>
                                        <p:cTn id="24" dur="500"/>
                                        <p:tgtEl>
                                          <p:spTgt spid="15053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150535"/>
                                        </p:tgtEl>
                                        <p:attrNameLst>
                                          <p:attrName>style.visibility</p:attrName>
                                        </p:attrNameLst>
                                      </p:cBhvr>
                                      <p:to>
                                        <p:strVal val="visible"/>
                                      </p:to>
                                    </p:set>
                                    <p:animEffect transition="in" filter="fade">
                                      <p:cBhvr>
                                        <p:cTn id="29" dur="1000"/>
                                        <p:tgtEl>
                                          <p:spTgt spid="150535"/>
                                        </p:tgtEl>
                                      </p:cBhvr>
                                    </p:animEffect>
                                    <p:anim calcmode="lin" valueType="num">
                                      <p:cBhvr>
                                        <p:cTn id="30" dur="1000" fill="hold"/>
                                        <p:tgtEl>
                                          <p:spTgt spid="150535"/>
                                        </p:tgtEl>
                                        <p:attrNameLst>
                                          <p:attrName>ppt_x</p:attrName>
                                        </p:attrNameLst>
                                      </p:cBhvr>
                                      <p:tavLst>
                                        <p:tav tm="0">
                                          <p:val>
                                            <p:strVal val="#ppt_x"/>
                                          </p:val>
                                        </p:tav>
                                        <p:tav tm="100000">
                                          <p:val>
                                            <p:strVal val="#ppt_x"/>
                                          </p:val>
                                        </p:tav>
                                      </p:tavLst>
                                    </p:anim>
                                    <p:anim calcmode="lin" valueType="num">
                                      <p:cBhvr>
                                        <p:cTn id="31" dur="900" decel="100000" fill="hold"/>
                                        <p:tgtEl>
                                          <p:spTgt spid="150535"/>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5053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P spid="150533" grpId="0" animBg="1"/>
      <p:bldP spid="15053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700BF581-DEFE-4A68-9FBD-F6C71E1C0C53}" type="slidenum">
              <a:rPr lang="en-US" altLang="zh-CN"/>
              <a:pPr/>
              <a:t>59</a:t>
            </a:fld>
            <a:endParaRPr lang="en-US" altLang="zh-CN"/>
          </a:p>
        </p:txBody>
      </p:sp>
      <p:sp>
        <p:nvSpPr>
          <p:cNvPr id="151556" name="AutoShape 4"/>
          <p:cNvSpPr>
            <a:spLocks noChangeArrowheads="1"/>
          </p:cNvSpPr>
          <p:nvPr/>
        </p:nvSpPr>
        <p:spPr bwMode="auto">
          <a:xfrm>
            <a:off x="468313" y="439738"/>
            <a:ext cx="8280400" cy="2600325"/>
          </a:xfrm>
          <a:prstGeom prst="cube">
            <a:avLst>
              <a:gd name="adj" fmla="val 2389"/>
            </a:avLst>
          </a:prstGeom>
          <a:solidFill>
            <a:srgbClr val="99CCFF">
              <a:alpha val="45000"/>
            </a:srgbClr>
          </a:solidFill>
          <a:ln w="9525">
            <a:solidFill>
              <a:srgbClr val="3366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可以证明，</a:t>
            </a:r>
            <a:r>
              <a:rPr lang="en-US" altLang="zh-CN" sz="2000" b="1">
                <a:solidFill>
                  <a:srgbClr val="000000"/>
                </a:solidFill>
                <a:latin typeface="幼圆" pitchFamily="49" charset="-122"/>
                <a:ea typeface="幼圆" pitchFamily="49" charset="-122"/>
                <a:cs typeface="Times New Roman" pitchFamily="18" charset="0"/>
              </a:rPr>
              <a:t>HC∝TSP</a:t>
            </a:r>
            <a:r>
              <a:rPr lang="zh-CN" altLang="en-US" sz="2000" b="1">
                <a:solidFill>
                  <a:srgbClr val="000000"/>
                </a:solidFill>
                <a:latin typeface="幼圆" pitchFamily="49" charset="-122"/>
                <a:ea typeface="幼圆" pitchFamily="49" charset="-122"/>
                <a:cs typeface="Times New Roman" pitchFamily="18" charset="0"/>
              </a:rPr>
              <a:t>。事实上，若</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存在一算法</a:t>
            </a:r>
            <a:r>
              <a:rPr lang="en-US" altLang="zh-CN" sz="2000" b="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，就可构造如下求解</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的算法：对</a:t>
            </a:r>
            <a:r>
              <a:rPr lang="en-US" altLang="zh-CN" sz="2000" b="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V</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E</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V</a:t>
            </a:r>
            <a:r>
              <a:rPr lang="zh-CN" altLang="en-US" sz="2000" b="1">
                <a:solidFill>
                  <a:srgbClr val="000000"/>
                </a:solidFill>
                <a:latin typeface="幼圆" pitchFamily="49" charset="-122"/>
                <a:ea typeface="幼圆" pitchFamily="49" charset="-122"/>
                <a:cs typeface="Times New Roman" pitchFamily="18" charset="0"/>
              </a:rPr>
              <a:t>且</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，若（</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E</a:t>
            </a:r>
            <a:r>
              <a:rPr lang="zh-CN" altLang="en-US" sz="2000" b="1">
                <a:solidFill>
                  <a:srgbClr val="000000"/>
                </a:solidFill>
                <a:latin typeface="幼圆" pitchFamily="49" charset="-122"/>
                <a:ea typeface="幼圆" pitchFamily="49" charset="-122"/>
                <a:cs typeface="Times New Roman" pitchFamily="18" charset="0"/>
              </a:rPr>
              <a:t>令</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，若（</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E</a:t>
            </a:r>
            <a:r>
              <a:rPr lang="zh-CN" altLang="en-US" sz="2000" b="1">
                <a:solidFill>
                  <a:srgbClr val="000000"/>
                </a:solidFill>
                <a:latin typeface="幼圆" pitchFamily="49" charset="-122"/>
                <a:ea typeface="幼圆" pitchFamily="49" charset="-122"/>
                <a:cs typeface="Times New Roman" pitchFamily="18" charset="0"/>
              </a:rPr>
              <a:t>，补充边（</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）且令</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，得到图</a:t>
            </a:r>
            <a:r>
              <a:rPr lang="en-US" altLang="zh-CN" sz="2000" b="1" i="1">
                <a:solidFill>
                  <a:srgbClr val="000000"/>
                </a:solidFill>
                <a:latin typeface="幼圆" pitchFamily="49" charset="-122"/>
                <a:ea typeface="幼圆" pitchFamily="49" charset="-122"/>
                <a:cs typeface="Times New Roman" pitchFamily="18" charset="0"/>
              </a:rPr>
              <a:t>G</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V</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E</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）并求解</a:t>
            </a:r>
            <a:r>
              <a:rPr lang="en-US" altLang="zh-CN" sz="2000" b="1" i="1">
                <a:solidFill>
                  <a:srgbClr val="000000"/>
                </a:solidFill>
                <a:latin typeface="幼圆" pitchFamily="49" charset="-122"/>
                <a:ea typeface="幼圆" pitchFamily="49" charset="-122"/>
                <a:cs typeface="Times New Roman" pitchFamily="18" charset="0"/>
              </a:rPr>
              <a:t>G</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对应的</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（利用算法</a:t>
            </a:r>
            <a:r>
              <a:rPr lang="en-US" altLang="zh-CN" sz="2000" b="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）。容易看出，</a:t>
            </a:r>
            <a:r>
              <a:rPr lang="en-US" altLang="zh-CN" sz="2000" b="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有</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（即回答是），当且仅当</a:t>
            </a:r>
            <a:r>
              <a:rPr lang="en-US" altLang="zh-CN" sz="2000" b="1" i="1">
                <a:solidFill>
                  <a:srgbClr val="000000"/>
                </a:solidFill>
                <a:latin typeface="幼圆" pitchFamily="49" charset="-122"/>
                <a:ea typeface="幼圆" pitchFamily="49" charset="-122"/>
                <a:cs typeface="Times New Roman" pitchFamily="18" charset="0"/>
              </a:rPr>
              <a:t>G</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的最小总长度</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之长度不超过</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，故</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可多项式转化为</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。从这一意义上讲，至此可以认为求解</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不会比求解</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容易，因为如果</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是</a:t>
            </a:r>
            <a:r>
              <a:rPr lang="en-US" altLang="zh-CN" sz="2000" b="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一定也是</a:t>
            </a:r>
            <a:r>
              <a:rPr lang="en-US" altLang="zh-CN" sz="2000" b="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问题。虽然</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与</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是等价的，但仅根据上面的证明，我们还不能得出相反的结论成立。</a:t>
            </a:r>
          </a:p>
        </p:txBody>
      </p:sp>
      <p:sp>
        <p:nvSpPr>
          <p:cNvPr id="151557" name="AutoShape 5"/>
          <p:cNvSpPr>
            <a:spLocks noChangeArrowheads="1"/>
          </p:cNvSpPr>
          <p:nvPr/>
        </p:nvSpPr>
        <p:spPr bwMode="auto">
          <a:xfrm>
            <a:off x="468313" y="3141663"/>
            <a:ext cx="8351837" cy="398462"/>
          </a:xfrm>
          <a:prstGeom prst="wedgeRoundRectCallout">
            <a:avLst>
              <a:gd name="adj1" fmla="val -43861"/>
              <a:gd name="adj2" fmla="val 70093"/>
              <a:gd name="adj3" fmla="val 16667"/>
            </a:avLst>
          </a:prstGeom>
          <a:solidFill>
            <a:srgbClr val="FF9900">
              <a:alpha val="30000"/>
            </a:srgbClr>
          </a:solidFill>
          <a:ln w="9525" algn="ctr">
            <a:solidFill>
              <a:srgbClr val="99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1800" b="1">
                <a:latin typeface="宋体" pitchFamily="2" charset="-122"/>
              </a:rPr>
              <a:t>现在，我们来拓宽视线，把研究范围扩大以一个有可能比</a:t>
            </a:r>
            <a:r>
              <a:rPr lang="en-US" altLang="zh-CN" sz="1800" b="1" i="1">
                <a:latin typeface="宋体" pitchFamily="2" charset="-122"/>
              </a:rPr>
              <a:t>P</a:t>
            </a:r>
            <a:r>
              <a:rPr lang="zh-CN" altLang="en-US" sz="1800" b="1">
                <a:latin typeface="宋体" pitchFamily="2" charset="-122"/>
              </a:rPr>
              <a:t>类更大的集合。</a:t>
            </a:r>
          </a:p>
        </p:txBody>
      </p:sp>
      <p:pic>
        <p:nvPicPr>
          <p:cNvPr id="151560" name="Picture 8" descr="GIFICOB0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357563"/>
            <a:ext cx="581025" cy="1038225"/>
          </a:xfrm>
          <a:prstGeom prst="rect">
            <a:avLst/>
          </a:prstGeom>
          <a:noFill/>
          <a:extLst>
            <a:ext uri="{909E8E84-426E-40DD-AFC4-6F175D3DCCD1}">
              <a14:hiddenFill xmlns:a14="http://schemas.microsoft.com/office/drawing/2010/main">
                <a:solidFill>
                  <a:srgbClr val="FFFFFF"/>
                </a:solidFill>
              </a14:hiddenFill>
            </a:ext>
          </a:extLst>
        </p:spPr>
      </p:pic>
      <p:sp>
        <p:nvSpPr>
          <p:cNvPr id="151558" name="AutoShape 6"/>
          <p:cNvSpPr>
            <a:spLocks noChangeArrowheads="1"/>
          </p:cNvSpPr>
          <p:nvPr/>
        </p:nvSpPr>
        <p:spPr bwMode="auto">
          <a:xfrm>
            <a:off x="468313" y="3892550"/>
            <a:ext cx="8280400" cy="1120775"/>
          </a:xfrm>
          <a:prstGeom prst="foldedCorner">
            <a:avLst>
              <a:gd name="adj" fmla="val 12500"/>
            </a:avLst>
          </a:prstGeom>
          <a:solidFill>
            <a:srgbClr val="FF99CC">
              <a:alpha val="39999"/>
            </a:srgbClr>
          </a:solidFill>
          <a:ln w="9525">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800000"/>
                </a:solidFill>
                <a:latin typeface="幼圆" pitchFamily="49" charset="-122"/>
                <a:ea typeface="幼圆" pitchFamily="49" charset="-122"/>
                <a:cs typeface="Times New Roman" pitchFamily="18" charset="0"/>
              </a:rPr>
              <a:t>定义</a:t>
            </a:r>
            <a:r>
              <a:rPr lang="en-US" altLang="zh-CN" sz="2000" b="1">
                <a:solidFill>
                  <a:srgbClr val="800000"/>
                </a:solidFill>
                <a:latin typeface="幼圆" pitchFamily="49" charset="-122"/>
                <a:ea typeface="幼圆" pitchFamily="49" charset="-122"/>
                <a:cs typeface="Times New Roman" pitchFamily="18" charset="0"/>
              </a:rPr>
              <a:t>8.8</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类）  设</a:t>
            </a:r>
            <a:r>
              <a:rPr lang="en-US" altLang="zh-CN" sz="2000" b="1" i="1">
                <a:solidFill>
                  <a:srgbClr val="000000"/>
                </a:solidFill>
                <a:latin typeface="幼圆" pitchFamily="49" charset="-122"/>
                <a:ea typeface="幼圆" pitchFamily="49" charset="-122"/>
                <a:cs typeface="Times New Roman" pitchFamily="18" charset="0"/>
              </a:rPr>
              <a:t>D</a:t>
            </a:r>
            <a:r>
              <a:rPr lang="zh-CN" altLang="en-US" sz="2000" b="1">
                <a:solidFill>
                  <a:srgbClr val="000000"/>
                </a:solidFill>
                <a:latin typeface="幼圆" pitchFamily="49" charset="-122"/>
                <a:ea typeface="幼圆" pitchFamily="49" charset="-122"/>
                <a:cs typeface="Times New Roman" pitchFamily="18" charset="0"/>
              </a:rPr>
              <a:t>是一个判定问题，若对</a:t>
            </a:r>
            <a:r>
              <a:rPr lang="en-US" altLang="zh-CN" sz="2000" b="1" i="1">
                <a:solidFill>
                  <a:srgbClr val="000000"/>
                </a:solidFill>
                <a:latin typeface="幼圆" pitchFamily="49" charset="-122"/>
                <a:ea typeface="幼圆" pitchFamily="49" charset="-122"/>
                <a:cs typeface="Times New Roman" pitchFamily="18" charset="0"/>
              </a:rPr>
              <a:t>D</a:t>
            </a:r>
            <a:r>
              <a:rPr lang="zh-CN" altLang="en-US" sz="2000" b="1">
                <a:solidFill>
                  <a:srgbClr val="000000"/>
                </a:solidFill>
                <a:latin typeface="幼圆" pitchFamily="49" charset="-122"/>
                <a:ea typeface="幼圆" pitchFamily="49" charset="-122"/>
                <a:cs typeface="Times New Roman" pitchFamily="18" charset="0"/>
              </a:rPr>
              <a:t>的每一个回答</a:t>
            </a:r>
            <a:r>
              <a:rPr lang="zh-CN" altLang="en-US" sz="2000" b="1">
                <a:solidFill>
                  <a:srgbClr val="000000"/>
                </a:solidFill>
                <a:latin typeface="宋体"/>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是</a:t>
            </a:r>
            <a:r>
              <a:rPr lang="zh-CN" altLang="en-US" sz="2000" b="1">
                <a:solidFill>
                  <a:srgbClr val="000000"/>
                </a:solidFill>
                <a:latin typeface="宋体"/>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的实例，它给出的回答均可经多项式界的运算加以检验，则称</a:t>
            </a:r>
            <a:r>
              <a:rPr lang="en-US" altLang="zh-CN" sz="2000" b="1" i="1">
                <a:solidFill>
                  <a:srgbClr val="000000"/>
                </a:solidFill>
                <a:latin typeface="幼圆" pitchFamily="49" charset="-122"/>
                <a:ea typeface="幼圆" pitchFamily="49" charset="-122"/>
                <a:cs typeface="Times New Roman" pitchFamily="18" charset="0"/>
              </a:rPr>
              <a:t>D</a:t>
            </a:r>
            <a:r>
              <a:rPr lang="zh-CN" altLang="en-US" sz="2000" b="1">
                <a:solidFill>
                  <a:srgbClr val="000000"/>
                </a:solidFill>
                <a:latin typeface="幼圆" pitchFamily="49" charset="-122"/>
                <a:ea typeface="幼圆" pitchFamily="49" charset="-122"/>
                <a:cs typeface="Times New Roman" pitchFamily="18" charset="0"/>
              </a:rPr>
              <a:t>为一个</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问题。由全体</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问题构成的问题类称为</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类，简记为</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a:t>
            </a:r>
          </a:p>
        </p:txBody>
      </p:sp>
      <p:sp>
        <p:nvSpPr>
          <p:cNvPr id="151559" name="AutoShape 7"/>
          <p:cNvSpPr>
            <a:spLocks noChangeArrowheads="1"/>
          </p:cNvSpPr>
          <p:nvPr/>
        </p:nvSpPr>
        <p:spPr bwMode="auto">
          <a:xfrm>
            <a:off x="468313" y="5229225"/>
            <a:ext cx="8280400" cy="862013"/>
          </a:xfrm>
          <a:prstGeom prst="flowChartDocument">
            <a:avLst/>
          </a:prstGeom>
          <a:solidFill>
            <a:srgbClr val="99CC00">
              <a:alpha val="39999"/>
            </a:srgbClr>
          </a:solidFill>
          <a:ln w="9525" algn="ctr">
            <a:solidFill>
              <a:srgbClr val="339966"/>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定义</a:t>
            </a:r>
            <a:r>
              <a:rPr lang="en-US" altLang="zh-CN" sz="2000" b="1">
                <a:solidFill>
                  <a:srgbClr val="000000"/>
                </a:solidFill>
                <a:latin typeface="幼圆" pitchFamily="49" charset="-122"/>
                <a:ea typeface="幼圆" pitchFamily="49" charset="-122"/>
                <a:cs typeface="Times New Roman" pitchFamily="18" charset="0"/>
              </a:rPr>
              <a:t>8.8</a:t>
            </a:r>
            <a:r>
              <a:rPr lang="zh-CN" altLang="en-US" sz="2000" b="1">
                <a:solidFill>
                  <a:srgbClr val="000000"/>
                </a:solidFill>
                <a:latin typeface="幼圆" pitchFamily="49" charset="-122"/>
                <a:ea typeface="幼圆" pitchFamily="49" charset="-122"/>
                <a:cs typeface="Times New Roman" pitchFamily="18" charset="0"/>
              </a:rPr>
              <a:t>并非</a:t>
            </a:r>
            <a:r>
              <a:rPr lang="en-US" altLang="zh-CN" sz="2000" b="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类的严格定义，其严格定义的给出常常要用到非确定型</a:t>
            </a:r>
            <a:r>
              <a:rPr lang="en-US" altLang="zh-CN" sz="2000" b="1">
                <a:solidFill>
                  <a:srgbClr val="000000"/>
                </a:solidFill>
                <a:latin typeface="幼圆" pitchFamily="49" charset="-122"/>
                <a:ea typeface="幼圆" pitchFamily="49" charset="-122"/>
                <a:cs typeface="Times New Roman" pitchFamily="18" charset="0"/>
              </a:rPr>
              <a:t>Turing</a:t>
            </a:r>
            <a:r>
              <a:rPr lang="zh-CN" altLang="en-US" sz="2000" b="1">
                <a:solidFill>
                  <a:srgbClr val="000000"/>
                </a:solidFill>
                <a:latin typeface="幼圆" pitchFamily="49" charset="-122"/>
                <a:ea typeface="幼圆" pitchFamily="49" charset="-122"/>
                <a:cs typeface="Times New Roman" pitchFamily="18" charset="0"/>
              </a:rPr>
              <a:t>机、非确定型算法等自动机理论方面的知识。</a:t>
            </a:r>
            <a:r>
              <a:rPr lang="zh-CN" altLang="en-US" sz="2000" b="1">
                <a:latin typeface="幼圆" pitchFamily="49" charset="-122"/>
                <a:ea typeface="幼圆"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checkerboard(across)">
                                      <p:cBhvr>
                                        <p:cTn id="7" dur="500"/>
                                        <p:tgtEl>
                                          <p:spTgt spid="151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2" presetClass="entr" presetSubtype="0" fill="hold" nodeType="clickEffect">
                                  <p:stCondLst>
                                    <p:cond delay="0"/>
                                  </p:stCondLst>
                                  <p:childTnLst>
                                    <p:set>
                                      <p:cBhvr>
                                        <p:cTn id="11" dur="1" fill="hold">
                                          <p:stCondLst>
                                            <p:cond delay="0"/>
                                          </p:stCondLst>
                                        </p:cTn>
                                        <p:tgtEl>
                                          <p:spTgt spid="151560"/>
                                        </p:tgtEl>
                                        <p:attrNameLst>
                                          <p:attrName>style.visibility</p:attrName>
                                        </p:attrNameLst>
                                      </p:cBhvr>
                                      <p:to>
                                        <p:strVal val="visible"/>
                                      </p:to>
                                    </p:set>
                                    <p:animScale>
                                      <p:cBhvr>
                                        <p:cTn id="12" dur="1000" decel="50000" fill="hold">
                                          <p:stCondLst>
                                            <p:cond delay="0"/>
                                          </p:stCondLst>
                                        </p:cTn>
                                        <p:tgtEl>
                                          <p:spTgt spid="1515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51560"/>
                                        </p:tgtEl>
                                        <p:attrNameLst>
                                          <p:attrName>ppt_x</p:attrName>
                                          <p:attrName>ppt_y</p:attrName>
                                        </p:attrNameLst>
                                      </p:cBhvr>
                                    </p:animMotion>
                                    <p:animEffect transition="in" filter="fade">
                                      <p:cBhvr>
                                        <p:cTn id="14" dur="1000"/>
                                        <p:tgtEl>
                                          <p:spTgt spid="151560"/>
                                        </p:tgtEl>
                                      </p:cBhvr>
                                    </p:animEffect>
                                  </p:childTnLst>
                                </p:cTn>
                              </p:par>
                            </p:childTnLst>
                          </p:cTn>
                        </p:par>
                        <p:par>
                          <p:cTn id="15" fill="hold" nodeType="afterGroup">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151557"/>
                                        </p:tgtEl>
                                        <p:attrNameLst>
                                          <p:attrName>style.visibility</p:attrName>
                                        </p:attrNameLst>
                                      </p:cBhvr>
                                      <p:to>
                                        <p:strVal val="visible"/>
                                      </p:to>
                                    </p:set>
                                    <p:animEffect transition="in" filter="dissolve">
                                      <p:cBhvr>
                                        <p:cTn id="18" dur="500"/>
                                        <p:tgtEl>
                                          <p:spTgt spid="15155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51558"/>
                                        </p:tgtEl>
                                        <p:attrNameLst>
                                          <p:attrName>style.visibility</p:attrName>
                                        </p:attrNameLst>
                                      </p:cBhvr>
                                      <p:to>
                                        <p:strVal val="visible"/>
                                      </p:to>
                                    </p:set>
                                    <p:animEffect transition="in" filter="strips(downLeft)">
                                      <p:cBhvr>
                                        <p:cTn id="23" dur="500"/>
                                        <p:tgtEl>
                                          <p:spTgt spid="1515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1559"/>
                                        </p:tgtEl>
                                        <p:attrNameLst>
                                          <p:attrName>style.visibility</p:attrName>
                                        </p:attrNameLst>
                                      </p:cBhvr>
                                      <p:to>
                                        <p:strVal val="visible"/>
                                      </p:to>
                                    </p:set>
                                    <p:animEffect transition="in" filter="fade">
                                      <p:cBhvr>
                                        <p:cTn id="28" dur="1000"/>
                                        <p:tgtEl>
                                          <p:spTgt spid="151559"/>
                                        </p:tgtEl>
                                      </p:cBhvr>
                                    </p:animEffect>
                                    <p:anim calcmode="lin" valueType="num">
                                      <p:cBhvr>
                                        <p:cTn id="29" dur="1000" fill="hold"/>
                                        <p:tgtEl>
                                          <p:spTgt spid="151559"/>
                                        </p:tgtEl>
                                        <p:attrNameLst>
                                          <p:attrName>ppt_x</p:attrName>
                                        </p:attrNameLst>
                                      </p:cBhvr>
                                      <p:tavLst>
                                        <p:tav tm="0">
                                          <p:val>
                                            <p:strVal val="#ppt_x"/>
                                          </p:val>
                                        </p:tav>
                                        <p:tav tm="100000">
                                          <p:val>
                                            <p:strVal val="#ppt_x"/>
                                          </p:val>
                                        </p:tav>
                                      </p:tavLst>
                                    </p:anim>
                                    <p:anim calcmode="lin" valueType="num">
                                      <p:cBhvr>
                                        <p:cTn id="30" dur="1000" fill="hold"/>
                                        <p:tgtEl>
                                          <p:spTgt spid="1515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nimBg="1"/>
      <p:bldP spid="151557" grpId="0" animBg="1"/>
      <p:bldP spid="151558" grpId="0" animBg="1"/>
      <p:bldP spid="1515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33E7506E-A826-42B5-A15D-27AAF1995E2D}" type="slidenum">
              <a:rPr lang="en-US" altLang="zh-CN"/>
              <a:pPr/>
              <a:t>6</a:t>
            </a:fld>
            <a:endParaRPr lang="en-US" altLang="zh-CN"/>
          </a:p>
        </p:txBody>
      </p:sp>
      <p:sp>
        <p:nvSpPr>
          <p:cNvPr id="69634" name="Rectangle 2"/>
          <p:cNvSpPr>
            <a:spLocks noGrp="1" noChangeArrowheads="1"/>
          </p:cNvSpPr>
          <p:nvPr>
            <p:ph type="title"/>
          </p:nvPr>
        </p:nvSpPr>
        <p:spPr>
          <a:xfrm>
            <a:off x="468313" y="549275"/>
            <a:ext cx="7920037" cy="955675"/>
          </a:xfrm>
          <a:noFill/>
          <a:ln>
            <a:solidFill>
              <a:srgbClr val="000080"/>
            </a:solidFill>
          </a:ln>
        </p:spPr>
        <p:txBody>
          <a:bodyPr/>
          <a:lstStyle/>
          <a:p>
            <a:r>
              <a:rPr lang="zh-CN" altLang="en-US">
                <a:solidFill>
                  <a:schemeClr val="bg2"/>
                </a:solidFill>
              </a:rPr>
              <a:t>二、线性规划的标准形式</a:t>
            </a:r>
          </a:p>
        </p:txBody>
      </p:sp>
      <p:grpSp>
        <p:nvGrpSpPr>
          <p:cNvPr id="69645" name="Group 13"/>
          <p:cNvGrpSpPr>
            <a:grpSpLocks/>
          </p:cNvGrpSpPr>
          <p:nvPr/>
        </p:nvGrpSpPr>
        <p:grpSpPr bwMode="auto">
          <a:xfrm>
            <a:off x="395288" y="3213100"/>
            <a:ext cx="3332162" cy="2873375"/>
            <a:chOff x="295" y="2024"/>
            <a:chExt cx="2099" cy="1759"/>
          </a:xfrm>
        </p:grpSpPr>
        <p:sp>
          <p:nvSpPr>
            <p:cNvPr id="69641" name="Text Box 9"/>
            <p:cNvSpPr txBox="1">
              <a:spLocks noChangeArrowheads="1"/>
            </p:cNvSpPr>
            <p:nvPr/>
          </p:nvSpPr>
          <p:spPr bwMode="auto">
            <a:xfrm>
              <a:off x="295" y="2024"/>
              <a:ext cx="2099" cy="1759"/>
            </a:xfrm>
            <a:prstGeom prst="rect">
              <a:avLst/>
            </a:prstGeom>
            <a:solidFill>
              <a:srgbClr val="99CCFF">
                <a:alpha val="30000"/>
              </a:srgbClr>
            </a:solidFill>
            <a:ln w="12700" algn="ctr">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20000"/>
                </a:spcBef>
                <a:buClr>
                  <a:schemeClr val="bg2"/>
                </a:buClr>
                <a:buSzPct val="75000"/>
                <a:buFont typeface="Wingdings" pitchFamily="2" charset="2"/>
                <a:buNone/>
              </a:pPr>
              <a:r>
                <a:rPr lang="zh-CN" altLang="en-US" sz="2400" b="1">
                  <a:solidFill>
                    <a:schemeClr val="bg2"/>
                  </a:solidFill>
                  <a:latin typeface="幼圆" pitchFamily="49" charset="-122"/>
                  <a:ea typeface="幼圆" pitchFamily="49" charset="-122"/>
                </a:rPr>
                <a:t>例</a:t>
              </a:r>
              <a:r>
                <a:rPr lang="en-US" altLang="zh-CN" sz="2400" b="1">
                  <a:solidFill>
                    <a:schemeClr val="bg2"/>
                  </a:solidFill>
                  <a:latin typeface="幼圆" pitchFamily="49" charset="-122"/>
                  <a:ea typeface="幼圆" pitchFamily="49" charset="-122"/>
                </a:rPr>
                <a:t>8.2</a:t>
              </a:r>
            </a:p>
            <a:p>
              <a:pPr algn="l">
                <a:lnSpc>
                  <a:spcPct val="80000"/>
                </a:lnSpc>
                <a:spcBef>
                  <a:spcPct val="20000"/>
                </a:spcBef>
                <a:buClr>
                  <a:schemeClr val="bg2"/>
                </a:buClr>
                <a:buSzPct val="75000"/>
                <a:buFont typeface="Wingdings" pitchFamily="2" charset="2"/>
                <a:buNone/>
              </a:pPr>
              <a:r>
                <a:rPr lang="en-US" altLang="zh-CN" sz="2800" b="1">
                  <a:latin typeface="宋体" pitchFamily="2" charset="-122"/>
                </a:rPr>
                <a:t>  min</a:t>
              </a:r>
            </a:p>
            <a:p>
              <a:pPr algn="l">
                <a:lnSpc>
                  <a:spcPct val="80000"/>
                </a:lnSpc>
                <a:spcBef>
                  <a:spcPct val="20000"/>
                </a:spcBef>
                <a:buClr>
                  <a:schemeClr val="bg2"/>
                </a:buClr>
                <a:buSzPct val="75000"/>
                <a:buFont typeface="Wingdings" pitchFamily="2" charset="2"/>
                <a:buNone/>
              </a:pPr>
              <a:r>
                <a:rPr lang="en-US" altLang="zh-CN" sz="2800" b="1">
                  <a:latin typeface="宋体" pitchFamily="2" charset="-122"/>
                </a:rPr>
                <a:t>  S.t</a:t>
              </a:r>
              <a:r>
                <a:rPr lang="en-US" altLang="zh-CN" sz="2800">
                  <a:latin typeface="宋体" pitchFamily="2" charset="-122"/>
                </a:rPr>
                <a:t>         </a:t>
              </a:r>
            </a:p>
            <a:p>
              <a:pPr algn="l">
                <a:lnSpc>
                  <a:spcPct val="80000"/>
                </a:lnSpc>
                <a:spcBef>
                  <a:spcPct val="20000"/>
                </a:spcBef>
                <a:buClr>
                  <a:schemeClr val="bg2"/>
                </a:buClr>
                <a:buSzPct val="75000"/>
                <a:buFont typeface="Wingdings" pitchFamily="2" charset="2"/>
                <a:buNone/>
              </a:pPr>
              <a:endParaRPr lang="en-US" altLang="zh-CN" sz="2800">
                <a:latin typeface="宋体" pitchFamily="2" charset="-122"/>
              </a:endParaRPr>
            </a:p>
            <a:p>
              <a:pPr algn="l">
                <a:lnSpc>
                  <a:spcPct val="80000"/>
                </a:lnSpc>
                <a:spcBef>
                  <a:spcPct val="20000"/>
                </a:spcBef>
                <a:buClr>
                  <a:schemeClr val="bg2"/>
                </a:buClr>
                <a:buSzPct val="75000"/>
                <a:buFont typeface="Wingdings" pitchFamily="2" charset="2"/>
                <a:buNone/>
              </a:pPr>
              <a:r>
                <a:rPr lang="en-US" altLang="zh-CN" sz="2800" i="1">
                  <a:latin typeface="宋体" pitchFamily="2" charset="-122"/>
                </a:rPr>
                <a:t>	i</a:t>
              </a:r>
              <a:r>
                <a:rPr lang="en-US" altLang="zh-CN" sz="2800">
                  <a:latin typeface="宋体" pitchFamily="2" charset="-122"/>
                </a:rPr>
                <a:t>=1,…,</a:t>
              </a:r>
              <a:r>
                <a:rPr lang="en-US" altLang="zh-CN" sz="2800" i="1">
                  <a:latin typeface="宋体" pitchFamily="2" charset="-122"/>
                </a:rPr>
                <a:t>m       x</a:t>
              </a:r>
              <a:r>
                <a:rPr lang="en-US" altLang="zh-CN" sz="2800" i="1" baseline="-30000">
                  <a:solidFill>
                    <a:srgbClr val="000000"/>
                  </a:solidFill>
                  <a:latin typeface="Times New Roman" pitchFamily="18" charset="0"/>
                  <a:cs typeface="Times New Roman" pitchFamily="18" charset="0"/>
                </a:rPr>
                <a:t>j</a:t>
              </a:r>
              <a:r>
                <a:rPr lang="en-US" altLang="zh-CN" sz="2800">
                  <a:latin typeface="宋体" pitchFamily="2" charset="-122"/>
                </a:rPr>
                <a:t>≥0,</a:t>
              </a:r>
              <a:r>
                <a:rPr lang="en-US" altLang="zh-CN" sz="2800" i="1">
                  <a:latin typeface="宋体" pitchFamily="2" charset="-122"/>
                </a:rPr>
                <a:t>j</a:t>
              </a:r>
              <a:r>
                <a:rPr lang="en-US" altLang="zh-CN" sz="2800">
                  <a:latin typeface="宋体" pitchFamily="2" charset="-122"/>
                </a:rPr>
                <a:t>=1,…,</a:t>
              </a:r>
              <a:r>
                <a:rPr lang="en-US" altLang="zh-CN" sz="2800" i="1">
                  <a:latin typeface="宋体" pitchFamily="2" charset="-122"/>
                </a:rPr>
                <a:t>n</a:t>
              </a:r>
            </a:p>
            <a:p>
              <a:pPr algn="l">
                <a:lnSpc>
                  <a:spcPct val="80000"/>
                </a:lnSpc>
                <a:spcBef>
                  <a:spcPct val="20000"/>
                </a:spcBef>
                <a:buClr>
                  <a:schemeClr val="bg2"/>
                </a:buClr>
                <a:buSzPct val="75000"/>
                <a:buFont typeface="Wingdings" pitchFamily="2" charset="2"/>
                <a:buNone/>
              </a:pPr>
              <a:endParaRPr lang="en-US" altLang="zh-CN" sz="2800" i="1">
                <a:latin typeface="宋体" pitchFamily="2" charset="-122"/>
              </a:endParaRPr>
            </a:p>
          </p:txBody>
        </p:sp>
        <p:graphicFrame>
          <p:nvGraphicFramePr>
            <p:cNvPr id="69642" name="Object 10"/>
            <p:cNvGraphicFramePr>
              <a:graphicFrameLocks noChangeAspect="1"/>
            </p:cNvGraphicFramePr>
            <p:nvPr/>
          </p:nvGraphicFramePr>
          <p:xfrm>
            <a:off x="1111" y="2251"/>
            <a:ext cx="862" cy="422"/>
          </p:xfrm>
          <a:graphic>
            <a:graphicData uri="http://schemas.openxmlformats.org/presentationml/2006/ole">
              <mc:AlternateContent xmlns:mc="http://schemas.openxmlformats.org/markup-compatibility/2006">
                <mc:Choice xmlns:v="urn:schemas-microsoft-com:vml" Requires="v">
                  <p:oleObj spid="_x0000_s69652" name="公式" r:id="rId3" imgW="622080" imgH="304560" progId="Equation.3">
                    <p:embed/>
                  </p:oleObj>
                </mc:Choice>
                <mc:Fallback>
                  <p:oleObj name="公式" r:id="rId3" imgW="622080" imgH="30456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2251"/>
                          <a:ext cx="86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3" name="Object 11"/>
            <p:cNvGraphicFramePr>
              <a:graphicFrameLocks noChangeAspect="1"/>
            </p:cNvGraphicFramePr>
            <p:nvPr/>
          </p:nvGraphicFramePr>
          <p:xfrm>
            <a:off x="1111" y="2548"/>
            <a:ext cx="953" cy="565"/>
          </p:xfrm>
          <a:graphic>
            <a:graphicData uri="http://schemas.openxmlformats.org/presentationml/2006/ole">
              <mc:AlternateContent xmlns:mc="http://schemas.openxmlformats.org/markup-compatibility/2006">
                <mc:Choice xmlns:v="urn:schemas-microsoft-com:vml" Requires="v">
                  <p:oleObj spid="_x0000_s69653" name="公式" r:id="rId5" imgW="749160" imgH="444240" progId="Equation.3">
                    <p:embed/>
                  </p:oleObj>
                </mc:Choice>
                <mc:Fallback>
                  <p:oleObj name="公式" r:id="rId5" imgW="749160" imgH="4442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 y="2548"/>
                          <a:ext cx="953" cy="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9646" name="AutoShape 14"/>
          <p:cNvSpPr>
            <a:spLocks noChangeArrowheads="1"/>
          </p:cNvSpPr>
          <p:nvPr/>
        </p:nvSpPr>
        <p:spPr bwMode="auto">
          <a:xfrm>
            <a:off x="468313" y="1628775"/>
            <a:ext cx="7991475" cy="1439863"/>
          </a:xfrm>
          <a:prstGeom prst="foldedCorner">
            <a:avLst>
              <a:gd name="adj" fmla="val 12500"/>
            </a:avLst>
          </a:prstGeom>
          <a:solidFill>
            <a:srgbClr val="99CCFF">
              <a:alpha val="21001"/>
            </a:srgbClr>
          </a:solidFill>
          <a:ln w="12700">
            <a:solidFill>
              <a:srgbClr val="000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000" b="1">
                <a:latin typeface="Arial" charset="0"/>
                <a:ea typeface="幼圆" pitchFamily="49" charset="-122"/>
              </a:rPr>
              <a:t>线性规划的目标函数可以是求最大值，也可以是求最小值，约束条件可以是不等式也可以是等式，变量可以有非负要求也可以没有非负要求（称这样的变量为自由变量）。为了避免这种由于形式多样性而带来的不便，规定线性规划的标准形式为</a:t>
            </a:r>
          </a:p>
        </p:txBody>
      </p:sp>
      <p:sp>
        <p:nvSpPr>
          <p:cNvPr id="69648" name="AutoShape 16"/>
          <p:cNvSpPr>
            <a:spLocks noChangeArrowheads="1"/>
          </p:cNvSpPr>
          <p:nvPr/>
        </p:nvSpPr>
        <p:spPr bwMode="auto">
          <a:xfrm>
            <a:off x="3924300" y="3205163"/>
            <a:ext cx="4608513" cy="2816225"/>
          </a:xfrm>
          <a:prstGeom prst="foldedCorner">
            <a:avLst>
              <a:gd name="adj" fmla="val 12500"/>
            </a:avLst>
          </a:prstGeom>
          <a:solidFill>
            <a:srgbClr val="99CCFF">
              <a:alpha val="30000"/>
            </a:srgbClr>
          </a:solidFill>
          <a:ln w="12700">
            <a:solidFill>
              <a:srgbClr val="000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latin typeface="幼圆" pitchFamily="49" charset="-122"/>
                <a:ea typeface="幼圆" pitchFamily="49" charset="-122"/>
              </a:rPr>
              <a:t>利用矩阵与向量记为</a:t>
            </a:r>
          </a:p>
          <a:p>
            <a:pPr algn="l"/>
            <a:r>
              <a:rPr lang="zh-CN" altLang="en-US" sz="2000" b="1">
                <a:latin typeface="幼圆" pitchFamily="49" charset="-122"/>
                <a:ea typeface="幼圆" pitchFamily="49" charset="-122"/>
              </a:rPr>
              <a:t>	</a:t>
            </a:r>
            <a:r>
              <a:rPr lang="en-US" altLang="zh-CN" sz="2000" b="1">
                <a:latin typeface="幼圆" pitchFamily="49" charset="-122"/>
                <a:ea typeface="幼圆" pitchFamily="49" charset="-122"/>
              </a:rPr>
              <a:t>min  </a:t>
            </a:r>
            <a:r>
              <a:rPr lang="en-US" altLang="zh-CN" sz="2000" b="1" i="1">
                <a:latin typeface="幼圆" pitchFamily="49" charset="-122"/>
                <a:ea typeface="幼圆" pitchFamily="49" charset="-122"/>
              </a:rPr>
              <a:t>z </a:t>
            </a:r>
            <a:r>
              <a:rPr lang="en-US" altLang="zh-CN" sz="2000" b="1">
                <a:latin typeface="幼圆" pitchFamily="49" charset="-122"/>
                <a:ea typeface="幼圆" pitchFamily="49" charset="-122"/>
              </a:rPr>
              <a:t>= </a:t>
            </a:r>
            <a:r>
              <a:rPr lang="en-US" altLang="zh-CN" sz="2000" b="1" i="1">
                <a:solidFill>
                  <a:srgbClr val="000000"/>
                </a:solidFill>
                <a:latin typeface="Times New Roman" pitchFamily="18" charset="0"/>
                <a:cs typeface="Times New Roman" pitchFamily="18" charset="0"/>
              </a:rPr>
              <a:t>C</a:t>
            </a:r>
            <a:r>
              <a:rPr lang="en-US" altLang="zh-CN" sz="2000" b="1" i="1" baseline="30000">
                <a:solidFill>
                  <a:srgbClr val="000000"/>
                </a:solidFill>
                <a:latin typeface="Times New Roman" pitchFamily="18" charset="0"/>
                <a:cs typeface="Times New Roman" pitchFamily="18" charset="0"/>
              </a:rPr>
              <a:t>T</a:t>
            </a:r>
            <a:r>
              <a:rPr lang="en-US" altLang="zh-CN" sz="2000" b="1" i="1">
                <a:solidFill>
                  <a:srgbClr val="000000"/>
                </a:solidFill>
                <a:latin typeface="幼圆" pitchFamily="49" charset="-122"/>
                <a:ea typeface="幼圆" pitchFamily="49" charset="-122"/>
              </a:rPr>
              <a:t> x</a:t>
            </a:r>
            <a:r>
              <a:rPr lang="en-US" altLang="zh-CN" sz="2000" b="1" i="1">
                <a:latin typeface="幼圆" pitchFamily="49" charset="-122"/>
                <a:ea typeface="幼圆" pitchFamily="49" charset="-122"/>
              </a:rPr>
              <a:t> </a:t>
            </a:r>
            <a:endParaRPr lang="en-US" altLang="zh-CN" sz="2000" b="1">
              <a:latin typeface="幼圆" pitchFamily="49" charset="-122"/>
              <a:ea typeface="幼圆" pitchFamily="49" charset="-122"/>
            </a:endParaRPr>
          </a:p>
          <a:p>
            <a:pPr algn="l"/>
            <a:r>
              <a:rPr lang="en-US" altLang="zh-CN" sz="2000" b="1">
                <a:latin typeface="幼圆" pitchFamily="49" charset="-122"/>
                <a:ea typeface="幼圆" pitchFamily="49" charset="-122"/>
              </a:rPr>
              <a:t>	S.t   A</a:t>
            </a:r>
            <a:r>
              <a:rPr lang="en-US" altLang="zh-CN" sz="2000" b="1" i="1">
                <a:latin typeface="幼圆" pitchFamily="49" charset="-122"/>
                <a:ea typeface="幼圆" pitchFamily="49" charset="-122"/>
              </a:rPr>
              <a:t>x </a:t>
            </a:r>
            <a:r>
              <a:rPr lang="en-US" altLang="zh-CN" sz="2000" b="1">
                <a:latin typeface="幼圆" pitchFamily="49" charset="-122"/>
                <a:ea typeface="幼圆" pitchFamily="49" charset="-122"/>
              </a:rPr>
              <a:t>= </a:t>
            </a:r>
            <a:r>
              <a:rPr lang="en-US" altLang="zh-CN" sz="2000" b="1" i="1">
                <a:latin typeface="幼圆" pitchFamily="49" charset="-122"/>
                <a:ea typeface="幼圆" pitchFamily="49" charset="-122"/>
              </a:rPr>
              <a:t>b</a:t>
            </a:r>
          </a:p>
          <a:p>
            <a:pPr algn="l"/>
            <a:r>
              <a:rPr lang="en-US" altLang="zh-CN" sz="2000" b="1" i="1">
                <a:latin typeface="幼圆" pitchFamily="49" charset="-122"/>
                <a:ea typeface="幼圆" pitchFamily="49" charset="-122"/>
              </a:rPr>
              <a:t>	x</a:t>
            </a:r>
            <a:r>
              <a:rPr lang="en-US" altLang="zh-CN" sz="2000" b="1">
                <a:latin typeface="幼圆" pitchFamily="49" charset="-122"/>
                <a:ea typeface="幼圆" pitchFamily="49" charset="-122"/>
              </a:rPr>
              <a:t>≥0           </a:t>
            </a:r>
            <a:r>
              <a:rPr lang="zh-CN" altLang="en-US" sz="2000" b="1">
                <a:latin typeface="幼圆" pitchFamily="49" charset="-122"/>
                <a:ea typeface="幼圆" pitchFamily="49" charset="-122"/>
              </a:rPr>
              <a:t>（</a:t>
            </a:r>
            <a:r>
              <a:rPr lang="en-US" altLang="zh-CN" sz="2000" b="1">
                <a:latin typeface="幼圆" pitchFamily="49" charset="-122"/>
                <a:ea typeface="幼圆" pitchFamily="49" charset="-122"/>
              </a:rPr>
              <a:t>8.3</a:t>
            </a:r>
            <a:r>
              <a:rPr lang="zh-CN" altLang="en-US" sz="2000" b="1">
                <a:latin typeface="幼圆" pitchFamily="49" charset="-122"/>
                <a:ea typeface="幼圆" pitchFamily="49" charset="-122"/>
              </a:rPr>
              <a:t>）</a:t>
            </a:r>
          </a:p>
          <a:p>
            <a:pPr algn="l"/>
            <a:r>
              <a:rPr lang="zh-CN" altLang="en-US" sz="2000" b="1">
                <a:latin typeface="幼圆" pitchFamily="49" charset="-122"/>
                <a:ea typeface="幼圆" pitchFamily="49" charset="-122"/>
              </a:rPr>
              <a:t>其中</a:t>
            </a:r>
            <a:r>
              <a:rPr lang="en-US" altLang="zh-CN" sz="2000" b="1" i="1">
                <a:latin typeface="幼圆" pitchFamily="49" charset="-122"/>
                <a:ea typeface="幼圆" pitchFamily="49" charset="-122"/>
              </a:rPr>
              <a:t>C </a:t>
            </a:r>
            <a:r>
              <a:rPr lang="zh-CN" altLang="en-US" sz="2000" b="1">
                <a:latin typeface="幼圆" pitchFamily="49" charset="-122"/>
                <a:ea typeface="幼圆" pitchFamily="49" charset="-122"/>
              </a:rPr>
              <a:t>和</a:t>
            </a:r>
            <a:r>
              <a:rPr lang="en-US" altLang="zh-CN" sz="2000" b="1" i="1">
                <a:latin typeface="幼圆" pitchFamily="49" charset="-122"/>
                <a:ea typeface="幼圆" pitchFamily="49" charset="-122"/>
              </a:rPr>
              <a:t>x </a:t>
            </a:r>
            <a:r>
              <a:rPr lang="zh-CN" altLang="en-US" sz="2000" b="1">
                <a:latin typeface="幼圆" pitchFamily="49" charset="-122"/>
                <a:ea typeface="幼圆" pitchFamily="49" charset="-122"/>
              </a:rPr>
              <a:t>为</a:t>
            </a:r>
            <a:r>
              <a:rPr lang="en-US" altLang="zh-CN" sz="2000" b="1" i="1">
                <a:latin typeface="幼圆" pitchFamily="49" charset="-122"/>
                <a:ea typeface="幼圆" pitchFamily="49" charset="-122"/>
              </a:rPr>
              <a:t>n </a:t>
            </a:r>
            <a:r>
              <a:rPr lang="zh-CN" altLang="en-US" sz="2000" b="1">
                <a:latin typeface="幼圆" pitchFamily="49" charset="-122"/>
                <a:ea typeface="幼圆" pitchFamily="49" charset="-122"/>
              </a:rPr>
              <a:t>维列向量，</a:t>
            </a:r>
            <a:r>
              <a:rPr lang="en-US" altLang="zh-CN" sz="2000" b="1" i="1">
                <a:latin typeface="幼圆" pitchFamily="49" charset="-122"/>
                <a:ea typeface="幼圆" pitchFamily="49" charset="-122"/>
              </a:rPr>
              <a:t>b</a:t>
            </a:r>
            <a:r>
              <a:rPr lang="zh-CN" altLang="en-US" sz="2000" b="1">
                <a:latin typeface="幼圆" pitchFamily="49" charset="-122"/>
                <a:ea typeface="幼圆" pitchFamily="49" charset="-122"/>
              </a:rPr>
              <a:t>为</a:t>
            </a:r>
            <a:r>
              <a:rPr lang="en-US" altLang="zh-CN" sz="2000" b="1" i="1">
                <a:latin typeface="幼圆" pitchFamily="49" charset="-122"/>
                <a:ea typeface="幼圆" pitchFamily="49" charset="-122"/>
              </a:rPr>
              <a:t>m </a:t>
            </a:r>
            <a:r>
              <a:rPr lang="zh-CN" altLang="en-US" sz="2000" b="1">
                <a:latin typeface="幼圆" pitchFamily="49" charset="-122"/>
                <a:ea typeface="幼圆" pitchFamily="49" charset="-122"/>
              </a:rPr>
              <a:t>维列向量，</a:t>
            </a:r>
            <a:r>
              <a:rPr lang="en-US" altLang="zh-CN" sz="2000" b="1">
                <a:latin typeface="幼圆" pitchFamily="49" charset="-122"/>
                <a:ea typeface="幼圆" pitchFamily="49" charset="-122"/>
              </a:rPr>
              <a:t>b≥0</a:t>
            </a:r>
            <a:r>
              <a:rPr lang="zh-CN" altLang="en-US" sz="2000" b="1">
                <a:latin typeface="幼圆" pitchFamily="49" charset="-122"/>
                <a:ea typeface="幼圆" pitchFamily="49" charset="-122"/>
              </a:rPr>
              <a:t>，</a:t>
            </a:r>
            <a:r>
              <a:rPr lang="en-US" altLang="zh-CN" sz="2000" b="1">
                <a:latin typeface="幼圆" pitchFamily="49" charset="-122"/>
                <a:ea typeface="幼圆" pitchFamily="49" charset="-122"/>
              </a:rPr>
              <a:t>A</a:t>
            </a:r>
            <a:r>
              <a:rPr lang="zh-CN" altLang="en-US" sz="2000" b="1">
                <a:latin typeface="幼圆" pitchFamily="49" charset="-122"/>
                <a:ea typeface="幼圆" pitchFamily="49" charset="-122"/>
              </a:rPr>
              <a:t>为</a:t>
            </a:r>
            <a:r>
              <a:rPr lang="en-US" altLang="zh-CN" sz="2000" b="1" i="1">
                <a:latin typeface="幼圆" pitchFamily="49" charset="-122"/>
                <a:ea typeface="幼圆" pitchFamily="49" charset="-122"/>
              </a:rPr>
              <a:t>m</a:t>
            </a:r>
            <a:r>
              <a:rPr lang="en-US" altLang="zh-CN" sz="2000" b="1">
                <a:latin typeface="幼圆" pitchFamily="49" charset="-122"/>
                <a:ea typeface="幼圆" pitchFamily="49" charset="-122"/>
              </a:rPr>
              <a:t>×</a:t>
            </a:r>
            <a:r>
              <a:rPr lang="en-US" altLang="zh-CN" sz="2000" b="1" i="1">
                <a:latin typeface="幼圆" pitchFamily="49" charset="-122"/>
                <a:ea typeface="幼圆" pitchFamily="49" charset="-122"/>
              </a:rPr>
              <a:t>n</a:t>
            </a:r>
            <a:r>
              <a:rPr lang="zh-CN" altLang="en-US" sz="2000" b="1">
                <a:latin typeface="幼圆" pitchFamily="49" charset="-122"/>
                <a:ea typeface="幼圆" pitchFamily="49" charset="-122"/>
              </a:rPr>
              <a:t>矩阵</a:t>
            </a:r>
            <a:r>
              <a:rPr lang="en-US" altLang="zh-CN" sz="2000" b="1">
                <a:latin typeface="幼圆" pitchFamily="49" charset="-122"/>
                <a:ea typeface="幼圆" pitchFamily="49" charset="-122"/>
              </a:rPr>
              <a:t>,m&lt;n</a:t>
            </a:r>
            <a:r>
              <a:rPr lang="zh-CN" altLang="en-US" sz="2000" b="1">
                <a:latin typeface="幼圆" pitchFamily="49" charset="-122"/>
                <a:ea typeface="幼圆" pitchFamily="49" charset="-122"/>
              </a:rPr>
              <a:t>且</a:t>
            </a:r>
            <a:r>
              <a:rPr lang="en-US" altLang="zh-CN" sz="2000" b="1">
                <a:latin typeface="幼圆" pitchFamily="49" charset="-122"/>
                <a:ea typeface="幼圆" pitchFamily="49" charset="-122"/>
              </a:rPr>
              <a:t>rank(A)=m</a:t>
            </a:r>
            <a:r>
              <a:rPr lang="zh-CN" altLang="en-US" sz="2000" b="1">
                <a:latin typeface="幼圆" pitchFamily="49" charset="-122"/>
                <a:ea typeface="幼圆" pitchFamily="49" charset="-122"/>
              </a:rPr>
              <a:t>。</a:t>
            </a:r>
          </a:p>
          <a:p>
            <a:pPr algn="l"/>
            <a:endParaRPr lang="en-US" altLang="zh-CN" sz="2000" b="1"/>
          </a:p>
        </p:txBody>
      </p:sp>
      <p:grpSp>
        <p:nvGrpSpPr>
          <p:cNvPr id="69651" name="Group 19"/>
          <p:cNvGrpSpPr>
            <a:grpSpLocks/>
          </p:cNvGrpSpPr>
          <p:nvPr/>
        </p:nvGrpSpPr>
        <p:grpSpPr bwMode="auto">
          <a:xfrm>
            <a:off x="2195513" y="5589588"/>
            <a:ext cx="2520950" cy="947737"/>
            <a:chOff x="1383" y="3521"/>
            <a:chExt cx="1588" cy="597"/>
          </a:xfrm>
        </p:grpSpPr>
        <p:pic>
          <p:nvPicPr>
            <p:cNvPr id="69649" name="Picture 17" descr="GIFICOB0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3" y="3566"/>
              <a:ext cx="582" cy="552"/>
            </a:xfrm>
            <a:prstGeom prst="rect">
              <a:avLst/>
            </a:prstGeom>
            <a:noFill/>
            <a:extLst>
              <a:ext uri="{909E8E84-426E-40DD-AFC4-6F175D3DCCD1}">
                <a14:hiddenFill xmlns:a14="http://schemas.microsoft.com/office/drawing/2010/main">
                  <a:solidFill>
                    <a:srgbClr val="FFFFFF"/>
                  </a:solidFill>
                </a14:hiddenFill>
              </a:ext>
            </a:extLst>
          </p:spPr>
        </p:pic>
        <p:sp>
          <p:nvSpPr>
            <p:cNvPr id="69650" name="AutoShape 18"/>
            <p:cNvSpPr>
              <a:spLocks noChangeArrowheads="1"/>
            </p:cNvSpPr>
            <p:nvPr/>
          </p:nvSpPr>
          <p:spPr bwMode="auto">
            <a:xfrm>
              <a:off x="1882" y="3521"/>
              <a:ext cx="1089" cy="273"/>
            </a:xfrm>
            <a:prstGeom prst="wedgeRoundRectCallout">
              <a:avLst>
                <a:gd name="adj1" fmla="val -43204"/>
                <a:gd name="adj2" fmla="val 70148"/>
                <a:gd name="adj3" fmla="val 16667"/>
              </a:avLst>
            </a:prstGeom>
            <a:solidFill>
              <a:srgbClr val="99CCFF">
                <a:alpha val="52000"/>
              </a:srgbClr>
            </a:solidFill>
            <a:ln w="15875" algn="ctr">
              <a:solidFill>
                <a:srgbClr val="00008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2000" b="1">
                  <a:latin typeface="幼圆" pitchFamily="49" charset="-122"/>
                  <a:ea typeface="幼圆" pitchFamily="49" charset="-122"/>
                </a:rPr>
                <a:t>或更简洁地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500" fill="hold"/>
                                        <p:tgtEl>
                                          <p:spTgt spid="69634"/>
                                        </p:tgtEl>
                                        <p:attrNameLst>
                                          <p:attrName>ppt_x</p:attrName>
                                        </p:attrNameLst>
                                      </p:cBhvr>
                                      <p:tavLst>
                                        <p:tav tm="0">
                                          <p:val>
                                            <p:strVal val="0-#ppt_w/2"/>
                                          </p:val>
                                        </p:tav>
                                        <p:tav tm="100000">
                                          <p:val>
                                            <p:strVal val="#ppt_x"/>
                                          </p:val>
                                        </p:tav>
                                      </p:tavLst>
                                    </p:anim>
                                    <p:anim calcmode="lin" valueType="num">
                                      <p:cBhvr additive="base">
                                        <p:cTn id="8" dur="500" fill="hold"/>
                                        <p:tgtEl>
                                          <p:spTgt spid="696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1" nodeType="clickEffect">
                                  <p:stCondLst>
                                    <p:cond delay="0"/>
                                  </p:stCondLst>
                                  <p:childTnLst>
                                    <p:set>
                                      <p:cBhvr>
                                        <p:cTn id="12" dur="1" fill="hold">
                                          <p:stCondLst>
                                            <p:cond delay="0"/>
                                          </p:stCondLst>
                                        </p:cTn>
                                        <p:tgtEl>
                                          <p:spTgt spid="69646"/>
                                        </p:tgtEl>
                                        <p:attrNameLst>
                                          <p:attrName>style.visibility</p:attrName>
                                        </p:attrNameLst>
                                      </p:cBhvr>
                                      <p:to>
                                        <p:strVal val="visible"/>
                                      </p:to>
                                    </p:set>
                                    <p:animEffect transition="in" filter="strips(downLeft)">
                                      <p:cBhvr>
                                        <p:cTn id="13" dur="500"/>
                                        <p:tgtEl>
                                          <p:spTgt spid="696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3" presetClass="entr" presetSubtype="16" fill="hold" nodeType="clickEffect">
                                  <p:stCondLst>
                                    <p:cond delay="0"/>
                                  </p:stCondLst>
                                  <p:childTnLst>
                                    <p:set>
                                      <p:cBhvr>
                                        <p:cTn id="17" dur="1" fill="hold">
                                          <p:stCondLst>
                                            <p:cond delay="0"/>
                                          </p:stCondLst>
                                        </p:cTn>
                                        <p:tgtEl>
                                          <p:spTgt spid="69645"/>
                                        </p:tgtEl>
                                        <p:attrNameLst>
                                          <p:attrName>style.visibility</p:attrName>
                                        </p:attrNameLst>
                                      </p:cBhvr>
                                      <p:to>
                                        <p:strVal val="visible"/>
                                      </p:to>
                                    </p:set>
                                    <p:animEffect transition="in" filter="plus(in)">
                                      <p:cBhvr>
                                        <p:cTn id="18" dur="500"/>
                                        <p:tgtEl>
                                          <p:spTgt spid="6964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ntr" presetSubtype="0" fill="hold" nodeType="clickEffect">
                                  <p:stCondLst>
                                    <p:cond delay="0"/>
                                  </p:stCondLst>
                                  <p:childTnLst>
                                    <p:set>
                                      <p:cBhvr>
                                        <p:cTn id="22" dur="1" fill="hold">
                                          <p:stCondLst>
                                            <p:cond delay="0"/>
                                          </p:stCondLst>
                                        </p:cTn>
                                        <p:tgtEl>
                                          <p:spTgt spid="69651"/>
                                        </p:tgtEl>
                                        <p:attrNameLst>
                                          <p:attrName>style.visibility</p:attrName>
                                        </p:attrNameLst>
                                      </p:cBhvr>
                                      <p:to>
                                        <p:strVal val="visible"/>
                                      </p:to>
                                    </p:set>
                                    <p:animEffect transition="in" filter="wipe(down)">
                                      <p:cBhvr>
                                        <p:cTn id="23" dur="580">
                                          <p:stCondLst>
                                            <p:cond delay="0"/>
                                          </p:stCondLst>
                                        </p:cTn>
                                        <p:tgtEl>
                                          <p:spTgt spid="69651"/>
                                        </p:tgtEl>
                                      </p:cBhvr>
                                    </p:animEffect>
                                    <p:anim calcmode="lin" valueType="num">
                                      <p:cBhvr>
                                        <p:cTn id="24" dur="1822" tmFilter="0,0; 0.14,0.36; 0.43,0.73; 0.71,0.91; 1.0,1.0">
                                          <p:stCondLst>
                                            <p:cond delay="0"/>
                                          </p:stCondLst>
                                        </p:cTn>
                                        <p:tgtEl>
                                          <p:spTgt spid="6965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965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965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965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9651"/>
                                        </p:tgtEl>
                                        <p:attrNameLst>
                                          <p:attrName>ppt_y</p:attrName>
                                        </p:attrNameLst>
                                      </p:cBhvr>
                                      <p:tavLst>
                                        <p:tav tm="0" fmla="#ppt_y-sin(pi*$)/81">
                                          <p:val>
                                            <p:fltVal val="0"/>
                                          </p:val>
                                        </p:tav>
                                        <p:tav tm="100000">
                                          <p:val>
                                            <p:fltVal val="1"/>
                                          </p:val>
                                        </p:tav>
                                      </p:tavLst>
                                    </p:anim>
                                    <p:animScale>
                                      <p:cBhvr>
                                        <p:cTn id="29" dur="26">
                                          <p:stCondLst>
                                            <p:cond delay="650"/>
                                          </p:stCondLst>
                                        </p:cTn>
                                        <p:tgtEl>
                                          <p:spTgt spid="69651"/>
                                        </p:tgtEl>
                                      </p:cBhvr>
                                      <p:to x="100000" y="60000"/>
                                    </p:animScale>
                                    <p:animScale>
                                      <p:cBhvr>
                                        <p:cTn id="30" dur="166" decel="50000">
                                          <p:stCondLst>
                                            <p:cond delay="676"/>
                                          </p:stCondLst>
                                        </p:cTn>
                                        <p:tgtEl>
                                          <p:spTgt spid="69651"/>
                                        </p:tgtEl>
                                      </p:cBhvr>
                                      <p:to x="100000" y="100000"/>
                                    </p:animScale>
                                    <p:animScale>
                                      <p:cBhvr>
                                        <p:cTn id="31" dur="26">
                                          <p:stCondLst>
                                            <p:cond delay="1312"/>
                                          </p:stCondLst>
                                        </p:cTn>
                                        <p:tgtEl>
                                          <p:spTgt spid="69651"/>
                                        </p:tgtEl>
                                      </p:cBhvr>
                                      <p:to x="100000" y="80000"/>
                                    </p:animScale>
                                    <p:animScale>
                                      <p:cBhvr>
                                        <p:cTn id="32" dur="166" decel="50000">
                                          <p:stCondLst>
                                            <p:cond delay="1338"/>
                                          </p:stCondLst>
                                        </p:cTn>
                                        <p:tgtEl>
                                          <p:spTgt spid="69651"/>
                                        </p:tgtEl>
                                      </p:cBhvr>
                                      <p:to x="100000" y="100000"/>
                                    </p:animScale>
                                    <p:animScale>
                                      <p:cBhvr>
                                        <p:cTn id="33" dur="26">
                                          <p:stCondLst>
                                            <p:cond delay="1642"/>
                                          </p:stCondLst>
                                        </p:cTn>
                                        <p:tgtEl>
                                          <p:spTgt spid="69651"/>
                                        </p:tgtEl>
                                      </p:cBhvr>
                                      <p:to x="100000" y="90000"/>
                                    </p:animScale>
                                    <p:animScale>
                                      <p:cBhvr>
                                        <p:cTn id="34" dur="166" decel="50000">
                                          <p:stCondLst>
                                            <p:cond delay="1668"/>
                                          </p:stCondLst>
                                        </p:cTn>
                                        <p:tgtEl>
                                          <p:spTgt spid="69651"/>
                                        </p:tgtEl>
                                      </p:cBhvr>
                                      <p:to x="100000" y="100000"/>
                                    </p:animScale>
                                    <p:animScale>
                                      <p:cBhvr>
                                        <p:cTn id="35" dur="26">
                                          <p:stCondLst>
                                            <p:cond delay="1808"/>
                                          </p:stCondLst>
                                        </p:cTn>
                                        <p:tgtEl>
                                          <p:spTgt spid="69651"/>
                                        </p:tgtEl>
                                      </p:cBhvr>
                                      <p:to x="100000" y="95000"/>
                                    </p:animScale>
                                    <p:animScale>
                                      <p:cBhvr>
                                        <p:cTn id="36" dur="166" decel="50000">
                                          <p:stCondLst>
                                            <p:cond delay="1834"/>
                                          </p:stCondLst>
                                        </p:cTn>
                                        <p:tgtEl>
                                          <p:spTgt spid="69651"/>
                                        </p:tgtEl>
                                      </p:cBhvr>
                                      <p:to x="100000" y="10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69648"/>
                                        </p:tgtEl>
                                        <p:attrNameLst>
                                          <p:attrName>style.visibility</p:attrName>
                                        </p:attrNameLst>
                                      </p:cBhvr>
                                      <p:to>
                                        <p:strVal val="visible"/>
                                      </p:to>
                                    </p:set>
                                    <p:animEffect transition="in" filter="strips(downLeft)">
                                      <p:cBhvr>
                                        <p:cTn id="41" dur="500"/>
                                        <p:tgtEl>
                                          <p:spTgt spid="69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nimBg="1"/>
      <p:bldP spid="69646" grpId="1" animBg="1"/>
      <p:bldP spid="6964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0F6E5570-341F-442B-BBA0-47FE4422E81E}" type="slidenum">
              <a:rPr lang="en-US" altLang="zh-CN"/>
              <a:pPr/>
              <a:t>60</a:t>
            </a:fld>
            <a:endParaRPr lang="en-US" altLang="zh-CN"/>
          </a:p>
        </p:txBody>
      </p:sp>
      <p:grpSp>
        <p:nvGrpSpPr>
          <p:cNvPr id="152589" name="Group 13"/>
          <p:cNvGrpSpPr>
            <a:grpSpLocks/>
          </p:cNvGrpSpPr>
          <p:nvPr/>
        </p:nvGrpSpPr>
        <p:grpSpPr bwMode="auto">
          <a:xfrm>
            <a:off x="611188" y="476250"/>
            <a:ext cx="3314700" cy="457200"/>
            <a:chOff x="385" y="300"/>
            <a:chExt cx="2088" cy="288"/>
          </a:xfrm>
        </p:grpSpPr>
        <p:pic>
          <p:nvPicPr>
            <p:cNvPr id="152580" name="Picture 4" descr="plainblue_banner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0"/>
              <a:ext cx="2088" cy="288"/>
            </a:xfrm>
            <a:prstGeom prst="rect">
              <a:avLst/>
            </a:prstGeom>
            <a:noFill/>
            <a:extLst>
              <a:ext uri="{909E8E84-426E-40DD-AFC4-6F175D3DCCD1}">
                <a14:hiddenFill xmlns:a14="http://schemas.microsoft.com/office/drawing/2010/main">
                  <a:solidFill>
                    <a:srgbClr val="FFFFFF"/>
                  </a:solidFill>
                </a14:hiddenFill>
              </a:ext>
            </a:extLst>
          </p:spPr>
        </p:pic>
        <p:sp>
          <p:nvSpPr>
            <p:cNvPr id="152582" name="Rectangle 6"/>
            <p:cNvSpPr>
              <a:spLocks noChangeArrowheads="1"/>
            </p:cNvSpPr>
            <p:nvPr/>
          </p:nvSpPr>
          <p:spPr bwMode="auto">
            <a:xfrm>
              <a:off x="611" y="300"/>
              <a:ext cx="16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800000"/>
                  </a:solidFill>
                  <a:latin typeface="幼圆" pitchFamily="49" charset="-122"/>
                  <a:ea typeface="幼圆" pitchFamily="49" charset="-122"/>
                  <a:cs typeface="Times New Roman" pitchFamily="18" charset="0"/>
                </a:rPr>
                <a:t>定理</a:t>
              </a:r>
              <a:r>
                <a:rPr lang="en-US" altLang="zh-CN" sz="2000" b="1">
                  <a:solidFill>
                    <a:srgbClr val="800000"/>
                  </a:solidFill>
                  <a:latin typeface="幼圆" pitchFamily="49" charset="-122"/>
                  <a:ea typeface="幼圆" pitchFamily="49" charset="-122"/>
                  <a:cs typeface="Times New Roman" pitchFamily="18" charset="0"/>
                </a:rPr>
                <a:t>8.8</a:t>
              </a:r>
              <a:r>
                <a:rPr lang="en-US" altLang="zh-CN" sz="2000" b="1">
                  <a:latin typeface="幼圆" pitchFamily="49" charset="-122"/>
                  <a:ea typeface="幼圆" pitchFamily="49" charset="-122"/>
                  <a:cs typeface="Times New Roman" pitchFamily="18" charset="0"/>
                </a:rPr>
                <a:t> </a:t>
              </a:r>
              <a:r>
                <a:rPr lang="en-US" altLang="zh-CN" sz="2000">
                  <a:latin typeface="幼圆" pitchFamily="49" charset="-122"/>
                  <a:ea typeface="幼圆" pitchFamily="49" charset="-122"/>
                  <a:cs typeface="Times New Roman" pitchFamily="18" charset="0"/>
                </a:rPr>
                <a:t> </a:t>
              </a:r>
              <a:r>
                <a:rPr lang="en-US" altLang="zh-CN" sz="2000" i="1">
                  <a:latin typeface="幼圆" pitchFamily="49" charset="-122"/>
                  <a:ea typeface="幼圆" pitchFamily="49" charset="-122"/>
                  <a:cs typeface="Times New Roman" pitchFamily="18" charset="0"/>
                </a:rPr>
                <a:t>P   NP</a:t>
              </a:r>
            </a:p>
          </p:txBody>
        </p:sp>
        <p:graphicFrame>
          <p:nvGraphicFramePr>
            <p:cNvPr id="152581" name="Object 5"/>
            <p:cNvGraphicFramePr>
              <a:graphicFrameLocks noChangeAspect="1"/>
            </p:cNvGraphicFramePr>
            <p:nvPr/>
          </p:nvGraphicFramePr>
          <p:xfrm>
            <a:off x="1519" y="328"/>
            <a:ext cx="228" cy="228"/>
          </p:xfrm>
          <a:graphic>
            <a:graphicData uri="http://schemas.openxmlformats.org/presentationml/2006/ole">
              <mc:AlternateContent xmlns:mc="http://schemas.openxmlformats.org/markup-compatibility/2006">
                <mc:Choice xmlns:v="urn:schemas-microsoft-com:vml" Requires="v">
                  <p:oleObj spid="_x0000_s152590" r:id="rId4" imgW="152268" imgH="152268" progId="Equation.DSMT4">
                    <p:embed/>
                  </p:oleObj>
                </mc:Choice>
                <mc:Fallback>
                  <p:oleObj r:id="rId4" imgW="152268" imgH="152268"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 y="328"/>
                          <a:ext cx="228"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2586" name="AutoShape 10"/>
          <p:cNvSpPr>
            <a:spLocks noChangeArrowheads="1"/>
          </p:cNvSpPr>
          <p:nvPr/>
        </p:nvSpPr>
        <p:spPr bwMode="auto">
          <a:xfrm>
            <a:off x="539750" y="1285875"/>
            <a:ext cx="8135938" cy="1458913"/>
          </a:xfrm>
          <a:prstGeom prst="foldedCorner">
            <a:avLst>
              <a:gd name="adj" fmla="val 12500"/>
            </a:avLst>
          </a:prstGeom>
          <a:solidFill>
            <a:srgbClr val="99CCFF">
              <a:alpha val="50000"/>
            </a:srgbClr>
          </a:solidFill>
          <a:ln w="9525">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证明：</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，存在着求解问题</a:t>
            </a:r>
            <a:r>
              <a:rPr lang="en-US" altLang="zh-CN" sz="2000" b="1" i="1">
                <a:solidFill>
                  <a:srgbClr val="000000"/>
                </a:solidFill>
                <a:latin typeface="幼圆" pitchFamily="49" charset="-122"/>
                <a:ea typeface="幼圆" pitchFamily="49" charset="-122"/>
                <a:cs typeface="Times New Roman" pitchFamily="18" charset="0"/>
              </a:rPr>
              <a:t>D</a:t>
            </a:r>
            <a:r>
              <a:rPr lang="zh-CN" altLang="en-US" sz="2000" b="1">
                <a:solidFill>
                  <a:srgbClr val="000000"/>
                </a:solidFill>
                <a:latin typeface="幼圆" pitchFamily="49" charset="-122"/>
                <a:ea typeface="幼圆" pitchFamily="49" charset="-122"/>
                <a:cs typeface="Times New Roman" pitchFamily="18" charset="0"/>
              </a:rPr>
              <a:t>的多项式算法。既然</a:t>
            </a:r>
            <a:r>
              <a:rPr lang="en-US" altLang="zh-CN" sz="2000" b="1" i="1">
                <a:solidFill>
                  <a:srgbClr val="000000"/>
                </a:solidFill>
                <a:latin typeface="幼圆" pitchFamily="49" charset="-122"/>
                <a:ea typeface="幼圆" pitchFamily="49" charset="-122"/>
                <a:cs typeface="Times New Roman" pitchFamily="18" charset="0"/>
              </a:rPr>
              <a:t>D</a:t>
            </a:r>
            <a:r>
              <a:rPr lang="zh-CN" altLang="en-US" sz="2000" b="1">
                <a:solidFill>
                  <a:srgbClr val="000000"/>
                </a:solidFill>
                <a:latin typeface="幼圆" pitchFamily="49" charset="-122"/>
                <a:ea typeface="幼圆" pitchFamily="49" charset="-122"/>
                <a:cs typeface="Times New Roman" pitchFamily="18" charset="0"/>
              </a:rPr>
              <a:t>的任一实例均可在一多项式界内解出，其相应的判定问题究意为</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是</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或</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否</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自然也均可在多项式界内给出回答。其回答为</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是</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的答案也必可在多项式界内检验，故</a:t>
            </a:r>
            <a:r>
              <a:rPr lang="en-US" altLang="zh-CN" sz="2000" b="1" i="1">
                <a:solidFill>
                  <a:srgbClr val="000000"/>
                </a:solidFill>
                <a:latin typeface="幼圆" pitchFamily="49" charset="-122"/>
                <a:ea typeface="幼圆" pitchFamily="49" charset="-122"/>
                <a:cs typeface="Times New Roman" pitchFamily="18" charset="0"/>
              </a:rPr>
              <a:t>D</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。由</a:t>
            </a:r>
            <a:r>
              <a:rPr lang="en-US" altLang="zh-CN" sz="2000" b="1" i="1">
                <a:solidFill>
                  <a:srgbClr val="000000"/>
                </a:solidFill>
                <a:latin typeface="幼圆" pitchFamily="49" charset="-122"/>
                <a:ea typeface="幼圆" pitchFamily="49" charset="-122"/>
                <a:cs typeface="Times New Roman" pitchFamily="18" charset="0"/>
              </a:rPr>
              <a:t>D</a:t>
            </a:r>
            <a:r>
              <a:rPr lang="zh-CN" altLang="en-US" sz="2000" b="1">
                <a:solidFill>
                  <a:srgbClr val="000000"/>
                </a:solidFill>
                <a:latin typeface="幼圆" pitchFamily="49" charset="-122"/>
                <a:ea typeface="幼圆" pitchFamily="49" charset="-122"/>
                <a:cs typeface="Times New Roman" pitchFamily="18" charset="0"/>
              </a:rPr>
              <a:t>的任意性，可知</a:t>
            </a:r>
            <a:r>
              <a:rPr lang="en-US" altLang="zh-CN" sz="2000" b="1" i="1">
                <a:solidFill>
                  <a:srgbClr val="000000"/>
                </a:solidFill>
                <a:latin typeface="幼圆" pitchFamily="49" charset="-122"/>
                <a:ea typeface="幼圆" pitchFamily="49" charset="-122"/>
                <a:cs typeface="Times New Roman" pitchFamily="18" charset="0"/>
              </a:rPr>
              <a:t>PNP</a:t>
            </a:r>
            <a:r>
              <a:rPr lang="zh-CN" altLang="en-US" sz="2000" b="1">
                <a:solidFill>
                  <a:srgbClr val="000000"/>
                </a:solidFill>
                <a:latin typeface="幼圆" pitchFamily="49" charset="-122"/>
                <a:ea typeface="幼圆" pitchFamily="49" charset="-122"/>
                <a:cs typeface="Times New Roman" pitchFamily="18" charset="0"/>
              </a:rPr>
              <a:t>。</a:t>
            </a:r>
            <a:r>
              <a:rPr lang="zh-CN" altLang="en-US" sz="2000">
                <a:latin typeface="幼圆" pitchFamily="49" charset="-122"/>
                <a:ea typeface="幼圆" pitchFamily="49" charset="-122"/>
                <a:cs typeface="Times New Roman" pitchFamily="18" charset="0"/>
              </a:rPr>
              <a:t> </a:t>
            </a:r>
          </a:p>
        </p:txBody>
      </p:sp>
      <p:sp>
        <p:nvSpPr>
          <p:cNvPr id="152587" name="AutoShape 11"/>
          <p:cNvSpPr>
            <a:spLocks noChangeArrowheads="1"/>
          </p:cNvSpPr>
          <p:nvPr/>
        </p:nvSpPr>
        <p:spPr bwMode="auto">
          <a:xfrm>
            <a:off x="468313" y="2924175"/>
            <a:ext cx="8280400" cy="2857500"/>
          </a:xfrm>
          <a:prstGeom prst="flowChartMultidocument">
            <a:avLst/>
          </a:prstGeom>
          <a:solidFill>
            <a:srgbClr val="99CCFF">
              <a:alpha val="80000"/>
            </a:srgbClr>
          </a:solidFill>
          <a:ln w="9525">
            <a:solidFill>
              <a:srgbClr val="00008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至少在目前看来，</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是一个比</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宽广得多的问题类。对于那些为数众多的、至今尚未发现多项式算法的问题，其中相当大一部分可以十分容易地证明是</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问题。例如，</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和</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至今均未找到求解它们的有效算法，但容易证明，</a:t>
            </a:r>
            <a:r>
              <a:rPr lang="en-US" altLang="zh-CN" sz="2000" b="1">
                <a:solidFill>
                  <a:srgbClr val="000000"/>
                </a:solidFill>
                <a:latin typeface="幼圆" pitchFamily="49" charset="-122"/>
                <a:ea typeface="幼圆" pitchFamily="49" charset="-122"/>
                <a:cs typeface="Times New Roman" pitchFamily="18" charset="0"/>
              </a:rPr>
              <a:t>HC∈</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及</a:t>
            </a:r>
            <a:r>
              <a:rPr lang="en-US" altLang="zh-CN" sz="2000" b="1">
                <a:solidFill>
                  <a:srgbClr val="000000"/>
                </a:solidFill>
                <a:latin typeface="幼圆" pitchFamily="49" charset="-122"/>
                <a:ea typeface="幼圆" pitchFamily="49" charset="-122"/>
                <a:cs typeface="Times New Roman" pitchFamily="18" charset="0"/>
              </a:rPr>
              <a:t>TSP∈</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。因为验证一个圈是否是哈密顿圈及验证一哈密顿圈的总长是否不超过</a:t>
            </a:r>
            <a:r>
              <a:rPr lang="en-US" altLang="zh-CN" sz="2000" b="1" i="1">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是十分容易的，计算量不超过一个多项式界。</a:t>
            </a:r>
            <a:r>
              <a:rPr lang="zh-CN" altLang="en-US">
                <a:ea typeface="幼圆" pitchFamily="49" charset="-122"/>
                <a:cs typeface="Times New Roman" pitchFamily="18" charset="0"/>
              </a:rPr>
              <a:t> </a:t>
            </a:r>
          </a:p>
        </p:txBody>
      </p:sp>
      <p:pic>
        <p:nvPicPr>
          <p:cNvPr id="152588" name="Picture 12" descr="GIFICOB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8850" y="5300663"/>
            <a:ext cx="447675"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152589"/>
                                        </p:tgtEl>
                                        <p:attrNameLst>
                                          <p:attrName>style.visibility</p:attrName>
                                        </p:attrNameLst>
                                      </p:cBhvr>
                                      <p:to>
                                        <p:strVal val="visible"/>
                                      </p:to>
                                    </p:set>
                                    <p:anim calcmode="lin" valueType="num">
                                      <p:cBhvr>
                                        <p:cTn id="7" dur="1000" fill="hold"/>
                                        <p:tgtEl>
                                          <p:spTgt spid="152589"/>
                                        </p:tgtEl>
                                        <p:attrNameLst>
                                          <p:attrName>ppt_x</p:attrName>
                                        </p:attrNameLst>
                                      </p:cBhvr>
                                      <p:tavLst>
                                        <p:tav tm="0">
                                          <p:val>
                                            <p:strVal val="#ppt_x-.2"/>
                                          </p:val>
                                        </p:tav>
                                        <p:tav tm="100000">
                                          <p:val>
                                            <p:strVal val="#ppt_x"/>
                                          </p:val>
                                        </p:tav>
                                      </p:tavLst>
                                    </p:anim>
                                    <p:anim calcmode="lin" valueType="num">
                                      <p:cBhvr>
                                        <p:cTn id="8" dur="1000" fill="hold"/>
                                        <p:tgtEl>
                                          <p:spTgt spid="15258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258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152586"/>
                                        </p:tgtEl>
                                        <p:attrNameLst>
                                          <p:attrName>style.visibility</p:attrName>
                                        </p:attrNameLst>
                                      </p:cBhvr>
                                      <p:to>
                                        <p:strVal val="visible"/>
                                      </p:to>
                                    </p:set>
                                    <p:animEffect transition="in" filter="checkerboard(across)">
                                      <p:cBhvr>
                                        <p:cTn id="14" dur="500"/>
                                        <p:tgtEl>
                                          <p:spTgt spid="15258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7" presetClass="entr" presetSubtype="0" fill="hold" nodeType="clickEffect">
                                  <p:stCondLst>
                                    <p:cond delay="0"/>
                                  </p:stCondLst>
                                  <p:childTnLst>
                                    <p:set>
                                      <p:cBhvr>
                                        <p:cTn id="18" dur="1" fill="hold">
                                          <p:stCondLst>
                                            <p:cond delay="0"/>
                                          </p:stCondLst>
                                        </p:cTn>
                                        <p:tgtEl>
                                          <p:spTgt spid="152588"/>
                                        </p:tgtEl>
                                        <p:attrNameLst>
                                          <p:attrName>style.visibility</p:attrName>
                                        </p:attrNameLst>
                                      </p:cBhvr>
                                      <p:to>
                                        <p:strVal val="visible"/>
                                      </p:to>
                                    </p:set>
                                    <p:animEffect transition="in" filter="fade">
                                      <p:cBhvr>
                                        <p:cTn id="19" dur="1000"/>
                                        <p:tgtEl>
                                          <p:spTgt spid="152588"/>
                                        </p:tgtEl>
                                      </p:cBhvr>
                                    </p:animEffect>
                                    <p:anim calcmode="lin" valueType="num">
                                      <p:cBhvr>
                                        <p:cTn id="20" dur="1000" fill="hold"/>
                                        <p:tgtEl>
                                          <p:spTgt spid="152588"/>
                                        </p:tgtEl>
                                        <p:attrNameLst>
                                          <p:attrName>ppt_x</p:attrName>
                                        </p:attrNameLst>
                                      </p:cBhvr>
                                      <p:tavLst>
                                        <p:tav tm="0">
                                          <p:val>
                                            <p:strVal val="#ppt_x"/>
                                          </p:val>
                                        </p:tav>
                                        <p:tav tm="100000">
                                          <p:val>
                                            <p:strVal val="#ppt_x"/>
                                          </p:val>
                                        </p:tav>
                                      </p:tavLst>
                                    </p:anim>
                                    <p:anim calcmode="lin" valueType="num">
                                      <p:cBhvr>
                                        <p:cTn id="21" dur="900" decel="100000" fill="hold"/>
                                        <p:tgtEl>
                                          <p:spTgt spid="15258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52588"/>
                                        </p:tgtEl>
                                        <p:attrNameLst>
                                          <p:attrName>ppt_y</p:attrName>
                                        </p:attrNameLst>
                                      </p:cBhvr>
                                      <p:tavLst>
                                        <p:tav tm="0">
                                          <p:val>
                                            <p:strVal val="#ppt_y-.03"/>
                                          </p:val>
                                        </p:tav>
                                        <p:tav tm="100000">
                                          <p:val>
                                            <p:strVal val="#ppt_y"/>
                                          </p:val>
                                        </p:tav>
                                      </p:tavLst>
                                    </p:anim>
                                  </p:childTnLst>
                                </p:cTn>
                              </p:par>
                            </p:childTnLst>
                          </p:cTn>
                        </p:par>
                        <p:par>
                          <p:cTn id="23" fill="hold" nodeType="afterGroup">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52587"/>
                                        </p:tgtEl>
                                        <p:attrNameLst>
                                          <p:attrName>style.visibility</p:attrName>
                                        </p:attrNameLst>
                                      </p:cBhvr>
                                      <p:to>
                                        <p:strVal val="visible"/>
                                      </p:to>
                                    </p:set>
                                    <p:animEffect transition="in" filter="fade">
                                      <p:cBhvr>
                                        <p:cTn id="26" dur="1000"/>
                                        <p:tgtEl>
                                          <p:spTgt spid="152587"/>
                                        </p:tgtEl>
                                      </p:cBhvr>
                                    </p:animEffect>
                                    <p:anim calcmode="lin" valueType="num">
                                      <p:cBhvr>
                                        <p:cTn id="27" dur="1000" fill="hold"/>
                                        <p:tgtEl>
                                          <p:spTgt spid="152587"/>
                                        </p:tgtEl>
                                        <p:attrNameLst>
                                          <p:attrName>ppt_x</p:attrName>
                                        </p:attrNameLst>
                                      </p:cBhvr>
                                      <p:tavLst>
                                        <p:tav tm="0">
                                          <p:val>
                                            <p:strVal val="#ppt_x"/>
                                          </p:val>
                                        </p:tav>
                                        <p:tav tm="100000">
                                          <p:val>
                                            <p:strVal val="#ppt_x"/>
                                          </p:val>
                                        </p:tav>
                                      </p:tavLst>
                                    </p:anim>
                                    <p:anim calcmode="lin" valueType="num">
                                      <p:cBhvr>
                                        <p:cTn id="28" dur="1000" fill="hold"/>
                                        <p:tgtEl>
                                          <p:spTgt spid="1525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6" grpId="0" animBg="1"/>
      <p:bldP spid="15258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782A7EC0-1E74-4DAB-82C8-3F7EBF62CF34}" type="slidenum">
              <a:rPr lang="en-US" altLang="zh-CN"/>
              <a:pPr/>
              <a:t>61</a:t>
            </a:fld>
            <a:endParaRPr lang="en-US" altLang="zh-CN"/>
          </a:p>
        </p:txBody>
      </p:sp>
      <p:sp>
        <p:nvSpPr>
          <p:cNvPr id="153604" name="AutoShape 4"/>
          <p:cNvSpPr>
            <a:spLocks noChangeArrowheads="1"/>
          </p:cNvSpPr>
          <p:nvPr/>
        </p:nvSpPr>
        <p:spPr bwMode="auto">
          <a:xfrm>
            <a:off x="539750" y="476250"/>
            <a:ext cx="8208963" cy="3454400"/>
          </a:xfrm>
          <a:prstGeom prst="wedgeRectCallout">
            <a:avLst>
              <a:gd name="adj1" fmla="val -46056"/>
              <a:gd name="adj2" fmla="val 55329"/>
            </a:avLst>
          </a:prstGeom>
          <a:solidFill>
            <a:srgbClr val="FF9999">
              <a:alpha val="30000"/>
            </a:srgbClr>
          </a:solidFill>
          <a:ln w="9525" algn="ctr">
            <a:solidFill>
              <a:srgbClr val="FF505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000000"/>
                </a:solidFill>
                <a:latin typeface="幼圆" pitchFamily="49" charset="-122"/>
                <a:ea typeface="幼圆" pitchFamily="49" charset="-122"/>
                <a:cs typeface="Times New Roman" pitchFamily="18" charset="0"/>
              </a:rPr>
              <a:t>前面已经谈到，绝大多数数学家猜测</a:t>
            </a:r>
            <a:r>
              <a:rPr lang="en-US" altLang="zh-CN" sz="2000" b="1" i="1">
                <a:solidFill>
                  <a:srgbClr val="000000"/>
                </a:solidFill>
                <a:latin typeface="幼圆" pitchFamily="49" charset="-122"/>
                <a:ea typeface="幼圆" pitchFamily="49" charset="-122"/>
                <a:cs typeface="Times New Roman" pitchFamily="18" charset="0"/>
              </a:rPr>
              <a:t>P</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。如果这一猜测是正确的，那么哪些问题不在</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中的可能性最大（即最不可能有多项式算法）。</a:t>
            </a:r>
            <a:r>
              <a:rPr lang="en-US" altLang="zh-CN" sz="2000" b="1">
                <a:solidFill>
                  <a:srgbClr val="000000"/>
                </a:solidFill>
                <a:latin typeface="幼圆" pitchFamily="49" charset="-122"/>
                <a:ea typeface="幼圆" pitchFamily="49" charset="-122"/>
                <a:cs typeface="Times New Roman" pitchFamily="18" charset="0"/>
              </a:rPr>
              <a:t>1972</a:t>
            </a:r>
            <a:r>
              <a:rPr lang="zh-CN" altLang="en-US" sz="2000" b="1">
                <a:solidFill>
                  <a:srgbClr val="000000"/>
                </a:solidFill>
                <a:latin typeface="幼圆" pitchFamily="49" charset="-122"/>
                <a:ea typeface="幼圆" pitchFamily="49" charset="-122"/>
                <a:cs typeface="Times New Roman" pitchFamily="18" charset="0"/>
              </a:rPr>
              <a:t>年，加拿大数学家</a:t>
            </a:r>
            <a:r>
              <a:rPr lang="en-US" altLang="zh-CN" sz="2000" b="1">
                <a:solidFill>
                  <a:srgbClr val="000000"/>
                </a:solidFill>
                <a:latin typeface="幼圆" pitchFamily="49" charset="-122"/>
                <a:ea typeface="幼圆" pitchFamily="49" charset="-122"/>
                <a:cs typeface="Times New Roman" pitchFamily="18" charset="0"/>
              </a:rPr>
              <a:t>S.A.Cook</a:t>
            </a:r>
            <a:r>
              <a:rPr lang="zh-CN" altLang="en-US" sz="2000" b="1">
                <a:solidFill>
                  <a:srgbClr val="000000"/>
                </a:solidFill>
                <a:latin typeface="幼圆" pitchFamily="49" charset="-122"/>
                <a:ea typeface="幼圆" pitchFamily="49" charset="-122"/>
                <a:cs typeface="Times New Roman" pitchFamily="18" charset="0"/>
              </a:rPr>
              <a:t>发表了一篇十分著名的论文。他指出，存在一类他称之为</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完全类的问题，这类问题有如下两个性质：（</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）这类问题中的任何一个都不能用任何已知的多项式算法求解（尽管数学家们已作了几十年努力，至今仍毫无结果）；（</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）若其中的任何一个问题有了多项式算法，则该类中的任何一个也就有了多项式算法。</a:t>
            </a:r>
            <a:r>
              <a:rPr lang="en-US" altLang="zh-CN" sz="2000" b="1">
                <a:solidFill>
                  <a:srgbClr val="000000"/>
                </a:solidFill>
                <a:latin typeface="幼圆" pitchFamily="49" charset="-122"/>
                <a:ea typeface="幼圆" pitchFamily="49" charset="-122"/>
                <a:cs typeface="Times New Roman" pitchFamily="18" charset="0"/>
              </a:rPr>
              <a:t>Cook</a:t>
            </a:r>
            <a:r>
              <a:rPr lang="zh-CN" altLang="en-US" sz="2000" b="1">
                <a:solidFill>
                  <a:srgbClr val="000000"/>
                </a:solidFill>
                <a:latin typeface="幼圆" pitchFamily="49" charset="-122"/>
                <a:ea typeface="幼圆" pitchFamily="49" charset="-122"/>
                <a:cs typeface="Times New Roman" pitchFamily="18" charset="0"/>
              </a:rPr>
              <a:t>在他的文章中证明，满足问题（简记</a:t>
            </a:r>
            <a:r>
              <a:rPr lang="en-US" altLang="zh-CN" sz="2000" b="1">
                <a:solidFill>
                  <a:srgbClr val="000000"/>
                </a:solidFill>
                <a:latin typeface="幼圆" pitchFamily="49" charset="-122"/>
                <a:ea typeface="幼圆" pitchFamily="49" charset="-122"/>
                <a:cs typeface="Times New Roman" pitchFamily="18" charset="0"/>
              </a:rPr>
              <a:t>SAT</a:t>
            </a:r>
            <a:r>
              <a:rPr lang="zh-CN" altLang="en-US" sz="2000" b="1">
                <a:solidFill>
                  <a:srgbClr val="000000"/>
                </a:solidFill>
                <a:latin typeface="幼圆" pitchFamily="49" charset="-122"/>
                <a:ea typeface="幼圆" pitchFamily="49" charset="-122"/>
                <a:cs typeface="Times New Roman" pitchFamily="18" charset="0"/>
              </a:rPr>
              <a:t>）是</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完全的，任一</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问题可多项式转化为</a:t>
            </a:r>
            <a:r>
              <a:rPr lang="en-US" altLang="zh-CN" sz="2000" b="1">
                <a:solidFill>
                  <a:srgbClr val="000000"/>
                </a:solidFill>
                <a:latin typeface="幼圆" pitchFamily="49" charset="-122"/>
                <a:ea typeface="幼圆" pitchFamily="49" charset="-122"/>
                <a:cs typeface="Times New Roman" pitchFamily="18" charset="0"/>
              </a:rPr>
              <a:t>SAT</a:t>
            </a:r>
            <a:r>
              <a:rPr lang="zh-CN" altLang="en-US" sz="2000" b="1">
                <a:solidFill>
                  <a:srgbClr val="000000"/>
                </a:solidFill>
                <a:latin typeface="幼圆" pitchFamily="49" charset="-122"/>
                <a:ea typeface="幼圆" pitchFamily="49" charset="-122"/>
                <a:cs typeface="Times New Roman" pitchFamily="18" charset="0"/>
              </a:rPr>
              <a:t>问题。故假如能找到求解</a:t>
            </a:r>
            <a:r>
              <a:rPr lang="en-US" altLang="zh-CN" sz="2000" b="1">
                <a:solidFill>
                  <a:srgbClr val="000000"/>
                </a:solidFill>
                <a:latin typeface="幼圆" pitchFamily="49" charset="-122"/>
                <a:ea typeface="幼圆" pitchFamily="49" charset="-122"/>
                <a:cs typeface="Times New Roman" pitchFamily="18" charset="0"/>
              </a:rPr>
              <a:t>SAT</a:t>
            </a:r>
            <a:r>
              <a:rPr lang="zh-CN" altLang="en-US" sz="2000" b="1">
                <a:solidFill>
                  <a:srgbClr val="000000"/>
                </a:solidFill>
                <a:latin typeface="幼圆" pitchFamily="49" charset="-122"/>
                <a:ea typeface="幼圆" pitchFamily="49" charset="-122"/>
                <a:cs typeface="Times New Roman" pitchFamily="18" charset="0"/>
              </a:rPr>
              <a:t>问题的多项式时间算法，则任一</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问题均能找到多项式算法。由于普遍认为</a:t>
            </a:r>
            <a:r>
              <a:rPr lang="en-US" altLang="zh-CN" sz="2000" b="1" i="1">
                <a:solidFill>
                  <a:srgbClr val="000000"/>
                </a:solidFill>
                <a:latin typeface="幼圆" pitchFamily="49" charset="-122"/>
                <a:ea typeface="幼圆" pitchFamily="49" charset="-122"/>
                <a:cs typeface="Times New Roman" pitchFamily="18" charset="0"/>
              </a:rPr>
              <a:t>P</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，故</a:t>
            </a:r>
            <a:r>
              <a:rPr lang="en-US" altLang="zh-CN" sz="2000" b="1">
                <a:solidFill>
                  <a:srgbClr val="000000"/>
                </a:solidFill>
                <a:latin typeface="幼圆" pitchFamily="49" charset="-122"/>
                <a:ea typeface="幼圆" pitchFamily="49" charset="-122"/>
                <a:cs typeface="Times New Roman" pitchFamily="18" charset="0"/>
              </a:rPr>
              <a:t>SAT</a:t>
            </a:r>
            <a:r>
              <a:rPr lang="zh-CN" altLang="en-US" sz="2000" b="1">
                <a:solidFill>
                  <a:srgbClr val="000000"/>
                </a:solidFill>
                <a:latin typeface="幼圆" pitchFamily="49" charset="-122"/>
                <a:ea typeface="幼圆" pitchFamily="49" charset="-122"/>
                <a:cs typeface="Times New Roman" pitchFamily="18" charset="0"/>
              </a:rPr>
              <a:t>问题被认为不可能存在多项式算法（否则将得出令人震惊的结果</a:t>
            </a:r>
            <a:r>
              <a:rPr lang="en-US" altLang="zh-CN" sz="2000" b="1" i="1">
                <a:solidFill>
                  <a:srgbClr val="000000"/>
                </a:solidFill>
                <a:latin typeface="幼圆" pitchFamily="49" charset="-122"/>
                <a:ea typeface="幼圆" pitchFamily="49" charset="-122"/>
                <a:cs typeface="Times New Roman" pitchFamily="18" charset="0"/>
              </a:rPr>
              <a:t>P</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a:t>
            </a:r>
            <a:r>
              <a:rPr lang="zh-CN" altLang="en-US">
                <a:ea typeface="幼圆" pitchFamily="49" charset="-122"/>
                <a:cs typeface="Times New Roman" pitchFamily="18" charset="0"/>
              </a:rPr>
              <a:t> </a:t>
            </a:r>
          </a:p>
        </p:txBody>
      </p:sp>
      <p:sp>
        <p:nvSpPr>
          <p:cNvPr id="153605" name="AutoShape 5"/>
          <p:cNvSpPr>
            <a:spLocks noChangeArrowheads="1"/>
          </p:cNvSpPr>
          <p:nvPr/>
        </p:nvSpPr>
        <p:spPr bwMode="auto">
          <a:xfrm>
            <a:off x="1116013" y="4149725"/>
            <a:ext cx="7705725" cy="431800"/>
          </a:xfrm>
          <a:prstGeom prst="wedgeRoundRectCallout">
            <a:avLst>
              <a:gd name="adj1" fmla="val -54472"/>
              <a:gd name="adj2" fmla="val -27940"/>
              <a:gd name="adj3" fmla="val 16667"/>
            </a:avLst>
          </a:prstGeom>
          <a:solidFill>
            <a:srgbClr val="FF9999">
              <a:alpha val="60001"/>
            </a:srgbClr>
          </a:solidFill>
          <a:ln w="9525" algn="ctr">
            <a:solidFill>
              <a:srgbClr val="8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2000" b="1">
                <a:solidFill>
                  <a:srgbClr val="000000"/>
                </a:solidFill>
                <a:latin typeface="幼圆" pitchFamily="49" charset="-122"/>
                <a:ea typeface="幼圆" pitchFamily="49" charset="-122"/>
                <a:cs typeface="Times New Roman" pitchFamily="18" charset="0"/>
              </a:rPr>
              <a:t>为了说明什么是</a:t>
            </a:r>
            <a:r>
              <a:rPr lang="en-US" altLang="zh-CN" sz="2000" b="1">
                <a:solidFill>
                  <a:srgbClr val="000000"/>
                </a:solidFill>
                <a:latin typeface="幼圆" pitchFamily="49" charset="-122"/>
                <a:ea typeface="幼圆" pitchFamily="49" charset="-122"/>
                <a:cs typeface="Times New Roman" pitchFamily="18" charset="0"/>
              </a:rPr>
              <a:t>SAT</a:t>
            </a:r>
            <a:r>
              <a:rPr lang="zh-CN" altLang="en-US" sz="2000" b="1">
                <a:solidFill>
                  <a:srgbClr val="000000"/>
                </a:solidFill>
                <a:latin typeface="幼圆" pitchFamily="49" charset="-122"/>
                <a:ea typeface="幼圆" pitchFamily="49" charset="-122"/>
                <a:cs typeface="Times New Roman" pitchFamily="18" charset="0"/>
              </a:rPr>
              <a:t>问题，先引进下面的定义。</a:t>
            </a:r>
          </a:p>
        </p:txBody>
      </p:sp>
      <p:sp>
        <p:nvSpPr>
          <p:cNvPr id="153606" name="AutoShape 6"/>
          <p:cNvSpPr>
            <a:spLocks noChangeArrowheads="1"/>
          </p:cNvSpPr>
          <p:nvPr/>
        </p:nvSpPr>
        <p:spPr bwMode="auto">
          <a:xfrm>
            <a:off x="539750" y="4735513"/>
            <a:ext cx="8280400" cy="1458912"/>
          </a:xfrm>
          <a:prstGeom prst="foldedCorner">
            <a:avLst>
              <a:gd name="adj" fmla="val 12500"/>
            </a:avLst>
          </a:prstGeom>
          <a:solidFill>
            <a:srgbClr val="99CCFF">
              <a:alpha val="60001"/>
            </a:srgbClr>
          </a:solidFill>
          <a:ln w="9525">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800000"/>
                </a:solidFill>
                <a:latin typeface="幼圆" pitchFamily="49" charset="-122"/>
                <a:ea typeface="幼圆" pitchFamily="49" charset="-122"/>
                <a:cs typeface="Times New Roman" pitchFamily="18" charset="0"/>
              </a:rPr>
              <a:t>定义</a:t>
            </a:r>
            <a:r>
              <a:rPr lang="en-US" altLang="zh-CN" sz="2000" b="1">
                <a:solidFill>
                  <a:srgbClr val="800000"/>
                </a:solidFill>
                <a:latin typeface="幼圆" pitchFamily="49" charset="-122"/>
                <a:ea typeface="幼圆" pitchFamily="49" charset="-122"/>
                <a:cs typeface="Times New Roman" pitchFamily="18" charset="0"/>
              </a:rPr>
              <a:t>8.9</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（布尔变量与布尔表达式）一个只能取值</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真 </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和</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假</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（或者</a:t>
            </a:r>
            <a:r>
              <a:rPr lang="zh-CN" altLang="en-US"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0</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和</a:t>
            </a:r>
            <a:r>
              <a:rPr lang="zh-CN" altLang="en-US"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）的变量称为布尔变量。一个由布尔变量通过</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或</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与</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非</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逻辑运算符号连接而成的表达式称为布尔表达式。（注：可用</a:t>
            </a:r>
            <a:r>
              <a:rPr lang="zh-CN" altLang="en-US"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表示</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或</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表示</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与</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表示</a:t>
            </a:r>
            <a:r>
              <a:rPr lang="zh-CN" altLang="en-US" sz="2000" b="1">
                <a:solidFill>
                  <a:srgbClr val="000000"/>
                </a:solidFill>
                <a:latin typeface="Times New Roman"/>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zh-CN" altLang="en-US" sz="2000" b="1">
                <a:solidFill>
                  <a:srgbClr val="000000"/>
                </a:solidFill>
                <a:latin typeface="幼圆" pitchFamily="49" charset="-122"/>
                <a:ea typeface="幼圆" pitchFamily="49" charset="-122"/>
                <a:cs typeface="Times New Roman" pitchFamily="18" charset="0"/>
              </a:rPr>
              <a:t>非</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p>
        </p:txBody>
      </p:sp>
      <p:pic>
        <p:nvPicPr>
          <p:cNvPr id="153607" name="Picture 7" descr="GIFICOB0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716338"/>
            <a:ext cx="714375" cy="895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afterEffect">
                                  <p:stCondLst>
                                    <p:cond delay="0"/>
                                  </p:stCondLst>
                                  <p:childTnLst>
                                    <p:set>
                                      <p:cBhvr>
                                        <p:cTn id="6" dur="1" fill="hold">
                                          <p:stCondLst>
                                            <p:cond delay="0"/>
                                          </p:stCondLst>
                                        </p:cTn>
                                        <p:tgtEl>
                                          <p:spTgt spid="153607"/>
                                        </p:tgtEl>
                                        <p:attrNameLst>
                                          <p:attrName>style.visibility</p:attrName>
                                        </p:attrNameLst>
                                      </p:cBhvr>
                                      <p:to>
                                        <p:strVal val="visible"/>
                                      </p:to>
                                    </p:set>
                                    <p:animScale>
                                      <p:cBhvr>
                                        <p:cTn id="7" dur="1000" decel="50000" fill="hold">
                                          <p:stCondLst>
                                            <p:cond delay="0"/>
                                          </p:stCondLst>
                                        </p:cTn>
                                        <p:tgtEl>
                                          <p:spTgt spid="15360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53607"/>
                                        </p:tgtEl>
                                        <p:attrNameLst>
                                          <p:attrName>ppt_x</p:attrName>
                                          <p:attrName>ppt_y</p:attrName>
                                        </p:attrNameLst>
                                      </p:cBhvr>
                                    </p:animMotion>
                                    <p:animEffect transition="in" filter="fade">
                                      <p:cBhvr>
                                        <p:cTn id="9" dur="1000"/>
                                        <p:tgtEl>
                                          <p:spTgt spid="15360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153604"/>
                                        </p:tgtEl>
                                        <p:attrNameLst>
                                          <p:attrName>style.visibility</p:attrName>
                                        </p:attrNameLst>
                                      </p:cBhvr>
                                      <p:to>
                                        <p:strVal val="visible"/>
                                      </p:to>
                                    </p:set>
                                    <p:animEffect transition="in" filter="checkerboard(across)">
                                      <p:cBhvr>
                                        <p:cTn id="14" dur="500"/>
                                        <p:tgtEl>
                                          <p:spTgt spid="15360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53605"/>
                                        </p:tgtEl>
                                        <p:attrNameLst>
                                          <p:attrName>style.visibility</p:attrName>
                                        </p:attrNameLst>
                                      </p:cBhvr>
                                      <p:to>
                                        <p:strVal val="visible"/>
                                      </p:to>
                                    </p:set>
                                    <p:animEffect transition="in" filter="dissolve">
                                      <p:cBhvr>
                                        <p:cTn id="19" dur="500"/>
                                        <p:tgtEl>
                                          <p:spTgt spid="1536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7" presetClass="entr" presetSubtype="0" fill="hold" grpId="0" nodeType="clickEffect">
                                  <p:stCondLst>
                                    <p:cond delay="0"/>
                                  </p:stCondLst>
                                  <p:childTnLst>
                                    <p:set>
                                      <p:cBhvr>
                                        <p:cTn id="23" dur="1" fill="hold">
                                          <p:stCondLst>
                                            <p:cond delay="0"/>
                                          </p:stCondLst>
                                        </p:cTn>
                                        <p:tgtEl>
                                          <p:spTgt spid="153606"/>
                                        </p:tgtEl>
                                        <p:attrNameLst>
                                          <p:attrName>style.visibility</p:attrName>
                                        </p:attrNameLst>
                                      </p:cBhvr>
                                      <p:to>
                                        <p:strVal val="visible"/>
                                      </p:to>
                                    </p:set>
                                    <p:animEffect transition="in" filter="fade">
                                      <p:cBhvr>
                                        <p:cTn id="24" dur="1000"/>
                                        <p:tgtEl>
                                          <p:spTgt spid="153606"/>
                                        </p:tgtEl>
                                      </p:cBhvr>
                                    </p:animEffect>
                                    <p:anim calcmode="lin" valueType="num">
                                      <p:cBhvr>
                                        <p:cTn id="25" dur="1000" fill="hold"/>
                                        <p:tgtEl>
                                          <p:spTgt spid="153606"/>
                                        </p:tgtEl>
                                        <p:attrNameLst>
                                          <p:attrName>ppt_x</p:attrName>
                                        </p:attrNameLst>
                                      </p:cBhvr>
                                      <p:tavLst>
                                        <p:tav tm="0">
                                          <p:val>
                                            <p:strVal val="#ppt_x"/>
                                          </p:val>
                                        </p:tav>
                                        <p:tav tm="100000">
                                          <p:val>
                                            <p:strVal val="#ppt_x"/>
                                          </p:val>
                                        </p:tav>
                                      </p:tavLst>
                                    </p:anim>
                                    <p:anim calcmode="lin" valueType="num">
                                      <p:cBhvr>
                                        <p:cTn id="26" dur="900" decel="100000" fill="hold"/>
                                        <p:tgtEl>
                                          <p:spTgt spid="153606"/>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5360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nimBg="1"/>
      <p:bldP spid="153605" grpId="0" animBg="1"/>
      <p:bldP spid="15360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095ADD96-2061-485A-8A59-336A109DDFB8}" type="slidenum">
              <a:rPr lang="en-US" altLang="zh-CN"/>
              <a:pPr/>
              <a:t>62</a:t>
            </a:fld>
            <a:endParaRPr lang="en-US" altLang="zh-CN"/>
          </a:p>
        </p:txBody>
      </p:sp>
      <p:sp>
        <p:nvSpPr>
          <p:cNvPr id="154630" name="Rectangle 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4632"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54636" name="Group 12"/>
          <p:cNvGrpSpPr>
            <a:grpSpLocks/>
          </p:cNvGrpSpPr>
          <p:nvPr/>
        </p:nvGrpSpPr>
        <p:grpSpPr bwMode="auto">
          <a:xfrm>
            <a:off x="392113" y="333375"/>
            <a:ext cx="8466137" cy="1571625"/>
            <a:chOff x="247" y="210"/>
            <a:chExt cx="5333" cy="990"/>
          </a:xfrm>
        </p:grpSpPr>
        <p:sp>
          <p:nvSpPr>
            <p:cNvPr id="154628" name="AutoShape 4"/>
            <p:cNvSpPr>
              <a:spLocks noChangeArrowheads="1"/>
            </p:cNvSpPr>
            <p:nvPr/>
          </p:nvSpPr>
          <p:spPr bwMode="auto">
            <a:xfrm>
              <a:off x="247" y="210"/>
              <a:ext cx="5333" cy="990"/>
            </a:xfrm>
            <a:prstGeom prst="horizontalScroll">
              <a:avLst>
                <a:gd name="adj" fmla="val 8500"/>
              </a:avLst>
            </a:prstGeom>
            <a:solidFill>
              <a:srgbClr val="99CC00">
                <a:alpha val="60001"/>
              </a:srgbClr>
            </a:solidFill>
            <a:ln w="9525">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800000"/>
                  </a:solidFill>
                  <a:latin typeface="幼圆" pitchFamily="49" charset="-122"/>
                  <a:ea typeface="幼圆" pitchFamily="49" charset="-122"/>
                  <a:cs typeface="Times New Roman" pitchFamily="18" charset="0"/>
                </a:rPr>
                <a:t>例</a:t>
              </a:r>
              <a:r>
                <a:rPr lang="en-US" altLang="zh-CN" sz="2000" b="1">
                  <a:solidFill>
                    <a:srgbClr val="800000"/>
                  </a:solidFill>
                  <a:latin typeface="幼圆" pitchFamily="49" charset="-122"/>
                  <a:ea typeface="幼圆" pitchFamily="49" charset="-122"/>
                  <a:cs typeface="Times New Roman" pitchFamily="18" charset="0"/>
                </a:rPr>
                <a:t>8.10</a:t>
              </a:r>
              <a:r>
                <a:rPr lang="en-US" altLang="zh-CN" sz="2000" b="1">
                  <a:solidFill>
                    <a:srgbClr val="000000"/>
                  </a:solidFill>
                  <a:latin typeface="幼圆" pitchFamily="49" charset="-122"/>
                  <a:ea typeface="幼圆" pitchFamily="49" charset="-122"/>
                  <a:cs typeface="Times New Roman" pitchFamily="18" charset="0"/>
                </a:rPr>
                <a:t>   </a:t>
              </a:r>
            </a:p>
            <a:p>
              <a:pPr algn="l"/>
              <a:r>
                <a:rPr lang="en-US" altLang="zh-CN" sz="2000" b="1">
                  <a:solidFill>
                    <a:srgbClr val="000000"/>
                  </a:solidFill>
                  <a:latin typeface="幼圆" pitchFamily="49" charset="-122"/>
                  <a:ea typeface="幼圆" pitchFamily="49" charset="-122"/>
                  <a:cs typeface="Times New Roman" pitchFamily="18" charset="0"/>
                </a:rPr>
                <a:t>(1)</a:t>
              </a:r>
            </a:p>
            <a:p>
              <a:pPr algn="l"/>
              <a:r>
                <a:rPr lang="en-US" altLang="zh-CN" sz="2000" b="1">
                  <a:solidFill>
                    <a:srgbClr val="000000"/>
                  </a:solidFill>
                  <a:latin typeface="幼圆" pitchFamily="49" charset="-122"/>
                  <a:ea typeface="幼圆" pitchFamily="49" charset="-122"/>
                  <a:cs typeface="Times New Roman" pitchFamily="18" charset="0"/>
                </a:rPr>
                <a:t>(2)   </a:t>
              </a:r>
            </a:p>
            <a:p>
              <a:pPr algn="l"/>
              <a:endParaRPr lang="en-US" altLang="zh-CN" sz="2000" b="1">
                <a:solidFill>
                  <a:srgbClr val="000000"/>
                </a:solidFill>
                <a:latin typeface="幼圆" pitchFamily="49" charset="-122"/>
                <a:ea typeface="幼圆" pitchFamily="49" charset="-122"/>
                <a:cs typeface="Times New Roman" pitchFamily="18" charset="0"/>
              </a:endParaRPr>
            </a:p>
          </p:txBody>
        </p:sp>
        <p:graphicFrame>
          <p:nvGraphicFramePr>
            <p:cNvPr id="154629" name="Object 5"/>
            <p:cNvGraphicFramePr>
              <a:graphicFrameLocks noChangeAspect="1"/>
            </p:cNvGraphicFramePr>
            <p:nvPr/>
          </p:nvGraphicFramePr>
          <p:xfrm>
            <a:off x="1429" y="482"/>
            <a:ext cx="1995" cy="284"/>
          </p:xfrm>
          <a:graphic>
            <a:graphicData uri="http://schemas.openxmlformats.org/presentationml/2006/ole">
              <mc:AlternateContent xmlns:mc="http://schemas.openxmlformats.org/markup-compatibility/2006">
                <mc:Choice xmlns:v="urn:schemas-microsoft-com:vml" Requires="v">
                  <p:oleObj spid="_x0000_s154638" r:id="rId3" imgW="1638300" imgH="228600" progId="Equation.DSMT4">
                    <p:embed/>
                  </p:oleObj>
                </mc:Choice>
                <mc:Fallback>
                  <p:oleObj r:id="rId3" imgW="16383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 y="482"/>
                          <a:ext cx="1995"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631" name="Object 7"/>
            <p:cNvGraphicFramePr>
              <a:graphicFrameLocks noChangeAspect="1"/>
            </p:cNvGraphicFramePr>
            <p:nvPr/>
          </p:nvGraphicFramePr>
          <p:xfrm>
            <a:off x="1383" y="697"/>
            <a:ext cx="3856" cy="271"/>
          </p:xfrm>
          <a:graphic>
            <a:graphicData uri="http://schemas.openxmlformats.org/presentationml/2006/ole">
              <mc:AlternateContent xmlns:mc="http://schemas.openxmlformats.org/markup-compatibility/2006">
                <mc:Choice xmlns:v="urn:schemas-microsoft-com:vml" Requires="v">
                  <p:oleObj spid="_x0000_s154639" r:id="rId5" imgW="3251200" imgH="228600" progId="Equation.DSMT4">
                    <p:embed/>
                  </p:oleObj>
                </mc:Choice>
                <mc:Fallback>
                  <p:oleObj r:id="rId5" imgW="325120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 y="697"/>
                          <a:ext cx="3856"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4635" name="AutoShape 11"/>
          <p:cNvSpPr>
            <a:spLocks noChangeArrowheads="1"/>
          </p:cNvSpPr>
          <p:nvPr/>
        </p:nvSpPr>
        <p:spPr bwMode="auto">
          <a:xfrm>
            <a:off x="466725" y="3644900"/>
            <a:ext cx="8353425" cy="2003425"/>
          </a:xfrm>
          <a:prstGeom prst="flowChartDocument">
            <a:avLst/>
          </a:prstGeom>
          <a:solidFill>
            <a:srgbClr val="FF9999">
              <a:alpha val="39999"/>
            </a:srgbClr>
          </a:solidFill>
          <a:ln w="9525" algn="ctr">
            <a:solidFill>
              <a:srgbClr val="FF505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布尔表达式中每一括号内的子式被称为一个句子。当且仅当每一句子的取值为真时布尔表达式的值才为真。给定一个布尔表达式，若存在布尔变量的一组取值使此表达式的值为真，则称此布尔表达式是可满足的，否则称之为不可满足的。例</a:t>
            </a:r>
            <a:r>
              <a:rPr lang="en-US" altLang="zh-CN" sz="2000" b="1">
                <a:solidFill>
                  <a:srgbClr val="000000"/>
                </a:solidFill>
                <a:latin typeface="幼圆" pitchFamily="49" charset="-122"/>
                <a:ea typeface="幼圆" pitchFamily="49" charset="-122"/>
                <a:cs typeface="Times New Roman" pitchFamily="18" charset="0"/>
              </a:rPr>
              <a:t>8.10</a:t>
            </a:r>
            <a:r>
              <a:rPr lang="zh-CN" altLang="en-US" sz="2000" b="1">
                <a:solidFill>
                  <a:srgbClr val="000000"/>
                </a:solidFill>
                <a:latin typeface="幼圆" pitchFamily="49" charset="-122"/>
                <a:ea typeface="幼圆" pitchFamily="49" charset="-122"/>
                <a:cs typeface="Times New Roman" pitchFamily="18" charset="0"/>
              </a:rPr>
              <a:t>中的（</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）是可满足的，而（</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）是不可满足的。</a:t>
            </a:r>
          </a:p>
        </p:txBody>
      </p:sp>
      <p:sp>
        <p:nvSpPr>
          <p:cNvPr id="154637" name="Rectangle 13"/>
          <p:cNvSpPr>
            <a:spLocks noChangeArrowheads="1"/>
          </p:cNvSpPr>
          <p:nvPr/>
        </p:nvSpPr>
        <p:spPr bwMode="auto">
          <a:xfrm>
            <a:off x="468313" y="2268538"/>
            <a:ext cx="8351837" cy="1016000"/>
          </a:xfrm>
          <a:prstGeom prst="rect">
            <a:avLst/>
          </a:prstGeom>
          <a:solidFill>
            <a:srgbClr val="99CCFF">
              <a:alpha val="39999"/>
            </a:srgbClr>
          </a:solidFill>
          <a:ln w="9525" algn="ctr">
            <a:solidFill>
              <a:srgbClr val="3366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）和（</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）都是布尔表达式。对（</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），若取</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真，</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真，</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假，则表达式的值为真，对（</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），不论布尔变量怎样取值，布尔表达式（</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）的值均不可能为真。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54636"/>
                                        </p:tgtEl>
                                        <p:attrNameLst>
                                          <p:attrName>style.visibility</p:attrName>
                                        </p:attrNameLst>
                                      </p:cBhvr>
                                      <p:to>
                                        <p:strVal val="visible"/>
                                      </p:to>
                                    </p:set>
                                    <p:animEffect transition="in" filter="checkerboard(across)">
                                      <p:cBhvr>
                                        <p:cTn id="7" dur="500"/>
                                        <p:tgtEl>
                                          <p:spTgt spid="154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54637"/>
                                        </p:tgtEl>
                                        <p:attrNameLst>
                                          <p:attrName>style.visibility</p:attrName>
                                        </p:attrNameLst>
                                      </p:cBhvr>
                                      <p:to>
                                        <p:strVal val="visible"/>
                                      </p:to>
                                    </p:set>
                                    <p:anim calcmode="lin" valueType="num">
                                      <p:cBhvr>
                                        <p:cTn id="12" dur="1000" fill="hold"/>
                                        <p:tgtEl>
                                          <p:spTgt spid="154637"/>
                                        </p:tgtEl>
                                        <p:attrNameLst>
                                          <p:attrName>ppt_x</p:attrName>
                                        </p:attrNameLst>
                                      </p:cBhvr>
                                      <p:tavLst>
                                        <p:tav tm="0">
                                          <p:val>
                                            <p:strVal val="#ppt_x-.2"/>
                                          </p:val>
                                        </p:tav>
                                        <p:tav tm="100000">
                                          <p:val>
                                            <p:strVal val="#ppt_x"/>
                                          </p:val>
                                        </p:tav>
                                      </p:tavLst>
                                    </p:anim>
                                    <p:anim calcmode="lin" valueType="num">
                                      <p:cBhvr>
                                        <p:cTn id="13" dur="1000" fill="hold"/>
                                        <p:tgtEl>
                                          <p:spTgt spid="15463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5463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154635"/>
                                        </p:tgtEl>
                                        <p:attrNameLst>
                                          <p:attrName>style.visibility</p:attrName>
                                        </p:attrNameLst>
                                      </p:cBhvr>
                                      <p:to>
                                        <p:strVal val="visible"/>
                                      </p:to>
                                    </p:set>
                                    <p:animEffect transition="in" filter="strips(downLeft)">
                                      <p:cBhvr>
                                        <p:cTn id="19" dur="500"/>
                                        <p:tgtEl>
                                          <p:spTgt spid="154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5" grpId="0" animBg="1"/>
      <p:bldP spid="15463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AE53F616-256E-4C30-AC95-2A91721773D7}" type="slidenum">
              <a:rPr lang="en-US" altLang="zh-CN"/>
              <a:pPr/>
              <a:t>63</a:t>
            </a:fld>
            <a:endParaRPr lang="en-US" altLang="zh-CN"/>
          </a:p>
        </p:txBody>
      </p:sp>
      <p:sp>
        <p:nvSpPr>
          <p:cNvPr id="155652" name="AutoShape 4"/>
          <p:cNvSpPr>
            <a:spLocks noChangeArrowheads="1"/>
          </p:cNvSpPr>
          <p:nvPr/>
        </p:nvSpPr>
        <p:spPr bwMode="auto">
          <a:xfrm>
            <a:off x="323850" y="333375"/>
            <a:ext cx="8569325" cy="1120775"/>
          </a:xfrm>
          <a:prstGeom prst="foldedCorner">
            <a:avLst>
              <a:gd name="adj" fmla="val 12500"/>
            </a:avLst>
          </a:prstGeom>
          <a:solidFill>
            <a:srgbClr val="FF99CC">
              <a:alpha val="70000"/>
            </a:srgbClr>
          </a:solidFill>
          <a:ln w="9525">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latin typeface="幼圆" pitchFamily="49" charset="-122"/>
                <a:ea typeface="幼圆" pitchFamily="49" charset="-122"/>
              </a:rPr>
              <a:t>例</a:t>
            </a:r>
            <a:r>
              <a:rPr lang="en-US" altLang="zh-CN" sz="2000" b="1">
                <a:latin typeface="幼圆" pitchFamily="49" charset="-122"/>
                <a:ea typeface="幼圆" pitchFamily="49" charset="-122"/>
              </a:rPr>
              <a:t>8.12  </a:t>
            </a:r>
            <a:r>
              <a:rPr lang="zh-CN" altLang="en-US" sz="2000" b="1">
                <a:latin typeface="幼圆" pitchFamily="49" charset="-122"/>
                <a:ea typeface="幼圆" pitchFamily="49" charset="-122"/>
              </a:rPr>
              <a:t>（</a:t>
            </a:r>
            <a:r>
              <a:rPr lang="en-US" altLang="zh-CN" sz="2000" b="1" i="1">
                <a:latin typeface="幼圆" pitchFamily="49" charset="-122"/>
                <a:ea typeface="幼圆" pitchFamily="49" charset="-122"/>
              </a:rPr>
              <a:t>SAT</a:t>
            </a:r>
            <a:r>
              <a:rPr lang="zh-CN" altLang="en-US" sz="2000" b="1">
                <a:latin typeface="幼圆" pitchFamily="49" charset="-122"/>
                <a:ea typeface="幼圆" pitchFamily="49" charset="-122"/>
              </a:rPr>
              <a:t>问题）  给定布尔变量</a:t>
            </a:r>
            <a:r>
              <a:rPr lang="en-US" altLang="zh-CN" sz="2000" b="1" i="1">
                <a:latin typeface="幼圆" pitchFamily="49" charset="-122"/>
                <a:ea typeface="幼圆" pitchFamily="49" charset="-122"/>
              </a:rPr>
              <a:t>x</a:t>
            </a:r>
            <a:r>
              <a:rPr lang="en-US" altLang="zh-CN" sz="2000" b="1">
                <a:latin typeface="幼圆" pitchFamily="49" charset="-122"/>
                <a:ea typeface="幼圆" pitchFamily="49" charset="-122"/>
              </a:rPr>
              <a:t>1,</a:t>
            </a:r>
            <a:r>
              <a:rPr lang="en-US" altLang="zh-CN" sz="2000" b="1">
                <a:latin typeface="Arial"/>
                <a:ea typeface="幼圆" pitchFamily="49" charset="-122"/>
              </a:rPr>
              <a:t>…</a:t>
            </a:r>
            <a:r>
              <a:rPr lang="en-US" altLang="zh-CN" sz="2000" b="1">
                <a:latin typeface="幼圆" pitchFamily="49" charset="-122"/>
                <a:ea typeface="幼圆" pitchFamily="49" charset="-122"/>
              </a:rPr>
              <a:t>,</a:t>
            </a:r>
            <a:r>
              <a:rPr lang="en-US" altLang="zh-CN" sz="2000" b="1" i="1">
                <a:latin typeface="幼圆" pitchFamily="49" charset="-122"/>
                <a:ea typeface="幼圆" pitchFamily="49" charset="-122"/>
              </a:rPr>
              <a:t>xn</a:t>
            </a:r>
            <a:r>
              <a:rPr lang="zh-CN" altLang="en-US" sz="2000" b="1">
                <a:latin typeface="幼圆" pitchFamily="49" charset="-122"/>
                <a:ea typeface="幼圆" pitchFamily="49" charset="-122"/>
              </a:rPr>
              <a:t>的一个布尔表达式</a:t>
            </a:r>
            <a:r>
              <a:rPr lang="en-US" altLang="zh-CN" sz="2000" b="1" i="1">
                <a:latin typeface="幼圆" pitchFamily="49" charset="-122"/>
                <a:ea typeface="幼圆" pitchFamily="49" charset="-122"/>
              </a:rPr>
              <a:t>c</a:t>
            </a:r>
            <a:r>
              <a:rPr lang="en-US" altLang="zh-CN" sz="2000" b="1">
                <a:latin typeface="幼圆" pitchFamily="49" charset="-122"/>
                <a:ea typeface="幼圆" pitchFamily="49" charset="-122"/>
              </a:rPr>
              <a:t>1</a:t>
            </a:r>
            <a:r>
              <a:rPr lang="en-US" altLang="zh-CN" sz="2000" b="1">
                <a:latin typeface="Arial"/>
                <a:ea typeface="幼圆" pitchFamily="49" charset="-122"/>
              </a:rPr>
              <a:t>·</a:t>
            </a:r>
            <a:r>
              <a:rPr lang="en-US" altLang="zh-CN" sz="2000" b="1" i="1">
                <a:latin typeface="幼圆" pitchFamily="49" charset="-122"/>
                <a:ea typeface="幼圆" pitchFamily="49" charset="-122"/>
              </a:rPr>
              <a:t>c</a:t>
            </a:r>
            <a:r>
              <a:rPr lang="en-US" altLang="zh-CN" sz="2000" b="1">
                <a:latin typeface="幼圆" pitchFamily="49" charset="-122"/>
                <a:ea typeface="幼圆" pitchFamily="49" charset="-122"/>
              </a:rPr>
              <a:t>2</a:t>
            </a:r>
            <a:r>
              <a:rPr lang="en-US" altLang="zh-CN" sz="2000" b="1">
                <a:latin typeface="Arial"/>
                <a:ea typeface="幼圆" pitchFamily="49" charset="-122"/>
              </a:rPr>
              <a:t>·…·</a:t>
            </a:r>
            <a:r>
              <a:rPr lang="en-US" altLang="zh-CN" sz="2000" b="1" i="1">
                <a:latin typeface="幼圆" pitchFamily="49" charset="-122"/>
                <a:ea typeface="幼圆" pitchFamily="49" charset="-122"/>
              </a:rPr>
              <a:t>cm</a:t>
            </a:r>
            <a:r>
              <a:rPr lang="zh-CN" altLang="en-US" sz="2000" b="1">
                <a:latin typeface="幼圆" pitchFamily="49" charset="-122"/>
                <a:ea typeface="幼圆" pitchFamily="49" charset="-122"/>
              </a:rPr>
              <a:t>，其中</a:t>
            </a:r>
            <a:r>
              <a:rPr lang="en-US" altLang="zh-CN" sz="2000" b="1" i="1">
                <a:latin typeface="幼圆" pitchFamily="49" charset="-122"/>
                <a:ea typeface="幼圆" pitchFamily="49" charset="-122"/>
              </a:rPr>
              <a:t>ci</a:t>
            </a:r>
            <a:r>
              <a:rPr lang="zh-CN" altLang="en-US" sz="2000" b="1">
                <a:latin typeface="幼圆" pitchFamily="49" charset="-122"/>
                <a:ea typeface="幼圆" pitchFamily="49" charset="-122"/>
              </a:rPr>
              <a:t>为用</a:t>
            </a:r>
            <a:r>
              <a:rPr lang="en-US" altLang="zh-CN" sz="2000" b="1" i="1">
                <a:latin typeface="幼圆" pitchFamily="49" charset="-122"/>
                <a:ea typeface="幼圆" pitchFamily="49" charset="-122"/>
              </a:rPr>
              <a:t>x</a:t>
            </a:r>
            <a:r>
              <a:rPr lang="en-US" altLang="zh-CN" sz="2000" b="1">
                <a:latin typeface="幼圆" pitchFamily="49" charset="-122"/>
                <a:ea typeface="幼圆" pitchFamily="49" charset="-122"/>
              </a:rPr>
              <a:t>1,</a:t>
            </a:r>
            <a:r>
              <a:rPr lang="en-US" altLang="zh-CN" sz="2000" b="1">
                <a:latin typeface="Arial"/>
                <a:ea typeface="幼圆" pitchFamily="49" charset="-122"/>
              </a:rPr>
              <a:t>…</a:t>
            </a:r>
            <a:r>
              <a:rPr lang="en-US" altLang="zh-CN" sz="2000" b="1">
                <a:latin typeface="幼圆" pitchFamily="49" charset="-122"/>
                <a:ea typeface="幼圆" pitchFamily="49" charset="-122"/>
              </a:rPr>
              <a:t>,</a:t>
            </a:r>
            <a:r>
              <a:rPr lang="en-US" altLang="zh-CN" sz="2000" b="1" i="1">
                <a:latin typeface="幼圆" pitchFamily="49" charset="-122"/>
                <a:ea typeface="幼圆" pitchFamily="49" charset="-122"/>
              </a:rPr>
              <a:t>xn</a:t>
            </a:r>
            <a:r>
              <a:rPr lang="zh-CN" altLang="en-US" sz="2000" b="1">
                <a:latin typeface="幼圆" pitchFamily="49" charset="-122"/>
                <a:ea typeface="幼圆" pitchFamily="49" charset="-122"/>
              </a:rPr>
              <a:t>构成的句子，问此表达式是可满足的吗？</a:t>
            </a:r>
            <a:r>
              <a:rPr lang="zh-CN" altLang="en-US" sz="2000">
                <a:latin typeface="幼圆" pitchFamily="49" charset="-122"/>
                <a:ea typeface="幼圆" pitchFamily="49" charset="-122"/>
              </a:rPr>
              <a:t> </a:t>
            </a:r>
          </a:p>
        </p:txBody>
      </p:sp>
      <p:sp>
        <p:nvSpPr>
          <p:cNvPr id="155653" name="Rectangle 5"/>
          <p:cNvSpPr>
            <a:spLocks noChangeArrowheads="1"/>
          </p:cNvSpPr>
          <p:nvPr/>
        </p:nvSpPr>
        <p:spPr bwMode="auto">
          <a:xfrm>
            <a:off x="323850" y="1557338"/>
            <a:ext cx="8569325" cy="714375"/>
          </a:xfrm>
          <a:prstGeom prst="rect">
            <a:avLst/>
          </a:prstGeom>
          <a:solidFill>
            <a:srgbClr val="99CC00">
              <a:alpha val="60001"/>
            </a:srgbClr>
          </a:solidFill>
          <a:ln w="12700" algn="ctr">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a:solidFill>
                  <a:srgbClr val="000000"/>
                </a:solidFill>
                <a:latin typeface="幼圆" pitchFamily="49" charset="-122"/>
                <a:ea typeface="幼圆" pitchFamily="49" charset="-122"/>
                <a:cs typeface="Times New Roman" pitchFamily="18" charset="0"/>
              </a:rPr>
              <a:t>SAT</a:t>
            </a:r>
            <a:r>
              <a:rPr lang="zh-CN" altLang="en-US" sz="2000" b="1">
                <a:solidFill>
                  <a:srgbClr val="000000"/>
                </a:solidFill>
                <a:latin typeface="幼圆" pitchFamily="49" charset="-122"/>
                <a:ea typeface="幼圆" pitchFamily="49" charset="-122"/>
                <a:cs typeface="Times New Roman" pitchFamily="18" charset="0"/>
              </a:rPr>
              <a:t>问题是数理逻辑中的中心问题之一，这一点可从计算机的运算方式看出，故设计一个较好的求解</a:t>
            </a:r>
            <a:r>
              <a:rPr lang="en-US" altLang="zh-CN" sz="2000" b="1">
                <a:solidFill>
                  <a:srgbClr val="000000"/>
                </a:solidFill>
                <a:latin typeface="幼圆" pitchFamily="49" charset="-122"/>
                <a:ea typeface="幼圆" pitchFamily="49" charset="-122"/>
                <a:cs typeface="Times New Roman" pitchFamily="18" charset="0"/>
              </a:rPr>
              <a:t>SAT</a:t>
            </a:r>
            <a:r>
              <a:rPr lang="zh-CN" altLang="en-US" sz="2000" b="1">
                <a:solidFill>
                  <a:srgbClr val="000000"/>
                </a:solidFill>
                <a:latin typeface="幼圆" pitchFamily="49" charset="-122"/>
                <a:ea typeface="幼圆" pitchFamily="49" charset="-122"/>
                <a:cs typeface="Times New Roman" pitchFamily="18" charset="0"/>
              </a:rPr>
              <a:t>问题的算法具有重要意义。</a:t>
            </a:r>
          </a:p>
        </p:txBody>
      </p:sp>
      <p:sp>
        <p:nvSpPr>
          <p:cNvPr id="155654" name="AutoShape 6"/>
          <p:cNvSpPr>
            <a:spLocks noChangeArrowheads="1"/>
          </p:cNvSpPr>
          <p:nvPr/>
        </p:nvSpPr>
        <p:spPr bwMode="auto">
          <a:xfrm>
            <a:off x="323850" y="2370138"/>
            <a:ext cx="8569325" cy="2138362"/>
          </a:xfrm>
          <a:prstGeom prst="foldedCorner">
            <a:avLst>
              <a:gd name="adj" fmla="val 12500"/>
            </a:avLst>
          </a:prstGeom>
          <a:solidFill>
            <a:srgbClr val="99CC00">
              <a:alpha val="60001"/>
            </a:srgbClr>
          </a:solidFill>
          <a:ln w="9525">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a:solidFill>
                  <a:srgbClr val="000000"/>
                </a:solidFill>
                <a:latin typeface="幼圆" pitchFamily="49" charset="-122"/>
                <a:ea typeface="幼圆" pitchFamily="49" charset="-122"/>
                <a:cs typeface="Times New Roman" pitchFamily="18" charset="0"/>
              </a:rPr>
              <a:t>1972</a:t>
            </a:r>
            <a:r>
              <a:rPr lang="zh-CN" altLang="en-US" sz="2000" b="1">
                <a:solidFill>
                  <a:srgbClr val="000000"/>
                </a:solidFill>
                <a:latin typeface="幼圆" pitchFamily="49" charset="-122"/>
                <a:ea typeface="幼圆" pitchFamily="49" charset="-122"/>
                <a:cs typeface="Times New Roman" pitchFamily="18" charset="0"/>
              </a:rPr>
              <a:t>年，</a:t>
            </a:r>
            <a:r>
              <a:rPr lang="en-US" altLang="zh-CN" sz="2000" b="1">
                <a:solidFill>
                  <a:srgbClr val="000000"/>
                </a:solidFill>
                <a:latin typeface="幼圆" pitchFamily="49" charset="-122"/>
                <a:ea typeface="幼圆" pitchFamily="49" charset="-122"/>
                <a:cs typeface="Times New Roman" pitchFamily="18" charset="0"/>
              </a:rPr>
              <a:t>R.M.Karp </a:t>
            </a:r>
            <a:r>
              <a:rPr lang="zh-CN" altLang="en-US" sz="2000" b="1">
                <a:solidFill>
                  <a:srgbClr val="000000"/>
                </a:solidFill>
                <a:latin typeface="幼圆" pitchFamily="49" charset="-122"/>
                <a:ea typeface="幼圆" pitchFamily="49" charset="-122"/>
                <a:cs typeface="Times New Roman" pitchFamily="18" charset="0"/>
              </a:rPr>
              <a:t>以多项式转化的方式证明并列出</a:t>
            </a:r>
            <a:r>
              <a:rPr lang="en-US" altLang="zh-CN" sz="2000" b="1">
                <a:solidFill>
                  <a:srgbClr val="000000"/>
                </a:solidFill>
                <a:latin typeface="幼圆" pitchFamily="49" charset="-122"/>
                <a:ea typeface="幼圆" pitchFamily="49" charset="-122"/>
                <a:cs typeface="Times New Roman" pitchFamily="18" charset="0"/>
              </a:rPr>
              <a:t>21</a:t>
            </a:r>
            <a:r>
              <a:rPr lang="zh-CN" altLang="en-US" sz="2000" b="1">
                <a:solidFill>
                  <a:srgbClr val="000000"/>
                </a:solidFill>
                <a:latin typeface="幼圆" pitchFamily="49" charset="-122"/>
                <a:ea typeface="幼圆" pitchFamily="49" charset="-122"/>
                <a:cs typeface="Times New Roman" pitchFamily="18" charset="0"/>
              </a:rPr>
              <a:t>个</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完全问题。此后，大量</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完全问题一一被证明。短短十几年时间，已知的</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完全问题就达到了 </a:t>
            </a:r>
            <a:r>
              <a:rPr lang="en-US" altLang="zh-CN" sz="2000" b="1">
                <a:solidFill>
                  <a:srgbClr val="000000"/>
                </a:solidFill>
                <a:latin typeface="幼圆" pitchFamily="49" charset="-122"/>
                <a:ea typeface="幼圆" pitchFamily="49" charset="-122"/>
                <a:cs typeface="Times New Roman" pitchFamily="18" charset="0"/>
              </a:rPr>
              <a:t>4000</a:t>
            </a:r>
            <a:r>
              <a:rPr lang="zh-CN" altLang="en-US" sz="2000" b="1">
                <a:solidFill>
                  <a:srgbClr val="000000"/>
                </a:solidFill>
                <a:latin typeface="幼圆" pitchFamily="49" charset="-122"/>
                <a:ea typeface="幼圆" pitchFamily="49" charset="-122"/>
                <a:cs typeface="Times New Roman" pitchFamily="18" charset="0"/>
              </a:rPr>
              <a:t>多个，其中包括前面提到过的</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和</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。总之，</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完全类是一个极为庞大的问题类，其中包含着无穷多个问题。按照目前普遍的看法，这些问题中的任意一个都不应当有多项式算法，即求解它的任一算法在遇到最</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坏</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的实例时都需要化指数时间。</a:t>
            </a:r>
            <a:r>
              <a:rPr lang="zh-CN" altLang="en-US" sz="2000" b="1">
                <a:latin typeface="幼圆" pitchFamily="49" charset="-122"/>
                <a:ea typeface="幼圆" pitchFamily="49" charset="-122"/>
                <a:cs typeface="Times New Roman" pitchFamily="18" charset="0"/>
              </a:rPr>
              <a:t> </a:t>
            </a:r>
          </a:p>
        </p:txBody>
      </p:sp>
      <p:sp>
        <p:nvSpPr>
          <p:cNvPr id="155655" name="AutoShape 7"/>
          <p:cNvSpPr>
            <a:spLocks noChangeArrowheads="1"/>
          </p:cNvSpPr>
          <p:nvPr/>
        </p:nvSpPr>
        <p:spPr bwMode="auto">
          <a:xfrm>
            <a:off x="323850" y="4652963"/>
            <a:ext cx="6192838" cy="2003425"/>
          </a:xfrm>
          <a:prstGeom prst="flowChartDocument">
            <a:avLst/>
          </a:prstGeom>
          <a:solidFill>
            <a:srgbClr val="99CCFF">
              <a:alpha val="60001"/>
            </a:srgbClr>
          </a:solidFill>
          <a:ln w="9525" algn="ctr">
            <a:solidFill>
              <a:srgbClr val="3366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类、</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完全类及</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类的关系如图</a:t>
            </a:r>
            <a:r>
              <a:rPr lang="en-US" altLang="zh-CN" sz="2000" b="1">
                <a:solidFill>
                  <a:srgbClr val="000000"/>
                </a:solidFill>
                <a:latin typeface="幼圆" pitchFamily="49" charset="-122"/>
                <a:ea typeface="幼圆" pitchFamily="49" charset="-122"/>
                <a:cs typeface="Times New Roman" pitchFamily="18" charset="0"/>
              </a:rPr>
              <a:t>8.3</a:t>
            </a:r>
            <a:r>
              <a:rPr lang="zh-CN" altLang="en-US" sz="2000" b="1">
                <a:solidFill>
                  <a:srgbClr val="000000"/>
                </a:solidFill>
                <a:latin typeface="幼圆" pitchFamily="49" charset="-122"/>
                <a:ea typeface="幼圆" pitchFamily="49" charset="-122"/>
                <a:cs typeface="Times New Roman" pitchFamily="18" charset="0"/>
              </a:rPr>
              <a:t>所示，即，</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完全类。还有很多离散问题目前尚未搞清它们的计算复杂性。有些将被证明是</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问题，有些将被证明是 </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完全的。此外，确实存在着</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以外的问题，其求解更为困难。</a:t>
            </a:r>
          </a:p>
        </p:txBody>
      </p:sp>
      <p:pic>
        <p:nvPicPr>
          <p:cNvPr id="155657" name="Picture 9"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4581525"/>
            <a:ext cx="142875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5652"/>
                                        </p:tgtEl>
                                        <p:attrNameLst>
                                          <p:attrName>style.visibility</p:attrName>
                                        </p:attrNameLst>
                                      </p:cBhvr>
                                      <p:to>
                                        <p:strVal val="visible"/>
                                      </p:to>
                                    </p:set>
                                    <p:anim calcmode="lin" valueType="num">
                                      <p:cBhvr additive="base">
                                        <p:cTn id="7" dur="500" fill="hold"/>
                                        <p:tgtEl>
                                          <p:spTgt spid="155652"/>
                                        </p:tgtEl>
                                        <p:attrNameLst>
                                          <p:attrName>ppt_x</p:attrName>
                                        </p:attrNameLst>
                                      </p:cBhvr>
                                      <p:tavLst>
                                        <p:tav tm="0">
                                          <p:val>
                                            <p:strVal val="0-#ppt_w/2"/>
                                          </p:val>
                                        </p:tav>
                                        <p:tav tm="100000">
                                          <p:val>
                                            <p:strVal val="#ppt_x"/>
                                          </p:val>
                                        </p:tav>
                                      </p:tavLst>
                                    </p:anim>
                                    <p:anim calcmode="lin" valueType="num">
                                      <p:cBhvr additive="base">
                                        <p:cTn id="8" dur="500" fill="hold"/>
                                        <p:tgtEl>
                                          <p:spTgt spid="1556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55653"/>
                                        </p:tgtEl>
                                        <p:attrNameLst>
                                          <p:attrName>style.visibility</p:attrName>
                                        </p:attrNameLst>
                                      </p:cBhvr>
                                      <p:to>
                                        <p:strVal val="visible"/>
                                      </p:to>
                                    </p:set>
                                    <p:animEffect transition="in" filter="checkerboard(across)">
                                      <p:cBhvr>
                                        <p:cTn id="13" dur="500"/>
                                        <p:tgtEl>
                                          <p:spTgt spid="1556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5654"/>
                                        </p:tgtEl>
                                        <p:attrNameLst>
                                          <p:attrName>style.visibility</p:attrName>
                                        </p:attrNameLst>
                                      </p:cBhvr>
                                      <p:to>
                                        <p:strVal val="visible"/>
                                      </p:to>
                                    </p:set>
                                    <p:animEffect transition="in" filter="fade">
                                      <p:cBhvr>
                                        <p:cTn id="18" dur="1000"/>
                                        <p:tgtEl>
                                          <p:spTgt spid="155654"/>
                                        </p:tgtEl>
                                      </p:cBhvr>
                                    </p:animEffect>
                                    <p:anim calcmode="lin" valueType="num">
                                      <p:cBhvr>
                                        <p:cTn id="19" dur="1000" fill="hold"/>
                                        <p:tgtEl>
                                          <p:spTgt spid="155654"/>
                                        </p:tgtEl>
                                        <p:attrNameLst>
                                          <p:attrName>ppt_x</p:attrName>
                                        </p:attrNameLst>
                                      </p:cBhvr>
                                      <p:tavLst>
                                        <p:tav tm="0">
                                          <p:val>
                                            <p:strVal val="#ppt_x"/>
                                          </p:val>
                                        </p:tav>
                                        <p:tav tm="100000">
                                          <p:val>
                                            <p:strVal val="#ppt_x"/>
                                          </p:val>
                                        </p:tav>
                                      </p:tavLst>
                                    </p:anim>
                                    <p:anim calcmode="lin" valueType="num">
                                      <p:cBhvr>
                                        <p:cTn id="20" dur="1000" fill="hold"/>
                                        <p:tgtEl>
                                          <p:spTgt spid="155654"/>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155655"/>
                                        </p:tgtEl>
                                        <p:attrNameLst>
                                          <p:attrName>style.visibility</p:attrName>
                                        </p:attrNameLst>
                                      </p:cBhvr>
                                      <p:to>
                                        <p:strVal val="visible"/>
                                      </p:to>
                                    </p:set>
                                    <p:animEffect transition="in" filter="fade">
                                      <p:cBhvr>
                                        <p:cTn id="25" dur="1000"/>
                                        <p:tgtEl>
                                          <p:spTgt spid="155655"/>
                                        </p:tgtEl>
                                      </p:cBhvr>
                                    </p:animEffect>
                                    <p:anim calcmode="lin" valueType="num">
                                      <p:cBhvr>
                                        <p:cTn id="26" dur="1000" fill="hold"/>
                                        <p:tgtEl>
                                          <p:spTgt spid="155655"/>
                                        </p:tgtEl>
                                        <p:attrNameLst>
                                          <p:attrName>ppt_x</p:attrName>
                                        </p:attrNameLst>
                                      </p:cBhvr>
                                      <p:tavLst>
                                        <p:tav tm="0">
                                          <p:val>
                                            <p:strVal val="#ppt_x"/>
                                          </p:val>
                                        </p:tav>
                                        <p:tav tm="100000">
                                          <p:val>
                                            <p:strVal val="#ppt_x"/>
                                          </p:val>
                                        </p:tav>
                                      </p:tavLst>
                                    </p:anim>
                                    <p:anim calcmode="lin" valueType="num">
                                      <p:cBhvr>
                                        <p:cTn id="27" dur="900" decel="100000" fill="hold"/>
                                        <p:tgtEl>
                                          <p:spTgt spid="15565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55655"/>
                                        </p:tgtEl>
                                        <p:attrNameLst>
                                          <p:attrName>ppt_y</p:attrName>
                                        </p:attrNameLst>
                                      </p:cBhvr>
                                      <p:tavLst>
                                        <p:tav tm="0">
                                          <p:val>
                                            <p:strVal val="#ppt_y-.03"/>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7" presetClass="entr" presetSubtype="0" fill="hold" nodeType="clickEffect">
                                  <p:stCondLst>
                                    <p:cond delay="0"/>
                                  </p:stCondLst>
                                  <p:childTnLst>
                                    <p:set>
                                      <p:cBhvr>
                                        <p:cTn id="32" dur="1" fill="hold">
                                          <p:stCondLst>
                                            <p:cond delay="0"/>
                                          </p:stCondLst>
                                        </p:cTn>
                                        <p:tgtEl>
                                          <p:spTgt spid="155657"/>
                                        </p:tgtEl>
                                        <p:attrNameLst>
                                          <p:attrName>style.visibility</p:attrName>
                                        </p:attrNameLst>
                                      </p:cBhvr>
                                      <p:to>
                                        <p:strVal val="visible"/>
                                      </p:to>
                                    </p:set>
                                    <p:animEffect transition="in" filter="fade">
                                      <p:cBhvr>
                                        <p:cTn id="33" dur="1000"/>
                                        <p:tgtEl>
                                          <p:spTgt spid="155657"/>
                                        </p:tgtEl>
                                      </p:cBhvr>
                                    </p:animEffect>
                                    <p:anim calcmode="lin" valueType="num">
                                      <p:cBhvr>
                                        <p:cTn id="34" dur="1000" fill="hold"/>
                                        <p:tgtEl>
                                          <p:spTgt spid="155657"/>
                                        </p:tgtEl>
                                        <p:attrNameLst>
                                          <p:attrName>ppt_x</p:attrName>
                                        </p:attrNameLst>
                                      </p:cBhvr>
                                      <p:tavLst>
                                        <p:tav tm="0">
                                          <p:val>
                                            <p:strVal val="#ppt_x"/>
                                          </p:val>
                                        </p:tav>
                                        <p:tav tm="100000">
                                          <p:val>
                                            <p:strVal val="#ppt_x"/>
                                          </p:val>
                                        </p:tav>
                                      </p:tavLst>
                                    </p:anim>
                                    <p:anim calcmode="lin" valueType="num">
                                      <p:cBhvr>
                                        <p:cTn id="35" dur="900" decel="100000" fill="hold"/>
                                        <p:tgtEl>
                                          <p:spTgt spid="155657"/>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5565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nimBg="1"/>
      <p:bldP spid="155653" grpId="0" animBg="1"/>
      <p:bldP spid="155654" grpId="0" animBg="1"/>
      <p:bldP spid="15565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BED2D4FA-47FA-43A9-B061-600896F4398A}" type="slidenum">
              <a:rPr lang="en-US" altLang="zh-CN"/>
              <a:pPr/>
              <a:t>64</a:t>
            </a:fld>
            <a:endParaRPr lang="en-US" altLang="zh-CN"/>
          </a:p>
        </p:txBody>
      </p:sp>
      <p:sp>
        <p:nvSpPr>
          <p:cNvPr id="156674" name="Rectangle 2"/>
          <p:cNvSpPr>
            <a:spLocks noGrp="1" noChangeArrowheads="1"/>
          </p:cNvSpPr>
          <p:nvPr>
            <p:ph type="title"/>
          </p:nvPr>
        </p:nvSpPr>
        <p:spPr>
          <a:xfrm>
            <a:off x="468313" y="476250"/>
            <a:ext cx="7848600" cy="955675"/>
          </a:xfrm>
          <a:noFill/>
          <a:ln>
            <a:solidFill>
              <a:srgbClr val="008000"/>
            </a:solidFill>
          </a:ln>
        </p:spPr>
        <p:txBody>
          <a:bodyPr/>
          <a:lstStyle/>
          <a:p>
            <a:r>
              <a:rPr lang="zh-CN" altLang="en-US" sz="2800">
                <a:solidFill>
                  <a:srgbClr val="5BB600"/>
                </a:solidFill>
              </a:rPr>
              <a:t>二、有关离散问题模型及其算法的几点附加说明</a:t>
            </a:r>
          </a:p>
        </p:txBody>
      </p:sp>
      <p:sp>
        <p:nvSpPr>
          <p:cNvPr id="156676" name="AutoShape 4"/>
          <p:cNvSpPr>
            <a:spLocks noChangeArrowheads="1"/>
          </p:cNvSpPr>
          <p:nvPr/>
        </p:nvSpPr>
        <p:spPr bwMode="auto">
          <a:xfrm>
            <a:off x="468313" y="1628775"/>
            <a:ext cx="8280400" cy="1320800"/>
          </a:xfrm>
          <a:prstGeom prst="wedgeRectCallout">
            <a:avLst>
              <a:gd name="adj1" fmla="val -44458"/>
              <a:gd name="adj2" fmla="val 65625"/>
            </a:avLst>
          </a:prstGeom>
          <a:solidFill>
            <a:srgbClr val="99CC00">
              <a:alpha val="60001"/>
            </a:srgbClr>
          </a:solidFill>
          <a:ln w="9525" algn="ctr">
            <a:solidFill>
              <a:srgbClr val="008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ea typeface="幼圆" pitchFamily="49" charset="-122"/>
              </a:rPr>
              <a:t>最近几十年来，有成千上万离散问题的模型得到了广泛而又较为深入的研究。因而，当我们研究一个离散型的问题时，首先要搞清遇到的实际课题是否为某一别人已研究过的问题的一个实例。搞清这一点十分重要，否则你的努力完全可能是一种徒劳。</a:t>
            </a:r>
          </a:p>
        </p:txBody>
      </p:sp>
      <p:pic>
        <p:nvPicPr>
          <p:cNvPr id="156678" name="Picture 6" descr="GIFICOB0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636838"/>
            <a:ext cx="419100" cy="1104900"/>
          </a:xfrm>
          <a:prstGeom prst="rect">
            <a:avLst/>
          </a:prstGeom>
          <a:noFill/>
          <a:extLst>
            <a:ext uri="{909E8E84-426E-40DD-AFC4-6F175D3DCCD1}">
              <a14:hiddenFill xmlns:a14="http://schemas.microsoft.com/office/drawing/2010/main">
                <a:solidFill>
                  <a:srgbClr val="FFFFFF"/>
                </a:solidFill>
              </a14:hiddenFill>
            </a:ext>
          </a:extLst>
        </p:spPr>
      </p:pic>
      <p:sp>
        <p:nvSpPr>
          <p:cNvPr id="156677" name="AutoShape 5"/>
          <p:cNvSpPr>
            <a:spLocks noChangeArrowheads="1"/>
          </p:cNvSpPr>
          <p:nvPr/>
        </p:nvSpPr>
        <p:spPr bwMode="auto">
          <a:xfrm>
            <a:off x="468313" y="3429000"/>
            <a:ext cx="8280400" cy="781050"/>
          </a:xfrm>
          <a:prstGeom prst="foldedCorner">
            <a:avLst>
              <a:gd name="adj" fmla="val 12500"/>
            </a:avLst>
          </a:prstGeom>
          <a:solidFill>
            <a:srgbClr val="99CC00">
              <a:alpha val="35001"/>
            </a:srgbClr>
          </a:solidFill>
          <a:ln w="9525">
            <a:solidFill>
              <a:srgbClr val="008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例</a:t>
            </a:r>
            <a:r>
              <a:rPr lang="en-US" altLang="zh-CN" sz="2000" b="1">
                <a:solidFill>
                  <a:srgbClr val="000000"/>
                </a:solidFill>
                <a:latin typeface="幼圆" pitchFamily="49" charset="-122"/>
                <a:ea typeface="幼圆" pitchFamily="49" charset="-122"/>
                <a:cs typeface="Times New Roman" pitchFamily="18" charset="0"/>
              </a:rPr>
              <a:t>8.13  </a:t>
            </a:r>
            <a:r>
              <a:rPr lang="zh-CN" altLang="en-US" sz="2000" b="1">
                <a:solidFill>
                  <a:srgbClr val="000000"/>
                </a:solidFill>
                <a:latin typeface="幼圆" pitchFamily="49" charset="-122"/>
                <a:ea typeface="幼圆" pitchFamily="49" charset="-122"/>
                <a:cs typeface="Times New Roman" pitchFamily="18" charset="0"/>
              </a:rPr>
              <a:t>某工厂在生产一种产品或部件时，需要在一些指桑骂槐定位置上钻孔。问应按怎样的顺序钻孔，才能使加工速度最快。</a:t>
            </a:r>
            <a:r>
              <a:rPr lang="zh-CN" altLang="en-US" sz="2000">
                <a:latin typeface="幼圆" pitchFamily="49" charset="-122"/>
                <a:ea typeface="幼圆" pitchFamily="49" charset="-122"/>
                <a:cs typeface="Times New Roman" pitchFamily="18" charset="0"/>
              </a:rPr>
              <a:t> </a:t>
            </a:r>
          </a:p>
        </p:txBody>
      </p:sp>
      <p:sp>
        <p:nvSpPr>
          <p:cNvPr id="156679" name="AutoShape 7"/>
          <p:cNvSpPr>
            <a:spLocks noChangeArrowheads="1"/>
          </p:cNvSpPr>
          <p:nvPr/>
        </p:nvSpPr>
        <p:spPr bwMode="auto">
          <a:xfrm>
            <a:off x="468313" y="4497388"/>
            <a:ext cx="8280400" cy="1458912"/>
          </a:xfrm>
          <a:prstGeom prst="foldedCorner">
            <a:avLst>
              <a:gd name="adj" fmla="val 12500"/>
            </a:avLst>
          </a:prstGeom>
          <a:solidFill>
            <a:srgbClr val="99CC00">
              <a:alpha val="64999"/>
            </a:srgbClr>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Times New Roman" pitchFamily="18" charset="0"/>
                <a:ea typeface="幼圆" pitchFamily="49" charset="-122"/>
                <a:cs typeface="Times New Roman" pitchFamily="18" charset="0"/>
              </a:rPr>
              <a:t>由于生产是连续进行的，钻头将从一钻孔位置出发到各指定点钻孔，最后返回原位置，以便加工下一个产品或部件。显然，这是一个旅行商问题。</a:t>
            </a:r>
          </a:p>
          <a:p>
            <a:pPr algn="l"/>
            <a:r>
              <a:rPr lang="zh-CN" altLang="en-US" sz="2000" b="1">
                <a:solidFill>
                  <a:srgbClr val="000000"/>
                </a:solidFill>
                <a:latin typeface="Times New Roman" pitchFamily="18" charset="0"/>
                <a:ea typeface="幼圆" pitchFamily="49" charset="-122"/>
                <a:cs typeface="Times New Roman" pitchFamily="18" charset="0"/>
              </a:rPr>
              <a:t>然而，是否为某一问题的实例有时并不是一目了然的。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nodeType="clickEffect">
                                  <p:stCondLst>
                                    <p:cond delay="0"/>
                                  </p:stCondLst>
                                  <p:childTnLst>
                                    <p:set>
                                      <p:cBhvr>
                                        <p:cTn id="6" dur="1" fill="hold">
                                          <p:stCondLst>
                                            <p:cond delay="0"/>
                                          </p:stCondLst>
                                        </p:cTn>
                                        <p:tgtEl>
                                          <p:spTgt spid="156678"/>
                                        </p:tgtEl>
                                        <p:attrNameLst>
                                          <p:attrName>style.visibility</p:attrName>
                                        </p:attrNameLst>
                                      </p:cBhvr>
                                      <p:to>
                                        <p:strVal val="visible"/>
                                      </p:to>
                                    </p:set>
                                    <p:animScale>
                                      <p:cBhvr>
                                        <p:cTn id="7" dur="1000" decel="50000" fill="hold">
                                          <p:stCondLst>
                                            <p:cond delay="0"/>
                                          </p:stCondLst>
                                        </p:cTn>
                                        <p:tgtEl>
                                          <p:spTgt spid="15667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56678"/>
                                        </p:tgtEl>
                                        <p:attrNameLst>
                                          <p:attrName>ppt_x</p:attrName>
                                          <p:attrName>ppt_y</p:attrName>
                                        </p:attrNameLst>
                                      </p:cBhvr>
                                    </p:animMotion>
                                    <p:animEffect transition="in" filter="fade">
                                      <p:cBhvr>
                                        <p:cTn id="9" dur="1000"/>
                                        <p:tgtEl>
                                          <p:spTgt spid="156678"/>
                                        </p:tgtEl>
                                      </p:cBhvr>
                                    </p:animEffect>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156676"/>
                                        </p:tgtEl>
                                        <p:attrNameLst>
                                          <p:attrName>style.visibility</p:attrName>
                                        </p:attrNameLst>
                                      </p:cBhvr>
                                      <p:to>
                                        <p:strVal val="visible"/>
                                      </p:to>
                                    </p:set>
                                    <p:animEffect transition="in" filter="checkerboard(across)">
                                      <p:cBhvr>
                                        <p:cTn id="13" dur="500"/>
                                        <p:tgtEl>
                                          <p:spTgt spid="1566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156677"/>
                                        </p:tgtEl>
                                        <p:attrNameLst>
                                          <p:attrName>style.visibility</p:attrName>
                                        </p:attrNameLst>
                                      </p:cBhvr>
                                      <p:to>
                                        <p:strVal val="visible"/>
                                      </p:to>
                                    </p:set>
                                    <p:anim calcmode="lin" valueType="num">
                                      <p:cBhvr>
                                        <p:cTn id="18" dur="1000" fill="hold"/>
                                        <p:tgtEl>
                                          <p:spTgt spid="156677"/>
                                        </p:tgtEl>
                                        <p:attrNameLst>
                                          <p:attrName>ppt_x</p:attrName>
                                        </p:attrNameLst>
                                      </p:cBhvr>
                                      <p:tavLst>
                                        <p:tav tm="0">
                                          <p:val>
                                            <p:strVal val="#ppt_x-.2"/>
                                          </p:val>
                                        </p:tav>
                                        <p:tav tm="100000">
                                          <p:val>
                                            <p:strVal val="#ppt_x"/>
                                          </p:val>
                                        </p:tav>
                                      </p:tavLst>
                                    </p:anim>
                                    <p:anim calcmode="lin" valueType="num">
                                      <p:cBhvr>
                                        <p:cTn id="19" dur="1000" fill="hold"/>
                                        <p:tgtEl>
                                          <p:spTgt spid="156677"/>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5667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6679"/>
                                        </p:tgtEl>
                                        <p:attrNameLst>
                                          <p:attrName>style.visibility</p:attrName>
                                        </p:attrNameLst>
                                      </p:cBhvr>
                                      <p:to>
                                        <p:strVal val="visible"/>
                                      </p:to>
                                    </p:set>
                                    <p:animEffect transition="in" filter="fade">
                                      <p:cBhvr>
                                        <p:cTn id="25" dur="1000"/>
                                        <p:tgtEl>
                                          <p:spTgt spid="156679"/>
                                        </p:tgtEl>
                                      </p:cBhvr>
                                    </p:animEffect>
                                    <p:anim calcmode="lin" valueType="num">
                                      <p:cBhvr>
                                        <p:cTn id="26" dur="1000" fill="hold"/>
                                        <p:tgtEl>
                                          <p:spTgt spid="156679"/>
                                        </p:tgtEl>
                                        <p:attrNameLst>
                                          <p:attrName>ppt_x</p:attrName>
                                        </p:attrNameLst>
                                      </p:cBhvr>
                                      <p:tavLst>
                                        <p:tav tm="0">
                                          <p:val>
                                            <p:strVal val="#ppt_x"/>
                                          </p:val>
                                        </p:tav>
                                        <p:tav tm="100000">
                                          <p:val>
                                            <p:strVal val="#ppt_x"/>
                                          </p:val>
                                        </p:tav>
                                      </p:tavLst>
                                    </p:anim>
                                    <p:anim calcmode="lin" valueType="num">
                                      <p:cBhvr>
                                        <p:cTn id="27" dur="1000" fill="hold"/>
                                        <p:tgtEl>
                                          <p:spTgt spid="1566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nimBg="1"/>
      <p:bldP spid="156677" grpId="0" animBg="1"/>
      <p:bldP spid="15667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0BEF828-7991-40C4-9293-22D6868E49BB}" type="slidenum">
              <a:rPr lang="en-US" altLang="zh-CN"/>
              <a:pPr/>
              <a:t>65</a:t>
            </a:fld>
            <a:endParaRPr lang="en-US" altLang="zh-CN"/>
          </a:p>
        </p:txBody>
      </p:sp>
      <p:sp>
        <p:nvSpPr>
          <p:cNvPr id="157700" name="AutoShape 4"/>
          <p:cNvSpPr>
            <a:spLocks noChangeArrowheads="1"/>
          </p:cNvSpPr>
          <p:nvPr/>
        </p:nvSpPr>
        <p:spPr bwMode="auto">
          <a:xfrm>
            <a:off x="466725" y="614363"/>
            <a:ext cx="8353425" cy="3390900"/>
          </a:xfrm>
          <a:prstGeom prst="wedgeRoundRectCallout">
            <a:avLst>
              <a:gd name="adj1" fmla="val -46694"/>
              <a:gd name="adj2" fmla="val 57116"/>
              <a:gd name="adj3" fmla="val 16667"/>
            </a:avLst>
          </a:prstGeom>
          <a:solidFill>
            <a:srgbClr val="99CC00">
              <a:alpha val="39999"/>
            </a:srgbClr>
          </a:solidFill>
          <a:ln w="9525" algn="ctr">
            <a:solidFill>
              <a:srgbClr val="008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000000"/>
                </a:solidFill>
                <a:latin typeface="幼圆" pitchFamily="49" charset="-122"/>
                <a:ea typeface="幼圆" pitchFamily="49" charset="-122"/>
                <a:cs typeface="Times New Roman" pitchFamily="18" charset="0"/>
              </a:rPr>
              <a:t>例</a:t>
            </a:r>
            <a:r>
              <a:rPr lang="en-US" altLang="zh-CN" sz="2000" b="1">
                <a:solidFill>
                  <a:srgbClr val="000000"/>
                </a:solidFill>
                <a:latin typeface="幼圆" pitchFamily="49" charset="-122"/>
                <a:ea typeface="幼圆" pitchFamily="49" charset="-122"/>
                <a:cs typeface="Times New Roman" pitchFamily="18" charset="0"/>
              </a:rPr>
              <a:t>8.14  </a:t>
            </a:r>
            <a:r>
              <a:rPr lang="zh-CN" altLang="en-US" sz="2000" b="1">
                <a:solidFill>
                  <a:srgbClr val="000000"/>
                </a:solidFill>
                <a:latin typeface="幼圆" pitchFamily="49" charset="-122"/>
                <a:ea typeface="幼圆" pitchFamily="49" charset="-122"/>
                <a:cs typeface="Times New Roman" pitchFamily="18" charset="0"/>
              </a:rPr>
              <a:t>在轧钢等生产中，为了保持工件的温度，工件在一台机器上加工以后必需立即转送下台机器加工，中间不允许出现工件等待现象。现设共有</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个工件</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需要进行加工，且加工有以下特点：</a:t>
            </a:r>
          </a:p>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）加工不同工件时，使用机器的顺序可以不同。</a:t>
            </a:r>
          </a:p>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ii</a:t>
            </a:r>
            <a:r>
              <a:rPr lang="zh-CN" altLang="en-US" sz="2000" b="1">
                <a:solidFill>
                  <a:srgbClr val="000000"/>
                </a:solidFill>
                <a:latin typeface="幼圆" pitchFamily="49" charset="-122"/>
                <a:ea typeface="幼圆" pitchFamily="49" charset="-122"/>
                <a:cs typeface="Times New Roman" pitchFamily="18" charset="0"/>
              </a:rPr>
              <a:t>）每一工件在每台机器上至少加工一次。</a:t>
            </a:r>
          </a:p>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iii</a:t>
            </a:r>
            <a:r>
              <a:rPr lang="zh-CN" altLang="en-US" sz="2000" b="1">
                <a:solidFill>
                  <a:srgbClr val="000000"/>
                </a:solidFill>
                <a:latin typeface="幼圆" pitchFamily="49" charset="-122"/>
                <a:ea typeface="幼圆" pitchFamily="49" charset="-122"/>
                <a:cs typeface="Times New Roman" pitchFamily="18" charset="0"/>
              </a:rPr>
              <a:t>）每台机器加工各工件的顺序相同。</a:t>
            </a:r>
          </a:p>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iv</a:t>
            </a:r>
            <a:r>
              <a:rPr lang="zh-CN" altLang="en-US" sz="2000" b="1">
                <a:solidFill>
                  <a:srgbClr val="000000"/>
                </a:solidFill>
                <a:latin typeface="幼圆" pitchFamily="49" charset="-122"/>
                <a:ea typeface="幼圆" pitchFamily="49" charset="-122"/>
                <a:cs typeface="Times New Roman" pitchFamily="18" charset="0"/>
              </a:rPr>
              <a:t>）工件加工中不允许有中间等待。</a:t>
            </a:r>
          </a:p>
          <a:p>
            <a:pPr algn="l"/>
            <a:r>
              <a:rPr lang="zh-CN" altLang="en-US" sz="2000" b="1">
                <a:solidFill>
                  <a:srgbClr val="000000"/>
                </a:solidFill>
                <a:latin typeface="幼圆" pitchFamily="49" charset="-122"/>
                <a:ea typeface="幼圆" pitchFamily="49" charset="-122"/>
                <a:cs typeface="Times New Roman" pitchFamily="18" charset="0"/>
              </a:rPr>
              <a:t>要求确定</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（工件编号）的一个排序</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，使得总加工时间最少。</a:t>
            </a:r>
            <a:r>
              <a:rPr lang="zh-CN" altLang="en-US">
                <a:ea typeface="幼圆" pitchFamily="49" charset="-122"/>
                <a:cs typeface="Times New Roman" pitchFamily="18" charset="0"/>
              </a:rPr>
              <a:t> </a:t>
            </a:r>
          </a:p>
        </p:txBody>
      </p:sp>
      <p:pic>
        <p:nvPicPr>
          <p:cNvPr id="157701" name="Picture 5" descr="GIFICOB0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789363"/>
            <a:ext cx="514350" cy="828675"/>
          </a:xfrm>
          <a:prstGeom prst="rect">
            <a:avLst/>
          </a:prstGeom>
          <a:noFill/>
          <a:extLst>
            <a:ext uri="{909E8E84-426E-40DD-AFC4-6F175D3DCCD1}">
              <a14:hiddenFill xmlns:a14="http://schemas.microsoft.com/office/drawing/2010/main">
                <a:solidFill>
                  <a:srgbClr val="FFFFFF"/>
                </a:solidFill>
              </a14:hiddenFill>
            </a:ext>
          </a:extLst>
        </p:spPr>
      </p:pic>
      <p:sp>
        <p:nvSpPr>
          <p:cNvPr id="157702" name="AutoShape 6"/>
          <p:cNvSpPr>
            <a:spLocks noChangeArrowheads="1"/>
          </p:cNvSpPr>
          <p:nvPr/>
        </p:nvSpPr>
        <p:spPr bwMode="auto">
          <a:xfrm>
            <a:off x="396875" y="4724400"/>
            <a:ext cx="8496300" cy="1120775"/>
          </a:xfrm>
          <a:prstGeom prst="foldedCorner">
            <a:avLst>
              <a:gd name="adj" fmla="val 12500"/>
            </a:avLst>
          </a:prstGeom>
          <a:solidFill>
            <a:srgbClr val="99CC00">
              <a:alpha val="50000"/>
            </a:srgbClr>
          </a:solidFill>
          <a:ln w="9525">
            <a:solidFill>
              <a:srgbClr val="008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例</a:t>
            </a:r>
            <a:r>
              <a:rPr lang="en-US" altLang="zh-CN" sz="2000" b="1">
                <a:solidFill>
                  <a:srgbClr val="000000"/>
                </a:solidFill>
                <a:latin typeface="幼圆" pitchFamily="49" charset="-122"/>
                <a:ea typeface="幼圆" pitchFamily="49" charset="-122"/>
                <a:cs typeface="Times New Roman" pitchFamily="18" charset="0"/>
              </a:rPr>
              <a:t>8.13</a:t>
            </a:r>
            <a:r>
              <a:rPr lang="zh-CN" altLang="en-US" sz="2000" b="1">
                <a:solidFill>
                  <a:srgbClr val="000000"/>
                </a:solidFill>
                <a:latin typeface="幼圆" pitchFamily="49" charset="-122"/>
                <a:ea typeface="幼圆" pitchFamily="49" charset="-122"/>
                <a:cs typeface="Times New Roman" pitchFamily="18" charset="0"/>
              </a:rPr>
              <a:t>是排序（</a:t>
            </a:r>
            <a:r>
              <a:rPr lang="en-US" altLang="zh-CN" sz="2000" b="1">
                <a:solidFill>
                  <a:srgbClr val="000000"/>
                </a:solidFill>
                <a:latin typeface="幼圆" pitchFamily="49" charset="-122"/>
                <a:ea typeface="幼圆" pitchFamily="49" charset="-122"/>
                <a:cs typeface="Times New Roman" pitchFamily="18" charset="0"/>
              </a:rPr>
              <a:t>Scheduling</a:t>
            </a:r>
            <a:r>
              <a:rPr lang="zh-CN" altLang="en-US" sz="2000" b="1">
                <a:solidFill>
                  <a:srgbClr val="000000"/>
                </a:solidFill>
                <a:latin typeface="幼圆" pitchFamily="49" charset="-122"/>
                <a:ea typeface="幼圆" pitchFamily="49" charset="-122"/>
                <a:cs typeface="Times New Roman" pitchFamily="18" charset="0"/>
              </a:rPr>
              <a:t>）问题的一个子问题，这个子问题的计算复杂性如何呢？下面的分析表明，这一子问题实质上就是旅行商问题，从而是</a:t>
            </a:r>
            <a:r>
              <a:rPr lang="en-US" altLang="zh-CN" sz="2000" b="1" i="1">
                <a:solidFill>
                  <a:srgbClr val="000000"/>
                </a:solidFill>
                <a:latin typeface="幼圆" pitchFamily="49" charset="-122"/>
                <a:ea typeface="幼圆" pitchFamily="49" charset="-122"/>
                <a:cs typeface="Times New Roman" pitchFamily="18" charset="0"/>
              </a:rPr>
              <a:t>NP</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完全的。</a:t>
            </a:r>
            <a:r>
              <a:rPr lang="zh-CN" altLang="en-US" sz="2000" b="1">
                <a:latin typeface="幼圆" pitchFamily="49" charset="-122"/>
                <a:ea typeface="幼圆"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57701"/>
                                        </p:tgtEl>
                                        <p:attrNameLst>
                                          <p:attrName>style.visibility</p:attrName>
                                        </p:attrNameLst>
                                      </p:cBhvr>
                                      <p:to>
                                        <p:strVal val="visible"/>
                                      </p:to>
                                    </p:set>
                                    <p:anim calcmode="lin" valueType="num">
                                      <p:cBhvr additive="base">
                                        <p:cTn id="7" dur="500" fill="hold"/>
                                        <p:tgtEl>
                                          <p:spTgt spid="157701"/>
                                        </p:tgtEl>
                                        <p:attrNameLst>
                                          <p:attrName>ppt_x</p:attrName>
                                        </p:attrNameLst>
                                      </p:cBhvr>
                                      <p:tavLst>
                                        <p:tav tm="0">
                                          <p:val>
                                            <p:strVal val="#ppt_x"/>
                                          </p:val>
                                        </p:tav>
                                        <p:tav tm="100000">
                                          <p:val>
                                            <p:strVal val="#ppt_x"/>
                                          </p:val>
                                        </p:tav>
                                      </p:tavLst>
                                    </p:anim>
                                    <p:anim calcmode="lin" valueType="num">
                                      <p:cBhvr additive="base">
                                        <p:cTn id="8" dur="500" fill="hold"/>
                                        <p:tgtEl>
                                          <p:spTgt spid="15770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57700"/>
                                        </p:tgtEl>
                                        <p:attrNameLst>
                                          <p:attrName>style.visibility</p:attrName>
                                        </p:attrNameLst>
                                      </p:cBhvr>
                                      <p:to>
                                        <p:strVal val="visible"/>
                                      </p:to>
                                    </p:set>
                                    <p:animEffect transition="in" filter="checkerboard(across)">
                                      <p:cBhvr>
                                        <p:cTn id="13" dur="500"/>
                                        <p:tgtEl>
                                          <p:spTgt spid="1577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7" presetClass="entr" presetSubtype="0" fill="hold" grpId="0" nodeType="clickEffect">
                                  <p:stCondLst>
                                    <p:cond delay="0"/>
                                  </p:stCondLst>
                                  <p:childTnLst>
                                    <p:set>
                                      <p:cBhvr>
                                        <p:cTn id="17" dur="1" fill="hold">
                                          <p:stCondLst>
                                            <p:cond delay="0"/>
                                          </p:stCondLst>
                                        </p:cTn>
                                        <p:tgtEl>
                                          <p:spTgt spid="157702"/>
                                        </p:tgtEl>
                                        <p:attrNameLst>
                                          <p:attrName>style.visibility</p:attrName>
                                        </p:attrNameLst>
                                      </p:cBhvr>
                                      <p:to>
                                        <p:strVal val="visible"/>
                                      </p:to>
                                    </p:set>
                                    <p:animEffect transition="in" filter="fade">
                                      <p:cBhvr>
                                        <p:cTn id="18" dur="1000"/>
                                        <p:tgtEl>
                                          <p:spTgt spid="157702"/>
                                        </p:tgtEl>
                                      </p:cBhvr>
                                    </p:animEffect>
                                    <p:anim calcmode="lin" valueType="num">
                                      <p:cBhvr>
                                        <p:cTn id="19" dur="1000" fill="hold"/>
                                        <p:tgtEl>
                                          <p:spTgt spid="157702"/>
                                        </p:tgtEl>
                                        <p:attrNameLst>
                                          <p:attrName>ppt_x</p:attrName>
                                        </p:attrNameLst>
                                      </p:cBhvr>
                                      <p:tavLst>
                                        <p:tav tm="0">
                                          <p:val>
                                            <p:strVal val="#ppt_x"/>
                                          </p:val>
                                        </p:tav>
                                        <p:tav tm="100000">
                                          <p:val>
                                            <p:strVal val="#ppt_x"/>
                                          </p:val>
                                        </p:tav>
                                      </p:tavLst>
                                    </p:anim>
                                    <p:anim calcmode="lin" valueType="num">
                                      <p:cBhvr>
                                        <p:cTn id="20" dur="900" decel="100000" fill="hold"/>
                                        <p:tgtEl>
                                          <p:spTgt spid="157702"/>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5770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nimBg="1"/>
      <p:bldP spid="15770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7F4D2C56-6C69-41C3-958D-3FED661FAD5C}" type="slidenum">
              <a:rPr lang="en-US" altLang="zh-CN"/>
              <a:pPr/>
              <a:t>66</a:t>
            </a:fld>
            <a:endParaRPr lang="en-US" altLang="zh-CN"/>
          </a:p>
        </p:txBody>
      </p:sp>
      <p:sp>
        <p:nvSpPr>
          <p:cNvPr id="158728" name="AutoShape 8"/>
          <p:cNvSpPr>
            <a:spLocks noChangeArrowheads="1"/>
          </p:cNvSpPr>
          <p:nvPr/>
        </p:nvSpPr>
        <p:spPr bwMode="auto">
          <a:xfrm>
            <a:off x="4140200" y="620713"/>
            <a:ext cx="4248150" cy="3168650"/>
          </a:xfrm>
          <a:prstGeom prst="foldedCorner">
            <a:avLst>
              <a:gd name="adj" fmla="val 12500"/>
            </a:avLst>
          </a:prstGeom>
          <a:solidFill>
            <a:srgbClr val="99CCFF">
              <a:alpha val="50000"/>
            </a:srgbClr>
          </a:solidFill>
          <a:ln w="9525">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4" name="Rectangle 4"/>
          <p:cNvSpPr>
            <a:spLocks noChangeArrowheads="1"/>
          </p:cNvSpPr>
          <p:nvPr/>
        </p:nvSpPr>
        <p:spPr bwMode="auto">
          <a:xfrm>
            <a:off x="468313" y="630238"/>
            <a:ext cx="3311525" cy="3149600"/>
          </a:xfrm>
          <a:prstGeom prst="rect">
            <a:avLst/>
          </a:prstGeom>
          <a:solidFill>
            <a:srgbClr val="FF9999">
              <a:alpha val="39999"/>
            </a:srgbClr>
          </a:solidFill>
          <a:ln w="9525" algn="ctr">
            <a:solidFill>
              <a:srgbClr val="FF505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图</a:t>
            </a:r>
            <a:r>
              <a:rPr lang="en-US" altLang="zh-CN" sz="2000" b="1">
                <a:solidFill>
                  <a:srgbClr val="000000"/>
                </a:solidFill>
                <a:latin typeface="幼圆" pitchFamily="49" charset="-122"/>
                <a:ea typeface="幼圆" pitchFamily="49" charset="-122"/>
                <a:cs typeface="Times New Roman" pitchFamily="18" charset="0"/>
              </a:rPr>
              <a:t>8.4</a:t>
            </a:r>
            <a:r>
              <a:rPr lang="zh-CN" altLang="en-US" sz="2000" b="1">
                <a:solidFill>
                  <a:srgbClr val="000000"/>
                </a:solidFill>
                <a:latin typeface="幼圆" pitchFamily="49" charset="-122"/>
                <a:ea typeface="幼圆" pitchFamily="49" charset="-122"/>
                <a:cs typeface="Times New Roman" pitchFamily="18" charset="0"/>
              </a:rPr>
              <a:t>给出了一个三台机器二个工件的实例。工作</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i="1" baseline="-30000">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需加工</a:t>
            </a:r>
            <a:r>
              <a:rPr lang="en-US" altLang="zh-CN" sz="2000" b="1">
                <a:solidFill>
                  <a:srgbClr val="000000"/>
                </a:solidFill>
                <a:latin typeface="幼圆" pitchFamily="49" charset="-122"/>
                <a:ea typeface="幼圆" pitchFamily="49" charset="-122"/>
                <a:cs typeface="Times New Roman" pitchFamily="18" charset="0"/>
              </a:rPr>
              <a:t>5</a:t>
            </a:r>
            <a:r>
              <a:rPr lang="zh-CN" altLang="en-US" sz="2000" b="1">
                <a:solidFill>
                  <a:srgbClr val="000000"/>
                </a:solidFill>
                <a:latin typeface="幼圆" pitchFamily="49" charset="-122"/>
                <a:ea typeface="幼圆" pitchFamily="49" charset="-122"/>
                <a:cs typeface="Times New Roman" pitchFamily="18" charset="0"/>
              </a:rPr>
              <a:t>次，依次使用机器</a:t>
            </a:r>
            <a:r>
              <a:rPr lang="en-US" altLang="zh-CN" sz="2000" b="1">
                <a:solidFill>
                  <a:srgbClr val="000000"/>
                </a:solidFill>
                <a:latin typeface="幼圆" pitchFamily="49" charset="-122"/>
                <a:ea typeface="幼圆" pitchFamily="49" charset="-122"/>
                <a:cs typeface="Times New Roman" pitchFamily="18" charset="0"/>
              </a:rPr>
              <a:t>2→1→2→5→2</a:t>
            </a:r>
            <a:r>
              <a:rPr lang="zh-CN" altLang="en-US" sz="2000" b="1">
                <a:solidFill>
                  <a:srgbClr val="000000"/>
                </a:solidFill>
                <a:latin typeface="幼圆" pitchFamily="49" charset="-122"/>
                <a:ea typeface="幼圆" pitchFamily="49" charset="-122"/>
                <a:cs typeface="Times New Roman" pitchFamily="18" charset="0"/>
              </a:rPr>
              <a:t>。工作</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i="1" baseline="-30000">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需加工</a:t>
            </a:r>
            <a:r>
              <a:rPr lang="en-US" altLang="zh-CN" sz="2000" b="1">
                <a:solidFill>
                  <a:srgbClr val="000000"/>
                </a:solidFill>
                <a:latin typeface="幼圆" pitchFamily="49" charset="-122"/>
                <a:ea typeface="幼圆" pitchFamily="49" charset="-122"/>
                <a:cs typeface="Times New Roman" pitchFamily="18" charset="0"/>
              </a:rPr>
              <a:t>4</a:t>
            </a:r>
            <a:r>
              <a:rPr lang="zh-CN" altLang="en-US" sz="2000" b="1">
                <a:solidFill>
                  <a:srgbClr val="000000"/>
                </a:solidFill>
                <a:latin typeface="幼圆" pitchFamily="49" charset="-122"/>
                <a:ea typeface="幼圆" pitchFamily="49" charset="-122"/>
                <a:cs typeface="Times New Roman" pitchFamily="18" charset="0"/>
              </a:rPr>
              <a:t>次，依次使用机器</a:t>
            </a:r>
            <a:r>
              <a:rPr lang="en-US" altLang="zh-CN" sz="2000" b="1">
                <a:solidFill>
                  <a:srgbClr val="000000"/>
                </a:solidFill>
                <a:latin typeface="幼圆" pitchFamily="49" charset="-122"/>
                <a:ea typeface="幼圆" pitchFamily="49" charset="-122"/>
                <a:cs typeface="Times New Roman" pitchFamily="18" charset="0"/>
              </a:rPr>
              <a:t>1→2→3→1</a:t>
            </a:r>
            <a:r>
              <a:rPr lang="zh-CN" altLang="en-US" sz="2000" b="1">
                <a:solidFill>
                  <a:srgbClr val="000000"/>
                </a:solidFill>
                <a:latin typeface="幼圆" pitchFamily="49" charset="-122"/>
                <a:ea typeface="幼圆" pitchFamily="49" charset="-122"/>
                <a:cs typeface="Times New Roman" pitchFamily="18" charset="0"/>
              </a:rPr>
              <a:t>。该图是设先加工</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i="1" baseline="-30000">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作出的，图中的点表示加工活动，旁边的数字为加工时间，箭线反映加工顺序。</a:t>
            </a:r>
          </a:p>
        </p:txBody>
      </p:sp>
      <p:sp>
        <p:nvSpPr>
          <p:cNvPr id="158725" name="AutoShape 5"/>
          <p:cNvSpPr>
            <a:spLocks noChangeArrowheads="1"/>
          </p:cNvSpPr>
          <p:nvPr/>
        </p:nvSpPr>
        <p:spPr bwMode="auto">
          <a:xfrm>
            <a:off x="539750" y="4868863"/>
            <a:ext cx="7848600" cy="1223962"/>
          </a:xfrm>
          <a:prstGeom prst="wedgeRoundRectCallout">
            <a:avLst>
              <a:gd name="adj1" fmla="val -35620"/>
              <a:gd name="adj2" fmla="val -73606"/>
              <a:gd name="adj3" fmla="val 16667"/>
            </a:avLst>
          </a:prstGeom>
          <a:solidFill>
            <a:srgbClr val="99CC00">
              <a:alpha val="39999"/>
            </a:srgbClr>
          </a:solidFill>
          <a:ln w="9525" algn="ctr">
            <a:solidFill>
              <a:srgbClr val="008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lang="zh-CN" altLang="en-US" sz="2000" b="1">
                <a:solidFill>
                  <a:srgbClr val="000000"/>
                </a:solidFill>
                <a:latin typeface="幼圆" pitchFamily="49" charset="-122"/>
                <a:ea typeface="幼圆" pitchFamily="49" charset="-122"/>
                <a:cs typeface="Times New Roman" pitchFamily="18" charset="0"/>
              </a:rPr>
              <a:t>由图</a:t>
            </a:r>
            <a:r>
              <a:rPr lang="en-US" altLang="zh-CN" sz="2000" b="1">
                <a:solidFill>
                  <a:srgbClr val="000000"/>
                </a:solidFill>
                <a:latin typeface="幼圆" pitchFamily="49" charset="-122"/>
                <a:ea typeface="幼圆" pitchFamily="49" charset="-122"/>
                <a:cs typeface="Times New Roman" pitchFamily="18" charset="0"/>
              </a:rPr>
              <a:t>8.4</a:t>
            </a:r>
            <a:r>
              <a:rPr lang="zh-CN" altLang="en-US" sz="2000" b="1">
                <a:solidFill>
                  <a:srgbClr val="000000"/>
                </a:solidFill>
                <a:latin typeface="幼圆" pitchFamily="49" charset="-122"/>
                <a:ea typeface="幼圆" pitchFamily="49" charset="-122"/>
                <a:cs typeface="Times New Roman" pitchFamily="18" charset="0"/>
              </a:rPr>
              <a:t>可以看出，按</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i="1" baseline="-30000">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i="1" baseline="-30000">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顺序加工，两工件至少要加工</a:t>
            </a:r>
            <a:r>
              <a:rPr lang="en-US" altLang="zh-CN" sz="2000" b="1">
                <a:solidFill>
                  <a:srgbClr val="000000"/>
                </a:solidFill>
                <a:latin typeface="幼圆" pitchFamily="49" charset="-122"/>
                <a:ea typeface="幼圆" pitchFamily="49" charset="-122"/>
                <a:cs typeface="Times New Roman" pitchFamily="18" charset="0"/>
              </a:rPr>
              <a:t>12</a:t>
            </a:r>
            <a:r>
              <a:rPr lang="zh-CN" altLang="en-US" sz="2000" b="1">
                <a:solidFill>
                  <a:srgbClr val="000000"/>
                </a:solidFill>
                <a:latin typeface="幼圆" pitchFamily="49" charset="-122"/>
                <a:ea typeface="幼圆" pitchFamily="49" charset="-122"/>
                <a:cs typeface="Times New Roman" pitchFamily="18" charset="0"/>
              </a:rPr>
              <a:t>单位时间，两工件开始加工时间至少相差</a:t>
            </a:r>
            <a:r>
              <a:rPr lang="en-US" altLang="zh-CN" sz="2000" b="1">
                <a:solidFill>
                  <a:srgbClr val="000000"/>
                </a:solidFill>
                <a:latin typeface="幼圆" pitchFamily="49" charset="-122"/>
                <a:ea typeface="幼圆" pitchFamily="49" charset="-122"/>
                <a:cs typeface="Times New Roman" pitchFamily="18" charset="0"/>
              </a:rPr>
              <a:t>5</a:t>
            </a:r>
            <a:r>
              <a:rPr lang="zh-CN" altLang="en-US" sz="2000" b="1">
                <a:solidFill>
                  <a:srgbClr val="000000"/>
                </a:solidFill>
                <a:latin typeface="幼圆" pitchFamily="49" charset="-122"/>
                <a:ea typeface="幼圆" pitchFamily="49" charset="-122"/>
                <a:cs typeface="Times New Roman" pitchFamily="18" charset="0"/>
              </a:rPr>
              <a:t>单位时间，否则必然将出现等待。</a:t>
            </a:r>
          </a:p>
        </p:txBody>
      </p:sp>
      <p:pic>
        <p:nvPicPr>
          <p:cNvPr id="158726" name="Picture 6" descr="GIFICOB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789363"/>
            <a:ext cx="76200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158727" name="Picture 7"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36613"/>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checkerboard(across)">
                                      <p:cBhvr>
                                        <p:cTn id="7" dur="500"/>
                                        <p:tgtEl>
                                          <p:spTgt spid="158724"/>
                                        </p:tgtEl>
                                      </p:cBhvr>
                                    </p:animEffect>
                                  </p:childTnLst>
                                </p:cTn>
                              </p:par>
                            </p:childTnLst>
                          </p:cTn>
                        </p:par>
                        <p:par>
                          <p:cTn id="8" fill="hold" nodeType="afterGroup">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158728"/>
                                        </p:tgtEl>
                                        <p:attrNameLst>
                                          <p:attrName>style.visibility</p:attrName>
                                        </p:attrNameLst>
                                      </p:cBhvr>
                                      <p:to>
                                        <p:strVal val="visible"/>
                                      </p:to>
                                    </p:set>
                                    <p:anim calcmode="lin" valueType="num">
                                      <p:cBhvr>
                                        <p:cTn id="11" dur="1000" fill="hold"/>
                                        <p:tgtEl>
                                          <p:spTgt spid="158728"/>
                                        </p:tgtEl>
                                        <p:attrNameLst>
                                          <p:attrName>ppt_x</p:attrName>
                                        </p:attrNameLst>
                                      </p:cBhvr>
                                      <p:tavLst>
                                        <p:tav tm="0">
                                          <p:val>
                                            <p:strVal val="#ppt_x-.2"/>
                                          </p:val>
                                        </p:tav>
                                        <p:tav tm="100000">
                                          <p:val>
                                            <p:strVal val="#ppt_x"/>
                                          </p:val>
                                        </p:tav>
                                      </p:tavLst>
                                    </p:anim>
                                    <p:anim calcmode="lin" valueType="num">
                                      <p:cBhvr>
                                        <p:cTn id="12" dur="1000" fill="hold"/>
                                        <p:tgtEl>
                                          <p:spTgt spid="158728"/>
                                        </p:tgtEl>
                                        <p:attrNameLst>
                                          <p:attrName>ppt_y</p:attrName>
                                        </p:attrNameLst>
                                      </p:cBhvr>
                                      <p:tavLst>
                                        <p:tav tm="0">
                                          <p:val>
                                            <p:strVal val="#ppt_y"/>
                                          </p:val>
                                        </p:tav>
                                        <p:tav tm="100000">
                                          <p:val>
                                            <p:strVal val="#ppt_y"/>
                                          </p:val>
                                        </p:tav>
                                      </p:tavLst>
                                    </p:anim>
                                    <p:animEffect transition="in" filter="wipe(right)" prLst="gradientSize: 0.1">
                                      <p:cBhvr>
                                        <p:cTn id="13" dur="1000"/>
                                        <p:tgtEl>
                                          <p:spTgt spid="158728"/>
                                        </p:tgtEl>
                                      </p:cBhvr>
                                    </p:animEffect>
                                  </p:childTnLst>
                                </p:cTn>
                              </p:par>
                            </p:childTnLst>
                          </p:cTn>
                        </p:par>
                        <p:par>
                          <p:cTn id="14" fill="hold" nodeType="afterGroup">
                            <p:stCondLst>
                              <p:cond delay="1500"/>
                            </p:stCondLst>
                            <p:childTnLst>
                              <p:par>
                                <p:cTn id="15" presetID="22" presetClass="entr" presetSubtype="4" fill="hold" nodeType="afterEffect">
                                  <p:stCondLst>
                                    <p:cond delay="0"/>
                                  </p:stCondLst>
                                  <p:childTnLst>
                                    <p:set>
                                      <p:cBhvr>
                                        <p:cTn id="16" dur="1" fill="hold">
                                          <p:stCondLst>
                                            <p:cond delay="0"/>
                                          </p:stCondLst>
                                        </p:cTn>
                                        <p:tgtEl>
                                          <p:spTgt spid="158727"/>
                                        </p:tgtEl>
                                        <p:attrNameLst>
                                          <p:attrName>style.visibility</p:attrName>
                                        </p:attrNameLst>
                                      </p:cBhvr>
                                      <p:to>
                                        <p:strVal val="visible"/>
                                      </p:to>
                                    </p:set>
                                    <p:animEffect transition="in" filter="wipe(down)">
                                      <p:cBhvr>
                                        <p:cTn id="17" dur="500"/>
                                        <p:tgtEl>
                                          <p:spTgt spid="1587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7" presetClass="entr" presetSubtype="0" fill="hold" nodeType="clickEffect">
                                  <p:stCondLst>
                                    <p:cond delay="0"/>
                                  </p:stCondLst>
                                  <p:childTnLst>
                                    <p:set>
                                      <p:cBhvr>
                                        <p:cTn id="21" dur="1" fill="hold">
                                          <p:stCondLst>
                                            <p:cond delay="0"/>
                                          </p:stCondLst>
                                        </p:cTn>
                                        <p:tgtEl>
                                          <p:spTgt spid="158726"/>
                                        </p:tgtEl>
                                        <p:attrNameLst>
                                          <p:attrName>style.visibility</p:attrName>
                                        </p:attrNameLst>
                                      </p:cBhvr>
                                      <p:to>
                                        <p:strVal val="visible"/>
                                      </p:to>
                                    </p:set>
                                    <p:animEffect transition="in" filter="fade">
                                      <p:cBhvr>
                                        <p:cTn id="22" dur="1000"/>
                                        <p:tgtEl>
                                          <p:spTgt spid="158726"/>
                                        </p:tgtEl>
                                      </p:cBhvr>
                                    </p:animEffect>
                                    <p:anim calcmode="lin" valueType="num">
                                      <p:cBhvr>
                                        <p:cTn id="23" dur="1000" fill="hold"/>
                                        <p:tgtEl>
                                          <p:spTgt spid="158726"/>
                                        </p:tgtEl>
                                        <p:attrNameLst>
                                          <p:attrName>ppt_x</p:attrName>
                                        </p:attrNameLst>
                                      </p:cBhvr>
                                      <p:tavLst>
                                        <p:tav tm="0">
                                          <p:val>
                                            <p:strVal val="#ppt_x"/>
                                          </p:val>
                                        </p:tav>
                                        <p:tav tm="100000">
                                          <p:val>
                                            <p:strVal val="#ppt_x"/>
                                          </p:val>
                                        </p:tav>
                                      </p:tavLst>
                                    </p:anim>
                                    <p:anim calcmode="lin" valueType="num">
                                      <p:cBhvr>
                                        <p:cTn id="24" dur="900" decel="100000" fill="hold"/>
                                        <p:tgtEl>
                                          <p:spTgt spid="158726"/>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58726"/>
                                        </p:tgtEl>
                                        <p:attrNameLst>
                                          <p:attrName>ppt_y</p:attrName>
                                        </p:attrNameLst>
                                      </p:cBhvr>
                                      <p:tavLst>
                                        <p:tav tm="0">
                                          <p:val>
                                            <p:strVal val="#ppt_y-.03"/>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8725"/>
                                        </p:tgtEl>
                                        <p:attrNameLst>
                                          <p:attrName>style.visibility</p:attrName>
                                        </p:attrNameLst>
                                      </p:cBhvr>
                                      <p:to>
                                        <p:strVal val="visible"/>
                                      </p:to>
                                    </p:set>
                                    <p:animEffect transition="in" filter="dissolve">
                                      <p:cBhvr>
                                        <p:cTn id="30" dur="500"/>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8" grpId="0" animBg="1"/>
      <p:bldP spid="158724" grpId="0" animBg="1"/>
      <p:bldP spid="15872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p:txBody>
          <a:bodyPr/>
          <a:lstStyle/>
          <a:p>
            <a:fld id="{D2C17119-82BA-4765-AE8F-73C83D953AB6}" type="slidenum">
              <a:rPr lang="en-US" altLang="zh-CN"/>
              <a:pPr/>
              <a:t>67</a:t>
            </a:fld>
            <a:endParaRPr lang="en-US" altLang="zh-CN"/>
          </a:p>
        </p:txBody>
      </p:sp>
      <p:sp>
        <p:nvSpPr>
          <p:cNvPr id="15975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975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9754"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59766" name="Group 22"/>
          <p:cNvGrpSpPr>
            <a:grpSpLocks/>
          </p:cNvGrpSpPr>
          <p:nvPr/>
        </p:nvGrpSpPr>
        <p:grpSpPr bwMode="auto">
          <a:xfrm>
            <a:off x="395288" y="549275"/>
            <a:ext cx="8424862" cy="1943100"/>
            <a:chOff x="249" y="346"/>
            <a:chExt cx="5307" cy="1224"/>
          </a:xfrm>
        </p:grpSpPr>
        <p:sp>
          <p:nvSpPr>
            <p:cNvPr id="159748" name="AutoShape 4"/>
            <p:cNvSpPr>
              <a:spLocks noChangeArrowheads="1"/>
            </p:cNvSpPr>
            <p:nvPr/>
          </p:nvSpPr>
          <p:spPr bwMode="auto">
            <a:xfrm>
              <a:off x="249" y="346"/>
              <a:ext cx="5307" cy="1179"/>
            </a:xfrm>
            <a:prstGeom prst="wedgeRectCallout">
              <a:avLst>
                <a:gd name="adj1" fmla="val 37583"/>
                <a:gd name="adj2" fmla="val 66963"/>
              </a:avLst>
            </a:prstGeom>
            <a:solidFill>
              <a:srgbClr val="FF99CC">
                <a:alpha val="30000"/>
              </a:srgbClr>
            </a:solidFill>
            <a:ln w="9525" algn="ctr">
              <a:solidFill>
                <a:srgbClr val="FF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sz="2000" b="1">
                  <a:solidFill>
                    <a:srgbClr val="000000"/>
                  </a:solidFill>
                  <a:latin typeface="幼圆" pitchFamily="49" charset="-122"/>
                  <a:ea typeface="幼圆" pitchFamily="49" charset="-122"/>
                  <a:cs typeface="Times New Roman" pitchFamily="18" charset="0"/>
                </a:rPr>
                <a:t>对于一般问题，设加工顺序为</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，则在此顺序下的最短加工时间</a:t>
              </a:r>
              <a:r>
                <a:rPr lang="en-US" altLang="zh-CN" sz="2000" b="1" i="1">
                  <a:solidFill>
                    <a:srgbClr val="000000"/>
                  </a:solidFill>
                  <a:latin typeface="幼圆" pitchFamily="49" charset="-122"/>
                  <a:ea typeface="幼圆" pitchFamily="49" charset="-122"/>
                  <a:cs typeface="Times New Roman" pitchFamily="18" charset="0"/>
                </a:rPr>
                <a:t>T</a:t>
              </a:r>
              <a:r>
                <a:rPr lang="zh-CN" altLang="en-US" sz="2000" b="1">
                  <a:solidFill>
                    <a:srgbClr val="000000"/>
                  </a:solidFill>
                  <a:latin typeface="幼圆" pitchFamily="49" charset="-122"/>
                  <a:ea typeface="幼圆" pitchFamily="49" charset="-122"/>
                  <a:cs typeface="Times New Roman" pitchFamily="18" charset="0"/>
                </a:rPr>
                <a:t>可按如下方法求得：对每一对工件</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i="1" baseline="-30000">
                  <a:solidFill>
                    <a:srgbClr val="000000"/>
                  </a:solidFill>
                  <a:latin typeface="幼圆" pitchFamily="49" charset="-122"/>
                  <a:ea typeface="幼圆" pitchFamily="49" charset="-122"/>
                  <a:cs typeface="Times New Roman" pitchFamily="18" charset="0"/>
                </a:rPr>
                <a:t>ik</a:t>
              </a:r>
              <a:r>
                <a:rPr lang="zh-CN" altLang="en-US" sz="2000" b="1">
                  <a:solidFill>
                    <a:srgbClr val="000000"/>
                  </a:solidFill>
                  <a:latin typeface="幼圆" pitchFamily="49" charset="-122"/>
                  <a:ea typeface="幼圆" pitchFamily="49" charset="-122"/>
                  <a:cs typeface="Times New Roman" pitchFamily="18" charset="0"/>
                </a:rPr>
                <a:t>和</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i="1" baseline="-30000">
                  <a:solidFill>
                    <a:srgbClr val="000000"/>
                  </a:solidFill>
                  <a:latin typeface="幼圆" pitchFamily="49" charset="-122"/>
                  <a:ea typeface="幼圆" pitchFamily="49" charset="-122"/>
                  <a:cs typeface="Times New Roman" pitchFamily="18" charset="0"/>
                </a:rPr>
                <a:t>jk</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，先求它们开工时间差的最小值    （可用一子程序计算），</a:t>
              </a:r>
            </a:p>
            <a:p>
              <a:pPr algn="l"/>
              <a:r>
                <a:rPr lang="zh-CN" altLang="en-US" sz="2000" b="1">
                  <a:solidFill>
                    <a:srgbClr val="000000"/>
                  </a:solidFill>
                  <a:latin typeface="幼圆" pitchFamily="49" charset="-122"/>
                  <a:ea typeface="幼圆" pitchFamily="49" charset="-122"/>
                  <a:cs typeface="Times New Roman" pitchFamily="18" charset="0"/>
                </a:rPr>
                <a:t>令 </a:t>
              </a:r>
            </a:p>
            <a:p>
              <a:pPr algn="l"/>
              <a:endParaRPr lang="zh-CN" altLang="en-US" sz="2000" b="1">
                <a:solidFill>
                  <a:srgbClr val="000000"/>
                </a:solidFill>
                <a:latin typeface="幼圆" pitchFamily="49" charset="-122"/>
                <a:ea typeface="幼圆" pitchFamily="49" charset="-122"/>
                <a:cs typeface="Times New Roman" pitchFamily="18" charset="0"/>
              </a:endParaRPr>
            </a:p>
            <a:p>
              <a:pPr algn="l"/>
              <a:r>
                <a:rPr lang="zh-CN" altLang="en-US" sz="2000" b="1">
                  <a:solidFill>
                    <a:srgbClr val="000000"/>
                  </a:solidFill>
                  <a:latin typeface="幼圆" pitchFamily="49" charset="-122"/>
                  <a:ea typeface="幼圆" pitchFamily="49" charset="-122"/>
                  <a:cs typeface="Times New Roman" pitchFamily="18" charset="0"/>
                </a:rPr>
                <a:t>其中   为最后工件在各机器上加工时间的总和。</a:t>
              </a:r>
            </a:p>
          </p:txBody>
        </p:sp>
        <p:graphicFrame>
          <p:nvGraphicFramePr>
            <p:cNvPr id="159749" name="Object 5"/>
            <p:cNvGraphicFramePr>
              <a:graphicFrameLocks noChangeAspect="1"/>
            </p:cNvGraphicFramePr>
            <p:nvPr/>
          </p:nvGraphicFramePr>
          <p:xfrm>
            <a:off x="521" y="722"/>
            <a:ext cx="363" cy="259"/>
          </p:xfrm>
          <a:graphic>
            <a:graphicData uri="http://schemas.openxmlformats.org/presentationml/2006/ole">
              <mc:AlternateContent xmlns:mc="http://schemas.openxmlformats.org/markup-compatibility/2006">
                <mc:Choice xmlns:v="urn:schemas-microsoft-com:vml" Requires="v">
                  <p:oleObj spid="_x0000_s159768" r:id="rId3" imgW="330057" imgH="241195" progId="Equation.DSMT4">
                    <p:embed/>
                  </p:oleObj>
                </mc:Choice>
                <mc:Fallback>
                  <p:oleObj r:id="rId3" imgW="330057" imgH="24119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722"/>
                          <a:ext cx="363"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9751" name="Object 7"/>
            <p:cNvGraphicFramePr>
              <a:graphicFrameLocks noChangeAspect="1"/>
            </p:cNvGraphicFramePr>
            <p:nvPr/>
          </p:nvGraphicFramePr>
          <p:xfrm>
            <a:off x="839" y="890"/>
            <a:ext cx="1270" cy="510"/>
          </p:xfrm>
          <a:graphic>
            <a:graphicData uri="http://schemas.openxmlformats.org/presentationml/2006/ole">
              <mc:AlternateContent xmlns:mc="http://schemas.openxmlformats.org/markup-compatibility/2006">
                <mc:Choice xmlns:v="urn:schemas-microsoft-com:vml" Requires="v">
                  <p:oleObj spid="_x0000_s159769" r:id="rId5" imgW="1066800" imgH="431800" progId="Equation.DSMT4">
                    <p:embed/>
                  </p:oleObj>
                </mc:Choice>
                <mc:Fallback>
                  <p:oleObj r:id="rId5" imgW="1066800" imgH="431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890"/>
                          <a:ext cx="1270" cy="5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9753" name="Object 9"/>
            <p:cNvGraphicFramePr>
              <a:graphicFrameLocks noChangeAspect="1"/>
            </p:cNvGraphicFramePr>
            <p:nvPr/>
          </p:nvGraphicFramePr>
          <p:xfrm>
            <a:off x="666" y="1298"/>
            <a:ext cx="218" cy="272"/>
          </p:xfrm>
          <a:graphic>
            <a:graphicData uri="http://schemas.openxmlformats.org/presentationml/2006/ole">
              <mc:AlternateContent xmlns:mc="http://schemas.openxmlformats.org/markup-compatibility/2006">
                <mc:Choice xmlns:v="urn:schemas-microsoft-com:vml" Requires="v">
                  <p:oleObj spid="_x0000_s159770" r:id="rId7" imgW="190417" imgH="241195" progId="Equation.DSMT4">
                    <p:embed/>
                  </p:oleObj>
                </mc:Choice>
                <mc:Fallback>
                  <p:oleObj r:id="rId7" imgW="190417" imgH="24119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 y="1298"/>
                          <a:ext cx="21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9758" name="Rectangle 1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9760" name="Rectangle 1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9762" name="Rectangle 1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59767" name="Group 23"/>
          <p:cNvGrpSpPr>
            <a:grpSpLocks/>
          </p:cNvGrpSpPr>
          <p:nvPr/>
        </p:nvGrpSpPr>
        <p:grpSpPr bwMode="auto">
          <a:xfrm>
            <a:off x="468313" y="2998788"/>
            <a:ext cx="8351837" cy="2860675"/>
            <a:chOff x="295" y="1889"/>
            <a:chExt cx="5261" cy="1802"/>
          </a:xfrm>
        </p:grpSpPr>
        <p:sp>
          <p:nvSpPr>
            <p:cNvPr id="159756" name="AutoShape 12"/>
            <p:cNvSpPr>
              <a:spLocks noChangeArrowheads="1"/>
            </p:cNvSpPr>
            <p:nvPr/>
          </p:nvSpPr>
          <p:spPr bwMode="auto">
            <a:xfrm>
              <a:off x="295" y="1917"/>
              <a:ext cx="5261" cy="1774"/>
            </a:xfrm>
            <a:prstGeom prst="foldedCorner">
              <a:avLst>
                <a:gd name="adj" fmla="val 12500"/>
              </a:avLst>
            </a:prstGeom>
            <a:solidFill>
              <a:srgbClr val="99CC00">
                <a:alpha val="50000"/>
              </a:srgbClr>
            </a:solidFill>
            <a:ln w="9525">
              <a:solidFill>
                <a:srgbClr val="339966"/>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的出现使得</a:t>
              </a:r>
              <a:r>
                <a:rPr lang="en-US" altLang="zh-CN" sz="2000" b="1" i="1">
                  <a:solidFill>
                    <a:srgbClr val="000000"/>
                  </a:solidFill>
                  <a:latin typeface="幼圆" pitchFamily="49" charset="-122"/>
                  <a:ea typeface="幼圆" pitchFamily="49" charset="-122"/>
                  <a:cs typeface="Times New Roman" pitchFamily="18" charset="0"/>
                </a:rPr>
                <a:t>T</a:t>
              </a:r>
              <a:r>
                <a:rPr lang="zh-CN" altLang="en-US" sz="2000" b="1">
                  <a:solidFill>
                    <a:srgbClr val="000000"/>
                  </a:solidFill>
                  <a:latin typeface="幼圆" pitchFamily="49" charset="-122"/>
                  <a:ea typeface="幼圆" pitchFamily="49" charset="-122"/>
                  <a:cs typeface="Times New Roman" pitchFamily="18" charset="0"/>
                </a:rPr>
                <a:t>的计算公式不够整齐，为此引入一个虚工件</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baseline="-30000">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，它需在各机器上加工一次，加工时间均为</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，并记</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baseline="-30000">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为工件</a:t>
              </a:r>
              <a:r>
                <a:rPr lang="en-US" altLang="zh-CN" sz="2000" b="1" i="1">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的总中工时间，</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oi</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，则有</a:t>
              </a:r>
            </a:p>
            <a:p>
              <a:pPr algn="l"/>
              <a:endParaRPr lang="zh-CN" altLang="en-US" sz="2000" b="1">
                <a:solidFill>
                  <a:srgbClr val="000000"/>
                </a:solidFill>
                <a:latin typeface="幼圆" pitchFamily="49" charset="-122"/>
                <a:ea typeface="幼圆" pitchFamily="49" charset="-122"/>
                <a:cs typeface="Times New Roman" pitchFamily="18" charset="0"/>
              </a:endParaRPr>
            </a:p>
            <a:p>
              <a:pPr algn="l"/>
              <a:endParaRPr lang="zh-CN" altLang="en-US" sz="2000" b="1">
                <a:solidFill>
                  <a:srgbClr val="000000"/>
                </a:solidFill>
                <a:latin typeface="幼圆" pitchFamily="49" charset="-122"/>
                <a:ea typeface="幼圆" pitchFamily="49" charset="-122"/>
                <a:cs typeface="Times New Roman" pitchFamily="18" charset="0"/>
              </a:endParaRPr>
            </a:p>
            <a:p>
              <a:pPr algn="l"/>
              <a:endParaRPr lang="zh-CN" altLang="en-US" sz="2000" b="1">
                <a:solidFill>
                  <a:srgbClr val="000000"/>
                </a:solidFill>
                <a:latin typeface="幼圆" pitchFamily="49" charset="-122"/>
                <a:ea typeface="幼圆" pitchFamily="49" charset="-122"/>
                <a:cs typeface="Times New Roman" pitchFamily="18" charset="0"/>
              </a:endParaRPr>
            </a:p>
            <a:p>
              <a:pPr algn="l"/>
              <a:r>
                <a:rPr lang="zh-CN" altLang="en-US" sz="2000" b="1">
                  <a:solidFill>
                    <a:srgbClr val="000000"/>
                  </a:solidFill>
                  <a:latin typeface="幼圆" pitchFamily="49" charset="-122"/>
                  <a:ea typeface="幼圆" pitchFamily="49" charset="-122"/>
                  <a:cs typeface="Times New Roman" pitchFamily="18" charset="0"/>
                </a:rPr>
                <a:t>其中</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baseline="-30000">
                  <a:solidFill>
                    <a:srgbClr val="000000"/>
                  </a:solidFill>
                  <a:latin typeface="幼圆" pitchFamily="49" charset="-122"/>
                  <a:ea typeface="幼圆" pitchFamily="49" charset="-122"/>
                  <a:cs typeface="Times New Roman" pitchFamily="18" charset="0"/>
                </a:rPr>
                <a:t>0</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n</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=0</a:t>
              </a:r>
              <a:r>
                <a:rPr lang="zh-CN" altLang="en-US" sz="2000" b="1">
                  <a:solidFill>
                    <a:srgbClr val="000000"/>
                  </a:solidFill>
                  <a:latin typeface="幼圆" pitchFamily="49" charset="-122"/>
                  <a:ea typeface="幼圆" pitchFamily="49" charset="-122"/>
                  <a:cs typeface="Times New Roman" pitchFamily="18" charset="0"/>
                </a:rPr>
                <a:t>，问题化为求</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的一个排序</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，使按此</a:t>
              </a:r>
            </a:p>
            <a:p>
              <a:pPr algn="l"/>
              <a:r>
                <a:rPr lang="zh-CN" altLang="en-US" sz="2000" b="1">
                  <a:solidFill>
                    <a:srgbClr val="000000"/>
                  </a:solidFill>
                  <a:latin typeface="幼圆" pitchFamily="49" charset="-122"/>
                  <a:ea typeface="幼圆" pitchFamily="49" charset="-122"/>
                  <a:cs typeface="Times New Roman" pitchFamily="18" charset="0"/>
                </a:rPr>
                <a:t>顺序加工，    有最小。显然，这是</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a:t>
              </a:r>
              <a:r>
                <a:rPr lang="zh-CN" altLang="en-US" sz="2000" b="1">
                  <a:latin typeface="幼圆" pitchFamily="49" charset="-122"/>
                  <a:ea typeface="幼圆" pitchFamily="49" charset="-122"/>
                  <a:cs typeface="Times New Roman" pitchFamily="18" charset="0"/>
                </a:rPr>
                <a:t> </a:t>
              </a:r>
            </a:p>
          </p:txBody>
        </p:sp>
        <p:graphicFrame>
          <p:nvGraphicFramePr>
            <p:cNvPr id="159757" name="Object 13"/>
            <p:cNvGraphicFramePr>
              <a:graphicFrameLocks noChangeAspect="1"/>
            </p:cNvGraphicFramePr>
            <p:nvPr/>
          </p:nvGraphicFramePr>
          <p:xfrm>
            <a:off x="340" y="1889"/>
            <a:ext cx="216" cy="271"/>
          </p:xfrm>
          <a:graphic>
            <a:graphicData uri="http://schemas.openxmlformats.org/presentationml/2006/ole">
              <mc:AlternateContent xmlns:mc="http://schemas.openxmlformats.org/markup-compatibility/2006">
                <mc:Choice xmlns:v="urn:schemas-microsoft-com:vml" Requires="v">
                  <p:oleObj spid="_x0000_s159771" r:id="rId9" imgW="190417" imgH="241195" progId="Equation.DSMT4">
                    <p:embed/>
                  </p:oleObj>
                </mc:Choice>
                <mc:Fallback>
                  <p:oleObj r:id="rId9" imgW="190417" imgH="241195"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 y="1889"/>
                          <a:ext cx="216"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9759" name="Object 15"/>
            <p:cNvGraphicFramePr>
              <a:graphicFrameLocks noChangeAspect="1"/>
            </p:cNvGraphicFramePr>
            <p:nvPr/>
          </p:nvGraphicFramePr>
          <p:xfrm>
            <a:off x="1156" y="2503"/>
            <a:ext cx="2994" cy="610"/>
          </p:xfrm>
          <a:graphic>
            <a:graphicData uri="http://schemas.openxmlformats.org/presentationml/2006/ole">
              <mc:AlternateContent xmlns:mc="http://schemas.openxmlformats.org/markup-compatibility/2006">
                <mc:Choice xmlns:v="urn:schemas-microsoft-com:vml" Requires="v">
                  <p:oleObj spid="_x0000_s159772" r:id="rId10" imgW="2108200" imgH="431800" progId="Equation.DSMT4">
                    <p:embed/>
                  </p:oleObj>
                </mc:Choice>
                <mc:Fallback>
                  <p:oleObj r:id="rId10" imgW="2108200" imgH="43180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6" y="2503"/>
                          <a:ext cx="2994" cy="6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9761" name="Object 17"/>
            <p:cNvGraphicFramePr>
              <a:graphicFrameLocks noChangeAspect="1"/>
            </p:cNvGraphicFramePr>
            <p:nvPr/>
          </p:nvGraphicFramePr>
          <p:xfrm>
            <a:off x="1066" y="3211"/>
            <a:ext cx="499" cy="401"/>
          </p:xfrm>
          <a:graphic>
            <a:graphicData uri="http://schemas.openxmlformats.org/presentationml/2006/ole">
              <mc:AlternateContent xmlns:mc="http://schemas.openxmlformats.org/markup-compatibility/2006">
                <mc:Choice xmlns:v="urn:schemas-microsoft-com:vml" Requires="v">
                  <p:oleObj spid="_x0000_s159773" r:id="rId12" imgW="533169" imgH="431613" progId="Equation.DSMT4">
                    <p:embed/>
                  </p:oleObj>
                </mc:Choice>
                <mc:Fallback>
                  <p:oleObj r:id="rId12" imgW="533169" imgH="431613"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 y="3211"/>
                          <a:ext cx="499"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59763" name="Picture 19" descr="GIFICOB0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12088" y="1989138"/>
            <a:ext cx="609600" cy="1028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59763"/>
                                        </p:tgtEl>
                                        <p:attrNameLst>
                                          <p:attrName>style.visibility</p:attrName>
                                        </p:attrNameLst>
                                      </p:cBhvr>
                                      <p:to>
                                        <p:strVal val="visible"/>
                                      </p:to>
                                    </p:set>
                                    <p:anim calcmode="lin" valueType="num">
                                      <p:cBhvr additive="base">
                                        <p:cTn id="7" dur="500" fill="hold"/>
                                        <p:tgtEl>
                                          <p:spTgt spid="159763"/>
                                        </p:tgtEl>
                                        <p:attrNameLst>
                                          <p:attrName>ppt_x</p:attrName>
                                        </p:attrNameLst>
                                      </p:cBhvr>
                                      <p:tavLst>
                                        <p:tav tm="0">
                                          <p:val>
                                            <p:strVal val="1+#ppt_w/2"/>
                                          </p:val>
                                        </p:tav>
                                        <p:tav tm="100000">
                                          <p:val>
                                            <p:strVal val="#ppt_x"/>
                                          </p:val>
                                        </p:tav>
                                      </p:tavLst>
                                    </p:anim>
                                    <p:anim calcmode="lin" valueType="num">
                                      <p:cBhvr additive="base">
                                        <p:cTn id="8" dur="500" fill="hold"/>
                                        <p:tgtEl>
                                          <p:spTgt spid="15976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 presetClass="entr" presetSubtype="10" fill="hold" nodeType="afterEffect">
                                  <p:stCondLst>
                                    <p:cond delay="0"/>
                                  </p:stCondLst>
                                  <p:childTnLst>
                                    <p:set>
                                      <p:cBhvr>
                                        <p:cTn id="11" dur="1" fill="hold">
                                          <p:stCondLst>
                                            <p:cond delay="0"/>
                                          </p:stCondLst>
                                        </p:cTn>
                                        <p:tgtEl>
                                          <p:spTgt spid="159766"/>
                                        </p:tgtEl>
                                        <p:attrNameLst>
                                          <p:attrName>style.visibility</p:attrName>
                                        </p:attrNameLst>
                                      </p:cBhvr>
                                      <p:to>
                                        <p:strVal val="visible"/>
                                      </p:to>
                                    </p:set>
                                    <p:animEffect transition="in" filter="checkerboard(across)">
                                      <p:cBhvr>
                                        <p:cTn id="12" dur="500"/>
                                        <p:tgtEl>
                                          <p:spTgt spid="1597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7" presetClass="entr" presetSubtype="0" fill="hold" nodeType="clickEffect">
                                  <p:stCondLst>
                                    <p:cond delay="0"/>
                                  </p:stCondLst>
                                  <p:childTnLst>
                                    <p:set>
                                      <p:cBhvr>
                                        <p:cTn id="16" dur="1" fill="hold">
                                          <p:stCondLst>
                                            <p:cond delay="0"/>
                                          </p:stCondLst>
                                        </p:cTn>
                                        <p:tgtEl>
                                          <p:spTgt spid="159767"/>
                                        </p:tgtEl>
                                        <p:attrNameLst>
                                          <p:attrName>style.visibility</p:attrName>
                                        </p:attrNameLst>
                                      </p:cBhvr>
                                      <p:to>
                                        <p:strVal val="visible"/>
                                      </p:to>
                                    </p:set>
                                    <p:animEffect transition="in" filter="fade">
                                      <p:cBhvr>
                                        <p:cTn id="17" dur="1000"/>
                                        <p:tgtEl>
                                          <p:spTgt spid="159767"/>
                                        </p:tgtEl>
                                      </p:cBhvr>
                                    </p:animEffect>
                                    <p:anim calcmode="lin" valueType="num">
                                      <p:cBhvr>
                                        <p:cTn id="18" dur="1000" fill="hold"/>
                                        <p:tgtEl>
                                          <p:spTgt spid="159767"/>
                                        </p:tgtEl>
                                        <p:attrNameLst>
                                          <p:attrName>ppt_x</p:attrName>
                                        </p:attrNameLst>
                                      </p:cBhvr>
                                      <p:tavLst>
                                        <p:tav tm="0">
                                          <p:val>
                                            <p:strVal val="#ppt_x"/>
                                          </p:val>
                                        </p:tav>
                                        <p:tav tm="100000">
                                          <p:val>
                                            <p:strVal val="#ppt_x"/>
                                          </p:val>
                                        </p:tav>
                                      </p:tavLst>
                                    </p:anim>
                                    <p:anim calcmode="lin" valueType="num">
                                      <p:cBhvr>
                                        <p:cTn id="19" dur="900" decel="100000" fill="hold"/>
                                        <p:tgtEl>
                                          <p:spTgt spid="159767"/>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5976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7C4F58-6F18-4438-8669-3E738C070AD4}" type="slidenum">
              <a:rPr lang="en-US" altLang="zh-CN"/>
              <a:pPr/>
              <a:t>68</a:t>
            </a:fld>
            <a:endParaRPr lang="en-US" altLang="zh-CN"/>
          </a:p>
        </p:txBody>
      </p:sp>
      <p:sp>
        <p:nvSpPr>
          <p:cNvPr id="161796" name="AutoShape 4"/>
          <p:cNvSpPr>
            <a:spLocks noChangeArrowheads="1"/>
          </p:cNvSpPr>
          <p:nvPr/>
        </p:nvSpPr>
        <p:spPr bwMode="auto">
          <a:xfrm>
            <a:off x="323850" y="333375"/>
            <a:ext cx="8424863" cy="3155950"/>
          </a:xfrm>
          <a:prstGeom prst="foldedCorner">
            <a:avLst>
              <a:gd name="adj" fmla="val 12500"/>
            </a:avLst>
          </a:prstGeom>
          <a:solidFill>
            <a:srgbClr val="99CCFF">
              <a:alpha val="50000"/>
            </a:srgbClr>
          </a:solidFill>
          <a:ln w="9525">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从上述讨论容易看出，给定了</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i="1" baseline="-30000">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，可在</a:t>
            </a:r>
            <a:r>
              <a:rPr lang="en-US" altLang="zh-CN" sz="2000" b="1" i="1">
                <a:solidFill>
                  <a:srgbClr val="000000"/>
                </a:solidFill>
                <a:latin typeface="幼圆" pitchFamily="49" charset="-122"/>
                <a:ea typeface="幼圆" pitchFamily="49" charset="-122"/>
                <a:cs typeface="Times New Roman" pitchFamily="18" charset="0"/>
              </a:rPr>
              <a:t>O</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步内求出所有</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，从而使问题化为</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，若</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多项式可解，则例</a:t>
            </a:r>
            <a:r>
              <a:rPr lang="en-US" altLang="zh-CN" sz="2000" b="1">
                <a:solidFill>
                  <a:srgbClr val="000000"/>
                </a:solidFill>
                <a:latin typeface="幼圆" pitchFamily="49" charset="-122"/>
                <a:ea typeface="幼圆" pitchFamily="49" charset="-122"/>
                <a:cs typeface="Times New Roman" pitchFamily="18" charset="0"/>
              </a:rPr>
              <a:t>8.13</a:t>
            </a:r>
            <a:r>
              <a:rPr lang="zh-CN" altLang="en-US" sz="2000" b="1">
                <a:solidFill>
                  <a:srgbClr val="000000"/>
                </a:solidFill>
                <a:latin typeface="幼圆" pitchFamily="49" charset="-122"/>
                <a:ea typeface="幼圆" pitchFamily="49" charset="-122"/>
                <a:cs typeface="Times New Roman" pitchFamily="18" charset="0"/>
              </a:rPr>
              <a:t>也多项式可解。反之，对每一</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的实例，也可在多项式时间内构造出一个不允许等待的排序问题，若不允许等待的排序问题多项式可解，则</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也多项式可解。这样，就搞清了不允许等待的排序问题多项式可解，则</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也多项式可解。故不允许等待的机器加工问题是</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完全的，因为它等价于</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完全问题</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。不过，在大多数情况下，找出此类多项式转化关系并不是一件容易的事，它不仅需要对别人已研究过的各类问题有充分的了解，还可能要用到十分精细而又巧妙的技巧。</a:t>
            </a:r>
          </a:p>
        </p:txBody>
      </p:sp>
      <p:sp>
        <p:nvSpPr>
          <p:cNvPr id="161797" name="AutoShape 5"/>
          <p:cNvSpPr>
            <a:spLocks noChangeArrowheads="1"/>
          </p:cNvSpPr>
          <p:nvPr/>
        </p:nvSpPr>
        <p:spPr bwMode="auto">
          <a:xfrm>
            <a:off x="323850" y="3365500"/>
            <a:ext cx="8423275" cy="3155950"/>
          </a:xfrm>
          <a:prstGeom prst="foldedCorner">
            <a:avLst>
              <a:gd name="adj" fmla="val 12500"/>
            </a:avLst>
          </a:prstGeom>
          <a:solidFill>
            <a:srgbClr val="99CCFF">
              <a:alpha val="70000"/>
            </a:srgbClr>
          </a:solidFill>
          <a:ln w="9525">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在建立起实际问题的数学模型后，还应考虑一下是否有必要将模型标准化。也许，适当的标准化会为下一步的研究及算法设计提供方便。先将模型标准化，然后再去寻找算法的例子屡见不鲜。在上一章中求解线性规划的单纯形法是针对标准形式设计的，容易看出这种做法避免了众多麻烦。虽然人们至今尚未发现求解</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的好算法，但细心的读者不难看出，一般图</a:t>
            </a:r>
            <a:r>
              <a:rPr lang="en-US" altLang="zh-CN" sz="2000" b="1" i="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（某些顶点之间可以无边相连）上的</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的求解与完全图（任意两顶点间均有边相连）上的</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的求解是等价的。因而，我们只需去寻找完全图</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的算法，这样做的好处是我们可以完全不必顾及去检查图中是否存在着旅行圈（即</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），而</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存在性的检验同样是十分困难的。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61796"/>
                                        </p:tgtEl>
                                        <p:attrNameLst>
                                          <p:attrName>style.visibility</p:attrName>
                                        </p:attrNameLst>
                                      </p:cBhvr>
                                      <p:to>
                                        <p:strVal val="visible"/>
                                      </p:to>
                                    </p:set>
                                    <p:animEffect transition="in" filter="strips(downLeft)">
                                      <p:cBhvr>
                                        <p:cTn id="7" dur="500"/>
                                        <p:tgtEl>
                                          <p:spTgt spid="161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61797"/>
                                        </p:tgtEl>
                                        <p:attrNameLst>
                                          <p:attrName>style.visibility</p:attrName>
                                        </p:attrNameLst>
                                      </p:cBhvr>
                                      <p:to>
                                        <p:strVal val="visible"/>
                                      </p:to>
                                    </p:set>
                                    <p:animEffect transition="in" filter="strips(downLeft)">
                                      <p:cBhvr>
                                        <p:cTn id="12" dur="500"/>
                                        <p:tgtEl>
                                          <p:spTgt spid="16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p:bldP spid="16179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395B80B-3E0C-412A-BBC3-E1D9CA614D92}" type="slidenum">
              <a:rPr lang="en-US" altLang="zh-CN"/>
              <a:pPr/>
              <a:t>69</a:t>
            </a:fld>
            <a:endParaRPr lang="en-US" altLang="zh-CN"/>
          </a:p>
        </p:txBody>
      </p:sp>
      <p:sp>
        <p:nvSpPr>
          <p:cNvPr id="162820" name="AutoShape 4"/>
          <p:cNvSpPr>
            <a:spLocks noChangeArrowheads="1"/>
          </p:cNvSpPr>
          <p:nvPr/>
        </p:nvSpPr>
        <p:spPr bwMode="auto">
          <a:xfrm>
            <a:off x="395288" y="404813"/>
            <a:ext cx="8208962" cy="5365750"/>
          </a:xfrm>
          <a:prstGeom prst="wedgeRoundRectCallout">
            <a:avLst>
              <a:gd name="adj1" fmla="val 37060"/>
              <a:gd name="adj2" fmla="val 53727"/>
              <a:gd name="adj3" fmla="val 16667"/>
            </a:avLst>
          </a:prstGeom>
          <a:solidFill>
            <a:srgbClr val="FF9999">
              <a:alpha val="60001"/>
            </a:srgbClr>
          </a:solidFill>
          <a:ln w="9525" algn="ctr">
            <a:solidFill>
              <a:srgbClr val="FF505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000000"/>
                </a:solidFill>
                <a:latin typeface="幼圆" pitchFamily="49" charset="-122"/>
                <a:ea typeface="幼圆" pitchFamily="49" charset="-122"/>
                <a:cs typeface="Times New Roman" pitchFamily="18" charset="0"/>
              </a:rPr>
              <a:t>建立数学模型当然不是我们的最终目的，任一研究实际课题的人早晚总会遇到设计求解算法的问题。不论你是否意识到，从你开始着手设计算法的一刻起，你已站在了一个</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十字街口</a:t>
            </a:r>
            <a:r>
              <a:rPr lang="zh-CN" altLang="en-US"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。你研究的问题具有求解它的多项式算法吗（即它是一个</a:t>
            </a:r>
            <a:r>
              <a:rPr lang="en-US" altLang="zh-CN" sz="2000" b="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问题吗）？如果你研究的问题是</a:t>
            </a:r>
            <a:r>
              <a:rPr lang="en-US" altLang="zh-CN" sz="2000" b="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问题，而你设计的算法却不是多项式算法，它或者不会被别人接受，或者早晚会被别人推翻。反之，如果你拼全力去寻找多项式算法，又非常可能会一无所获，因为你研究的问题如果不是</a:t>
            </a:r>
            <a:r>
              <a:rPr lang="en-US" altLang="zh-CN" sz="2000" b="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问题，例如它是</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完全的，你根本不可能找到多项式算法。只要</a:t>
            </a:r>
            <a:r>
              <a:rPr lang="en-US" altLang="zh-CN" sz="2000" b="1" i="1">
                <a:solidFill>
                  <a:srgbClr val="000000"/>
                </a:solidFill>
                <a:latin typeface="幼圆" pitchFamily="49" charset="-122"/>
                <a:ea typeface="幼圆" pitchFamily="49" charset="-122"/>
                <a:cs typeface="Times New Roman" pitchFamily="18" charset="0"/>
              </a:rPr>
              <a:t>P</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，这样的算法是根本不存在的。可是，除非你已经找出了多项式算法（从而确立了它是</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你无法知道手头的问题到底属于哪一类，你似乎走进了一个怪圈。在这种情况下怎么办才较好吗？据一些建树卓著的专家们介绍，此时最好采用双向攻关的办法。寻找多项式算法的失败也许会为证明问题的</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完全性提供信息，而证明</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完全性中遇到的困难又也许会为设计多项式算法开辟新途径。当然，毫不奇怪，相当一部分问题会久攻不下，成为悬而未决的问题。</a:t>
            </a:r>
            <a:r>
              <a:rPr lang="zh-CN" altLang="en-US" sz="2000" b="1">
                <a:latin typeface="幼圆" pitchFamily="49" charset="-122"/>
                <a:ea typeface="幼圆" pitchFamily="49" charset="-122"/>
                <a:cs typeface="Times New Roman" pitchFamily="18" charset="0"/>
              </a:rPr>
              <a:t> </a:t>
            </a:r>
          </a:p>
        </p:txBody>
      </p:sp>
      <p:pic>
        <p:nvPicPr>
          <p:cNvPr id="162821" name="Picture 5" descr="GIFICOB0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5445125"/>
            <a:ext cx="504825" cy="971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62821"/>
                                        </p:tgtEl>
                                        <p:attrNameLst>
                                          <p:attrName>style.visibility</p:attrName>
                                        </p:attrNameLst>
                                      </p:cBhvr>
                                      <p:to>
                                        <p:strVal val="visible"/>
                                      </p:to>
                                    </p:set>
                                    <p:animEffect transition="in" filter="fade">
                                      <p:cBhvr>
                                        <p:cTn id="7" dur="1000"/>
                                        <p:tgtEl>
                                          <p:spTgt spid="162821"/>
                                        </p:tgtEl>
                                      </p:cBhvr>
                                    </p:animEffect>
                                    <p:anim calcmode="lin" valueType="num">
                                      <p:cBhvr>
                                        <p:cTn id="8" dur="1000" fill="hold"/>
                                        <p:tgtEl>
                                          <p:spTgt spid="162821"/>
                                        </p:tgtEl>
                                        <p:attrNameLst>
                                          <p:attrName>ppt_x</p:attrName>
                                        </p:attrNameLst>
                                      </p:cBhvr>
                                      <p:tavLst>
                                        <p:tav tm="0">
                                          <p:val>
                                            <p:strVal val="#ppt_x"/>
                                          </p:val>
                                        </p:tav>
                                        <p:tav tm="100000">
                                          <p:val>
                                            <p:strVal val="#ppt_x"/>
                                          </p:val>
                                        </p:tav>
                                      </p:tavLst>
                                    </p:anim>
                                    <p:anim calcmode="lin" valueType="num">
                                      <p:cBhvr>
                                        <p:cTn id="9" dur="1000" fill="hold"/>
                                        <p:tgtEl>
                                          <p:spTgt spid="16282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162820"/>
                                        </p:tgtEl>
                                        <p:attrNameLst>
                                          <p:attrName>style.visibility</p:attrName>
                                        </p:attrNameLst>
                                      </p:cBhvr>
                                      <p:to>
                                        <p:strVal val="visible"/>
                                      </p:to>
                                    </p:set>
                                    <p:animEffect transition="in" filter="checkerboard(across)">
                                      <p:cBhvr>
                                        <p:cTn id="14" dur="500"/>
                                        <p:tgtEl>
                                          <p:spTgt spid="16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fld id="{2E72312C-3600-47F6-B3C8-B325C2EFCFF3}" type="slidenum">
              <a:rPr lang="en-US" altLang="zh-CN"/>
              <a:pPr/>
              <a:t>7</a:t>
            </a:fld>
            <a:endParaRPr lang="en-US" altLang="zh-CN"/>
          </a:p>
        </p:txBody>
      </p:sp>
      <p:sp>
        <p:nvSpPr>
          <p:cNvPr id="90124" name="Text Box 12"/>
          <p:cNvSpPr txBox="1">
            <a:spLocks noChangeArrowheads="1"/>
          </p:cNvSpPr>
          <p:nvPr/>
        </p:nvSpPr>
        <p:spPr bwMode="auto">
          <a:xfrm>
            <a:off x="323850" y="546100"/>
            <a:ext cx="8496300" cy="3208338"/>
          </a:xfrm>
          <a:prstGeom prst="rect">
            <a:avLst/>
          </a:prstGeom>
          <a:solidFill>
            <a:srgbClr val="99CCFF">
              <a:alpha val="30000"/>
            </a:srgbClr>
          </a:solidFill>
          <a:ln w="12700" algn="ctr">
            <a:solidFill>
              <a:srgbClr val="00008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
        <p:nvSpPr>
          <p:cNvPr id="90115" name="Rectangle 3"/>
          <p:cNvSpPr>
            <a:spLocks noGrp="1" noChangeArrowheads="1"/>
          </p:cNvSpPr>
          <p:nvPr>
            <p:ph type="body" idx="1"/>
          </p:nvPr>
        </p:nvSpPr>
        <p:spPr>
          <a:xfrm>
            <a:off x="457200" y="549275"/>
            <a:ext cx="8229600" cy="800100"/>
          </a:xfrm>
        </p:spPr>
        <p:txBody>
          <a:bodyPr/>
          <a:lstStyle/>
          <a:p>
            <a:pPr>
              <a:buFont typeface="Wingdings" pitchFamily="2" charset="2"/>
              <a:buNone/>
            </a:pPr>
            <a:r>
              <a:rPr lang="en-US" altLang="zh-CN" sz="2400">
                <a:solidFill>
                  <a:srgbClr val="000000"/>
                </a:solidFill>
                <a:latin typeface="楷体_GB2312" pitchFamily="49" charset="-122"/>
                <a:ea typeface="楷体_GB2312" pitchFamily="49" charset="-122"/>
                <a:cs typeface="Times New Roman" pitchFamily="18" charset="0"/>
              </a:rPr>
              <a:t>	</a:t>
            </a:r>
            <a:r>
              <a:rPr lang="zh-CN" altLang="en-US" sz="2400">
                <a:solidFill>
                  <a:srgbClr val="000000"/>
                </a:solidFill>
                <a:latin typeface="楷体_GB2312" pitchFamily="49" charset="-122"/>
                <a:ea typeface="楷体_GB2312" pitchFamily="49" charset="-122"/>
                <a:cs typeface="Times New Roman" pitchFamily="18" charset="0"/>
              </a:rPr>
              <a:t>如果根据实际问题建立起来的线性规划问题并非标准形</a:t>
            </a:r>
          </a:p>
          <a:p>
            <a:pPr>
              <a:buFont typeface="Wingdings" pitchFamily="2" charset="2"/>
              <a:buNone/>
            </a:pPr>
            <a:r>
              <a:rPr lang="zh-CN" altLang="en-US" sz="2400">
                <a:solidFill>
                  <a:srgbClr val="000000"/>
                </a:solidFill>
                <a:latin typeface="楷体_GB2312" pitchFamily="49" charset="-122"/>
                <a:ea typeface="楷体_GB2312" pitchFamily="49" charset="-122"/>
                <a:cs typeface="Times New Roman" pitchFamily="18" charset="0"/>
              </a:rPr>
              <a:t>	式，可以将它如下化为标准形式：</a:t>
            </a:r>
          </a:p>
        </p:txBody>
      </p:sp>
      <p:sp>
        <p:nvSpPr>
          <p:cNvPr id="90116" name="Rectangle 4"/>
          <p:cNvSpPr>
            <a:spLocks noChangeArrowheads="1"/>
          </p:cNvSpPr>
          <p:nvPr/>
        </p:nvSpPr>
        <p:spPr bwMode="auto">
          <a:xfrm>
            <a:off x="411163" y="1412875"/>
            <a:ext cx="83375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bg2"/>
              </a:buClr>
              <a:buSzPct val="75000"/>
              <a:buFont typeface="Wingdings" pitchFamily="2" charset="2"/>
              <a:buNone/>
            </a:pPr>
            <a:r>
              <a:rPr lang="zh-CN" altLang="en-US" sz="2400" b="1">
                <a:solidFill>
                  <a:srgbClr val="800000"/>
                </a:solidFill>
                <a:latin typeface="幼圆" pitchFamily="49" charset="-122"/>
                <a:ea typeface="幼圆" pitchFamily="49" charset="-122"/>
                <a:cs typeface="Times New Roman" pitchFamily="18" charset="0"/>
              </a:rPr>
              <a:t>（</a:t>
            </a:r>
            <a:r>
              <a:rPr lang="en-US" altLang="zh-CN" sz="2400" b="1">
                <a:solidFill>
                  <a:srgbClr val="800000"/>
                </a:solidFill>
                <a:latin typeface="幼圆" pitchFamily="49" charset="-122"/>
                <a:ea typeface="幼圆" pitchFamily="49" charset="-122"/>
                <a:cs typeface="Times New Roman" pitchFamily="18" charset="0"/>
              </a:rPr>
              <a:t>1</a:t>
            </a:r>
            <a:r>
              <a:rPr lang="zh-CN" altLang="en-US" sz="2400" b="1">
                <a:solidFill>
                  <a:srgbClr val="800000"/>
                </a:solidFill>
                <a:latin typeface="幼圆" pitchFamily="49" charset="-122"/>
                <a:ea typeface="幼圆" pitchFamily="49" charset="-122"/>
                <a:cs typeface="Times New Roman" pitchFamily="18" charset="0"/>
              </a:rPr>
              <a:t>）</a:t>
            </a:r>
            <a:r>
              <a:rPr lang="zh-CN" altLang="en-US" sz="2400" b="1">
                <a:solidFill>
                  <a:srgbClr val="000000"/>
                </a:solidFill>
                <a:latin typeface="幼圆" pitchFamily="49" charset="-122"/>
                <a:ea typeface="幼圆" pitchFamily="49" charset="-122"/>
                <a:cs typeface="Times New Roman" pitchFamily="18" charset="0"/>
              </a:rPr>
              <a:t>若目标函数为</a:t>
            </a:r>
            <a:r>
              <a:rPr lang="en-US" altLang="zh-CN" sz="2400" b="1">
                <a:solidFill>
                  <a:srgbClr val="000000"/>
                </a:solidFill>
                <a:latin typeface="幼圆" pitchFamily="49" charset="-122"/>
                <a:ea typeface="幼圆" pitchFamily="49" charset="-122"/>
                <a:cs typeface="Times New Roman" pitchFamily="18" charset="0"/>
              </a:rPr>
              <a:t>max </a:t>
            </a:r>
            <a:r>
              <a:rPr lang="en-US" altLang="zh-CN" sz="2400" b="1" i="1">
                <a:solidFill>
                  <a:srgbClr val="000000"/>
                </a:solidFill>
                <a:latin typeface="幼圆" pitchFamily="49" charset="-122"/>
                <a:ea typeface="幼圆" pitchFamily="49" charset="-122"/>
                <a:cs typeface="Times New Roman" pitchFamily="18" charset="0"/>
              </a:rPr>
              <a:t>z </a:t>
            </a:r>
            <a:r>
              <a:rPr lang="en-US" altLang="zh-CN" sz="2400" b="1">
                <a:solidFill>
                  <a:srgbClr val="000000"/>
                </a:solidFill>
                <a:latin typeface="幼圆" pitchFamily="49" charset="-122"/>
                <a:ea typeface="幼圆" pitchFamily="49" charset="-122"/>
                <a:cs typeface="Times New Roman" pitchFamily="18" charset="0"/>
              </a:rPr>
              <a:t>=</a:t>
            </a:r>
            <a:r>
              <a:rPr lang="en-US" altLang="zh-CN" sz="2400" b="1" i="1">
                <a:solidFill>
                  <a:srgbClr val="000000"/>
                </a:solidFill>
                <a:latin typeface="幼圆" pitchFamily="49" charset="-122"/>
                <a:ea typeface="幼圆" pitchFamily="49" charset="-122"/>
                <a:cs typeface="Times New Roman" pitchFamily="18" charset="0"/>
              </a:rPr>
              <a:t>C</a:t>
            </a:r>
            <a:r>
              <a:rPr lang="en-US" altLang="zh-CN" sz="2400" b="1" i="1" baseline="30000">
                <a:solidFill>
                  <a:srgbClr val="000000"/>
                </a:solidFill>
                <a:latin typeface="幼圆" pitchFamily="49" charset="-122"/>
                <a:ea typeface="幼圆" pitchFamily="49" charset="-122"/>
                <a:cs typeface="Times New Roman" pitchFamily="18" charset="0"/>
              </a:rPr>
              <a:t>T </a:t>
            </a:r>
            <a:r>
              <a:rPr lang="en-US" altLang="zh-CN" sz="2400" b="1" i="1">
                <a:solidFill>
                  <a:srgbClr val="000000"/>
                </a:solidFill>
                <a:latin typeface="幼圆" pitchFamily="49" charset="-122"/>
                <a:ea typeface="幼圆" pitchFamily="49" charset="-122"/>
                <a:cs typeface="Times New Roman" pitchFamily="18" charset="0"/>
              </a:rPr>
              <a:t>x</a:t>
            </a:r>
            <a:r>
              <a:rPr lang="zh-CN" altLang="en-US" sz="2400" b="1">
                <a:solidFill>
                  <a:srgbClr val="000000"/>
                </a:solidFill>
                <a:latin typeface="幼圆" pitchFamily="49" charset="-122"/>
                <a:ea typeface="幼圆" pitchFamily="49" charset="-122"/>
                <a:cs typeface="Times New Roman" pitchFamily="18" charset="0"/>
              </a:rPr>
              <a:t>，可将它化为</a:t>
            </a:r>
            <a:r>
              <a:rPr lang="en-US" altLang="zh-CN" sz="2400" b="1">
                <a:solidFill>
                  <a:srgbClr val="000000"/>
                </a:solidFill>
                <a:latin typeface="幼圆" pitchFamily="49" charset="-122"/>
                <a:ea typeface="幼圆" pitchFamily="49" charset="-122"/>
                <a:cs typeface="Times New Roman" pitchFamily="18" charset="0"/>
              </a:rPr>
              <a:t>min</a:t>
            </a:r>
            <a:r>
              <a:rPr lang="zh-CN" altLang="en-US" sz="2400" b="1">
                <a:solidFill>
                  <a:srgbClr val="000000"/>
                </a:solidFill>
                <a:latin typeface="幼圆" pitchFamily="49" charset="-122"/>
                <a:ea typeface="幼圆" pitchFamily="49" charset="-122"/>
                <a:cs typeface="Times New Roman" pitchFamily="18" charset="0"/>
              </a:rPr>
              <a:t>－</a:t>
            </a:r>
            <a:r>
              <a:rPr lang="en-US" altLang="zh-CN" sz="2400" b="1" i="1">
                <a:solidFill>
                  <a:srgbClr val="000000"/>
                </a:solidFill>
                <a:latin typeface="幼圆" pitchFamily="49" charset="-122"/>
                <a:ea typeface="幼圆" pitchFamily="49" charset="-122"/>
                <a:cs typeface="Times New Roman" pitchFamily="18" charset="0"/>
              </a:rPr>
              <a:t>z </a:t>
            </a:r>
            <a:r>
              <a:rPr lang="en-US" altLang="zh-CN" sz="2400" b="1">
                <a:solidFill>
                  <a:srgbClr val="000000"/>
                </a:solidFill>
                <a:latin typeface="幼圆" pitchFamily="49" charset="-122"/>
                <a:ea typeface="幼圆" pitchFamily="49" charset="-122"/>
                <a:cs typeface="Times New Roman" pitchFamily="18" charset="0"/>
              </a:rPr>
              <a:t>=</a:t>
            </a:r>
            <a:r>
              <a:rPr lang="zh-CN" altLang="en-US" sz="2400" b="1">
                <a:solidFill>
                  <a:srgbClr val="000000"/>
                </a:solidFill>
                <a:latin typeface="幼圆" pitchFamily="49" charset="-122"/>
                <a:ea typeface="幼圆" pitchFamily="49" charset="-122"/>
                <a:cs typeface="Times New Roman" pitchFamily="18" charset="0"/>
              </a:rPr>
              <a:t>－</a:t>
            </a:r>
            <a:r>
              <a:rPr lang="en-US" altLang="zh-CN" sz="2400" b="1" i="1">
                <a:solidFill>
                  <a:srgbClr val="000000"/>
                </a:solidFill>
                <a:latin typeface="幼圆" pitchFamily="49" charset="-122"/>
                <a:ea typeface="幼圆" pitchFamily="49" charset="-122"/>
                <a:cs typeface="Times New Roman" pitchFamily="18" charset="0"/>
              </a:rPr>
              <a:t>C</a:t>
            </a:r>
            <a:r>
              <a:rPr lang="en-US" altLang="zh-CN" sz="2400" b="1" i="1" baseline="30000">
                <a:solidFill>
                  <a:srgbClr val="000000"/>
                </a:solidFill>
                <a:latin typeface="幼圆" pitchFamily="49" charset="-122"/>
                <a:ea typeface="幼圆" pitchFamily="49" charset="-122"/>
                <a:cs typeface="Times New Roman" pitchFamily="18" charset="0"/>
              </a:rPr>
              <a:t>T </a:t>
            </a:r>
            <a:r>
              <a:rPr lang="en-US" altLang="zh-CN" sz="2400" b="1" i="1">
                <a:solidFill>
                  <a:srgbClr val="000000"/>
                </a:solidFill>
                <a:latin typeface="幼圆" pitchFamily="49" charset="-122"/>
                <a:ea typeface="幼圆" pitchFamily="49" charset="-122"/>
                <a:cs typeface="Times New Roman" pitchFamily="18" charset="0"/>
              </a:rPr>
              <a:t>x</a:t>
            </a:r>
          </a:p>
        </p:txBody>
      </p:sp>
      <p:sp>
        <p:nvSpPr>
          <p:cNvPr id="90117" name="Rectangle 5"/>
          <p:cNvSpPr>
            <a:spLocks noChangeArrowheads="1"/>
          </p:cNvSpPr>
          <p:nvPr/>
        </p:nvSpPr>
        <p:spPr bwMode="auto">
          <a:xfrm>
            <a:off x="395288" y="1844675"/>
            <a:ext cx="83375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80000"/>
              </a:lnSpc>
              <a:spcBef>
                <a:spcPct val="20000"/>
              </a:spcBef>
              <a:buClr>
                <a:schemeClr val="bg2"/>
              </a:buClr>
              <a:buSzPct val="75000"/>
              <a:buFont typeface="Wingdings" pitchFamily="2" charset="2"/>
              <a:buNone/>
            </a:pPr>
            <a:r>
              <a:rPr lang="zh-CN" altLang="en-US" sz="2400" b="1">
                <a:solidFill>
                  <a:srgbClr val="800000"/>
                </a:solidFill>
                <a:latin typeface="幼圆" pitchFamily="49" charset="-122"/>
                <a:ea typeface="幼圆" pitchFamily="49" charset="-122"/>
                <a:cs typeface="Times New Roman" pitchFamily="18" charset="0"/>
              </a:rPr>
              <a:t>（</a:t>
            </a:r>
            <a:r>
              <a:rPr lang="en-US" altLang="zh-CN" sz="2400" b="1">
                <a:solidFill>
                  <a:srgbClr val="800000"/>
                </a:solidFill>
                <a:latin typeface="幼圆" pitchFamily="49" charset="-122"/>
                <a:ea typeface="幼圆" pitchFamily="49" charset="-122"/>
                <a:cs typeface="Times New Roman" pitchFamily="18" charset="0"/>
              </a:rPr>
              <a:t>2</a:t>
            </a:r>
            <a:r>
              <a:rPr lang="zh-CN" altLang="en-US" sz="2400" b="1">
                <a:solidFill>
                  <a:srgbClr val="800000"/>
                </a:solidFill>
                <a:latin typeface="幼圆" pitchFamily="49" charset="-122"/>
                <a:ea typeface="幼圆" pitchFamily="49" charset="-122"/>
                <a:cs typeface="Times New Roman" pitchFamily="18" charset="0"/>
              </a:rPr>
              <a:t>）</a:t>
            </a:r>
            <a:r>
              <a:rPr lang="zh-CN" altLang="en-US" sz="2400" b="1">
                <a:solidFill>
                  <a:srgbClr val="000000"/>
                </a:solidFill>
                <a:latin typeface="幼圆" pitchFamily="49" charset="-122"/>
                <a:ea typeface="幼圆" pitchFamily="49" charset="-122"/>
                <a:cs typeface="Times New Roman" pitchFamily="18" charset="0"/>
              </a:rPr>
              <a:t>若第</a:t>
            </a:r>
            <a:r>
              <a:rPr lang="en-US" altLang="zh-CN" sz="2400" b="1" i="1">
                <a:solidFill>
                  <a:srgbClr val="000000"/>
                </a:solidFill>
                <a:latin typeface="幼圆" pitchFamily="49" charset="-122"/>
                <a:ea typeface="幼圆" pitchFamily="49" charset="-122"/>
                <a:cs typeface="Times New Roman" pitchFamily="18" charset="0"/>
              </a:rPr>
              <a:t>i</a:t>
            </a:r>
            <a:r>
              <a:rPr lang="zh-CN" altLang="en-US" sz="2400" b="1">
                <a:solidFill>
                  <a:srgbClr val="000000"/>
                </a:solidFill>
                <a:latin typeface="幼圆" pitchFamily="49" charset="-122"/>
                <a:ea typeface="幼圆" pitchFamily="49" charset="-122"/>
                <a:cs typeface="Times New Roman" pitchFamily="18" charset="0"/>
              </a:rPr>
              <a:t>个约束为</a:t>
            </a:r>
            <a:r>
              <a:rPr lang="en-US" altLang="zh-CN" sz="2400" b="1" i="1">
                <a:solidFill>
                  <a:srgbClr val="000000"/>
                </a:solidFill>
                <a:latin typeface="幼圆" pitchFamily="49" charset="-122"/>
                <a:ea typeface="幼圆" pitchFamily="49" charset="-122"/>
                <a:cs typeface="Times New Roman" pitchFamily="18" charset="0"/>
              </a:rPr>
              <a:t>a</a:t>
            </a:r>
            <a:r>
              <a:rPr lang="en-US" altLang="zh-CN" sz="2400" b="1" i="1" baseline="-30000">
                <a:solidFill>
                  <a:srgbClr val="000000"/>
                </a:solidFill>
                <a:latin typeface="幼圆" pitchFamily="49" charset="-122"/>
                <a:ea typeface="幼圆" pitchFamily="49" charset="-122"/>
                <a:cs typeface="Times New Roman" pitchFamily="18" charset="0"/>
              </a:rPr>
              <a:t>i</a:t>
            </a:r>
            <a:r>
              <a:rPr lang="en-US" altLang="zh-CN" sz="2400" b="1" baseline="-30000">
                <a:solidFill>
                  <a:srgbClr val="000000"/>
                </a:solidFill>
                <a:latin typeface="幼圆" pitchFamily="49" charset="-122"/>
                <a:ea typeface="幼圆" pitchFamily="49" charset="-122"/>
                <a:cs typeface="Times New Roman" pitchFamily="18" charset="0"/>
              </a:rPr>
              <a:t>1</a:t>
            </a:r>
            <a:r>
              <a:rPr lang="en-US" altLang="zh-CN" sz="2400" b="1" i="1">
                <a:solidFill>
                  <a:srgbClr val="000000"/>
                </a:solidFill>
                <a:latin typeface="幼圆" pitchFamily="49" charset="-122"/>
                <a:ea typeface="幼圆" pitchFamily="49" charset="-122"/>
                <a:cs typeface="Times New Roman" pitchFamily="18" charset="0"/>
              </a:rPr>
              <a:t>x</a:t>
            </a:r>
            <a:r>
              <a:rPr lang="en-US" altLang="zh-CN" sz="2400" b="1" baseline="-30000">
                <a:solidFill>
                  <a:srgbClr val="000000"/>
                </a:solidFill>
                <a:latin typeface="幼圆" pitchFamily="49" charset="-122"/>
                <a:ea typeface="幼圆" pitchFamily="49" charset="-122"/>
                <a:cs typeface="Times New Roman" pitchFamily="18" charset="0"/>
              </a:rPr>
              <a:t>1</a:t>
            </a:r>
            <a:r>
              <a:rPr lang="en-US" altLang="zh-CN" sz="2400" b="1">
                <a:solidFill>
                  <a:srgbClr val="000000"/>
                </a:solidFill>
                <a:latin typeface="幼圆" pitchFamily="49" charset="-122"/>
                <a:ea typeface="幼圆" pitchFamily="49" charset="-122"/>
                <a:cs typeface="Times New Roman" pitchFamily="18" charset="0"/>
              </a:rPr>
              <a:t>+</a:t>
            </a:r>
            <a:r>
              <a:rPr lang="en-US" altLang="zh-CN" sz="2400" b="1">
                <a:solidFill>
                  <a:srgbClr val="000000"/>
                </a:solidFill>
                <a:latin typeface="宋体"/>
                <a:ea typeface="幼圆" pitchFamily="49" charset="-122"/>
                <a:cs typeface="Times New Roman" pitchFamily="18" charset="0"/>
              </a:rPr>
              <a:t>…</a:t>
            </a:r>
            <a:r>
              <a:rPr lang="en-US" altLang="zh-CN" sz="2400" b="1">
                <a:solidFill>
                  <a:srgbClr val="000000"/>
                </a:solidFill>
                <a:latin typeface="幼圆" pitchFamily="49" charset="-122"/>
                <a:ea typeface="幼圆" pitchFamily="49" charset="-122"/>
                <a:cs typeface="Times New Roman" pitchFamily="18" charset="0"/>
              </a:rPr>
              <a:t>+</a:t>
            </a:r>
            <a:r>
              <a:rPr lang="en-US" altLang="zh-CN" sz="2400" b="1" i="1">
                <a:solidFill>
                  <a:srgbClr val="000000"/>
                </a:solidFill>
                <a:latin typeface="幼圆" pitchFamily="49" charset="-122"/>
                <a:ea typeface="幼圆" pitchFamily="49" charset="-122"/>
                <a:cs typeface="Times New Roman" pitchFamily="18" charset="0"/>
              </a:rPr>
              <a:t>a</a:t>
            </a:r>
            <a:r>
              <a:rPr lang="en-US" altLang="zh-CN" sz="2400" b="1" i="1" baseline="-30000">
                <a:solidFill>
                  <a:srgbClr val="000000"/>
                </a:solidFill>
                <a:latin typeface="幼圆" pitchFamily="49" charset="-122"/>
                <a:ea typeface="幼圆" pitchFamily="49" charset="-122"/>
                <a:cs typeface="Times New Roman" pitchFamily="18" charset="0"/>
              </a:rPr>
              <a:t>in</a:t>
            </a:r>
            <a:r>
              <a:rPr lang="en-US" altLang="zh-CN" sz="2400" b="1" i="1">
                <a:solidFill>
                  <a:srgbClr val="000000"/>
                </a:solidFill>
                <a:latin typeface="幼圆" pitchFamily="49" charset="-122"/>
                <a:ea typeface="幼圆" pitchFamily="49" charset="-122"/>
                <a:cs typeface="Times New Roman" pitchFamily="18" charset="0"/>
              </a:rPr>
              <a:t>x</a:t>
            </a:r>
            <a:r>
              <a:rPr lang="en-US" altLang="zh-CN" sz="2400" b="1" i="1" baseline="-30000">
                <a:solidFill>
                  <a:srgbClr val="000000"/>
                </a:solidFill>
                <a:latin typeface="幼圆" pitchFamily="49" charset="-122"/>
                <a:ea typeface="幼圆" pitchFamily="49" charset="-122"/>
                <a:cs typeface="Times New Roman" pitchFamily="18" charset="0"/>
              </a:rPr>
              <a:t>n</a:t>
            </a:r>
            <a:r>
              <a:rPr lang="en-US" altLang="zh-CN" sz="2400" b="1">
                <a:solidFill>
                  <a:srgbClr val="000000"/>
                </a:solidFill>
                <a:latin typeface="幼圆" pitchFamily="49" charset="-122"/>
                <a:ea typeface="幼圆" pitchFamily="49" charset="-122"/>
                <a:cs typeface="Times New Roman" pitchFamily="18" charset="0"/>
              </a:rPr>
              <a:t>≤</a:t>
            </a:r>
            <a:r>
              <a:rPr lang="en-US" altLang="zh-CN" sz="2400" b="1" i="1">
                <a:solidFill>
                  <a:srgbClr val="000000"/>
                </a:solidFill>
                <a:latin typeface="幼圆" pitchFamily="49" charset="-122"/>
                <a:ea typeface="幼圆" pitchFamily="49" charset="-122"/>
                <a:cs typeface="Times New Roman" pitchFamily="18" charset="0"/>
              </a:rPr>
              <a:t>b</a:t>
            </a:r>
            <a:r>
              <a:rPr lang="en-US" altLang="zh-CN" sz="2400" b="1" i="1" baseline="-30000">
                <a:solidFill>
                  <a:srgbClr val="000000"/>
                </a:solidFill>
                <a:latin typeface="幼圆" pitchFamily="49" charset="-122"/>
                <a:ea typeface="幼圆" pitchFamily="49" charset="-122"/>
                <a:cs typeface="Times New Roman" pitchFamily="18" charset="0"/>
              </a:rPr>
              <a:t>i</a:t>
            </a:r>
            <a:r>
              <a:rPr lang="zh-CN" altLang="en-US" sz="2400" b="1">
                <a:solidFill>
                  <a:srgbClr val="000000"/>
                </a:solidFill>
                <a:latin typeface="幼圆" pitchFamily="49" charset="-122"/>
                <a:ea typeface="幼圆" pitchFamily="49" charset="-122"/>
                <a:cs typeface="Times New Roman" pitchFamily="18" charset="0"/>
              </a:rPr>
              <a:t>，可增加一个松驰变</a:t>
            </a:r>
          </a:p>
          <a:p>
            <a:pPr marL="342900" indent="-342900" algn="just">
              <a:lnSpc>
                <a:spcPct val="80000"/>
              </a:lnSpc>
              <a:spcBef>
                <a:spcPct val="20000"/>
              </a:spcBef>
              <a:buClr>
                <a:schemeClr val="bg2"/>
              </a:buClr>
              <a:buSzPct val="75000"/>
              <a:buFont typeface="Wingdings" pitchFamily="2" charset="2"/>
              <a:buNone/>
            </a:pPr>
            <a:r>
              <a:rPr lang="zh-CN" altLang="en-US" sz="2400" b="1">
                <a:solidFill>
                  <a:srgbClr val="000000"/>
                </a:solidFill>
                <a:latin typeface="幼圆" pitchFamily="49" charset="-122"/>
                <a:ea typeface="幼圆" pitchFamily="49" charset="-122"/>
                <a:cs typeface="Times New Roman" pitchFamily="18" charset="0"/>
              </a:rPr>
              <a:t>	量</a:t>
            </a:r>
            <a:r>
              <a:rPr lang="en-US" altLang="zh-CN" sz="2400" b="1" i="1">
                <a:solidFill>
                  <a:srgbClr val="000000"/>
                </a:solidFill>
                <a:latin typeface="幼圆" pitchFamily="49" charset="-122"/>
                <a:ea typeface="幼圆" pitchFamily="49" charset="-122"/>
                <a:cs typeface="Times New Roman" pitchFamily="18" charset="0"/>
              </a:rPr>
              <a:t>y</a:t>
            </a:r>
            <a:r>
              <a:rPr lang="en-US" altLang="zh-CN" sz="2400" b="1" i="1" baseline="-30000">
                <a:solidFill>
                  <a:srgbClr val="000000"/>
                </a:solidFill>
                <a:latin typeface="幼圆" pitchFamily="49" charset="-122"/>
                <a:ea typeface="幼圆" pitchFamily="49" charset="-122"/>
                <a:cs typeface="Times New Roman" pitchFamily="18" charset="0"/>
              </a:rPr>
              <a:t>i</a:t>
            </a:r>
            <a:r>
              <a:rPr lang="zh-CN" altLang="en-US" sz="2400" b="1">
                <a:solidFill>
                  <a:srgbClr val="000000"/>
                </a:solidFill>
                <a:latin typeface="幼圆" pitchFamily="49" charset="-122"/>
                <a:ea typeface="幼圆" pitchFamily="49" charset="-122"/>
                <a:cs typeface="Times New Roman" pitchFamily="18" charset="0"/>
              </a:rPr>
              <a:t>，将不等式化为</a:t>
            </a:r>
            <a:r>
              <a:rPr lang="en-US" altLang="zh-CN" sz="2400" b="1" i="1">
                <a:solidFill>
                  <a:srgbClr val="000000"/>
                </a:solidFill>
                <a:latin typeface="幼圆" pitchFamily="49" charset="-122"/>
                <a:ea typeface="幼圆" pitchFamily="49" charset="-122"/>
                <a:cs typeface="Times New Roman" pitchFamily="18" charset="0"/>
              </a:rPr>
              <a:t>a</a:t>
            </a:r>
            <a:r>
              <a:rPr lang="en-US" altLang="zh-CN" sz="2400" b="1" i="1" baseline="-30000">
                <a:solidFill>
                  <a:srgbClr val="000000"/>
                </a:solidFill>
                <a:latin typeface="幼圆" pitchFamily="49" charset="-122"/>
                <a:ea typeface="幼圆" pitchFamily="49" charset="-122"/>
                <a:cs typeface="Times New Roman" pitchFamily="18" charset="0"/>
              </a:rPr>
              <a:t>i</a:t>
            </a:r>
            <a:r>
              <a:rPr lang="en-US" altLang="zh-CN" sz="2400" b="1" baseline="-30000">
                <a:solidFill>
                  <a:srgbClr val="000000"/>
                </a:solidFill>
                <a:latin typeface="幼圆" pitchFamily="49" charset="-122"/>
                <a:ea typeface="幼圆" pitchFamily="49" charset="-122"/>
                <a:cs typeface="Times New Roman" pitchFamily="18" charset="0"/>
              </a:rPr>
              <a:t>1</a:t>
            </a:r>
            <a:r>
              <a:rPr lang="en-US" altLang="zh-CN" sz="2400" b="1" i="1">
                <a:solidFill>
                  <a:srgbClr val="000000"/>
                </a:solidFill>
                <a:latin typeface="幼圆" pitchFamily="49" charset="-122"/>
                <a:ea typeface="幼圆" pitchFamily="49" charset="-122"/>
                <a:cs typeface="Times New Roman" pitchFamily="18" charset="0"/>
              </a:rPr>
              <a:t>x</a:t>
            </a:r>
            <a:r>
              <a:rPr lang="en-US" altLang="zh-CN" sz="2400" b="1" baseline="-30000">
                <a:solidFill>
                  <a:srgbClr val="000000"/>
                </a:solidFill>
                <a:latin typeface="幼圆" pitchFamily="49" charset="-122"/>
                <a:ea typeface="幼圆" pitchFamily="49" charset="-122"/>
                <a:cs typeface="Times New Roman" pitchFamily="18" charset="0"/>
              </a:rPr>
              <a:t>1</a:t>
            </a:r>
            <a:r>
              <a:rPr lang="en-US" altLang="zh-CN" sz="2400" b="1">
                <a:solidFill>
                  <a:srgbClr val="000000"/>
                </a:solidFill>
                <a:latin typeface="幼圆" pitchFamily="49" charset="-122"/>
                <a:ea typeface="幼圆" pitchFamily="49" charset="-122"/>
                <a:cs typeface="Times New Roman" pitchFamily="18" charset="0"/>
              </a:rPr>
              <a:t>+</a:t>
            </a:r>
            <a:r>
              <a:rPr lang="en-US" altLang="zh-CN" sz="2400" b="1">
                <a:solidFill>
                  <a:srgbClr val="000000"/>
                </a:solidFill>
                <a:latin typeface="宋体"/>
                <a:ea typeface="幼圆" pitchFamily="49" charset="-122"/>
                <a:cs typeface="Times New Roman" pitchFamily="18" charset="0"/>
              </a:rPr>
              <a:t>…</a:t>
            </a:r>
            <a:r>
              <a:rPr lang="en-US" altLang="zh-CN" sz="2400" b="1">
                <a:solidFill>
                  <a:srgbClr val="000000"/>
                </a:solidFill>
                <a:latin typeface="幼圆" pitchFamily="49" charset="-122"/>
                <a:ea typeface="幼圆" pitchFamily="49" charset="-122"/>
                <a:cs typeface="Times New Roman" pitchFamily="18" charset="0"/>
              </a:rPr>
              <a:t>+</a:t>
            </a:r>
            <a:r>
              <a:rPr lang="en-US" altLang="zh-CN" sz="2400" b="1" i="1">
                <a:solidFill>
                  <a:srgbClr val="000000"/>
                </a:solidFill>
                <a:latin typeface="幼圆" pitchFamily="49" charset="-122"/>
                <a:ea typeface="幼圆" pitchFamily="49" charset="-122"/>
                <a:cs typeface="Times New Roman" pitchFamily="18" charset="0"/>
              </a:rPr>
              <a:t>a</a:t>
            </a:r>
            <a:r>
              <a:rPr lang="en-US" altLang="zh-CN" sz="2400" b="1" i="1" baseline="-30000">
                <a:solidFill>
                  <a:srgbClr val="000000"/>
                </a:solidFill>
                <a:latin typeface="幼圆" pitchFamily="49" charset="-122"/>
                <a:ea typeface="幼圆" pitchFamily="49" charset="-122"/>
                <a:cs typeface="Times New Roman" pitchFamily="18" charset="0"/>
              </a:rPr>
              <a:t>in</a:t>
            </a:r>
            <a:r>
              <a:rPr lang="en-US" altLang="zh-CN" sz="2400" b="1" i="1">
                <a:solidFill>
                  <a:srgbClr val="000000"/>
                </a:solidFill>
                <a:latin typeface="幼圆" pitchFamily="49" charset="-122"/>
                <a:ea typeface="幼圆" pitchFamily="49" charset="-122"/>
                <a:cs typeface="Times New Roman" pitchFamily="18" charset="0"/>
              </a:rPr>
              <a:t>x</a:t>
            </a:r>
            <a:r>
              <a:rPr lang="en-US" altLang="zh-CN" sz="2400" b="1" i="1" baseline="-30000">
                <a:solidFill>
                  <a:srgbClr val="000000"/>
                </a:solidFill>
                <a:latin typeface="幼圆" pitchFamily="49" charset="-122"/>
                <a:ea typeface="幼圆" pitchFamily="49" charset="-122"/>
                <a:cs typeface="Times New Roman" pitchFamily="18" charset="0"/>
              </a:rPr>
              <a:t>n</a:t>
            </a:r>
            <a:r>
              <a:rPr lang="en-US" altLang="zh-CN" sz="2400" b="1" i="1">
                <a:solidFill>
                  <a:srgbClr val="000000"/>
                </a:solidFill>
                <a:latin typeface="幼圆" pitchFamily="49" charset="-122"/>
                <a:ea typeface="幼圆" pitchFamily="49" charset="-122"/>
                <a:cs typeface="Times New Roman" pitchFamily="18" charset="0"/>
              </a:rPr>
              <a:t>+y</a:t>
            </a:r>
            <a:r>
              <a:rPr lang="en-US" altLang="zh-CN" sz="2400" b="1" i="1" baseline="-30000">
                <a:solidFill>
                  <a:srgbClr val="000000"/>
                </a:solidFill>
                <a:latin typeface="幼圆" pitchFamily="49" charset="-122"/>
                <a:ea typeface="幼圆" pitchFamily="49" charset="-122"/>
                <a:cs typeface="Times New Roman" pitchFamily="18" charset="0"/>
              </a:rPr>
              <a:t>i </a:t>
            </a:r>
            <a:r>
              <a:rPr lang="en-US" altLang="zh-CN" sz="2400" b="1">
                <a:solidFill>
                  <a:srgbClr val="000000"/>
                </a:solidFill>
                <a:latin typeface="幼圆" pitchFamily="49" charset="-122"/>
                <a:ea typeface="幼圆" pitchFamily="49" charset="-122"/>
                <a:cs typeface="Times New Roman" pitchFamily="18" charset="0"/>
              </a:rPr>
              <a:t>= </a:t>
            </a:r>
            <a:r>
              <a:rPr lang="en-US" altLang="zh-CN" sz="2400" b="1" i="1">
                <a:solidFill>
                  <a:srgbClr val="000000"/>
                </a:solidFill>
                <a:latin typeface="幼圆" pitchFamily="49" charset="-122"/>
                <a:ea typeface="幼圆" pitchFamily="49" charset="-122"/>
                <a:cs typeface="Times New Roman" pitchFamily="18" charset="0"/>
              </a:rPr>
              <a:t>b</a:t>
            </a:r>
            <a:r>
              <a:rPr lang="en-US" altLang="zh-CN" sz="2400" b="1" i="1" baseline="-30000">
                <a:solidFill>
                  <a:srgbClr val="000000"/>
                </a:solidFill>
                <a:latin typeface="幼圆" pitchFamily="49" charset="-122"/>
                <a:ea typeface="幼圆" pitchFamily="49" charset="-122"/>
                <a:cs typeface="Times New Roman" pitchFamily="18" charset="0"/>
              </a:rPr>
              <a:t>i</a:t>
            </a:r>
            <a:r>
              <a:rPr lang="zh-CN" altLang="en-US" sz="2400" b="1">
                <a:solidFill>
                  <a:srgbClr val="000000"/>
                </a:solidFill>
                <a:latin typeface="幼圆" pitchFamily="49" charset="-122"/>
                <a:ea typeface="幼圆" pitchFamily="49" charset="-122"/>
                <a:cs typeface="Times New Roman" pitchFamily="18" charset="0"/>
              </a:rPr>
              <a:t>，且</a:t>
            </a:r>
            <a:r>
              <a:rPr lang="en-US" altLang="zh-CN" sz="2400" b="1" i="1">
                <a:solidFill>
                  <a:srgbClr val="000000"/>
                </a:solidFill>
                <a:latin typeface="幼圆" pitchFamily="49" charset="-122"/>
                <a:ea typeface="幼圆" pitchFamily="49" charset="-122"/>
                <a:cs typeface="Times New Roman" pitchFamily="18" charset="0"/>
              </a:rPr>
              <a:t>y</a:t>
            </a:r>
            <a:r>
              <a:rPr lang="en-US" altLang="zh-CN" sz="2400" b="1" i="1" baseline="-30000">
                <a:solidFill>
                  <a:srgbClr val="000000"/>
                </a:solidFill>
                <a:latin typeface="幼圆" pitchFamily="49" charset="-122"/>
                <a:ea typeface="幼圆" pitchFamily="49" charset="-122"/>
                <a:cs typeface="Times New Roman" pitchFamily="18" charset="0"/>
              </a:rPr>
              <a:t>i</a:t>
            </a:r>
            <a:r>
              <a:rPr lang="en-US" altLang="zh-CN" sz="2400" b="1">
                <a:solidFill>
                  <a:srgbClr val="000000"/>
                </a:solidFill>
                <a:latin typeface="幼圆" pitchFamily="49" charset="-122"/>
                <a:ea typeface="幼圆" pitchFamily="49" charset="-122"/>
                <a:cs typeface="Times New Roman" pitchFamily="18" charset="0"/>
              </a:rPr>
              <a:t>≥0</a:t>
            </a:r>
            <a:r>
              <a:rPr lang="zh-CN" altLang="en-US" sz="2400" b="1">
                <a:solidFill>
                  <a:srgbClr val="000000"/>
                </a:solidFill>
                <a:latin typeface="幼圆" pitchFamily="49" charset="-122"/>
                <a:ea typeface="幼圆" pitchFamily="49" charset="-122"/>
                <a:cs typeface="Times New Roman" pitchFamily="18" charset="0"/>
              </a:rPr>
              <a:t>。</a:t>
            </a:r>
          </a:p>
          <a:p>
            <a:pPr marL="342900" indent="-342900" algn="just">
              <a:lnSpc>
                <a:spcPct val="80000"/>
              </a:lnSpc>
              <a:spcBef>
                <a:spcPct val="20000"/>
              </a:spcBef>
              <a:buClr>
                <a:schemeClr val="bg2"/>
              </a:buClr>
              <a:buSzPct val="75000"/>
              <a:buFont typeface="Wingdings" pitchFamily="2" charset="2"/>
              <a:buNone/>
            </a:pPr>
            <a:r>
              <a:rPr lang="zh-CN" altLang="en-US" sz="2400" b="1">
                <a:solidFill>
                  <a:srgbClr val="000000"/>
                </a:solidFill>
                <a:latin typeface="幼圆" pitchFamily="49" charset="-122"/>
                <a:ea typeface="幼圆" pitchFamily="49" charset="-122"/>
                <a:cs typeface="Times New Roman" pitchFamily="18" charset="0"/>
              </a:rPr>
              <a:t>	若第</a:t>
            </a:r>
            <a:r>
              <a:rPr lang="en-US" altLang="zh-CN" sz="2400" b="1" i="1">
                <a:solidFill>
                  <a:srgbClr val="000000"/>
                </a:solidFill>
                <a:latin typeface="幼圆" pitchFamily="49" charset="-122"/>
                <a:ea typeface="幼圆" pitchFamily="49" charset="-122"/>
                <a:cs typeface="Times New Roman" pitchFamily="18" charset="0"/>
              </a:rPr>
              <a:t>i</a:t>
            </a:r>
            <a:r>
              <a:rPr lang="zh-CN" altLang="en-US" sz="2400" b="1">
                <a:solidFill>
                  <a:srgbClr val="000000"/>
                </a:solidFill>
                <a:latin typeface="幼圆" pitchFamily="49" charset="-122"/>
                <a:ea typeface="幼圆" pitchFamily="49" charset="-122"/>
                <a:cs typeface="Times New Roman" pitchFamily="18" charset="0"/>
              </a:rPr>
              <a:t>个约束为</a:t>
            </a:r>
            <a:r>
              <a:rPr lang="en-US" altLang="zh-CN" sz="2400" b="1" i="1">
                <a:solidFill>
                  <a:srgbClr val="000000"/>
                </a:solidFill>
                <a:latin typeface="幼圆" pitchFamily="49" charset="-122"/>
                <a:ea typeface="幼圆" pitchFamily="49" charset="-122"/>
                <a:cs typeface="Times New Roman" pitchFamily="18" charset="0"/>
              </a:rPr>
              <a:t>a</a:t>
            </a:r>
            <a:r>
              <a:rPr lang="en-US" altLang="zh-CN" sz="2400" b="1" i="1" baseline="-30000">
                <a:solidFill>
                  <a:srgbClr val="000000"/>
                </a:solidFill>
                <a:latin typeface="幼圆" pitchFamily="49" charset="-122"/>
                <a:ea typeface="幼圆" pitchFamily="49" charset="-122"/>
                <a:cs typeface="Times New Roman" pitchFamily="18" charset="0"/>
              </a:rPr>
              <a:t>i</a:t>
            </a:r>
            <a:r>
              <a:rPr lang="en-US" altLang="zh-CN" sz="2400" b="1" baseline="-30000">
                <a:solidFill>
                  <a:srgbClr val="000000"/>
                </a:solidFill>
                <a:latin typeface="幼圆" pitchFamily="49" charset="-122"/>
                <a:ea typeface="幼圆" pitchFamily="49" charset="-122"/>
                <a:cs typeface="Times New Roman" pitchFamily="18" charset="0"/>
              </a:rPr>
              <a:t>1</a:t>
            </a:r>
            <a:r>
              <a:rPr lang="en-US" altLang="zh-CN" sz="2400" b="1" i="1">
                <a:solidFill>
                  <a:srgbClr val="000000"/>
                </a:solidFill>
                <a:latin typeface="幼圆" pitchFamily="49" charset="-122"/>
                <a:ea typeface="幼圆" pitchFamily="49" charset="-122"/>
                <a:cs typeface="Times New Roman" pitchFamily="18" charset="0"/>
              </a:rPr>
              <a:t>x</a:t>
            </a:r>
            <a:r>
              <a:rPr lang="en-US" altLang="zh-CN" sz="2400" b="1" baseline="-30000">
                <a:solidFill>
                  <a:srgbClr val="000000"/>
                </a:solidFill>
                <a:latin typeface="幼圆" pitchFamily="49" charset="-122"/>
                <a:ea typeface="幼圆" pitchFamily="49" charset="-122"/>
                <a:cs typeface="Times New Roman" pitchFamily="18" charset="0"/>
              </a:rPr>
              <a:t>1</a:t>
            </a:r>
            <a:r>
              <a:rPr lang="en-US" altLang="zh-CN" sz="2400" b="1">
                <a:solidFill>
                  <a:srgbClr val="000000"/>
                </a:solidFill>
                <a:latin typeface="幼圆" pitchFamily="49" charset="-122"/>
                <a:ea typeface="幼圆" pitchFamily="49" charset="-122"/>
                <a:cs typeface="Times New Roman" pitchFamily="18" charset="0"/>
              </a:rPr>
              <a:t>+</a:t>
            </a:r>
            <a:r>
              <a:rPr lang="en-US" altLang="zh-CN" sz="2400" b="1">
                <a:solidFill>
                  <a:srgbClr val="000000"/>
                </a:solidFill>
                <a:latin typeface="宋体"/>
                <a:ea typeface="幼圆" pitchFamily="49" charset="-122"/>
                <a:cs typeface="Times New Roman" pitchFamily="18" charset="0"/>
              </a:rPr>
              <a:t>…</a:t>
            </a:r>
            <a:r>
              <a:rPr lang="en-US" altLang="zh-CN" sz="2400" b="1">
                <a:solidFill>
                  <a:srgbClr val="000000"/>
                </a:solidFill>
                <a:latin typeface="幼圆" pitchFamily="49" charset="-122"/>
                <a:ea typeface="幼圆" pitchFamily="49" charset="-122"/>
                <a:cs typeface="Times New Roman" pitchFamily="18" charset="0"/>
              </a:rPr>
              <a:t>+</a:t>
            </a:r>
            <a:r>
              <a:rPr lang="en-US" altLang="zh-CN" sz="2400" b="1" i="1">
                <a:solidFill>
                  <a:srgbClr val="000000"/>
                </a:solidFill>
                <a:latin typeface="幼圆" pitchFamily="49" charset="-122"/>
                <a:ea typeface="幼圆" pitchFamily="49" charset="-122"/>
                <a:cs typeface="Times New Roman" pitchFamily="18" charset="0"/>
              </a:rPr>
              <a:t>a</a:t>
            </a:r>
            <a:r>
              <a:rPr lang="en-US" altLang="zh-CN" sz="2400" b="1" i="1" baseline="-30000">
                <a:solidFill>
                  <a:srgbClr val="000000"/>
                </a:solidFill>
                <a:latin typeface="幼圆" pitchFamily="49" charset="-122"/>
                <a:ea typeface="幼圆" pitchFamily="49" charset="-122"/>
                <a:cs typeface="Times New Roman" pitchFamily="18" charset="0"/>
              </a:rPr>
              <a:t>in</a:t>
            </a:r>
            <a:r>
              <a:rPr lang="en-US" altLang="zh-CN" sz="2400" b="1" i="1">
                <a:solidFill>
                  <a:srgbClr val="000000"/>
                </a:solidFill>
                <a:latin typeface="幼圆" pitchFamily="49" charset="-122"/>
                <a:ea typeface="幼圆" pitchFamily="49" charset="-122"/>
                <a:cs typeface="Times New Roman" pitchFamily="18" charset="0"/>
              </a:rPr>
              <a:t>x</a:t>
            </a:r>
            <a:r>
              <a:rPr lang="en-US" altLang="zh-CN" sz="2400" b="1" i="1" baseline="-30000">
                <a:solidFill>
                  <a:srgbClr val="000000"/>
                </a:solidFill>
                <a:latin typeface="幼圆" pitchFamily="49" charset="-122"/>
                <a:ea typeface="幼圆" pitchFamily="49" charset="-122"/>
                <a:cs typeface="Times New Roman" pitchFamily="18" charset="0"/>
              </a:rPr>
              <a:t>n</a:t>
            </a:r>
            <a:r>
              <a:rPr lang="en-US" altLang="zh-CN" sz="2400" b="1">
                <a:solidFill>
                  <a:srgbClr val="000000"/>
                </a:solidFill>
                <a:latin typeface="幼圆" pitchFamily="49" charset="-122"/>
                <a:ea typeface="幼圆" pitchFamily="49" charset="-122"/>
                <a:cs typeface="Times New Roman" pitchFamily="18" charset="0"/>
              </a:rPr>
              <a:t>≥</a:t>
            </a:r>
            <a:r>
              <a:rPr lang="en-US" altLang="zh-CN" sz="2400" b="1" i="1">
                <a:solidFill>
                  <a:srgbClr val="000000"/>
                </a:solidFill>
                <a:latin typeface="幼圆" pitchFamily="49" charset="-122"/>
                <a:ea typeface="幼圆" pitchFamily="49" charset="-122"/>
                <a:cs typeface="Times New Roman" pitchFamily="18" charset="0"/>
              </a:rPr>
              <a:t>b</a:t>
            </a:r>
            <a:r>
              <a:rPr lang="en-US" altLang="zh-CN" sz="2400" b="1" i="1" baseline="-30000">
                <a:solidFill>
                  <a:srgbClr val="000000"/>
                </a:solidFill>
                <a:latin typeface="幼圆" pitchFamily="49" charset="-122"/>
                <a:ea typeface="幼圆" pitchFamily="49" charset="-122"/>
                <a:cs typeface="Times New Roman" pitchFamily="18" charset="0"/>
              </a:rPr>
              <a:t>i</a:t>
            </a:r>
            <a:r>
              <a:rPr lang="zh-CN" altLang="en-US" sz="2400" b="1">
                <a:solidFill>
                  <a:srgbClr val="000000"/>
                </a:solidFill>
                <a:latin typeface="幼圆" pitchFamily="49" charset="-122"/>
                <a:ea typeface="幼圆" pitchFamily="49" charset="-122"/>
                <a:cs typeface="Times New Roman" pitchFamily="18" charset="0"/>
              </a:rPr>
              <a:t>，可引入剩余量</a:t>
            </a:r>
            <a:r>
              <a:rPr lang="en-US" altLang="zh-CN" sz="2400" b="1" i="1">
                <a:solidFill>
                  <a:srgbClr val="000000"/>
                </a:solidFill>
                <a:latin typeface="幼圆" pitchFamily="49" charset="-122"/>
                <a:ea typeface="幼圆" pitchFamily="49" charset="-122"/>
                <a:cs typeface="Times New Roman" pitchFamily="18" charset="0"/>
              </a:rPr>
              <a:t>y</a:t>
            </a:r>
            <a:r>
              <a:rPr lang="en-US" altLang="zh-CN" sz="2400" b="1" i="1" baseline="-30000">
                <a:solidFill>
                  <a:srgbClr val="000000"/>
                </a:solidFill>
                <a:latin typeface="幼圆" pitchFamily="49" charset="-122"/>
                <a:ea typeface="幼圆" pitchFamily="49" charset="-122"/>
                <a:cs typeface="Times New Roman" pitchFamily="18" charset="0"/>
              </a:rPr>
              <a:t>i</a:t>
            </a:r>
            <a:r>
              <a:rPr lang="zh-CN" altLang="en-US" sz="2400" b="1">
                <a:solidFill>
                  <a:srgbClr val="000000"/>
                </a:solidFill>
                <a:latin typeface="幼圆" pitchFamily="49" charset="-122"/>
                <a:ea typeface="幼圆" pitchFamily="49" charset="-122"/>
                <a:cs typeface="Times New Roman" pitchFamily="18" charset="0"/>
              </a:rPr>
              <a:t>，将</a:t>
            </a:r>
          </a:p>
          <a:p>
            <a:pPr marL="342900" indent="-342900" algn="just">
              <a:lnSpc>
                <a:spcPct val="80000"/>
              </a:lnSpc>
              <a:spcBef>
                <a:spcPct val="20000"/>
              </a:spcBef>
              <a:buClr>
                <a:schemeClr val="bg2"/>
              </a:buClr>
              <a:buSzPct val="75000"/>
              <a:buFont typeface="Wingdings" pitchFamily="2" charset="2"/>
              <a:buNone/>
            </a:pPr>
            <a:r>
              <a:rPr lang="zh-CN" altLang="en-US" sz="2400" b="1">
                <a:solidFill>
                  <a:srgbClr val="000000"/>
                </a:solidFill>
                <a:latin typeface="幼圆" pitchFamily="49" charset="-122"/>
                <a:ea typeface="幼圆" pitchFamily="49" charset="-122"/>
                <a:cs typeface="Times New Roman" pitchFamily="18" charset="0"/>
              </a:rPr>
              <a:t>	不等式化为</a:t>
            </a:r>
            <a:r>
              <a:rPr lang="en-US" altLang="zh-CN" sz="2400" b="1" i="1">
                <a:solidFill>
                  <a:srgbClr val="000000"/>
                </a:solidFill>
                <a:latin typeface="幼圆" pitchFamily="49" charset="-122"/>
                <a:ea typeface="幼圆" pitchFamily="49" charset="-122"/>
                <a:cs typeface="Times New Roman" pitchFamily="18" charset="0"/>
              </a:rPr>
              <a:t>a</a:t>
            </a:r>
            <a:r>
              <a:rPr lang="en-US" altLang="zh-CN" sz="2400" b="1" i="1" baseline="-30000">
                <a:solidFill>
                  <a:srgbClr val="000000"/>
                </a:solidFill>
                <a:latin typeface="幼圆" pitchFamily="49" charset="-122"/>
                <a:ea typeface="幼圆" pitchFamily="49" charset="-122"/>
                <a:cs typeface="Times New Roman" pitchFamily="18" charset="0"/>
              </a:rPr>
              <a:t>i</a:t>
            </a:r>
            <a:r>
              <a:rPr lang="en-US" altLang="zh-CN" sz="2400" b="1" baseline="-30000">
                <a:solidFill>
                  <a:srgbClr val="000000"/>
                </a:solidFill>
                <a:latin typeface="幼圆" pitchFamily="49" charset="-122"/>
                <a:ea typeface="幼圆" pitchFamily="49" charset="-122"/>
                <a:cs typeface="Times New Roman" pitchFamily="18" charset="0"/>
              </a:rPr>
              <a:t>1</a:t>
            </a:r>
            <a:r>
              <a:rPr lang="en-US" altLang="zh-CN" sz="2400" b="1" i="1">
                <a:solidFill>
                  <a:srgbClr val="000000"/>
                </a:solidFill>
                <a:latin typeface="幼圆" pitchFamily="49" charset="-122"/>
                <a:ea typeface="幼圆" pitchFamily="49" charset="-122"/>
                <a:cs typeface="Times New Roman" pitchFamily="18" charset="0"/>
              </a:rPr>
              <a:t>x</a:t>
            </a:r>
            <a:r>
              <a:rPr lang="en-US" altLang="zh-CN" sz="2400" b="1" baseline="-30000">
                <a:solidFill>
                  <a:srgbClr val="000000"/>
                </a:solidFill>
                <a:latin typeface="幼圆" pitchFamily="49" charset="-122"/>
                <a:ea typeface="幼圆" pitchFamily="49" charset="-122"/>
                <a:cs typeface="Times New Roman" pitchFamily="18" charset="0"/>
              </a:rPr>
              <a:t>1</a:t>
            </a:r>
            <a:r>
              <a:rPr lang="en-US" altLang="zh-CN" sz="2400" b="1">
                <a:solidFill>
                  <a:srgbClr val="000000"/>
                </a:solidFill>
                <a:latin typeface="幼圆" pitchFamily="49" charset="-122"/>
                <a:ea typeface="幼圆" pitchFamily="49" charset="-122"/>
                <a:cs typeface="Times New Roman" pitchFamily="18" charset="0"/>
              </a:rPr>
              <a:t>+</a:t>
            </a:r>
            <a:r>
              <a:rPr lang="en-US" altLang="zh-CN" sz="2400" b="1">
                <a:solidFill>
                  <a:srgbClr val="000000"/>
                </a:solidFill>
                <a:latin typeface="宋体"/>
                <a:ea typeface="幼圆" pitchFamily="49" charset="-122"/>
                <a:cs typeface="Times New Roman" pitchFamily="18" charset="0"/>
              </a:rPr>
              <a:t>…</a:t>
            </a:r>
            <a:r>
              <a:rPr lang="en-US" altLang="zh-CN" sz="2400" b="1">
                <a:solidFill>
                  <a:srgbClr val="000000"/>
                </a:solidFill>
                <a:latin typeface="幼圆" pitchFamily="49" charset="-122"/>
                <a:ea typeface="幼圆" pitchFamily="49" charset="-122"/>
                <a:cs typeface="Times New Roman" pitchFamily="18" charset="0"/>
              </a:rPr>
              <a:t>+</a:t>
            </a:r>
            <a:r>
              <a:rPr lang="en-US" altLang="zh-CN" sz="2400" b="1" i="1">
                <a:solidFill>
                  <a:srgbClr val="000000"/>
                </a:solidFill>
                <a:latin typeface="幼圆" pitchFamily="49" charset="-122"/>
                <a:ea typeface="幼圆" pitchFamily="49" charset="-122"/>
                <a:cs typeface="Times New Roman" pitchFamily="18" charset="0"/>
              </a:rPr>
              <a:t>a</a:t>
            </a:r>
            <a:r>
              <a:rPr lang="en-US" altLang="zh-CN" sz="2400" b="1" i="1" baseline="-30000">
                <a:solidFill>
                  <a:srgbClr val="000000"/>
                </a:solidFill>
                <a:latin typeface="幼圆" pitchFamily="49" charset="-122"/>
                <a:ea typeface="幼圆" pitchFamily="49" charset="-122"/>
                <a:cs typeface="Times New Roman" pitchFamily="18" charset="0"/>
              </a:rPr>
              <a:t>in</a:t>
            </a:r>
            <a:r>
              <a:rPr lang="en-US" altLang="zh-CN" sz="2400" b="1" i="1">
                <a:solidFill>
                  <a:srgbClr val="000000"/>
                </a:solidFill>
                <a:latin typeface="幼圆" pitchFamily="49" charset="-122"/>
                <a:ea typeface="幼圆" pitchFamily="49" charset="-122"/>
                <a:cs typeface="Times New Roman" pitchFamily="18" charset="0"/>
              </a:rPr>
              <a:t>x</a:t>
            </a:r>
            <a:r>
              <a:rPr lang="en-US" altLang="zh-CN" sz="2400" b="1" i="1" baseline="-30000">
                <a:solidFill>
                  <a:srgbClr val="000000"/>
                </a:solidFill>
                <a:latin typeface="幼圆" pitchFamily="49" charset="-122"/>
                <a:ea typeface="幼圆" pitchFamily="49" charset="-122"/>
                <a:cs typeface="Times New Roman" pitchFamily="18" charset="0"/>
              </a:rPr>
              <a:t>n</a:t>
            </a:r>
            <a:r>
              <a:rPr lang="zh-CN" altLang="en-US" sz="2400" b="1" i="1">
                <a:solidFill>
                  <a:srgbClr val="000000"/>
                </a:solidFill>
                <a:latin typeface="幼圆" pitchFamily="49" charset="-122"/>
                <a:ea typeface="幼圆" pitchFamily="49" charset="-122"/>
                <a:cs typeface="Times New Roman" pitchFamily="18" charset="0"/>
              </a:rPr>
              <a:t>－ </a:t>
            </a:r>
            <a:r>
              <a:rPr lang="en-US" altLang="zh-CN" sz="2400" b="1" i="1">
                <a:solidFill>
                  <a:srgbClr val="000000"/>
                </a:solidFill>
                <a:latin typeface="幼圆" pitchFamily="49" charset="-122"/>
                <a:ea typeface="幼圆" pitchFamily="49" charset="-122"/>
                <a:cs typeface="Times New Roman" pitchFamily="18" charset="0"/>
              </a:rPr>
              <a:t>y</a:t>
            </a:r>
            <a:r>
              <a:rPr lang="en-US" altLang="zh-CN" sz="2400" b="1" i="1" baseline="-30000">
                <a:solidFill>
                  <a:srgbClr val="000000"/>
                </a:solidFill>
                <a:latin typeface="幼圆" pitchFamily="49" charset="-122"/>
                <a:ea typeface="幼圆" pitchFamily="49" charset="-122"/>
                <a:cs typeface="Times New Roman" pitchFamily="18" charset="0"/>
              </a:rPr>
              <a:t>i </a:t>
            </a:r>
            <a:r>
              <a:rPr lang="en-US" altLang="zh-CN" sz="2400" b="1">
                <a:solidFill>
                  <a:srgbClr val="000000"/>
                </a:solidFill>
                <a:latin typeface="幼圆" pitchFamily="49" charset="-122"/>
                <a:ea typeface="幼圆" pitchFamily="49" charset="-122"/>
                <a:cs typeface="Times New Roman" pitchFamily="18" charset="0"/>
              </a:rPr>
              <a:t>= </a:t>
            </a:r>
            <a:r>
              <a:rPr lang="en-US" altLang="zh-CN" sz="2400" b="1" i="1">
                <a:solidFill>
                  <a:srgbClr val="000000"/>
                </a:solidFill>
                <a:latin typeface="幼圆" pitchFamily="49" charset="-122"/>
                <a:ea typeface="幼圆" pitchFamily="49" charset="-122"/>
                <a:cs typeface="Times New Roman" pitchFamily="18" charset="0"/>
              </a:rPr>
              <a:t>b</a:t>
            </a:r>
            <a:r>
              <a:rPr lang="en-US" altLang="zh-CN" sz="2400" b="1" i="1" baseline="-30000">
                <a:solidFill>
                  <a:srgbClr val="000000"/>
                </a:solidFill>
                <a:latin typeface="幼圆" pitchFamily="49" charset="-122"/>
                <a:ea typeface="幼圆" pitchFamily="49" charset="-122"/>
                <a:cs typeface="Times New Roman" pitchFamily="18" charset="0"/>
              </a:rPr>
              <a:t>i</a:t>
            </a:r>
            <a:r>
              <a:rPr lang="zh-CN" altLang="en-US" sz="2400" b="1">
                <a:solidFill>
                  <a:srgbClr val="000000"/>
                </a:solidFill>
                <a:latin typeface="幼圆" pitchFamily="49" charset="-122"/>
                <a:ea typeface="幼圆" pitchFamily="49" charset="-122"/>
                <a:cs typeface="Times New Roman" pitchFamily="18" charset="0"/>
              </a:rPr>
              <a:t>，且</a:t>
            </a:r>
            <a:r>
              <a:rPr lang="en-US" altLang="zh-CN" sz="2400" b="1" i="1">
                <a:solidFill>
                  <a:srgbClr val="000000"/>
                </a:solidFill>
                <a:latin typeface="幼圆" pitchFamily="49" charset="-122"/>
                <a:ea typeface="幼圆" pitchFamily="49" charset="-122"/>
                <a:cs typeface="Times New Roman" pitchFamily="18" charset="0"/>
              </a:rPr>
              <a:t>y</a:t>
            </a:r>
            <a:r>
              <a:rPr lang="en-US" altLang="zh-CN" sz="2400" b="1" i="1" baseline="-30000">
                <a:solidFill>
                  <a:srgbClr val="000000"/>
                </a:solidFill>
                <a:latin typeface="幼圆" pitchFamily="49" charset="-122"/>
                <a:ea typeface="幼圆" pitchFamily="49" charset="-122"/>
                <a:cs typeface="Times New Roman" pitchFamily="18" charset="0"/>
              </a:rPr>
              <a:t>i</a:t>
            </a:r>
            <a:r>
              <a:rPr lang="en-US" altLang="zh-CN" sz="2400" b="1">
                <a:solidFill>
                  <a:srgbClr val="000000"/>
                </a:solidFill>
                <a:latin typeface="幼圆" pitchFamily="49" charset="-122"/>
                <a:ea typeface="幼圆" pitchFamily="49" charset="-122"/>
                <a:cs typeface="Times New Roman" pitchFamily="18" charset="0"/>
              </a:rPr>
              <a:t>≥0</a:t>
            </a:r>
            <a:r>
              <a:rPr lang="zh-CN" altLang="en-US" sz="2400" b="1">
                <a:solidFill>
                  <a:srgbClr val="000000"/>
                </a:solidFill>
                <a:latin typeface="幼圆" pitchFamily="49" charset="-122"/>
                <a:ea typeface="幼圆" pitchFamily="49" charset="-122"/>
                <a:cs typeface="Times New Roman" pitchFamily="18" charset="0"/>
              </a:rPr>
              <a:t>。</a:t>
            </a:r>
          </a:p>
        </p:txBody>
      </p:sp>
      <p:grpSp>
        <p:nvGrpSpPr>
          <p:cNvPr id="90122" name="Group 10"/>
          <p:cNvGrpSpPr>
            <a:grpSpLocks/>
          </p:cNvGrpSpPr>
          <p:nvPr/>
        </p:nvGrpSpPr>
        <p:grpSpPr bwMode="auto">
          <a:xfrm>
            <a:off x="411163" y="3213100"/>
            <a:ext cx="8337550" cy="655638"/>
            <a:chOff x="213" y="2115"/>
            <a:chExt cx="5252" cy="413"/>
          </a:xfrm>
        </p:grpSpPr>
        <p:sp>
          <p:nvSpPr>
            <p:cNvPr id="90118" name="Rectangle 6"/>
            <p:cNvSpPr>
              <a:spLocks noChangeArrowheads="1"/>
            </p:cNvSpPr>
            <p:nvPr/>
          </p:nvSpPr>
          <p:spPr bwMode="auto">
            <a:xfrm>
              <a:off x="213" y="2160"/>
              <a:ext cx="525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bg2"/>
                </a:buClr>
                <a:buSzPct val="75000"/>
                <a:buFont typeface="Wingdings" pitchFamily="2" charset="2"/>
                <a:buNone/>
              </a:pPr>
              <a:r>
                <a:rPr lang="zh-CN" altLang="en-US" sz="2400" b="1">
                  <a:solidFill>
                    <a:srgbClr val="800000"/>
                  </a:solidFill>
                  <a:latin typeface="幼圆" pitchFamily="49" charset="-122"/>
                  <a:ea typeface="幼圆" pitchFamily="49" charset="-122"/>
                  <a:cs typeface="Times New Roman" pitchFamily="18" charset="0"/>
                </a:rPr>
                <a:t>（</a:t>
              </a:r>
              <a:r>
                <a:rPr lang="en-US" altLang="zh-CN" sz="2400" b="1">
                  <a:solidFill>
                    <a:srgbClr val="800000"/>
                  </a:solidFill>
                  <a:latin typeface="幼圆" pitchFamily="49" charset="-122"/>
                  <a:ea typeface="幼圆" pitchFamily="49" charset="-122"/>
                  <a:cs typeface="Times New Roman" pitchFamily="18" charset="0"/>
                </a:rPr>
                <a:t>3</a:t>
              </a:r>
              <a:r>
                <a:rPr lang="zh-CN" altLang="en-US" sz="2400" b="1">
                  <a:solidFill>
                    <a:srgbClr val="800000"/>
                  </a:solidFill>
                  <a:latin typeface="幼圆" pitchFamily="49" charset="-122"/>
                  <a:ea typeface="幼圆" pitchFamily="49" charset="-122"/>
                  <a:cs typeface="Times New Roman" pitchFamily="18" charset="0"/>
                </a:rPr>
                <a:t>）</a:t>
              </a:r>
              <a:r>
                <a:rPr lang="zh-CN" altLang="en-US" sz="2400" b="1">
                  <a:solidFill>
                    <a:srgbClr val="000000"/>
                  </a:solidFill>
                  <a:latin typeface="幼圆" pitchFamily="49" charset="-122"/>
                  <a:ea typeface="幼圆" pitchFamily="49" charset="-122"/>
                  <a:cs typeface="Times New Roman" pitchFamily="18" charset="0"/>
                </a:rPr>
                <a:t>若</a:t>
              </a:r>
              <a:r>
                <a:rPr lang="en-US" altLang="zh-CN" sz="2400" b="1" i="1">
                  <a:solidFill>
                    <a:srgbClr val="000000"/>
                  </a:solidFill>
                  <a:latin typeface="幼圆" pitchFamily="49" charset="-122"/>
                  <a:ea typeface="幼圆" pitchFamily="49" charset="-122"/>
                  <a:cs typeface="Times New Roman" pitchFamily="18" charset="0"/>
                </a:rPr>
                <a:t>x</a:t>
              </a:r>
              <a:r>
                <a:rPr lang="en-US" altLang="zh-CN" sz="2400" b="1" i="1" baseline="-30000">
                  <a:solidFill>
                    <a:srgbClr val="000000"/>
                  </a:solidFill>
                  <a:latin typeface="幼圆" pitchFamily="49" charset="-122"/>
                  <a:ea typeface="幼圆" pitchFamily="49" charset="-122"/>
                  <a:cs typeface="Times New Roman" pitchFamily="18" charset="0"/>
                </a:rPr>
                <a:t>i</a:t>
              </a:r>
              <a:r>
                <a:rPr lang="zh-CN" altLang="en-US" sz="2400" b="1">
                  <a:solidFill>
                    <a:srgbClr val="000000"/>
                  </a:solidFill>
                  <a:latin typeface="幼圆" pitchFamily="49" charset="-122"/>
                  <a:ea typeface="幼圆" pitchFamily="49" charset="-122"/>
                  <a:cs typeface="Times New Roman" pitchFamily="18" charset="0"/>
                </a:rPr>
                <a:t>为自变量，则可令          </a:t>
              </a:r>
              <a:r>
                <a:rPr lang="en-US" altLang="zh-CN" sz="2400" b="1">
                  <a:solidFill>
                    <a:srgbClr val="000000"/>
                  </a:solidFill>
                  <a:latin typeface="幼圆" pitchFamily="49" charset="-122"/>
                  <a:ea typeface="幼圆" pitchFamily="49" charset="-122"/>
                  <a:cs typeface="Times New Roman" pitchFamily="18" charset="0"/>
                </a:rPr>
                <a:t>,</a:t>
              </a:r>
              <a:r>
                <a:rPr lang="zh-CN" altLang="en-US" sz="2400" b="1">
                  <a:solidFill>
                    <a:srgbClr val="000000"/>
                  </a:solidFill>
                  <a:latin typeface="幼圆" pitchFamily="49" charset="-122"/>
                  <a:ea typeface="幼圆" pitchFamily="49" charset="-122"/>
                  <a:cs typeface="Times New Roman" pitchFamily="18" charset="0"/>
                </a:rPr>
                <a:t>其中   、  ≥</a:t>
              </a:r>
              <a:r>
                <a:rPr lang="en-US" altLang="zh-CN" sz="2400" b="1">
                  <a:solidFill>
                    <a:srgbClr val="000000"/>
                  </a:solidFill>
                  <a:latin typeface="幼圆" pitchFamily="49" charset="-122"/>
                  <a:ea typeface="幼圆" pitchFamily="49" charset="-122"/>
                  <a:cs typeface="Times New Roman" pitchFamily="18" charset="0"/>
                </a:rPr>
                <a:t>0</a:t>
              </a:r>
            </a:p>
          </p:txBody>
        </p:sp>
        <p:graphicFrame>
          <p:nvGraphicFramePr>
            <p:cNvPr id="90119" name="Object 7"/>
            <p:cNvGraphicFramePr>
              <a:graphicFrameLocks noChangeAspect="1"/>
            </p:cNvGraphicFramePr>
            <p:nvPr/>
          </p:nvGraphicFramePr>
          <p:xfrm>
            <a:off x="2653" y="2160"/>
            <a:ext cx="994" cy="325"/>
          </p:xfrm>
          <a:graphic>
            <a:graphicData uri="http://schemas.openxmlformats.org/presentationml/2006/ole">
              <mc:AlternateContent xmlns:mc="http://schemas.openxmlformats.org/markup-compatibility/2006">
                <mc:Choice xmlns:v="urn:schemas-microsoft-com:vml" Requires="v">
                  <p:oleObj spid="_x0000_s90175" name="公式" r:id="rId3" imgW="698400" imgH="228600" progId="Equation.3">
                    <p:embed/>
                  </p:oleObj>
                </mc:Choice>
                <mc:Fallback>
                  <p:oleObj name="公式" r:id="rId3" imgW="6984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 y="2160"/>
                          <a:ext cx="99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0" name="Object 8"/>
            <p:cNvGraphicFramePr>
              <a:graphicFrameLocks noChangeAspect="1"/>
            </p:cNvGraphicFramePr>
            <p:nvPr/>
          </p:nvGraphicFramePr>
          <p:xfrm>
            <a:off x="4082" y="2115"/>
            <a:ext cx="295" cy="408"/>
          </p:xfrm>
          <a:graphic>
            <a:graphicData uri="http://schemas.openxmlformats.org/presentationml/2006/ole">
              <mc:AlternateContent xmlns:mc="http://schemas.openxmlformats.org/markup-compatibility/2006">
                <mc:Choice xmlns:v="urn:schemas-microsoft-com:vml" Requires="v">
                  <p:oleObj spid="_x0000_s90176" name="公式" r:id="rId5" imgW="164880" imgH="228600" progId="Equation.3">
                    <p:embed/>
                  </p:oleObj>
                </mc:Choice>
                <mc:Fallback>
                  <p:oleObj name="公式" r:id="rId5" imgW="16488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2" y="2115"/>
                          <a:ext cx="295"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1" name="Object 9"/>
            <p:cNvGraphicFramePr>
              <a:graphicFrameLocks noChangeAspect="1"/>
            </p:cNvGraphicFramePr>
            <p:nvPr/>
          </p:nvGraphicFramePr>
          <p:xfrm>
            <a:off x="4458" y="2115"/>
            <a:ext cx="282" cy="363"/>
          </p:xfrm>
          <a:graphic>
            <a:graphicData uri="http://schemas.openxmlformats.org/presentationml/2006/ole">
              <mc:AlternateContent xmlns:mc="http://schemas.openxmlformats.org/markup-compatibility/2006">
                <mc:Choice xmlns:v="urn:schemas-microsoft-com:vml" Requires="v">
                  <p:oleObj spid="_x0000_s90177" name="公式" r:id="rId7" imgW="177480" imgH="228600" progId="Equation.3">
                    <p:embed/>
                  </p:oleObj>
                </mc:Choice>
                <mc:Fallback>
                  <p:oleObj name="公式" r:id="rId7" imgW="17748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8" y="2115"/>
                          <a:ext cx="28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0125" name="Text Box 13"/>
          <p:cNvSpPr txBox="1">
            <a:spLocks noChangeArrowheads="1"/>
          </p:cNvSpPr>
          <p:nvPr/>
        </p:nvSpPr>
        <p:spPr bwMode="auto">
          <a:xfrm>
            <a:off x="323850" y="3930650"/>
            <a:ext cx="8496300" cy="2295525"/>
          </a:xfrm>
          <a:prstGeom prst="rect">
            <a:avLst/>
          </a:prstGeom>
          <a:solidFill>
            <a:srgbClr val="99CCFF">
              <a:alpha val="30000"/>
            </a:srgbClr>
          </a:solidFill>
          <a:ln w="12700" algn="ctr">
            <a:solidFill>
              <a:srgbClr val="00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just"/>
            <a:r>
              <a:rPr lang="zh-CN" altLang="en-US" sz="2400" b="1">
                <a:solidFill>
                  <a:schemeClr val="bg2"/>
                </a:solidFill>
                <a:latin typeface="幼圆" pitchFamily="49" charset="-122"/>
                <a:ea typeface="幼圆" pitchFamily="49" charset="-122"/>
                <a:cs typeface="Times New Roman" pitchFamily="18" charset="0"/>
              </a:rPr>
              <a:t>例如</a:t>
            </a:r>
            <a:r>
              <a:rPr lang="zh-CN" altLang="en-US" sz="2400">
                <a:solidFill>
                  <a:srgbClr val="000000"/>
                </a:solidFill>
                <a:latin typeface="幼圆" pitchFamily="49" charset="-122"/>
                <a:ea typeface="幼圆" pitchFamily="49" charset="-122"/>
                <a:cs typeface="Times New Roman" pitchFamily="18" charset="0"/>
              </a:rPr>
              <a:t>	</a:t>
            </a:r>
            <a:r>
              <a:rPr lang="zh-CN" altLang="en-US" sz="2400">
                <a:solidFill>
                  <a:srgbClr val="000000"/>
                </a:solidFill>
                <a:latin typeface="楷体_GB2312" pitchFamily="49" charset="-122"/>
                <a:ea typeface="楷体_GB2312" pitchFamily="49" charset="-122"/>
                <a:cs typeface="Times New Roman" pitchFamily="18" charset="0"/>
              </a:rPr>
              <a:t>例</a:t>
            </a:r>
            <a:r>
              <a:rPr lang="en-US" altLang="zh-CN" sz="2400">
                <a:solidFill>
                  <a:srgbClr val="000000"/>
                </a:solidFill>
                <a:latin typeface="楷体_GB2312" pitchFamily="49" charset="-122"/>
                <a:ea typeface="楷体_GB2312" pitchFamily="49" charset="-122"/>
                <a:cs typeface="Times New Roman" pitchFamily="18" charset="0"/>
              </a:rPr>
              <a:t>18.1</a:t>
            </a:r>
            <a:r>
              <a:rPr lang="zh-CN" altLang="en-US" sz="2400">
                <a:solidFill>
                  <a:srgbClr val="000000"/>
                </a:solidFill>
                <a:latin typeface="楷体_GB2312" pitchFamily="49" charset="-122"/>
                <a:ea typeface="楷体_GB2312" pitchFamily="49" charset="-122"/>
                <a:cs typeface="Times New Roman" pitchFamily="18" charset="0"/>
              </a:rPr>
              <a:t>并非标准形式，其标准形式为</a:t>
            </a:r>
          </a:p>
          <a:p>
            <a:pPr algn="just"/>
            <a:r>
              <a:rPr lang="zh-CN" altLang="en-US" sz="2400">
                <a:solidFill>
                  <a:srgbClr val="000000"/>
                </a:solidFill>
                <a:latin typeface="幼圆" pitchFamily="49" charset="-122"/>
                <a:ea typeface="幼圆" pitchFamily="49" charset="-122"/>
                <a:cs typeface="Times New Roman" pitchFamily="18" charset="0"/>
              </a:rPr>
              <a:t>			</a:t>
            </a:r>
            <a:r>
              <a:rPr lang="en-US" altLang="zh-CN" sz="2400">
                <a:solidFill>
                  <a:srgbClr val="000000"/>
                </a:solidFill>
                <a:latin typeface="宋体" pitchFamily="2" charset="-122"/>
                <a:cs typeface="Times New Roman" pitchFamily="18" charset="0"/>
              </a:rPr>
              <a:t>min ― 4</a:t>
            </a:r>
            <a:r>
              <a:rPr lang="en-US" altLang="zh-CN" sz="2400" i="1">
                <a:solidFill>
                  <a:srgbClr val="000000"/>
                </a:solidFill>
                <a:latin typeface="宋体" pitchFamily="2" charset="-122"/>
                <a:cs typeface="Times New Roman" pitchFamily="18" charset="0"/>
              </a:rPr>
              <a:t>x</a:t>
            </a:r>
            <a:r>
              <a:rPr lang="en-US" altLang="zh-CN" sz="2400" baseline="-30000">
                <a:solidFill>
                  <a:srgbClr val="000000"/>
                </a:solidFill>
                <a:latin typeface="宋体" pitchFamily="2" charset="-122"/>
                <a:cs typeface="Times New Roman" pitchFamily="18" charset="0"/>
              </a:rPr>
              <a:t>1</a:t>
            </a:r>
            <a:r>
              <a:rPr lang="en-US" altLang="zh-CN" sz="2400">
                <a:solidFill>
                  <a:srgbClr val="000000"/>
                </a:solidFill>
                <a:latin typeface="宋体" pitchFamily="2" charset="-122"/>
                <a:cs typeface="Times New Roman" pitchFamily="18" charset="0"/>
              </a:rPr>
              <a:t>―3</a:t>
            </a:r>
            <a:r>
              <a:rPr lang="en-US" altLang="zh-CN" sz="2400" i="1">
                <a:solidFill>
                  <a:srgbClr val="000000"/>
                </a:solidFill>
                <a:latin typeface="宋体" pitchFamily="2" charset="-122"/>
                <a:cs typeface="Times New Roman" pitchFamily="18" charset="0"/>
              </a:rPr>
              <a:t>x</a:t>
            </a:r>
            <a:r>
              <a:rPr lang="en-US" altLang="zh-CN" sz="2400" baseline="-30000">
                <a:solidFill>
                  <a:srgbClr val="000000"/>
                </a:solidFill>
                <a:latin typeface="宋体" pitchFamily="2" charset="-122"/>
                <a:cs typeface="Times New Roman" pitchFamily="18" charset="0"/>
              </a:rPr>
              <a:t>2</a:t>
            </a:r>
            <a:endParaRPr lang="en-US" altLang="zh-CN" sz="2400">
              <a:solidFill>
                <a:srgbClr val="000000"/>
              </a:solidFill>
              <a:latin typeface="宋体" pitchFamily="2" charset="-122"/>
              <a:cs typeface="Times New Roman" pitchFamily="18" charset="0"/>
            </a:endParaRPr>
          </a:p>
          <a:p>
            <a:pPr algn="just"/>
            <a:r>
              <a:rPr lang="en-US" altLang="zh-CN" sz="2400">
                <a:solidFill>
                  <a:srgbClr val="000000"/>
                </a:solidFill>
                <a:latin typeface="宋体" pitchFamily="2" charset="-122"/>
                <a:cs typeface="Times New Roman" pitchFamily="18" charset="0"/>
              </a:rPr>
              <a:t>			s.t  2</a:t>
            </a:r>
            <a:r>
              <a:rPr lang="en-US" altLang="zh-CN" sz="2400" i="1">
                <a:solidFill>
                  <a:srgbClr val="000000"/>
                </a:solidFill>
                <a:latin typeface="宋体" pitchFamily="2" charset="-122"/>
                <a:cs typeface="Times New Roman" pitchFamily="18" charset="0"/>
              </a:rPr>
              <a:t>x</a:t>
            </a:r>
            <a:r>
              <a:rPr lang="en-US" altLang="zh-CN" sz="2400" baseline="-30000">
                <a:solidFill>
                  <a:srgbClr val="000000"/>
                </a:solidFill>
                <a:latin typeface="宋体" pitchFamily="2" charset="-122"/>
                <a:cs typeface="Times New Roman" pitchFamily="18" charset="0"/>
              </a:rPr>
              <a:t>1 </a:t>
            </a:r>
            <a:r>
              <a:rPr lang="en-US" altLang="zh-CN" sz="2400">
                <a:solidFill>
                  <a:srgbClr val="000000"/>
                </a:solidFill>
                <a:latin typeface="宋体" pitchFamily="2" charset="-122"/>
                <a:cs typeface="Times New Roman" pitchFamily="18" charset="0"/>
              </a:rPr>
              <a:t>+ </a:t>
            </a:r>
            <a:r>
              <a:rPr lang="en-US" altLang="zh-CN" sz="2400" i="1">
                <a:solidFill>
                  <a:srgbClr val="000000"/>
                </a:solidFill>
                <a:latin typeface="宋体" pitchFamily="2" charset="-122"/>
                <a:cs typeface="Times New Roman" pitchFamily="18" charset="0"/>
              </a:rPr>
              <a:t>x</a:t>
            </a:r>
            <a:r>
              <a:rPr lang="en-US" altLang="zh-CN" sz="2400" baseline="-30000">
                <a:solidFill>
                  <a:srgbClr val="000000"/>
                </a:solidFill>
                <a:latin typeface="宋体" pitchFamily="2" charset="-122"/>
                <a:cs typeface="Times New Roman" pitchFamily="18" charset="0"/>
              </a:rPr>
              <a:t>2 </a:t>
            </a:r>
            <a:r>
              <a:rPr lang="en-US" altLang="zh-CN" sz="2400">
                <a:solidFill>
                  <a:srgbClr val="000000"/>
                </a:solidFill>
                <a:latin typeface="宋体" pitchFamily="2" charset="-122"/>
                <a:cs typeface="Times New Roman" pitchFamily="18" charset="0"/>
              </a:rPr>
              <a:t>+ </a:t>
            </a:r>
            <a:r>
              <a:rPr lang="en-US" altLang="zh-CN" sz="2400" i="1">
                <a:solidFill>
                  <a:srgbClr val="000000"/>
                </a:solidFill>
                <a:latin typeface="宋体" pitchFamily="2" charset="-122"/>
                <a:cs typeface="Times New Roman" pitchFamily="18" charset="0"/>
              </a:rPr>
              <a:t>x</a:t>
            </a:r>
            <a:r>
              <a:rPr lang="en-US" altLang="zh-CN" sz="2400" baseline="-30000">
                <a:solidFill>
                  <a:srgbClr val="000000"/>
                </a:solidFill>
                <a:latin typeface="宋体" pitchFamily="2" charset="-122"/>
                <a:cs typeface="Times New Roman" pitchFamily="18" charset="0"/>
              </a:rPr>
              <a:t>3 </a:t>
            </a:r>
            <a:r>
              <a:rPr lang="en-US" altLang="zh-CN" sz="2400">
                <a:solidFill>
                  <a:srgbClr val="000000"/>
                </a:solidFill>
                <a:latin typeface="宋体" pitchFamily="2" charset="-122"/>
                <a:cs typeface="Times New Roman" pitchFamily="18" charset="0"/>
              </a:rPr>
              <a:t>= 10</a:t>
            </a:r>
            <a:endParaRPr lang="en-US" altLang="zh-CN" sz="2400" i="1">
              <a:solidFill>
                <a:srgbClr val="000000"/>
              </a:solidFill>
              <a:latin typeface="宋体" pitchFamily="2" charset="-122"/>
              <a:cs typeface="Times New Roman" pitchFamily="18" charset="0"/>
            </a:endParaRPr>
          </a:p>
          <a:p>
            <a:pPr algn="just"/>
            <a:r>
              <a:rPr lang="en-US" altLang="zh-CN" sz="2400" i="1">
                <a:solidFill>
                  <a:srgbClr val="000000"/>
                </a:solidFill>
                <a:latin typeface="宋体" pitchFamily="2" charset="-122"/>
                <a:cs typeface="Times New Roman" pitchFamily="18" charset="0"/>
              </a:rPr>
              <a:t>			x</a:t>
            </a:r>
            <a:r>
              <a:rPr lang="en-US" altLang="zh-CN" sz="2400" baseline="-30000">
                <a:solidFill>
                  <a:srgbClr val="000000"/>
                </a:solidFill>
                <a:latin typeface="宋体" pitchFamily="2" charset="-122"/>
                <a:cs typeface="Times New Roman" pitchFamily="18" charset="0"/>
              </a:rPr>
              <a:t>1 </a:t>
            </a:r>
            <a:r>
              <a:rPr lang="en-US" altLang="zh-CN" sz="2400">
                <a:solidFill>
                  <a:srgbClr val="000000"/>
                </a:solidFill>
                <a:latin typeface="宋体" pitchFamily="2" charset="-122"/>
                <a:cs typeface="Times New Roman" pitchFamily="18" charset="0"/>
              </a:rPr>
              <a:t>+ </a:t>
            </a:r>
            <a:r>
              <a:rPr lang="en-US" altLang="zh-CN" sz="2400" i="1">
                <a:solidFill>
                  <a:srgbClr val="000000"/>
                </a:solidFill>
                <a:latin typeface="宋体" pitchFamily="2" charset="-122"/>
                <a:cs typeface="Times New Roman" pitchFamily="18" charset="0"/>
              </a:rPr>
              <a:t>x</a:t>
            </a:r>
            <a:r>
              <a:rPr lang="en-US" altLang="zh-CN" sz="2400" baseline="-30000">
                <a:solidFill>
                  <a:srgbClr val="000000"/>
                </a:solidFill>
                <a:latin typeface="宋体" pitchFamily="2" charset="-122"/>
                <a:cs typeface="Times New Roman" pitchFamily="18" charset="0"/>
              </a:rPr>
              <a:t>2 </a:t>
            </a:r>
            <a:r>
              <a:rPr lang="en-US" altLang="zh-CN" sz="2400">
                <a:solidFill>
                  <a:srgbClr val="000000"/>
                </a:solidFill>
                <a:latin typeface="宋体" pitchFamily="2" charset="-122"/>
                <a:cs typeface="Times New Roman" pitchFamily="18" charset="0"/>
              </a:rPr>
              <a:t>+ </a:t>
            </a:r>
            <a:r>
              <a:rPr lang="en-US" altLang="zh-CN" sz="2400" i="1">
                <a:solidFill>
                  <a:srgbClr val="000000"/>
                </a:solidFill>
                <a:latin typeface="宋体" pitchFamily="2" charset="-122"/>
                <a:cs typeface="Times New Roman" pitchFamily="18" charset="0"/>
              </a:rPr>
              <a:t>x</a:t>
            </a:r>
            <a:r>
              <a:rPr lang="en-US" altLang="zh-CN" sz="2400" baseline="-30000">
                <a:solidFill>
                  <a:srgbClr val="000000"/>
                </a:solidFill>
                <a:latin typeface="宋体" pitchFamily="2" charset="-122"/>
                <a:cs typeface="Times New Roman" pitchFamily="18" charset="0"/>
              </a:rPr>
              <a:t>4 </a:t>
            </a:r>
            <a:r>
              <a:rPr lang="en-US" altLang="zh-CN" sz="2400">
                <a:solidFill>
                  <a:srgbClr val="000000"/>
                </a:solidFill>
                <a:latin typeface="宋体" pitchFamily="2" charset="-122"/>
                <a:cs typeface="Times New Roman" pitchFamily="18" charset="0"/>
              </a:rPr>
              <a:t>= 8</a:t>
            </a:r>
            <a:endParaRPr lang="en-US" altLang="zh-CN" sz="2400" i="1">
              <a:solidFill>
                <a:srgbClr val="000000"/>
              </a:solidFill>
              <a:latin typeface="宋体" pitchFamily="2" charset="-122"/>
              <a:cs typeface="Times New Roman" pitchFamily="18" charset="0"/>
            </a:endParaRPr>
          </a:p>
          <a:p>
            <a:pPr algn="just"/>
            <a:r>
              <a:rPr lang="en-US" altLang="zh-CN" sz="2400" i="1">
                <a:solidFill>
                  <a:srgbClr val="000000"/>
                </a:solidFill>
                <a:latin typeface="宋体" pitchFamily="2" charset="-122"/>
                <a:cs typeface="Times New Roman" pitchFamily="18" charset="0"/>
              </a:rPr>
              <a:t>			x</a:t>
            </a:r>
            <a:r>
              <a:rPr lang="en-US" altLang="zh-CN" sz="2400" baseline="-30000">
                <a:solidFill>
                  <a:srgbClr val="000000"/>
                </a:solidFill>
                <a:latin typeface="宋体" pitchFamily="2" charset="-122"/>
                <a:cs typeface="Times New Roman" pitchFamily="18" charset="0"/>
              </a:rPr>
              <a:t>2 </a:t>
            </a:r>
            <a:r>
              <a:rPr lang="en-US" altLang="zh-CN" sz="2400">
                <a:solidFill>
                  <a:srgbClr val="000000"/>
                </a:solidFill>
                <a:latin typeface="宋体" pitchFamily="2" charset="-122"/>
                <a:cs typeface="Times New Roman" pitchFamily="18" charset="0"/>
              </a:rPr>
              <a:t>+ </a:t>
            </a:r>
            <a:r>
              <a:rPr lang="en-US" altLang="zh-CN" sz="2400" i="1">
                <a:solidFill>
                  <a:srgbClr val="000000"/>
                </a:solidFill>
                <a:latin typeface="宋体" pitchFamily="2" charset="-122"/>
                <a:cs typeface="Times New Roman" pitchFamily="18" charset="0"/>
              </a:rPr>
              <a:t>x</a:t>
            </a:r>
            <a:r>
              <a:rPr lang="en-US" altLang="zh-CN" sz="2400" baseline="-30000">
                <a:solidFill>
                  <a:srgbClr val="000000"/>
                </a:solidFill>
                <a:latin typeface="宋体" pitchFamily="2" charset="-122"/>
                <a:cs typeface="Times New Roman" pitchFamily="18" charset="0"/>
              </a:rPr>
              <a:t>5 </a:t>
            </a:r>
            <a:r>
              <a:rPr lang="en-US" altLang="zh-CN" sz="2400">
                <a:solidFill>
                  <a:srgbClr val="000000"/>
                </a:solidFill>
                <a:latin typeface="宋体" pitchFamily="2" charset="-122"/>
                <a:cs typeface="Times New Roman" pitchFamily="18" charset="0"/>
              </a:rPr>
              <a:t>= 7</a:t>
            </a:r>
            <a:endParaRPr lang="en-US" altLang="zh-CN" sz="2400" i="1">
              <a:solidFill>
                <a:srgbClr val="000000"/>
              </a:solidFill>
              <a:latin typeface="宋体" pitchFamily="2" charset="-122"/>
              <a:cs typeface="Times New Roman" pitchFamily="18" charset="0"/>
            </a:endParaRPr>
          </a:p>
          <a:p>
            <a:pPr algn="just"/>
            <a:r>
              <a:rPr lang="en-US" altLang="zh-CN" sz="2400" i="1">
                <a:solidFill>
                  <a:srgbClr val="000000"/>
                </a:solidFill>
                <a:latin typeface="宋体" pitchFamily="2" charset="-122"/>
                <a:cs typeface="Times New Roman" pitchFamily="18" charset="0"/>
              </a:rPr>
              <a:t>			x</a:t>
            </a:r>
            <a:r>
              <a:rPr lang="en-US" altLang="zh-CN" sz="2400" baseline="-30000">
                <a:solidFill>
                  <a:srgbClr val="000000"/>
                </a:solidFill>
                <a:latin typeface="宋体" pitchFamily="2" charset="-122"/>
                <a:cs typeface="Times New Roman" pitchFamily="18" charset="0"/>
              </a:rPr>
              <a:t>1 </a:t>
            </a:r>
            <a:r>
              <a:rPr lang="en-US" altLang="zh-CN" sz="2400">
                <a:solidFill>
                  <a:srgbClr val="000000"/>
                </a:solidFill>
                <a:latin typeface="宋体" pitchFamily="2" charset="-122"/>
                <a:cs typeface="Times New Roman" pitchFamily="18" charset="0"/>
              </a:rPr>
              <a:t>, </a:t>
            </a:r>
            <a:r>
              <a:rPr lang="en-US" altLang="zh-CN" sz="2400" i="1">
                <a:solidFill>
                  <a:srgbClr val="000000"/>
                </a:solidFill>
                <a:latin typeface="宋体" pitchFamily="2" charset="-122"/>
                <a:cs typeface="Times New Roman" pitchFamily="18" charset="0"/>
              </a:rPr>
              <a:t>x</a:t>
            </a:r>
            <a:r>
              <a:rPr lang="en-US" altLang="zh-CN" sz="2400" baseline="-30000">
                <a:solidFill>
                  <a:srgbClr val="000000"/>
                </a:solidFill>
                <a:latin typeface="宋体" pitchFamily="2" charset="-122"/>
                <a:cs typeface="Times New Roman" pitchFamily="18" charset="0"/>
              </a:rPr>
              <a:t>2 </a:t>
            </a:r>
            <a:r>
              <a:rPr lang="en-US" altLang="zh-CN" sz="2400">
                <a:solidFill>
                  <a:srgbClr val="000000"/>
                </a:solidFill>
                <a:latin typeface="宋体" pitchFamily="2" charset="-122"/>
                <a:cs typeface="Times New Roman" pitchFamily="18" charset="0"/>
              </a:rPr>
              <a:t>, </a:t>
            </a:r>
            <a:r>
              <a:rPr lang="en-US" altLang="zh-CN" sz="2400" i="1">
                <a:solidFill>
                  <a:srgbClr val="000000"/>
                </a:solidFill>
                <a:latin typeface="宋体" pitchFamily="2" charset="-122"/>
                <a:cs typeface="Times New Roman" pitchFamily="18" charset="0"/>
              </a:rPr>
              <a:t>x</a:t>
            </a:r>
            <a:r>
              <a:rPr lang="en-US" altLang="zh-CN" sz="2400" baseline="-30000">
                <a:solidFill>
                  <a:srgbClr val="000000"/>
                </a:solidFill>
                <a:latin typeface="宋体" pitchFamily="2" charset="-122"/>
                <a:cs typeface="Times New Roman" pitchFamily="18" charset="0"/>
              </a:rPr>
              <a:t>3 </a:t>
            </a:r>
            <a:r>
              <a:rPr lang="en-US" altLang="zh-CN" sz="2400">
                <a:solidFill>
                  <a:srgbClr val="000000"/>
                </a:solidFill>
                <a:latin typeface="宋体" pitchFamily="2" charset="-122"/>
                <a:cs typeface="Times New Roman" pitchFamily="18" charset="0"/>
              </a:rPr>
              <a:t>,</a:t>
            </a:r>
            <a:r>
              <a:rPr lang="en-US" altLang="zh-CN" sz="2400" i="1">
                <a:solidFill>
                  <a:srgbClr val="000000"/>
                </a:solidFill>
                <a:latin typeface="宋体" pitchFamily="2" charset="-122"/>
                <a:cs typeface="Times New Roman" pitchFamily="18" charset="0"/>
              </a:rPr>
              <a:t> x</a:t>
            </a:r>
            <a:r>
              <a:rPr lang="en-US" altLang="zh-CN" sz="2400" baseline="-30000">
                <a:solidFill>
                  <a:srgbClr val="000000"/>
                </a:solidFill>
                <a:latin typeface="宋体" pitchFamily="2" charset="-122"/>
                <a:cs typeface="Times New Roman" pitchFamily="18" charset="0"/>
              </a:rPr>
              <a:t>4</a:t>
            </a:r>
            <a:r>
              <a:rPr lang="en-US" altLang="zh-CN" sz="2400">
                <a:solidFill>
                  <a:srgbClr val="000000"/>
                </a:solidFill>
                <a:latin typeface="宋体" pitchFamily="2" charset="-122"/>
                <a:cs typeface="Times New Roman" pitchFamily="18" charset="0"/>
              </a:rPr>
              <a:t>,</a:t>
            </a:r>
            <a:r>
              <a:rPr lang="en-US" altLang="zh-CN" sz="2400" i="1">
                <a:solidFill>
                  <a:srgbClr val="000000"/>
                </a:solidFill>
                <a:latin typeface="宋体" pitchFamily="2" charset="-122"/>
                <a:cs typeface="Times New Roman" pitchFamily="18" charset="0"/>
              </a:rPr>
              <a:t> x</a:t>
            </a:r>
            <a:r>
              <a:rPr lang="en-US" altLang="zh-CN" sz="2400" baseline="-30000">
                <a:solidFill>
                  <a:srgbClr val="000000"/>
                </a:solidFill>
                <a:latin typeface="宋体" pitchFamily="2" charset="-122"/>
                <a:cs typeface="Times New Roman" pitchFamily="18" charset="0"/>
              </a:rPr>
              <a:t>5</a:t>
            </a:r>
            <a:r>
              <a:rPr lang="en-US" altLang="zh-CN" sz="2400">
                <a:solidFill>
                  <a:srgbClr val="000000"/>
                </a:solidFill>
                <a:latin typeface="宋体" pitchFamily="2" charset="-122"/>
                <a:cs typeface="Times New Roman" pitchFamily="18" charset="0"/>
              </a:rPr>
              <a:t>≥0</a:t>
            </a:r>
          </a:p>
        </p:txBody>
      </p:sp>
      <p:pic>
        <p:nvPicPr>
          <p:cNvPr id="90174" name="Picture 62" descr="j021700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1550" y="4724400"/>
            <a:ext cx="1728788" cy="1527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blinds(horizontal)">
                                      <p:cBhvr>
                                        <p:cTn id="7" dur="500"/>
                                        <p:tgtEl>
                                          <p:spTgt spid="901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0115">
                                            <p:txEl>
                                              <p:pRg st="1" end="1"/>
                                            </p:txEl>
                                          </p:spTgt>
                                        </p:tgtEl>
                                        <p:attrNameLst>
                                          <p:attrName>style.visibility</p:attrName>
                                        </p:attrNameLst>
                                      </p:cBhvr>
                                      <p:to>
                                        <p:strVal val="visible"/>
                                      </p:to>
                                    </p:set>
                                    <p:animEffect transition="in" filter="blinds(horizontal)">
                                      <p:cBhvr>
                                        <p:cTn id="10" dur="500"/>
                                        <p:tgtEl>
                                          <p:spTgt spid="901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90116"/>
                                        </p:tgtEl>
                                        <p:attrNameLst>
                                          <p:attrName>style.visibility</p:attrName>
                                        </p:attrNameLst>
                                      </p:cBhvr>
                                      <p:to>
                                        <p:strVal val="visible"/>
                                      </p:to>
                                    </p:set>
                                    <p:anim calcmode="lin" valueType="num">
                                      <p:cBhvr additive="base">
                                        <p:cTn id="15" dur="500" fill="hold"/>
                                        <p:tgtEl>
                                          <p:spTgt spid="90116"/>
                                        </p:tgtEl>
                                        <p:attrNameLst>
                                          <p:attrName>ppt_x</p:attrName>
                                        </p:attrNameLst>
                                      </p:cBhvr>
                                      <p:tavLst>
                                        <p:tav tm="0">
                                          <p:val>
                                            <p:strVal val="1+#ppt_w/2"/>
                                          </p:val>
                                        </p:tav>
                                        <p:tav tm="100000">
                                          <p:val>
                                            <p:strVal val="#ppt_x"/>
                                          </p:val>
                                        </p:tav>
                                      </p:tavLst>
                                    </p:anim>
                                    <p:anim calcmode="lin" valueType="num">
                                      <p:cBhvr additive="base">
                                        <p:cTn id="16" dur="500" fill="hold"/>
                                        <p:tgtEl>
                                          <p:spTgt spid="9011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0117"/>
                                        </p:tgtEl>
                                        <p:attrNameLst>
                                          <p:attrName>style.visibility</p:attrName>
                                        </p:attrNameLst>
                                      </p:cBhvr>
                                      <p:to>
                                        <p:strVal val="visible"/>
                                      </p:to>
                                    </p:set>
                                    <p:anim calcmode="lin" valueType="num">
                                      <p:cBhvr additive="base">
                                        <p:cTn id="21" dur="500" fill="hold"/>
                                        <p:tgtEl>
                                          <p:spTgt spid="90117"/>
                                        </p:tgtEl>
                                        <p:attrNameLst>
                                          <p:attrName>ppt_x</p:attrName>
                                        </p:attrNameLst>
                                      </p:cBhvr>
                                      <p:tavLst>
                                        <p:tav tm="0">
                                          <p:val>
                                            <p:strVal val="1+#ppt_w/2"/>
                                          </p:val>
                                        </p:tav>
                                        <p:tav tm="100000">
                                          <p:val>
                                            <p:strVal val="#ppt_x"/>
                                          </p:val>
                                        </p:tav>
                                      </p:tavLst>
                                    </p:anim>
                                    <p:anim calcmode="lin" valueType="num">
                                      <p:cBhvr additive="base">
                                        <p:cTn id="22" dur="500" fill="hold"/>
                                        <p:tgtEl>
                                          <p:spTgt spid="9011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90122"/>
                                        </p:tgtEl>
                                        <p:attrNameLst>
                                          <p:attrName>style.visibility</p:attrName>
                                        </p:attrNameLst>
                                      </p:cBhvr>
                                      <p:to>
                                        <p:strVal val="visible"/>
                                      </p:to>
                                    </p:set>
                                    <p:anim calcmode="lin" valueType="num">
                                      <p:cBhvr additive="base">
                                        <p:cTn id="27" dur="500" fill="hold"/>
                                        <p:tgtEl>
                                          <p:spTgt spid="90122"/>
                                        </p:tgtEl>
                                        <p:attrNameLst>
                                          <p:attrName>ppt_x</p:attrName>
                                        </p:attrNameLst>
                                      </p:cBhvr>
                                      <p:tavLst>
                                        <p:tav tm="0">
                                          <p:val>
                                            <p:strVal val="1+#ppt_w/2"/>
                                          </p:val>
                                        </p:tav>
                                        <p:tav tm="100000">
                                          <p:val>
                                            <p:strVal val="#ppt_x"/>
                                          </p:val>
                                        </p:tav>
                                      </p:tavLst>
                                    </p:anim>
                                    <p:anim calcmode="lin" valueType="num">
                                      <p:cBhvr additive="base">
                                        <p:cTn id="28" dur="500" fill="hold"/>
                                        <p:tgtEl>
                                          <p:spTgt spid="9012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0124"/>
                                        </p:tgtEl>
                                        <p:attrNameLst>
                                          <p:attrName>style.visibility</p:attrName>
                                        </p:attrNameLst>
                                      </p:cBhvr>
                                      <p:to>
                                        <p:strVal val="visible"/>
                                      </p:to>
                                    </p:set>
                                    <p:animEffect transition="in" filter="blinds(horizontal)">
                                      <p:cBhvr>
                                        <p:cTn id="33" dur="500"/>
                                        <p:tgtEl>
                                          <p:spTgt spid="901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90174"/>
                                        </p:tgtEl>
                                        <p:attrNameLst>
                                          <p:attrName>style.visibility</p:attrName>
                                        </p:attrNameLst>
                                      </p:cBhvr>
                                      <p:to>
                                        <p:strVal val="visible"/>
                                      </p:to>
                                    </p:set>
                                    <p:animEffect transition="in" filter="checkerboard(across)">
                                      <p:cBhvr>
                                        <p:cTn id="38" dur="500"/>
                                        <p:tgtEl>
                                          <p:spTgt spid="90174"/>
                                        </p:tgtEl>
                                      </p:cBhvr>
                                    </p:animEffect>
                                  </p:childTnLst>
                                </p:cTn>
                              </p:par>
                            </p:childTnLst>
                          </p:cTn>
                        </p:par>
                        <p:par>
                          <p:cTn id="39" fill="hold" nodeType="afterGroup">
                            <p:stCondLst>
                              <p:cond delay="500"/>
                            </p:stCondLst>
                            <p:childTnLst>
                              <p:par>
                                <p:cTn id="40" presetID="3" presetClass="entr" presetSubtype="5" fill="hold" grpId="0" nodeType="afterEffect">
                                  <p:stCondLst>
                                    <p:cond delay="0"/>
                                  </p:stCondLst>
                                  <p:childTnLst>
                                    <p:set>
                                      <p:cBhvr>
                                        <p:cTn id="41" dur="1" fill="hold">
                                          <p:stCondLst>
                                            <p:cond delay="0"/>
                                          </p:stCondLst>
                                        </p:cTn>
                                        <p:tgtEl>
                                          <p:spTgt spid="90125"/>
                                        </p:tgtEl>
                                        <p:attrNameLst>
                                          <p:attrName>style.visibility</p:attrName>
                                        </p:attrNameLst>
                                      </p:cBhvr>
                                      <p:to>
                                        <p:strVal val="visible"/>
                                      </p:to>
                                    </p:set>
                                    <p:animEffect transition="in" filter="blinds(vertical)">
                                      <p:cBhvr>
                                        <p:cTn id="42" dur="500"/>
                                        <p:tgtEl>
                                          <p:spTgt spid="90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4" grpId="0" animBg="1"/>
      <p:bldP spid="90115" grpId="0" uiExpand="1" build="p"/>
      <p:bldP spid="90116" grpId="0"/>
      <p:bldP spid="90117" grpId="0"/>
      <p:bldP spid="9012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E2140EA-47E0-4B30-B6F6-1D6F26951A66}" type="slidenum">
              <a:rPr lang="en-US" altLang="zh-CN"/>
              <a:pPr/>
              <a:t>70</a:t>
            </a:fld>
            <a:endParaRPr lang="en-US" altLang="zh-CN"/>
          </a:p>
        </p:txBody>
      </p:sp>
      <p:sp>
        <p:nvSpPr>
          <p:cNvPr id="163844" name="AutoShape 4"/>
          <p:cNvSpPr>
            <a:spLocks noChangeArrowheads="1"/>
          </p:cNvSpPr>
          <p:nvPr/>
        </p:nvSpPr>
        <p:spPr bwMode="auto">
          <a:xfrm>
            <a:off x="539750" y="620713"/>
            <a:ext cx="8208963" cy="4378325"/>
          </a:xfrm>
          <a:prstGeom prst="wedgeRoundRectCallout">
            <a:avLst>
              <a:gd name="adj1" fmla="val -41454"/>
              <a:gd name="adj2" fmla="val 59755"/>
              <a:gd name="adj3" fmla="val 16667"/>
            </a:avLst>
          </a:prstGeom>
          <a:solidFill>
            <a:srgbClr val="99CC00">
              <a:alpha val="39999"/>
            </a:srgbClr>
          </a:soli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000000"/>
                </a:solidFill>
                <a:latin typeface="幼圆" pitchFamily="49" charset="-122"/>
                <a:ea typeface="幼圆" pitchFamily="49" charset="-122"/>
                <a:cs typeface="Times New Roman" pitchFamily="18" charset="0"/>
              </a:rPr>
              <a:t>假如你经过一段时间的研究，倾向于相信你的问题是</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完全的，最好能证明它，因为否则只能一无所获。证明只能如下进行：从已知为</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完全的问题中适当选出一个来（这样的问题有成千上万个），证明这一</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问题可以多项式转化为你研究的问题。只要能做到这一点，你就可以交差了。然而，其中有很多的困难，最大的困难之一是确定选择哪一个问题是最合适的。在这里，经验起了很大的作用。虽然从理论上讲，任意已知的</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完全问题均可用于证明一个新问题的</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完全性，但实际上某些问题似乎更合适一些。</a:t>
            </a:r>
            <a:r>
              <a:rPr lang="en-US" altLang="zh-CN" sz="2000" b="1">
                <a:solidFill>
                  <a:srgbClr val="000000"/>
                </a:solidFill>
                <a:latin typeface="幼圆" pitchFamily="49" charset="-122"/>
                <a:ea typeface="幼圆" pitchFamily="49" charset="-122"/>
                <a:cs typeface="Times New Roman" pitchFamily="18" charset="0"/>
              </a:rPr>
              <a:t>R.M.Karp</a:t>
            </a:r>
            <a:r>
              <a:rPr lang="zh-CN" altLang="en-US" sz="2000" b="1">
                <a:solidFill>
                  <a:srgbClr val="000000"/>
                </a:solidFill>
                <a:latin typeface="幼圆" pitchFamily="49" charset="-122"/>
                <a:ea typeface="幼圆" pitchFamily="49" charset="-122"/>
                <a:cs typeface="Times New Roman" pitchFamily="18" charset="0"/>
              </a:rPr>
              <a:t>在</a:t>
            </a:r>
            <a:r>
              <a:rPr lang="en-US" altLang="zh-CN" sz="2000" b="1">
                <a:solidFill>
                  <a:srgbClr val="000000"/>
                </a:solidFill>
                <a:latin typeface="幼圆" pitchFamily="49" charset="-122"/>
                <a:ea typeface="幼圆" pitchFamily="49" charset="-122"/>
                <a:cs typeface="Times New Roman" pitchFamily="18" charset="0"/>
              </a:rPr>
              <a:t>1972</a:t>
            </a:r>
            <a:r>
              <a:rPr lang="zh-CN" altLang="en-US" sz="2000" b="1">
                <a:solidFill>
                  <a:srgbClr val="000000"/>
                </a:solidFill>
                <a:latin typeface="幼圆" pitchFamily="49" charset="-122"/>
                <a:ea typeface="幼圆" pitchFamily="49" charset="-122"/>
                <a:cs typeface="Times New Roman" pitchFamily="18" charset="0"/>
              </a:rPr>
              <a:t>年发表的论文中列出了</a:t>
            </a:r>
            <a:r>
              <a:rPr lang="en-US" altLang="zh-CN" sz="2000" b="1">
                <a:solidFill>
                  <a:srgbClr val="000000"/>
                </a:solidFill>
                <a:latin typeface="幼圆" pitchFamily="49" charset="-122"/>
                <a:ea typeface="幼圆" pitchFamily="49" charset="-122"/>
                <a:cs typeface="Times New Roman" pitchFamily="18" charset="0"/>
              </a:rPr>
              <a:t>21</a:t>
            </a:r>
            <a:r>
              <a:rPr lang="zh-CN" altLang="en-US" sz="2000" b="1">
                <a:solidFill>
                  <a:srgbClr val="000000"/>
                </a:solidFill>
                <a:latin typeface="幼圆" pitchFamily="49" charset="-122"/>
                <a:ea typeface="幼圆" pitchFamily="49" charset="-122"/>
                <a:cs typeface="Times New Roman" pitchFamily="18" charset="0"/>
              </a:rPr>
              <a:t>个</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完全问题，下面的六个问题就包含在其中，并被认为是初学者应当掌握的基本核心，在此基础上再去扩展自己掌握的</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完全类。只有掌握了已有的一些结果和方法，才有可能去证明新问题的</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完全性，六个基本的</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完全问题为：</a:t>
            </a:r>
            <a:r>
              <a:rPr lang="zh-CN" altLang="en-US" sz="2000" b="1">
                <a:latin typeface="幼圆" pitchFamily="49" charset="-122"/>
                <a:ea typeface="幼圆" pitchFamily="49" charset="-122"/>
                <a:cs typeface="Times New Roman" pitchFamily="18" charset="0"/>
              </a:rPr>
              <a:t> </a:t>
            </a:r>
          </a:p>
        </p:txBody>
      </p:sp>
      <p:pic>
        <p:nvPicPr>
          <p:cNvPr id="163845" name="Picture 5" descr="GIFICOB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084763"/>
            <a:ext cx="533400" cy="828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63845"/>
                                        </p:tgtEl>
                                        <p:attrNameLst>
                                          <p:attrName>style.visibility</p:attrName>
                                        </p:attrNameLst>
                                      </p:cBhvr>
                                      <p:to>
                                        <p:strVal val="visible"/>
                                      </p:to>
                                    </p:set>
                                    <p:animEffect transition="in" filter="fade">
                                      <p:cBhvr>
                                        <p:cTn id="7" dur="1000"/>
                                        <p:tgtEl>
                                          <p:spTgt spid="163845"/>
                                        </p:tgtEl>
                                      </p:cBhvr>
                                    </p:animEffect>
                                    <p:anim calcmode="lin" valueType="num">
                                      <p:cBhvr>
                                        <p:cTn id="8" dur="1000" fill="hold"/>
                                        <p:tgtEl>
                                          <p:spTgt spid="163845"/>
                                        </p:tgtEl>
                                        <p:attrNameLst>
                                          <p:attrName>ppt_x</p:attrName>
                                        </p:attrNameLst>
                                      </p:cBhvr>
                                      <p:tavLst>
                                        <p:tav tm="0">
                                          <p:val>
                                            <p:strVal val="#ppt_x"/>
                                          </p:val>
                                        </p:tav>
                                        <p:tav tm="100000">
                                          <p:val>
                                            <p:strVal val="#ppt_x"/>
                                          </p:val>
                                        </p:tav>
                                      </p:tavLst>
                                    </p:anim>
                                    <p:anim calcmode="lin" valueType="num">
                                      <p:cBhvr>
                                        <p:cTn id="9" dur="1000" fill="hold"/>
                                        <p:tgtEl>
                                          <p:spTgt spid="16384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163844"/>
                                        </p:tgtEl>
                                        <p:attrNameLst>
                                          <p:attrName>style.visibility</p:attrName>
                                        </p:attrNameLst>
                                      </p:cBhvr>
                                      <p:to>
                                        <p:strVal val="visible"/>
                                      </p:to>
                                    </p:set>
                                    <p:animEffect transition="in" filter="checkerboard(across)">
                                      <p:cBhvr>
                                        <p:cTn id="14" dur="500"/>
                                        <p:tgtEl>
                                          <p:spTgt spid="163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0"/>
          </p:nvPr>
        </p:nvSpPr>
        <p:spPr/>
        <p:txBody>
          <a:bodyPr/>
          <a:lstStyle/>
          <a:p>
            <a:fld id="{CDE3B114-0B35-4228-95BC-8D80E984E8F4}" type="slidenum">
              <a:rPr lang="en-US" altLang="zh-CN"/>
              <a:pPr/>
              <a:t>71</a:t>
            </a:fld>
            <a:endParaRPr lang="en-US" altLang="zh-CN"/>
          </a:p>
        </p:txBody>
      </p:sp>
      <p:sp>
        <p:nvSpPr>
          <p:cNvPr id="164871"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4872" name="Group 8"/>
          <p:cNvGrpSpPr>
            <a:grpSpLocks/>
          </p:cNvGrpSpPr>
          <p:nvPr/>
        </p:nvGrpSpPr>
        <p:grpSpPr bwMode="auto">
          <a:xfrm>
            <a:off x="425450" y="307975"/>
            <a:ext cx="8345488" cy="1320800"/>
            <a:chOff x="268" y="451"/>
            <a:chExt cx="5257" cy="832"/>
          </a:xfrm>
        </p:grpSpPr>
        <p:sp>
          <p:nvSpPr>
            <p:cNvPr id="164869" name="AutoShape 5"/>
            <p:cNvSpPr>
              <a:spLocks noChangeArrowheads="1"/>
            </p:cNvSpPr>
            <p:nvPr/>
          </p:nvSpPr>
          <p:spPr bwMode="auto">
            <a:xfrm>
              <a:off x="268" y="451"/>
              <a:ext cx="5257" cy="832"/>
            </a:xfrm>
            <a:prstGeom prst="horizontalScroll">
              <a:avLst>
                <a:gd name="adj" fmla="val 12500"/>
              </a:avLst>
            </a:prstGeom>
            <a:solidFill>
              <a:srgbClr val="FF9999">
                <a:alpha val="30000"/>
              </a:srgbClr>
            </a:solidFill>
            <a:ln w="9525">
              <a:solidFill>
                <a:srgbClr val="FF505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3</a:t>
              </a:r>
              <a:r>
                <a:rPr lang="en-US" altLang="zh-CN" sz="2000" b="1">
                  <a:solidFill>
                    <a:srgbClr val="000000"/>
                  </a:solidFill>
                  <a:latin typeface="Times New Roman"/>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满足问题，简记</a:t>
              </a:r>
              <a:r>
                <a:rPr lang="en-US" altLang="zh-CN" sz="2000" b="1">
                  <a:solidFill>
                    <a:srgbClr val="000000"/>
                  </a:solidFill>
                  <a:latin typeface="幼圆" pitchFamily="49" charset="-122"/>
                  <a:ea typeface="幼圆" pitchFamily="49" charset="-122"/>
                  <a:cs typeface="Times New Roman" pitchFamily="18" charset="0"/>
                </a:rPr>
                <a:t>3</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SAT</a:t>
              </a:r>
              <a:r>
                <a:rPr lang="zh-CN" altLang="en-US" sz="2000" b="1">
                  <a:solidFill>
                    <a:srgbClr val="000000"/>
                  </a:solidFill>
                  <a:latin typeface="幼圆" pitchFamily="49" charset="-122"/>
                  <a:ea typeface="幼圆" pitchFamily="49" charset="-122"/>
                  <a:cs typeface="Times New Roman" pitchFamily="18" charset="0"/>
                </a:rPr>
                <a:t>问题）  每一个句子都是一个三项式的</a:t>
              </a:r>
              <a:r>
                <a:rPr lang="en-US" altLang="zh-CN" sz="2000" b="1">
                  <a:solidFill>
                    <a:srgbClr val="000000"/>
                  </a:solidFill>
                  <a:latin typeface="幼圆" pitchFamily="49" charset="-122"/>
                  <a:ea typeface="幼圆" pitchFamily="49" charset="-122"/>
                  <a:cs typeface="Times New Roman" pitchFamily="18" charset="0"/>
                </a:rPr>
                <a:t>SAT</a:t>
              </a:r>
              <a:r>
                <a:rPr lang="zh-CN" altLang="en-US" sz="2000" b="1">
                  <a:solidFill>
                    <a:srgbClr val="000000"/>
                  </a:solidFill>
                  <a:latin typeface="幼圆" pitchFamily="49" charset="-122"/>
                  <a:ea typeface="幼圆" pitchFamily="49" charset="-122"/>
                  <a:cs typeface="Times New Roman" pitchFamily="18" charset="0"/>
                </a:rPr>
                <a:t>问题，称为</a:t>
              </a:r>
              <a:r>
                <a:rPr lang="en-US" altLang="zh-CN" sz="2000" b="1">
                  <a:solidFill>
                    <a:srgbClr val="000000"/>
                  </a:solidFill>
                  <a:latin typeface="幼圆" pitchFamily="49" charset="-122"/>
                  <a:ea typeface="幼圆" pitchFamily="49" charset="-122"/>
                  <a:cs typeface="Times New Roman" pitchFamily="18" charset="0"/>
                </a:rPr>
                <a:t>3</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SAT</a:t>
              </a:r>
              <a:r>
                <a:rPr lang="zh-CN" altLang="en-US" sz="2000" b="1">
                  <a:solidFill>
                    <a:srgbClr val="000000"/>
                  </a:solidFill>
                  <a:latin typeface="幼圆" pitchFamily="49" charset="-122"/>
                  <a:ea typeface="幼圆" pitchFamily="49" charset="-122"/>
                  <a:cs typeface="Times New Roman" pitchFamily="18" charset="0"/>
                </a:rPr>
                <a:t>问题。</a:t>
              </a:r>
            </a:p>
            <a:p>
              <a:pPr algn="l"/>
              <a:r>
                <a:rPr lang="zh-CN" altLang="en-US" sz="2000" b="1">
                  <a:solidFill>
                    <a:srgbClr val="000000"/>
                  </a:solidFill>
                  <a:latin typeface="幼圆" pitchFamily="49" charset="-122"/>
                  <a:ea typeface="幼圆" pitchFamily="49" charset="-122"/>
                  <a:cs typeface="Times New Roman" pitchFamily="18" charset="0"/>
                </a:rPr>
                <a:t>例如，                                 就是</a:t>
              </a:r>
              <a:r>
                <a:rPr lang="en-US" altLang="zh-CN" sz="2000" b="1">
                  <a:solidFill>
                    <a:srgbClr val="000000"/>
                  </a:solidFill>
                  <a:latin typeface="幼圆" pitchFamily="49" charset="-122"/>
                  <a:ea typeface="幼圆" pitchFamily="49" charset="-122"/>
                  <a:cs typeface="Times New Roman" pitchFamily="18" charset="0"/>
                </a:rPr>
                <a:t>3</a:t>
              </a:r>
              <a:r>
                <a:rPr lang="en-US" altLang="zh-CN" sz="2000" b="1">
                  <a:solidFill>
                    <a:srgbClr val="000000"/>
                  </a:solidFill>
                  <a:latin typeface="Times New Roman"/>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SAT</a:t>
              </a:r>
              <a:r>
                <a:rPr lang="zh-CN" altLang="en-US" sz="2000" b="1">
                  <a:solidFill>
                    <a:srgbClr val="000000"/>
                  </a:solidFill>
                  <a:latin typeface="幼圆" pitchFamily="49" charset="-122"/>
                  <a:ea typeface="幼圆" pitchFamily="49" charset="-122"/>
                  <a:cs typeface="Times New Roman" pitchFamily="18" charset="0"/>
                </a:rPr>
                <a:t>的一个实例。</a:t>
              </a:r>
            </a:p>
          </p:txBody>
        </p:sp>
        <p:graphicFrame>
          <p:nvGraphicFramePr>
            <p:cNvPr id="164870" name="Object 6"/>
            <p:cNvGraphicFramePr>
              <a:graphicFrameLocks noChangeAspect="1"/>
            </p:cNvGraphicFramePr>
            <p:nvPr/>
          </p:nvGraphicFramePr>
          <p:xfrm>
            <a:off x="884" y="935"/>
            <a:ext cx="2676" cy="256"/>
          </p:xfrm>
          <a:graphic>
            <a:graphicData uri="http://schemas.openxmlformats.org/presentationml/2006/ole">
              <mc:AlternateContent xmlns:mc="http://schemas.openxmlformats.org/markup-compatibility/2006">
                <mc:Choice xmlns:v="urn:schemas-microsoft-com:vml" Requires="v">
                  <p:oleObj spid="_x0000_s164884" r:id="rId3" imgW="2387600" imgH="228600" progId="Equation.DSMT4">
                    <p:embed/>
                  </p:oleObj>
                </mc:Choice>
                <mc:Fallback>
                  <p:oleObj r:id="rId3" imgW="23876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935"/>
                          <a:ext cx="2676"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4875" name="Rectangle 11"/>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7" name="Rectangle 1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4878" name="Group 14"/>
          <p:cNvGrpSpPr>
            <a:grpSpLocks/>
          </p:cNvGrpSpPr>
          <p:nvPr/>
        </p:nvGrpSpPr>
        <p:grpSpPr bwMode="auto">
          <a:xfrm>
            <a:off x="395288" y="1460500"/>
            <a:ext cx="8353425" cy="1320800"/>
            <a:chOff x="249" y="1010"/>
            <a:chExt cx="5262" cy="832"/>
          </a:xfrm>
        </p:grpSpPr>
        <p:sp>
          <p:nvSpPr>
            <p:cNvPr id="164873" name="AutoShape 9"/>
            <p:cNvSpPr>
              <a:spLocks noChangeArrowheads="1"/>
            </p:cNvSpPr>
            <p:nvPr/>
          </p:nvSpPr>
          <p:spPr bwMode="auto">
            <a:xfrm>
              <a:off x="249" y="1010"/>
              <a:ext cx="5262" cy="832"/>
            </a:xfrm>
            <a:prstGeom prst="horizontalScroll">
              <a:avLst>
                <a:gd name="adj" fmla="val 12500"/>
              </a:avLst>
            </a:prstGeom>
            <a:solidFill>
              <a:srgbClr val="99CCFF">
                <a:alpha val="35001"/>
              </a:srgbClr>
            </a:solidFill>
            <a:ln w="9525">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）（三维匹配问题</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3DM</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Y</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Z</a:t>
              </a:r>
              <a:r>
                <a:rPr lang="zh-CN" altLang="en-US" sz="2000" b="1">
                  <a:solidFill>
                    <a:srgbClr val="000000"/>
                  </a:solidFill>
                  <a:latin typeface="幼圆" pitchFamily="49" charset="-122"/>
                  <a:ea typeface="幼圆" pitchFamily="49" charset="-122"/>
                  <a:cs typeface="Times New Roman" pitchFamily="18" charset="0"/>
                </a:rPr>
                <a:t>是三个不相交的集合，</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a:solidFill>
                    <a:srgbClr val="000000"/>
                  </a:solidFill>
                  <a:latin typeface="幼圆" pitchFamily="49" charset="-122"/>
                  <a:ea typeface="幼圆" pitchFamily="49" charset="-122"/>
                  <a:cs typeface="Times New Roman" pitchFamily="18" charset="0"/>
                </a:rPr>
                <a:t> | = | </a:t>
              </a:r>
              <a:r>
                <a:rPr lang="en-US" altLang="zh-CN" sz="2000" b="1" i="1">
                  <a:solidFill>
                    <a:srgbClr val="000000"/>
                  </a:solidFill>
                  <a:latin typeface="幼圆" pitchFamily="49" charset="-122"/>
                  <a:ea typeface="幼圆" pitchFamily="49" charset="-122"/>
                  <a:cs typeface="Times New Roman" pitchFamily="18" charset="0"/>
                </a:rPr>
                <a:t>Y</a:t>
              </a:r>
              <a:r>
                <a:rPr lang="en-US" altLang="zh-CN" sz="2000" b="1">
                  <a:solidFill>
                    <a:srgbClr val="000000"/>
                  </a:solidFill>
                  <a:latin typeface="幼圆" pitchFamily="49" charset="-122"/>
                  <a:ea typeface="幼圆" pitchFamily="49" charset="-122"/>
                  <a:cs typeface="Times New Roman" pitchFamily="18" charset="0"/>
                </a:rPr>
                <a:t> | = | </a:t>
              </a:r>
              <a:r>
                <a:rPr lang="en-US" altLang="zh-CN" sz="2000" b="1" i="1">
                  <a:solidFill>
                    <a:srgbClr val="000000"/>
                  </a:solidFill>
                  <a:latin typeface="幼圆" pitchFamily="49" charset="-122"/>
                  <a:ea typeface="幼圆" pitchFamily="49" charset="-122"/>
                  <a:cs typeface="Times New Roman" pitchFamily="18" charset="0"/>
                </a:rPr>
                <a:t>Z </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q</a:t>
              </a:r>
              <a:r>
                <a:rPr lang="zh-CN" altLang="en-US" sz="2000" b="1">
                  <a:solidFill>
                    <a:srgbClr val="000000"/>
                  </a:solidFill>
                  <a:latin typeface="幼圆" pitchFamily="49" charset="-122"/>
                  <a:ea typeface="幼圆" pitchFamily="49" charset="-122"/>
                  <a:cs typeface="Times New Roman" pitchFamily="18" charset="0"/>
                </a:rPr>
                <a:t>，。                    问：</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中是否包含一个匹配</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，使得       （等价问题是求最大三维匹配）。</a:t>
              </a:r>
              <a:r>
                <a:rPr lang="zh-CN" altLang="en-US" sz="2000" b="1">
                  <a:latin typeface="幼圆" pitchFamily="49" charset="-122"/>
                  <a:ea typeface="幼圆" pitchFamily="49" charset="-122"/>
                  <a:cs typeface="Times New Roman" pitchFamily="18" charset="0"/>
                </a:rPr>
                <a:t> </a:t>
              </a:r>
            </a:p>
          </p:txBody>
        </p:sp>
        <p:graphicFrame>
          <p:nvGraphicFramePr>
            <p:cNvPr id="164874" name="Object 10"/>
            <p:cNvGraphicFramePr>
              <a:graphicFrameLocks noChangeAspect="1"/>
            </p:cNvGraphicFramePr>
            <p:nvPr/>
          </p:nvGraphicFramePr>
          <p:xfrm>
            <a:off x="2064" y="1316"/>
            <a:ext cx="1270" cy="254"/>
          </p:xfrm>
          <a:graphic>
            <a:graphicData uri="http://schemas.openxmlformats.org/presentationml/2006/ole">
              <mc:AlternateContent xmlns:mc="http://schemas.openxmlformats.org/markup-compatibility/2006">
                <mc:Choice xmlns:v="urn:schemas-microsoft-com:vml" Requires="v">
                  <p:oleObj spid="_x0000_s164885" r:id="rId5" imgW="952087" imgH="190417" progId="Equation.DSMT4">
                    <p:embed/>
                  </p:oleObj>
                </mc:Choice>
                <mc:Fallback>
                  <p:oleObj r:id="rId5" imgW="952087" imgH="190417"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1316"/>
                          <a:ext cx="1270"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76" name="Object 12"/>
            <p:cNvGraphicFramePr>
              <a:graphicFrameLocks noChangeAspect="1"/>
            </p:cNvGraphicFramePr>
            <p:nvPr/>
          </p:nvGraphicFramePr>
          <p:xfrm>
            <a:off x="1202" y="1480"/>
            <a:ext cx="589" cy="289"/>
          </p:xfrm>
          <a:graphic>
            <a:graphicData uri="http://schemas.openxmlformats.org/presentationml/2006/ole">
              <mc:AlternateContent xmlns:mc="http://schemas.openxmlformats.org/markup-compatibility/2006">
                <mc:Choice xmlns:v="urn:schemas-microsoft-com:vml" Requires="v">
                  <p:oleObj spid="_x0000_s164886" r:id="rId7" imgW="520474" imgH="253890" progId="Equation.DSMT4">
                    <p:embed/>
                  </p:oleObj>
                </mc:Choice>
                <mc:Fallback>
                  <p:oleObj r:id="rId7" imgW="520474" imgH="25389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2" y="1480"/>
                          <a:ext cx="589"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4879" name="AutoShape 15"/>
          <p:cNvSpPr>
            <a:spLocks noChangeArrowheads="1"/>
          </p:cNvSpPr>
          <p:nvPr/>
        </p:nvSpPr>
        <p:spPr bwMode="auto">
          <a:xfrm>
            <a:off x="395288" y="2779713"/>
            <a:ext cx="8353425" cy="433387"/>
          </a:xfrm>
          <a:prstGeom prst="wedgeRectCallout">
            <a:avLst>
              <a:gd name="adj1" fmla="val -43750"/>
              <a:gd name="adj2" fmla="val 70000"/>
            </a:avLst>
          </a:prstGeom>
          <a:solidFill>
            <a:srgbClr val="99CC00">
              <a:alpha val="33000"/>
            </a:srgbClr>
          </a:solidFill>
          <a:ln w="9525" algn="ctr">
            <a:solidFill>
              <a:srgbClr val="008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sz="1600" b="1">
                <a:solidFill>
                  <a:srgbClr val="000000"/>
                </a:solidFill>
                <a:latin typeface="幼圆" pitchFamily="49" charset="-122"/>
                <a:ea typeface="幼圆" pitchFamily="49" charset="-122"/>
                <a:cs typeface="Times New Roman" pitchFamily="18" charset="0"/>
              </a:rPr>
              <a:t>注：这里给出的是标准形式，一般可不必要求</a:t>
            </a:r>
            <a:r>
              <a:rPr lang="en-US" altLang="zh-CN" sz="1600" b="1">
                <a:solidFill>
                  <a:srgbClr val="000000"/>
                </a:solidFill>
                <a:latin typeface="幼圆" pitchFamily="49" charset="-122"/>
                <a:ea typeface="幼圆" pitchFamily="49" charset="-122"/>
                <a:cs typeface="Times New Roman" pitchFamily="18" charset="0"/>
              </a:rPr>
              <a:t>| </a:t>
            </a:r>
            <a:r>
              <a:rPr lang="en-US" altLang="zh-CN" sz="1600" b="1" i="1">
                <a:solidFill>
                  <a:srgbClr val="000000"/>
                </a:solidFill>
                <a:latin typeface="幼圆" pitchFamily="49" charset="-122"/>
                <a:ea typeface="幼圆" pitchFamily="49" charset="-122"/>
                <a:cs typeface="Times New Roman" pitchFamily="18" charset="0"/>
              </a:rPr>
              <a:t>X</a:t>
            </a:r>
            <a:r>
              <a:rPr lang="en-US" altLang="zh-CN" sz="1600" b="1">
                <a:solidFill>
                  <a:srgbClr val="000000"/>
                </a:solidFill>
                <a:latin typeface="幼圆" pitchFamily="49" charset="-122"/>
                <a:ea typeface="幼圆" pitchFamily="49" charset="-122"/>
                <a:cs typeface="Times New Roman" pitchFamily="18" charset="0"/>
              </a:rPr>
              <a:t> | = | </a:t>
            </a:r>
            <a:r>
              <a:rPr lang="en-US" altLang="zh-CN" sz="1600" b="1" i="1">
                <a:solidFill>
                  <a:srgbClr val="000000"/>
                </a:solidFill>
                <a:latin typeface="幼圆" pitchFamily="49" charset="-122"/>
                <a:ea typeface="幼圆" pitchFamily="49" charset="-122"/>
                <a:cs typeface="Times New Roman" pitchFamily="18" charset="0"/>
              </a:rPr>
              <a:t>Y</a:t>
            </a:r>
            <a:r>
              <a:rPr lang="en-US" altLang="zh-CN" sz="1600" b="1">
                <a:solidFill>
                  <a:srgbClr val="000000"/>
                </a:solidFill>
                <a:latin typeface="幼圆" pitchFamily="49" charset="-122"/>
                <a:ea typeface="幼圆" pitchFamily="49" charset="-122"/>
                <a:cs typeface="Times New Roman" pitchFamily="18" charset="0"/>
              </a:rPr>
              <a:t> | = | </a:t>
            </a:r>
            <a:r>
              <a:rPr lang="en-US" altLang="zh-CN" sz="1600" b="1" i="1">
                <a:solidFill>
                  <a:srgbClr val="000000"/>
                </a:solidFill>
                <a:latin typeface="幼圆" pitchFamily="49" charset="-122"/>
                <a:ea typeface="幼圆" pitchFamily="49" charset="-122"/>
                <a:cs typeface="Times New Roman" pitchFamily="18" charset="0"/>
              </a:rPr>
              <a:t>Z </a:t>
            </a:r>
            <a:r>
              <a:rPr lang="en-US" altLang="zh-CN" sz="1600" b="1">
                <a:solidFill>
                  <a:srgbClr val="000000"/>
                </a:solidFill>
                <a:latin typeface="幼圆" pitchFamily="49" charset="-122"/>
                <a:ea typeface="幼圆" pitchFamily="49" charset="-122"/>
                <a:cs typeface="Times New Roman" pitchFamily="18" charset="0"/>
              </a:rPr>
              <a:t>|</a:t>
            </a:r>
            <a:r>
              <a:rPr lang="zh-CN" altLang="en-US" sz="1600" b="1">
                <a:solidFill>
                  <a:srgbClr val="000000"/>
                </a:solidFill>
                <a:latin typeface="幼圆" pitchFamily="49" charset="-122"/>
                <a:ea typeface="幼圆" pitchFamily="49" charset="-122"/>
                <a:cs typeface="Times New Roman" pitchFamily="18" charset="0"/>
              </a:rPr>
              <a:t>，表示笛卡尔乘积。</a:t>
            </a:r>
          </a:p>
        </p:txBody>
      </p:sp>
      <p:sp>
        <p:nvSpPr>
          <p:cNvPr id="16488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4883" name="Group 19"/>
          <p:cNvGrpSpPr>
            <a:grpSpLocks/>
          </p:cNvGrpSpPr>
          <p:nvPr/>
        </p:nvGrpSpPr>
        <p:grpSpPr bwMode="auto">
          <a:xfrm>
            <a:off x="395288" y="3284538"/>
            <a:ext cx="8353425" cy="3155950"/>
            <a:chOff x="249" y="2103"/>
            <a:chExt cx="5262" cy="1988"/>
          </a:xfrm>
        </p:grpSpPr>
        <p:sp>
          <p:nvSpPr>
            <p:cNvPr id="164880" name="AutoShape 16"/>
            <p:cNvSpPr>
              <a:spLocks noChangeArrowheads="1"/>
            </p:cNvSpPr>
            <p:nvPr/>
          </p:nvSpPr>
          <p:spPr bwMode="auto">
            <a:xfrm>
              <a:off x="249" y="2103"/>
              <a:ext cx="5262" cy="1988"/>
            </a:xfrm>
            <a:prstGeom prst="foldedCorner">
              <a:avLst>
                <a:gd name="adj" fmla="val 12500"/>
              </a:avLst>
            </a:prstGeom>
            <a:solidFill>
              <a:srgbClr val="FF99CC">
                <a:alpha val="30000"/>
              </a:srgbClr>
            </a:solidFill>
            <a:ln w="9525">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三维匹配问题是下一章中二维匹配（</a:t>
              </a:r>
              <a:r>
                <a:rPr lang="en-US" altLang="zh-CN" sz="2000" b="1">
                  <a:solidFill>
                    <a:srgbClr val="000000"/>
                  </a:solidFill>
                  <a:latin typeface="幼圆" pitchFamily="49" charset="-122"/>
                  <a:ea typeface="幼圆" pitchFamily="49" charset="-122"/>
                  <a:cs typeface="Times New Roman" pitchFamily="18" charset="0"/>
                </a:rPr>
                <a:t>2DM</a:t>
              </a:r>
              <a:r>
                <a:rPr lang="zh-CN" altLang="en-US" sz="2000" b="1">
                  <a:solidFill>
                    <a:srgbClr val="000000"/>
                  </a:solidFill>
                  <a:latin typeface="幼圆" pitchFamily="49" charset="-122"/>
                  <a:ea typeface="幼圆" pitchFamily="49" charset="-122"/>
                  <a:cs typeface="Times New Roman" pitchFamily="18" charset="0"/>
                </a:rPr>
                <a:t>）问题的推广，</a:t>
              </a:r>
              <a:r>
                <a:rPr lang="en-US" altLang="zh-CN" sz="2000" b="1">
                  <a:solidFill>
                    <a:srgbClr val="000000"/>
                  </a:solidFill>
                  <a:latin typeface="幼圆" pitchFamily="49" charset="-122"/>
                  <a:ea typeface="幼圆" pitchFamily="49" charset="-122"/>
                  <a:cs typeface="Times New Roman" pitchFamily="18" charset="0"/>
                </a:rPr>
                <a:t>2</a:t>
              </a:r>
              <a:r>
                <a:rPr lang="en-US" altLang="zh-CN" sz="2000" b="1" i="1">
                  <a:solidFill>
                    <a:srgbClr val="000000"/>
                  </a:solidFill>
                  <a:latin typeface="幼圆" pitchFamily="49" charset="-122"/>
                  <a:ea typeface="幼圆" pitchFamily="49" charset="-122"/>
                  <a:cs typeface="Times New Roman" pitchFamily="18" charset="0"/>
                </a:rPr>
                <a:t>DM</a:t>
              </a:r>
              <a:r>
                <a:rPr lang="zh-CN" altLang="en-US" sz="2000" b="1">
                  <a:solidFill>
                    <a:srgbClr val="000000"/>
                  </a:solidFill>
                  <a:latin typeface="幼圆" pitchFamily="49" charset="-122"/>
                  <a:ea typeface="幼圆" pitchFamily="49" charset="-122"/>
                  <a:cs typeface="Times New Roman" pitchFamily="18" charset="0"/>
                </a:rPr>
                <a:t>是</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问题而</a:t>
              </a:r>
              <a:r>
                <a:rPr lang="en-US" altLang="zh-CN" sz="2000" b="1">
                  <a:solidFill>
                    <a:srgbClr val="000000"/>
                  </a:solidFill>
                  <a:latin typeface="幼圆" pitchFamily="49" charset="-122"/>
                  <a:ea typeface="幼圆" pitchFamily="49" charset="-122"/>
                  <a:cs typeface="Times New Roman" pitchFamily="18" charset="0"/>
                </a:rPr>
                <a:t>3</a:t>
              </a:r>
              <a:r>
                <a:rPr lang="en-US" altLang="zh-CN" sz="2000" b="1" i="1">
                  <a:solidFill>
                    <a:srgbClr val="000000"/>
                  </a:solidFill>
                  <a:latin typeface="幼圆" pitchFamily="49" charset="-122"/>
                  <a:ea typeface="幼圆" pitchFamily="49" charset="-122"/>
                  <a:cs typeface="Times New Roman" pitchFamily="18" charset="0"/>
                </a:rPr>
                <a:t>DM</a:t>
              </a:r>
              <a:r>
                <a:rPr lang="zh-CN" altLang="en-US" sz="2000" b="1">
                  <a:solidFill>
                    <a:srgbClr val="000000"/>
                  </a:solidFill>
                  <a:latin typeface="幼圆" pitchFamily="49" charset="-122"/>
                  <a:ea typeface="幼圆" pitchFamily="49" charset="-122"/>
                  <a:cs typeface="Times New Roman" pitchFamily="18" charset="0"/>
                </a:rPr>
                <a:t>是</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完全的。一个匹配是指</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的一个子集合</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y</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z</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X</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y</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Y</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z</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Z</a:t>
              </a:r>
              <a:r>
                <a:rPr lang="zh-CN" altLang="en-US" sz="2000" b="1">
                  <a:solidFill>
                    <a:srgbClr val="000000"/>
                  </a:solidFill>
                  <a:latin typeface="幼圆" pitchFamily="49" charset="-122"/>
                  <a:ea typeface="幼圆" pitchFamily="49" charset="-122"/>
                  <a:cs typeface="Times New Roman" pitchFamily="18" charset="0"/>
                </a:rPr>
                <a:t>，且当下标不同时，它们分别取三个集合中的不同元素。</a:t>
              </a:r>
              <a:r>
                <a:rPr lang="en-US" altLang="zh-CN" sz="2000" b="1">
                  <a:solidFill>
                    <a:srgbClr val="000000"/>
                  </a:solidFill>
                  <a:latin typeface="幼圆" pitchFamily="49" charset="-122"/>
                  <a:ea typeface="幼圆" pitchFamily="49" charset="-122"/>
                  <a:cs typeface="Times New Roman" pitchFamily="18" charset="0"/>
                </a:rPr>
                <a:t>3DM</a:t>
              </a:r>
              <a:r>
                <a:rPr lang="zh-CN" altLang="en-US" sz="2000" b="1">
                  <a:solidFill>
                    <a:srgbClr val="000000"/>
                  </a:solidFill>
                  <a:latin typeface="幼圆" pitchFamily="49" charset="-122"/>
                  <a:ea typeface="幼圆" pitchFamily="49" charset="-122"/>
                  <a:cs typeface="Times New Roman" pitchFamily="18" charset="0"/>
                </a:rPr>
                <a:t>可作如下形象的解释：记一单身男人集合为</a:t>
              </a:r>
              <a:r>
                <a:rPr lang="en-US" altLang="zh-CN" sz="2000" b="1" i="1">
                  <a:solidFill>
                    <a:srgbClr val="000000"/>
                  </a:solidFill>
                  <a:latin typeface="幼圆" pitchFamily="49" charset="-122"/>
                  <a:ea typeface="幼圆" pitchFamily="49" charset="-122"/>
                  <a:cs typeface="Times New Roman" pitchFamily="18" charset="0"/>
                </a:rPr>
                <a:t>X</a:t>
              </a:r>
              <a:r>
                <a:rPr lang="zh-CN" altLang="en-US" sz="2000" b="1">
                  <a:solidFill>
                    <a:srgbClr val="000000"/>
                  </a:solidFill>
                  <a:latin typeface="幼圆" pitchFamily="49" charset="-122"/>
                  <a:ea typeface="幼圆" pitchFamily="49" charset="-122"/>
                  <a:cs typeface="Times New Roman" pitchFamily="18" charset="0"/>
                </a:rPr>
                <a:t>，一单身女人集合为</a:t>
              </a:r>
              <a:r>
                <a:rPr lang="en-US" altLang="zh-CN" sz="2000" b="1" i="1">
                  <a:solidFill>
                    <a:srgbClr val="000000"/>
                  </a:solidFill>
                  <a:latin typeface="幼圆" pitchFamily="49" charset="-122"/>
                  <a:ea typeface="幼圆" pitchFamily="49" charset="-122"/>
                  <a:cs typeface="Times New Roman" pitchFamily="18" charset="0"/>
                </a:rPr>
                <a:t>Y</a:t>
              </a:r>
              <a:r>
                <a:rPr lang="zh-CN" altLang="en-US" sz="2000" b="1">
                  <a:solidFill>
                    <a:srgbClr val="000000"/>
                  </a:solidFill>
                  <a:latin typeface="幼圆" pitchFamily="49" charset="-122"/>
                  <a:ea typeface="幼圆" pitchFamily="49" charset="-122"/>
                  <a:cs typeface="Times New Roman" pitchFamily="18" charset="0"/>
                </a:rPr>
                <a:t>，此外还有一个住房集合</a:t>
              </a:r>
              <a:r>
                <a:rPr lang="en-US" altLang="zh-CN" sz="2000" b="1" i="1">
                  <a:solidFill>
                    <a:srgbClr val="000000"/>
                  </a:solidFill>
                  <a:latin typeface="幼圆" pitchFamily="49" charset="-122"/>
                  <a:ea typeface="幼圆" pitchFamily="49" charset="-122"/>
                  <a:cs typeface="Times New Roman" pitchFamily="18" charset="0"/>
                </a:rPr>
                <a:t>Z</a:t>
              </a:r>
              <a:r>
                <a:rPr lang="zh-CN" altLang="en-US" sz="2000" b="1">
                  <a:solidFill>
                    <a:srgbClr val="000000"/>
                  </a:solidFill>
                  <a:latin typeface="幼圆" pitchFamily="49" charset="-122"/>
                  <a:ea typeface="幼圆" pitchFamily="49" charset="-122"/>
                  <a:cs typeface="Times New Roman" pitchFamily="18" charset="0"/>
                </a:rPr>
                <a:t>。其间存在一相容关系（例如有些人之间不愿组成家庭，或不愿住某一住房），这样就给出了一个集合</a:t>
              </a:r>
            </a:p>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是由问题给出的，表示了所有可能组合。所求的匹配即组成的一组家庭（包括住房），其中不能有重婚，也不能让不同的两个家庭住进同一住房。</a:t>
              </a:r>
            </a:p>
          </p:txBody>
        </p:sp>
        <p:graphicFrame>
          <p:nvGraphicFramePr>
            <p:cNvPr id="164881" name="Object 17"/>
            <p:cNvGraphicFramePr>
              <a:graphicFrameLocks noChangeAspect="1"/>
            </p:cNvGraphicFramePr>
            <p:nvPr/>
          </p:nvGraphicFramePr>
          <p:xfrm>
            <a:off x="4241" y="3113"/>
            <a:ext cx="1044" cy="209"/>
          </p:xfrm>
          <a:graphic>
            <a:graphicData uri="http://schemas.openxmlformats.org/presentationml/2006/ole">
              <mc:AlternateContent xmlns:mc="http://schemas.openxmlformats.org/markup-compatibility/2006">
                <mc:Choice xmlns:v="urn:schemas-microsoft-com:vml" Requires="v">
                  <p:oleObj spid="_x0000_s164887" r:id="rId9" imgW="952087" imgH="190417" progId="Equation.DSMT4">
                    <p:embed/>
                  </p:oleObj>
                </mc:Choice>
                <mc:Fallback>
                  <p:oleObj r:id="rId9" imgW="952087" imgH="190417"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1" y="3113"/>
                          <a:ext cx="1044"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64872"/>
                                        </p:tgtEl>
                                        <p:attrNameLst>
                                          <p:attrName>style.visibility</p:attrName>
                                        </p:attrNameLst>
                                      </p:cBhvr>
                                      <p:to>
                                        <p:strVal val="visible"/>
                                      </p:to>
                                    </p:set>
                                    <p:animEffect transition="in" filter="checkerboard(across)">
                                      <p:cBhvr>
                                        <p:cTn id="7" dur="500"/>
                                        <p:tgtEl>
                                          <p:spTgt spid="1648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64878"/>
                                        </p:tgtEl>
                                        <p:attrNameLst>
                                          <p:attrName>style.visibility</p:attrName>
                                        </p:attrNameLst>
                                      </p:cBhvr>
                                      <p:to>
                                        <p:strVal val="visible"/>
                                      </p:to>
                                    </p:set>
                                    <p:animEffect transition="in" filter="strips(downLeft)">
                                      <p:cBhvr>
                                        <p:cTn id="12" dur="500"/>
                                        <p:tgtEl>
                                          <p:spTgt spid="1648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4879"/>
                                        </p:tgtEl>
                                        <p:attrNameLst>
                                          <p:attrName>style.visibility</p:attrName>
                                        </p:attrNameLst>
                                      </p:cBhvr>
                                      <p:to>
                                        <p:strVal val="visible"/>
                                      </p:to>
                                    </p:set>
                                    <p:animEffect transition="in" filter="dissolve">
                                      <p:cBhvr>
                                        <p:cTn id="17" dur="500"/>
                                        <p:tgtEl>
                                          <p:spTgt spid="1648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64883"/>
                                        </p:tgtEl>
                                        <p:attrNameLst>
                                          <p:attrName>style.visibility</p:attrName>
                                        </p:attrNameLst>
                                      </p:cBhvr>
                                      <p:to>
                                        <p:strVal val="visible"/>
                                      </p:to>
                                    </p:set>
                                    <p:animEffect transition="in" filter="checkerboard(across)">
                                      <p:cBhvr>
                                        <p:cTn id="22" dur="500"/>
                                        <p:tgtEl>
                                          <p:spTgt spid="164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BE6F540C-4BE6-4472-8C85-B84190403F0D}" type="slidenum">
              <a:rPr lang="en-US" altLang="zh-CN"/>
              <a:pPr/>
              <a:t>72</a:t>
            </a:fld>
            <a:endParaRPr lang="en-US" altLang="zh-CN"/>
          </a:p>
        </p:txBody>
      </p:sp>
      <p:sp>
        <p:nvSpPr>
          <p:cNvPr id="173062" name="Rectangle 6"/>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73063" name="Group 7"/>
          <p:cNvGrpSpPr>
            <a:grpSpLocks/>
          </p:cNvGrpSpPr>
          <p:nvPr/>
        </p:nvGrpSpPr>
        <p:grpSpPr bwMode="auto">
          <a:xfrm>
            <a:off x="395288" y="236538"/>
            <a:ext cx="8455025" cy="1320800"/>
            <a:chOff x="267" y="466"/>
            <a:chExt cx="5326" cy="832"/>
          </a:xfrm>
        </p:grpSpPr>
        <p:sp>
          <p:nvSpPr>
            <p:cNvPr id="173060" name="AutoShape 4"/>
            <p:cNvSpPr>
              <a:spLocks noChangeArrowheads="1"/>
            </p:cNvSpPr>
            <p:nvPr/>
          </p:nvSpPr>
          <p:spPr bwMode="auto">
            <a:xfrm>
              <a:off x="267" y="466"/>
              <a:ext cx="5326" cy="832"/>
            </a:xfrm>
            <a:prstGeom prst="horizontalScroll">
              <a:avLst>
                <a:gd name="adj" fmla="val 12500"/>
              </a:avLst>
            </a:prstGeom>
            <a:solidFill>
              <a:srgbClr val="FFCC99">
                <a:alpha val="50000"/>
              </a:srgbClr>
            </a:solidFill>
            <a:ln w="9525">
              <a:solidFill>
                <a:srgbClr val="99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3</a:t>
              </a:r>
              <a:r>
                <a:rPr lang="zh-CN" altLang="en-US" sz="2000" b="1">
                  <a:solidFill>
                    <a:srgbClr val="000000"/>
                  </a:solidFill>
                  <a:latin typeface="幼圆" pitchFamily="49" charset="-122"/>
                  <a:ea typeface="幼圆" pitchFamily="49" charset="-122"/>
                  <a:cs typeface="Times New Roman" pitchFamily="18" charset="0"/>
                </a:rPr>
                <a:t>）（划分问题）  给定一正整集合</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 , </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i="1" baseline="-30000">
                  <a:solidFill>
                    <a:srgbClr val="000000"/>
                  </a:solidFill>
                  <a:latin typeface="幼圆" pitchFamily="49" charset="-122"/>
                  <a:ea typeface="幼圆" pitchFamily="49" charset="-122"/>
                  <a:cs typeface="Times New Roman" pitchFamily="18" charset="0"/>
                </a:rPr>
                <a:t>n</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，问是否存在</a:t>
              </a:r>
              <a:r>
                <a:rPr lang="en-US" altLang="zh-CN" sz="2000" b="1" i="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的一个子集</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i="1">
                  <a:solidFill>
                    <a:srgbClr val="000000"/>
                  </a:solidFill>
                  <a:latin typeface="Arial"/>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使得             ，即是否可将</a:t>
              </a:r>
              <a:r>
                <a:rPr lang="en-US" altLang="zh-CN" sz="2000" b="1" i="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中的数分成总和相等的两部分。</a:t>
              </a:r>
            </a:p>
          </p:txBody>
        </p:sp>
        <p:graphicFrame>
          <p:nvGraphicFramePr>
            <p:cNvPr id="173061" name="Object 5"/>
            <p:cNvGraphicFramePr>
              <a:graphicFrameLocks noChangeAspect="1"/>
            </p:cNvGraphicFramePr>
            <p:nvPr/>
          </p:nvGraphicFramePr>
          <p:xfrm>
            <a:off x="2064" y="754"/>
            <a:ext cx="907" cy="337"/>
          </p:xfrm>
          <a:graphic>
            <a:graphicData uri="http://schemas.openxmlformats.org/presentationml/2006/ole">
              <mc:AlternateContent xmlns:mc="http://schemas.openxmlformats.org/markup-compatibility/2006">
                <mc:Choice xmlns:v="urn:schemas-microsoft-com:vml" Requires="v">
                  <p:oleObj spid="_x0000_s173070" r:id="rId3" imgW="1002865" imgH="368140" progId="Equation.DSMT4">
                    <p:embed/>
                  </p:oleObj>
                </mc:Choice>
                <mc:Fallback>
                  <p:oleObj r:id="rId3" imgW="1002865" imgH="3681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754"/>
                          <a:ext cx="907"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3065" name="AutoShape 9"/>
          <p:cNvSpPr>
            <a:spLocks noChangeArrowheads="1"/>
          </p:cNvSpPr>
          <p:nvPr/>
        </p:nvSpPr>
        <p:spPr bwMode="auto">
          <a:xfrm>
            <a:off x="395288" y="1387475"/>
            <a:ext cx="8424862" cy="1320800"/>
          </a:xfrm>
          <a:prstGeom prst="horizontalScroll">
            <a:avLst>
              <a:gd name="adj" fmla="val 12500"/>
            </a:avLst>
          </a:prstGeom>
          <a:solidFill>
            <a:srgbClr val="99CCFF">
              <a:alpha val="50000"/>
            </a:srgbClr>
          </a:solidFill>
          <a:ln w="9525">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4</a:t>
            </a:r>
            <a:r>
              <a:rPr lang="zh-CN" altLang="en-US" sz="2000" b="1">
                <a:solidFill>
                  <a:srgbClr val="000000"/>
                </a:solidFill>
                <a:latin typeface="幼圆" pitchFamily="49" charset="-122"/>
                <a:ea typeface="幼圆" pitchFamily="49" charset="-122"/>
                <a:cs typeface="Times New Roman" pitchFamily="18" charset="0"/>
              </a:rPr>
              <a:t>）（顶点复盖问题</a:t>
            </a:r>
            <a:r>
              <a:rPr lang="en-US" altLang="zh-CN" sz="2000" b="1">
                <a:solidFill>
                  <a:srgbClr val="000000"/>
                </a:solidFill>
                <a:latin typeface="Times New Roman"/>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VC</a:t>
            </a:r>
            <a:r>
              <a:rPr lang="zh-CN" altLang="en-US" sz="2000" b="1">
                <a:solidFill>
                  <a:srgbClr val="000000"/>
                </a:solidFill>
                <a:latin typeface="幼圆" pitchFamily="49" charset="-122"/>
                <a:ea typeface="幼圆" pitchFamily="49" charset="-122"/>
                <a:cs typeface="Times New Roman" pitchFamily="18" charset="0"/>
              </a:rPr>
              <a:t>）给定一个图</a:t>
            </a:r>
            <a:r>
              <a:rPr lang="en-US" altLang="zh-CN" sz="2000" b="1" i="1">
                <a:solidFill>
                  <a:srgbClr val="000000"/>
                </a:solidFill>
                <a:latin typeface="幼圆" pitchFamily="49" charset="-122"/>
                <a:ea typeface="幼圆" pitchFamily="49" charset="-122"/>
                <a:cs typeface="Times New Roman" pitchFamily="18" charset="0"/>
              </a:rPr>
              <a:t>G</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V</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E</a:t>
            </a:r>
            <a:r>
              <a:rPr lang="zh-CN" altLang="en-US" sz="2000" b="1">
                <a:solidFill>
                  <a:srgbClr val="000000"/>
                </a:solidFill>
                <a:latin typeface="幼圆" pitchFamily="49" charset="-122"/>
                <a:ea typeface="幼圆" pitchFamily="49" charset="-122"/>
                <a:cs typeface="Times New Roman" pitchFamily="18" charset="0"/>
              </a:rPr>
              <a:t>）及一个正整数</a:t>
            </a:r>
            <a:r>
              <a:rPr lang="en-US" altLang="zh-CN" sz="2000" b="1" i="1">
                <a:solidFill>
                  <a:srgbClr val="000000"/>
                </a:solidFill>
                <a:latin typeface="幼圆" pitchFamily="49" charset="-122"/>
                <a:ea typeface="幼圆" pitchFamily="49" charset="-122"/>
                <a:cs typeface="Times New Roman" pitchFamily="18" charset="0"/>
              </a:rPr>
              <a:t>K</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V</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，问</a:t>
            </a:r>
            <a:r>
              <a:rPr lang="en-US" altLang="zh-CN" sz="2000" b="1" i="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中是否有不超过</a:t>
            </a:r>
            <a:r>
              <a:rPr lang="en-US" altLang="zh-CN" sz="2000" b="1" i="1">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个顶点的复盖。（一个顶点的子集称为</a:t>
            </a:r>
            <a:r>
              <a:rPr lang="en-US" altLang="zh-CN" sz="2000" b="1" i="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的一个复盖，若它至少包含</a:t>
            </a:r>
            <a:r>
              <a:rPr lang="en-US" altLang="zh-CN" sz="2000" b="1" i="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中任一边的两个端点之一）。</a:t>
            </a:r>
          </a:p>
        </p:txBody>
      </p:sp>
      <p:sp>
        <p:nvSpPr>
          <p:cNvPr id="173066" name="AutoShape 10"/>
          <p:cNvSpPr>
            <a:spLocks noChangeArrowheads="1"/>
          </p:cNvSpPr>
          <p:nvPr/>
        </p:nvSpPr>
        <p:spPr bwMode="auto">
          <a:xfrm>
            <a:off x="395288" y="2573338"/>
            <a:ext cx="8424862" cy="711200"/>
          </a:xfrm>
          <a:prstGeom prst="horizontalScroll">
            <a:avLst>
              <a:gd name="adj" fmla="val 25000"/>
            </a:avLst>
          </a:prstGeom>
          <a:solidFill>
            <a:srgbClr val="FF9999">
              <a:alpha val="30000"/>
            </a:srgbClr>
          </a:solidFill>
          <a:ln w="9525">
            <a:solidFill>
              <a:srgbClr val="FF505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5</a:t>
            </a:r>
            <a:r>
              <a:rPr lang="zh-CN" altLang="en-US" sz="2000" b="1">
                <a:solidFill>
                  <a:srgbClr val="000000"/>
                </a:solidFill>
                <a:latin typeface="幼圆" pitchFamily="49" charset="-122"/>
                <a:ea typeface="幼圆" pitchFamily="49" charset="-122"/>
                <a:cs typeface="Times New Roman" pitchFamily="18" charset="0"/>
              </a:rPr>
              <a:t>）（哈密顿圈问题</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  见例</a:t>
            </a:r>
            <a:r>
              <a:rPr lang="en-US" altLang="zh-CN" sz="2000" b="1">
                <a:solidFill>
                  <a:srgbClr val="000000"/>
                </a:solidFill>
                <a:latin typeface="幼圆" pitchFamily="49" charset="-122"/>
                <a:ea typeface="幼圆" pitchFamily="49" charset="-122"/>
                <a:cs typeface="Times New Roman" pitchFamily="18" charset="0"/>
              </a:rPr>
              <a:t>8.9</a:t>
            </a:r>
            <a:r>
              <a:rPr lang="zh-CN" altLang="en-US" sz="2000" b="1">
                <a:solidFill>
                  <a:srgbClr val="000000"/>
                </a:solidFill>
                <a:latin typeface="幼圆" pitchFamily="49" charset="-122"/>
                <a:ea typeface="幼圆" pitchFamily="49" charset="-122"/>
                <a:cs typeface="Times New Roman" pitchFamily="18" charset="0"/>
              </a:rPr>
              <a:t>。</a:t>
            </a:r>
            <a:r>
              <a:rPr lang="zh-CN" altLang="en-US" sz="2000" b="1">
                <a:latin typeface="幼圆" pitchFamily="49" charset="-122"/>
                <a:ea typeface="幼圆" pitchFamily="49" charset="-122"/>
                <a:cs typeface="Times New Roman" pitchFamily="18" charset="0"/>
              </a:rPr>
              <a:t> </a:t>
            </a:r>
          </a:p>
        </p:txBody>
      </p:sp>
      <p:sp>
        <p:nvSpPr>
          <p:cNvPr id="173067" name="AutoShape 11"/>
          <p:cNvSpPr>
            <a:spLocks noChangeArrowheads="1"/>
          </p:cNvSpPr>
          <p:nvPr/>
        </p:nvSpPr>
        <p:spPr bwMode="auto">
          <a:xfrm>
            <a:off x="395288" y="3141663"/>
            <a:ext cx="8424862" cy="1320800"/>
          </a:xfrm>
          <a:prstGeom prst="horizontalScroll">
            <a:avLst>
              <a:gd name="adj" fmla="val 12500"/>
            </a:avLst>
          </a:prstGeom>
          <a:solidFill>
            <a:srgbClr val="FF99CC">
              <a:alpha val="50000"/>
            </a:srgbClr>
          </a:solidFill>
          <a:ln w="9525">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6</a:t>
            </a:r>
            <a:r>
              <a:rPr lang="zh-CN" altLang="en-US" sz="2000" b="1">
                <a:solidFill>
                  <a:srgbClr val="000000"/>
                </a:solidFill>
                <a:latin typeface="幼圆" pitchFamily="49" charset="-122"/>
                <a:ea typeface="幼圆" pitchFamily="49" charset="-122"/>
                <a:cs typeface="Times New Roman" pitchFamily="18" charset="0"/>
              </a:rPr>
              <a:t>）（团问题）  给定图</a:t>
            </a:r>
            <a:r>
              <a:rPr lang="en-US" altLang="zh-CN" sz="2000" b="1" i="1">
                <a:solidFill>
                  <a:srgbClr val="000000"/>
                </a:solidFill>
                <a:latin typeface="幼圆" pitchFamily="49" charset="-122"/>
                <a:ea typeface="幼圆" pitchFamily="49" charset="-122"/>
                <a:cs typeface="Times New Roman" pitchFamily="18" charset="0"/>
              </a:rPr>
              <a:t>G</a:t>
            </a:r>
            <a:r>
              <a:rPr lang="en-US" altLang="zh-CN" sz="2000" b="1">
                <a:solidFill>
                  <a:srgbClr val="000000"/>
                </a:solidFill>
                <a:latin typeface="幼圆" pitchFamily="49" charset="-122"/>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V</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E</a:t>
            </a:r>
            <a:r>
              <a:rPr lang="zh-CN" altLang="en-US" sz="2000" b="1">
                <a:solidFill>
                  <a:srgbClr val="000000"/>
                </a:solidFill>
                <a:latin typeface="幼圆" pitchFamily="49" charset="-122"/>
                <a:ea typeface="幼圆" pitchFamily="49" charset="-122"/>
                <a:cs typeface="Times New Roman" pitchFamily="18" charset="0"/>
              </a:rPr>
              <a:t>）及一正整数</a:t>
            </a:r>
            <a:r>
              <a:rPr lang="en-US" altLang="zh-CN" sz="2000" b="1" i="1">
                <a:solidFill>
                  <a:srgbClr val="000000"/>
                </a:solidFill>
                <a:latin typeface="幼圆" pitchFamily="49" charset="-122"/>
                <a:ea typeface="幼圆" pitchFamily="49" charset="-122"/>
                <a:cs typeface="Times New Roman" pitchFamily="18" charset="0"/>
              </a:rPr>
              <a:t>K</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V</a:t>
            </a:r>
            <a:r>
              <a:rPr lang="en-US" altLang="zh-CN" sz="2000" b="1">
                <a:solidFill>
                  <a:srgbClr val="000000"/>
                </a:solidFill>
                <a:latin typeface="幼圆" pitchFamily="49" charset="-122"/>
                <a:ea typeface="幼圆" pitchFamily="49" charset="-122"/>
                <a:cs typeface="Times New Roman" pitchFamily="18" charset="0"/>
              </a:rPr>
              <a:t> |</a:t>
            </a:r>
            <a:r>
              <a:rPr lang="zh-CN" altLang="en-US" sz="2000" b="1">
                <a:solidFill>
                  <a:srgbClr val="000000"/>
                </a:solidFill>
                <a:latin typeface="幼圆" pitchFamily="49" charset="-122"/>
                <a:ea typeface="幼圆" pitchFamily="49" charset="-122"/>
                <a:cs typeface="Times New Roman" pitchFamily="18" charset="0"/>
              </a:rPr>
              <a:t>，问是否存在图</a:t>
            </a:r>
            <a:r>
              <a:rPr lang="en-US" altLang="zh-CN" sz="2000" b="1" i="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中的一个团</a:t>
            </a:r>
            <a:r>
              <a:rPr lang="en-US" altLang="zh-CN" sz="2000" b="1" i="1">
                <a:solidFill>
                  <a:srgbClr val="000000"/>
                </a:solidFill>
                <a:latin typeface="幼圆" pitchFamily="49" charset="-122"/>
                <a:ea typeface="幼圆" pitchFamily="49" charset="-122"/>
                <a:cs typeface="Times New Roman" pitchFamily="18" charset="0"/>
              </a:rPr>
              <a:t>V</a:t>
            </a:r>
            <a:r>
              <a:rPr lang="en-US" altLang="zh-CN" sz="2000" b="1" i="1">
                <a:solidFill>
                  <a:srgbClr val="000000"/>
                </a:solidFill>
                <a:latin typeface="Arial"/>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V</a:t>
            </a:r>
            <a:r>
              <a:rPr lang="en-US" altLang="zh-CN" sz="2000" b="1" i="1">
                <a:solidFill>
                  <a:srgbClr val="000000"/>
                </a:solidFill>
                <a:latin typeface="Arial"/>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的一个顶点的子集</a:t>
            </a:r>
            <a:r>
              <a:rPr lang="en-US" altLang="zh-CN" sz="2000" b="1" i="1">
                <a:solidFill>
                  <a:srgbClr val="000000"/>
                </a:solidFill>
                <a:latin typeface="幼圆" pitchFamily="49" charset="-122"/>
                <a:ea typeface="幼圆" pitchFamily="49" charset="-122"/>
                <a:cs typeface="Times New Roman" pitchFamily="18" charset="0"/>
              </a:rPr>
              <a:t>V</a:t>
            </a:r>
            <a:r>
              <a:rPr lang="en-US" altLang="zh-CN" sz="2000" b="1" i="1">
                <a:solidFill>
                  <a:srgbClr val="000000"/>
                </a:solidFill>
                <a:latin typeface="Arial"/>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称为</a:t>
            </a:r>
            <a:r>
              <a:rPr lang="en-US" altLang="zh-CN" sz="2000" b="1" i="1">
                <a:solidFill>
                  <a:srgbClr val="000000"/>
                </a:solidFill>
                <a:latin typeface="幼圆" pitchFamily="49" charset="-122"/>
                <a:ea typeface="幼圆" pitchFamily="49" charset="-122"/>
                <a:cs typeface="Times New Roman" pitchFamily="18" charset="0"/>
              </a:rPr>
              <a:t>G</a:t>
            </a:r>
            <a:r>
              <a:rPr lang="zh-CN" altLang="en-US" sz="2000" b="1">
                <a:solidFill>
                  <a:srgbClr val="000000"/>
                </a:solidFill>
                <a:latin typeface="幼圆" pitchFamily="49" charset="-122"/>
                <a:ea typeface="幼圆" pitchFamily="49" charset="-122"/>
                <a:cs typeface="Times New Roman" pitchFamily="18" charset="0"/>
              </a:rPr>
              <a:t>的一个团，若</a:t>
            </a:r>
            <a:r>
              <a:rPr lang="en-US" altLang="zh-CN" sz="2000" b="1" i="1">
                <a:solidFill>
                  <a:srgbClr val="000000"/>
                </a:solidFill>
                <a:latin typeface="幼圆" pitchFamily="49" charset="-122"/>
                <a:ea typeface="幼圆" pitchFamily="49" charset="-122"/>
                <a:cs typeface="Times New Roman" pitchFamily="18" charset="0"/>
              </a:rPr>
              <a:t>V</a:t>
            </a:r>
            <a:r>
              <a:rPr lang="en-US" altLang="zh-CN" sz="2000" b="1" i="1">
                <a:solidFill>
                  <a:srgbClr val="000000"/>
                </a:solidFill>
                <a:latin typeface="Arial"/>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中任意两点间都有</a:t>
            </a:r>
            <a:r>
              <a:rPr lang="en-US" altLang="zh-CN" sz="2000" b="1" i="1">
                <a:solidFill>
                  <a:srgbClr val="000000"/>
                </a:solidFill>
                <a:latin typeface="幼圆" pitchFamily="49" charset="-122"/>
                <a:ea typeface="幼圆" pitchFamily="49" charset="-122"/>
                <a:cs typeface="Times New Roman" pitchFamily="18" charset="0"/>
              </a:rPr>
              <a:t>E</a:t>
            </a:r>
            <a:r>
              <a:rPr lang="zh-CN" altLang="en-US" sz="2000" b="1">
                <a:solidFill>
                  <a:srgbClr val="000000"/>
                </a:solidFill>
                <a:latin typeface="幼圆" pitchFamily="49" charset="-122"/>
                <a:ea typeface="幼圆" pitchFamily="49" charset="-122"/>
                <a:cs typeface="Times New Roman" pitchFamily="18" charset="0"/>
              </a:rPr>
              <a:t>中的边相连）。</a:t>
            </a:r>
            <a:r>
              <a:rPr lang="zh-CN" altLang="en-US" sz="2000" b="1">
                <a:latin typeface="幼圆" pitchFamily="49" charset="-122"/>
                <a:ea typeface="幼圆" pitchFamily="49" charset="-122"/>
                <a:cs typeface="Times New Roman" pitchFamily="18" charset="0"/>
              </a:rPr>
              <a:t> </a:t>
            </a:r>
          </a:p>
        </p:txBody>
      </p:sp>
      <p:sp>
        <p:nvSpPr>
          <p:cNvPr id="173068" name="AutoShape 12"/>
          <p:cNvSpPr>
            <a:spLocks noChangeArrowheads="1"/>
          </p:cNvSpPr>
          <p:nvPr/>
        </p:nvSpPr>
        <p:spPr bwMode="auto">
          <a:xfrm>
            <a:off x="395288" y="4508500"/>
            <a:ext cx="8424862" cy="862013"/>
          </a:xfrm>
          <a:prstGeom prst="flowChartDocument">
            <a:avLst/>
          </a:prstGeom>
          <a:solidFill>
            <a:srgbClr val="99CC00">
              <a:alpha val="39999"/>
            </a:srgbClr>
          </a:solidFill>
          <a:ln w="9525" algn="ctr">
            <a:solidFill>
              <a:srgbClr val="008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图</a:t>
            </a:r>
            <a:r>
              <a:rPr lang="en-US" altLang="zh-CN" sz="2000" b="1">
                <a:solidFill>
                  <a:srgbClr val="000000"/>
                </a:solidFill>
                <a:latin typeface="幼圆" pitchFamily="49" charset="-122"/>
                <a:ea typeface="幼圆" pitchFamily="49" charset="-122"/>
                <a:cs typeface="Times New Roman" pitchFamily="18" charset="0"/>
              </a:rPr>
              <a:t>8.5</a:t>
            </a:r>
            <a:r>
              <a:rPr lang="zh-CN" altLang="en-US" sz="2000" b="1">
                <a:solidFill>
                  <a:srgbClr val="000000"/>
                </a:solidFill>
                <a:latin typeface="幼圆" pitchFamily="49" charset="-122"/>
                <a:ea typeface="幼圆" pitchFamily="49" charset="-122"/>
                <a:cs typeface="Times New Roman" pitchFamily="18" charset="0"/>
              </a:rPr>
              <a:t>表达了上述六个问题及</a:t>
            </a:r>
            <a:r>
              <a:rPr lang="en-US" altLang="zh-CN" sz="2000" b="1">
                <a:solidFill>
                  <a:srgbClr val="000000"/>
                </a:solidFill>
                <a:latin typeface="幼圆" pitchFamily="49" charset="-122"/>
                <a:ea typeface="幼圆" pitchFamily="49" charset="-122"/>
                <a:cs typeface="Times New Roman" pitchFamily="18" charset="0"/>
              </a:rPr>
              <a:t>SAT</a:t>
            </a:r>
            <a:r>
              <a:rPr lang="zh-CN" altLang="en-US" sz="2000" b="1">
                <a:solidFill>
                  <a:srgbClr val="000000"/>
                </a:solidFill>
                <a:latin typeface="幼圆" pitchFamily="49" charset="-122"/>
                <a:ea typeface="幼圆" pitchFamily="49" charset="-122"/>
                <a:cs typeface="Times New Roman" pitchFamily="18" charset="0"/>
              </a:rPr>
              <a:t>问题之间的多项式转化关系，即</a:t>
            </a:r>
            <a:r>
              <a:rPr lang="en-US" altLang="zh-CN" sz="2000" b="1">
                <a:solidFill>
                  <a:srgbClr val="000000"/>
                </a:solidFill>
                <a:latin typeface="幼圆" pitchFamily="49" charset="-122"/>
                <a:ea typeface="幼圆" pitchFamily="49" charset="-122"/>
                <a:cs typeface="Times New Roman" pitchFamily="18" charset="0"/>
              </a:rPr>
              <a:t>SAT∝3SAT</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3SAT∝3DM</a:t>
            </a:r>
            <a:r>
              <a:rPr lang="zh-CN" altLang="en-US" sz="2000" b="1">
                <a:solidFill>
                  <a:srgbClr val="000000"/>
                </a:solidFill>
                <a:latin typeface="幼圆" pitchFamily="49" charset="-122"/>
                <a:ea typeface="幼圆" pitchFamily="49" charset="-122"/>
                <a:cs typeface="Times New Roman" pitchFamily="18" charset="0"/>
              </a:rPr>
              <a:t>及</a:t>
            </a:r>
            <a:r>
              <a:rPr lang="en-US" altLang="zh-CN" sz="2000" b="1">
                <a:solidFill>
                  <a:srgbClr val="000000"/>
                </a:solidFill>
                <a:latin typeface="幼圆" pitchFamily="49" charset="-122"/>
                <a:ea typeface="幼圆" pitchFamily="49" charset="-122"/>
                <a:cs typeface="Times New Roman" pitchFamily="18" charset="0"/>
              </a:rPr>
              <a:t>3SAT∝VC</a:t>
            </a:r>
            <a:r>
              <a:rPr lang="zh-CN" altLang="en-US" sz="2000" b="1">
                <a:solidFill>
                  <a:srgbClr val="000000"/>
                </a:solidFill>
                <a:latin typeface="幼圆" pitchFamily="49" charset="-122"/>
                <a:ea typeface="幼圆" pitchFamily="49" charset="-122"/>
                <a:cs typeface="Times New Roman" pitchFamily="18" charset="0"/>
              </a:rPr>
              <a:t>等等。</a:t>
            </a:r>
          </a:p>
        </p:txBody>
      </p:sp>
      <p:pic>
        <p:nvPicPr>
          <p:cNvPr id="173069" name="Picture 13" descr="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5013325"/>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173063"/>
                                        </p:tgtEl>
                                        <p:attrNameLst>
                                          <p:attrName>style.visibility</p:attrName>
                                        </p:attrNameLst>
                                      </p:cBhvr>
                                      <p:to>
                                        <p:strVal val="visible"/>
                                      </p:to>
                                    </p:set>
                                    <p:animEffect transition="in" filter="strips(downLeft)">
                                      <p:cBhvr>
                                        <p:cTn id="7" dur="500"/>
                                        <p:tgtEl>
                                          <p:spTgt spid="173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73065"/>
                                        </p:tgtEl>
                                        <p:attrNameLst>
                                          <p:attrName>style.visibility</p:attrName>
                                        </p:attrNameLst>
                                      </p:cBhvr>
                                      <p:to>
                                        <p:strVal val="visible"/>
                                      </p:to>
                                    </p:set>
                                    <p:animEffect transition="in" filter="strips(downLeft)">
                                      <p:cBhvr>
                                        <p:cTn id="12" dur="500"/>
                                        <p:tgtEl>
                                          <p:spTgt spid="1730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73066"/>
                                        </p:tgtEl>
                                        <p:attrNameLst>
                                          <p:attrName>style.visibility</p:attrName>
                                        </p:attrNameLst>
                                      </p:cBhvr>
                                      <p:to>
                                        <p:strVal val="visible"/>
                                      </p:to>
                                    </p:set>
                                    <p:animEffect transition="in" filter="strips(downLeft)">
                                      <p:cBhvr>
                                        <p:cTn id="17" dur="500"/>
                                        <p:tgtEl>
                                          <p:spTgt spid="1730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73067"/>
                                        </p:tgtEl>
                                        <p:attrNameLst>
                                          <p:attrName>style.visibility</p:attrName>
                                        </p:attrNameLst>
                                      </p:cBhvr>
                                      <p:to>
                                        <p:strVal val="visible"/>
                                      </p:to>
                                    </p:set>
                                    <p:animEffect transition="in" filter="strips(downLeft)">
                                      <p:cBhvr>
                                        <p:cTn id="22" dur="500"/>
                                        <p:tgtEl>
                                          <p:spTgt spid="1730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73068"/>
                                        </p:tgtEl>
                                        <p:attrNameLst>
                                          <p:attrName>style.visibility</p:attrName>
                                        </p:attrNameLst>
                                      </p:cBhvr>
                                      <p:to>
                                        <p:strVal val="visible"/>
                                      </p:to>
                                    </p:set>
                                    <p:animEffect transition="in" filter="fade">
                                      <p:cBhvr>
                                        <p:cTn id="27" dur="1000"/>
                                        <p:tgtEl>
                                          <p:spTgt spid="173068"/>
                                        </p:tgtEl>
                                      </p:cBhvr>
                                    </p:animEffect>
                                    <p:anim calcmode="lin" valueType="num">
                                      <p:cBhvr>
                                        <p:cTn id="28" dur="1000" fill="hold"/>
                                        <p:tgtEl>
                                          <p:spTgt spid="173068"/>
                                        </p:tgtEl>
                                        <p:attrNameLst>
                                          <p:attrName>ppt_x</p:attrName>
                                        </p:attrNameLst>
                                      </p:cBhvr>
                                      <p:tavLst>
                                        <p:tav tm="0">
                                          <p:val>
                                            <p:strVal val="#ppt_x"/>
                                          </p:val>
                                        </p:tav>
                                        <p:tav tm="100000">
                                          <p:val>
                                            <p:strVal val="#ppt_x"/>
                                          </p:val>
                                        </p:tav>
                                      </p:tavLst>
                                    </p:anim>
                                    <p:anim calcmode="lin" valueType="num">
                                      <p:cBhvr>
                                        <p:cTn id="29" dur="900" decel="100000" fill="hold"/>
                                        <p:tgtEl>
                                          <p:spTgt spid="173068"/>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3068"/>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173069"/>
                                        </p:tgtEl>
                                        <p:attrNameLst>
                                          <p:attrName>style.visibility</p:attrName>
                                        </p:attrNameLst>
                                      </p:cBhvr>
                                      <p:to>
                                        <p:strVal val="visible"/>
                                      </p:to>
                                    </p:set>
                                    <p:animEffect transition="in" filter="wipe(down)">
                                      <p:cBhvr>
                                        <p:cTn id="35" dur="500"/>
                                        <p:tgtEl>
                                          <p:spTgt spid="173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5" grpId="0" animBg="1"/>
      <p:bldP spid="173066" grpId="0" animBg="1"/>
      <p:bldP spid="173067" grpId="0" animBg="1"/>
      <p:bldP spid="17306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B17FAA9-AF6C-4A7A-8C53-D890AA445672}" type="slidenum">
              <a:rPr lang="en-US" altLang="zh-CN"/>
              <a:pPr/>
              <a:t>73</a:t>
            </a:fld>
            <a:endParaRPr lang="en-US" altLang="zh-CN"/>
          </a:p>
        </p:txBody>
      </p:sp>
      <p:sp>
        <p:nvSpPr>
          <p:cNvPr id="174084" name="AutoShape 4"/>
          <p:cNvSpPr>
            <a:spLocks noChangeArrowheads="1"/>
          </p:cNvSpPr>
          <p:nvPr/>
        </p:nvSpPr>
        <p:spPr bwMode="auto">
          <a:xfrm>
            <a:off x="395288" y="577850"/>
            <a:ext cx="8424862" cy="5035550"/>
          </a:xfrm>
          <a:prstGeom prst="wedgeRoundRectCallout">
            <a:avLst>
              <a:gd name="adj1" fmla="val -39787"/>
              <a:gd name="adj2" fmla="val 55356"/>
              <a:gd name="adj3" fmla="val 16667"/>
            </a:avLst>
          </a:prstGeom>
          <a:solidFill>
            <a:srgbClr val="99CCFF">
              <a:alpha val="70000"/>
            </a:srgbClr>
          </a:solidFill>
          <a:ln w="9525" algn="ctr">
            <a:solidFill>
              <a:srgbClr val="3366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000" b="1">
                <a:solidFill>
                  <a:srgbClr val="000000"/>
                </a:solidFill>
                <a:latin typeface="幼圆" pitchFamily="49" charset="-122"/>
                <a:ea typeface="幼圆" pitchFamily="49" charset="-122"/>
                <a:cs typeface="Times New Roman" pitchFamily="18" charset="0"/>
              </a:rPr>
              <a:t>最后还要说明一点，问题之间有时还会存在包含关系。一问题可能是另一问题的子问题，它也可能是另一问题的推广。问题越一般，其求解常常就越困难。例如，有向图上的</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是无向图上的</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问题的推广。由于无向图</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问题是</a:t>
            </a:r>
            <a:r>
              <a:rPr lang="en-US" altLang="zh-CN" sz="2000" b="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完全的，则有向图上的</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必然也是</a:t>
            </a:r>
            <a:r>
              <a:rPr lang="en-US" altLang="zh-CN" sz="2000" b="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完全的。另外，在例</a:t>
            </a:r>
            <a:r>
              <a:rPr lang="en-US" altLang="zh-CN" sz="2000" b="1">
                <a:solidFill>
                  <a:srgbClr val="000000"/>
                </a:solidFill>
                <a:latin typeface="幼圆" pitchFamily="49" charset="-122"/>
                <a:ea typeface="幼圆" pitchFamily="49" charset="-122"/>
                <a:cs typeface="Times New Roman" pitchFamily="18" charset="0"/>
              </a:rPr>
              <a:t>8.9</a:t>
            </a:r>
            <a:r>
              <a:rPr lang="zh-CN" altLang="en-US" sz="2000" b="1">
                <a:solidFill>
                  <a:srgbClr val="000000"/>
                </a:solidFill>
                <a:latin typeface="幼圆" pitchFamily="49" charset="-122"/>
                <a:ea typeface="幼圆" pitchFamily="49" charset="-122"/>
                <a:cs typeface="Times New Roman" pitchFamily="18" charset="0"/>
              </a:rPr>
              <a:t>的讨论中，我们事实上已证明 </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问题的每一实例均可转化为一个对称的</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的实例（</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 = </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ji</a:t>
            </a:r>
            <a:r>
              <a:rPr lang="zh-CN" altLang="en-US" sz="2000" b="1">
                <a:solidFill>
                  <a:srgbClr val="000000"/>
                </a:solidFill>
                <a:latin typeface="幼圆" pitchFamily="49" charset="-122"/>
                <a:ea typeface="幼圆" pitchFamily="49" charset="-122"/>
                <a:cs typeface="Times New Roman" pitchFamily="18" charset="0"/>
              </a:rPr>
              <a:t>），因而对称</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是</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完全的。不难看出，所得的</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实例还是满足三角不等式的（即</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j</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，必有</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ij</a:t>
            </a:r>
            <a:r>
              <a:rPr lang="en-US" altLang="zh-CN" sz="2000" b="1">
                <a:solidFill>
                  <a:srgbClr val="000000"/>
                </a:solidFill>
                <a:latin typeface="幼圆" pitchFamily="49" charset="-122"/>
                <a:ea typeface="幼圆" pitchFamily="49" charset="-122"/>
                <a:cs typeface="Times New Roman" pitchFamily="18" charset="0"/>
              </a:rPr>
              <a:t> + </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jk</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ik</a:t>
            </a:r>
            <a:r>
              <a:rPr lang="zh-CN" altLang="en-US" sz="2000" b="1">
                <a:solidFill>
                  <a:srgbClr val="000000"/>
                </a:solidFill>
                <a:latin typeface="幼圆" pitchFamily="49" charset="-122"/>
                <a:ea typeface="幼圆" pitchFamily="49" charset="-122"/>
                <a:cs typeface="Times New Roman" pitchFamily="18" charset="0"/>
              </a:rPr>
              <a:t>），因而，满足三角不等式的</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也是</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完全的，这样，作为它们的推广，一般的</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必然也是</a:t>
            </a:r>
            <a:r>
              <a:rPr lang="en-US" altLang="zh-CN" sz="2000" b="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完全的。反之，若一个问题是</a:t>
            </a:r>
            <a:r>
              <a:rPr lang="en-US" altLang="zh-CN" sz="2000" b="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完全的，则其子问题未必一定是</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完全的，它完全可能是一个</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问题（当然，也可能是</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完全的）。例如，有人（</a:t>
            </a:r>
            <a:r>
              <a:rPr lang="en-US" altLang="zh-CN" sz="2000" b="1">
                <a:solidFill>
                  <a:srgbClr val="000000"/>
                </a:solidFill>
                <a:latin typeface="幼圆" pitchFamily="49" charset="-122"/>
                <a:ea typeface="幼圆" pitchFamily="49" charset="-122"/>
                <a:cs typeface="Times New Roman" pitchFamily="18" charset="0"/>
              </a:rPr>
              <a:t>Kuratowski</a:t>
            </a:r>
            <a:r>
              <a:rPr lang="zh-CN" altLang="en-US" sz="2000" b="1">
                <a:solidFill>
                  <a:srgbClr val="000000"/>
                </a:solidFill>
                <a:latin typeface="幼圆" pitchFamily="49" charset="-122"/>
                <a:ea typeface="幼圆" pitchFamily="49" charset="-122"/>
                <a:cs typeface="Times New Roman" pitchFamily="18" charset="0"/>
              </a:rPr>
              <a:t>）已经证明平面图上的团最多只能包含</a:t>
            </a:r>
            <a:r>
              <a:rPr lang="en-US" altLang="zh-CN" sz="2000" b="1">
                <a:solidFill>
                  <a:srgbClr val="000000"/>
                </a:solidFill>
                <a:latin typeface="幼圆" pitchFamily="49" charset="-122"/>
                <a:ea typeface="幼圆" pitchFamily="49" charset="-122"/>
                <a:cs typeface="Times New Roman" pitchFamily="18" charset="0"/>
              </a:rPr>
              <a:t>4</a:t>
            </a:r>
            <a:r>
              <a:rPr lang="zh-CN" altLang="en-US" sz="2000" b="1">
                <a:solidFill>
                  <a:srgbClr val="000000"/>
                </a:solidFill>
                <a:latin typeface="幼圆" pitchFamily="49" charset="-122"/>
                <a:ea typeface="幼圆" pitchFamily="49" charset="-122"/>
                <a:cs typeface="Times New Roman" pitchFamily="18" charset="0"/>
              </a:rPr>
              <a:t>个顶点，这一结果说明，平面团问题是</a:t>
            </a:r>
            <a:r>
              <a:rPr lang="en-US" altLang="zh-CN" sz="2000" b="1" i="1">
                <a:solidFill>
                  <a:srgbClr val="000000"/>
                </a:solidFill>
                <a:latin typeface="幼圆" pitchFamily="49" charset="-122"/>
                <a:ea typeface="幼圆" pitchFamily="49" charset="-122"/>
                <a:cs typeface="Times New Roman" pitchFamily="18" charset="0"/>
              </a:rPr>
              <a:t>P</a:t>
            </a:r>
            <a:r>
              <a:rPr lang="zh-CN" altLang="en-US" sz="2000" b="1">
                <a:solidFill>
                  <a:srgbClr val="000000"/>
                </a:solidFill>
                <a:latin typeface="幼圆" pitchFamily="49" charset="-122"/>
                <a:ea typeface="幼圆" pitchFamily="49" charset="-122"/>
                <a:cs typeface="Times New Roman" pitchFamily="18" charset="0"/>
              </a:rPr>
              <a:t>问题，尽管团问题是</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完全的。同样，</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问题是</a:t>
            </a:r>
            <a:r>
              <a:rPr lang="en-US" altLang="zh-CN" sz="2000" b="1" i="1">
                <a:solidFill>
                  <a:srgbClr val="000000"/>
                </a:solidFill>
                <a:latin typeface="幼圆" pitchFamily="49" charset="-122"/>
                <a:ea typeface="幼圆" pitchFamily="49" charset="-122"/>
                <a:cs typeface="Times New Roman" pitchFamily="18" charset="0"/>
              </a:rPr>
              <a:t>NP</a:t>
            </a:r>
            <a:r>
              <a:rPr lang="zh-CN" altLang="en-US" sz="2000" b="1">
                <a:solidFill>
                  <a:srgbClr val="000000"/>
                </a:solidFill>
                <a:latin typeface="幼圆" pitchFamily="49" charset="-122"/>
                <a:ea typeface="幼圆" pitchFamily="49" charset="-122"/>
                <a:cs typeface="Times New Roman" pitchFamily="18" charset="0"/>
              </a:rPr>
              <a:t>完全的，但没有人会去研究完全图上的</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问题，因为完全图中必存在着哈密顿圈。</a:t>
            </a:r>
          </a:p>
        </p:txBody>
      </p:sp>
      <p:pic>
        <p:nvPicPr>
          <p:cNvPr id="174085" name="Picture 5" descr="GIFICOB0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373688"/>
            <a:ext cx="628650" cy="885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fade">
                                      <p:cBhvr>
                                        <p:cTn id="7" dur="1000"/>
                                        <p:tgtEl>
                                          <p:spTgt spid="174085"/>
                                        </p:tgtEl>
                                      </p:cBhvr>
                                    </p:animEffect>
                                    <p:anim calcmode="lin" valueType="num">
                                      <p:cBhvr>
                                        <p:cTn id="8" dur="1000" fill="hold"/>
                                        <p:tgtEl>
                                          <p:spTgt spid="174085"/>
                                        </p:tgtEl>
                                        <p:attrNameLst>
                                          <p:attrName>ppt_x</p:attrName>
                                        </p:attrNameLst>
                                      </p:cBhvr>
                                      <p:tavLst>
                                        <p:tav tm="0">
                                          <p:val>
                                            <p:strVal val="#ppt_x"/>
                                          </p:val>
                                        </p:tav>
                                        <p:tav tm="100000">
                                          <p:val>
                                            <p:strVal val="#ppt_x"/>
                                          </p:val>
                                        </p:tav>
                                      </p:tavLst>
                                    </p:anim>
                                    <p:anim calcmode="lin" valueType="num">
                                      <p:cBhvr>
                                        <p:cTn id="9" dur="1000" fill="hold"/>
                                        <p:tgtEl>
                                          <p:spTgt spid="17408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174084"/>
                                        </p:tgtEl>
                                        <p:attrNameLst>
                                          <p:attrName>style.visibility</p:attrName>
                                        </p:attrNameLst>
                                      </p:cBhvr>
                                      <p:to>
                                        <p:strVal val="visible"/>
                                      </p:to>
                                    </p:set>
                                    <p:animEffect transition="in" filter="checkerboard(across)">
                                      <p:cBhvr>
                                        <p:cTn id="14" dur="5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784E1EE2-D8A6-4B16-8A73-415AAB587F17}" type="slidenum">
              <a:rPr lang="en-US" altLang="zh-CN"/>
              <a:pPr/>
              <a:t>74</a:t>
            </a:fld>
            <a:endParaRPr lang="en-US" altLang="zh-CN"/>
          </a:p>
        </p:txBody>
      </p:sp>
      <p:grpSp>
        <p:nvGrpSpPr>
          <p:cNvPr id="165896" name="Group 8"/>
          <p:cNvGrpSpPr>
            <a:grpSpLocks/>
          </p:cNvGrpSpPr>
          <p:nvPr/>
        </p:nvGrpSpPr>
        <p:grpSpPr bwMode="auto">
          <a:xfrm>
            <a:off x="323850" y="223838"/>
            <a:ext cx="3124200" cy="612775"/>
            <a:chOff x="204" y="389"/>
            <a:chExt cx="1968" cy="386"/>
          </a:xfrm>
        </p:grpSpPr>
        <p:pic>
          <p:nvPicPr>
            <p:cNvPr id="165892" name="Picture 4" descr="ancient_banner_l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 y="391"/>
              <a:ext cx="1968" cy="384"/>
            </a:xfrm>
            <a:prstGeom prst="rect">
              <a:avLst/>
            </a:prstGeom>
            <a:noFill/>
            <a:extLst>
              <a:ext uri="{909E8E84-426E-40DD-AFC4-6F175D3DCCD1}">
                <a14:hiddenFill xmlns:a14="http://schemas.microsoft.com/office/drawing/2010/main">
                  <a:solidFill>
                    <a:srgbClr val="FFFFFF"/>
                  </a:solidFill>
                </a14:hiddenFill>
              </a:ext>
            </a:extLst>
          </p:spPr>
        </p:pic>
        <p:sp>
          <p:nvSpPr>
            <p:cNvPr id="165894" name="Rectangle 6"/>
            <p:cNvSpPr>
              <a:spLocks noChangeArrowheads="1"/>
            </p:cNvSpPr>
            <p:nvPr/>
          </p:nvSpPr>
          <p:spPr bwMode="auto">
            <a:xfrm>
              <a:off x="574" y="389"/>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3200">
                  <a:solidFill>
                    <a:srgbClr val="800000"/>
                  </a:solidFill>
                  <a:latin typeface="Arial" charset="0"/>
                  <a:ea typeface="隶书" pitchFamily="49" charset="-122"/>
                </a:rPr>
                <a:t>习题</a:t>
              </a:r>
            </a:p>
          </p:txBody>
        </p:sp>
      </p:grpSp>
      <p:sp>
        <p:nvSpPr>
          <p:cNvPr id="165895" name="AutoShape 7"/>
          <p:cNvSpPr>
            <a:spLocks noChangeArrowheads="1"/>
          </p:cNvSpPr>
          <p:nvPr/>
        </p:nvSpPr>
        <p:spPr bwMode="auto">
          <a:xfrm>
            <a:off x="323850" y="908050"/>
            <a:ext cx="8424863" cy="1458913"/>
          </a:xfrm>
          <a:prstGeom prst="foldedCorner">
            <a:avLst>
              <a:gd name="adj" fmla="val 12500"/>
            </a:avLst>
          </a:prstGeom>
          <a:solidFill>
            <a:srgbClr val="FF9999">
              <a:alpha val="49001"/>
            </a:srgbClr>
          </a:solidFill>
          <a:ln w="9525">
            <a:solidFill>
              <a:srgbClr val="FF505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、某饲养场用</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种原料配合成饲料喂鸡，为了让鸡生长得快，对</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种营养成分有一个最低标准。即对</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，要求第</a:t>
            </a:r>
            <a:r>
              <a:rPr lang="en-US" altLang="zh-CN" sz="2000" b="1" i="1">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种营养成分在饲料中的含量不得少于</a:t>
            </a:r>
            <a:r>
              <a:rPr lang="en-US" altLang="zh-CN" sz="2000" b="1" i="1">
                <a:solidFill>
                  <a:srgbClr val="000000"/>
                </a:solidFill>
                <a:latin typeface="幼圆" pitchFamily="49" charset="-122"/>
                <a:ea typeface="幼圆" pitchFamily="49" charset="-122"/>
                <a:cs typeface="Times New Roman" pitchFamily="18" charset="0"/>
              </a:rPr>
              <a:t>b</a:t>
            </a:r>
            <a:r>
              <a:rPr lang="en-US" altLang="zh-CN" sz="2000" b="1" i="1" baseline="-30000">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，若每单位第</a:t>
            </a:r>
            <a:r>
              <a:rPr lang="en-US" altLang="zh-CN" sz="2000" b="1" i="1">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种原料中含第</a:t>
            </a:r>
            <a:r>
              <a:rPr lang="en-US" altLang="zh-CN" sz="2000" b="1" i="1">
                <a:solidFill>
                  <a:srgbClr val="000000"/>
                </a:solidFill>
                <a:latin typeface="幼圆" pitchFamily="49" charset="-122"/>
                <a:ea typeface="幼圆" pitchFamily="49" charset="-122"/>
                <a:cs typeface="Times New Roman" pitchFamily="18" charset="0"/>
              </a:rPr>
              <a:t>i</a:t>
            </a:r>
            <a:r>
              <a:rPr lang="zh-CN" altLang="en-US" sz="2000" b="1">
                <a:solidFill>
                  <a:srgbClr val="000000"/>
                </a:solidFill>
                <a:latin typeface="幼圆" pitchFamily="49" charset="-122"/>
                <a:ea typeface="幼圆" pitchFamily="49" charset="-122"/>
                <a:cs typeface="Times New Roman" pitchFamily="18" charset="0"/>
              </a:rPr>
              <a:t>种营养成分的量为</a:t>
            </a:r>
            <a:r>
              <a:rPr lang="en-US" altLang="zh-CN" sz="2000" b="1" i="1">
                <a:solidFill>
                  <a:srgbClr val="000000"/>
                </a:solidFill>
                <a:latin typeface="幼圆" pitchFamily="49" charset="-122"/>
                <a:ea typeface="幼圆" pitchFamily="49" charset="-122"/>
                <a:cs typeface="Times New Roman" pitchFamily="18" charset="0"/>
              </a:rPr>
              <a:t>a</a:t>
            </a:r>
            <a:r>
              <a:rPr lang="en-US" altLang="zh-CN" sz="2000" b="1" i="1" baseline="-30000">
                <a:solidFill>
                  <a:srgbClr val="000000"/>
                </a:solidFill>
                <a:latin typeface="幼圆" pitchFamily="49" charset="-122"/>
                <a:ea typeface="幼圆" pitchFamily="49" charset="-122"/>
                <a:cs typeface="Times New Roman" pitchFamily="18" charset="0"/>
              </a:rPr>
              <a:t>ij</a:t>
            </a:r>
            <a:r>
              <a:rPr lang="zh-CN" altLang="en-US" sz="2000" b="1">
                <a:solidFill>
                  <a:srgbClr val="000000"/>
                </a:solidFill>
                <a:latin typeface="幼圆" pitchFamily="49" charset="-122"/>
                <a:ea typeface="幼圆" pitchFamily="49" charset="-122"/>
                <a:cs typeface="Times New Roman" pitchFamily="18" charset="0"/>
              </a:rPr>
              <a:t>，第</a:t>
            </a:r>
            <a:r>
              <a:rPr lang="en-US" altLang="zh-CN" sz="2000" b="1" i="1">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种原料的单价为</a:t>
            </a:r>
            <a:r>
              <a:rPr lang="en-US" altLang="zh-CN" sz="2000" b="1" i="1">
                <a:solidFill>
                  <a:srgbClr val="000000"/>
                </a:solidFill>
                <a:latin typeface="幼圆" pitchFamily="49" charset="-122"/>
                <a:ea typeface="幼圆" pitchFamily="49" charset="-122"/>
                <a:cs typeface="Times New Roman" pitchFamily="18" charset="0"/>
              </a:rPr>
              <a:t>C</a:t>
            </a:r>
            <a:r>
              <a:rPr lang="en-US" altLang="zh-CN" sz="2000" b="1" i="1" baseline="-30000">
                <a:solidFill>
                  <a:srgbClr val="000000"/>
                </a:solidFill>
                <a:latin typeface="幼圆" pitchFamily="49" charset="-122"/>
                <a:ea typeface="幼圆" pitchFamily="49" charset="-122"/>
                <a:cs typeface="Times New Roman" pitchFamily="18" charset="0"/>
              </a:rPr>
              <a:t>j</a:t>
            </a:r>
            <a:r>
              <a:rPr lang="zh-CN" altLang="en-US" sz="2000" b="1">
                <a:solidFill>
                  <a:srgbClr val="000000"/>
                </a:solidFill>
                <a:latin typeface="幼圆" pitchFamily="49" charset="-122"/>
                <a:ea typeface="幼圆" pitchFamily="49" charset="-122"/>
                <a:cs typeface="Times New Roman" pitchFamily="18" charset="0"/>
              </a:rPr>
              <a:t>，问应如何配制饲料才能使成本最低？</a:t>
            </a:r>
          </a:p>
        </p:txBody>
      </p:sp>
      <p:sp>
        <p:nvSpPr>
          <p:cNvPr id="165899"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5900" name="Group 12"/>
          <p:cNvGrpSpPr>
            <a:grpSpLocks/>
          </p:cNvGrpSpPr>
          <p:nvPr/>
        </p:nvGrpSpPr>
        <p:grpSpPr bwMode="auto">
          <a:xfrm>
            <a:off x="323850" y="2492375"/>
            <a:ext cx="8424863" cy="2138363"/>
            <a:chOff x="249" y="1611"/>
            <a:chExt cx="5307" cy="1347"/>
          </a:xfrm>
        </p:grpSpPr>
        <p:sp>
          <p:nvSpPr>
            <p:cNvPr id="165897" name="AutoShape 9"/>
            <p:cNvSpPr>
              <a:spLocks noChangeArrowheads="1"/>
            </p:cNvSpPr>
            <p:nvPr/>
          </p:nvSpPr>
          <p:spPr bwMode="auto">
            <a:xfrm>
              <a:off x="249" y="1611"/>
              <a:ext cx="5307" cy="1347"/>
            </a:xfrm>
            <a:prstGeom prst="foldedCorner">
              <a:avLst>
                <a:gd name="adj" fmla="val 12500"/>
              </a:avLst>
            </a:prstGeom>
            <a:solidFill>
              <a:srgbClr val="99CC00">
                <a:alpha val="50000"/>
              </a:srgbClr>
            </a:solidFill>
            <a:ln w="9525">
              <a:solidFill>
                <a:srgbClr val="008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、用单纯形法求解：</a:t>
              </a:r>
            </a:p>
            <a:p>
              <a:pPr algn="l"/>
              <a:endParaRPr lang="zh-CN" altLang="en-US" sz="2000" b="1">
                <a:solidFill>
                  <a:srgbClr val="000000"/>
                </a:solidFill>
                <a:latin typeface="幼圆" pitchFamily="49" charset="-122"/>
                <a:ea typeface="幼圆" pitchFamily="49" charset="-122"/>
                <a:cs typeface="Times New Roman" pitchFamily="18" charset="0"/>
              </a:endParaRPr>
            </a:p>
            <a:p>
              <a:pPr algn="l"/>
              <a:r>
                <a:rPr lang="zh-CN" altLang="en-US" sz="2000" b="1">
                  <a:solidFill>
                    <a:srgbClr val="000000"/>
                  </a:solidFill>
                  <a:latin typeface="幼圆" pitchFamily="49" charset="-122"/>
                  <a:ea typeface="幼圆" pitchFamily="49" charset="-122"/>
                  <a:cs typeface="Times New Roman" pitchFamily="18" charset="0"/>
                </a:rPr>
                <a:t>  </a:t>
              </a:r>
              <a:r>
                <a:rPr lang="en-US" altLang="zh-CN" sz="2000" b="1">
                  <a:solidFill>
                    <a:srgbClr val="000000"/>
                  </a:solidFill>
                  <a:latin typeface="幼圆" pitchFamily="49" charset="-122"/>
                  <a:ea typeface="幼圆" pitchFamily="49" charset="-122"/>
                  <a:cs typeface="Times New Roman" pitchFamily="18" charset="0"/>
                </a:rPr>
                <a:t>S.t  </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 + 3</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 + </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4</a:t>
              </a:r>
              <a:r>
                <a:rPr lang="en-US" altLang="zh-CN" sz="2000" b="1">
                  <a:solidFill>
                    <a:srgbClr val="000000"/>
                  </a:solidFill>
                  <a:latin typeface="幼圆" pitchFamily="49" charset="-122"/>
                  <a:ea typeface="幼圆" pitchFamily="49" charset="-122"/>
                  <a:cs typeface="Times New Roman" pitchFamily="18" charset="0"/>
                </a:rPr>
                <a:t> ≤4</a:t>
              </a:r>
            </a:p>
            <a:p>
              <a:pPr algn="l"/>
              <a:r>
                <a:rPr lang="en-US" altLang="zh-CN" sz="2000" b="1">
                  <a:solidFill>
                    <a:srgbClr val="000000"/>
                  </a:solidFill>
                  <a:latin typeface="幼圆" pitchFamily="49" charset="-122"/>
                  <a:ea typeface="幼圆" pitchFamily="49" charset="-122"/>
                  <a:cs typeface="Times New Roman" pitchFamily="18" charset="0"/>
                </a:rPr>
                <a:t>2</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 + </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     ≤3</a:t>
              </a:r>
              <a:endParaRPr lang="en-US" altLang="zh-CN" sz="2000" b="1" i="1">
                <a:solidFill>
                  <a:srgbClr val="000000"/>
                </a:solidFill>
                <a:latin typeface="幼圆" pitchFamily="49" charset="-122"/>
                <a:ea typeface="幼圆" pitchFamily="49" charset="-122"/>
                <a:cs typeface="Times New Roman" pitchFamily="18" charset="0"/>
              </a:endParaRPr>
            </a:p>
            <a:p>
              <a:pPr algn="l"/>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 + 4</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3</a:t>
              </a:r>
              <a:r>
                <a:rPr lang="en-US" altLang="zh-CN" sz="2000" b="1">
                  <a:solidFill>
                    <a:srgbClr val="000000"/>
                  </a:solidFill>
                  <a:latin typeface="幼圆" pitchFamily="49" charset="-122"/>
                  <a:ea typeface="幼圆" pitchFamily="49" charset="-122"/>
                  <a:cs typeface="Times New Roman" pitchFamily="18" charset="0"/>
                </a:rPr>
                <a:t> + </a:t>
              </a:r>
              <a:r>
                <a:rPr lang="en-US" altLang="zh-CN" sz="2000" b="1" i="1">
                  <a:solidFill>
                    <a:srgbClr val="000000"/>
                  </a:solidFill>
                  <a:latin typeface="幼圆" pitchFamily="49" charset="-122"/>
                  <a:ea typeface="幼圆" pitchFamily="49" charset="-122"/>
                  <a:cs typeface="Times New Roman" pitchFamily="18" charset="0"/>
                </a:rPr>
                <a:t>x</a:t>
              </a:r>
              <a:r>
                <a:rPr lang="en-US" altLang="zh-CN" sz="2000" b="1" baseline="-30000">
                  <a:solidFill>
                    <a:srgbClr val="000000"/>
                  </a:solidFill>
                  <a:latin typeface="幼圆" pitchFamily="49" charset="-122"/>
                  <a:ea typeface="幼圆" pitchFamily="49" charset="-122"/>
                  <a:cs typeface="Times New Roman" pitchFamily="18" charset="0"/>
                </a:rPr>
                <a:t>4</a:t>
              </a:r>
              <a:r>
                <a:rPr lang="en-US" altLang="zh-CN" sz="2000" b="1">
                  <a:solidFill>
                    <a:srgbClr val="000000"/>
                  </a:solidFill>
                  <a:latin typeface="幼圆" pitchFamily="49" charset="-122"/>
                  <a:ea typeface="幼圆" pitchFamily="49" charset="-122"/>
                  <a:cs typeface="Times New Roman" pitchFamily="18" charset="0"/>
                </a:rPr>
                <a:t> ≤3</a:t>
              </a:r>
              <a:endParaRPr lang="en-US" altLang="zh-CN" sz="2000" b="1" i="1">
                <a:solidFill>
                  <a:srgbClr val="000000"/>
                </a:solidFill>
                <a:latin typeface="幼圆" pitchFamily="49" charset="-122"/>
                <a:ea typeface="幼圆" pitchFamily="49" charset="-122"/>
                <a:cs typeface="Times New Roman" pitchFamily="18" charset="0"/>
              </a:endParaRPr>
            </a:p>
            <a:p>
              <a:pPr algn="l"/>
              <a:r>
                <a:rPr lang="en-US" altLang="zh-CN" sz="2000" b="1" i="1">
                  <a:solidFill>
                    <a:srgbClr val="000000"/>
                  </a:solidFill>
                  <a:latin typeface="幼圆" pitchFamily="49" charset="-122"/>
                  <a:ea typeface="幼圆" pitchFamily="49" charset="-122"/>
                  <a:cs typeface="Times New Roman" pitchFamily="18" charset="0"/>
                </a:rPr>
                <a:t>x</a:t>
              </a:r>
              <a:r>
                <a:rPr lang="en-US" altLang="zh-CN" sz="2000" b="1" i="1" baseline="-30000">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≥0, </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,4</a:t>
              </a:r>
            </a:p>
          </p:txBody>
        </p:sp>
        <p:graphicFrame>
          <p:nvGraphicFramePr>
            <p:cNvPr id="165898" name="Object 10"/>
            <p:cNvGraphicFramePr>
              <a:graphicFrameLocks noChangeAspect="1"/>
            </p:cNvGraphicFramePr>
            <p:nvPr/>
          </p:nvGraphicFramePr>
          <p:xfrm>
            <a:off x="703" y="1797"/>
            <a:ext cx="1769" cy="272"/>
          </p:xfrm>
          <a:graphic>
            <a:graphicData uri="http://schemas.openxmlformats.org/presentationml/2006/ole">
              <mc:AlternateContent xmlns:mc="http://schemas.openxmlformats.org/markup-compatibility/2006">
                <mc:Choice xmlns:v="urn:schemas-microsoft-com:vml" Requires="v">
                  <p:oleObj spid="_x0000_s165902" r:id="rId4" imgW="1485900" imgH="228600" progId="Equation.DSMT4">
                    <p:embed/>
                  </p:oleObj>
                </mc:Choice>
                <mc:Fallback>
                  <p:oleObj r:id="rId4" imgW="1485900" imgH="228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 y="1797"/>
                          <a:ext cx="176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5901" name="AutoShape 13"/>
          <p:cNvSpPr>
            <a:spLocks noChangeArrowheads="1"/>
          </p:cNvSpPr>
          <p:nvPr/>
        </p:nvSpPr>
        <p:spPr bwMode="auto">
          <a:xfrm>
            <a:off x="323850" y="4724400"/>
            <a:ext cx="8424863" cy="1728788"/>
          </a:xfrm>
          <a:prstGeom prst="foldedCorner">
            <a:avLst>
              <a:gd name="adj" fmla="val 12500"/>
            </a:avLst>
          </a:prstGeom>
          <a:solidFill>
            <a:srgbClr val="99CCFF">
              <a:alpha val="50000"/>
            </a:srgbClr>
          </a:solidFill>
          <a:ln w="12700">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000" b="1">
                <a:solidFill>
                  <a:srgbClr val="000000"/>
                </a:solidFill>
                <a:latin typeface="Times New Roman" pitchFamily="18" charset="0"/>
                <a:cs typeface="Times New Roman" pitchFamily="18" charset="0"/>
              </a:rPr>
              <a:t>3</a:t>
            </a:r>
            <a:r>
              <a:rPr lang="zh-CN" altLang="en-US" sz="2000" b="1">
                <a:solidFill>
                  <a:srgbClr val="000000"/>
                </a:solidFill>
                <a:latin typeface="Times New Roman" pitchFamily="18" charset="0"/>
                <a:cs typeface="Times New Roman" pitchFamily="18" charset="0"/>
              </a:rPr>
              <a:t>、用两段单纯形法求解下列线性规划：</a:t>
            </a:r>
          </a:p>
          <a:p>
            <a:pPr algn="l"/>
            <a:r>
              <a:rPr lang="zh-CN" altLang="en-US" sz="2000" b="1">
                <a:solidFill>
                  <a:srgbClr val="000000"/>
                </a:solidFill>
                <a:latin typeface="Times New Roman" pitchFamily="18" charset="0"/>
                <a:cs typeface="Times New Roman" pitchFamily="18" charset="0"/>
              </a:rPr>
              <a:t>（</a:t>
            </a:r>
            <a:r>
              <a:rPr lang="en-US" altLang="zh-CN" sz="2000" b="1">
                <a:solidFill>
                  <a:srgbClr val="000000"/>
                </a:solidFill>
                <a:latin typeface="Times New Roman" pitchFamily="18" charset="0"/>
                <a:cs typeface="Times New Roman" pitchFamily="18" charset="0"/>
              </a:rPr>
              <a:t>1</a:t>
            </a:r>
            <a:r>
              <a:rPr lang="zh-CN" altLang="en-US" sz="2000" b="1">
                <a:solidFill>
                  <a:srgbClr val="000000"/>
                </a:solidFill>
                <a:latin typeface="Times New Roman" pitchFamily="18" charset="0"/>
                <a:cs typeface="Times New Roman" pitchFamily="18" charset="0"/>
              </a:rPr>
              <a:t>）</a:t>
            </a:r>
            <a:r>
              <a:rPr lang="en-US" altLang="zh-CN" sz="2000" b="1">
                <a:solidFill>
                  <a:srgbClr val="000000"/>
                </a:solidFill>
                <a:latin typeface="Times New Roman" pitchFamily="18" charset="0"/>
                <a:cs typeface="Times New Roman" pitchFamily="18" charset="0"/>
              </a:rPr>
              <a:t>min 4</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1 </a:t>
            </a:r>
            <a:r>
              <a:rPr lang="en-US" altLang="zh-CN" sz="2000" b="1">
                <a:solidFill>
                  <a:srgbClr val="000000"/>
                </a:solidFill>
                <a:latin typeface="Times New Roman" pitchFamily="18" charset="0"/>
                <a:cs typeface="Times New Roman" pitchFamily="18" charset="0"/>
              </a:rPr>
              <a:t>+ 6</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2                               </a:t>
            </a:r>
            <a:r>
              <a:rPr lang="zh-CN" altLang="en-US" sz="2000" b="1">
                <a:solidFill>
                  <a:srgbClr val="000000"/>
                </a:solidFill>
                <a:latin typeface="Times New Roman" pitchFamily="18" charset="0"/>
                <a:cs typeface="Times New Roman" pitchFamily="18" charset="0"/>
              </a:rPr>
              <a:t>（</a:t>
            </a:r>
            <a:r>
              <a:rPr lang="en-US" altLang="zh-CN" sz="2000" b="1">
                <a:solidFill>
                  <a:srgbClr val="000000"/>
                </a:solidFill>
                <a:latin typeface="Times New Roman" pitchFamily="18" charset="0"/>
                <a:cs typeface="Times New Roman" pitchFamily="18" charset="0"/>
              </a:rPr>
              <a:t>2</a:t>
            </a:r>
            <a:r>
              <a:rPr lang="zh-CN" altLang="en-US" sz="2000" b="1">
                <a:solidFill>
                  <a:srgbClr val="000000"/>
                </a:solidFill>
                <a:latin typeface="Times New Roman" pitchFamily="18" charset="0"/>
                <a:cs typeface="Times New Roman" pitchFamily="18" charset="0"/>
              </a:rPr>
              <a:t>）</a:t>
            </a:r>
            <a:r>
              <a:rPr lang="en-US" altLang="zh-CN" sz="2000" b="1">
                <a:solidFill>
                  <a:srgbClr val="000000"/>
                </a:solidFill>
                <a:latin typeface="Times New Roman" pitchFamily="18" charset="0"/>
                <a:cs typeface="Times New Roman" pitchFamily="18" charset="0"/>
              </a:rPr>
              <a:t>min 4</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1 </a:t>
            </a:r>
            <a:r>
              <a:rPr lang="en-US" altLang="zh-CN" sz="2000" b="1">
                <a:solidFill>
                  <a:srgbClr val="000000"/>
                </a:solidFill>
                <a:latin typeface="Times New Roman" pitchFamily="18" charset="0"/>
                <a:cs typeface="Times New Roman" pitchFamily="18" charset="0"/>
              </a:rPr>
              <a:t>+ </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2 </a:t>
            </a:r>
            <a:r>
              <a:rPr lang="en-US" altLang="zh-CN" sz="2000" b="1">
                <a:solidFill>
                  <a:srgbClr val="000000"/>
                </a:solidFill>
                <a:latin typeface="Times New Roman" pitchFamily="18" charset="0"/>
                <a:cs typeface="Times New Roman" pitchFamily="18" charset="0"/>
              </a:rPr>
              <a:t>+ </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3</a:t>
            </a:r>
            <a:endParaRPr lang="en-US" altLang="zh-CN" sz="2000" b="1">
              <a:solidFill>
                <a:srgbClr val="000000"/>
              </a:solidFill>
              <a:latin typeface="Times New Roman" pitchFamily="18" charset="0"/>
              <a:cs typeface="Times New Roman" pitchFamily="18" charset="0"/>
            </a:endParaRPr>
          </a:p>
          <a:p>
            <a:pPr algn="l"/>
            <a:r>
              <a:rPr lang="en-US" altLang="zh-CN" sz="2000" b="1">
                <a:solidFill>
                  <a:srgbClr val="000000"/>
                </a:solidFill>
                <a:latin typeface="Times New Roman" pitchFamily="18" charset="0"/>
                <a:cs typeface="Times New Roman" pitchFamily="18" charset="0"/>
              </a:rPr>
              <a:t>     S.t  </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1 </a:t>
            </a:r>
            <a:r>
              <a:rPr lang="en-US" altLang="zh-CN" sz="2000" b="1">
                <a:solidFill>
                  <a:srgbClr val="000000"/>
                </a:solidFill>
                <a:latin typeface="Times New Roman" pitchFamily="18" charset="0"/>
                <a:cs typeface="Times New Roman" pitchFamily="18" charset="0"/>
              </a:rPr>
              <a:t>+ 2</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2 </a:t>
            </a:r>
            <a:r>
              <a:rPr lang="en-US" altLang="zh-CN" sz="2000" b="1">
                <a:solidFill>
                  <a:srgbClr val="000000"/>
                </a:solidFill>
                <a:latin typeface="Times New Roman" pitchFamily="18" charset="0"/>
                <a:cs typeface="Times New Roman" pitchFamily="18" charset="0"/>
              </a:rPr>
              <a:t>≥30                    S.t  2</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1</a:t>
            </a:r>
            <a:r>
              <a:rPr lang="en-US" altLang="zh-CN" sz="2000" b="1">
                <a:solidFill>
                  <a:srgbClr val="000000"/>
                </a:solidFill>
                <a:latin typeface="Times New Roman" pitchFamily="18" charset="0"/>
                <a:cs typeface="Times New Roman" pitchFamily="18" charset="0"/>
              </a:rPr>
              <a:t> + </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2</a:t>
            </a:r>
            <a:r>
              <a:rPr lang="en-US" altLang="zh-CN" sz="2000" b="1">
                <a:solidFill>
                  <a:srgbClr val="000000"/>
                </a:solidFill>
                <a:latin typeface="Times New Roman" pitchFamily="18" charset="0"/>
                <a:cs typeface="Times New Roman" pitchFamily="18" charset="0"/>
              </a:rPr>
              <a:t> + 2</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3</a:t>
            </a:r>
            <a:r>
              <a:rPr lang="en-US" altLang="zh-CN" sz="2000" b="1">
                <a:solidFill>
                  <a:srgbClr val="000000"/>
                </a:solidFill>
                <a:latin typeface="Times New Roman" pitchFamily="18" charset="0"/>
                <a:cs typeface="Times New Roman" pitchFamily="18" charset="0"/>
              </a:rPr>
              <a:t> = 4</a:t>
            </a:r>
          </a:p>
          <a:p>
            <a:pPr algn="l"/>
            <a:r>
              <a:rPr lang="en-US" altLang="zh-CN" sz="2000" b="1">
                <a:solidFill>
                  <a:srgbClr val="000000"/>
                </a:solidFill>
                <a:latin typeface="Times New Roman" pitchFamily="18" charset="0"/>
                <a:cs typeface="Times New Roman" pitchFamily="18" charset="0"/>
              </a:rPr>
              <a:t>         2</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1 </a:t>
            </a:r>
            <a:r>
              <a:rPr lang="en-US" altLang="zh-CN" sz="2000" b="1">
                <a:solidFill>
                  <a:srgbClr val="000000"/>
                </a:solidFill>
                <a:latin typeface="Times New Roman" pitchFamily="18" charset="0"/>
                <a:cs typeface="Times New Roman" pitchFamily="18" charset="0"/>
              </a:rPr>
              <a:t>+ </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2 </a:t>
            </a:r>
            <a:r>
              <a:rPr lang="en-US" altLang="zh-CN" sz="2000" b="1">
                <a:solidFill>
                  <a:srgbClr val="000000"/>
                </a:solidFill>
                <a:latin typeface="Times New Roman" pitchFamily="18" charset="0"/>
                <a:cs typeface="Times New Roman" pitchFamily="18" charset="0"/>
              </a:rPr>
              <a:t>≥10                        3</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1</a:t>
            </a:r>
            <a:r>
              <a:rPr lang="en-US" altLang="zh-CN" sz="2000" b="1">
                <a:solidFill>
                  <a:srgbClr val="000000"/>
                </a:solidFill>
                <a:latin typeface="Times New Roman" pitchFamily="18" charset="0"/>
                <a:cs typeface="Times New Roman" pitchFamily="18" charset="0"/>
              </a:rPr>
              <a:t> + 3</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2</a:t>
            </a:r>
            <a:r>
              <a:rPr lang="en-US" altLang="zh-CN" sz="2000" b="1">
                <a:solidFill>
                  <a:srgbClr val="000000"/>
                </a:solidFill>
                <a:latin typeface="Times New Roman" pitchFamily="18" charset="0"/>
                <a:cs typeface="Times New Roman" pitchFamily="18" charset="0"/>
              </a:rPr>
              <a:t> + </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3</a:t>
            </a:r>
            <a:r>
              <a:rPr lang="en-US" altLang="zh-CN" sz="2000" b="1">
                <a:solidFill>
                  <a:srgbClr val="000000"/>
                </a:solidFill>
                <a:latin typeface="Times New Roman" pitchFamily="18" charset="0"/>
                <a:cs typeface="Times New Roman" pitchFamily="18" charset="0"/>
              </a:rPr>
              <a:t> = 3</a:t>
            </a:r>
          </a:p>
          <a:p>
            <a:pPr algn="l"/>
            <a:r>
              <a:rPr lang="en-US" altLang="zh-CN" sz="2000" b="1">
                <a:solidFill>
                  <a:srgbClr val="000000"/>
                </a:solidFill>
                <a:latin typeface="Times New Roman" pitchFamily="18" charset="0"/>
                <a:cs typeface="Times New Roman" pitchFamily="18" charset="0"/>
              </a:rPr>
              <a:t>           </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1</a:t>
            </a:r>
            <a:r>
              <a:rPr lang="zh-CN" altLang="en-US" sz="2000" b="1">
                <a:solidFill>
                  <a:srgbClr val="000000"/>
                </a:solidFill>
                <a:latin typeface="Times New Roman" pitchFamily="18" charset="0"/>
                <a:cs typeface="Times New Roman" pitchFamily="18" charset="0"/>
              </a:rPr>
              <a:t>，</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2 </a:t>
            </a:r>
            <a:r>
              <a:rPr lang="en-US" altLang="zh-CN" sz="2000" b="1">
                <a:solidFill>
                  <a:srgbClr val="000000"/>
                </a:solidFill>
                <a:latin typeface="Times New Roman" pitchFamily="18" charset="0"/>
                <a:cs typeface="Times New Roman" pitchFamily="18" charset="0"/>
              </a:rPr>
              <a:t>≥0                          </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1</a:t>
            </a:r>
            <a:r>
              <a:rPr lang="zh-CN" altLang="en-US" sz="2000" b="1">
                <a:solidFill>
                  <a:srgbClr val="000000"/>
                </a:solidFill>
                <a:latin typeface="Times New Roman" pitchFamily="18" charset="0"/>
                <a:cs typeface="Times New Roman" pitchFamily="18" charset="0"/>
              </a:rPr>
              <a:t>，</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2</a:t>
            </a:r>
            <a:r>
              <a:rPr lang="zh-CN" altLang="en-US" sz="2000" b="1">
                <a:solidFill>
                  <a:srgbClr val="000000"/>
                </a:solidFill>
                <a:latin typeface="Times New Roman" pitchFamily="18" charset="0"/>
                <a:cs typeface="Times New Roman" pitchFamily="18" charset="0"/>
              </a:rPr>
              <a:t>，</a:t>
            </a:r>
            <a:r>
              <a:rPr lang="en-US" altLang="zh-CN" sz="2000" b="1" i="1">
                <a:solidFill>
                  <a:srgbClr val="000000"/>
                </a:solidFill>
                <a:latin typeface="Times New Roman" pitchFamily="18" charset="0"/>
                <a:cs typeface="Times New Roman" pitchFamily="18" charset="0"/>
              </a:rPr>
              <a:t>x</a:t>
            </a:r>
            <a:r>
              <a:rPr lang="en-US" altLang="zh-CN" sz="2000" b="1" baseline="-30000">
                <a:solidFill>
                  <a:srgbClr val="000000"/>
                </a:solidFill>
                <a:latin typeface="Times New Roman" pitchFamily="18" charset="0"/>
                <a:cs typeface="Times New Roman" pitchFamily="18" charset="0"/>
              </a:rPr>
              <a:t>3 </a:t>
            </a:r>
            <a:r>
              <a:rPr lang="en-US" altLang="zh-CN" sz="2000" b="1">
                <a:solidFill>
                  <a:srgbClr val="000000"/>
                </a:solidFill>
                <a:latin typeface="Times New Roman" pitchFamily="18" charset="0"/>
                <a:cs typeface="Times New Roman" pitchFamily="18"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65896"/>
                                        </p:tgtEl>
                                        <p:attrNameLst>
                                          <p:attrName>style.visibility</p:attrName>
                                        </p:attrNameLst>
                                      </p:cBhvr>
                                      <p:to>
                                        <p:strVal val="visible"/>
                                      </p:to>
                                    </p:set>
                                    <p:anim calcmode="lin" valueType="num">
                                      <p:cBhvr additive="base">
                                        <p:cTn id="7" dur="500" fill="hold"/>
                                        <p:tgtEl>
                                          <p:spTgt spid="165896"/>
                                        </p:tgtEl>
                                        <p:attrNameLst>
                                          <p:attrName>ppt_x</p:attrName>
                                        </p:attrNameLst>
                                      </p:cBhvr>
                                      <p:tavLst>
                                        <p:tav tm="0">
                                          <p:val>
                                            <p:strVal val="#ppt_x"/>
                                          </p:val>
                                        </p:tav>
                                        <p:tav tm="100000">
                                          <p:val>
                                            <p:strVal val="#ppt_x"/>
                                          </p:val>
                                        </p:tav>
                                      </p:tavLst>
                                    </p:anim>
                                    <p:anim calcmode="lin" valueType="num">
                                      <p:cBhvr additive="base">
                                        <p:cTn id="8" dur="500" fill="hold"/>
                                        <p:tgtEl>
                                          <p:spTgt spid="1658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165895"/>
                                        </p:tgtEl>
                                        <p:attrNameLst>
                                          <p:attrName>style.visibility</p:attrName>
                                        </p:attrNameLst>
                                      </p:cBhvr>
                                      <p:to>
                                        <p:strVal val="visible"/>
                                      </p:to>
                                    </p:set>
                                    <p:anim calcmode="lin" valueType="num">
                                      <p:cBhvr>
                                        <p:cTn id="13" dur="1000" fill="hold"/>
                                        <p:tgtEl>
                                          <p:spTgt spid="165895"/>
                                        </p:tgtEl>
                                        <p:attrNameLst>
                                          <p:attrName>ppt_x</p:attrName>
                                        </p:attrNameLst>
                                      </p:cBhvr>
                                      <p:tavLst>
                                        <p:tav tm="0">
                                          <p:val>
                                            <p:strVal val="#ppt_x-.2"/>
                                          </p:val>
                                        </p:tav>
                                        <p:tav tm="100000">
                                          <p:val>
                                            <p:strVal val="#ppt_x"/>
                                          </p:val>
                                        </p:tav>
                                      </p:tavLst>
                                    </p:anim>
                                    <p:anim calcmode="lin" valueType="num">
                                      <p:cBhvr>
                                        <p:cTn id="14" dur="1000" fill="hold"/>
                                        <p:tgtEl>
                                          <p:spTgt spid="165895"/>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6589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9" presetClass="entr" presetSubtype="0" fill="hold" nodeType="clickEffect">
                                  <p:stCondLst>
                                    <p:cond delay="0"/>
                                  </p:stCondLst>
                                  <p:childTnLst>
                                    <p:set>
                                      <p:cBhvr>
                                        <p:cTn id="19" dur="1" fill="hold">
                                          <p:stCondLst>
                                            <p:cond delay="0"/>
                                          </p:stCondLst>
                                        </p:cTn>
                                        <p:tgtEl>
                                          <p:spTgt spid="165900"/>
                                        </p:tgtEl>
                                        <p:attrNameLst>
                                          <p:attrName>style.visibility</p:attrName>
                                        </p:attrNameLst>
                                      </p:cBhvr>
                                      <p:to>
                                        <p:strVal val="visible"/>
                                      </p:to>
                                    </p:set>
                                    <p:anim calcmode="lin" valueType="num">
                                      <p:cBhvr>
                                        <p:cTn id="20" dur="1000" fill="hold"/>
                                        <p:tgtEl>
                                          <p:spTgt spid="165900"/>
                                        </p:tgtEl>
                                        <p:attrNameLst>
                                          <p:attrName>ppt_x</p:attrName>
                                        </p:attrNameLst>
                                      </p:cBhvr>
                                      <p:tavLst>
                                        <p:tav tm="0">
                                          <p:val>
                                            <p:strVal val="#ppt_x-.2"/>
                                          </p:val>
                                        </p:tav>
                                        <p:tav tm="100000">
                                          <p:val>
                                            <p:strVal val="#ppt_x"/>
                                          </p:val>
                                        </p:tav>
                                      </p:tavLst>
                                    </p:anim>
                                    <p:anim calcmode="lin" valueType="num">
                                      <p:cBhvr>
                                        <p:cTn id="21" dur="1000" fill="hold"/>
                                        <p:tgtEl>
                                          <p:spTgt spid="165900"/>
                                        </p:tgtEl>
                                        <p:attrNameLst>
                                          <p:attrName>ppt_y</p:attrName>
                                        </p:attrNameLst>
                                      </p:cBhvr>
                                      <p:tavLst>
                                        <p:tav tm="0">
                                          <p:val>
                                            <p:strVal val="#ppt_y"/>
                                          </p:val>
                                        </p:tav>
                                        <p:tav tm="100000">
                                          <p:val>
                                            <p:strVal val="#ppt_y"/>
                                          </p:val>
                                        </p:tav>
                                      </p:tavLst>
                                    </p:anim>
                                    <p:animEffect transition="in" filter="wipe(right)" prLst="gradientSize: 0.1">
                                      <p:cBhvr>
                                        <p:cTn id="22" dur="1000"/>
                                        <p:tgtEl>
                                          <p:spTgt spid="1659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grpId="0" nodeType="clickEffect">
                                  <p:stCondLst>
                                    <p:cond delay="0"/>
                                  </p:stCondLst>
                                  <p:childTnLst>
                                    <p:set>
                                      <p:cBhvr>
                                        <p:cTn id="26" dur="1" fill="hold">
                                          <p:stCondLst>
                                            <p:cond delay="0"/>
                                          </p:stCondLst>
                                        </p:cTn>
                                        <p:tgtEl>
                                          <p:spTgt spid="165901"/>
                                        </p:tgtEl>
                                        <p:attrNameLst>
                                          <p:attrName>style.visibility</p:attrName>
                                        </p:attrNameLst>
                                      </p:cBhvr>
                                      <p:to>
                                        <p:strVal val="visible"/>
                                      </p:to>
                                    </p:set>
                                    <p:anim calcmode="lin" valueType="num">
                                      <p:cBhvr>
                                        <p:cTn id="27" dur="1000" fill="hold"/>
                                        <p:tgtEl>
                                          <p:spTgt spid="165901"/>
                                        </p:tgtEl>
                                        <p:attrNameLst>
                                          <p:attrName>ppt_x</p:attrName>
                                        </p:attrNameLst>
                                      </p:cBhvr>
                                      <p:tavLst>
                                        <p:tav tm="0">
                                          <p:val>
                                            <p:strVal val="#ppt_x-.2"/>
                                          </p:val>
                                        </p:tav>
                                        <p:tav tm="100000">
                                          <p:val>
                                            <p:strVal val="#ppt_x"/>
                                          </p:val>
                                        </p:tav>
                                      </p:tavLst>
                                    </p:anim>
                                    <p:anim calcmode="lin" valueType="num">
                                      <p:cBhvr>
                                        <p:cTn id="28" dur="1000" fill="hold"/>
                                        <p:tgtEl>
                                          <p:spTgt spid="165901"/>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65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5" grpId="0" animBg="1"/>
      <p:bldP spid="16590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灯片编号占位符 3"/>
          <p:cNvSpPr>
            <a:spLocks noGrp="1"/>
          </p:cNvSpPr>
          <p:nvPr>
            <p:ph type="sldNum" sz="quarter" idx="10"/>
          </p:nvPr>
        </p:nvSpPr>
        <p:spPr/>
        <p:txBody>
          <a:bodyPr/>
          <a:lstStyle/>
          <a:p>
            <a:fld id="{7A968379-524D-43D3-B6DC-09783D3DED8D}" type="slidenum">
              <a:rPr lang="en-US" altLang="zh-CN"/>
              <a:pPr/>
              <a:t>75</a:t>
            </a:fld>
            <a:endParaRPr lang="en-US" altLang="zh-CN"/>
          </a:p>
        </p:txBody>
      </p:sp>
      <p:sp>
        <p:nvSpPr>
          <p:cNvPr id="166916" name="Rectangle 4"/>
          <p:cNvSpPr>
            <a:spLocks noChangeArrowheads="1"/>
          </p:cNvSpPr>
          <p:nvPr/>
        </p:nvSpPr>
        <p:spPr bwMode="auto">
          <a:xfrm>
            <a:off x="468313" y="549275"/>
            <a:ext cx="8280400" cy="2879725"/>
          </a:xfrm>
          <a:prstGeom prst="rect">
            <a:avLst/>
          </a:prstGeom>
          <a:solidFill>
            <a:srgbClr val="FF9999">
              <a:alpha val="50000"/>
            </a:srgbClr>
          </a:solidFill>
          <a:ln w="12700" algn="ctr">
            <a:solidFill>
              <a:srgbClr val="FF505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US" altLang="zh-CN" sz="2000" b="1">
                <a:latin typeface="幼圆" pitchFamily="49" charset="-122"/>
                <a:ea typeface="幼圆" pitchFamily="49" charset="-122"/>
              </a:rPr>
              <a:t>4</a:t>
            </a:r>
            <a:r>
              <a:rPr lang="zh-CN" altLang="en-US" sz="2000" b="1">
                <a:latin typeface="幼圆" pitchFamily="49" charset="-122"/>
                <a:ea typeface="幼圆" pitchFamily="49" charset="-122"/>
              </a:rPr>
              <a:t>、解表</a:t>
            </a:r>
            <a:r>
              <a:rPr lang="en-US" altLang="zh-CN" sz="2000" b="1">
                <a:latin typeface="幼圆" pitchFamily="49" charset="-122"/>
                <a:ea typeface="幼圆" pitchFamily="49" charset="-122"/>
              </a:rPr>
              <a:t>8.14</a:t>
            </a:r>
            <a:r>
              <a:rPr lang="zh-CN" altLang="en-US" sz="2000" b="1">
                <a:latin typeface="幼圆" pitchFamily="49" charset="-122"/>
                <a:ea typeface="幼圆" pitchFamily="49" charset="-122"/>
              </a:rPr>
              <a:t>给出的运输问题，表中左上角的数为单位运价</a:t>
            </a:r>
            <a:r>
              <a:rPr lang="en-US" altLang="zh-CN" sz="2000" b="1" i="1">
                <a:latin typeface="幼圆" pitchFamily="49" charset="-122"/>
                <a:ea typeface="幼圆" pitchFamily="49" charset="-122"/>
              </a:rPr>
              <a:t>Cij</a:t>
            </a:r>
            <a:r>
              <a:rPr lang="zh-CN" altLang="en-US" sz="2000" b="1">
                <a:latin typeface="幼圆" pitchFamily="49" charset="-122"/>
                <a:ea typeface="幼圆" pitchFamily="49" charset="-122"/>
              </a:rPr>
              <a:t>。</a:t>
            </a:r>
          </a:p>
          <a:p>
            <a:pPr algn="l"/>
            <a:r>
              <a:rPr lang="zh-CN" altLang="en-US" sz="2000" b="1">
                <a:latin typeface="幼圆" pitchFamily="49" charset="-122"/>
                <a:ea typeface="幼圆" pitchFamily="49" charset="-122"/>
              </a:rPr>
              <a:t>表</a:t>
            </a:r>
            <a:r>
              <a:rPr lang="en-US" altLang="zh-CN" sz="2000" b="1">
                <a:latin typeface="幼圆" pitchFamily="49" charset="-122"/>
                <a:ea typeface="幼圆" pitchFamily="49" charset="-122"/>
              </a:rPr>
              <a:t>8.14</a:t>
            </a:r>
          </a:p>
          <a:p>
            <a:pPr algn="l"/>
            <a:endParaRPr lang="en-US" altLang="zh-CN" sz="2000" b="1">
              <a:latin typeface="幼圆" pitchFamily="49" charset="-122"/>
              <a:ea typeface="幼圆" pitchFamily="49" charset="-122"/>
            </a:endParaRPr>
          </a:p>
        </p:txBody>
      </p:sp>
      <p:graphicFrame>
        <p:nvGraphicFramePr>
          <p:cNvPr id="167123" name="Group 211"/>
          <p:cNvGraphicFramePr>
            <a:graphicFrameLocks noGrp="1"/>
          </p:cNvGraphicFramePr>
          <p:nvPr/>
        </p:nvGraphicFramePr>
        <p:xfrm>
          <a:off x="611188" y="1333500"/>
          <a:ext cx="7991475" cy="2024063"/>
        </p:xfrm>
        <a:graphic>
          <a:graphicData uri="http://schemas.openxmlformats.org/drawingml/2006/table">
            <a:tbl>
              <a:tblPr/>
              <a:tblGrid>
                <a:gridCol w="1608137"/>
                <a:gridCol w="1193800"/>
                <a:gridCol w="1193800"/>
                <a:gridCol w="1193800"/>
                <a:gridCol w="1193800"/>
                <a:gridCol w="1608138"/>
              </a:tblGrid>
              <a:tr h="471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销地</a:t>
                      </a:r>
                      <a:endParaRPr kumimoji="0" lang="zh-CN" altLang="en-US" sz="1600" b="1"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产地</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产量</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销售</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7124" name="AutoShape 212"/>
          <p:cNvSpPr>
            <a:spLocks noChangeArrowheads="1"/>
          </p:cNvSpPr>
          <p:nvPr/>
        </p:nvSpPr>
        <p:spPr bwMode="auto">
          <a:xfrm>
            <a:off x="468313" y="3573463"/>
            <a:ext cx="8280400" cy="2879725"/>
          </a:xfrm>
          <a:prstGeom prst="foldedCorner">
            <a:avLst>
              <a:gd name="adj" fmla="val 12500"/>
            </a:avLst>
          </a:prstGeom>
          <a:solidFill>
            <a:srgbClr val="FF99CC">
              <a:alpha val="50000"/>
            </a:srgbClr>
          </a:solidFill>
          <a:ln w="12700">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sz="2000" b="1">
                <a:solidFill>
                  <a:srgbClr val="000000"/>
                </a:solidFill>
                <a:latin typeface="幼圆" pitchFamily="49" charset="-122"/>
                <a:ea typeface="幼圆" pitchFamily="49" charset="-122"/>
                <a:cs typeface="Times New Roman" pitchFamily="18" charset="0"/>
              </a:rPr>
              <a:t>5</a:t>
            </a:r>
            <a:r>
              <a:rPr lang="zh-CN" altLang="en-US" sz="2000" b="1">
                <a:solidFill>
                  <a:srgbClr val="000000"/>
                </a:solidFill>
                <a:latin typeface="幼圆" pitchFamily="49" charset="-122"/>
                <a:ea typeface="幼圆" pitchFamily="49" charset="-122"/>
                <a:cs typeface="Times New Roman" pitchFamily="18" charset="0"/>
              </a:rPr>
              <a:t>、拟分配甲、乙、丙、丁四人去干四项工作，每人干且仅干一项。他们干各项工作需用天数见表</a:t>
            </a:r>
            <a:r>
              <a:rPr lang="en-US" altLang="zh-CN" sz="2000" b="1">
                <a:solidFill>
                  <a:srgbClr val="000000"/>
                </a:solidFill>
                <a:latin typeface="幼圆" pitchFamily="49" charset="-122"/>
                <a:ea typeface="幼圆" pitchFamily="49" charset="-122"/>
                <a:cs typeface="Times New Roman" pitchFamily="18" charset="0"/>
              </a:rPr>
              <a:t>8.15</a:t>
            </a:r>
            <a:r>
              <a:rPr lang="zh-CN" altLang="en-US" sz="2000" b="1">
                <a:solidFill>
                  <a:srgbClr val="000000"/>
                </a:solidFill>
                <a:latin typeface="幼圆" pitchFamily="49" charset="-122"/>
                <a:ea typeface="幼圆" pitchFamily="49" charset="-122"/>
                <a:cs typeface="Times New Roman" pitchFamily="18" charset="0"/>
              </a:rPr>
              <a:t>，问应如何分配才能使总用工天数最少。</a:t>
            </a:r>
          </a:p>
          <a:p>
            <a:pPr algn="l"/>
            <a:r>
              <a:rPr lang="zh-CN" altLang="en-US" sz="2000" b="1">
                <a:solidFill>
                  <a:srgbClr val="000000"/>
                </a:solidFill>
                <a:latin typeface="幼圆" pitchFamily="49" charset="-122"/>
                <a:ea typeface="幼圆" pitchFamily="49" charset="-122"/>
                <a:cs typeface="Times New Roman" pitchFamily="18" charset="0"/>
              </a:rPr>
              <a:t>表</a:t>
            </a:r>
            <a:r>
              <a:rPr lang="en-US" altLang="zh-CN" sz="2000" b="1">
                <a:solidFill>
                  <a:srgbClr val="000000"/>
                </a:solidFill>
                <a:latin typeface="幼圆" pitchFamily="49" charset="-122"/>
                <a:ea typeface="幼圆" pitchFamily="49" charset="-122"/>
                <a:cs typeface="Times New Roman" pitchFamily="18" charset="0"/>
              </a:rPr>
              <a:t>8.15</a:t>
            </a:r>
          </a:p>
        </p:txBody>
      </p:sp>
      <p:graphicFrame>
        <p:nvGraphicFramePr>
          <p:cNvPr id="167295" name="Group 383"/>
          <p:cNvGraphicFramePr>
            <a:graphicFrameLocks noGrp="1"/>
          </p:cNvGraphicFramePr>
          <p:nvPr/>
        </p:nvGraphicFramePr>
        <p:xfrm>
          <a:off x="1547813" y="4365625"/>
          <a:ext cx="5472112" cy="1919288"/>
        </p:xfrm>
        <a:graphic>
          <a:graphicData uri="http://schemas.openxmlformats.org/drawingml/2006/table">
            <a:tbl>
              <a:tblPr/>
              <a:tblGrid>
                <a:gridCol w="1377950"/>
                <a:gridCol w="1023937"/>
                <a:gridCol w="1022350"/>
                <a:gridCol w="1023938"/>
                <a:gridCol w="1023937"/>
              </a:tblGrid>
              <a:tr h="552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工作</a:t>
                      </a:r>
                      <a:endParaRPr kumimoji="0" lang="zh-CN" altLang="en-US" sz="1600" b="1" i="0" u="none" strike="noStrike" cap="none" normalizeH="0" baseline="0" smtClean="0">
                        <a:ln>
                          <a:noFill/>
                        </a:ln>
                        <a:solidFill>
                          <a:schemeClr val="tx1"/>
                        </a:solidFill>
                        <a:effectLst/>
                        <a:latin typeface="Arial Black"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工人</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甲</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乙</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丙</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丁</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checkerboard(across)">
                                      <p:cBhvr>
                                        <p:cTn id="7" dur="500"/>
                                        <p:tgtEl>
                                          <p:spTgt spid="166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7123"/>
                                        </p:tgtEl>
                                        <p:attrNameLst>
                                          <p:attrName>style.visibility</p:attrName>
                                        </p:attrNameLst>
                                      </p:cBhvr>
                                      <p:to>
                                        <p:strVal val="visible"/>
                                      </p:to>
                                    </p:set>
                                    <p:animEffect transition="in" filter="wipe(down)">
                                      <p:cBhvr>
                                        <p:cTn id="12" dur="500"/>
                                        <p:tgtEl>
                                          <p:spTgt spid="167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67124"/>
                                        </p:tgtEl>
                                        <p:attrNameLst>
                                          <p:attrName>style.visibility</p:attrName>
                                        </p:attrNameLst>
                                      </p:cBhvr>
                                      <p:to>
                                        <p:strVal val="visible"/>
                                      </p:to>
                                    </p:set>
                                    <p:animEffect transition="in" filter="checkerboard(across)">
                                      <p:cBhvr>
                                        <p:cTn id="17" dur="500"/>
                                        <p:tgtEl>
                                          <p:spTgt spid="1671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67295"/>
                                        </p:tgtEl>
                                        <p:attrNameLst>
                                          <p:attrName>style.visibility</p:attrName>
                                        </p:attrNameLst>
                                      </p:cBhvr>
                                      <p:to>
                                        <p:strVal val="visible"/>
                                      </p:to>
                                    </p:set>
                                    <p:animEffect transition="in" filter="wipe(down)">
                                      <p:cBhvr>
                                        <p:cTn id="22" dur="500"/>
                                        <p:tgtEl>
                                          <p:spTgt spid="167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nimBg="1"/>
      <p:bldP spid="16712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3"/>
          <p:cNvSpPr>
            <a:spLocks noGrp="1"/>
          </p:cNvSpPr>
          <p:nvPr>
            <p:ph type="sldNum" sz="quarter" idx="10"/>
          </p:nvPr>
        </p:nvSpPr>
        <p:spPr/>
        <p:txBody>
          <a:bodyPr/>
          <a:lstStyle/>
          <a:p>
            <a:fld id="{0442A486-3950-4FEB-8BCC-4CB5C975B611}" type="slidenum">
              <a:rPr lang="en-US" altLang="zh-CN"/>
              <a:pPr/>
              <a:t>76</a:t>
            </a:fld>
            <a:endParaRPr lang="en-US" altLang="zh-CN"/>
          </a:p>
        </p:txBody>
      </p:sp>
      <p:sp>
        <p:nvSpPr>
          <p:cNvPr id="167940" name="AutoShape 4"/>
          <p:cNvSpPr>
            <a:spLocks noChangeArrowheads="1"/>
          </p:cNvSpPr>
          <p:nvPr/>
        </p:nvSpPr>
        <p:spPr bwMode="auto">
          <a:xfrm>
            <a:off x="468313" y="549275"/>
            <a:ext cx="8135937" cy="1462088"/>
          </a:xfrm>
          <a:prstGeom prst="foldedCorner">
            <a:avLst>
              <a:gd name="adj" fmla="val 12500"/>
            </a:avLst>
          </a:prstGeom>
          <a:solidFill>
            <a:srgbClr val="99CCFF"/>
          </a:solidFill>
          <a:ln w="12700">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solidFill>
                  <a:srgbClr val="000000"/>
                </a:solidFill>
                <a:latin typeface="幼圆" pitchFamily="49" charset="-122"/>
                <a:ea typeface="幼圆" pitchFamily="49" charset="-122"/>
                <a:cs typeface="Times New Roman" pitchFamily="18" charset="0"/>
              </a:rPr>
              <a:t>6</a:t>
            </a:r>
            <a:r>
              <a:rPr lang="zh-CN" altLang="en-US" sz="2000" b="1">
                <a:solidFill>
                  <a:srgbClr val="000000"/>
                </a:solidFill>
                <a:latin typeface="幼圆" pitchFamily="49" charset="-122"/>
                <a:ea typeface="幼圆" pitchFamily="49" charset="-122"/>
                <a:cs typeface="Times New Roman" pitchFamily="18" charset="0"/>
              </a:rPr>
              <a:t>、某校经预赛选出</a:t>
            </a:r>
            <a:r>
              <a:rPr lang="en-US" altLang="zh-CN" sz="2000" b="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B</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C</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D</a:t>
            </a:r>
            <a:r>
              <a:rPr lang="zh-CN" altLang="en-US" sz="2000" b="1">
                <a:solidFill>
                  <a:srgbClr val="000000"/>
                </a:solidFill>
                <a:latin typeface="幼圆" pitchFamily="49" charset="-122"/>
                <a:ea typeface="幼圆" pitchFamily="49" charset="-122"/>
                <a:cs typeface="Times New Roman" pitchFamily="18" charset="0"/>
              </a:rPr>
              <a:t>四名学生，将派他们去参加该地区各学校之间的竞赛。此次竞赛的四门功课考试在同一时间进行，因而每人只能参加一门，比赛结果将以团体总分计名次（不计个人名次）。设表</a:t>
            </a:r>
            <a:r>
              <a:rPr lang="en-US" altLang="zh-CN" sz="2000" b="1">
                <a:solidFill>
                  <a:srgbClr val="000000"/>
                </a:solidFill>
                <a:latin typeface="幼圆" pitchFamily="49" charset="-122"/>
                <a:ea typeface="幼圆" pitchFamily="49" charset="-122"/>
                <a:cs typeface="Times New Roman" pitchFamily="18" charset="0"/>
              </a:rPr>
              <a:t>8.16</a:t>
            </a:r>
            <a:r>
              <a:rPr lang="zh-CN" altLang="en-US" sz="2000" b="1">
                <a:solidFill>
                  <a:srgbClr val="000000"/>
                </a:solidFill>
                <a:latin typeface="幼圆" pitchFamily="49" charset="-122"/>
                <a:ea typeface="幼圆" pitchFamily="49" charset="-122"/>
                <a:cs typeface="Times New Roman" pitchFamily="18" charset="0"/>
              </a:rPr>
              <a:t>是四名学生选拔时的成绩，问应如何组队较好？</a:t>
            </a:r>
          </a:p>
        </p:txBody>
      </p:sp>
      <p:sp>
        <p:nvSpPr>
          <p:cNvPr id="167941" name="Rectangle 5"/>
          <p:cNvSpPr>
            <a:spLocks noChangeArrowheads="1"/>
          </p:cNvSpPr>
          <p:nvPr/>
        </p:nvSpPr>
        <p:spPr bwMode="auto">
          <a:xfrm>
            <a:off x="468313" y="2128838"/>
            <a:ext cx="954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000" b="1">
                <a:latin typeface="幼圆" pitchFamily="49" charset="-122"/>
                <a:ea typeface="幼圆" pitchFamily="49" charset="-122"/>
                <a:cs typeface="Times New Roman" pitchFamily="18" charset="0"/>
              </a:rPr>
              <a:t>表</a:t>
            </a:r>
            <a:r>
              <a:rPr lang="en-US" altLang="zh-CN" sz="2000" b="1">
                <a:latin typeface="幼圆" pitchFamily="49" charset="-122"/>
                <a:ea typeface="幼圆" pitchFamily="49" charset="-122"/>
                <a:cs typeface="Times New Roman" pitchFamily="18" charset="0"/>
              </a:rPr>
              <a:t>8.16</a:t>
            </a:r>
          </a:p>
        </p:txBody>
      </p:sp>
      <p:graphicFrame>
        <p:nvGraphicFramePr>
          <p:cNvPr id="168110" name="Group 174"/>
          <p:cNvGraphicFramePr>
            <a:graphicFrameLocks noGrp="1"/>
          </p:cNvGraphicFramePr>
          <p:nvPr/>
        </p:nvGraphicFramePr>
        <p:xfrm>
          <a:off x="539750" y="2708275"/>
          <a:ext cx="8064500" cy="2617788"/>
        </p:xfrm>
        <a:graphic>
          <a:graphicData uri="http://schemas.openxmlformats.org/drawingml/2006/table">
            <a:tbl>
              <a:tblPr/>
              <a:tblGrid>
                <a:gridCol w="2030413"/>
                <a:gridCol w="1508125"/>
                <a:gridCol w="1509712"/>
                <a:gridCol w="1508125"/>
                <a:gridCol w="1508125"/>
              </a:tblGrid>
              <a:tr h="908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        </a:t>
                      </a:r>
                      <a:r>
                        <a:rPr kumimoji="0" lang="zh-CN" altLang="en-US"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课程</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   学生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数学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物理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化学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外语</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403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幼圆" pitchFamily="49" charset="-122"/>
                          <a:ea typeface="幼圆" pitchFamily="49" charset="-122"/>
                          <a:cs typeface="Times New Roman" pitchFamily="18" charset="0"/>
                        </a:rPr>
                        <a:t>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90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95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78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83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403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幼圆" pitchFamily="49" charset="-122"/>
                          <a:ea typeface="幼圆" pitchFamily="49" charset="-122"/>
                          <a:cs typeface="Times New Roman" pitchFamily="18" charset="0"/>
                        </a:rPr>
                        <a:t>B</a:t>
                      </a:r>
                      <a:endPar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85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73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80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403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幼圆" pitchFamily="49" charset="-122"/>
                          <a:ea typeface="幼圆" pitchFamily="49" charset="-122"/>
                          <a:cs typeface="Times New Roman" pitchFamily="18" charset="0"/>
                        </a:rPr>
                        <a:t>C</a:t>
                      </a:r>
                      <a:endPar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93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91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88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79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403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幼圆" pitchFamily="49" charset="-122"/>
                          <a:ea typeface="幼圆" pitchFamily="49" charset="-122"/>
                          <a:cs typeface="Times New Roman" pitchFamily="18" charset="0"/>
                        </a:rPr>
                        <a:t>D</a:t>
                      </a:r>
                      <a:endPar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79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85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84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87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strips(downLeft)">
                                      <p:cBhvr>
                                        <p:cTn id="7" dur="500"/>
                                        <p:tgtEl>
                                          <p:spTgt spid="167940"/>
                                        </p:tgtEl>
                                      </p:cBhvr>
                                    </p:animEffect>
                                  </p:childTnLst>
                                </p:cTn>
                              </p:par>
                            </p:childTnLst>
                          </p:cTn>
                        </p:par>
                        <p:par>
                          <p:cTn id="8" fill="hold" nodeType="afterGroup">
                            <p:stCondLst>
                              <p:cond delay="500"/>
                            </p:stCondLst>
                            <p:childTnLst>
                              <p:par>
                                <p:cTn id="9" presetID="52" presetClass="entr" presetSubtype="0" fill="hold" grpId="0" nodeType="afterEffect">
                                  <p:stCondLst>
                                    <p:cond delay="0"/>
                                  </p:stCondLst>
                                  <p:childTnLst>
                                    <p:set>
                                      <p:cBhvr>
                                        <p:cTn id="10" dur="1" fill="hold">
                                          <p:stCondLst>
                                            <p:cond delay="0"/>
                                          </p:stCondLst>
                                        </p:cTn>
                                        <p:tgtEl>
                                          <p:spTgt spid="167941"/>
                                        </p:tgtEl>
                                        <p:attrNameLst>
                                          <p:attrName>style.visibility</p:attrName>
                                        </p:attrNameLst>
                                      </p:cBhvr>
                                      <p:to>
                                        <p:strVal val="visible"/>
                                      </p:to>
                                    </p:set>
                                    <p:animScale>
                                      <p:cBhvr>
                                        <p:cTn id="11" dur="1000" decel="50000" fill="hold">
                                          <p:stCondLst>
                                            <p:cond delay="0"/>
                                          </p:stCondLst>
                                        </p:cTn>
                                        <p:tgtEl>
                                          <p:spTgt spid="16794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167941"/>
                                        </p:tgtEl>
                                        <p:attrNameLst>
                                          <p:attrName>ppt_x</p:attrName>
                                          <p:attrName>ppt_y</p:attrName>
                                        </p:attrNameLst>
                                      </p:cBhvr>
                                    </p:animMotion>
                                    <p:animEffect transition="in" filter="fade">
                                      <p:cBhvr>
                                        <p:cTn id="13" dur="1000"/>
                                        <p:tgtEl>
                                          <p:spTgt spid="167941"/>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168110"/>
                                        </p:tgtEl>
                                        <p:attrNameLst>
                                          <p:attrName>style.visibility</p:attrName>
                                        </p:attrNameLst>
                                      </p:cBhvr>
                                      <p:to>
                                        <p:strVal val="visible"/>
                                      </p:to>
                                    </p:set>
                                    <p:animEffect transition="in" filter="checkerboard(across)">
                                      <p:cBhvr>
                                        <p:cTn id="17" dur="500"/>
                                        <p:tgtEl>
                                          <p:spTgt spid="168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nimBg="1"/>
      <p:bldP spid="16794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3"/>
          <p:cNvSpPr>
            <a:spLocks noGrp="1"/>
          </p:cNvSpPr>
          <p:nvPr>
            <p:ph type="sldNum" sz="quarter" idx="10"/>
          </p:nvPr>
        </p:nvSpPr>
        <p:spPr/>
        <p:txBody>
          <a:bodyPr/>
          <a:lstStyle/>
          <a:p>
            <a:fld id="{331E87CA-11A2-4074-A186-2AD987CE20AA}" type="slidenum">
              <a:rPr lang="en-US" altLang="zh-CN"/>
              <a:pPr/>
              <a:t>77</a:t>
            </a:fld>
            <a:endParaRPr lang="en-US" altLang="zh-CN"/>
          </a:p>
        </p:txBody>
      </p:sp>
      <p:sp>
        <p:nvSpPr>
          <p:cNvPr id="168964" name="AutoShape 4"/>
          <p:cNvSpPr>
            <a:spLocks noChangeArrowheads="1"/>
          </p:cNvSpPr>
          <p:nvPr/>
        </p:nvSpPr>
        <p:spPr bwMode="auto">
          <a:xfrm>
            <a:off x="468313" y="620713"/>
            <a:ext cx="8207375" cy="1458912"/>
          </a:xfrm>
          <a:prstGeom prst="foldedCorner">
            <a:avLst>
              <a:gd name="adj" fmla="val 12500"/>
            </a:avLst>
          </a:prstGeom>
          <a:solidFill>
            <a:srgbClr val="99CC00">
              <a:alpha val="50000"/>
            </a:srgbClr>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solidFill>
                  <a:srgbClr val="000000"/>
                </a:solidFill>
                <a:latin typeface="幼圆" pitchFamily="49" charset="-122"/>
                <a:ea typeface="幼圆" pitchFamily="49" charset="-122"/>
                <a:cs typeface="Times New Roman" pitchFamily="18" charset="0"/>
              </a:rPr>
              <a:t>7</a:t>
            </a:r>
            <a:r>
              <a:rPr lang="zh-CN" altLang="en-US" sz="2000" b="1">
                <a:solidFill>
                  <a:srgbClr val="000000"/>
                </a:solidFill>
                <a:latin typeface="幼圆" pitchFamily="49" charset="-122"/>
                <a:ea typeface="幼圆" pitchFamily="49" charset="-122"/>
                <a:cs typeface="Times New Roman" pitchFamily="18" charset="0"/>
              </a:rPr>
              <a:t>、有甲、乙、丙、丁、戊、己六名运动员报名参加</a:t>
            </a:r>
            <a:r>
              <a:rPr lang="en-US" altLang="zh-CN" sz="2000" b="1">
                <a:solidFill>
                  <a:srgbClr val="000000"/>
                </a:solidFill>
                <a:latin typeface="幼圆" pitchFamily="49" charset="-122"/>
                <a:ea typeface="幼圆" pitchFamily="49" charset="-122"/>
                <a:cs typeface="Times New Roman" pitchFamily="18" charset="0"/>
              </a:rPr>
              <a:t>A</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B</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C</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D</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E</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F</a:t>
            </a:r>
            <a:r>
              <a:rPr lang="zh-CN" altLang="en-US" sz="2000" b="1">
                <a:solidFill>
                  <a:srgbClr val="000000"/>
                </a:solidFill>
                <a:latin typeface="幼圆" pitchFamily="49" charset="-122"/>
                <a:ea typeface="幼圆" pitchFamily="49" charset="-122"/>
                <a:cs typeface="Times New Roman" pitchFamily="18" charset="0"/>
              </a:rPr>
              <a:t>六个项目的比赛。表</a:t>
            </a:r>
            <a:r>
              <a:rPr lang="en-US" altLang="zh-CN" sz="2000" b="1">
                <a:solidFill>
                  <a:srgbClr val="000000"/>
                </a:solidFill>
                <a:latin typeface="幼圆" pitchFamily="49" charset="-122"/>
                <a:ea typeface="幼圆" pitchFamily="49" charset="-122"/>
                <a:cs typeface="Times New Roman" pitchFamily="18" charset="0"/>
              </a:rPr>
              <a:t>8.17</a:t>
            </a:r>
            <a:r>
              <a:rPr lang="zh-CN" altLang="en-US" sz="2000" b="1">
                <a:solidFill>
                  <a:srgbClr val="000000"/>
                </a:solidFill>
                <a:latin typeface="幼圆" pitchFamily="49" charset="-122"/>
                <a:ea typeface="幼圆" pitchFamily="49" charset="-122"/>
                <a:cs typeface="Times New Roman" pitchFamily="18" charset="0"/>
              </a:rPr>
              <a:t>为运动员的报名情况表，打√表示运动员报名参加该项目比赛。要求设计一个算法来求一比赛项目的顺序安排，使得每一运动员都不会参加两项连续进行的比赛。</a:t>
            </a:r>
          </a:p>
        </p:txBody>
      </p:sp>
      <p:sp>
        <p:nvSpPr>
          <p:cNvPr id="168965" name="Rectangle 5"/>
          <p:cNvSpPr>
            <a:spLocks noChangeArrowheads="1"/>
          </p:cNvSpPr>
          <p:nvPr/>
        </p:nvSpPr>
        <p:spPr bwMode="auto">
          <a:xfrm>
            <a:off x="468313" y="2128838"/>
            <a:ext cx="954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000" b="1">
                <a:latin typeface="幼圆" pitchFamily="49" charset="-122"/>
                <a:ea typeface="幼圆" pitchFamily="49" charset="-122"/>
                <a:cs typeface="Times New Roman" pitchFamily="18" charset="0"/>
              </a:rPr>
              <a:t>表</a:t>
            </a:r>
            <a:r>
              <a:rPr lang="en-US" altLang="zh-CN" sz="2000" b="1">
                <a:latin typeface="幼圆" pitchFamily="49" charset="-122"/>
                <a:ea typeface="幼圆" pitchFamily="49" charset="-122"/>
                <a:cs typeface="Times New Roman" pitchFamily="18" charset="0"/>
              </a:rPr>
              <a:t>8.17</a:t>
            </a:r>
          </a:p>
        </p:txBody>
      </p:sp>
      <p:graphicFrame>
        <p:nvGraphicFramePr>
          <p:cNvPr id="169291" name="Group 331"/>
          <p:cNvGraphicFramePr>
            <a:graphicFrameLocks noGrp="1"/>
          </p:cNvGraphicFramePr>
          <p:nvPr/>
        </p:nvGraphicFramePr>
        <p:xfrm>
          <a:off x="468313" y="2636838"/>
          <a:ext cx="8207375" cy="2767012"/>
        </p:xfrm>
        <a:graphic>
          <a:graphicData uri="http://schemas.openxmlformats.org/drawingml/2006/table">
            <a:tbl>
              <a:tblPr/>
              <a:tblGrid>
                <a:gridCol w="1171575"/>
                <a:gridCol w="1169987"/>
                <a:gridCol w="1171575"/>
                <a:gridCol w="1171575"/>
                <a:gridCol w="1173163"/>
                <a:gridCol w="1174750"/>
                <a:gridCol w="1174750"/>
              </a:tblGrid>
              <a:tr h="228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甲</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乙</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丙</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丁</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戊</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r>
              <a:tr h="258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己</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alpha val="50000"/>
                      </a:srgbClr>
                    </a:solidFill>
                  </a:tcPr>
                </a:tc>
              </a:tr>
            </a:tbl>
          </a:graphicData>
        </a:graphic>
      </p:graphicFrame>
      <p:sp>
        <p:nvSpPr>
          <p:cNvPr id="169288" name="Rectangle 328"/>
          <p:cNvSpPr>
            <a:spLocks noChangeArrowheads="1"/>
          </p:cNvSpPr>
          <p:nvPr/>
        </p:nvSpPr>
        <p:spPr bwMode="auto">
          <a:xfrm>
            <a:off x="0" y="5362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zh-CN" sz="18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strips(downLeft)">
                                      <p:cBhvr>
                                        <p:cTn id="7" dur="500"/>
                                        <p:tgtEl>
                                          <p:spTgt spid="168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8965"/>
                                        </p:tgtEl>
                                        <p:attrNameLst>
                                          <p:attrName>style.visibility</p:attrName>
                                        </p:attrNameLst>
                                      </p:cBhvr>
                                      <p:to>
                                        <p:strVal val="visible"/>
                                      </p:to>
                                    </p:set>
                                    <p:anim calcmode="lin" valueType="num">
                                      <p:cBhvr additive="base">
                                        <p:cTn id="12" dur="500" fill="hold"/>
                                        <p:tgtEl>
                                          <p:spTgt spid="168965"/>
                                        </p:tgtEl>
                                        <p:attrNameLst>
                                          <p:attrName>ppt_x</p:attrName>
                                        </p:attrNameLst>
                                      </p:cBhvr>
                                      <p:tavLst>
                                        <p:tav tm="0">
                                          <p:val>
                                            <p:strVal val="#ppt_x"/>
                                          </p:val>
                                        </p:tav>
                                        <p:tav tm="100000">
                                          <p:val>
                                            <p:strVal val="#ppt_x"/>
                                          </p:val>
                                        </p:tav>
                                      </p:tavLst>
                                    </p:anim>
                                    <p:anim calcmode="lin" valueType="num">
                                      <p:cBhvr additive="base">
                                        <p:cTn id="13" dur="500" fill="hold"/>
                                        <p:tgtEl>
                                          <p:spTgt spid="16896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nodeType="clickEffect">
                                  <p:stCondLst>
                                    <p:cond delay="0"/>
                                  </p:stCondLst>
                                  <p:childTnLst>
                                    <p:set>
                                      <p:cBhvr>
                                        <p:cTn id="17" dur="1" fill="hold">
                                          <p:stCondLst>
                                            <p:cond delay="0"/>
                                          </p:stCondLst>
                                        </p:cTn>
                                        <p:tgtEl>
                                          <p:spTgt spid="169291"/>
                                        </p:tgtEl>
                                        <p:attrNameLst>
                                          <p:attrName>style.visibility</p:attrName>
                                        </p:attrNameLst>
                                      </p:cBhvr>
                                      <p:to>
                                        <p:strVal val="visible"/>
                                      </p:to>
                                    </p:set>
                                    <p:animEffect transition="in" filter="fade">
                                      <p:cBhvr>
                                        <p:cTn id="18" dur="1000"/>
                                        <p:tgtEl>
                                          <p:spTgt spid="169291"/>
                                        </p:tgtEl>
                                      </p:cBhvr>
                                    </p:animEffect>
                                    <p:anim calcmode="lin" valueType="num">
                                      <p:cBhvr>
                                        <p:cTn id="19" dur="1000" fill="hold"/>
                                        <p:tgtEl>
                                          <p:spTgt spid="169291"/>
                                        </p:tgtEl>
                                        <p:attrNameLst>
                                          <p:attrName>ppt_x</p:attrName>
                                        </p:attrNameLst>
                                      </p:cBhvr>
                                      <p:tavLst>
                                        <p:tav tm="0">
                                          <p:val>
                                            <p:strVal val="#ppt_x"/>
                                          </p:val>
                                        </p:tav>
                                        <p:tav tm="100000">
                                          <p:val>
                                            <p:strVal val="#ppt_x"/>
                                          </p:val>
                                        </p:tav>
                                      </p:tavLst>
                                    </p:anim>
                                    <p:anim calcmode="lin" valueType="num">
                                      <p:cBhvr>
                                        <p:cTn id="20" dur="1000" fill="hold"/>
                                        <p:tgtEl>
                                          <p:spTgt spid="1692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p:bldP spid="16896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FB0FF872-5F8C-49A8-8877-79D35B835975}" type="slidenum">
              <a:rPr lang="en-US" altLang="zh-CN"/>
              <a:pPr/>
              <a:t>78</a:t>
            </a:fld>
            <a:endParaRPr lang="en-US" altLang="zh-CN"/>
          </a:p>
        </p:txBody>
      </p:sp>
      <p:sp>
        <p:nvSpPr>
          <p:cNvPr id="169988" name="AutoShape 4"/>
          <p:cNvSpPr>
            <a:spLocks noChangeArrowheads="1"/>
          </p:cNvSpPr>
          <p:nvPr/>
        </p:nvSpPr>
        <p:spPr bwMode="auto">
          <a:xfrm>
            <a:off x="395288" y="476250"/>
            <a:ext cx="8353425" cy="2819400"/>
          </a:xfrm>
          <a:prstGeom prst="foldedCorner">
            <a:avLst>
              <a:gd name="adj" fmla="val 12500"/>
            </a:avLst>
          </a:prstGeom>
          <a:solidFill>
            <a:srgbClr val="FF99CC">
              <a:alpha val="50000"/>
            </a:srgbClr>
          </a:solidFill>
          <a:ln w="12700">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a:solidFill>
                  <a:srgbClr val="000000"/>
                </a:solidFill>
                <a:latin typeface="幼圆" pitchFamily="49" charset="-122"/>
                <a:ea typeface="幼圆" pitchFamily="49" charset="-122"/>
                <a:cs typeface="Times New Roman" pitchFamily="18" charset="0"/>
              </a:rPr>
              <a:t>8</a:t>
            </a:r>
            <a:r>
              <a:rPr lang="zh-CN" altLang="en-US" sz="2000" b="1">
                <a:solidFill>
                  <a:srgbClr val="000000"/>
                </a:solidFill>
                <a:latin typeface="幼圆" pitchFamily="49" charset="-122"/>
                <a:ea typeface="幼圆" pitchFamily="49" charset="-122"/>
                <a:cs typeface="Times New Roman" pitchFamily="18" charset="0"/>
              </a:rPr>
              <a:t>、习题</a:t>
            </a:r>
            <a:r>
              <a:rPr lang="en-US" altLang="zh-CN" sz="2000" b="1">
                <a:solidFill>
                  <a:srgbClr val="000000"/>
                </a:solidFill>
                <a:latin typeface="幼圆" pitchFamily="49" charset="-122"/>
                <a:ea typeface="幼圆" pitchFamily="49" charset="-122"/>
                <a:cs typeface="Times New Roman" pitchFamily="18" charset="0"/>
              </a:rPr>
              <a:t>7</a:t>
            </a:r>
            <a:r>
              <a:rPr lang="zh-CN" altLang="en-US" sz="2000" b="1">
                <a:solidFill>
                  <a:srgbClr val="000000"/>
                </a:solidFill>
                <a:latin typeface="幼圆" pitchFamily="49" charset="-122"/>
                <a:ea typeface="幼圆" pitchFamily="49" charset="-122"/>
                <a:cs typeface="Times New Roman" pitchFamily="18" charset="0"/>
              </a:rPr>
              <a:t>的一般问题：已有</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人报名参加一次共有</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个项目的运动会，报名情况已知。要定出一个比赛项目的顺序表，使每一运动员都不会参加两项连续举行的项目。问是否有这样的顺序？</a:t>
            </a:r>
          </a:p>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）根据问题在多项式时间内作出一个图，该图共有</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个顶点，每一顶点代表一个项目。两个顶点间有边相连当且仅当任一运动员都未同时报名参加这两项比赛。</a:t>
            </a:r>
          </a:p>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）证明问题等价于哈密顿圈问题（</a:t>
            </a:r>
            <a:r>
              <a:rPr lang="en-US" altLang="zh-CN" sz="2000" b="1">
                <a:solidFill>
                  <a:srgbClr val="000000"/>
                </a:solidFill>
                <a:latin typeface="幼圆" pitchFamily="49" charset="-122"/>
                <a:ea typeface="幼圆" pitchFamily="49" charset="-122"/>
                <a:cs typeface="Times New Roman" pitchFamily="18" charset="0"/>
              </a:rPr>
              <a:t>HC</a:t>
            </a:r>
            <a:r>
              <a:rPr lang="zh-CN" altLang="en-US" sz="2000" b="1">
                <a:solidFill>
                  <a:srgbClr val="000000"/>
                </a:solidFill>
                <a:latin typeface="幼圆" pitchFamily="49" charset="-122"/>
                <a:ea typeface="幼圆" pitchFamily="49" charset="-122"/>
                <a:cs typeface="Times New Roman" pitchFamily="18" charset="0"/>
              </a:rPr>
              <a:t>）。由此可见，对于一个规模稍大些的运动会，连想知道是否有这样的顺序一般也是不可能的。</a:t>
            </a:r>
            <a:r>
              <a:rPr lang="zh-CN" altLang="en-US" sz="2000" b="1">
                <a:latin typeface="幼圆" pitchFamily="49" charset="-122"/>
                <a:ea typeface="幼圆"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69988"/>
                                        </p:tgtEl>
                                        <p:attrNameLst>
                                          <p:attrName>style.visibility</p:attrName>
                                        </p:attrNameLst>
                                      </p:cBhvr>
                                      <p:to>
                                        <p:strVal val="visible"/>
                                      </p:to>
                                    </p:set>
                                    <p:animEffect transition="in" filter="checkerboard(across)">
                                      <p:cBhvr>
                                        <p:cTn id="7" dur="500"/>
                                        <p:tgtEl>
                                          <p:spTgt spid="16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BB285A02-2B8B-48A5-9CF8-D9EAB06746CD}" type="slidenum">
              <a:rPr lang="en-US" altLang="zh-CN"/>
              <a:pPr/>
              <a:t>79</a:t>
            </a:fld>
            <a:endParaRPr lang="en-US" altLang="zh-CN"/>
          </a:p>
        </p:txBody>
      </p:sp>
      <p:sp>
        <p:nvSpPr>
          <p:cNvPr id="176136" name="AutoShape 8"/>
          <p:cNvSpPr>
            <a:spLocks noChangeArrowheads="1"/>
          </p:cNvSpPr>
          <p:nvPr/>
        </p:nvSpPr>
        <p:spPr bwMode="auto">
          <a:xfrm>
            <a:off x="395288" y="2349500"/>
            <a:ext cx="8353425" cy="2519363"/>
          </a:xfrm>
          <a:prstGeom prst="foldedCorner">
            <a:avLst>
              <a:gd name="adj" fmla="val 12500"/>
            </a:avLst>
          </a:prstGeom>
          <a:solidFill>
            <a:srgbClr val="99CCFF">
              <a:alpha val="50000"/>
            </a:srgbClr>
          </a:solidFill>
          <a:ln w="9525">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32" name="AutoShape 4"/>
          <p:cNvSpPr>
            <a:spLocks noChangeArrowheads="1"/>
          </p:cNvSpPr>
          <p:nvPr/>
        </p:nvSpPr>
        <p:spPr bwMode="auto">
          <a:xfrm>
            <a:off x="395288" y="5084763"/>
            <a:ext cx="8353425" cy="784225"/>
          </a:xfrm>
          <a:prstGeom prst="foldedCorner">
            <a:avLst>
              <a:gd name="adj" fmla="val 12500"/>
            </a:avLst>
          </a:prstGeom>
          <a:solidFill>
            <a:srgbClr val="99CC00">
              <a:alpha val="50000"/>
            </a:srgbClr>
          </a:solidFill>
          <a:ln w="12700">
            <a:solidFill>
              <a:srgbClr val="008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a:latin typeface="幼圆" pitchFamily="49" charset="-122"/>
                <a:ea typeface="幼圆" pitchFamily="49" charset="-122"/>
              </a:rPr>
              <a:t>10</a:t>
            </a:r>
            <a:r>
              <a:rPr lang="zh-CN" altLang="en-US" sz="2000" b="1">
                <a:latin typeface="幼圆" pitchFamily="49" charset="-122"/>
                <a:ea typeface="幼圆" pitchFamily="49" charset="-122"/>
              </a:rPr>
              <a:t>、一个图被称为平面图，如果它能被画在平面上而使其所有的边互不相交。重画图</a:t>
            </a:r>
            <a:r>
              <a:rPr lang="en-US" altLang="zh-CN" sz="2000" b="1">
                <a:latin typeface="幼圆" pitchFamily="49" charset="-122"/>
                <a:ea typeface="幼圆" pitchFamily="49" charset="-122"/>
              </a:rPr>
              <a:t>8.6</a:t>
            </a:r>
            <a:r>
              <a:rPr lang="zh-CN" altLang="en-US" sz="2000" b="1">
                <a:latin typeface="幼圆" pitchFamily="49" charset="-122"/>
                <a:ea typeface="幼圆" pitchFamily="49" charset="-122"/>
              </a:rPr>
              <a:t>中的（</a:t>
            </a:r>
            <a:r>
              <a:rPr lang="en-US" altLang="zh-CN" sz="2000" b="1" i="1">
                <a:latin typeface="幼圆" pitchFamily="49" charset="-122"/>
                <a:ea typeface="幼圆" pitchFamily="49" charset="-122"/>
              </a:rPr>
              <a:t>a</a:t>
            </a:r>
            <a:r>
              <a:rPr lang="zh-CN" altLang="en-US" sz="2000" b="1">
                <a:latin typeface="幼圆" pitchFamily="49" charset="-122"/>
                <a:ea typeface="幼圆" pitchFamily="49" charset="-122"/>
              </a:rPr>
              <a:t>）和（</a:t>
            </a:r>
            <a:r>
              <a:rPr lang="en-US" altLang="zh-CN" sz="2000" b="1" i="1">
                <a:latin typeface="幼圆" pitchFamily="49" charset="-122"/>
                <a:ea typeface="幼圆" pitchFamily="49" charset="-122"/>
              </a:rPr>
              <a:t>b</a:t>
            </a:r>
            <a:r>
              <a:rPr lang="zh-CN" altLang="en-US" sz="2000" b="1">
                <a:latin typeface="幼圆" pitchFamily="49" charset="-122"/>
                <a:ea typeface="幼圆" pitchFamily="49" charset="-122"/>
              </a:rPr>
              <a:t>），证明它们是平面图。 </a:t>
            </a:r>
          </a:p>
        </p:txBody>
      </p:sp>
      <p:sp>
        <p:nvSpPr>
          <p:cNvPr id="176133" name="AutoShape 5"/>
          <p:cNvSpPr>
            <a:spLocks noChangeArrowheads="1"/>
          </p:cNvSpPr>
          <p:nvPr/>
        </p:nvSpPr>
        <p:spPr bwMode="auto">
          <a:xfrm>
            <a:off x="395288" y="476250"/>
            <a:ext cx="8353425" cy="1798638"/>
          </a:xfrm>
          <a:prstGeom prst="foldedCorner">
            <a:avLst>
              <a:gd name="adj" fmla="val 12500"/>
            </a:avLst>
          </a:prstGeom>
          <a:solidFill>
            <a:srgbClr val="FF9999">
              <a:alpha val="50000"/>
            </a:srgbClr>
          </a:solidFill>
          <a:ln w="9525">
            <a:solidFill>
              <a:srgbClr val="FF505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latin typeface="幼圆" pitchFamily="49" charset="-122"/>
                <a:ea typeface="幼圆" pitchFamily="49" charset="-122"/>
              </a:rPr>
              <a:t>9</a:t>
            </a:r>
            <a:r>
              <a:rPr lang="zh-CN" altLang="en-US" sz="2000" b="1">
                <a:latin typeface="幼圆" pitchFamily="49" charset="-122"/>
                <a:ea typeface="幼圆" pitchFamily="49" charset="-122"/>
              </a:rPr>
              <a:t>、（</a:t>
            </a:r>
            <a:r>
              <a:rPr lang="en-US" altLang="zh-CN" sz="2000" b="1">
                <a:latin typeface="幼圆" pitchFamily="49" charset="-122"/>
                <a:ea typeface="幼圆" pitchFamily="49" charset="-122"/>
              </a:rPr>
              <a:t>1</a:t>
            </a:r>
            <a:r>
              <a:rPr lang="zh-CN" altLang="en-US" sz="2000" b="1">
                <a:latin typeface="幼圆" pitchFamily="49" charset="-122"/>
                <a:ea typeface="幼圆" pitchFamily="49" charset="-122"/>
              </a:rPr>
              <a:t>）判断图 </a:t>
            </a:r>
            <a:r>
              <a:rPr lang="en-US" altLang="zh-CN" sz="2000" b="1">
                <a:latin typeface="幼圆" pitchFamily="49" charset="-122"/>
                <a:ea typeface="幼圆" pitchFamily="49" charset="-122"/>
              </a:rPr>
              <a:t>8.6</a:t>
            </a:r>
            <a:r>
              <a:rPr lang="zh-CN" altLang="en-US" sz="2000" b="1">
                <a:latin typeface="幼圆" pitchFamily="49" charset="-122"/>
                <a:ea typeface="幼圆" pitchFamily="49" charset="-122"/>
              </a:rPr>
              <a:t>中的（</a:t>
            </a:r>
            <a:r>
              <a:rPr lang="en-US" altLang="zh-CN" sz="2000" b="1" i="1">
                <a:latin typeface="幼圆" pitchFamily="49" charset="-122"/>
                <a:ea typeface="幼圆" pitchFamily="49" charset="-122"/>
              </a:rPr>
              <a:t>a</a:t>
            </a:r>
            <a:r>
              <a:rPr lang="zh-CN" altLang="en-US" sz="2000" b="1">
                <a:latin typeface="幼圆" pitchFamily="49" charset="-122"/>
                <a:ea typeface="幼圆" pitchFamily="49" charset="-122"/>
              </a:rPr>
              <a:t>）、（</a:t>
            </a:r>
            <a:r>
              <a:rPr lang="en-US" altLang="zh-CN" sz="2000" b="1" i="1">
                <a:latin typeface="幼圆" pitchFamily="49" charset="-122"/>
                <a:ea typeface="幼圆" pitchFamily="49" charset="-122"/>
              </a:rPr>
              <a:t>b</a:t>
            </a:r>
            <a:r>
              <a:rPr lang="zh-CN" altLang="en-US" sz="2000" b="1">
                <a:latin typeface="幼圆" pitchFamily="49" charset="-122"/>
                <a:ea typeface="幼圆" pitchFamily="49" charset="-122"/>
              </a:rPr>
              <a:t>）是否为哈密顿图，即判断图中是否存在哈密顿圈。</a:t>
            </a:r>
          </a:p>
          <a:p>
            <a:pPr algn="l"/>
            <a:r>
              <a:rPr lang="zh-CN" altLang="en-US" sz="2000" b="1">
                <a:latin typeface="幼圆" pitchFamily="49" charset="-122"/>
                <a:ea typeface="幼圆" pitchFamily="49" charset="-122"/>
              </a:rPr>
              <a:t>（</a:t>
            </a:r>
            <a:r>
              <a:rPr lang="en-US" altLang="zh-CN" sz="2000" b="1">
                <a:latin typeface="幼圆" pitchFamily="49" charset="-122"/>
                <a:ea typeface="幼圆" pitchFamily="49" charset="-122"/>
              </a:rPr>
              <a:t>2</a:t>
            </a:r>
            <a:r>
              <a:rPr lang="zh-CN" altLang="en-US" sz="2000" b="1">
                <a:latin typeface="幼圆" pitchFamily="49" charset="-122"/>
                <a:ea typeface="幼圆" pitchFamily="49" charset="-122"/>
              </a:rPr>
              <a:t>）如果一个图有哈密顿圈，你能想出哪些方式表达它。</a:t>
            </a:r>
          </a:p>
          <a:p>
            <a:pPr algn="l"/>
            <a:r>
              <a:rPr lang="zh-CN" altLang="en-US" sz="2000" b="1">
                <a:latin typeface="幼圆" pitchFamily="49" charset="-122"/>
                <a:ea typeface="幼圆" pitchFamily="49" charset="-122"/>
              </a:rPr>
              <a:t>（</a:t>
            </a:r>
            <a:r>
              <a:rPr lang="en-US" altLang="zh-CN" sz="2000" b="1">
                <a:latin typeface="幼圆" pitchFamily="49" charset="-122"/>
                <a:ea typeface="幼圆" pitchFamily="49" charset="-122"/>
              </a:rPr>
              <a:t>3</a:t>
            </a:r>
            <a:r>
              <a:rPr lang="zh-CN" altLang="en-US" sz="2000" b="1">
                <a:latin typeface="幼圆" pitchFamily="49" charset="-122"/>
                <a:ea typeface="幼圆" pitchFamily="49" charset="-122"/>
              </a:rPr>
              <a:t>）完全图一定有哈密顿圈，试计算</a:t>
            </a:r>
            <a:r>
              <a:rPr lang="en-US" altLang="zh-CN" sz="2000" b="1" i="1">
                <a:latin typeface="幼圆" pitchFamily="49" charset="-122"/>
                <a:ea typeface="幼圆" pitchFamily="49" charset="-122"/>
              </a:rPr>
              <a:t>n</a:t>
            </a:r>
            <a:r>
              <a:rPr lang="zh-CN" altLang="en-US" sz="2000" b="1">
                <a:latin typeface="幼圆" pitchFamily="49" charset="-122"/>
                <a:ea typeface="幼圆" pitchFamily="49" charset="-122"/>
              </a:rPr>
              <a:t>个顶点的完全图中共有多少个哈密顿圈 。</a:t>
            </a:r>
          </a:p>
        </p:txBody>
      </p:sp>
      <p:pic>
        <p:nvPicPr>
          <p:cNvPr id="176134" name="Picture 6"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70827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76135" name="Picture 7"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70827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176133"/>
                                        </p:tgtEl>
                                        <p:attrNameLst>
                                          <p:attrName>style.visibility</p:attrName>
                                        </p:attrNameLst>
                                      </p:cBhvr>
                                      <p:to>
                                        <p:strVal val="visible"/>
                                      </p:to>
                                    </p:set>
                                    <p:anim calcmode="lin" valueType="num">
                                      <p:cBhvr>
                                        <p:cTn id="7" dur="1000" fill="hold"/>
                                        <p:tgtEl>
                                          <p:spTgt spid="176133"/>
                                        </p:tgtEl>
                                        <p:attrNameLst>
                                          <p:attrName>ppt_x</p:attrName>
                                        </p:attrNameLst>
                                      </p:cBhvr>
                                      <p:tavLst>
                                        <p:tav tm="0">
                                          <p:val>
                                            <p:strVal val="#ppt_x-.2"/>
                                          </p:val>
                                        </p:tav>
                                        <p:tav tm="100000">
                                          <p:val>
                                            <p:strVal val="#ppt_x"/>
                                          </p:val>
                                        </p:tav>
                                      </p:tavLst>
                                    </p:anim>
                                    <p:anim calcmode="lin" valueType="num">
                                      <p:cBhvr>
                                        <p:cTn id="8" dur="1000" fill="hold"/>
                                        <p:tgtEl>
                                          <p:spTgt spid="17613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613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176136"/>
                                        </p:tgtEl>
                                        <p:attrNameLst>
                                          <p:attrName>style.visibility</p:attrName>
                                        </p:attrNameLst>
                                      </p:cBhvr>
                                      <p:to>
                                        <p:strVal val="visible"/>
                                      </p:to>
                                    </p:set>
                                    <p:animEffect transition="in" filter="checkerboard(across)">
                                      <p:cBhvr>
                                        <p:cTn id="14" dur="500"/>
                                        <p:tgtEl>
                                          <p:spTgt spid="176136"/>
                                        </p:tgtEl>
                                      </p:cBhvr>
                                    </p:animEffect>
                                  </p:childTnLst>
                                </p:cTn>
                              </p:par>
                            </p:childTnLst>
                          </p:cTn>
                        </p:par>
                        <p:par>
                          <p:cTn id="15" fill="hold" nodeType="afterGroup">
                            <p:stCondLst>
                              <p:cond delay="500"/>
                            </p:stCondLst>
                            <p:childTnLst>
                              <p:par>
                                <p:cTn id="16" presetID="22" presetClass="entr" presetSubtype="4" fill="hold" nodeType="afterEffect">
                                  <p:stCondLst>
                                    <p:cond delay="0"/>
                                  </p:stCondLst>
                                  <p:childTnLst>
                                    <p:set>
                                      <p:cBhvr>
                                        <p:cTn id="17" dur="1" fill="hold">
                                          <p:stCondLst>
                                            <p:cond delay="0"/>
                                          </p:stCondLst>
                                        </p:cTn>
                                        <p:tgtEl>
                                          <p:spTgt spid="176134"/>
                                        </p:tgtEl>
                                        <p:attrNameLst>
                                          <p:attrName>style.visibility</p:attrName>
                                        </p:attrNameLst>
                                      </p:cBhvr>
                                      <p:to>
                                        <p:strVal val="visible"/>
                                      </p:to>
                                    </p:set>
                                    <p:animEffect transition="in" filter="wipe(down)">
                                      <p:cBhvr>
                                        <p:cTn id="18" dur="500"/>
                                        <p:tgtEl>
                                          <p:spTgt spid="176134"/>
                                        </p:tgtEl>
                                      </p:cBhvr>
                                    </p:animEffect>
                                  </p:childTnLst>
                                </p:cTn>
                              </p:par>
                            </p:childTnLst>
                          </p:cTn>
                        </p:par>
                        <p:par>
                          <p:cTn id="19" fill="hold" nodeType="afterGroup">
                            <p:stCondLst>
                              <p:cond delay="1000"/>
                            </p:stCondLst>
                            <p:childTnLst>
                              <p:par>
                                <p:cTn id="20" presetID="22" presetClass="entr" presetSubtype="4" fill="hold" nodeType="afterEffect">
                                  <p:stCondLst>
                                    <p:cond delay="0"/>
                                  </p:stCondLst>
                                  <p:childTnLst>
                                    <p:set>
                                      <p:cBhvr>
                                        <p:cTn id="21" dur="1" fill="hold">
                                          <p:stCondLst>
                                            <p:cond delay="0"/>
                                          </p:stCondLst>
                                        </p:cTn>
                                        <p:tgtEl>
                                          <p:spTgt spid="176135"/>
                                        </p:tgtEl>
                                        <p:attrNameLst>
                                          <p:attrName>style.visibility</p:attrName>
                                        </p:attrNameLst>
                                      </p:cBhvr>
                                      <p:to>
                                        <p:strVal val="visible"/>
                                      </p:to>
                                    </p:set>
                                    <p:animEffect transition="in" filter="wipe(down)">
                                      <p:cBhvr>
                                        <p:cTn id="22" dur="500"/>
                                        <p:tgtEl>
                                          <p:spTgt spid="1761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76132"/>
                                        </p:tgtEl>
                                        <p:attrNameLst>
                                          <p:attrName>style.visibility</p:attrName>
                                        </p:attrNameLst>
                                      </p:cBhvr>
                                      <p:to>
                                        <p:strVal val="visible"/>
                                      </p:to>
                                    </p:set>
                                    <p:animEffect transition="in" filter="fade">
                                      <p:cBhvr>
                                        <p:cTn id="27" dur="1000"/>
                                        <p:tgtEl>
                                          <p:spTgt spid="176132"/>
                                        </p:tgtEl>
                                      </p:cBhvr>
                                    </p:animEffect>
                                    <p:anim calcmode="lin" valueType="num">
                                      <p:cBhvr>
                                        <p:cTn id="28" dur="1000" fill="hold"/>
                                        <p:tgtEl>
                                          <p:spTgt spid="176132"/>
                                        </p:tgtEl>
                                        <p:attrNameLst>
                                          <p:attrName>ppt_x</p:attrName>
                                        </p:attrNameLst>
                                      </p:cBhvr>
                                      <p:tavLst>
                                        <p:tav tm="0">
                                          <p:val>
                                            <p:strVal val="#ppt_x"/>
                                          </p:val>
                                        </p:tav>
                                        <p:tav tm="100000">
                                          <p:val>
                                            <p:strVal val="#ppt_x"/>
                                          </p:val>
                                        </p:tav>
                                      </p:tavLst>
                                    </p:anim>
                                    <p:anim calcmode="lin" valueType="num">
                                      <p:cBhvr>
                                        <p:cTn id="29" dur="900" decel="100000" fill="hold"/>
                                        <p:tgtEl>
                                          <p:spTgt spid="176132"/>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61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6" grpId="0" animBg="1"/>
      <p:bldP spid="176132" grpId="0" animBg="1"/>
      <p:bldP spid="17613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AE6844B2-8A62-43E0-8FA8-F2A13BD5E7A1}" type="slidenum">
              <a:rPr lang="en-US" altLang="zh-CN"/>
              <a:pPr/>
              <a:t>8</a:t>
            </a:fld>
            <a:endParaRPr lang="en-US" altLang="zh-CN"/>
          </a:p>
        </p:txBody>
      </p:sp>
      <p:sp>
        <p:nvSpPr>
          <p:cNvPr id="73733" name="Rectangle 5"/>
          <p:cNvSpPr>
            <a:spLocks noChangeArrowheads="1"/>
          </p:cNvSpPr>
          <p:nvPr/>
        </p:nvSpPr>
        <p:spPr bwMode="auto">
          <a:xfrm>
            <a:off x="446088" y="3933825"/>
            <a:ext cx="3910012" cy="2374900"/>
          </a:xfrm>
          <a:prstGeom prst="rect">
            <a:avLst/>
          </a:prstGeom>
          <a:solidFill>
            <a:srgbClr val="339966">
              <a:alpha val="7001"/>
            </a:srgbClr>
          </a:solidFill>
          <a:ln w="9525">
            <a:solidFill>
              <a:srgbClr val="0033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bg2"/>
              </a:buClr>
              <a:buSzPct val="75000"/>
              <a:buFont typeface="Wingdings" pitchFamily="2" charset="2"/>
              <a:buNone/>
            </a:pPr>
            <a:r>
              <a:rPr lang="zh-CN" altLang="en-US" sz="2000">
                <a:latin typeface="幼圆" pitchFamily="49" charset="-122"/>
                <a:ea typeface="幼圆" pitchFamily="49" charset="-122"/>
              </a:rPr>
              <a:t>图</a:t>
            </a:r>
            <a:r>
              <a:rPr lang="en-US" altLang="zh-CN" sz="2000">
                <a:latin typeface="幼圆" pitchFamily="49" charset="-122"/>
                <a:ea typeface="幼圆" pitchFamily="49" charset="-122"/>
              </a:rPr>
              <a:t>8.1</a:t>
            </a:r>
          </a:p>
        </p:txBody>
      </p:sp>
      <p:sp>
        <p:nvSpPr>
          <p:cNvPr id="73738" name="AutoShape 10"/>
          <p:cNvSpPr>
            <a:spLocks noChangeArrowheads="1"/>
          </p:cNvSpPr>
          <p:nvPr/>
        </p:nvSpPr>
        <p:spPr bwMode="auto">
          <a:xfrm>
            <a:off x="4572000" y="3802063"/>
            <a:ext cx="4032250" cy="2867025"/>
          </a:xfrm>
          <a:prstGeom prst="flowChartMultidocument">
            <a:avLst/>
          </a:prstGeom>
          <a:solidFill>
            <a:srgbClr val="99CC00">
              <a:alpha val="57001"/>
            </a:srgbClr>
          </a:solidFill>
          <a:ln w="19050">
            <a:solidFill>
              <a:srgbClr val="0033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20000"/>
              </a:spcBef>
              <a:buClr>
                <a:schemeClr val="bg2"/>
              </a:buClr>
              <a:buSzPct val="75000"/>
              <a:buFont typeface="Wingdings" pitchFamily="2" charset="2"/>
              <a:buNone/>
            </a:pPr>
            <a:r>
              <a:rPr lang="zh-CN" altLang="en-US" sz="2000">
                <a:latin typeface="楷体_GB2312" pitchFamily="49" charset="-122"/>
                <a:ea typeface="楷体_GB2312" pitchFamily="49" charset="-122"/>
              </a:rPr>
              <a:t>对于例</a:t>
            </a:r>
            <a:r>
              <a:rPr lang="en-US" altLang="zh-CN" sz="2000">
                <a:latin typeface="楷体_GB2312" pitchFamily="49" charset="-122"/>
                <a:ea typeface="楷体_GB2312" pitchFamily="49" charset="-122"/>
              </a:rPr>
              <a:t>8.1</a:t>
            </a:r>
            <a:r>
              <a:rPr lang="zh-CN" altLang="en-US" sz="2000">
                <a:latin typeface="楷体_GB2312" pitchFamily="49" charset="-122"/>
                <a:ea typeface="楷体_GB2312" pitchFamily="49" charset="-122"/>
              </a:rPr>
              <a:t>，显然等位线越趋于右上方，其上的点具有越大的目标函数值。不难看出，本例的最优解为</a:t>
            </a:r>
            <a:r>
              <a:rPr lang="en-US" altLang="zh-CN" sz="2000" i="1">
                <a:solidFill>
                  <a:srgbClr val="000000"/>
                </a:solidFill>
                <a:latin typeface="Times New Roman" pitchFamily="18" charset="0"/>
                <a:cs typeface="Times New Roman" pitchFamily="18" charset="0"/>
              </a:rPr>
              <a:t>x</a:t>
            </a:r>
            <a:r>
              <a:rPr lang="en-US" altLang="zh-CN" sz="2000" baseline="30000">
                <a:solidFill>
                  <a:srgbClr val="000000"/>
                </a:solidFill>
                <a:latin typeface="Times New Roman" pitchFamily="18" charset="0"/>
                <a:cs typeface="Times New Roman" pitchFamily="18" charset="0"/>
              </a:rPr>
              <a:t>*</a:t>
            </a:r>
            <a:r>
              <a:rPr lang="en-US" altLang="zh-CN" sz="2000">
                <a:solidFill>
                  <a:srgbClr val="000000"/>
                </a:solidFill>
                <a:latin typeface="Times New Roman" pitchFamily="18" charset="0"/>
                <a:cs typeface="Times New Roman" pitchFamily="18" charset="0"/>
              </a:rPr>
              <a:t>=(2,6)</a:t>
            </a:r>
            <a:r>
              <a:rPr lang="en-US" altLang="zh-CN" sz="2000" i="1" baseline="30000">
                <a:solidFill>
                  <a:srgbClr val="000000"/>
                </a:solidFill>
                <a:latin typeface="Times New Roman" pitchFamily="18" charset="0"/>
                <a:cs typeface="Times New Roman" pitchFamily="18" charset="0"/>
              </a:rPr>
              <a:t>T</a:t>
            </a:r>
            <a:r>
              <a:rPr lang="en-US" altLang="zh-CN" sz="2000" i="1">
                <a:latin typeface="楷体_GB2312" pitchFamily="49" charset="-122"/>
                <a:ea typeface="楷体_GB2312" pitchFamily="49" charset="-122"/>
              </a:rPr>
              <a:t> </a:t>
            </a:r>
            <a:r>
              <a:rPr lang="zh-CN" altLang="en-US" sz="2000">
                <a:latin typeface="楷体_GB2312" pitchFamily="49" charset="-122"/>
                <a:ea typeface="楷体_GB2312" pitchFamily="49" charset="-122"/>
              </a:rPr>
              <a:t>，最优目标值</a:t>
            </a:r>
            <a:r>
              <a:rPr lang="en-US" altLang="zh-CN" sz="2000" i="1">
                <a:solidFill>
                  <a:srgbClr val="000000"/>
                </a:solidFill>
                <a:latin typeface="Times New Roman" pitchFamily="18" charset="0"/>
                <a:cs typeface="Times New Roman" pitchFamily="18" charset="0"/>
              </a:rPr>
              <a:t>z</a:t>
            </a:r>
            <a:r>
              <a:rPr lang="en-US" altLang="zh-CN" sz="2000" baseline="30000">
                <a:solidFill>
                  <a:srgbClr val="000000"/>
                </a:solidFill>
                <a:latin typeface="Times New Roman" pitchFamily="18" charset="0"/>
                <a:cs typeface="Times New Roman" pitchFamily="18" charset="0"/>
              </a:rPr>
              <a:t>*</a:t>
            </a:r>
            <a:r>
              <a:rPr lang="en-US" altLang="zh-CN" sz="2000">
                <a:solidFill>
                  <a:srgbClr val="000000"/>
                </a:solidFill>
                <a:latin typeface="Times New Roman" pitchFamily="18" charset="0"/>
                <a:cs typeface="Times New Roman" pitchFamily="18" charset="0"/>
              </a:rPr>
              <a:t>=26</a:t>
            </a:r>
            <a:r>
              <a:rPr lang="en-US" altLang="zh-CN" sz="2000" i="1">
                <a:latin typeface="楷体_GB2312" pitchFamily="49" charset="-122"/>
                <a:ea typeface="楷体_GB2312" pitchFamily="49" charset="-122"/>
              </a:rPr>
              <a:t> </a:t>
            </a:r>
            <a:r>
              <a:rPr lang="zh-CN" altLang="en-US" sz="2000">
                <a:latin typeface="楷体_GB2312" pitchFamily="49" charset="-122"/>
                <a:ea typeface="楷体_GB2312" pitchFamily="49" charset="-122"/>
              </a:rPr>
              <a:t>。</a:t>
            </a:r>
            <a:endParaRPr lang="zh-CN" altLang="en-US"/>
          </a:p>
        </p:txBody>
      </p:sp>
      <p:sp>
        <p:nvSpPr>
          <p:cNvPr id="73730" name="Rectangle 2"/>
          <p:cNvSpPr>
            <a:spLocks noGrp="1" noChangeArrowheads="1"/>
          </p:cNvSpPr>
          <p:nvPr>
            <p:ph type="title"/>
          </p:nvPr>
        </p:nvSpPr>
        <p:spPr>
          <a:xfrm>
            <a:off x="468313" y="457200"/>
            <a:ext cx="8207375" cy="955675"/>
          </a:xfrm>
          <a:noFill/>
          <a:ln>
            <a:solidFill>
              <a:srgbClr val="003300"/>
            </a:solidFill>
          </a:ln>
        </p:spPr>
        <p:txBody>
          <a:bodyPr/>
          <a:lstStyle/>
          <a:p>
            <a:r>
              <a:rPr lang="zh-CN" altLang="en-US">
                <a:solidFill>
                  <a:srgbClr val="0E8435"/>
                </a:solidFill>
              </a:rPr>
              <a:t>三、线性规划的图解法</a:t>
            </a:r>
          </a:p>
        </p:txBody>
      </p:sp>
      <p:sp>
        <p:nvSpPr>
          <p:cNvPr id="73735" name="AutoShape 7"/>
          <p:cNvSpPr>
            <a:spLocks noChangeArrowheads="1"/>
          </p:cNvSpPr>
          <p:nvPr/>
        </p:nvSpPr>
        <p:spPr bwMode="auto">
          <a:xfrm>
            <a:off x="539750" y="1592263"/>
            <a:ext cx="8135938" cy="2062162"/>
          </a:xfrm>
          <a:prstGeom prst="foldedCorner">
            <a:avLst>
              <a:gd name="adj" fmla="val 12500"/>
            </a:avLst>
          </a:prstGeom>
          <a:solidFill>
            <a:srgbClr val="99CC00">
              <a:alpha val="35001"/>
            </a:srgbClr>
          </a:solidFill>
          <a:ln w="19050">
            <a:solidFill>
              <a:srgbClr val="00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20000"/>
              </a:spcBef>
              <a:buClr>
                <a:schemeClr val="bg2"/>
              </a:buClr>
              <a:buSzPct val="75000"/>
              <a:buFont typeface="Wingdings" pitchFamily="2" charset="2"/>
              <a:buNone/>
            </a:pPr>
            <a:r>
              <a:rPr lang="zh-CN" altLang="en-US" sz="2400">
                <a:latin typeface="幼圆" pitchFamily="49" charset="-122"/>
                <a:ea typeface="幼圆" pitchFamily="49" charset="-122"/>
              </a:rPr>
              <a:t>为了了解线性规划问题的特征并导出求解它的单纯形法，我们先应用图解法来求解例</a:t>
            </a:r>
            <a:r>
              <a:rPr lang="en-US" altLang="zh-CN" sz="2400">
                <a:latin typeface="幼圆" pitchFamily="49" charset="-122"/>
                <a:ea typeface="幼圆" pitchFamily="49" charset="-122"/>
              </a:rPr>
              <a:t>8.1</a:t>
            </a:r>
            <a:r>
              <a:rPr lang="zh-CN" altLang="en-US" sz="2400">
                <a:latin typeface="幼圆" pitchFamily="49" charset="-122"/>
                <a:ea typeface="幼圆" pitchFamily="49" charset="-122"/>
              </a:rPr>
              <a:t>。满足线性规划所有约束条件的点称为问题的可行点（或可行解），所有可行点构成的集合称为问题的可行域，记为</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。对于每一固定的值</a:t>
            </a:r>
            <a:r>
              <a:rPr lang="en-US" altLang="zh-CN" sz="2400" i="1">
                <a:latin typeface="幼圆" pitchFamily="49" charset="-122"/>
                <a:ea typeface="幼圆" pitchFamily="49" charset="-122"/>
              </a:rPr>
              <a:t>z</a:t>
            </a:r>
            <a:r>
              <a:rPr lang="zh-CN" altLang="en-US" sz="2400">
                <a:latin typeface="幼圆" pitchFamily="49" charset="-122"/>
                <a:ea typeface="幼圆" pitchFamily="49" charset="-122"/>
              </a:rPr>
              <a:t>，使目标函数值等于</a:t>
            </a:r>
            <a:r>
              <a:rPr lang="en-US" altLang="zh-CN" sz="2400" i="1">
                <a:latin typeface="幼圆" pitchFamily="49" charset="-122"/>
                <a:ea typeface="幼圆" pitchFamily="49" charset="-122"/>
              </a:rPr>
              <a:t>z</a:t>
            </a:r>
            <a:r>
              <a:rPr lang="zh-CN" altLang="en-US" sz="2400">
                <a:latin typeface="幼圆" pitchFamily="49" charset="-122"/>
                <a:ea typeface="幼圆" pitchFamily="49" charset="-122"/>
              </a:rPr>
              <a:t>的点构成的直线称为目标函数等位线，当</a:t>
            </a:r>
            <a:r>
              <a:rPr lang="en-US" altLang="zh-CN" sz="2400" i="1">
                <a:latin typeface="幼圆" pitchFamily="49" charset="-122"/>
                <a:ea typeface="幼圆" pitchFamily="49" charset="-122"/>
              </a:rPr>
              <a:t>z</a:t>
            </a:r>
            <a:r>
              <a:rPr lang="zh-CN" altLang="en-US" sz="2400">
                <a:latin typeface="幼圆" pitchFamily="49" charset="-122"/>
                <a:ea typeface="幼圆" pitchFamily="49" charset="-122"/>
              </a:rPr>
              <a:t>变动时，我们得到一族平行直线（图</a:t>
            </a:r>
            <a:r>
              <a:rPr lang="en-US" altLang="zh-CN" sz="2400">
                <a:latin typeface="幼圆" pitchFamily="49" charset="-122"/>
                <a:ea typeface="幼圆" pitchFamily="49" charset="-122"/>
              </a:rPr>
              <a:t>8.1</a:t>
            </a:r>
            <a:r>
              <a:rPr lang="zh-CN" altLang="en-US" sz="2400">
                <a:latin typeface="幼圆" pitchFamily="49" charset="-122"/>
                <a:ea typeface="幼圆" pitchFamily="49" charset="-122"/>
              </a:rPr>
              <a:t>）。</a:t>
            </a:r>
            <a:endParaRPr lang="zh-CN" altLang="en-US"/>
          </a:p>
        </p:txBody>
      </p:sp>
      <p:pic>
        <p:nvPicPr>
          <p:cNvPr id="73740" name="Picture 12" descr="Untitle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221163"/>
            <a:ext cx="238125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0-#ppt_w/2"/>
                                          </p:val>
                                        </p:tav>
                                        <p:tav tm="100000">
                                          <p:val>
                                            <p:strVal val="#ppt_x"/>
                                          </p:val>
                                        </p:tav>
                                      </p:tavLst>
                                    </p:anim>
                                    <p:anim calcmode="lin" valueType="num">
                                      <p:cBhvr additive="base">
                                        <p:cTn id="8" dur="500" fill="hold"/>
                                        <p:tgtEl>
                                          <p:spTgt spid="737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73735"/>
                                        </p:tgtEl>
                                        <p:attrNameLst>
                                          <p:attrName>style.visibility</p:attrName>
                                        </p:attrNameLst>
                                      </p:cBhvr>
                                      <p:to>
                                        <p:strVal val="visible"/>
                                      </p:to>
                                    </p:set>
                                    <p:animEffect transition="in" filter="strips(downLeft)">
                                      <p:cBhvr>
                                        <p:cTn id="13" dur="500"/>
                                        <p:tgtEl>
                                          <p:spTgt spid="7373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3733"/>
                                        </p:tgtEl>
                                        <p:attrNameLst>
                                          <p:attrName>style.visibility</p:attrName>
                                        </p:attrNameLst>
                                      </p:cBhvr>
                                      <p:to>
                                        <p:strVal val="visible"/>
                                      </p:to>
                                    </p:set>
                                    <p:animEffect transition="in" filter="wipe(left)">
                                      <p:cBhvr>
                                        <p:cTn id="18" dur="500"/>
                                        <p:tgtEl>
                                          <p:spTgt spid="73733"/>
                                        </p:tgtEl>
                                      </p:cBhvr>
                                    </p:animEffect>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73740"/>
                                        </p:tgtEl>
                                        <p:attrNameLst>
                                          <p:attrName>style.visibility</p:attrName>
                                        </p:attrNameLst>
                                      </p:cBhvr>
                                      <p:to>
                                        <p:strVal val="visible"/>
                                      </p:to>
                                    </p:set>
                                    <p:animEffect transition="in" filter="dissolve">
                                      <p:cBhvr>
                                        <p:cTn id="22" dur="500"/>
                                        <p:tgtEl>
                                          <p:spTgt spid="737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3" nodeType="clickEffect">
                                  <p:stCondLst>
                                    <p:cond delay="0"/>
                                  </p:stCondLst>
                                  <p:childTnLst>
                                    <p:set>
                                      <p:cBhvr>
                                        <p:cTn id="26" dur="1" fill="hold">
                                          <p:stCondLst>
                                            <p:cond delay="0"/>
                                          </p:stCondLst>
                                        </p:cTn>
                                        <p:tgtEl>
                                          <p:spTgt spid="73738"/>
                                        </p:tgtEl>
                                        <p:attrNameLst>
                                          <p:attrName>style.visibility</p:attrName>
                                        </p:attrNameLst>
                                      </p:cBhvr>
                                      <p:to>
                                        <p:strVal val="visible"/>
                                      </p:to>
                                    </p:set>
                                    <p:animEffect transition="in" filter="randombar(horizontal)">
                                      <p:cBhvr>
                                        <p:cTn id="27"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nimBg="1"/>
      <p:bldP spid="73738" grpId="3" animBg="1"/>
      <p:bldP spid="73730" grpId="0" animBg="1"/>
      <p:bldP spid="7373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3"/>
          <p:cNvSpPr>
            <a:spLocks noGrp="1"/>
          </p:cNvSpPr>
          <p:nvPr>
            <p:ph type="sldNum" sz="quarter" idx="10"/>
          </p:nvPr>
        </p:nvSpPr>
        <p:spPr/>
        <p:txBody>
          <a:bodyPr/>
          <a:lstStyle/>
          <a:p>
            <a:fld id="{83F59D96-AD69-4A9C-8B8F-D727DD6DE08A}" type="slidenum">
              <a:rPr lang="en-US" altLang="zh-CN"/>
              <a:pPr/>
              <a:t>80</a:t>
            </a:fld>
            <a:endParaRPr lang="en-US" altLang="zh-CN"/>
          </a:p>
        </p:txBody>
      </p:sp>
      <p:sp>
        <p:nvSpPr>
          <p:cNvPr id="171012" name="AutoShape 4"/>
          <p:cNvSpPr>
            <a:spLocks noChangeArrowheads="1"/>
          </p:cNvSpPr>
          <p:nvPr/>
        </p:nvSpPr>
        <p:spPr bwMode="auto">
          <a:xfrm>
            <a:off x="468313" y="404813"/>
            <a:ext cx="8207375" cy="1458912"/>
          </a:xfrm>
          <a:prstGeom prst="foldedCorner">
            <a:avLst>
              <a:gd name="adj" fmla="val 12500"/>
            </a:avLst>
          </a:prstGeom>
          <a:solidFill>
            <a:srgbClr val="99CCFF">
              <a:alpha val="50000"/>
            </a:srgbClr>
          </a:solidFill>
          <a:ln w="9525">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latin typeface="幼圆" pitchFamily="49" charset="-122"/>
                <a:ea typeface="幼圆" pitchFamily="49" charset="-122"/>
              </a:rPr>
              <a:t>11</a:t>
            </a:r>
            <a:r>
              <a:rPr lang="zh-CN" altLang="en-US" sz="2000" b="1">
                <a:latin typeface="幼圆" pitchFamily="49" charset="-122"/>
                <a:ea typeface="幼圆" pitchFamily="49" charset="-122"/>
              </a:rPr>
              <a:t>、</a:t>
            </a:r>
            <a:r>
              <a:rPr lang="en-US" altLang="zh-CN" sz="2000" b="1">
                <a:latin typeface="幼圆" pitchFamily="49" charset="-122"/>
                <a:ea typeface="幼圆" pitchFamily="49" charset="-122"/>
              </a:rPr>
              <a:t>Kuratowski</a:t>
            </a:r>
            <a:r>
              <a:rPr lang="zh-CN" altLang="en-US" sz="2000" b="1">
                <a:latin typeface="幼圆" pitchFamily="49" charset="-122"/>
                <a:ea typeface="幼圆" pitchFamily="49" charset="-122"/>
              </a:rPr>
              <a:t>证明，平面图中的团最多只能包含</a:t>
            </a:r>
            <a:r>
              <a:rPr lang="en-US" altLang="zh-CN" sz="2000" b="1">
                <a:latin typeface="幼圆" pitchFamily="49" charset="-122"/>
                <a:ea typeface="幼圆" pitchFamily="49" charset="-122"/>
              </a:rPr>
              <a:t>4</a:t>
            </a:r>
            <a:r>
              <a:rPr lang="zh-CN" altLang="en-US" sz="2000" b="1">
                <a:latin typeface="幼圆" pitchFamily="49" charset="-122"/>
                <a:ea typeface="幼圆" pitchFamily="49" charset="-122"/>
              </a:rPr>
              <a:t>个顶点。请据此构造一个求平面图最大团的有效算法。（你的算法也许要</a:t>
            </a:r>
            <a:r>
              <a:rPr lang="en-US" altLang="zh-CN" sz="2000" b="1" i="1">
                <a:latin typeface="幼圆" pitchFamily="49" charset="-122"/>
                <a:ea typeface="幼圆" pitchFamily="49" charset="-122"/>
              </a:rPr>
              <a:t>O</a:t>
            </a:r>
            <a:r>
              <a:rPr lang="zh-CN" altLang="en-US" sz="2000" b="1">
                <a:latin typeface="幼圆" pitchFamily="49" charset="-122"/>
                <a:ea typeface="幼圆" pitchFamily="49" charset="-122"/>
              </a:rPr>
              <a:t>（</a:t>
            </a:r>
            <a:r>
              <a:rPr lang="en-US" altLang="zh-CN" sz="2000" b="1">
                <a:latin typeface="幼圆" pitchFamily="49" charset="-122"/>
                <a:ea typeface="幼圆" pitchFamily="49" charset="-122"/>
              </a:rPr>
              <a:t>| </a:t>
            </a:r>
            <a:r>
              <a:rPr lang="en-US" altLang="zh-CN" sz="2000" b="1" i="1">
                <a:latin typeface="幼圆" pitchFamily="49" charset="-122"/>
                <a:ea typeface="幼圆" pitchFamily="49" charset="-122"/>
              </a:rPr>
              <a:t>V</a:t>
            </a:r>
            <a:r>
              <a:rPr lang="en-US" altLang="zh-CN" sz="2000" b="1">
                <a:latin typeface="幼圆" pitchFamily="49" charset="-122"/>
                <a:ea typeface="幼圆" pitchFamily="49" charset="-122"/>
              </a:rPr>
              <a:t> |4</a:t>
            </a:r>
            <a:r>
              <a:rPr lang="zh-CN" altLang="en-US" sz="2000" b="1">
                <a:latin typeface="幼圆" pitchFamily="49" charset="-122"/>
                <a:ea typeface="幼圆" pitchFamily="49" charset="-122"/>
              </a:rPr>
              <a:t>）计算量，但目前最好的算法只需要</a:t>
            </a:r>
            <a:r>
              <a:rPr lang="en-US" altLang="zh-CN" sz="2000" b="1" i="1">
                <a:latin typeface="幼圆" pitchFamily="49" charset="-122"/>
                <a:ea typeface="幼圆" pitchFamily="49" charset="-122"/>
              </a:rPr>
              <a:t>O</a:t>
            </a:r>
            <a:r>
              <a:rPr lang="zh-CN" altLang="en-US" sz="2000" b="1">
                <a:latin typeface="幼圆" pitchFamily="49" charset="-122"/>
                <a:ea typeface="幼圆" pitchFamily="49" charset="-122"/>
              </a:rPr>
              <a:t>（</a:t>
            </a:r>
            <a:r>
              <a:rPr lang="en-US" altLang="zh-CN" sz="2000" b="1">
                <a:latin typeface="幼圆" pitchFamily="49" charset="-122"/>
                <a:ea typeface="幼圆" pitchFamily="49" charset="-122"/>
              </a:rPr>
              <a:t>| </a:t>
            </a:r>
            <a:r>
              <a:rPr lang="en-US" altLang="zh-CN" sz="2000" b="1" i="1">
                <a:latin typeface="幼圆" pitchFamily="49" charset="-122"/>
                <a:ea typeface="幼圆" pitchFamily="49" charset="-122"/>
              </a:rPr>
              <a:t>V</a:t>
            </a:r>
            <a:r>
              <a:rPr lang="en-US" altLang="zh-CN" sz="2000" b="1">
                <a:latin typeface="幼圆" pitchFamily="49" charset="-122"/>
                <a:ea typeface="幼圆" pitchFamily="49" charset="-122"/>
              </a:rPr>
              <a:t> |</a:t>
            </a:r>
            <a:r>
              <a:rPr lang="zh-CN" altLang="en-US" sz="2000" b="1">
                <a:latin typeface="幼圆" pitchFamily="49" charset="-122"/>
                <a:ea typeface="幼圆" pitchFamily="49" charset="-122"/>
              </a:rPr>
              <a:t>），当然算法是精心设计而比较精细的。）</a:t>
            </a:r>
          </a:p>
        </p:txBody>
      </p:sp>
      <p:sp>
        <p:nvSpPr>
          <p:cNvPr id="171013" name="AutoShape 5"/>
          <p:cNvSpPr>
            <a:spLocks noChangeArrowheads="1"/>
          </p:cNvSpPr>
          <p:nvPr/>
        </p:nvSpPr>
        <p:spPr bwMode="auto">
          <a:xfrm>
            <a:off x="468313" y="1916113"/>
            <a:ext cx="8207375" cy="1120775"/>
          </a:xfrm>
          <a:prstGeom prst="foldedCorner">
            <a:avLst>
              <a:gd name="adj" fmla="val 12500"/>
            </a:avLst>
          </a:prstGeom>
          <a:solidFill>
            <a:srgbClr val="CC99FF">
              <a:alpha val="30000"/>
            </a:srgbClr>
          </a:solidFill>
          <a:ln w="9525">
            <a:solidFill>
              <a:srgbClr val="80008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a:latin typeface="幼圆" pitchFamily="49" charset="-122"/>
                <a:ea typeface="幼圆" pitchFamily="49" charset="-122"/>
              </a:rPr>
              <a:t>12</a:t>
            </a:r>
            <a:r>
              <a:rPr lang="zh-CN" altLang="en-US" sz="2000" b="1">
                <a:latin typeface="幼圆" pitchFamily="49" charset="-122"/>
                <a:ea typeface="幼圆" pitchFamily="49" charset="-122"/>
              </a:rPr>
              <a:t>、要调配红、蓝、白、黑、黄五种颜色的油漆。清洗工具花费的时间既和原色彩有关又和拟调什么颜色有关，所化时间（分）见表</a:t>
            </a:r>
            <a:r>
              <a:rPr lang="en-US" altLang="zh-CN" sz="2000" b="1">
                <a:latin typeface="幼圆" pitchFamily="49" charset="-122"/>
                <a:ea typeface="幼圆" pitchFamily="49" charset="-122"/>
              </a:rPr>
              <a:t>8.18</a:t>
            </a:r>
            <a:r>
              <a:rPr lang="zh-CN" altLang="en-US" sz="2000" b="1">
                <a:latin typeface="幼圆" pitchFamily="49" charset="-122"/>
                <a:ea typeface="幼圆" pitchFamily="49" charset="-122"/>
              </a:rPr>
              <a:t>。易见这是一个</a:t>
            </a:r>
            <a:r>
              <a:rPr lang="en-US" altLang="zh-CN" sz="2000" b="1">
                <a:latin typeface="幼圆" pitchFamily="49" charset="-122"/>
                <a:ea typeface="幼圆" pitchFamily="49" charset="-122"/>
              </a:rPr>
              <a:t>TSP</a:t>
            </a:r>
            <a:r>
              <a:rPr lang="zh-CN" altLang="en-US" sz="2000" b="1">
                <a:latin typeface="幼圆" pitchFamily="49" charset="-122"/>
                <a:ea typeface="幼圆" pitchFamily="49" charset="-122"/>
              </a:rPr>
              <a:t>。 </a:t>
            </a:r>
          </a:p>
        </p:txBody>
      </p:sp>
      <p:sp>
        <p:nvSpPr>
          <p:cNvPr id="171014" name="Rectangle 6"/>
          <p:cNvSpPr>
            <a:spLocks noChangeArrowheads="1"/>
          </p:cNvSpPr>
          <p:nvPr/>
        </p:nvSpPr>
        <p:spPr bwMode="auto">
          <a:xfrm>
            <a:off x="3059113" y="2708275"/>
            <a:ext cx="801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1600" b="1">
                <a:latin typeface="幼圆" pitchFamily="49" charset="-122"/>
                <a:ea typeface="幼圆" pitchFamily="49" charset="-122"/>
                <a:cs typeface="Times New Roman" pitchFamily="18" charset="0"/>
              </a:rPr>
              <a:t>表</a:t>
            </a:r>
            <a:r>
              <a:rPr lang="en-US" altLang="zh-CN" sz="1600" b="1">
                <a:latin typeface="幼圆" pitchFamily="49" charset="-122"/>
                <a:ea typeface="幼圆" pitchFamily="49" charset="-122"/>
                <a:cs typeface="Times New Roman" pitchFamily="18" charset="0"/>
              </a:rPr>
              <a:t>8.18</a:t>
            </a:r>
          </a:p>
        </p:txBody>
      </p:sp>
      <p:graphicFrame>
        <p:nvGraphicFramePr>
          <p:cNvPr id="171262" name="Group 254"/>
          <p:cNvGraphicFramePr>
            <a:graphicFrameLocks noGrp="1"/>
          </p:cNvGraphicFramePr>
          <p:nvPr/>
        </p:nvGraphicFramePr>
        <p:xfrm>
          <a:off x="468313" y="3073400"/>
          <a:ext cx="8207375" cy="1820863"/>
        </p:xfrm>
        <a:graphic>
          <a:graphicData uri="http://schemas.openxmlformats.org/drawingml/2006/table">
            <a:tbl>
              <a:tblPr/>
              <a:tblGrid>
                <a:gridCol w="1441450"/>
                <a:gridCol w="1354137"/>
                <a:gridCol w="1352550"/>
                <a:gridCol w="1352550"/>
                <a:gridCol w="1354138"/>
                <a:gridCol w="1352550"/>
              </a:tblGrid>
              <a:tr h="373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        </a:t>
                      </a:r>
                      <a:r>
                        <a:rPr kumimoji="0" lang="zh-CN" altLang="en-US"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现调</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原色</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红</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蓝</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白</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红</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18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蓝</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17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白</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19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24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22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16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幼圆" pitchFamily="49" charset="-122"/>
                          <a:ea typeface="幼圆" pitchFamily="49"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1259" name="AutoShape 251"/>
          <p:cNvSpPr>
            <a:spLocks noChangeArrowheads="1"/>
          </p:cNvSpPr>
          <p:nvPr/>
        </p:nvSpPr>
        <p:spPr bwMode="auto">
          <a:xfrm>
            <a:off x="468313" y="5013325"/>
            <a:ext cx="8207375" cy="1458913"/>
          </a:xfrm>
          <a:prstGeom prst="foldedCorner">
            <a:avLst>
              <a:gd name="adj" fmla="val 12500"/>
            </a:avLst>
          </a:prstGeom>
          <a:solidFill>
            <a:srgbClr val="99CC00">
              <a:alpha val="30000"/>
            </a:srgbClr>
          </a:solidFill>
          <a:ln w="9525">
            <a:solidFill>
              <a:srgbClr val="0080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）用充分大的正数</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代替表中的斜线（注：不必具体写出</a:t>
            </a:r>
            <a:r>
              <a:rPr lang="en-US" altLang="zh-CN" sz="2000" b="1" i="1">
                <a:solidFill>
                  <a:srgbClr val="000000"/>
                </a:solidFill>
                <a:latin typeface="幼圆" pitchFamily="49" charset="-122"/>
                <a:ea typeface="幼圆" pitchFamily="49" charset="-122"/>
                <a:cs typeface="Times New Roman" pitchFamily="18" charset="0"/>
              </a:rPr>
              <a:t>M</a:t>
            </a:r>
            <a:r>
              <a:rPr lang="zh-CN" altLang="en-US" sz="2000" b="1">
                <a:solidFill>
                  <a:srgbClr val="000000"/>
                </a:solidFill>
                <a:latin typeface="幼圆" pitchFamily="49" charset="-122"/>
                <a:ea typeface="幼圆" pitchFamily="49" charset="-122"/>
                <a:cs typeface="Times New Roman" pitchFamily="18" charset="0"/>
              </a:rPr>
              <a:t>），得一矩阵</a:t>
            </a:r>
            <a:r>
              <a:rPr lang="en-US" altLang="zh-CN" sz="2000" b="1">
                <a:solidFill>
                  <a:srgbClr val="000000"/>
                </a:solidFill>
                <a:latin typeface="幼圆" pitchFamily="49" charset="-122"/>
                <a:ea typeface="幼圆" pitchFamily="49" charset="-122"/>
                <a:cs typeface="Times New Roman" pitchFamily="18" charset="0"/>
              </a:rPr>
              <a:t>C</a:t>
            </a:r>
            <a:r>
              <a:rPr lang="zh-CN" altLang="en-US" sz="2000" b="1">
                <a:solidFill>
                  <a:srgbClr val="000000"/>
                </a:solidFill>
                <a:latin typeface="幼圆" pitchFamily="49" charset="-122"/>
                <a:ea typeface="幼圆" pitchFamily="49" charset="-122"/>
                <a:cs typeface="Times New Roman" pitchFamily="18" charset="0"/>
              </a:rPr>
              <a:t>。解</a:t>
            </a:r>
            <a:r>
              <a:rPr lang="en-US" altLang="zh-CN" sz="2000" b="1">
                <a:solidFill>
                  <a:srgbClr val="000000"/>
                </a:solidFill>
                <a:latin typeface="幼圆" pitchFamily="49" charset="-122"/>
                <a:ea typeface="幼圆" pitchFamily="49" charset="-122"/>
                <a:cs typeface="Times New Roman" pitchFamily="18" charset="0"/>
              </a:rPr>
              <a:t>C</a:t>
            </a:r>
            <a:r>
              <a:rPr lang="zh-CN" altLang="en-US" sz="2000" b="1">
                <a:solidFill>
                  <a:srgbClr val="000000"/>
                </a:solidFill>
                <a:latin typeface="幼圆" pitchFamily="49" charset="-122"/>
                <a:ea typeface="幼圆" pitchFamily="49" charset="-122"/>
                <a:cs typeface="Times New Roman" pitchFamily="18" charset="0"/>
              </a:rPr>
              <a:t>对应的指派问题，你会发现你已解出了这一</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a:t>
            </a:r>
          </a:p>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）比较指派问题与</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两个问题，说出你的所有想法（两问题的区别与联系）。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71012"/>
                                        </p:tgtEl>
                                        <p:attrNameLst>
                                          <p:attrName>style.visibility</p:attrName>
                                        </p:attrNameLst>
                                      </p:cBhvr>
                                      <p:to>
                                        <p:strVal val="visible"/>
                                      </p:to>
                                    </p:set>
                                    <p:anim calcmode="lin" valueType="num">
                                      <p:cBhvr>
                                        <p:cTn id="7" dur="1000" fill="hold"/>
                                        <p:tgtEl>
                                          <p:spTgt spid="171012"/>
                                        </p:tgtEl>
                                        <p:attrNameLst>
                                          <p:attrName>ppt_x</p:attrName>
                                        </p:attrNameLst>
                                      </p:cBhvr>
                                      <p:tavLst>
                                        <p:tav tm="0">
                                          <p:val>
                                            <p:strVal val="#ppt_x-.2"/>
                                          </p:val>
                                        </p:tav>
                                        <p:tav tm="100000">
                                          <p:val>
                                            <p:strVal val="#ppt_x"/>
                                          </p:val>
                                        </p:tav>
                                      </p:tavLst>
                                    </p:anim>
                                    <p:anim calcmode="lin" valueType="num">
                                      <p:cBhvr>
                                        <p:cTn id="8" dur="1000" fill="hold"/>
                                        <p:tgtEl>
                                          <p:spTgt spid="1710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101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171013"/>
                                        </p:tgtEl>
                                        <p:attrNameLst>
                                          <p:attrName>style.visibility</p:attrName>
                                        </p:attrNameLst>
                                      </p:cBhvr>
                                      <p:to>
                                        <p:strVal val="visible"/>
                                      </p:to>
                                    </p:set>
                                    <p:animEffect transition="in" filter="strips(downLeft)">
                                      <p:cBhvr>
                                        <p:cTn id="14" dur="500"/>
                                        <p:tgtEl>
                                          <p:spTgt spid="17101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1014"/>
                                        </p:tgtEl>
                                        <p:attrNameLst>
                                          <p:attrName>style.visibility</p:attrName>
                                        </p:attrNameLst>
                                      </p:cBhvr>
                                      <p:to>
                                        <p:strVal val="visible"/>
                                      </p:to>
                                    </p:set>
                                    <p:animEffect transition="in" filter="fade">
                                      <p:cBhvr>
                                        <p:cTn id="19" dur="1000"/>
                                        <p:tgtEl>
                                          <p:spTgt spid="171014"/>
                                        </p:tgtEl>
                                      </p:cBhvr>
                                    </p:animEffect>
                                    <p:anim calcmode="lin" valueType="num">
                                      <p:cBhvr>
                                        <p:cTn id="20" dur="1000" fill="hold"/>
                                        <p:tgtEl>
                                          <p:spTgt spid="171014"/>
                                        </p:tgtEl>
                                        <p:attrNameLst>
                                          <p:attrName>ppt_x</p:attrName>
                                        </p:attrNameLst>
                                      </p:cBhvr>
                                      <p:tavLst>
                                        <p:tav tm="0">
                                          <p:val>
                                            <p:strVal val="#ppt_x"/>
                                          </p:val>
                                        </p:tav>
                                        <p:tav tm="100000">
                                          <p:val>
                                            <p:strVal val="#ppt_x"/>
                                          </p:val>
                                        </p:tav>
                                      </p:tavLst>
                                    </p:anim>
                                    <p:anim calcmode="lin" valueType="num">
                                      <p:cBhvr>
                                        <p:cTn id="21" dur="1000" fill="hold"/>
                                        <p:tgtEl>
                                          <p:spTgt spid="171014"/>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000"/>
                            </p:stCondLst>
                            <p:childTnLst>
                              <p:par>
                                <p:cTn id="23" presetID="22" presetClass="entr" presetSubtype="4" fill="hold" nodeType="afterEffect">
                                  <p:stCondLst>
                                    <p:cond delay="0"/>
                                  </p:stCondLst>
                                  <p:childTnLst>
                                    <p:set>
                                      <p:cBhvr>
                                        <p:cTn id="24" dur="1" fill="hold">
                                          <p:stCondLst>
                                            <p:cond delay="0"/>
                                          </p:stCondLst>
                                        </p:cTn>
                                        <p:tgtEl>
                                          <p:spTgt spid="171262"/>
                                        </p:tgtEl>
                                        <p:attrNameLst>
                                          <p:attrName>style.visibility</p:attrName>
                                        </p:attrNameLst>
                                      </p:cBhvr>
                                      <p:to>
                                        <p:strVal val="visible"/>
                                      </p:to>
                                    </p:set>
                                    <p:animEffect transition="in" filter="wipe(down)">
                                      <p:cBhvr>
                                        <p:cTn id="25" dur="500"/>
                                        <p:tgtEl>
                                          <p:spTgt spid="17126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7" presetClass="entr" presetSubtype="0" fill="hold" grpId="0" nodeType="clickEffect">
                                  <p:stCondLst>
                                    <p:cond delay="0"/>
                                  </p:stCondLst>
                                  <p:childTnLst>
                                    <p:set>
                                      <p:cBhvr>
                                        <p:cTn id="29" dur="1" fill="hold">
                                          <p:stCondLst>
                                            <p:cond delay="0"/>
                                          </p:stCondLst>
                                        </p:cTn>
                                        <p:tgtEl>
                                          <p:spTgt spid="171259"/>
                                        </p:tgtEl>
                                        <p:attrNameLst>
                                          <p:attrName>style.visibility</p:attrName>
                                        </p:attrNameLst>
                                      </p:cBhvr>
                                      <p:to>
                                        <p:strVal val="visible"/>
                                      </p:to>
                                    </p:set>
                                    <p:animEffect transition="in" filter="fade">
                                      <p:cBhvr>
                                        <p:cTn id="30" dur="1000"/>
                                        <p:tgtEl>
                                          <p:spTgt spid="171259"/>
                                        </p:tgtEl>
                                      </p:cBhvr>
                                    </p:animEffect>
                                    <p:anim calcmode="lin" valueType="num">
                                      <p:cBhvr>
                                        <p:cTn id="31" dur="1000" fill="hold"/>
                                        <p:tgtEl>
                                          <p:spTgt spid="171259"/>
                                        </p:tgtEl>
                                        <p:attrNameLst>
                                          <p:attrName>ppt_x</p:attrName>
                                        </p:attrNameLst>
                                      </p:cBhvr>
                                      <p:tavLst>
                                        <p:tav tm="0">
                                          <p:val>
                                            <p:strVal val="#ppt_x"/>
                                          </p:val>
                                        </p:tav>
                                        <p:tav tm="100000">
                                          <p:val>
                                            <p:strVal val="#ppt_x"/>
                                          </p:val>
                                        </p:tav>
                                      </p:tavLst>
                                    </p:anim>
                                    <p:anim calcmode="lin" valueType="num">
                                      <p:cBhvr>
                                        <p:cTn id="32" dur="900" decel="100000" fill="hold"/>
                                        <p:tgtEl>
                                          <p:spTgt spid="171259"/>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7125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13" grpId="0" animBg="1"/>
      <p:bldP spid="171014" grpId="0"/>
      <p:bldP spid="17125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9BB6B0E7-D4BA-4BEC-A8C1-C3141B5C5AD6}" type="slidenum">
              <a:rPr lang="en-US" altLang="zh-CN"/>
              <a:pPr/>
              <a:t>81</a:t>
            </a:fld>
            <a:endParaRPr lang="en-US" altLang="zh-CN"/>
          </a:p>
        </p:txBody>
      </p:sp>
      <p:sp>
        <p:nvSpPr>
          <p:cNvPr id="172044" name="AutoShape 12"/>
          <p:cNvSpPr>
            <a:spLocks noChangeArrowheads="1"/>
          </p:cNvSpPr>
          <p:nvPr/>
        </p:nvSpPr>
        <p:spPr bwMode="auto">
          <a:xfrm>
            <a:off x="6011863" y="3716338"/>
            <a:ext cx="2952750" cy="2449512"/>
          </a:xfrm>
          <a:prstGeom prst="foldedCorner">
            <a:avLst>
              <a:gd name="adj" fmla="val 12500"/>
            </a:avLst>
          </a:prstGeom>
          <a:solidFill>
            <a:srgbClr val="FF9999">
              <a:alpha val="50000"/>
            </a:srgbClr>
          </a:solidFill>
          <a:ln w="9525">
            <a:solidFill>
              <a:srgbClr val="FF505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37" name="AutoShape 5"/>
          <p:cNvSpPr>
            <a:spLocks noChangeArrowheads="1"/>
          </p:cNvSpPr>
          <p:nvPr/>
        </p:nvSpPr>
        <p:spPr bwMode="auto">
          <a:xfrm>
            <a:off x="323850" y="3716338"/>
            <a:ext cx="5543550" cy="1458912"/>
          </a:xfrm>
          <a:prstGeom prst="foldedCorner">
            <a:avLst>
              <a:gd name="adj" fmla="val 12500"/>
            </a:avLst>
          </a:prstGeom>
          <a:solidFill>
            <a:srgbClr val="99CCFF">
              <a:alpha val="50000"/>
            </a:srgbClr>
          </a:solidFill>
          <a:ln w="9525">
            <a:solidFill>
              <a:srgbClr val="3366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a:latin typeface="幼圆" pitchFamily="49" charset="-122"/>
                <a:ea typeface="幼圆" pitchFamily="49" charset="-122"/>
              </a:rPr>
              <a:t>14</a:t>
            </a:r>
            <a:r>
              <a:rPr lang="zh-CN" altLang="en-US" sz="2000" b="1">
                <a:latin typeface="幼圆" pitchFamily="49" charset="-122"/>
                <a:ea typeface="幼圆" pitchFamily="49" charset="-122"/>
              </a:rPr>
              <a:t>、证明由</a:t>
            </a:r>
            <a:r>
              <a:rPr lang="en-US" altLang="zh-CN" sz="2000" b="1">
                <a:latin typeface="幼圆" pitchFamily="49" charset="-122"/>
                <a:ea typeface="幼圆" pitchFamily="49" charset="-122"/>
              </a:rPr>
              <a:t>1</a:t>
            </a:r>
            <a:r>
              <a:rPr lang="zh-CN" altLang="en-US" sz="2000" b="1">
                <a:latin typeface="幼圆" pitchFamily="49" charset="-122"/>
                <a:ea typeface="幼圆" pitchFamily="49" charset="-122"/>
              </a:rPr>
              <a:t>城市出发遍访所有城市（不得重复）但最终不必返回原来城市的旅行商问题（称为流浪的旅行商问题</a:t>
            </a:r>
            <a:r>
              <a:rPr lang="en-US" altLang="zh-CN" sz="2000" b="1">
                <a:latin typeface="Arial"/>
                <a:ea typeface="幼圆" pitchFamily="49" charset="-122"/>
              </a:rPr>
              <a:t>——</a:t>
            </a:r>
            <a:r>
              <a:rPr lang="en-US" altLang="zh-CN" sz="2000" b="1">
                <a:latin typeface="幼圆" pitchFamily="49" charset="-122"/>
                <a:ea typeface="幼圆" pitchFamily="49" charset="-122"/>
              </a:rPr>
              <a:t>WTSP</a:t>
            </a:r>
            <a:r>
              <a:rPr lang="zh-CN" altLang="en-US" sz="2000" b="1">
                <a:latin typeface="幼圆" pitchFamily="49" charset="-122"/>
                <a:ea typeface="幼圆" pitchFamily="49" charset="-122"/>
              </a:rPr>
              <a:t>）与旅行商问题等价。</a:t>
            </a:r>
          </a:p>
        </p:txBody>
      </p:sp>
      <p:sp>
        <p:nvSpPr>
          <p:cNvPr id="172039" name="AutoShape 7"/>
          <p:cNvSpPr>
            <a:spLocks noChangeArrowheads="1"/>
          </p:cNvSpPr>
          <p:nvPr/>
        </p:nvSpPr>
        <p:spPr bwMode="auto">
          <a:xfrm>
            <a:off x="323850" y="5303838"/>
            <a:ext cx="5543550" cy="862012"/>
          </a:xfrm>
          <a:prstGeom prst="flowChartDocument">
            <a:avLst/>
          </a:prstGeom>
          <a:solidFill>
            <a:srgbClr val="99CC00">
              <a:alpha val="45000"/>
            </a:srgbClr>
          </a:solidFill>
          <a:ln w="9525" algn="ctr">
            <a:solidFill>
              <a:srgbClr val="00808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000" b="1">
                <a:latin typeface="幼圆" pitchFamily="49" charset="-122"/>
                <a:ea typeface="幼圆" pitchFamily="49" charset="-122"/>
              </a:rPr>
              <a:t>15</a:t>
            </a:r>
            <a:r>
              <a:rPr lang="zh-CN" altLang="en-US" sz="2000" b="1">
                <a:latin typeface="幼圆" pitchFamily="49" charset="-122"/>
                <a:ea typeface="幼圆" pitchFamily="49" charset="-122"/>
              </a:rPr>
              <a:t>、对给定的</a:t>
            </a:r>
            <a:r>
              <a:rPr lang="en-US" altLang="zh-CN" sz="2000" b="1">
                <a:latin typeface="幼圆" pitchFamily="49" charset="-122"/>
                <a:ea typeface="幼圆" pitchFamily="49" charset="-122"/>
              </a:rPr>
              <a:t>TSP</a:t>
            </a:r>
            <a:r>
              <a:rPr lang="zh-CN" altLang="en-US" sz="2000" b="1">
                <a:latin typeface="幼圆" pitchFamily="49" charset="-122"/>
                <a:ea typeface="幼圆" pitchFamily="49" charset="-122"/>
              </a:rPr>
              <a:t>实例，用多项式时间构造一个不允许等待的加工排序问题的实例。 </a:t>
            </a:r>
          </a:p>
        </p:txBody>
      </p:sp>
      <p:sp>
        <p:nvSpPr>
          <p:cNvPr id="172041" name="Rectangle 9"/>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72042" name="Group 10"/>
          <p:cNvGrpSpPr>
            <a:grpSpLocks/>
          </p:cNvGrpSpPr>
          <p:nvPr/>
        </p:nvGrpSpPr>
        <p:grpSpPr bwMode="auto">
          <a:xfrm>
            <a:off x="468313" y="444500"/>
            <a:ext cx="8280400" cy="3128963"/>
            <a:chOff x="295" y="280"/>
            <a:chExt cx="5216" cy="1971"/>
          </a:xfrm>
        </p:grpSpPr>
        <p:sp>
          <p:nvSpPr>
            <p:cNvPr id="172036" name="AutoShape 4"/>
            <p:cNvSpPr>
              <a:spLocks noChangeArrowheads="1"/>
            </p:cNvSpPr>
            <p:nvPr/>
          </p:nvSpPr>
          <p:spPr bwMode="auto">
            <a:xfrm>
              <a:off x="295" y="280"/>
              <a:ext cx="5216" cy="1971"/>
            </a:xfrm>
            <a:prstGeom prst="foldedCorner">
              <a:avLst>
                <a:gd name="adj" fmla="val 12500"/>
              </a:avLst>
            </a:prstGeom>
            <a:solidFill>
              <a:srgbClr val="FF99CC">
                <a:alpha val="50000"/>
              </a:srgbClr>
            </a:solidFill>
            <a:ln w="12700">
              <a:solidFill>
                <a:srgbClr val="FF00FF"/>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000" b="1">
                  <a:solidFill>
                    <a:srgbClr val="000000"/>
                  </a:solidFill>
                  <a:latin typeface="幼圆" pitchFamily="49" charset="-122"/>
                  <a:ea typeface="幼圆" pitchFamily="49" charset="-122"/>
                  <a:cs typeface="Times New Roman" pitchFamily="18" charset="0"/>
                </a:rPr>
                <a:t>13</a:t>
              </a:r>
              <a:r>
                <a:rPr lang="zh-CN" altLang="en-US" sz="2000" b="1">
                  <a:solidFill>
                    <a:srgbClr val="000000"/>
                  </a:solidFill>
                  <a:latin typeface="幼圆" pitchFamily="49" charset="-122"/>
                  <a:ea typeface="幼圆" pitchFamily="49" charset="-122"/>
                  <a:cs typeface="Times New Roman" pitchFamily="18" charset="0"/>
                </a:rPr>
                <a:t>、某人受单纯形方法启发，拟按如下步骤逐次改进而求出</a:t>
              </a:r>
              <a:r>
                <a:rPr lang="en-US" altLang="zh-CN" sz="2000" b="1">
                  <a:solidFill>
                    <a:srgbClr val="000000"/>
                  </a:solidFill>
                  <a:latin typeface="幼圆" pitchFamily="49" charset="-122"/>
                  <a:ea typeface="幼圆" pitchFamily="49" charset="-122"/>
                  <a:cs typeface="Times New Roman" pitchFamily="18" charset="0"/>
                </a:rPr>
                <a:t>TSP</a:t>
              </a:r>
              <a:r>
                <a:rPr lang="zh-CN" altLang="en-US" sz="2000" b="1">
                  <a:solidFill>
                    <a:srgbClr val="000000"/>
                  </a:solidFill>
                  <a:latin typeface="幼圆" pitchFamily="49" charset="-122"/>
                  <a:ea typeface="幼圆" pitchFamily="49" charset="-122"/>
                  <a:cs typeface="Times New Roman" pitchFamily="18" charset="0"/>
                </a:rPr>
                <a:t>的解。</a:t>
              </a:r>
            </a:p>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）任取一个初始旅行圈，记为</a:t>
              </a:r>
              <a:r>
                <a:rPr lang="en-US" altLang="zh-CN" sz="2000" b="1">
                  <a:solidFill>
                    <a:srgbClr val="000000"/>
                  </a:solidFill>
                  <a:latin typeface="幼圆" pitchFamily="49" charset="-122"/>
                  <a:ea typeface="幼圆" pitchFamily="49" charset="-122"/>
                  <a:cs typeface="Times New Roman" pitchFamily="18" charset="0"/>
                </a:rPr>
                <a:t>τ=</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baseline="-30000">
                  <a:solidFill>
                    <a:srgbClr val="000000"/>
                  </a:solidFill>
                  <a:latin typeface="幼圆" pitchFamily="49" charset="-122"/>
                  <a:ea typeface="幼圆" pitchFamily="49" charset="-122"/>
                  <a:cs typeface="Times New Roman" pitchFamily="18" charset="0"/>
                </a:rPr>
                <a:t>2</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）。对于一个完全图，这是容易办到的，例如（</a:t>
              </a:r>
              <a:r>
                <a:rPr lang="en-US" altLang="zh-CN" sz="2000" b="1">
                  <a:solidFill>
                    <a:srgbClr val="000000"/>
                  </a:solidFill>
                  <a:latin typeface="幼圆" pitchFamily="49" charset="-122"/>
                  <a:ea typeface="幼圆" pitchFamily="49" charset="-122"/>
                  <a:cs typeface="Times New Roman" pitchFamily="18" charset="0"/>
                </a:rPr>
                <a:t>1, 2, </a:t>
              </a:r>
              <a:r>
                <a:rPr lang="en-US" altLang="zh-CN" sz="2000" b="1">
                  <a:solidFill>
                    <a:srgbClr val="000000"/>
                  </a:solidFill>
                  <a:latin typeface="Times New Roman"/>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n</a:t>
              </a:r>
              <a:r>
                <a:rPr lang="zh-CN" altLang="en-US" sz="2000" b="1">
                  <a:solidFill>
                    <a:srgbClr val="000000"/>
                  </a:solidFill>
                  <a:latin typeface="幼圆" pitchFamily="49" charset="-122"/>
                  <a:ea typeface="幼圆" pitchFamily="49" charset="-122"/>
                  <a:cs typeface="Times New Roman" pitchFamily="18" charset="0"/>
                </a:rPr>
                <a:t>）就是一个。</a:t>
              </a:r>
            </a:p>
            <a:p>
              <a:pPr algn="l"/>
              <a:r>
                <a:rPr lang="zh-CN" altLang="en-US" sz="2000" b="1">
                  <a:solidFill>
                    <a:srgbClr val="000000"/>
                  </a:solidFill>
                  <a:latin typeface="幼圆" pitchFamily="49" charset="-122"/>
                  <a:ea typeface="幼圆" pitchFamily="49" charset="-122"/>
                  <a:cs typeface="Times New Roman" pitchFamily="18" charset="0"/>
                </a:rPr>
                <a:t>（</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）找出</a:t>
              </a:r>
              <a:r>
                <a:rPr lang="en-US" altLang="zh-CN" sz="2000" b="1">
                  <a:solidFill>
                    <a:srgbClr val="000000"/>
                  </a:solidFill>
                  <a:latin typeface="幼圆" pitchFamily="49" charset="-122"/>
                  <a:ea typeface="幼圆" pitchFamily="49" charset="-122"/>
                  <a:cs typeface="Times New Roman" pitchFamily="18" charset="0"/>
                </a:rPr>
                <a:t>τ</a:t>
              </a:r>
              <a:r>
                <a:rPr lang="zh-CN" altLang="en-US" sz="2000" b="1">
                  <a:solidFill>
                    <a:srgbClr val="000000"/>
                  </a:solidFill>
                  <a:latin typeface="幼圆" pitchFamily="49" charset="-122"/>
                  <a:ea typeface="幼圆" pitchFamily="49" charset="-122"/>
                  <a:cs typeface="Times New Roman" pitchFamily="18" charset="0"/>
                </a:rPr>
                <a:t>中的三条边</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t</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a:solidFill>
                    <a:srgbClr val="000000"/>
                  </a:solidFill>
                  <a:latin typeface="幼圆" pitchFamily="49" charset="-122"/>
                  <a:ea typeface="幼圆" pitchFamily="49" charset="-122"/>
                  <a:cs typeface="Times New Roman" pitchFamily="18" charset="0"/>
                </a:rPr>
                <a:t>, </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k</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k</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k</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，满足：</a:t>
              </a:r>
            </a:p>
            <a:p>
              <a:pPr algn="l"/>
              <a:endParaRPr lang="zh-CN" altLang="en-US" sz="2000" b="1">
                <a:solidFill>
                  <a:srgbClr val="000000"/>
                </a:solidFill>
                <a:latin typeface="幼圆" pitchFamily="49" charset="-122"/>
                <a:ea typeface="幼圆" pitchFamily="49" charset="-122"/>
                <a:cs typeface="Times New Roman" pitchFamily="18" charset="0"/>
              </a:endParaRPr>
            </a:p>
            <a:p>
              <a:pPr algn="l"/>
              <a:endParaRPr lang="zh-CN" altLang="en-US" sz="2000" b="1">
                <a:solidFill>
                  <a:srgbClr val="000000"/>
                </a:solidFill>
                <a:latin typeface="幼圆" pitchFamily="49" charset="-122"/>
                <a:ea typeface="幼圆" pitchFamily="49" charset="-122"/>
                <a:cs typeface="Times New Roman" pitchFamily="18" charset="0"/>
              </a:endParaRPr>
            </a:p>
            <a:p>
              <a:pPr algn="l"/>
              <a:r>
                <a:rPr lang="zh-CN" altLang="en-US" sz="2000" b="1">
                  <a:solidFill>
                    <a:srgbClr val="000000"/>
                  </a:solidFill>
                  <a:latin typeface="幼圆" pitchFamily="49" charset="-122"/>
                  <a:ea typeface="幼圆" pitchFamily="49" charset="-122"/>
                  <a:cs typeface="Times New Roman" pitchFamily="18" charset="0"/>
                </a:rPr>
                <a:t>用边</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k</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k</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t</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k</a:t>
              </a:r>
              <a:r>
                <a:rPr lang="en-US" altLang="zh-CN" sz="2000" b="1" baseline="-30000">
                  <a:solidFill>
                    <a:srgbClr val="000000"/>
                  </a:solidFill>
                  <a:latin typeface="幼圆" pitchFamily="49" charset="-122"/>
                  <a:ea typeface="幼圆" pitchFamily="49" charset="-122"/>
                  <a:cs typeface="Times New Roman" pitchFamily="18" charset="0"/>
                </a:rPr>
                <a:t>-1</a:t>
              </a:r>
              <a:r>
                <a:rPr lang="en-US" altLang="zh-CN" sz="2000" b="1" i="1">
                  <a:solidFill>
                    <a:srgbClr val="000000"/>
                  </a:solidFill>
                  <a:latin typeface="幼圆" pitchFamily="49" charset="-122"/>
                  <a:ea typeface="幼圆" pitchFamily="49" charset="-122"/>
                  <a:cs typeface="Times New Roman" pitchFamily="18" charset="0"/>
                </a:rPr>
                <a:t>i</a:t>
              </a:r>
              <a:r>
                <a:rPr lang="en-US" altLang="zh-CN" sz="2000" b="1" i="1" baseline="-30000">
                  <a:solidFill>
                    <a:srgbClr val="000000"/>
                  </a:solidFill>
                  <a:latin typeface="幼圆" pitchFamily="49" charset="-122"/>
                  <a:ea typeface="幼圆" pitchFamily="49" charset="-122"/>
                  <a:cs typeface="Times New Roman" pitchFamily="18" charset="0"/>
                </a:rPr>
                <a:t>k</a:t>
              </a:r>
              <a:r>
                <a:rPr lang="en-US" altLang="zh-CN" sz="2000" b="1" baseline="-30000">
                  <a:solidFill>
                    <a:srgbClr val="000000"/>
                  </a:solidFill>
                  <a:latin typeface="幼圆" pitchFamily="49" charset="-122"/>
                  <a:ea typeface="幼圆" pitchFamily="49" charset="-122"/>
                  <a:cs typeface="Times New Roman" pitchFamily="18" charset="0"/>
                </a:rPr>
                <a:t>+1</a:t>
              </a:r>
              <a:r>
                <a:rPr lang="zh-CN" altLang="en-US" sz="2000" b="1">
                  <a:solidFill>
                    <a:srgbClr val="000000"/>
                  </a:solidFill>
                  <a:latin typeface="幼圆" pitchFamily="49" charset="-122"/>
                  <a:ea typeface="幼圆" pitchFamily="49" charset="-122"/>
                  <a:cs typeface="Times New Roman" pitchFamily="18" charset="0"/>
                </a:rPr>
                <a:t>代替</a:t>
              </a:r>
              <a:r>
                <a:rPr lang="en-US" altLang="zh-CN" sz="2000" b="1">
                  <a:solidFill>
                    <a:srgbClr val="000000"/>
                  </a:solidFill>
                  <a:latin typeface="幼圆" pitchFamily="49" charset="-122"/>
                  <a:ea typeface="幼圆" pitchFamily="49" charset="-122"/>
                  <a:cs typeface="Times New Roman" pitchFamily="18" charset="0"/>
                </a:rPr>
                <a:t>τ</a:t>
              </a:r>
              <a:r>
                <a:rPr lang="zh-CN" altLang="en-US" sz="2000" b="1">
                  <a:solidFill>
                    <a:srgbClr val="000000"/>
                  </a:solidFill>
                  <a:latin typeface="幼圆" pitchFamily="49" charset="-122"/>
                  <a:ea typeface="幼圆" pitchFamily="49" charset="-122"/>
                  <a:cs typeface="Times New Roman" pitchFamily="18" charset="0"/>
                </a:rPr>
                <a:t>中找出的三边，得到一个改进的圈</a:t>
              </a:r>
              <a:r>
                <a:rPr lang="en-US" altLang="zh-CN" sz="2000" b="1">
                  <a:solidFill>
                    <a:srgbClr val="000000"/>
                  </a:solidFill>
                  <a:latin typeface="幼圆" pitchFamily="49" charset="-122"/>
                  <a:ea typeface="幼圆" pitchFamily="49" charset="-122"/>
                  <a:cs typeface="Times New Roman" pitchFamily="18" charset="0"/>
                </a:rPr>
                <a:t>τ</a:t>
              </a:r>
              <a:r>
                <a:rPr lang="en-US" altLang="zh-CN" sz="2000" b="1" i="1">
                  <a:solidFill>
                    <a:srgbClr val="000000"/>
                  </a:solidFill>
                  <a:latin typeface="Arial"/>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，见图</a:t>
              </a:r>
              <a:r>
                <a:rPr lang="en-US" altLang="zh-CN" sz="2000" b="1">
                  <a:solidFill>
                    <a:srgbClr val="000000"/>
                  </a:solidFill>
                  <a:latin typeface="幼圆" pitchFamily="49" charset="-122"/>
                  <a:ea typeface="幼圆" pitchFamily="49" charset="-122"/>
                  <a:cs typeface="Times New Roman" pitchFamily="18" charset="0"/>
                </a:rPr>
                <a:t>8.7</a:t>
              </a:r>
              <a:r>
                <a:rPr lang="zh-CN" altLang="en-US" sz="2000" b="1">
                  <a:solidFill>
                    <a:srgbClr val="000000"/>
                  </a:solidFill>
                  <a:latin typeface="幼圆" pitchFamily="49" charset="-122"/>
                  <a:ea typeface="幼圆" pitchFamily="49" charset="-122"/>
                  <a:cs typeface="Times New Roman" pitchFamily="18" charset="0"/>
                </a:rPr>
                <a:t>所示。以</a:t>
              </a:r>
              <a:r>
                <a:rPr lang="en-US" altLang="zh-CN" sz="2000" b="1">
                  <a:solidFill>
                    <a:srgbClr val="000000"/>
                  </a:solidFill>
                  <a:latin typeface="幼圆" pitchFamily="49" charset="-122"/>
                  <a:ea typeface="幼圆" pitchFamily="49" charset="-122"/>
                  <a:cs typeface="Times New Roman" pitchFamily="18" charset="0"/>
                </a:rPr>
                <a:t>τ</a:t>
              </a:r>
              <a:r>
                <a:rPr lang="en-US" altLang="zh-CN" sz="2000" b="1" i="1">
                  <a:solidFill>
                    <a:srgbClr val="000000"/>
                  </a:solidFill>
                  <a:latin typeface="Arial"/>
                  <a:ea typeface="幼圆" pitchFamily="49" charset="-122"/>
                  <a:cs typeface="Times New Roman" pitchFamily="18" charset="0"/>
                </a:rPr>
                <a:t>’</a:t>
              </a:r>
              <a:r>
                <a:rPr lang="zh-CN" altLang="en-US" sz="2000" b="1">
                  <a:solidFill>
                    <a:srgbClr val="000000"/>
                  </a:solidFill>
                  <a:latin typeface="幼圆" pitchFamily="49" charset="-122"/>
                  <a:ea typeface="幼圆" pitchFamily="49" charset="-122"/>
                  <a:cs typeface="Times New Roman" pitchFamily="18" charset="0"/>
                </a:rPr>
                <a:t>代替</a:t>
              </a:r>
              <a:r>
                <a:rPr lang="en-US" altLang="zh-CN" sz="2000" b="1">
                  <a:solidFill>
                    <a:srgbClr val="000000"/>
                  </a:solidFill>
                  <a:latin typeface="幼圆" pitchFamily="49" charset="-122"/>
                  <a:ea typeface="幼圆" pitchFamily="49" charset="-122"/>
                  <a:cs typeface="Times New Roman" pitchFamily="18" charset="0"/>
                </a:rPr>
                <a:t>τ</a:t>
              </a:r>
              <a:r>
                <a:rPr lang="zh-CN" altLang="en-US" sz="2000" b="1">
                  <a:solidFill>
                    <a:srgbClr val="000000"/>
                  </a:solidFill>
                  <a:latin typeface="幼圆" pitchFamily="49" charset="-122"/>
                  <a:ea typeface="幼圆" pitchFamily="49" charset="-122"/>
                  <a:cs typeface="Times New Roman" pitchFamily="18" charset="0"/>
                </a:rPr>
                <a:t>。重复（</a:t>
              </a:r>
              <a:r>
                <a:rPr lang="en-US" altLang="zh-CN" sz="2000" b="1">
                  <a:solidFill>
                    <a:srgbClr val="000000"/>
                  </a:solidFill>
                  <a:latin typeface="幼圆" pitchFamily="49" charset="-122"/>
                  <a:ea typeface="幼圆" pitchFamily="49" charset="-122"/>
                  <a:cs typeface="Times New Roman" pitchFamily="18" charset="0"/>
                </a:rPr>
                <a:t>2</a:t>
              </a:r>
              <a:r>
                <a:rPr lang="zh-CN" altLang="en-US" sz="2000" b="1">
                  <a:solidFill>
                    <a:srgbClr val="000000"/>
                  </a:solidFill>
                  <a:latin typeface="幼圆" pitchFamily="49" charset="-122"/>
                  <a:ea typeface="幼圆" pitchFamily="49" charset="-122"/>
                  <a:cs typeface="Times New Roman" pitchFamily="18" charset="0"/>
                </a:rPr>
                <a:t>）中的做法，直至无法再改进。你认为是否应鼓励此人作这样的尝试，为什么？</a:t>
              </a:r>
            </a:p>
          </p:txBody>
        </p:sp>
        <p:graphicFrame>
          <p:nvGraphicFramePr>
            <p:cNvPr id="172040" name="Object 8"/>
            <p:cNvGraphicFramePr>
              <a:graphicFrameLocks noChangeAspect="1"/>
            </p:cNvGraphicFramePr>
            <p:nvPr/>
          </p:nvGraphicFramePr>
          <p:xfrm>
            <a:off x="1020" y="1117"/>
            <a:ext cx="3312" cy="329"/>
          </p:xfrm>
          <a:graphic>
            <a:graphicData uri="http://schemas.openxmlformats.org/presentationml/2006/ole">
              <mc:AlternateContent xmlns:mc="http://schemas.openxmlformats.org/markup-compatibility/2006">
                <mc:Choice xmlns:v="urn:schemas-microsoft-com:vml" Requires="v">
                  <p:oleObj spid="_x0000_s172046" r:id="rId3" imgW="2514600" imgH="254000" progId="Equation.DSMT4">
                    <p:embed/>
                  </p:oleObj>
                </mc:Choice>
                <mc:Fallback>
                  <p:oleObj r:id="rId3" imgW="2514600" imgH="2540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117"/>
                          <a:ext cx="3312"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72045" name="Picture 13" descr="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5675" y="3971925"/>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72042"/>
                                        </p:tgtEl>
                                        <p:attrNameLst>
                                          <p:attrName>style.visibility</p:attrName>
                                        </p:attrNameLst>
                                      </p:cBhvr>
                                      <p:to>
                                        <p:strVal val="visible"/>
                                      </p:to>
                                    </p:set>
                                    <p:animEffect transition="in" filter="checkerboard(across)">
                                      <p:cBhvr>
                                        <p:cTn id="7" dur="500"/>
                                        <p:tgtEl>
                                          <p:spTgt spid="172042"/>
                                        </p:tgtEl>
                                      </p:cBhvr>
                                    </p:animEffect>
                                  </p:childTnLst>
                                </p:cTn>
                              </p:par>
                            </p:childTnLst>
                          </p:cTn>
                        </p:par>
                        <p:par>
                          <p:cTn id="8" fill="hold" nodeType="afterGroup">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172044"/>
                                        </p:tgtEl>
                                        <p:attrNameLst>
                                          <p:attrName>style.visibility</p:attrName>
                                        </p:attrNameLst>
                                      </p:cBhvr>
                                      <p:to>
                                        <p:strVal val="visible"/>
                                      </p:to>
                                    </p:set>
                                    <p:anim calcmode="lin" valueType="num">
                                      <p:cBhvr>
                                        <p:cTn id="11" dur="1000" fill="hold"/>
                                        <p:tgtEl>
                                          <p:spTgt spid="172044"/>
                                        </p:tgtEl>
                                        <p:attrNameLst>
                                          <p:attrName>ppt_x</p:attrName>
                                        </p:attrNameLst>
                                      </p:cBhvr>
                                      <p:tavLst>
                                        <p:tav tm="0">
                                          <p:val>
                                            <p:strVal val="#ppt_x-.2"/>
                                          </p:val>
                                        </p:tav>
                                        <p:tav tm="100000">
                                          <p:val>
                                            <p:strVal val="#ppt_x"/>
                                          </p:val>
                                        </p:tav>
                                      </p:tavLst>
                                    </p:anim>
                                    <p:anim calcmode="lin" valueType="num">
                                      <p:cBhvr>
                                        <p:cTn id="12" dur="1000" fill="hold"/>
                                        <p:tgtEl>
                                          <p:spTgt spid="172044"/>
                                        </p:tgtEl>
                                        <p:attrNameLst>
                                          <p:attrName>ppt_y</p:attrName>
                                        </p:attrNameLst>
                                      </p:cBhvr>
                                      <p:tavLst>
                                        <p:tav tm="0">
                                          <p:val>
                                            <p:strVal val="#ppt_y"/>
                                          </p:val>
                                        </p:tav>
                                        <p:tav tm="100000">
                                          <p:val>
                                            <p:strVal val="#ppt_y"/>
                                          </p:val>
                                        </p:tav>
                                      </p:tavLst>
                                    </p:anim>
                                    <p:animEffect transition="in" filter="wipe(right)" prLst="gradientSize: 0.1">
                                      <p:cBhvr>
                                        <p:cTn id="13" dur="1000"/>
                                        <p:tgtEl>
                                          <p:spTgt spid="172044"/>
                                        </p:tgtEl>
                                      </p:cBhvr>
                                    </p:animEffect>
                                  </p:childTnLst>
                                </p:cTn>
                              </p:par>
                            </p:childTnLst>
                          </p:cTn>
                        </p:par>
                        <p:par>
                          <p:cTn id="14" fill="hold" nodeType="afterGroup">
                            <p:stCondLst>
                              <p:cond delay="1500"/>
                            </p:stCondLst>
                            <p:childTnLst>
                              <p:par>
                                <p:cTn id="15" presetID="22" presetClass="entr" presetSubtype="4" fill="hold" nodeType="afterEffect">
                                  <p:stCondLst>
                                    <p:cond delay="0"/>
                                  </p:stCondLst>
                                  <p:childTnLst>
                                    <p:set>
                                      <p:cBhvr>
                                        <p:cTn id="16" dur="1" fill="hold">
                                          <p:stCondLst>
                                            <p:cond delay="0"/>
                                          </p:stCondLst>
                                        </p:cTn>
                                        <p:tgtEl>
                                          <p:spTgt spid="172045"/>
                                        </p:tgtEl>
                                        <p:attrNameLst>
                                          <p:attrName>style.visibility</p:attrName>
                                        </p:attrNameLst>
                                      </p:cBhvr>
                                      <p:to>
                                        <p:strVal val="visible"/>
                                      </p:to>
                                    </p:set>
                                    <p:animEffect transition="in" filter="wipe(down)">
                                      <p:cBhvr>
                                        <p:cTn id="17" dur="500"/>
                                        <p:tgtEl>
                                          <p:spTgt spid="1720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72037"/>
                                        </p:tgtEl>
                                        <p:attrNameLst>
                                          <p:attrName>style.visibility</p:attrName>
                                        </p:attrNameLst>
                                      </p:cBhvr>
                                      <p:to>
                                        <p:strVal val="visible"/>
                                      </p:to>
                                    </p:set>
                                    <p:animEffect transition="in" filter="strips(downLeft)">
                                      <p:cBhvr>
                                        <p:cTn id="22" dur="500"/>
                                        <p:tgtEl>
                                          <p:spTgt spid="172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72039"/>
                                        </p:tgtEl>
                                        <p:attrNameLst>
                                          <p:attrName>style.visibility</p:attrName>
                                        </p:attrNameLst>
                                      </p:cBhvr>
                                      <p:to>
                                        <p:strVal val="visible"/>
                                      </p:to>
                                    </p:set>
                                    <p:animEffect transition="in" filter="fade">
                                      <p:cBhvr>
                                        <p:cTn id="27" dur="1000"/>
                                        <p:tgtEl>
                                          <p:spTgt spid="172039"/>
                                        </p:tgtEl>
                                      </p:cBhvr>
                                    </p:animEffect>
                                    <p:anim calcmode="lin" valueType="num">
                                      <p:cBhvr>
                                        <p:cTn id="28" dur="1000" fill="hold"/>
                                        <p:tgtEl>
                                          <p:spTgt spid="172039"/>
                                        </p:tgtEl>
                                        <p:attrNameLst>
                                          <p:attrName>ppt_x</p:attrName>
                                        </p:attrNameLst>
                                      </p:cBhvr>
                                      <p:tavLst>
                                        <p:tav tm="0">
                                          <p:val>
                                            <p:strVal val="#ppt_x"/>
                                          </p:val>
                                        </p:tav>
                                        <p:tav tm="100000">
                                          <p:val>
                                            <p:strVal val="#ppt_x"/>
                                          </p:val>
                                        </p:tav>
                                      </p:tavLst>
                                    </p:anim>
                                    <p:anim calcmode="lin" valueType="num">
                                      <p:cBhvr>
                                        <p:cTn id="29" dur="900" decel="100000" fill="hold"/>
                                        <p:tgtEl>
                                          <p:spTgt spid="172039"/>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20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4" grpId="0" animBg="1"/>
      <p:bldP spid="172037" grpId="0" animBg="1"/>
      <p:bldP spid="1720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819027E4-748A-4B72-9183-9FF6CD4E61AE}" type="slidenum">
              <a:rPr lang="en-US" altLang="zh-CN"/>
              <a:pPr/>
              <a:t>9</a:t>
            </a:fld>
            <a:endParaRPr lang="en-US" altLang="zh-CN"/>
          </a:p>
        </p:txBody>
      </p:sp>
      <p:sp>
        <p:nvSpPr>
          <p:cNvPr id="75781" name="Text Box 5"/>
          <p:cNvSpPr txBox="1">
            <a:spLocks noChangeArrowheads="1"/>
          </p:cNvSpPr>
          <p:nvPr/>
        </p:nvSpPr>
        <p:spPr bwMode="auto">
          <a:xfrm>
            <a:off x="466725" y="3651250"/>
            <a:ext cx="8281988" cy="2657475"/>
          </a:xfrm>
          <a:prstGeom prst="rect">
            <a:avLst/>
          </a:prstGeom>
          <a:solidFill>
            <a:srgbClr val="99CC00">
              <a:alpha val="27000"/>
            </a:srgbClr>
          </a:solidFill>
          <a:ln w="9525" algn="ctr">
            <a:solidFill>
              <a:srgbClr val="0033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400">
                <a:latin typeface="幼圆" pitchFamily="49" charset="-122"/>
                <a:ea typeface="幼圆" pitchFamily="49" charset="-122"/>
              </a:rPr>
              <a:t>上述论断可以推广到一般的线性规划问题，区别只在于空间的维数。在一般的</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维空间中，满足一线性等式</a:t>
            </a:r>
            <a:r>
              <a:rPr lang="en-US" altLang="zh-CN" sz="2400" i="1">
                <a:solidFill>
                  <a:srgbClr val="000000"/>
                </a:solidFill>
                <a:latin typeface="Times New Roman" pitchFamily="18" charset="0"/>
                <a:cs typeface="Times New Roman" pitchFamily="18" charset="0"/>
              </a:rPr>
              <a:t>a</a:t>
            </a:r>
            <a:r>
              <a:rPr lang="en-US" altLang="zh-CN" sz="2400" i="1" baseline="-30000">
                <a:solidFill>
                  <a:srgbClr val="000000"/>
                </a:solidFill>
                <a:latin typeface="Times New Roman" pitchFamily="18" charset="0"/>
                <a:cs typeface="Times New Roman" pitchFamily="18" charset="0"/>
              </a:rPr>
              <a:t>i</a:t>
            </a:r>
            <a:r>
              <a:rPr lang="en-US" altLang="zh-CN" sz="2400" i="1">
                <a:solidFill>
                  <a:srgbClr val="000000"/>
                </a:solidFill>
                <a:latin typeface="Times New Roman" pitchFamily="18" charset="0"/>
                <a:cs typeface="Times New Roman" pitchFamily="18" charset="0"/>
              </a:rPr>
              <a:t>x</a:t>
            </a:r>
            <a:r>
              <a:rPr lang="en-US" altLang="zh-CN" sz="2400">
                <a:solidFill>
                  <a:srgbClr val="000000"/>
                </a:solidFill>
                <a:latin typeface="Times New Roman" pitchFamily="18" charset="0"/>
                <a:cs typeface="Times New Roman" pitchFamily="18" charset="0"/>
              </a:rPr>
              <a:t>=</a:t>
            </a:r>
            <a:r>
              <a:rPr lang="en-US" altLang="zh-CN" sz="2400" i="1">
                <a:solidFill>
                  <a:srgbClr val="000000"/>
                </a:solidFill>
                <a:latin typeface="Times New Roman" pitchFamily="18" charset="0"/>
                <a:cs typeface="Times New Roman" pitchFamily="18" charset="0"/>
              </a:rPr>
              <a:t>b</a:t>
            </a:r>
            <a:r>
              <a:rPr lang="en-US" altLang="zh-CN" sz="2400" i="1" baseline="-30000">
                <a:solidFill>
                  <a:srgbClr val="000000"/>
                </a:solidFill>
                <a:latin typeface="Times New Roman" pitchFamily="18" charset="0"/>
                <a:cs typeface="Times New Roman" pitchFamily="18" charset="0"/>
              </a:rPr>
              <a:t>i</a:t>
            </a:r>
            <a:r>
              <a:rPr lang="zh-CN" altLang="en-US" sz="2400">
                <a:latin typeface="幼圆" pitchFamily="49" charset="-122"/>
                <a:ea typeface="幼圆" pitchFamily="49" charset="-122"/>
              </a:rPr>
              <a:t>的点集被称为一个超平面，而满足一线性不等式</a:t>
            </a:r>
            <a:r>
              <a:rPr lang="en-US" altLang="zh-CN" sz="2400" i="1">
                <a:solidFill>
                  <a:srgbClr val="000000"/>
                </a:solidFill>
                <a:latin typeface="Times New Roman" pitchFamily="18" charset="0"/>
                <a:cs typeface="Times New Roman" pitchFamily="18" charset="0"/>
              </a:rPr>
              <a:t>a</a:t>
            </a:r>
            <a:r>
              <a:rPr lang="en-US" altLang="zh-CN" sz="2400" i="1" baseline="-30000">
                <a:solidFill>
                  <a:srgbClr val="000000"/>
                </a:solidFill>
                <a:latin typeface="Times New Roman" pitchFamily="18" charset="0"/>
                <a:cs typeface="Times New Roman" pitchFamily="18" charset="0"/>
              </a:rPr>
              <a:t>i</a:t>
            </a:r>
            <a:r>
              <a:rPr lang="en-US" altLang="zh-CN" sz="2400" i="1">
                <a:solidFill>
                  <a:srgbClr val="000000"/>
                </a:solidFill>
                <a:latin typeface="Times New Roman" pitchFamily="18" charset="0"/>
                <a:cs typeface="Times New Roman" pitchFamily="18" charset="0"/>
              </a:rPr>
              <a:t>x</a:t>
            </a:r>
            <a:r>
              <a:rPr lang="en-US" altLang="zh-CN" sz="2400">
                <a:solidFill>
                  <a:srgbClr val="000000"/>
                </a:solidFill>
                <a:latin typeface="宋体" pitchFamily="2" charset="-122"/>
                <a:cs typeface="Times New Roman" pitchFamily="18" charset="0"/>
              </a:rPr>
              <a:t>≤</a:t>
            </a:r>
            <a:r>
              <a:rPr lang="en-US" altLang="zh-CN" sz="2400" i="1">
                <a:solidFill>
                  <a:srgbClr val="000000"/>
                </a:solidFill>
                <a:latin typeface="Times New Roman" pitchFamily="18" charset="0"/>
                <a:cs typeface="Times New Roman" pitchFamily="18" charset="0"/>
              </a:rPr>
              <a:t>b</a:t>
            </a:r>
            <a:r>
              <a:rPr lang="en-US" altLang="zh-CN" sz="2400" i="1" baseline="-30000">
                <a:solidFill>
                  <a:srgbClr val="000000"/>
                </a:solidFill>
                <a:latin typeface="Times New Roman" pitchFamily="18" charset="0"/>
                <a:cs typeface="Times New Roman" pitchFamily="18" charset="0"/>
              </a:rPr>
              <a:t>i</a:t>
            </a:r>
            <a:r>
              <a:rPr lang="en-US" altLang="zh-CN" sz="2400" i="1">
                <a:latin typeface="幼圆" pitchFamily="49" charset="-122"/>
                <a:ea typeface="幼圆" pitchFamily="49" charset="-122"/>
              </a:rPr>
              <a:t> </a:t>
            </a:r>
            <a:r>
              <a:rPr lang="zh-CN" altLang="en-US" sz="2400">
                <a:latin typeface="幼圆" pitchFamily="49" charset="-122"/>
                <a:ea typeface="幼圆" pitchFamily="49" charset="-122"/>
              </a:rPr>
              <a:t>（或</a:t>
            </a:r>
            <a:r>
              <a:rPr lang="en-US" altLang="zh-CN" sz="2400" i="1">
                <a:solidFill>
                  <a:srgbClr val="000000"/>
                </a:solidFill>
                <a:latin typeface="Times New Roman" pitchFamily="18" charset="0"/>
                <a:cs typeface="Times New Roman" pitchFamily="18" charset="0"/>
              </a:rPr>
              <a:t>a</a:t>
            </a:r>
            <a:r>
              <a:rPr lang="en-US" altLang="zh-CN" sz="2400" i="1" baseline="-30000">
                <a:solidFill>
                  <a:srgbClr val="000000"/>
                </a:solidFill>
                <a:latin typeface="Times New Roman" pitchFamily="18" charset="0"/>
                <a:cs typeface="Times New Roman" pitchFamily="18" charset="0"/>
              </a:rPr>
              <a:t>i</a:t>
            </a:r>
            <a:r>
              <a:rPr lang="en-US" altLang="zh-CN" sz="2400" i="1">
                <a:solidFill>
                  <a:srgbClr val="000000"/>
                </a:solidFill>
                <a:latin typeface="Times New Roman" pitchFamily="18" charset="0"/>
                <a:cs typeface="Times New Roman" pitchFamily="18" charset="0"/>
              </a:rPr>
              <a:t>x</a:t>
            </a:r>
            <a:r>
              <a:rPr lang="en-US" altLang="zh-CN" sz="2400">
                <a:solidFill>
                  <a:srgbClr val="000000"/>
                </a:solidFill>
                <a:latin typeface="宋体" pitchFamily="2" charset="-122"/>
                <a:cs typeface="Times New Roman" pitchFamily="18" charset="0"/>
              </a:rPr>
              <a:t>≥</a:t>
            </a:r>
            <a:r>
              <a:rPr lang="en-US" altLang="zh-CN" sz="2400" i="1">
                <a:solidFill>
                  <a:srgbClr val="000000"/>
                </a:solidFill>
                <a:latin typeface="Times New Roman" pitchFamily="18" charset="0"/>
                <a:cs typeface="Times New Roman" pitchFamily="18" charset="0"/>
              </a:rPr>
              <a:t>b</a:t>
            </a:r>
            <a:r>
              <a:rPr lang="en-US" altLang="zh-CN" sz="2400" i="1" baseline="-30000">
                <a:solidFill>
                  <a:srgbClr val="000000"/>
                </a:solidFill>
                <a:latin typeface="Times New Roman" pitchFamily="18" charset="0"/>
                <a:cs typeface="Times New Roman" pitchFamily="18" charset="0"/>
              </a:rPr>
              <a:t>i</a:t>
            </a:r>
            <a:r>
              <a:rPr lang="en-US" altLang="zh-CN" sz="2400" i="1">
                <a:latin typeface="幼圆" pitchFamily="49" charset="-122"/>
                <a:ea typeface="幼圆" pitchFamily="49" charset="-122"/>
              </a:rPr>
              <a:t> </a:t>
            </a:r>
            <a:r>
              <a:rPr lang="zh-CN" altLang="en-US" sz="2400">
                <a:latin typeface="幼圆" pitchFamily="49" charset="-122"/>
                <a:ea typeface="幼圆" pitchFamily="49" charset="-122"/>
              </a:rPr>
              <a:t>）的点集被称为一个半空间（其中</a:t>
            </a:r>
            <a:r>
              <a:rPr lang="en-US" altLang="zh-CN" sz="2400" i="1">
                <a:solidFill>
                  <a:srgbClr val="000000"/>
                </a:solidFill>
                <a:latin typeface="Times New Roman" pitchFamily="18" charset="0"/>
                <a:cs typeface="Times New Roman" pitchFamily="18" charset="0"/>
              </a:rPr>
              <a:t>a</a:t>
            </a:r>
            <a:r>
              <a:rPr lang="en-US" altLang="zh-CN" sz="2400" i="1" baseline="-30000">
                <a:solidFill>
                  <a:srgbClr val="000000"/>
                </a:solidFill>
                <a:latin typeface="Times New Roman" pitchFamily="18" charset="0"/>
                <a:cs typeface="Times New Roman" pitchFamily="18" charset="0"/>
              </a:rPr>
              <a:t>i</a:t>
            </a:r>
            <a:r>
              <a:rPr lang="zh-CN" altLang="en-US" sz="2400">
                <a:latin typeface="幼圆" pitchFamily="49" charset="-122"/>
                <a:ea typeface="幼圆" pitchFamily="49" charset="-122"/>
              </a:rPr>
              <a:t>为一</a:t>
            </a:r>
            <a:r>
              <a:rPr lang="en-US" altLang="zh-CN" sz="2400" i="1">
                <a:latin typeface="幼圆" pitchFamily="49" charset="-122"/>
                <a:ea typeface="幼圆" pitchFamily="49" charset="-122"/>
              </a:rPr>
              <a:t>n</a:t>
            </a:r>
            <a:r>
              <a:rPr lang="zh-CN" altLang="en-US" sz="2400">
                <a:latin typeface="幼圆" pitchFamily="49" charset="-122"/>
                <a:ea typeface="幼圆" pitchFamily="49" charset="-122"/>
              </a:rPr>
              <a:t>维行向量，</a:t>
            </a:r>
            <a:r>
              <a:rPr lang="en-US" altLang="zh-CN" sz="2400" i="1">
                <a:solidFill>
                  <a:srgbClr val="000000"/>
                </a:solidFill>
                <a:latin typeface="Times New Roman" pitchFamily="18" charset="0"/>
                <a:cs typeface="Times New Roman" pitchFamily="18" charset="0"/>
              </a:rPr>
              <a:t>b</a:t>
            </a:r>
            <a:r>
              <a:rPr lang="en-US" altLang="zh-CN" sz="2400" i="1" baseline="-30000">
                <a:solidFill>
                  <a:srgbClr val="000000"/>
                </a:solidFill>
                <a:latin typeface="Times New Roman" pitchFamily="18" charset="0"/>
                <a:cs typeface="Times New Roman" pitchFamily="18" charset="0"/>
              </a:rPr>
              <a:t>i</a:t>
            </a:r>
            <a:r>
              <a:rPr lang="zh-CN" altLang="en-US" sz="2400">
                <a:latin typeface="幼圆" pitchFamily="49" charset="-122"/>
                <a:ea typeface="幼圆" pitchFamily="49" charset="-122"/>
              </a:rPr>
              <a:t>为一实数）。若干个半空间的交集被称为多胞形，有界的多胞形又被称为多面体。易见，线性规划的可行域</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必为多胞形（为统一起见，空集</a:t>
            </a:r>
            <a:r>
              <a:rPr lang="en-US" altLang="zh-CN" sz="2400" i="1">
                <a:latin typeface="幼圆" pitchFamily="49" charset="-122"/>
                <a:ea typeface="幼圆" pitchFamily="49" charset="-122"/>
              </a:rPr>
              <a:t>Φ</a:t>
            </a:r>
            <a:r>
              <a:rPr lang="zh-CN" altLang="en-US" sz="2400">
                <a:latin typeface="幼圆" pitchFamily="49" charset="-122"/>
                <a:ea typeface="幼圆" pitchFamily="49" charset="-122"/>
              </a:rPr>
              <a:t>也被视为多胞形）。</a:t>
            </a:r>
          </a:p>
        </p:txBody>
      </p:sp>
      <p:sp>
        <p:nvSpPr>
          <p:cNvPr id="75783" name="Text Box 7"/>
          <p:cNvSpPr txBox="1">
            <a:spLocks noChangeArrowheads="1"/>
          </p:cNvSpPr>
          <p:nvPr/>
        </p:nvSpPr>
        <p:spPr bwMode="auto">
          <a:xfrm>
            <a:off x="468313" y="915988"/>
            <a:ext cx="8281987" cy="2657475"/>
          </a:xfrm>
          <a:prstGeom prst="rect">
            <a:avLst/>
          </a:prstGeom>
          <a:solidFill>
            <a:srgbClr val="99CC00">
              <a:alpha val="20000"/>
            </a:srgbClr>
          </a:solidFill>
          <a:ln w="9525" algn="ctr">
            <a:solidFill>
              <a:srgbClr val="0033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r>
              <a:rPr lang="zh-CN" altLang="en-US" sz="2400">
                <a:latin typeface="幼圆" pitchFamily="49" charset="-122"/>
                <a:ea typeface="幼圆" pitchFamily="49" charset="-122"/>
              </a:rPr>
              <a:t>（</a:t>
            </a:r>
            <a:r>
              <a:rPr lang="en-US" altLang="zh-CN" sz="2400">
                <a:latin typeface="幼圆" pitchFamily="49" charset="-122"/>
                <a:ea typeface="幼圆" pitchFamily="49" charset="-122"/>
              </a:rPr>
              <a:t>1</a:t>
            </a:r>
            <a:r>
              <a:rPr lang="zh-CN" altLang="en-US" sz="2400">
                <a:latin typeface="幼圆" pitchFamily="49" charset="-122"/>
                <a:ea typeface="幼圆" pitchFamily="49" charset="-122"/>
              </a:rPr>
              <a:t>）可行域</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可能会出现多种情况。</a:t>
            </a:r>
            <a:r>
              <a:rPr lang="en-US" altLang="zh-CN" sz="2400">
                <a:latin typeface="幼圆" pitchFamily="49" charset="-122"/>
                <a:ea typeface="幼圆" pitchFamily="49" charset="-122"/>
              </a:rPr>
              <a:t>R</a:t>
            </a:r>
            <a:r>
              <a:rPr lang="zh-CN" altLang="en-US" sz="2400">
                <a:latin typeface="幼圆" pitchFamily="49" charset="-122"/>
                <a:ea typeface="幼圆" pitchFamily="49" charset="-122"/>
              </a:rPr>
              <a:t>可能是空集也可能是非空集合，当</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非空时，它必定是若干个半平面的交集（ 除非遇到空间维数的退化）。</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既可能是有界区域，也可能是无界区域。（</a:t>
            </a:r>
            <a:r>
              <a:rPr lang="en-US" altLang="zh-CN" sz="2400">
                <a:latin typeface="幼圆" pitchFamily="49" charset="-122"/>
                <a:ea typeface="幼圆" pitchFamily="49" charset="-122"/>
              </a:rPr>
              <a:t>2</a:t>
            </a:r>
            <a:r>
              <a:rPr lang="zh-CN" altLang="en-US" sz="2400">
                <a:latin typeface="幼圆" pitchFamily="49" charset="-122"/>
                <a:ea typeface="幼圆" pitchFamily="49" charset="-122"/>
              </a:rPr>
              <a:t>）在</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非空时，线性规划既可以存在有限最优解，也可以不存在有限最优解（其目标函数值无界）。（</a:t>
            </a:r>
            <a:r>
              <a:rPr lang="en-US" altLang="zh-CN" sz="2400">
                <a:latin typeface="幼圆" pitchFamily="49" charset="-122"/>
                <a:ea typeface="幼圆" pitchFamily="49" charset="-122"/>
              </a:rPr>
              <a:t>3</a:t>
            </a:r>
            <a:r>
              <a:rPr lang="zh-CN" altLang="en-US" sz="2400">
                <a:latin typeface="幼圆" pitchFamily="49" charset="-122"/>
                <a:ea typeface="幼圆" pitchFamily="49" charset="-122"/>
              </a:rPr>
              <a:t>）若线性规划存在有限最优解，则必可找到具有最优目标函数值的可行域</a:t>
            </a:r>
            <a:r>
              <a:rPr lang="en-US" altLang="zh-CN" sz="2400" i="1">
                <a:latin typeface="幼圆" pitchFamily="49" charset="-122"/>
                <a:ea typeface="幼圆" pitchFamily="49" charset="-122"/>
              </a:rPr>
              <a:t>R</a:t>
            </a:r>
            <a:r>
              <a:rPr lang="zh-CN" altLang="en-US" sz="2400">
                <a:latin typeface="幼圆" pitchFamily="49" charset="-122"/>
                <a:ea typeface="幼圆" pitchFamily="49" charset="-122"/>
              </a:rPr>
              <a:t>的</a:t>
            </a:r>
            <a:r>
              <a:rPr lang="zh-CN" altLang="en-US" sz="2400">
                <a:latin typeface="Arial"/>
                <a:ea typeface="幼圆" pitchFamily="49" charset="-122"/>
              </a:rPr>
              <a:t>“</a:t>
            </a:r>
            <a:r>
              <a:rPr lang="zh-CN" altLang="en-US" sz="2400">
                <a:latin typeface="幼圆" pitchFamily="49" charset="-122"/>
                <a:ea typeface="幼圆" pitchFamily="49" charset="-122"/>
              </a:rPr>
              <a:t>顶点</a:t>
            </a:r>
            <a:r>
              <a:rPr lang="zh-CN" altLang="en-US" sz="2400">
                <a:latin typeface="Arial"/>
                <a:ea typeface="幼圆" pitchFamily="49" charset="-122"/>
              </a:rPr>
              <a:t>”</a:t>
            </a:r>
            <a:r>
              <a:rPr lang="zh-CN" altLang="en-US" sz="2400">
                <a:latin typeface="幼圆" pitchFamily="49" charset="-122"/>
                <a:ea typeface="幼圆" pitchFamily="49" charset="-122"/>
              </a:rPr>
              <a:t>。</a:t>
            </a:r>
          </a:p>
        </p:txBody>
      </p:sp>
      <p:grpSp>
        <p:nvGrpSpPr>
          <p:cNvPr id="75789" name="Group 13"/>
          <p:cNvGrpSpPr>
            <a:grpSpLocks/>
          </p:cNvGrpSpPr>
          <p:nvPr/>
        </p:nvGrpSpPr>
        <p:grpSpPr bwMode="auto">
          <a:xfrm>
            <a:off x="468313" y="333375"/>
            <a:ext cx="8280400" cy="476250"/>
            <a:chOff x="295" y="210"/>
            <a:chExt cx="5216" cy="300"/>
          </a:xfrm>
        </p:grpSpPr>
        <p:pic>
          <p:nvPicPr>
            <p:cNvPr id="75786" name="Picture 10" descr="clover_banner_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210"/>
              <a:ext cx="5216" cy="300"/>
            </a:xfrm>
            <a:prstGeom prst="rect">
              <a:avLst/>
            </a:prstGeom>
            <a:noFill/>
            <a:extLst>
              <a:ext uri="{909E8E84-426E-40DD-AFC4-6F175D3DCCD1}">
                <a14:hiddenFill xmlns:a14="http://schemas.microsoft.com/office/drawing/2010/main">
                  <a:solidFill>
                    <a:srgbClr val="FFFFFF"/>
                  </a:solidFill>
                </a14:hiddenFill>
              </a:ext>
            </a:extLst>
          </p:spPr>
        </p:pic>
        <p:sp>
          <p:nvSpPr>
            <p:cNvPr id="75788" name="Rectangle 12"/>
            <p:cNvSpPr>
              <a:spLocks noChangeArrowheads="1"/>
            </p:cNvSpPr>
            <p:nvPr/>
          </p:nvSpPr>
          <p:spPr bwMode="auto">
            <a:xfrm>
              <a:off x="431" y="210"/>
              <a:ext cx="4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zh-CN" altLang="en-US" sz="2400">
                  <a:solidFill>
                    <a:srgbClr val="0E8435"/>
                  </a:solidFill>
                  <a:latin typeface="隶书" pitchFamily="49" charset="-122"/>
                  <a:ea typeface="隶书" pitchFamily="49" charset="-122"/>
                </a:rPr>
                <a:t>从上面的图解过程可以看出并不难证明以下断言：</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75789"/>
                                        </p:tgtEl>
                                        <p:attrNameLst>
                                          <p:attrName>style.visibility</p:attrName>
                                        </p:attrNameLst>
                                      </p:cBhvr>
                                      <p:to>
                                        <p:strVal val="visible"/>
                                      </p:to>
                                    </p:set>
                                    <p:anim calcmode="lin" valueType="num">
                                      <p:cBhvr>
                                        <p:cTn id="7" dur="500" fill="hold"/>
                                        <p:tgtEl>
                                          <p:spTgt spid="75789"/>
                                        </p:tgtEl>
                                        <p:attrNameLst>
                                          <p:attrName>ppt_w</p:attrName>
                                        </p:attrNameLst>
                                      </p:cBhvr>
                                      <p:tavLst>
                                        <p:tav tm="0">
                                          <p:val>
                                            <p:fltVal val="0"/>
                                          </p:val>
                                        </p:tav>
                                        <p:tav tm="100000">
                                          <p:val>
                                            <p:strVal val="#ppt_w"/>
                                          </p:val>
                                        </p:tav>
                                      </p:tavLst>
                                    </p:anim>
                                    <p:anim calcmode="lin" valueType="num">
                                      <p:cBhvr>
                                        <p:cTn id="8" dur="500" fill="hold"/>
                                        <p:tgtEl>
                                          <p:spTgt spid="75789"/>
                                        </p:tgtEl>
                                        <p:attrNameLst>
                                          <p:attrName>ppt_h</p:attrName>
                                        </p:attrNameLst>
                                      </p:cBhvr>
                                      <p:tavLst>
                                        <p:tav tm="0">
                                          <p:val>
                                            <p:fltVal val="0"/>
                                          </p:val>
                                        </p:tav>
                                        <p:tav tm="100000">
                                          <p:val>
                                            <p:strVal val="#ppt_h"/>
                                          </p:val>
                                        </p:tav>
                                      </p:tavLst>
                                    </p:anim>
                                    <p:animEffect transition="in" filter="fade">
                                      <p:cBhvr>
                                        <p:cTn id="9" dur="500"/>
                                        <p:tgtEl>
                                          <p:spTgt spid="7578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1" presetClass="entr" presetSubtype="4" fill="hold" grpId="2" nodeType="clickEffect">
                                  <p:stCondLst>
                                    <p:cond delay="0"/>
                                  </p:stCondLst>
                                  <p:childTnLst>
                                    <p:set>
                                      <p:cBhvr>
                                        <p:cTn id="13" dur="1" fill="hold">
                                          <p:stCondLst>
                                            <p:cond delay="0"/>
                                          </p:stCondLst>
                                        </p:cTn>
                                        <p:tgtEl>
                                          <p:spTgt spid="75783"/>
                                        </p:tgtEl>
                                        <p:attrNameLst>
                                          <p:attrName>style.visibility</p:attrName>
                                        </p:attrNameLst>
                                      </p:cBhvr>
                                      <p:to>
                                        <p:strVal val="visible"/>
                                      </p:to>
                                    </p:set>
                                    <p:animEffect transition="in" filter="wheel(4)">
                                      <p:cBhvr>
                                        <p:cTn id="14" dur="1000"/>
                                        <p:tgtEl>
                                          <p:spTgt spid="7578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1" presetClass="entr" presetSubtype="4" fill="hold" grpId="0" nodeType="clickEffect">
                                  <p:stCondLst>
                                    <p:cond delay="0"/>
                                  </p:stCondLst>
                                  <p:childTnLst>
                                    <p:set>
                                      <p:cBhvr>
                                        <p:cTn id="18" dur="1" fill="hold">
                                          <p:stCondLst>
                                            <p:cond delay="0"/>
                                          </p:stCondLst>
                                        </p:cTn>
                                        <p:tgtEl>
                                          <p:spTgt spid="75781"/>
                                        </p:tgtEl>
                                        <p:attrNameLst>
                                          <p:attrName>style.visibility</p:attrName>
                                        </p:attrNameLst>
                                      </p:cBhvr>
                                      <p:to>
                                        <p:strVal val="visible"/>
                                      </p:to>
                                    </p:set>
                                    <p:animEffect transition="in" filter="wheel(4)">
                                      <p:cBhvr>
                                        <p:cTn id="19" dur="10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p:bldP spid="75783" grpId="2"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200" b="0" i="0" u="none" strike="noStrike" cap="none" normalizeH="0" baseline="0" smtClean="0">
            <a:ln>
              <a:noFill/>
            </a:ln>
            <a:solidFill>
              <a:schemeClr val="tx1"/>
            </a:solidFill>
            <a:effectLst/>
            <a:latin typeface="Arial Black"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200" b="0" i="0" u="none" strike="noStrike" cap="none" normalizeH="0" baseline="0" smtClean="0">
            <a:ln>
              <a:noFill/>
            </a:ln>
            <a:solidFill>
              <a:schemeClr val="tx1"/>
            </a:solidFill>
            <a:effectLst/>
            <a:latin typeface="Arial Black" pitchFamily="34"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3274</TotalTime>
  <Words>14053</Words>
  <Application>Microsoft Office PowerPoint</Application>
  <PresentationFormat>全屏显示(4:3)</PresentationFormat>
  <Paragraphs>1052</Paragraphs>
  <Slides>81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81</vt:i4>
      </vt:variant>
    </vt:vector>
  </HeadingPairs>
  <TitlesOfParts>
    <vt:vector size="94" baseType="lpstr">
      <vt:lpstr>Arial</vt:lpstr>
      <vt:lpstr>宋体</vt:lpstr>
      <vt:lpstr>隶书</vt:lpstr>
      <vt:lpstr>Times New Roman</vt:lpstr>
      <vt:lpstr>Wingdings</vt:lpstr>
      <vt:lpstr>Arial Black</vt:lpstr>
      <vt:lpstr>楷体_GB2312</vt:lpstr>
      <vt:lpstr>华文行楷</vt:lpstr>
      <vt:lpstr>幼圆</vt:lpstr>
      <vt:lpstr>黑体</vt:lpstr>
      <vt:lpstr>Pixel</vt:lpstr>
      <vt:lpstr>Microsoft 公式 3.0</vt:lpstr>
      <vt:lpstr>Equation.DSMT4</vt:lpstr>
      <vt:lpstr>线性规划与计算复杂性简介</vt:lpstr>
      <vt:lpstr>PowerPoint 演示文稿</vt:lpstr>
      <vt:lpstr>§8.1  线性规划问题</vt:lpstr>
      <vt:lpstr>一.线性规划的实例与定义</vt:lpstr>
      <vt:lpstr>PowerPoint 演示文稿</vt:lpstr>
      <vt:lpstr>二、线性规划的标准形式</vt:lpstr>
      <vt:lpstr>PowerPoint 演示文稿</vt:lpstr>
      <vt:lpstr>三、线性规划的图解法</vt:lpstr>
      <vt:lpstr>PowerPoint 演示文稿</vt:lpstr>
      <vt:lpstr>PowerPoint 演示文稿</vt:lpstr>
      <vt:lpstr>三、基本解与基本可行解</vt:lpstr>
      <vt:lpstr>四、基本可行解与极点的等价定理</vt:lpstr>
      <vt:lpstr>PowerPoint 演示文稿</vt:lpstr>
      <vt:lpstr>五、求解线性规划的单纯形法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六、初始可行解的求法——两段单纯形法</vt:lpstr>
      <vt:lpstr>PowerPoint 演示文稿</vt:lpstr>
      <vt:lpstr>PowerPoint 演示文稿</vt:lpstr>
      <vt:lpstr>PowerPoint 演示文稿</vt:lpstr>
      <vt:lpstr>PowerPoint 演示文稿</vt:lpstr>
      <vt:lpstr>PowerPoint 演示文稿</vt:lpstr>
      <vt:lpstr>§8.2  运输问题</vt:lpstr>
      <vt:lpstr>二、初始可行解的选取</vt:lpstr>
      <vt:lpstr>PowerPoint 演示文稿</vt:lpstr>
      <vt:lpstr>PowerPoint 演示文稿</vt:lpstr>
      <vt:lpstr>PowerPoint 演示文稿</vt:lpstr>
      <vt:lpstr>三、最优性判别</vt:lpstr>
      <vt:lpstr>PowerPoint 演示文稿</vt:lpstr>
      <vt:lpstr>PowerPoint 演示文稿</vt:lpstr>
      <vt:lpstr>PowerPoint 演示文稿</vt:lpstr>
      <vt:lpstr>PowerPoint 演示文稿</vt:lpstr>
      <vt:lpstr>§8.3  指派问题 </vt:lpstr>
      <vt:lpstr>PowerPoint 演示文稿</vt:lpstr>
      <vt:lpstr>二、求解指派问题的匈牙利算法</vt:lpstr>
      <vt:lpstr>PowerPoint 演示文稿</vt:lpstr>
      <vt:lpstr>PowerPoint 演示文稿</vt:lpstr>
      <vt:lpstr>PowerPoint 演示文稿</vt:lpstr>
      <vt:lpstr>§8.4  计算复杂性问题的提出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一、P类与NP类，NP完全性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二、有关离散问题模型及其算法的几点附加说明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初等模型</dc:title>
  <dc:creator>KIS</dc:creator>
  <cp:lastModifiedBy>lynn</cp:lastModifiedBy>
  <cp:revision>150</cp:revision>
  <dcterms:created xsi:type="dcterms:W3CDTF">2004-03-20T01:51:14Z</dcterms:created>
  <dcterms:modified xsi:type="dcterms:W3CDTF">2010-12-05T15:45:36Z</dcterms:modified>
</cp:coreProperties>
</file>