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97"/>
  </p:notesMasterIdLst>
  <p:sldIdLst>
    <p:sldId id="383" r:id="rId3"/>
    <p:sldId id="322" r:id="rId4"/>
    <p:sldId id="283" r:id="rId5"/>
    <p:sldId id="284" r:id="rId6"/>
    <p:sldId id="281" r:id="rId7"/>
    <p:sldId id="305" r:id="rId8"/>
    <p:sldId id="286" r:id="rId9"/>
    <p:sldId id="287" r:id="rId10"/>
    <p:sldId id="288" r:id="rId11"/>
    <p:sldId id="289" r:id="rId12"/>
    <p:sldId id="312" r:id="rId13"/>
    <p:sldId id="290" r:id="rId14"/>
    <p:sldId id="293" r:id="rId15"/>
    <p:sldId id="294" r:id="rId16"/>
    <p:sldId id="295" r:id="rId17"/>
    <p:sldId id="296" r:id="rId18"/>
    <p:sldId id="297" r:id="rId19"/>
    <p:sldId id="298" r:id="rId20"/>
    <p:sldId id="299" r:id="rId21"/>
    <p:sldId id="300" r:id="rId22"/>
    <p:sldId id="301" r:id="rId23"/>
    <p:sldId id="302" r:id="rId24"/>
    <p:sldId id="303" r:id="rId25"/>
    <p:sldId id="306" r:id="rId26"/>
    <p:sldId id="307" r:id="rId27"/>
    <p:sldId id="308" r:id="rId28"/>
    <p:sldId id="309" r:id="rId29"/>
    <p:sldId id="313" r:id="rId30"/>
    <p:sldId id="314" r:id="rId31"/>
    <p:sldId id="317" r:id="rId32"/>
    <p:sldId id="316" r:id="rId33"/>
    <p:sldId id="318" r:id="rId34"/>
    <p:sldId id="319" r:id="rId35"/>
    <p:sldId id="320"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24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24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24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24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94"/>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333333"/>
    <a:srgbClr val="FF3300"/>
    <a:srgbClr val="99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04" autoAdjust="0"/>
  </p:normalViewPr>
  <p:slideViewPr>
    <p:cSldViewPr>
      <p:cViewPr>
        <p:scale>
          <a:sx n="75" d="100"/>
          <a:sy n="75" d="100"/>
        </p:scale>
        <p:origin x="-45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6.wmf"/><Relationship Id="rId4" Type="http://schemas.openxmlformats.org/officeDocument/2006/relationships/image" Target="../media/image1.jpe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7.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9"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90.wmf"/><Relationship Id="rId4" Type="http://schemas.openxmlformats.org/officeDocument/2006/relationships/image" Target="../media/image18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5" Type="http://schemas.openxmlformats.org/officeDocument/2006/relationships/image" Target="../media/image195.wmf"/><Relationship Id="rId4" Type="http://schemas.openxmlformats.org/officeDocument/2006/relationships/image" Target="../media/image19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8.wmf"/><Relationship Id="rId7" Type="http://schemas.openxmlformats.org/officeDocument/2006/relationships/image" Target="../media/image202.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39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397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73CA801-4A95-4A3F-9B3D-AE7B9ECF64A3}" type="slidenum">
              <a:rPr lang="en-US" altLang="zh-CN"/>
              <a:pPr/>
              <a:t>‹#›</a:t>
            </a:fld>
            <a:endParaRPr lang="en-US" altLang="zh-CN"/>
          </a:p>
        </p:txBody>
      </p:sp>
    </p:spTree>
    <p:extLst>
      <p:ext uri="{BB962C8B-B14F-4D97-AF65-F5344CB8AC3E}">
        <p14:creationId xmlns:p14="http://schemas.microsoft.com/office/powerpoint/2010/main" val="16642436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22C04-2DE0-42B1-9BFF-68F8CBE867DE}" type="slidenum">
              <a:rPr lang="en-US" altLang="zh-CN"/>
              <a:pPr/>
              <a:t>35</a:t>
            </a:fld>
            <a:endParaRPr lang="en-US" altLang="zh-CN"/>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BDA1F7-5557-468A-888E-D14DD7704672}" type="slidenum">
              <a:rPr lang="en-US" altLang="zh-CN"/>
              <a:pPr/>
              <a:t>‹#›</a:t>
            </a:fld>
            <a:endParaRPr lang="en-US" altLang="zh-CN"/>
          </a:p>
        </p:txBody>
      </p:sp>
    </p:spTree>
    <p:extLst>
      <p:ext uri="{BB962C8B-B14F-4D97-AF65-F5344CB8AC3E}">
        <p14:creationId xmlns:p14="http://schemas.microsoft.com/office/powerpoint/2010/main" val="3301609686"/>
      </p:ext>
    </p:extLst>
  </p:cSld>
  <p:clrMapOvr>
    <a:masterClrMapping/>
  </p:clrMapOvr>
  <p:transition>
    <p:checke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2E4EAB-6C59-44FA-B47E-1CF65B603F47}" type="slidenum">
              <a:rPr lang="en-US" altLang="zh-CN"/>
              <a:pPr/>
              <a:t>‹#›</a:t>
            </a:fld>
            <a:endParaRPr lang="en-US" altLang="zh-CN"/>
          </a:p>
        </p:txBody>
      </p:sp>
    </p:spTree>
    <p:extLst>
      <p:ext uri="{BB962C8B-B14F-4D97-AF65-F5344CB8AC3E}">
        <p14:creationId xmlns:p14="http://schemas.microsoft.com/office/powerpoint/2010/main" val="387710081"/>
      </p:ext>
    </p:extLst>
  </p:cSld>
  <p:clrMapOvr>
    <a:masterClrMapping/>
  </p:clrMapOvr>
  <p:transition>
    <p:checke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E1D361-FE2D-480A-A057-D74CC408AFBA}" type="slidenum">
              <a:rPr lang="en-US" altLang="zh-CN"/>
              <a:pPr/>
              <a:t>‹#›</a:t>
            </a:fld>
            <a:endParaRPr lang="en-US" altLang="zh-CN"/>
          </a:p>
        </p:txBody>
      </p:sp>
    </p:spTree>
    <p:extLst>
      <p:ext uri="{BB962C8B-B14F-4D97-AF65-F5344CB8AC3E}">
        <p14:creationId xmlns:p14="http://schemas.microsoft.com/office/powerpoint/2010/main" val="803934944"/>
      </p:ext>
    </p:extLst>
  </p:cSld>
  <p:clrMapOvr>
    <a:masterClrMapping/>
  </p:clrMapOvr>
  <p:transition>
    <p:checke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9506" name="Group 2"/>
          <p:cNvGrpSpPr>
            <a:grpSpLocks/>
          </p:cNvGrpSpPr>
          <p:nvPr/>
        </p:nvGrpSpPr>
        <p:grpSpPr bwMode="auto">
          <a:xfrm>
            <a:off x="0" y="0"/>
            <a:ext cx="9144000" cy="6858000"/>
            <a:chOff x="0" y="0"/>
            <a:chExt cx="5760" cy="4320"/>
          </a:xfrm>
        </p:grpSpPr>
        <p:sp>
          <p:nvSpPr>
            <p:cNvPr id="14950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149508"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grpSp>
          <p:nvGrpSpPr>
            <p:cNvPr id="149509" name="Group 5"/>
            <p:cNvGrpSpPr>
              <a:grpSpLocks/>
            </p:cNvGrpSpPr>
            <p:nvPr/>
          </p:nvGrpSpPr>
          <p:grpSpPr bwMode="auto">
            <a:xfrm>
              <a:off x="0" y="672"/>
              <a:ext cx="1806" cy="1989"/>
              <a:chOff x="0" y="672"/>
              <a:chExt cx="1806" cy="1989"/>
            </a:xfrm>
          </p:grpSpPr>
          <p:sp>
            <p:nvSpPr>
              <p:cNvPr id="149510"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1"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2"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3"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4"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5"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6"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7"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8"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9519"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grpSp>
      </p:grpSp>
      <p:sp>
        <p:nvSpPr>
          <p:cNvPr id="149520"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49521" name="Rectangle 17"/>
          <p:cNvSpPr>
            <a:spLocks noGrp="1" noChangeArrowheads="1"/>
          </p:cNvSpPr>
          <p:nvPr>
            <p:ph type="ftr" sz="quarter" idx="3"/>
          </p:nvPr>
        </p:nvSpPr>
        <p:spPr/>
        <p:txBody>
          <a:bodyPr/>
          <a:lstStyle>
            <a:lvl1pPr>
              <a:defRPr/>
            </a:lvl1pPr>
          </a:lstStyle>
          <a:p>
            <a:endParaRPr lang="en-US" altLang="zh-CN"/>
          </a:p>
        </p:txBody>
      </p:sp>
      <p:sp>
        <p:nvSpPr>
          <p:cNvPr id="149522" name="Rectangle 18"/>
          <p:cNvSpPr>
            <a:spLocks noGrp="1" noChangeArrowheads="1"/>
          </p:cNvSpPr>
          <p:nvPr>
            <p:ph type="sldNum" sz="quarter" idx="4"/>
          </p:nvPr>
        </p:nvSpPr>
        <p:spPr/>
        <p:txBody>
          <a:bodyPr/>
          <a:lstStyle>
            <a:lvl1pPr>
              <a:defRPr/>
            </a:lvl1pPr>
          </a:lstStyle>
          <a:p>
            <a:fld id="{9B310C02-2606-451F-89FD-C0718D389884}" type="slidenum">
              <a:rPr lang="en-US" altLang="zh-CN"/>
              <a:pPr/>
              <a:t>‹#›</a:t>
            </a:fld>
            <a:endParaRPr lang="en-US" altLang="zh-CN"/>
          </a:p>
        </p:txBody>
      </p:sp>
      <p:sp>
        <p:nvSpPr>
          <p:cNvPr id="14952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4952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transition>
    <p:checker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41ECF62-FEEB-425A-8519-10B5172DB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42014311"/>
      </p:ext>
    </p:extLst>
  </p:cSld>
  <p:clrMapOvr>
    <a:masterClrMapping/>
  </p:clrMapOvr>
  <p:transition>
    <p:checke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3117800-5F09-4E42-A043-6F0C7AFF670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755043948"/>
      </p:ext>
    </p:extLst>
  </p:cSld>
  <p:clrMapOvr>
    <a:masterClrMapping/>
  </p:clrMapOvr>
  <p:transition>
    <p:checke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F9DC59F-7612-4E6A-8B32-3111F0889D8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26892356"/>
      </p:ext>
    </p:extLst>
  </p:cSld>
  <p:clrMapOvr>
    <a:masterClrMapping/>
  </p:clrMapOvr>
  <p:transition>
    <p:checke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985D1CC6-D6B5-402A-964B-A095FF590466}"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06807884"/>
      </p:ext>
    </p:extLst>
  </p:cSld>
  <p:clrMapOvr>
    <a:masterClrMapping/>
  </p:clrMapOvr>
  <p:transition>
    <p:checke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630AFB95-59BF-4E72-8A77-ECC6513EE0D8}"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75944062"/>
      </p:ext>
    </p:extLst>
  </p:cSld>
  <p:clrMapOvr>
    <a:masterClrMapping/>
  </p:clrMapOvr>
  <p:transition>
    <p:checke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7D9F38A9-4F8C-493E-9FD1-F6D77E28107F}"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87773854"/>
      </p:ext>
    </p:extLst>
  </p:cSld>
  <p:clrMapOvr>
    <a:masterClrMapping/>
  </p:clrMapOvr>
  <p:transition>
    <p:checke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C24D33C-3725-41DE-A0AE-BE393D180C79}"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716219681"/>
      </p:ext>
    </p:extLst>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9B49DF-8C33-4485-95FA-3D933FDB7829}" type="slidenum">
              <a:rPr lang="en-US" altLang="zh-CN"/>
              <a:pPr/>
              <a:t>‹#›</a:t>
            </a:fld>
            <a:endParaRPr lang="en-US" altLang="zh-CN"/>
          </a:p>
        </p:txBody>
      </p:sp>
    </p:spTree>
    <p:extLst>
      <p:ext uri="{BB962C8B-B14F-4D97-AF65-F5344CB8AC3E}">
        <p14:creationId xmlns:p14="http://schemas.microsoft.com/office/powerpoint/2010/main" val="1790930770"/>
      </p:ext>
    </p:extLst>
  </p:cSld>
  <p:clrMapOvr>
    <a:masterClrMapping/>
  </p:clrMapOvr>
  <p:transition>
    <p:checke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BF86187-0791-4718-841D-B1AAFB73ACF8}"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20000236"/>
      </p:ext>
    </p:extLst>
  </p:cSld>
  <p:clrMapOvr>
    <a:masterClrMapping/>
  </p:clrMapOvr>
  <p:transition>
    <p:checke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1E83621-50D8-417D-BF3B-252284738915}"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63190941"/>
      </p:ext>
    </p:extLst>
  </p:cSld>
  <p:clrMapOvr>
    <a:masterClrMapping/>
  </p:clrMapOvr>
  <p:transition>
    <p:checke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296F15B-531E-470A-B10B-EF99F4DCCF2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66761636"/>
      </p:ext>
    </p:extLst>
  </p:cSld>
  <p:clrMapOvr>
    <a:masterClrMapping/>
  </p:clrMapOvr>
  <p:transition>
    <p:checke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B2875E-22C9-4590-BB52-0D35A5246964}" type="slidenum">
              <a:rPr lang="en-US" altLang="zh-CN"/>
              <a:pPr/>
              <a:t>‹#›</a:t>
            </a:fld>
            <a:endParaRPr lang="en-US" altLang="zh-CN"/>
          </a:p>
        </p:txBody>
      </p:sp>
    </p:spTree>
    <p:extLst>
      <p:ext uri="{BB962C8B-B14F-4D97-AF65-F5344CB8AC3E}">
        <p14:creationId xmlns:p14="http://schemas.microsoft.com/office/powerpoint/2010/main" val="3231906639"/>
      </p:ext>
    </p:extLst>
  </p:cSld>
  <p:clrMapOvr>
    <a:masterClrMapping/>
  </p:clrMapOvr>
  <p:transition>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01D1CD0-EF0A-4537-BCAC-DFD514B25F36}" type="slidenum">
              <a:rPr lang="en-US" altLang="zh-CN"/>
              <a:pPr/>
              <a:t>‹#›</a:t>
            </a:fld>
            <a:endParaRPr lang="en-US" altLang="zh-CN"/>
          </a:p>
        </p:txBody>
      </p:sp>
    </p:spTree>
    <p:extLst>
      <p:ext uri="{BB962C8B-B14F-4D97-AF65-F5344CB8AC3E}">
        <p14:creationId xmlns:p14="http://schemas.microsoft.com/office/powerpoint/2010/main" val="1338627582"/>
      </p:ext>
    </p:extLst>
  </p:cSld>
  <p:clrMapOvr>
    <a:masterClrMapping/>
  </p:clrMapOvr>
  <p:transition>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247A010-26B1-4863-B1E9-8286AEAC17E5}" type="slidenum">
              <a:rPr lang="en-US" altLang="zh-CN"/>
              <a:pPr/>
              <a:t>‹#›</a:t>
            </a:fld>
            <a:endParaRPr lang="en-US" altLang="zh-CN"/>
          </a:p>
        </p:txBody>
      </p:sp>
    </p:spTree>
    <p:extLst>
      <p:ext uri="{BB962C8B-B14F-4D97-AF65-F5344CB8AC3E}">
        <p14:creationId xmlns:p14="http://schemas.microsoft.com/office/powerpoint/2010/main" val="1087049"/>
      </p:ext>
    </p:extLst>
  </p:cSld>
  <p:clrMapOvr>
    <a:masterClrMapping/>
  </p:clrMapOvr>
  <p:transition>
    <p:checke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A60FE64-94C8-4D37-A294-0AE44CE0774B}" type="slidenum">
              <a:rPr lang="en-US" altLang="zh-CN"/>
              <a:pPr/>
              <a:t>‹#›</a:t>
            </a:fld>
            <a:endParaRPr lang="en-US" altLang="zh-CN"/>
          </a:p>
        </p:txBody>
      </p:sp>
    </p:spTree>
    <p:extLst>
      <p:ext uri="{BB962C8B-B14F-4D97-AF65-F5344CB8AC3E}">
        <p14:creationId xmlns:p14="http://schemas.microsoft.com/office/powerpoint/2010/main" val="693412906"/>
      </p:ext>
    </p:extLst>
  </p:cSld>
  <p:clrMapOvr>
    <a:masterClrMapping/>
  </p:clrMapOvr>
  <p:transition>
    <p:checke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F87C3CE-F7DB-46F1-9D75-06053DFA7720}" type="slidenum">
              <a:rPr lang="en-US" altLang="zh-CN"/>
              <a:pPr/>
              <a:t>‹#›</a:t>
            </a:fld>
            <a:endParaRPr lang="en-US" altLang="zh-CN"/>
          </a:p>
        </p:txBody>
      </p:sp>
    </p:spTree>
    <p:extLst>
      <p:ext uri="{BB962C8B-B14F-4D97-AF65-F5344CB8AC3E}">
        <p14:creationId xmlns:p14="http://schemas.microsoft.com/office/powerpoint/2010/main" val="2915128708"/>
      </p:ext>
    </p:extLst>
  </p:cSld>
  <p:clrMapOvr>
    <a:masterClrMapping/>
  </p:clrMapOvr>
  <p:transition>
    <p:checke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2D9A14-165B-4E6B-8D80-B43DFE6FE5A2}" type="slidenum">
              <a:rPr lang="en-US" altLang="zh-CN"/>
              <a:pPr/>
              <a:t>‹#›</a:t>
            </a:fld>
            <a:endParaRPr lang="en-US" altLang="zh-CN"/>
          </a:p>
        </p:txBody>
      </p:sp>
    </p:spTree>
    <p:extLst>
      <p:ext uri="{BB962C8B-B14F-4D97-AF65-F5344CB8AC3E}">
        <p14:creationId xmlns:p14="http://schemas.microsoft.com/office/powerpoint/2010/main" val="3238935514"/>
      </p:ext>
    </p:extLst>
  </p:cSld>
  <p:clrMapOvr>
    <a:masterClrMapping/>
  </p:clrMapOvr>
  <p:transition>
    <p:checke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A29076-C877-478A-92F1-8B0203AB6920}" type="slidenum">
              <a:rPr lang="en-US" altLang="zh-CN"/>
              <a:pPr/>
              <a:t>‹#›</a:t>
            </a:fld>
            <a:endParaRPr lang="en-US" altLang="zh-CN"/>
          </a:p>
        </p:txBody>
      </p:sp>
    </p:spTree>
    <p:extLst>
      <p:ext uri="{BB962C8B-B14F-4D97-AF65-F5344CB8AC3E}">
        <p14:creationId xmlns:p14="http://schemas.microsoft.com/office/powerpoint/2010/main" val="165325622"/>
      </p:ext>
    </p:extLst>
  </p:cSld>
  <p:clrMapOvr>
    <a:masterClrMapping/>
  </p:clrMapOvr>
  <p:transition>
    <p:checke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ea typeface="+mn-ea"/>
              </a:defRPr>
            </a:lvl1pPr>
          </a:lstStyle>
          <a:p>
            <a:fld id="{19C3522C-EA98-4554-BAB1-68FAC13BE1E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checker dir="vert"/>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n-lt"/>
                <a:ea typeface="+mn-ea"/>
              </a:defRPr>
            </a:lvl1pPr>
          </a:lstStyle>
          <a:p>
            <a:endParaRPr lang="en-US" altLang="zh-CN"/>
          </a:p>
        </p:txBody>
      </p:sp>
      <p:sp>
        <p:nvSpPr>
          <p:cNvPr id="14848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fld id="{AF2A5F63-1A0C-462E-BE3A-DC68F81D3870}" type="slidenum">
              <a:rPr lang="en-US" altLang="zh-CN"/>
              <a:pPr/>
              <a:t>‹#›</a:t>
            </a:fld>
            <a:endParaRPr lang="en-US" altLang="zh-CN"/>
          </a:p>
        </p:txBody>
      </p:sp>
      <p:grpSp>
        <p:nvGrpSpPr>
          <p:cNvPr id="148484" name="Group 4"/>
          <p:cNvGrpSpPr>
            <a:grpSpLocks/>
          </p:cNvGrpSpPr>
          <p:nvPr/>
        </p:nvGrpSpPr>
        <p:grpSpPr bwMode="auto">
          <a:xfrm>
            <a:off x="0" y="0"/>
            <a:ext cx="9144000" cy="546100"/>
            <a:chOff x="0" y="0"/>
            <a:chExt cx="5760" cy="344"/>
          </a:xfrm>
        </p:grpSpPr>
        <p:sp>
          <p:nvSpPr>
            <p:cNvPr id="14848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14848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8487"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latin typeface="Arial" pitchFamily="34" charset="0"/>
                <a:ea typeface="宋体" pitchFamily="2" charset="-122"/>
              </a:endParaRPr>
            </a:p>
          </p:txBody>
        </p:sp>
        <p:sp>
          <p:nvSpPr>
            <p:cNvPr id="148488"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latin typeface="Arial" pitchFamily="34" charset="0"/>
                <a:ea typeface="宋体" pitchFamily="2" charset="-122"/>
              </a:endParaRPr>
            </a:p>
          </p:txBody>
        </p:sp>
        <p:sp>
          <p:nvSpPr>
            <p:cNvPr id="148489"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latin typeface="Arial" pitchFamily="34" charset="0"/>
                <a:ea typeface="宋体" pitchFamily="2" charset="-122"/>
              </a:endParaRPr>
            </a:p>
          </p:txBody>
        </p:sp>
        <p:sp>
          <p:nvSpPr>
            <p:cNvPr id="148490"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latin typeface="Arial" pitchFamily="34" charset="0"/>
                <a:ea typeface="宋体" pitchFamily="2" charset="-122"/>
              </a:endParaRPr>
            </a:p>
          </p:txBody>
        </p:sp>
        <p:sp>
          <p:nvSpPr>
            <p:cNvPr id="148491"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itchFamily="2" charset="-122"/>
              </a:endParaRPr>
            </a:p>
          </p:txBody>
        </p:sp>
        <p:sp>
          <p:nvSpPr>
            <p:cNvPr id="14849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latin typeface="Arial" pitchFamily="34" charset="0"/>
                <a:ea typeface="宋体" pitchFamily="2" charset="-122"/>
              </a:endParaRPr>
            </a:p>
          </p:txBody>
        </p:sp>
        <p:sp>
          <p:nvSpPr>
            <p:cNvPr id="148493"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latin typeface="Arial" pitchFamily="34" charset="0"/>
                <a:ea typeface="宋体" pitchFamily="2" charset="-122"/>
              </a:endParaRPr>
            </a:p>
          </p:txBody>
        </p:sp>
      </p:grpSp>
      <p:sp>
        <p:nvSpPr>
          <p:cNvPr id="148494"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8495"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849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hecker dir="vert"/>
  </p:transition>
  <p:timing>
    <p:tnLst>
      <p:par>
        <p:cTn id="1" dur="indefinite" restart="never" nodeType="tmRoot"/>
      </p:par>
    </p:tnLst>
  </p:timing>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itchFamily="34" charset="0"/>
          <a:ea typeface="宋体" pitchFamily="2" charset="-122"/>
        </a:defRPr>
      </a:lvl2pPr>
      <a:lvl3pPr algn="l" rtl="0" fontAlgn="base">
        <a:spcBef>
          <a:spcPct val="0"/>
        </a:spcBef>
        <a:spcAft>
          <a:spcPct val="0"/>
        </a:spcAft>
        <a:defRPr sz="4400">
          <a:solidFill>
            <a:schemeClr val="tx1"/>
          </a:solidFill>
          <a:latin typeface="Arial" pitchFamily="34" charset="0"/>
          <a:ea typeface="宋体" pitchFamily="2" charset="-122"/>
        </a:defRPr>
      </a:lvl3pPr>
      <a:lvl4pPr algn="l" rtl="0" fontAlgn="base">
        <a:spcBef>
          <a:spcPct val="0"/>
        </a:spcBef>
        <a:spcAft>
          <a:spcPct val="0"/>
        </a:spcAft>
        <a:defRPr sz="4400">
          <a:solidFill>
            <a:schemeClr val="tx1"/>
          </a:solidFill>
          <a:latin typeface="Arial" pitchFamily="34" charset="0"/>
          <a:ea typeface="宋体" pitchFamily="2" charset="-122"/>
        </a:defRPr>
      </a:lvl4pPr>
      <a:lvl5pPr algn="l" rtl="0" fontAlgn="base">
        <a:spcBef>
          <a:spcPct val="0"/>
        </a:spcBef>
        <a:spcAft>
          <a:spcPct val="0"/>
        </a:spcAft>
        <a:defRPr sz="4400">
          <a:solidFill>
            <a:schemeClr val="tx1"/>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7.wav"/><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3.wav"/><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2.wmf"/><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audio" Target="../media/audio5.wav"/></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6.wav"/><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6.wav"/><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audio" Target="../media/audio3.wav"/><Relationship Id="rId7" Type="http://schemas.openxmlformats.org/officeDocument/2006/relationships/image" Target="../media/image16.wmf"/><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audio" Target="../media/audio1.wav"/><Relationship Id="rId4" Type="http://schemas.openxmlformats.org/officeDocument/2006/relationships/audio" Target="../media/audio4.wav"/><Relationship Id="rId9"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Microsoft_Word_97_-_2003___2.doc"/></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4.bin"/><Relationship Id="rId3" Type="http://schemas.openxmlformats.org/officeDocument/2006/relationships/audio" Target="../media/audio5.wav"/><Relationship Id="rId7" Type="http://schemas.openxmlformats.org/officeDocument/2006/relationships/image" Target="../media/image30.wmf"/><Relationship Id="rId12"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6.wmf"/><Relationship Id="rId4" Type="http://schemas.openxmlformats.org/officeDocument/2006/relationships/audio" Target="../media/audio3.wav"/><Relationship Id="rId9" Type="http://schemas.openxmlformats.org/officeDocument/2006/relationships/oleObject" Target="../embeddings/oleObject12.bin"/><Relationship Id="rId1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Microsoft_Word_97_-_2003___3.doc"/><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7.bin"/><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39.wmf"/><Relationship Id="rId3" Type="http://schemas.openxmlformats.org/officeDocument/2006/relationships/audio" Target="../media/audio2.wav"/><Relationship Id="rId7" Type="http://schemas.openxmlformats.org/officeDocument/2006/relationships/oleObject" Target="../embeddings/oleObject20.bin"/><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image" Target="../media/image3.wmf"/><Relationship Id="rId5" Type="http://schemas.openxmlformats.org/officeDocument/2006/relationships/oleObject" Target="../embeddings/oleObject19.bin"/><Relationship Id="rId10" Type="http://schemas.openxmlformats.org/officeDocument/2006/relationships/image" Target="../media/image38.wmf"/><Relationship Id="rId4" Type="http://schemas.openxmlformats.org/officeDocument/2006/relationships/audio" Target="../media/audio1.wav"/><Relationship Id="rId9"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audio" Target="../media/audio1.wav"/><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23.bin"/><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9.bin"/><Relationship Id="rId18" Type="http://schemas.openxmlformats.org/officeDocument/2006/relationships/image" Target="../media/image49.wmf"/><Relationship Id="rId26" Type="http://schemas.openxmlformats.org/officeDocument/2006/relationships/oleObject" Target="../embeddings/oleObject37.bin"/><Relationship Id="rId3" Type="http://schemas.openxmlformats.org/officeDocument/2006/relationships/audio" Target="../media/audio1.wav"/><Relationship Id="rId21" Type="http://schemas.openxmlformats.org/officeDocument/2006/relationships/oleObject" Target="../embeddings/oleObject33.bin"/><Relationship Id="rId34" Type="http://schemas.openxmlformats.org/officeDocument/2006/relationships/oleObject" Target="../embeddings/oleObject45.bin"/><Relationship Id="rId7" Type="http://schemas.openxmlformats.org/officeDocument/2006/relationships/oleObject" Target="../embeddings/oleObject26.bin"/><Relationship Id="rId12" Type="http://schemas.openxmlformats.org/officeDocument/2006/relationships/image" Target="../media/image46.wmf"/><Relationship Id="rId17" Type="http://schemas.openxmlformats.org/officeDocument/2006/relationships/oleObject" Target="../embeddings/oleObject31.bin"/><Relationship Id="rId25" Type="http://schemas.openxmlformats.org/officeDocument/2006/relationships/oleObject" Target="../embeddings/oleObject36.bin"/><Relationship Id="rId33"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40.bin"/><Relationship Id="rId1" Type="http://schemas.openxmlformats.org/officeDocument/2006/relationships/vmlDrawing" Target="../drawings/vmlDrawing10.vml"/><Relationship Id="rId6" Type="http://schemas.openxmlformats.org/officeDocument/2006/relationships/image" Target="../media/image43.wmf"/><Relationship Id="rId11" Type="http://schemas.openxmlformats.org/officeDocument/2006/relationships/oleObject" Target="../embeddings/oleObject28.bin"/><Relationship Id="rId24" Type="http://schemas.openxmlformats.org/officeDocument/2006/relationships/oleObject" Target="../embeddings/oleObject35.bin"/><Relationship Id="rId32" Type="http://schemas.openxmlformats.org/officeDocument/2006/relationships/oleObject" Target="../embeddings/oleObject43.bin"/><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oleObject" Target="../embeddings/oleObject39.bin"/><Relationship Id="rId10" Type="http://schemas.openxmlformats.org/officeDocument/2006/relationships/image" Target="../media/image45.wmf"/><Relationship Id="rId19" Type="http://schemas.openxmlformats.org/officeDocument/2006/relationships/oleObject" Target="../embeddings/oleObject32.bin"/><Relationship Id="rId31" Type="http://schemas.openxmlformats.org/officeDocument/2006/relationships/oleObject" Target="../embeddings/oleObject42.bin"/><Relationship Id="rId4" Type="http://schemas.openxmlformats.org/officeDocument/2006/relationships/audio" Target="../media/audio6.wav"/><Relationship Id="rId9" Type="http://schemas.openxmlformats.org/officeDocument/2006/relationships/oleObject" Target="../embeddings/oleObject27.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38.bin"/><Relationship Id="rId30" Type="http://schemas.openxmlformats.org/officeDocument/2006/relationships/oleObject" Target="../embeddings/oleObject41.bin"/></Relationships>
</file>

<file path=ppt/slides/_rels/slide29.xml.rels><?xml version="1.0" encoding="UTF-8" standalone="yes"?>
<Relationships xmlns="http://schemas.openxmlformats.org/package/2006/relationships"><Relationship Id="rId3" Type="http://schemas.openxmlformats.org/officeDocument/2006/relationships/audio" Target="../media/audio6.wav"/><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6.bin"/><Relationship Id="rId5" Type="http://schemas.openxmlformats.org/officeDocument/2006/relationships/image" Target="../media/image53.wmf"/><Relationship Id="rId4" Type="http://schemas.openxmlformats.org/officeDocument/2006/relationships/audio" Target="../media/audio3.wav"/></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image" Target="../media/image2.wmf"/><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3.bin"/><Relationship Id="rId18" Type="http://schemas.openxmlformats.org/officeDocument/2006/relationships/oleObject" Target="../embeddings/oleObject57.bin"/><Relationship Id="rId3" Type="http://schemas.openxmlformats.org/officeDocument/2006/relationships/audio" Target="../media/audio6.wav"/><Relationship Id="rId7" Type="http://schemas.openxmlformats.org/officeDocument/2006/relationships/image" Target="../media/image44.wmf"/><Relationship Id="rId12" Type="http://schemas.openxmlformats.org/officeDocument/2006/relationships/oleObject" Target="../embeddings/oleObject52.bin"/><Relationship Id="rId17" Type="http://schemas.openxmlformats.org/officeDocument/2006/relationships/oleObject" Target="../embeddings/oleObject56.bin"/><Relationship Id="rId2" Type="http://schemas.openxmlformats.org/officeDocument/2006/relationships/slideLayout" Target="../slideLayouts/slideLayout2.xml"/><Relationship Id="rId16"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48.bin"/><Relationship Id="rId11" Type="http://schemas.openxmlformats.org/officeDocument/2006/relationships/oleObject" Target="../embeddings/oleObject51.bin"/><Relationship Id="rId5" Type="http://schemas.openxmlformats.org/officeDocument/2006/relationships/image" Target="../media/image43.wmf"/><Relationship Id="rId15" Type="http://schemas.openxmlformats.org/officeDocument/2006/relationships/oleObject" Target="../embeddings/oleObject54.bin"/><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5.wmf"/><Relationship Id="rId14"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62.bin"/><Relationship Id="rId18" Type="http://schemas.openxmlformats.org/officeDocument/2006/relationships/image" Target="../media/image49.wmf"/><Relationship Id="rId26" Type="http://schemas.openxmlformats.org/officeDocument/2006/relationships/oleObject" Target="../embeddings/oleObject70.bin"/><Relationship Id="rId3" Type="http://schemas.openxmlformats.org/officeDocument/2006/relationships/audio" Target="../media/audio3.wav"/><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46.wmf"/><Relationship Id="rId17" Type="http://schemas.openxmlformats.org/officeDocument/2006/relationships/oleObject" Target="../embeddings/oleObject64.bin"/><Relationship Id="rId25" Type="http://schemas.openxmlformats.org/officeDocument/2006/relationships/oleObject" Target="../embeddings/oleObject69.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73.bin"/><Relationship Id="rId1" Type="http://schemas.openxmlformats.org/officeDocument/2006/relationships/vmlDrawing" Target="../drawings/vmlDrawing13.vml"/><Relationship Id="rId6" Type="http://schemas.openxmlformats.org/officeDocument/2006/relationships/image" Target="../media/image43.wmf"/><Relationship Id="rId11" Type="http://schemas.openxmlformats.org/officeDocument/2006/relationships/oleObject" Target="../embeddings/oleObject61.bin"/><Relationship Id="rId24" Type="http://schemas.openxmlformats.org/officeDocument/2006/relationships/oleObject" Target="../embeddings/oleObject68.bin"/><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oleObject" Target="../embeddings/oleObject72.bin"/><Relationship Id="rId10" Type="http://schemas.openxmlformats.org/officeDocument/2006/relationships/image" Target="../media/image45.wmf"/><Relationship Id="rId19" Type="http://schemas.openxmlformats.org/officeDocument/2006/relationships/oleObject" Target="../embeddings/oleObject65.bin"/><Relationship Id="rId31" Type="http://schemas.openxmlformats.org/officeDocument/2006/relationships/oleObject" Target="../embeddings/oleObject75.bin"/><Relationship Id="rId4" Type="http://schemas.openxmlformats.org/officeDocument/2006/relationships/audio" Target="../media/audio6.wav"/><Relationship Id="rId9" Type="http://schemas.openxmlformats.org/officeDocument/2006/relationships/oleObject" Target="../embeddings/oleObject60.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71.bin"/><Relationship Id="rId30" Type="http://schemas.openxmlformats.org/officeDocument/2006/relationships/oleObject" Target="../embeddings/oleObject74.bin"/></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8.wav"/><Relationship Id="rId1" Type="http://schemas.openxmlformats.org/officeDocument/2006/relationships/slideLayout" Target="../slideLayouts/slideLayout7.xml"/><Relationship Id="rId5" Type="http://schemas.openxmlformats.org/officeDocument/2006/relationships/audio" Target="../media/audio5.wav"/><Relationship Id="rId4" Type="http://schemas.openxmlformats.org/officeDocument/2006/relationships/audio" Target="../media/audio3.wav"/></Relationships>
</file>

<file path=ppt/slides/_rels/slide38.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78.bin"/><Relationship Id="rId18" Type="http://schemas.openxmlformats.org/officeDocument/2006/relationships/image" Target="../media/image58.wmf"/><Relationship Id="rId3" Type="http://schemas.openxmlformats.org/officeDocument/2006/relationships/audio" Target="../media/audio8.wav"/><Relationship Id="rId7" Type="http://schemas.openxmlformats.org/officeDocument/2006/relationships/audio" Target="../media/audio9.wav"/><Relationship Id="rId12" Type="http://schemas.openxmlformats.org/officeDocument/2006/relationships/image" Target="../media/image55.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14.vml"/><Relationship Id="rId6" Type="http://schemas.openxmlformats.org/officeDocument/2006/relationships/audio" Target="../media/audio5.wav"/><Relationship Id="rId11" Type="http://schemas.openxmlformats.org/officeDocument/2006/relationships/oleObject" Target="../embeddings/oleObject77.bin"/><Relationship Id="rId5" Type="http://schemas.openxmlformats.org/officeDocument/2006/relationships/audio" Target="../media/audio2.wav"/><Relationship Id="rId15" Type="http://schemas.openxmlformats.org/officeDocument/2006/relationships/oleObject" Target="../embeddings/oleObject79.bin"/><Relationship Id="rId10" Type="http://schemas.openxmlformats.org/officeDocument/2006/relationships/image" Target="../media/image54.wmf"/><Relationship Id="rId4" Type="http://schemas.openxmlformats.org/officeDocument/2006/relationships/audio" Target="../media/audio6.wav"/><Relationship Id="rId9" Type="http://schemas.openxmlformats.org/officeDocument/2006/relationships/oleObject" Target="../embeddings/oleObject76.bin"/><Relationship Id="rId14" Type="http://schemas.openxmlformats.org/officeDocument/2006/relationships/image" Target="../media/image56.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62.wmf"/><Relationship Id="rId3" Type="http://schemas.openxmlformats.org/officeDocument/2006/relationships/audio" Target="../media/audio6.wav"/><Relationship Id="rId7" Type="http://schemas.openxmlformats.org/officeDocument/2006/relationships/image" Target="../media/image59.wmf"/><Relationship Id="rId12"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81.bin"/><Relationship Id="rId11" Type="http://schemas.openxmlformats.org/officeDocument/2006/relationships/image" Target="../media/image61.wmf"/><Relationship Id="rId5" Type="http://schemas.openxmlformats.org/officeDocument/2006/relationships/image" Target="../media/image16.wmf"/><Relationship Id="rId10" Type="http://schemas.openxmlformats.org/officeDocument/2006/relationships/oleObject" Target="../embeddings/oleObject83.bin"/><Relationship Id="rId4" Type="http://schemas.openxmlformats.org/officeDocument/2006/relationships/image" Target="../media/image2.wmf"/><Relationship Id="rId9" Type="http://schemas.openxmlformats.org/officeDocument/2006/relationships/image" Target="../media/image60.wmf"/></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audio" Target="../media/audio5.wav"/><Relationship Id="rId4" Type="http://schemas.openxmlformats.org/officeDocument/2006/relationships/audio" Target="../media/audio4.wav"/></Relationships>
</file>

<file path=ppt/slides/_rels/slide4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9.bin"/><Relationship Id="rId3" Type="http://schemas.openxmlformats.org/officeDocument/2006/relationships/audio" Target="../media/audio6.wav"/><Relationship Id="rId7" Type="http://schemas.openxmlformats.org/officeDocument/2006/relationships/oleObject" Target="../embeddings/oleObject86.bin"/><Relationship Id="rId12" Type="http://schemas.openxmlformats.org/officeDocument/2006/relationships/image" Target="../media/image1.jpeg"/><Relationship Id="rId17"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oleObject" Target="../embeddings/oleObject91.bin"/><Relationship Id="rId1" Type="http://schemas.openxmlformats.org/officeDocument/2006/relationships/vmlDrawing" Target="../drawings/vmlDrawing16.vml"/><Relationship Id="rId6" Type="http://schemas.openxmlformats.org/officeDocument/2006/relationships/image" Target="../media/image63.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image" Target="../media/image2.wmf"/><Relationship Id="rId10" Type="http://schemas.openxmlformats.org/officeDocument/2006/relationships/image" Target="../media/image65.wmf"/><Relationship Id="rId4" Type="http://schemas.openxmlformats.org/officeDocument/2006/relationships/audio" Target="../media/audio8.wav"/><Relationship Id="rId9" Type="http://schemas.openxmlformats.org/officeDocument/2006/relationships/oleObject" Target="../embeddings/oleObject87.bin"/><Relationship Id="rId14" Type="http://schemas.openxmlformats.org/officeDocument/2006/relationships/oleObject" Target="../embeddings/oleObject90.bin"/></Relationships>
</file>

<file path=ppt/slides/_rels/slide4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audio" Target="../media/audio7.wav"/><Relationship Id="rId7" Type="http://schemas.openxmlformats.org/officeDocument/2006/relationships/image" Target="../media/image65.wmf"/><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92.bin"/><Relationship Id="rId11" Type="http://schemas.openxmlformats.org/officeDocument/2006/relationships/oleObject" Target="../embeddings/oleObject94.bin"/><Relationship Id="rId5" Type="http://schemas.openxmlformats.org/officeDocument/2006/relationships/audio" Target="../media/audio2.wav"/><Relationship Id="rId10" Type="http://schemas.openxmlformats.org/officeDocument/2006/relationships/image" Target="../media/image67.wmf"/><Relationship Id="rId4" Type="http://schemas.openxmlformats.org/officeDocument/2006/relationships/audio" Target="../media/audio10.wav"/><Relationship Id="rId9" Type="http://schemas.openxmlformats.org/officeDocument/2006/relationships/oleObject" Target="../embeddings/oleObject9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99.bin"/><Relationship Id="rId3" Type="http://schemas.openxmlformats.org/officeDocument/2006/relationships/audio" Target="../media/audio8.wav"/><Relationship Id="rId7" Type="http://schemas.openxmlformats.org/officeDocument/2006/relationships/image" Target="../media/image2.wmf"/><Relationship Id="rId12"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5.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oleObject" Target="../embeddings/oleObject97.bin"/><Relationship Id="rId4" Type="http://schemas.openxmlformats.org/officeDocument/2006/relationships/audio" Target="../media/audio6.wav"/><Relationship Id="rId9" Type="http://schemas.openxmlformats.org/officeDocument/2006/relationships/image" Target="../media/image66.wmf"/><Relationship Id="rId14" Type="http://schemas.openxmlformats.org/officeDocument/2006/relationships/image" Target="../media/image69.wmf"/></Relationships>
</file>

<file path=ppt/slides/_rels/slide43.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2.wmf"/><Relationship Id="rId18" Type="http://schemas.openxmlformats.org/officeDocument/2006/relationships/oleObject" Target="../embeddings/oleObject105.bin"/><Relationship Id="rId3" Type="http://schemas.openxmlformats.org/officeDocument/2006/relationships/audio" Target="../media/audio8.wav"/><Relationship Id="rId21" Type="http://schemas.openxmlformats.org/officeDocument/2006/relationships/image" Target="../media/image76.wmf"/><Relationship Id="rId7" Type="http://schemas.openxmlformats.org/officeDocument/2006/relationships/oleObject" Target="../embeddings/oleObject100.bin"/><Relationship Id="rId12" Type="http://schemas.openxmlformats.org/officeDocument/2006/relationships/oleObject" Target="../embeddings/oleObject102.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vmlDrawing" Target="../drawings/vmlDrawing19.vml"/><Relationship Id="rId6" Type="http://schemas.openxmlformats.org/officeDocument/2006/relationships/image" Target="../media/image2.wmf"/><Relationship Id="rId11" Type="http://schemas.openxmlformats.org/officeDocument/2006/relationships/image" Target="../media/image71.wmf"/><Relationship Id="rId5" Type="http://schemas.openxmlformats.org/officeDocument/2006/relationships/audio" Target="../media/audio6.wav"/><Relationship Id="rId15" Type="http://schemas.openxmlformats.org/officeDocument/2006/relationships/image" Target="../media/image73.wmf"/><Relationship Id="rId23" Type="http://schemas.openxmlformats.org/officeDocument/2006/relationships/image" Target="../media/image77.wmf"/><Relationship Id="rId10" Type="http://schemas.openxmlformats.org/officeDocument/2006/relationships/oleObject" Target="../embeddings/oleObject101.bin"/><Relationship Id="rId19" Type="http://schemas.openxmlformats.org/officeDocument/2006/relationships/image" Target="../media/image75.wmf"/><Relationship Id="rId4" Type="http://schemas.openxmlformats.org/officeDocument/2006/relationships/audio" Target="../media/audio7.wav"/><Relationship Id="rId9" Type="http://schemas.openxmlformats.org/officeDocument/2006/relationships/image" Target="../media/image1.jpeg"/><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4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1.bin"/><Relationship Id="rId18" Type="http://schemas.openxmlformats.org/officeDocument/2006/relationships/oleObject" Target="../embeddings/oleObject116.bin"/><Relationship Id="rId3" Type="http://schemas.openxmlformats.org/officeDocument/2006/relationships/audio" Target="../media/audio8.wav"/><Relationship Id="rId7" Type="http://schemas.openxmlformats.org/officeDocument/2006/relationships/image" Target="../media/image78.wmf"/><Relationship Id="rId12" Type="http://schemas.openxmlformats.org/officeDocument/2006/relationships/image" Target="../media/image80.wmf"/><Relationship Id="rId17"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oleObject" Target="../embeddings/oleObject114.bin"/><Relationship Id="rId1" Type="http://schemas.openxmlformats.org/officeDocument/2006/relationships/vmlDrawing" Target="../drawings/vmlDrawing20.vml"/><Relationship Id="rId6" Type="http://schemas.openxmlformats.org/officeDocument/2006/relationships/oleObject" Target="../embeddings/oleObject108.bin"/><Relationship Id="rId11" Type="http://schemas.openxmlformats.org/officeDocument/2006/relationships/oleObject" Target="../embeddings/oleObject110.bin"/><Relationship Id="rId5" Type="http://schemas.openxmlformats.org/officeDocument/2006/relationships/audio" Target="../media/audio9.wav"/><Relationship Id="rId15" Type="http://schemas.openxmlformats.org/officeDocument/2006/relationships/oleObject" Target="../embeddings/oleObject113.bin"/><Relationship Id="rId10" Type="http://schemas.openxmlformats.org/officeDocument/2006/relationships/image" Target="../media/image79.wmf"/><Relationship Id="rId4" Type="http://schemas.openxmlformats.org/officeDocument/2006/relationships/audio" Target="../media/audio6.wav"/><Relationship Id="rId9" Type="http://schemas.openxmlformats.org/officeDocument/2006/relationships/oleObject" Target="../embeddings/oleObject109.bin"/><Relationship Id="rId14" Type="http://schemas.openxmlformats.org/officeDocument/2006/relationships/oleObject" Target="../embeddings/oleObject112.bin"/></Relationships>
</file>

<file path=ppt/slides/_rels/slide4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audio" Target="../media/audio6.wav"/><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3.jpeg"/><Relationship Id="rId5" Type="http://schemas.openxmlformats.org/officeDocument/2006/relationships/image" Target="../media/image11.wmf"/><Relationship Id="rId10" Type="http://schemas.openxmlformats.org/officeDocument/2006/relationships/image" Target="../media/image82.wmf"/><Relationship Id="rId4" Type="http://schemas.openxmlformats.org/officeDocument/2006/relationships/audio" Target="../media/audio1.wav"/><Relationship Id="rId9" Type="http://schemas.openxmlformats.org/officeDocument/2006/relationships/oleObject" Target="../embeddings/oleObject118.bin"/></Relationships>
</file>

<file path=ppt/slides/_rels/slide46.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audio" Target="../media/audio4.wav"/><Relationship Id="rId5" Type="http://schemas.openxmlformats.org/officeDocument/2006/relationships/audio" Target="../media/audio1.wav"/><Relationship Id="rId4" Type="http://schemas.openxmlformats.org/officeDocument/2006/relationships/audio" Target="../media/audio6.wav"/></Relationships>
</file>

<file path=ppt/slides/_rels/slide47.xml.rels><?xml version="1.0" encoding="UTF-8" standalone="yes"?>
<Relationships xmlns="http://schemas.openxmlformats.org/package/2006/relationships"><Relationship Id="rId8" Type="http://schemas.openxmlformats.org/officeDocument/2006/relationships/audio" Target="../media/audio4.wav"/><Relationship Id="rId3" Type="http://schemas.openxmlformats.org/officeDocument/2006/relationships/audio" Target="../media/audio2.wav"/><Relationship Id="rId7" Type="http://schemas.openxmlformats.org/officeDocument/2006/relationships/audio" Target="../media/audio6.wav"/><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audio" Target="../media/audio5.wav"/><Relationship Id="rId5" Type="http://schemas.openxmlformats.org/officeDocument/2006/relationships/audio" Target="../media/audio7.wav"/><Relationship Id="rId10" Type="http://schemas.openxmlformats.org/officeDocument/2006/relationships/image" Target="../media/image84.wmf"/><Relationship Id="rId4" Type="http://schemas.openxmlformats.org/officeDocument/2006/relationships/audio" Target="../media/audio1.wav"/><Relationship Id="rId9" Type="http://schemas.openxmlformats.org/officeDocument/2006/relationships/oleObject" Target="../embeddings/oleObject119.bin"/></Relationships>
</file>

<file path=ppt/slides/_rels/slide48.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oleObject" Target="../embeddings/oleObject122.bin"/><Relationship Id="rId3" Type="http://schemas.openxmlformats.org/officeDocument/2006/relationships/audio" Target="../media/audio1.wav"/><Relationship Id="rId7" Type="http://schemas.openxmlformats.org/officeDocument/2006/relationships/image" Target="../media/image2.wmf"/><Relationship Id="rId12" Type="http://schemas.openxmlformats.org/officeDocument/2006/relationships/image" Target="../media/image86.wmf"/><Relationship Id="rId2" Type="http://schemas.openxmlformats.org/officeDocument/2006/relationships/slideLayout" Target="../slideLayouts/slideLayout7.xml"/><Relationship Id="rId16" Type="http://schemas.openxmlformats.org/officeDocument/2006/relationships/image" Target="../media/image88.wmf"/><Relationship Id="rId1" Type="http://schemas.openxmlformats.org/officeDocument/2006/relationships/vmlDrawing" Target="../drawings/vmlDrawing23.vml"/><Relationship Id="rId6" Type="http://schemas.openxmlformats.org/officeDocument/2006/relationships/audio" Target="../media/audio7.wav"/><Relationship Id="rId11" Type="http://schemas.openxmlformats.org/officeDocument/2006/relationships/oleObject" Target="../embeddings/oleObject121.bin"/><Relationship Id="rId5" Type="http://schemas.openxmlformats.org/officeDocument/2006/relationships/audio" Target="../media/audio2.wav"/><Relationship Id="rId15" Type="http://schemas.openxmlformats.org/officeDocument/2006/relationships/oleObject" Target="../embeddings/oleObject123.bin"/><Relationship Id="rId10" Type="http://schemas.openxmlformats.org/officeDocument/2006/relationships/image" Target="../media/image85.wmf"/><Relationship Id="rId4" Type="http://schemas.openxmlformats.org/officeDocument/2006/relationships/audio" Target="../media/audio6.wav"/><Relationship Id="rId9" Type="http://schemas.openxmlformats.org/officeDocument/2006/relationships/oleObject" Target="../embeddings/oleObject120.bin"/><Relationship Id="rId14" Type="http://schemas.openxmlformats.org/officeDocument/2006/relationships/image" Target="../media/image87.wmf"/></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wmf"/><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audio" Target="../media/audio5.wav"/><Relationship Id="rId4" Type="http://schemas.openxmlformats.org/officeDocument/2006/relationships/audio" Target="../media/audio6.wav"/></Relationships>
</file>

<file path=ppt/slides/_rels/slide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93.wmf"/><Relationship Id="rId18" Type="http://schemas.openxmlformats.org/officeDocument/2006/relationships/oleObject" Target="../embeddings/oleObject131.bin"/><Relationship Id="rId3" Type="http://schemas.openxmlformats.org/officeDocument/2006/relationships/audio" Target="../media/audio1.wav"/><Relationship Id="rId21" Type="http://schemas.openxmlformats.org/officeDocument/2006/relationships/image" Target="../media/image97.wmf"/><Relationship Id="rId7" Type="http://schemas.openxmlformats.org/officeDocument/2006/relationships/image" Target="../media/image90.wmf"/><Relationship Id="rId12" Type="http://schemas.openxmlformats.org/officeDocument/2006/relationships/oleObject" Target="../embeddings/oleObject128.bin"/><Relationship Id="rId17"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24.vml"/><Relationship Id="rId6" Type="http://schemas.openxmlformats.org/officeDocument/2006/relationships/oleObject" Target="../embeddings/oleObject125.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127.bin"/><Relationship Id="rId19" Type="http://schemas.openxmlformats.org/officeDocument/2006/relationships/image" Target="../media/image96.wmf"/><Relationship Id="rId4" Type="http://schemas.openxmlformats.org/officeDocument/2006/relationships/oleObject" Target="../embeddings/oleObject124.bin"/><Relationship Id="rId9" Type="http://schemas.openxmlformats.org/officeDocument/2006/relationships/image" Target="../media/image91.wmf"/><Relationship Id="rId14" Type="http://schemas.openxmlformats.org/officeDocument/2006/relationships/oleObject" Target="../embeddings/oleObject129.bin"/></Relationships>
</file>

<file path=ppt/slides/_rels/slide5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01.wmf"/><Relationship Id="rId18" Type="http://schemas.openxmlformats.org/officeDocument/2006/relationships/oleObject" Target="../embeddings/oleObject139.bin"/><Relationship Id="rId3" Type="http://schemas.openxmlformats.org/officeDocument/2006/relationships/audio" Target="../media/audio1.wav"/><Relationship Id="rId21" Type="http://schemas.openxmlformats.org/officeDocument/2006/relationships/image" Target="../media/image105.wmf"/><Relationship Id="rId7" Type="http://schemas.openxmlformats.org/officeDocument/2006/relationships/image" Target="../media/image98.wmf"/><Relationship Id="rId12" Type="http://schemas.openxmlformats.org/officeDocument/2006/relationships/oleObject" Target="../embeddings/oleObject136.bin"/><Relationship Id="rId17" Type="http://schemas.openxmlformats.org/officeDocument/2006/relationships/image" Target="../media/image103.wmf"/><Relationship Id="rId2" Type="http://schemas.openxmlformats.org/officeDocument/2006/relationships/slideLayout" Target="../slideLayouts/slideLayout7.xml"/><Relationship Id="rId16" Type="http://schemas.openxmlformats.org/officeDocument/2006/relationships/oleObject" Target="../embeddings/oleObject138.bin"/><Relationship Id="rId20" Type="http://schemas.openxmlformats.org/officeDocument/2006/relationships/oleObject" Target="../embeddings/oleObject140.bin"/><Relationship Id="rId1" Type="http://schemas.openxmlformats.org/officeDocument/2006/relationships/vmlDrawing" Target="../drawings/vmlDrawing25.vml"/><Relationship Id="rId6" Type="http://schemas.openxmlformats.org/officeDocument/2006/relationships/oleObject" Target="../embeddings/oleObject133.bin"/><Relationship Id="rId11" Type="http://schemas.openxmlformats.org/officeDocument/2006/relationships/image" Target="../media/image100.wmf"/><Relationship Id="rId5" Type="http://schemas.openxmlformats.org/officeDocument/2006/relationships/audio" Target="../media/audio4.wav"/><Relationship Id="rId15" Type="http://schemas.openxmlformats.org/officeDocument/2006/relationships/image" Target="../media/image102.wmf"/><Relationship Id="rId10" Type="http://schemas.openxmlformats.org/officeDocument/2006/relationships/oleObject" Target="../embeddings/oleObject135.bin"/><Relationship Id="rId19" Type="http://schemas.openxmlformats.org/officeDocument/2006/relationships/image" Target="../media/image104.wmf"/><Relationship Id="rId4" Type="http://schemas.openxmlformats.org/officeDocument/2006/relationships/audio" Target="../media/audio6.wav"/><Relationship Id="rId9" Type="http://schemas.openxmlformats.org/officeDocument/2006/relationships/image" Target="../media/image99.wmf"/><Relationship Id="rId14" Type="http://schemas.openxmlformats.org/officeDocument/2006/relationships/oleObject" Target="../embeddings/oleObject137.bin"/><Relationship Id="rId22" Type="http://schemas.openxmlformats.org/officeDocument/2006/relationships/image" Target="../media/image1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audio" Target="../media/audio6.wav"/><Relationship Id="rId7" Type="http://schemas.openxmlformats.org/officeDocument/2006/relationships/image" Target="../media/image16.wmf"/><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audio" Target="../media/audio5.wav"/><Relationship Id="rId4" Type="http://schemas.openxmlformats.org/officeDocument/2006/relationships/audio" Target="../media/audio2.wav"/></Relationships>
</file>

<file path=ppt/slides/_rels/slide5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audio" Target="../media/audio5.wav"/><Relationship Id="rId1" Type="http://schemas.openxmlformats.org/officeDocument/2006/relationships/slideLayout" Target="../slideLayouts/slideLayout7.xml"/><Relationship Id="rId5" Type="http://schemas.openxmlformats.org/officeDocument/2006/relationships/image" Target="../media/image106.png"/><Relationship Id="rId4" Type="http://schemas.openxmlformats.org/officeDocument/2006/relationships/image" Target="../media/image30.wmf"/></Relationships>
</file>

<file path=ppt/slides/_rels/slide5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8.wav"/><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1.jpeg"/></Relationships>
</file>

<file path=ppt/slides/_rels/slide58.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audio" Target="../media/audio7.wav"/><Relationship Id="rId7" Type="http://schemas.openxmlformats.org/officeDocument/2006/relationships/oleObject" Target="../embeddings/oleObject141.bin"/><Relationship Id="rId12" Type="http://schemas.openxmlformats.org/officeDocument/2006/relationships/image" Target="../media/image109.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jpeg"/><Relationship Id="rId11" Type="http://schemas.openxmlformats.org/officeDocument/2006/relationships/oleObject" Target="../embeddings/oleObject143.bin"/><Relationship Id="rId5" Type="http://schemas.openxmlformats.org/officeDocument/2006/relationships/audio" Target="../media/audio6.wav"/><Relationship Id="rId10" Type="http://schemas.openxmlformats.org/officeDocument/2006/relationships/image" Target="../media/image108.wmf"/><Relationship Id="rId4" Type="http://schemas.openxmlformats.org/officeDocument/2006/relationships/audio" Target="../media/audio8.wav"/><Relationship Id="rId9" Type="http://schemas.openxmlformats.org/officeDocument/2006/relationships/oleObject" Target="../embeddings/oleObject14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audio" Target="../media/audio7.wav"/><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audio" Target="../media/audio5.wav"/><Relationship Id="rId11" Type="http://schemas.openxmlformats.org/officeDocument/2006/relationships/image" Target="../media/image111.wmf"/><Relationship Id="rId5" Type="http://schemas.openxmlformats.org/officeDocument/2006/relationships/audio" Target="../media/audio3.wav"/><Relationship Id="rId10" Type="http://schemas.openxmlformats.org/officeDocument/2006/relationships/oleObject" Target="../embeddings/oleObject145.bin"/><Relationship Id="rId4" Type="http://schemas.openxmlformats.org/officeDocument/2006/relationships/audio" Target="../media/audio8.wav"/><Relationship Id="rId9" Type="http://schemas.openxmlformats.org/officeDocument/2006/relationships/image" Target="../media/image110.wmf"/></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7.wav"/><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audio" Target="../media/audio7.wav"/><Relationship Id="rId7"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46.bin"/><Relationship Id="rId11" Type="http://schemas.openxmlformats.org/officeDocument/2006/relationships/image" Target="../media/image114.wmf"/><Relationship Id="rId5" Type="http://schemas.openxmlformats.org/officeDocument/2006/relationships/audio" Target="../media/audio5.wav"/><Relationship Id="rId10" Type="http://schemas.openxmlformats.org/officeDocument/2006/relationships/oleObject" Target="../embeddings/oleObject148.bin"/><Relationship Id="rId4" Type="http://schemas.openxmlformats.org/officeDocument/2006/relationships/audio" Target="../media/audio6.wav"/><Relationship Id="rId9" Type="http://schemas.openxmlformats.org/officeDocument/2006/relationships/image" Target="../media/image113.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5.wmf"/><Relationship Id="rId5" Type="http://schemas.openxmlformats.org/officeDocument/2006/relationships/oleObject" Target="../embeddings/oleObject149.bin"/><Relationship Id="rId4" Type="http://schemas.openxmlformats.org/officeDocument/2006/relationships/audio" Target="../media/audio2.wav"/></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17.wmf"/><Relationship Id="rId3" Type="http://schemas.openxmlformats.org/officeDocument/2006/relationships/audio" Target="../media/audio7.wav"/><Relationship Id="rId7" Type="http://schemas.openxmlformats.org/officeDocument/2006/relationships/image" Target="../media/image115.wmf"/><Relationship Id="rId12"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50.bin"/><Relationship Id="rId11" Type="http://schemas.openxmlformats.org/officeDocument/2006/relationships/image" Target="../media/image1.jpeg"/><Relationship Id="rId5" Type="http://schemas.openxmlformats.org/officeDocument/2006/relationships/audio" Target="../media/audio6.wav"/><Relationship Id="rId10" Type="http://schemas.openxmlformats.org/officeDocument/2006/relationships/image" Target="../media/image11.wmf"/><Relationship Id="rId4" Type="http://schemas.openxmlformats.org/officeDocument/2006/relationships/audio" Target="../media/audio8.wav"/><Relationship Id="rId9" Type="http://schemas.openxmlformats.org/officeDocument/2006/relationships/image" Target="../media/image116.wmf"/></Relationships>
</file>

<file path=ppt/slides/_rels/slide65.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jpeg"/><Relationship Id="rId4" Type="http://schemas.openxmlformats.org/officeDocument/2006/relationships/audio" Target="../media/audio6.wav"/></Relationships>
</file>

<file path=ppt/slides/_rels/slide6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7.wav"/><Relationship Id="rId1"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audio" Target="../media/audio8.wav"/><Relationship Id="rId4" Type="http://schemas.openxmlformats.org/officeDocument/2006/relationships/audio" Target="../media/audio6.wav"/></Relationships>
</file>

<file path=ppt/slides/_rels/slide6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8.wav"/><Relationship Id="rId1" Type="http://schemas.openxmlformats.org/officeDocument/2006/relationships/slideLayout" Target="../slideLayouts/slideLayout2.xml"/><Relationship Id="rId4" Type="http://schemas.openxmlformats.org/officeDocument/2006/relationships/image" Target="../media/image119.wmf"/></Relationships>
</file>

<file path=ppt/slides/_rels/slide69.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Word_97_-_2003___1.doc"/><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audio" Target="../media/audio8.wav"/><Relationship Id="rId7"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0.wmf"/><Relationship Id="rId5" Type="http://schemas.openxmlformats.org/officeDocument/2006/relationships/oleObject" Target="../embeddings/oleObject153.bin"/><Relationship Id="rId10" Type="http://schemas.openxmlformats.org/officeDocument/2006/relationships/image" Target="../media/image122.wmf"/><Relationship Id="rId4" Type="http://schemas.openxmlformats.org/officeDocument/2006/relationships/audio" Target="../media/audio5.wav"/><Relationship Id="rId9" Type="http://schemas.openxmlformats.org/officeDocument/2006/relationships/oleObject" Target="../embeddings/oleObject15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8.wav"/><Relationship Id="rId7" Type="http://schemas.openxmlformats.org/officeDocument/2006/relationships/image" Target="../media/image124.wmf"/><Relationship Id="rId2" Type="http://schemas.openxmlformats.org/officeDocument/2006/relationships/audio" Target="../media/audio7.wav"/><Relationship Id="rId1" Type="http://schemas.openxmlformats.org/officeDocument/2006/relationships/slideLayout" Target="../slideLayouts/slideLayout2.xml"/><Relationship Id="rId6" Type="http://schemas.openxmlformats.org/officeDocument/2006/relationships/image" Target="../media/image123.wmf"/><Relationship Id="rId5" Type="http://schemas.openxmlformats.org/officeDocument/2006/relationships/audio" Target="../media/audio5.wav"/><Relationship Id="rId4" Type="http://schemas.openxmlformats.org/officeDocument/2006/relationships/audio" Target="../media/audio6.wav"/></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audio" Target="../media/audio7.wav"/><Relationship Id="rId7"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56.bin"/><Relationship Id="rId11" Type="http://schemas.openxmlformats.org/officeDocument/2006/relationships/image" Target="../media/image127.wmf"/><Relationship Id="rId5" Type="http://schemas.openxmlformats.org/officeDocument/2006/relationships/image" Target="../media/image128.wmf"/><Relationship Id="rId10" Type="http://schemas.openxmlformats.org/officeDocument/2006/relationships/oleObject" Target="../embeddings/oleObject158.bin"/><Relationship Id="rId4" Type="http://schemas.openxmlformats.org/officeDocument/2006/relationships/audio" Target="../media/audio6.wav"/><Relationship Id="rId9" Type="http://schemas.openxmlformats.org/officeDocument/2006/relationships/image" Target="../media/image126.wmf"/></Relationships>
</file>

<file path=ppt/slides/_rels/slide7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audio" Target="../media/audio8.wav"/><Relationship Id="rId7" Type="http://schemas.openxmlformats.org/officeDocument/2006/relationships/oleObject" Target="../embeddings/oleObject160.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9.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31.wmf"/><Relationship Id="rId4" Type="http://schemas.openxmlformats.org/officeDocument/2006/relationships/audio" Target="../media/audio6.wav"/><Relationship Id="rId9" Type="http://schemas.openxmlformats.org/officeDocument/2006/relationships/oleObject" Target="../embeddings/oleObject161.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36.wmf"/><Relationship Id="rId18" Type="http://schemas.openxmlformats.org/officeDocument/2006/relationships/oleObject" Target="../embeddings/oleObject169.bin"/><Relationship Id="rId3" Type="http://schemas.openxmlformats.org/officeDocument/2006/relationships/audio" Target="../media/audio6.wav"/><Relationship Id="rId21" Type="http://schemas.openxmlformats.org/officeDocument/2006/relationships/image" Target="../media/image140.wmf"/><Relationship Id="rId7" Type="http://schemas.openxmlformats.org/officeDocument/2006/relationships/image" Target="../media/image133.wmf"/><Relationship Id="rId12" Type="http://schemas.openxmlformats.org/officeDocument/2006/relationships/oleObject" Target="../embeddings/oleObject166.bin"/><Relationship Id="rId17" Type="http://schemas.openxmlformats.org/officeDocument/2006/relationships/image" Target="../media/image138.wmf"/><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0.bin"/><Relationship Id="rId1" Type="http://schemas.openxmlformats.org/officeDocument/2006/relationships/vmlDrawing" Target="../drawings/vmlDrawing34.vml"/><Relationship Id="rId6" Type="http://schemas.openxmlformats.org/officeDocument/2006/relationships/oleObject" Target="../embeddings/oleObject163.bin"/><Relationship Id="rId11" Type="http://schemas.openxmlformats.org/officeDocument/2006/relationships/image" Target="../media/image135.wmf"/><Relationship Id="rId5" Type="http://schemas.openxmlformats.org/officeDocument/2006/relationships/image" Target="../media/image141.wmf"/><Relationship Id="rId15" Type="http://schemas.openxmlformats.org/officeDocument/2006/relationships/image" Target="../media/image137.wmf"/><Relationship Id="rId10" Type="http://schemas.openxmlformats.org/officeDocument/2006/relationships/oleObject" Target="../embeddings/oleObject165.bin"/><Relationship Id="rId19" Type="http://schemas.openxmlformats.org/officeDocument/2006/relationships/image" Target="../media/image139.wmf"/><Relationship Id="rId4" Type="http://schemas.openxmlformats.org/officeDocument/2006/relationships/audio" Target="../media/audio8.wav"/><Relationship Id="rId9" Type="http://schemas.openxmlformats.org/officeDocument/2006/relationships/image" Target="../media/image134.wmf"/><Relationship Id="rId14" Type="http://schemas.openxmlformats.org/officeDocument/2006/relationships/oleObject" Target="../embeddings/oleObject167.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audio" Target="../media/audio6.wav"/><Relationship Id="rId7"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72.bin"/><Relationship Id="rId5" Type="http://schemas.openxmlformats.org/officeDocument/2006/relationships/image" Target="../media/image142.wmf"/><Relationship Id="rId4" Type="http://schemas.openxmlformats.org/officeDocument/2006/relationships/oleObject" Target="../embeddings/oleObject171.bin"/><Relationship Id="rId9" Type="http://schemas.openxmlformats.org/officeDocument/2006/relationships/image" Target="../media/image144.wmf"/></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wmf"/><Relationship Id="rId3" Type="http://schemas.openxmlformats.org/officeDocument/2006/relationships/audio" Target="../media/audio3.wav"/><Relationship Id="rId7" Type="http://schemas.openxmlformats.org/officeDocument/2006/relationships/oleObject" Target="../embeddings/oleObject2.bin"/><Relationship Id="rId12"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1.bin"/><Relationship Id="rId10" Type="http://schemas.openxmlformats.org/officeDocument/2006/relationships/oleObject" Target="../embeddings/oleObject3.bin"/><Relationship Id="rId4" Type="http://schemas.openxmlformats.org/officeDocument/2006/relationships/audio" Target="../media/audio6.wav"/><Relationship Id="rId9" Type="http://schemas.openxmlformats.org/officeDocument/2006/relationships/image" Target="../media/image2.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46.wmf"/><Relationship Id="rId5" Type="http://schemas.openxmlformats.org/officeDocument/2006/relationships/oleObject" Target="../embeddings/oleObject175.bin"/><Relationship Id="rId4" Type="http://schemas.openxmlformats.org/officeDocument/2006/relationships/image" Target="../media/image145.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audio" Target="../media/audio7.wav"/><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48.png"/><Relationship Id="rId5" Type="http://schemas.openxmlformats.org/officeDocument/2006/relationships/audio" Target="../media/audio4.wav"/><Relationship Id="rId10" Type="http://schemas.openxmlformats.org/officeDocument/2006/relationships/image" Target="../media/image53.wmf"/><Relationship Id="rId4" Type="http://schemas.openxmlformats.org/officeDocument/2006/relationships/audio" Target="../media/audio6.wav"/><Relationship Id="rId9" Type="http://schemas.openxmlformats.org/officeDocument/2006/relationships/image" Target="../media/image147.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audio" Target="../media/audio6.wav"/><Relationship Id="rId7"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78.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51.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audio" Target="../media/audio6.wav"/><Relationship Id="rId7"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81.bin"/><Relationship Id="rId5" Type="http://schemas.openxmlformats.org/officeDocument/2006/relationships/audio" Target="../media/audio4.wav"/><Relationship Id="rId10" Type="http://schemas.openxmlformats.org/officeDocument/2006/relationships/image" Target="../media/image53.wmf"/><Relationship Id="rId4" Type="http://schemas.openxmlformats.org/officeDocument/2006/relationships/audio" Target="../media/audio5.wav"/><Relationship Id="rId9" Type="http://schemas.openxmlformats.org/officeDocument/2006/relationships/image" Target="../media/image154.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image" Target="../media/image157.wmf"/><Relationship Id="rId3" Type="http://schemas.openxmlformats.org/officeDocument/2006/relationships/audio" Target="../media/audio7.wav"/><Relationship Id="rId7" Type="http://schemas.openxmlformats.org/officeDocument/2006/relationships/image" Target="../media/image161.png"/><Relationship Id="rId12" Type="http://schemas.openxmlformats.org/officeDocument/2006/relationships/oleObject" Target="../embeddings/oleObject185.bin"/><Relationship Id="rId17"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oleObject" Target="../embeddings/oleObject187.bin"/><Relationship Id="rId1" Type="http://schemas.openxmlformats.org/officeDocument/2006/relationships/vmlDrawing" Target="../drawings/vmlDrawing40.vml"/><Relationship Id="rId6" Type="http://schemas.openxmlformats.org/officeDocument/2006/relationships/image" Target="../media/image160.gif"/><Relationship Id="rId11" Type="http://schemas.openxmlformats.org/officeDocument/2006/relationships/image" Target="../media/image156.wmf"/><Relationship Id="rId5" Type="http://schemas.openxmlformats.org/officeDocument/2006/relationships/audio" Target="../media/audio6.wav"/><Relationship Id="rId15" Type="http://schemas.openxmlformats.org/officeDocument/2006/relationships/image" Target="../media/image158.wmf"/><Relationship Id="rId10" Type="http://schemas.openxmlformats.org/officeDocument/2006/relationships/oleObject" Target="../embeddings/oleObject184.bin"/><Relationship Id="rId4" Type="http://schemas.openxmlformats.org/officeDocument/2006/relationships/audio" Target="../media/audio8.wav"/><Relationship Id="rId9" Type="http://schemas.openxmlformats.org/officeDocument/2006/relationships/image" Target="../media/image155.wmf"/><Relationship Id="rId14" Type="http://schemas.openxmlformats.org/officeDocument/2006/relationships/oleObject" Target="../embeddings/oleObject186.bin"/></Relationships>
</file>

<file path=ppt/slides/_rels/slide8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7.wav"/><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audio" Target="../media/audio2.wav"/></Relationships>
</file>

<file path=ppt/slides/_rels/slide86.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92.bin"/><Relationship Id="rId18" Type="http://schemas.openxmlformats.org/officeDocument/2006/relationships/image" Target="../media/image168.wmf"/><Relationship Id="rId3" Type="http://schemas.openxmlformats.org/officeDocument/2006/relationships/audio" Target="../media/audio2.wav"/><Relationship Id="rId7" Type="http://schemas.openxmlformats.org/officeDocument/2006/relationships/oleObject" Target="../embeddings/oleObject189.bin"/><Relationship Id="rId12" Type="http://schemas.openxmlformats.org/officeDocument/2006/relationships/image" Target="../media/image165.wmf"/><Relationship Id="rId17" Type="http://schemas.openxmlformats.org/officeDocument/2006/relationships/oleObject" Target="../embeddings/oleObject194.bin"/><Relationship Id="rId2" Type="http://schemas.openxmlformats.org/officeDocument/2006/relationships/slideLayout" Target="../slideLayouts/slideLayout7.xml"/><Relationship Id="rId16" Type="http://schemas.openxmlformats.org/officeDocument/2006/relationships/image" Target="../media/image167.wmf"/><Relationship Id="rId20" Type="http://schemas.openxmlformats.org/officeDocument/2006/relationships/image" Target="../media/image169.wmf"/><Relationship Id="rId1" Type="http://schemas.openxmlformats.org/officeDocument/2006/relationships/vmlDrawing" Target="../drawings/vmlDrawing41.vml"/><Relationship Id="rId6" Type="http://schemas.openxmlformats.org/officeDocument/2006/relationships/image" Target="../media/image162.wmf"/><Relationship Id="rId11" Type="http://schemas.openxmlformats.org/officeDocument/2006/relationships/oleObject" Target="../embeddings/oleObject191.bin"/><Relationship Id="rId5" Type="http://schemas.openxmlformats.org/officeDocument/2006/relationships/oleObject" Target="../embeddings/oleObject188.bin"/><Relationship Id="rId15" Type="http://schemas.openxmlformats.org/officeDocument/2006/relationships/oleObject" Target="../embeddings/oleObject193.bin"/><Relationship Id="rId10" Type="http://schemas.openxmlformats.org/officeDocument/2006/relationships/image" Target="../media/image164.wmf"/><Relationship Id="rId19" Type="http://schemas.openxmlformats.org/officeDocument/2006/relationships/oleObject" Target="../embeddings/oleObject195.bin"/><Relationship Id="rId4" Type="http://schemas.openxmlformats.org/officeDocument/2006/relationships/image" Target="../media/image170.wmf"/><Relationship Id="rId9" Type="http://schemas.openxmlformats.org/officeDocument/2006/relationships/oleObject" Target="../embeddings/oleObject190.bin"/><Relationship Id="rId14" Type="http://schemas.openxmlformats.org/officeDocument/2006/relationships/image" Target="../media/image166.wmf"/></Relationships>
</file>

<file path=ppt/slides/_rels/slide87.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audio" Target="../media/audio8.wav"/><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71.wmf"/><Relationship Id="rId11" Type="http://schemas.openxmlformats.org/officeDocument/2006/relationships/image" Target="../media/image53.wmf"/><Relationship Id="rId5" Type="http://schemas.openxmlformats.org/officeDocument/2006/relationships/oleObject" Target="../embeddings/oleObject196.bin"/><Relationship Id="rId10" Type="http://schemas.openxmlformats.org/officeDocument/2006/relationships/image" Target="../media/image173.wmf"/><Relationship Id="rId4" Type="http://schemas.openxmlformats.org/officeDocument/2006/relationships/audio" Target="../media/audio6.wav"/><Relationship Id="rId9" Type="http://schemas.openxmlformats.org/officeDocument/2006/relationships/oleObject" Target="../embeddings/oleObject198.bin"/></Relationships>
</file>

<file path=ppt/slides/_rels/slide88.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202.bin"/><Relationship Id="rId3" Type="http://schemas.openxmlformats.org/officeDocument/2006/relationships/audio" Target="../media/audio2.wav"/><Relationship Id="rId7" Type="http://schemas.openxmlformats.org/officeDocument/2006/relationships/oleObject" Target="../embeddings/oleObject199.bin"/><Relationship Id="rId12" Type="http://schemas.openxmlformats.org/officeDocument/2006/relationships/image" Target="../media/image17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78.wmf"/><Relationship Id="rId11" Type="http://schemas.openxmlformats.org/officeDocument/2006/relationships/oleObject" Target="../embeddings/oleObject201.bin"/><Relationship Id="rId5" Type="http://schemas.openxmlformats.org/officeDocument/2006/relationships/audio" Target="../media/audio4.wav"/><Relationship Id="rId10" Type="http://schemas.openxmlformats.org/officeDocument/2006/relationships/image" Target="../media/image175.wmf"/><Relationship Id="rId4" Type="http://schemas.openxmlformats.org/officeDocument/2006/relationships/audio" Target="../media/audio6.wav"/><Relationship Id="rId9" Type="http://schemas.openxmlformats.org/officeDocument/2006/relationships/oleObject" Target="../embeddings/oleObject200.bin"/><Relationship Id="rId14" Type="http://schemas.openxmlformats.org/officeDocument/2006/relationships/image" Target="../media/image177.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82.wmf"/><Relationship Id="rId18" Type="http://schemas.openxmlformats.org/officeDocument/2006/relationships/image" Target="../media/image185.wmf"/><Relationship Id="rId3" Type="http://schemas.openxmlformats.org/officeDocument/2006/relationships/audio" Target="../media/audio6.wav"/><Relationship Id="rId7" Type="http://schemas.openxmlformats.org/officeDocument/2006/relationships/image" Target="../media/image179.wmf"/><Relationship Id="rId12" Type="http://schemas.openxmlformats.org/officeDocument/2006/relationships/oleObject" Target="../embeddings/oleObject206.bin"/><Relationship Id="rId17" Type="http://schemas.openxmlformats.org/officeDocument/2006/relationships/image" Target="../media/image184.wmf"/><Relationship Id="rId2" Type="http://schemas.openxmlformats.org/officeDocument/2006/relationships/slideLayout" Target="../slideLayouts/slideLayout7.xml"/><Relationship Id="rId16" Type="http://schemas.openxmlformats.org/officeDocument/2006/relationships/oleObject" Target="../embeddings/oleObject208.bin"/><Relationship Id="rId1" Type="http://schemas.openxmlformats.org/officeDocument/2006/relationships/vmlDrawing" Target="../drawings/vmlDrawing44.vml"/><Relationship Id="rId6" Type="http://schemas.openxmlformats.org/officeDocument/2006/relationships/oleObject" Target="../embeddings/oleObject203.bin"/><Relationship Id="rId11" Type="http://schemas.openxmlformats.org/officeDocument/2006/relationships/image" Target="../media/image181.wmf"/><Relationship Id="rId5" Type="http://schemas.openxmlformats.org/officeDocument/2006/relationships/audio" Target="../media/audio5.wav"/><Relationship Id="rId15" Type="http://schemas.openxmlformats.org/officeDocument/2006/relationships/image" Target="../media/image183.wmf"/><Relationship Id="rId10" Type="http://schemas.openxmlformats.org/officeDocument/2006/relationships/oleObject" Target="../embeddings/oleObject205.bin"/><Relationship Id="rId4" Type="http://schemas.openxmlformats.org/officeDocument/2006/relationships/audio" Target="../media/audio4.wav"/><Relationship Id="rId9" Type="http://schemas.openxmlformats.org/officeDocument/2006/relationships/image" Target="../media/image180.wmf"/><Relationship Id="rId14" Type="http://schemas.openxmlformats.org/officeDocument/2006/relationships/oleObject" Target="../embeddings/oleObject207.bin"/></Relationships>
</file>

<file path=ppt/slides/_rels/slide9.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7.wav"/><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audio" Target="../media/audio3.wav"/></Relationships>
</file>

<file path=ppt/slides/_rels/slide90.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12.bin"/><Relationship Id="rId3" Type="http://schemas.openxmlformats.org/officeDocument/2006/relationships/audio" Target="../media/audio2.wav"/><Relationship Id="rId7" Type="http://schemas.openxmlformats.org/officeDocument/2006/relationships/oleObject" Target="../embeddings/oleObject209.bin"/><Relationship Id="rId12" Type="http://schemas.openxmlformats.org/officeDocument/2006/relationships/image" Target="../media/image188.wmf"/><Relationship Id="rId2" Type="http://schemas.openxmlformats.org/officeDocument/2006/relationships/slideLayout" Target="../slideLayouts/slideLayout7.xml"/><Relationship Id="rId16" Type="http://schemas.openxmlformats.org/officeDocument/2006/relationships/image" Target="../media/image190.wmf"/><Relationship Id="rId1" Type="http://schemas.openxmlformats.org/officeDocument/2006/relationships/vmlDrawing" Target="../drawings/vmlDrawing45.vml"/><Relationship Id="rId6" Type="http://schemas.openxmlformats.org/officeDocument/2006/relationships/image" Target="../media/image1.jpeg"/><Relationship Id="rId11" Type="http://schemas.openxmlformats.org/officeDocument/2006/relationships/oleObject" Target="../embeddings/oleObject211.bin"/><Relationship Id="rId5" Type="http://schemas.openxmlformats.org/officeDocument/2006/relationships/audio" Target="../media/audio6.wav"/><Relationship Id="rId15" Type="http://schemas.openxmlformats.org/officeDocument/2006/relationships/oleObject" Target="../embeddings/oleObject213.bin"/><Relationship Id="rId10" Type="http://schemas.openxmlformats.org/officeDocument/2006/relationships/image" Target="../media/image187.wmf"/><Relationship Id="rId4" Type="http://schemas.openxmlformats.org/officeDocument/2006/relationships/audio" Target="../media/audio8.wav"/><Relationship Id="rId9" Type="http://schemas.openxmlformats.org/officeDocument/2006/relationships/oleObject" Target="../embeddings/oleObject210.bin"/><Relationship Id="rId14" Type="http://schemas.openxmlformats.org/officeDocument/2006/relationships/image" Target="../media/image189.wmf"/></Relationships>
</file>

<file path=ppt/slides/_rels/slide91.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218.bin"/><Relationship Id="rId3" Type="http://schemas.openxmlformats.org/officeDocument/2006/relationships/audio" Target="../media/audio2.wav"/><Relationship Id="rId7" Type="http://schemas.openxmlformats.org/officeDocument/2006/relationships/oleObject" Target="../embeddings/oleObject215.bin"/><Relationship Id="rId12" Type="http://schemas.openxmlformats.org/officeDocument/2006/relationships/image" Target="../media/image194.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91.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93.wmf"/><Relationship Id="rId4" Type="http://schemas.openxmlformats.org/officeDocument/2006/relationships/audio" Target="../media/audio6.wav"/><Relationship Id="rId9" Type="http://schemas.openxmlformats.org/officeDocument/2006/relationships/oleObject" Target="../embeddings/oleObject216.bin"/><Relationship Id="rId14" Type="http://schemas.openxmlformats.org/officeDocument/2006/relationships/image" Target="../media/image195.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200.wmf"/><Relationship Id="rId3" Type="http://schemas.openxmlformats.org/officeDocument/2006/relationships/audio" Target="../media/audio6.wav"/><Relationship Id="rId7" Type="http://schemas.openxmlformats.org/officeDocument/2006/relationships/image" Target="../media/image197.wmf"/><Relationship Id="rId12" Type="http://schemas.openxmlformats.org/officeDocument/2006/relationships/oleObject" Target="../embeddings/oleObject223.bin"/><Relationship Id="rId17" Type="http://schemas.openxmlformats.org/officeDocument/2006/relationships/image" Target="../media/image202.wmf"/><Relationship Id="rId2" Type="http://schemas.openxmlformats.org/officeDocument/2006/relationships/slideLayout" Target="../slideLayouts/slideLayout2.xml"/><Relationship Id="rId16" Type="http://schemas.openxmlformats.org/officeDocument/2006/relationships/oleObject" Target="../embeddings/oleObject225.bin"/><Relationship Id="rId1" Type="http://schemas.openxmlformats.org/officeDocument/2006/relationships/vmlDrawing" Target="../drawings/vmlDrawing47.vml"/><Relationship Id="rId6" Type="http://schemas.openxmlformats.org/officeDocument/2006/relationships/oleObject" Target="../embeddings/oleObject220.bin"/><Relationship Id="rId11" Type="http://schemas.openxmlformats.org/officeDocument/2006/relationships/image" Target="../media/image199.wmf"/><Relationship Id="rId5" Type="http://schemas.openxmlformats.org/officeDocument/2006/relationships/image" Target="../media/image196.wmf"/><Relationship Id="rId15" Type="http://schemas.openxmlformats.org/officeDocument/2006/relationships/image" Target="../media/image201.wmf"/><Relationship Id="rId10" Type="http://schemas.openxmlformats.org/officeDocument/2006/relationships/oleObject" Target="../embeddings/oleObject222.bin"/><Relationship Id="rId4" Type="http://schemas.openxmlformats.org/officeDocument/2006/relationships/oleObject" Target="../embeddings/oleObject219.bin"/><Relationship Id="rId9" Type="http://schemas.openxmlformats.org/officeDocument/2006/relationships/image" Target="../media/image198.wmf"/><Relationship Id="rId14" Type="http://schemas.openxmlformats.org/officeDocument/2006/relationships/oleObject" Target="../embeddings/oleObject224.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26.bin"/><Relationship Id="rId13" Type="http://schemas.openxmlformats.org/officeDocument/2006/relationships/image" Target="../media/image205.wmf"/><Relationship Id="rId18" Type="http://schemas.openxmlformats.org/officeDocument/2006/relationships/image" Target="../media/image206.wmf"/><Relationship Id="rId3" Type="http://schemas.openxmlformats.org/officeDocument/2006/relationships/audio" Target="../media/audio6.wav"/><Relationship Id="rId21" Type="http://schemas.openxmlformats.org/officeDocument/2006/relationships/oleObject" Target="../embeddings/oleObject231.bin"/><Relationship Id="rId7" Type="http://schemas.openxmlformats.org/officeDocument/2006/relationships/audio" Target="../media/audio4.wav"/><Relationship Id="rId12" Type="http://schemas.openxmlformats.org/officeDocument/2006/relationships/oleObject" Target="../embeddings/oleObject228.bin"/><Relationship Id="rId17" Type="http://schemas.openxmlformats.org/officeDocument/2006/relationships/oleObject" Target="../embeddings/oleObject229.bin"/><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207.wmf"/><Relationship Id="rId1" Type="http://schemas.openxmlformats.org/officeDocument/2006/relationships/vmlDrawing" Target="../drawings/vmlDrawing48.vml"/><Relationship Id="rId6" Type="http://schemas.openxmlformats.org/officeDocument/2006/relationships/audio" Target="../media/audio3.wav"/><Relationship Id="rId11" Type="http://schemas.openxmlformats.org/officeDocument/2006/relationships/image" Target="../media/image204.wmf"/><Relationship Id="rId5" Type="http://schemas.openxmlformats.org/officeDocument/2006/relationships/audio" Target="../media/audio8.wav"/><Relationship Id="rId15" Type="http://schemas.openxmlformats.org/officeDocument/2006/relationships/image" Target="../media/image2.wmf"/><Relationship Id="rId23" Type="http://schemas.openxmlformats.org/officeDocument/2006/relationships/image" Target="../media/image209.wmf"/><Relationship Id="rId10" Type="http://schemas.openxmlformats.org/officeDocument/2006/relationships/oleObject" Target="../embeddings/oleObject227.bin"/><Relationship Id="rId19" Type="http://schemas.openxmlformats.org/officeDocument/2006/relationships/oleObject" Target="../embeddings/oleObject230.bin"/><Relationship Id="rId4" Type="http://schemas.openxmlformats.org/officeDocument/2006/relationships/audio" Target="../media/audio5.wav"/><Relationship Id="rId9" Type="http://schemas.openxmlformats.org/officeDocument/2006/relationships/image" Target="../media/image203.wmf"/><Relationship Id="rId14" Type="http://schemas.openxmlformats.org/officeDocument/2006/relationships/image" Target="../media/image16.wmf"/><Relationship Id="rId22" Type="http://schemas.openxmlformats.org/officeDocument/2006/relationships/image" Target="../media/image208.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760413" y="1671638"/>
            <a:ext cx="8383587" cy="1470025"/>
          </a:xfrm>
          <a:effectLst>
            <a:outerShdw dist="107763" dir="2700000" algn="ctr" rotWithShape="0">
              <a:schemeClr val="bg2">
                <a:alpha val="50000"/>
              </a:schemeClr>
            </a:outerShdw>
          </a:effectLst>
        </p:spPr>
        <p:txBody>
          <a:bodyPr/>
          <a:lstStyle/>
          <a:p>
            <a:r>
              <a:rPr lang="zh-CN" altLang="en-US" sz="10000" b="1">
                <a:solidFill>
                  <a:srgbClr val="FFFFCC"/>
                </a:solidFill>
                <a:ea typeface="隶书" pitchFamily="49" charset="-122"/>
              </a:rPr>
              <a:t>逻辑模型</a:t>
            </a:r>
            <a:r>
              <a:rPr lang="zh-CN" altLang="en-US" sz="4600"/>
              <a:t> </a:t>
            </a:r>
          </a:p>
        </p:txBody>
      </p:sp>
      <p:sp>
        <p:nvSpPr>
          <p:cNvPr id="146435" name="Rectangle 3"/>
          <p:cNvSpPr>
            <a:spLocks noGrp="1" noChangeArrowheads="1"/>
          </p:cNvSpPr>
          <p:nvPr>
            <p:ph type="subTitle" idx="1"/>
          </p:nvPr>
        </p:nvSpPr>
        <p:spPr/>
        <p:txBody>
          <a:bodyPr/>
          <a:lstStyle/>
          <a:p>
            <a:pPr eaLnBrk="0" hangingPunct="0">
              <a:spcBef>
                <a:spcPct val="50000"/>
              </a:spcBef>
            </a:pPr>
            <a:r>
              <a:rPr lang="zh-CN" altLang="en-US" b="1">
                <a:solidFill>
                  <a:srgbClr val="996633"/>
                </a:solidFill>
                <a:ea typeface="华文行楷" pitchFamily="2" charset="-122"/>
              </a:rPr>
              <a:t>浙江大学数学建模基地</a:t>
            </a:r>
          </a:p>
          <a:p>
            <a:endParaRPr lang="en-US" altLang="zh-CN">
              <a:solidFill>
                <a:srgbClr val="996633"/>
              </a:solidFill>
            </a:endParaRPr>
          </a:p>
        </p:txBody>
      </p:sp>
      <p:grpSp>
        <p:nvGrpSpPr>
          <p:cNvPr id="146436" name="Group 4"/>
          <p:cNvGrpSpPr>
            <a:grpSpLocks/>
          </p:cNvGrpSpPr>
          <p:nvPr/>
        </p:nvGrpSpPr>
        <p:grpSpPr bwMode="auto">
          <a:xfrm>
            <a:off x="4859338" y="1989138"/>
            <a:ext cx="3673475" cy="1800225"/>
            <a:chOff x="3061" y="1253"/>
            <a:chExt cx="2314" cy="1134"/>
          </a:xfrm>
        </p:grpSpPr>
        <p:sp>
          <p:nvSpPr>
            <p:cNvPr id="146437"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8"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9"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0"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6441" name="Group 9"/>
          <p:cNvGrpSpPr>
            <a:grpSpLocks/>
          </p:cNvGrpSpPr>
          <p:nvPr/>
        </p:nvGrpSpPr>
        <p:grpSpPr bwMode="auto">
          <a:xfrm>
            <a:off x="4427538" y="1916113"/>
            <a:ext cx="3671887" cy="1441450"/>
            <a:chOff x="2789" y="1207"/>
            <a:chExt cx="2313" cy="908"/>
          </a:xfrm>
        </p:grpSpPr>
        <p:sp>
          <p:nvSpPr>
            <p:cNvPr id="146442"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3"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4"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46434"/>
                                        </p:tgtEl>
                                        <p:attrNameLst>
                                          <p:attrName>style.visibility</p:attrName>
                                        </p:attrNameLst>
                                      </p:cBhvr>
                                      <p:to>
                                        <p:strVal val="visible"/>
                                      </p:to>
                                    </p:set>
                                    <p:set>
                                      <p:cBhvr>
                                        <p:cTn id="7" dur="501" fill="hold">
                                          <p:stCondLst>
                                            <p:cond delay="0"/>
                                          </p:stCondLst>
                                        </p:cTn>
                                        <p:tgtEl>
                                          <p:spTgt spid="146434"/>
                                        </p:tgtEl>
                                        <p:attrNameLst>
                                          <p:attrName>style.rotation</p:attrName>
                                        </p:attrNameLst>
                                      </p:cBhvr>
                                      <p:to>
                                        <p:strVal val="-45.0"/>
                                      </p:to>
                                    </p:set>
                                    <p:anim calcmode="lin" valueType="num">
                                      <p:cBhvr>
                                        <p:cTn id="8" dur="501" fill="hold">
                                          <p:stCondLst>
                                            <p:cond delay="501"/>
                                          </p:stCondLst>
                                        </p:cTn>
                                        <p:tgtEl>
                                          <p:spTgt spid="146434"/>
                                        </p:tgtEl>
                                        <p:attrNameLst>
                                          <p:attrName>style.rotation</p:attrName>
                                        </p:attrNameLst>
                                      </p:cBhvr>
                                      <p:tavLst>
                                        <p:tav tm="0">
                                          <p:val>
                                            <p:fltVal val="-45"/>
                                          </p:val>
                                        </p:tav>
                                        <p:tav tm="69900">
                                          <p:val>
                                            <p:fltVal val="45"/>
                                          </p:val>
                                        </p:tav>
                                        <p:tav tm="100000">
                                          <p:val>
                                            <p:fltVal val="0"/>
                                          </p:val>
                                        </p:tav>
                                      </p:tavLst>
                                    </p:anim>
                                    <p:anim calcmode="lin" valueType="num">
                                      <p:cBhvr>
                                        <p:cTn id="9" dur="501" fill="hold">
                                          <p:stCondLst>
                                            <p:cond delay="0"/>
                                          </p:stCondLst>
                                        </p:cTn>
                                        <p:tgtEl>
                                          <p:spTgt spid="146434"/>
                                        </p:tgtEl>
                                        <p:attrNameLst>
                                          <p:attrName>ppt_y</p:attrName>
                                        </p:attrNameLst>
                                      </p:cBhvr>
                                      <p:tavLst>
                                        <p:tav tm="0">
                                          <p:val>
                                            <p:strVal val="#ppt_y-1"/>
                                          </p:val>
                                        </p:tav>
                                        <p:tav tm="100000">
                                          <p:val>
                                            <p:strVal val="#ppt_y-(0.354*#ppt_w-0.172*#ppt_h)"/>
                                          </p:val>
                                        </p:tav>
                                      </p:tavLst>
                                    </p:anim>
                                    <p:anim calcmode="lin" valueType="num">
                                      <p:cBhvr>
                                        <p:cTn id="10" dur="172" decel="50000" autoRev="1" fill="hold">
                                          <p:stCondLst>
                                            <p:cond delay="501"/>
                                          </p:stCondLst>
                                        </p:cTn>
                                        <p:tgtEl>
                                          <p:spTgt spid="146434"/>
                                        </p:tgtEl>
                                        <p:attrNameLst>
                                          <p:attrName>ppt_y</p:attrName>
                                        </p:attrNameLst>
                                      </p:cBhvr>
                                      <p:tavLst>
                                        <p:tav tm="0">
                                          <p:val>
                                            <p:strVal val="#ppt_y-(0.354*#ppt_w-0.172*#ppt_h)"/>
                                          </p:val>
                                        </p:tav>
                                        <p:tav tm="100000">
                                          <p:val>
                                            <p:strVal val="#ppt_y-(0.354*#ppt_w-0.172*#ppt_h)-#ppt_h/2"/>
                                          </p:val>
                                        </p:tav>
                                      </p:tavLst>
                                    </p:anim>
                                    <p:anim calcmode="lin" valueType="num">
                                      <p:cBhvr>
                                        <p:cTn id="11" dur="150" fill="hold">
                                          <p:stCondLst>
                                            <p:cond delay="950"/>
                                          </p:stCondLst>
                                        </p:cTn>
                                        <p:tgtEl>
                                          <p:spTgt spid="146434"/>
                                        </p:tgtEl>
                                        <p:attrNameLst>
                                          <p:attrName>ppt_y</p:attrName>
                                        </p:attrNameLst>
                                      </p:cBhvr>
                                      <p:tavLst>
                                        <p:tav tm="0">
                                          <p:val>
                                            <p:strVal val="#ppt_y-(0.354*#ppt_w-0.172*#ppt_h)"/>
                                          </p:val>
                                        </p:tav>
                                        <p:tav tm="100000">
                                          <p:val>
                                            <p:strVal val="#ppt_y"/>
                                          </p:val>
                                        </p:tav>
                                      </p:tavLst>
                                    </p:anim>
                                  </p:childTnLst>
                                </p:cTn>
                              </p:par>
                            </p:childTnLst>
                          </p:cTn>
                        </p:par>
                        <p:par>
                          <p:cTn id="12" fill="hold" nodeType="afterGroup">
                            <p:stCondLst>
                              <p:cond delay="2750"/>
                            </p:stCondLst>
                            <p:childTnLst>
                              <p:par>
                                <p:cTn id="13" presetID="3" presetClass="entr" presetSubtype="10" fill="hold" grpId="0" nodeType="afterEffect">
                                  <p:stCondLst>
                                    <p:cond delay="0"/>
                                  </p:stCondLst>
                                  <p:iterate type="lt">
                                    <p:tmPct val="0"/>
                                  </p:iterate>
                                  <p:childTnLst>
                                    <p:set>
                                      <p:cBhvr>
                                        <p:cTn id="14" dur="1" fill="hold">
                                          <p:stCondLst>
                                            <p:cond delay="0"/>
                                          </p:stCondLst>
                                        </p:cTn>
                                        <p:tgtEl>
                                          <p:spTgt spid="146435">
                                            <p:txEl>
                                              <p:pRg st="0" end="0"/>
                                            </p:txEl>
                                          </p:spTgt>
                                        </p:tgtEl>
                                        <p:attrNameLst>
                                          <p:attrName>style.visibility</p:attrName>
                                        </p:attrNameLst>
                                      </p:cBhvr>
                                      <p:to>
                                        <p:strVal val="visible"/>
                                      </p:to>
                                    </p:set>
                                    <p:animEffect transition="in" filter="blinds(horizontal)">
                                      <p:cBhvr>
                                        <p:cTn id="15" dur="500"/>
                                        <p:tgtEl>
                                          <p:spTgt spid="146435">
                                            <p:txEl>
                                              <p:pRg st="0" end="0"/>
                                            </p:txEl>
                                          </p:spTgt>
                                        </p:tgtEl>
                                      </p:cBhvr>
                                    </p:animEffect>
                                  </p:childTnLst>
                                  <p:subTnLst>
                                    <p:animClr clrSpc="rgb" dir="cw">
                                      <p:cBhvr override="childStyle">
                                        <p:cTn dur="1" fill="hold" display="0" masterRel="nextClick" afterEffect="1"/>
                                        <p:tgtEl>
                                          <p:spTgt spid="146435">
                                            <p:txEl>
                                              <p:pRg st="0" end="0"/>
                                            </p:txEl>
                                          </p:spTgt>
                                        </p:tgtEl>
                                        <p:attrNameLst>
                                          <p:attrName>ppt_c</p:attrName>
                                        </p:attrNameLst>
                                      </p:cBhvr>
                                      <p:to>
                                        <a:srgbClr val="996633"/>
                                      </p:to>
                                    </p:animClr>
                                  </p:subTnLst>
                                </p:cTn>
                              </p:par>
                            </p:childTnLst>
                          </p:cTn>
                        </p:par>
                        <p:par>
                          <p:cTn id="16" fill="hold" nodeType="afterGroup">
                            <p:stCondLst>
                              <p:cond delay="3250"/>
                            </p:stCondLst>
                            <p:childTnLst>
                              <p:par>
                                <p:cTn id="17" presetID="26" presetClass="emph" presetSubtype="0" fill="hold" nodeType="afterEffect">
                                  <p:stCondLst>
                                    <p:cond delay="0"/>
                                  </p:stCondLst>
                                  <p:childTnLst>
                                    <p:animEffect transition="out" filter="fade">
                                      <p:cBhvr>
                                        <p:cTn id="18" dur="1000" tmFilter="0, 0; .2, .5; .8, .5; 1, 0"/>
                                        <p:tgtEl>
                                          <p:spTgt spid="146441"/>
                                        </p:tgtEl>
                                      </p:cBhvr>
                                    </p:animEffect>
                                    <p:animScale>
                                      <p:cBhvr>
                                        <p:cTn id="19" dur="500" autoRev="1" fill="hold"/>
                                        <p:tgtEl>
                                          <p:spTgt spid="146441"/>
                                        </p:tgtEl>
                                      </p:cBhvr>
                                      <p:by x="105000" y="105000"/>
                                    </p:animScale>
                                  </p:childTnLst>
                                </p:cTn>
                              </p:par>
                            </p:childTnLst>
                          </p:cTn>
                        </p:par>
                        <p:par>
                          <p:cTn id="20" fill="hold" nodeType="afterGroup">
                            <p:stCondLst>
                              <p:cond delay="4250"/>
                            </p:stCondLst>
                            <p:childTnLst>
                              <p:par>
                                <p:cTn id="21" presetID="26" presetClass="emph" presetSubtype="0" fill="hold" nodeType="afterEffect">
                                  <p:stCondLst>
                                    <p:cond delay="0"/>
                                  </p:stCondLst>
                                  <p:childTnLst>
                                    <p:animEffect transition="out" filter="fade">
                                      <p:cBhvr>
                                        <p:cTn id="22" dur="1000" tmFilter="0, 0; .2, .5; .8, .5; 1, 0"/>
                                        <p:tgtEl>
                                          <p:spTgt spid="146436"/>
                                        </p:tgtEl>
                                      </p:cBhvr>
                                    </p:animEffect>
                                    <p:animScale>
                                      <p:cBhvr>
                                        <p:cTn id="23" dur="500" autoRev="1" fill="hold"/>
                                        <p:tgtEl>
                                          <p:spTgt spid="146436"/>
                                        </p:tgtEl>
                                      </p:cBhvr>
                                      <p:by x="105000" y="105000"/>
                                    </p:animScale>
                                  </p:childTnLst>
                                </p:cTn>
                              </p:par>
                            </p:childTnLst>
                          </p:cTn>
                        </p:par>
                        <p:par>
                          <p:cTn id="24" fill="hold" nodeType="afterGroup">
                            <p:stCondLst>
                              <p:cond delay="5250"/>
                            </p:stCondLst>
                            <p:childTnLst>
                              <p:par>
                                <p:cTn id="25" presetID="26" presetClass="emph" presetSubtype="0" fill="hold" nodeType="afterEffect">
                                  <p:stCondLst>
                                    <p:cond delay="0"/>
                                  </p:stCondLst>
                                  <p:childTnLst>
                                    <p:animEffect transition="out" filter="fade">
                                      <p:cBhvr>
                                        <p:cTn id="26" dur="1000" tmFilter="0, 0; .2, .5; .8, .5; 1, 0"/>
                                        <p:tgtEl>
                                          <p:spTgt spid="146441"/>
                                        </p:tgtEl>
                                      </p:cBhvr>
                                    </p:animEffect>
                                    <p:animScale>
                                      <p:cBhvr>
                                        <p:cTn id="27" dur="500" autoRev="1" fill="hold"/>
                                        <p:tgtEl>
                                          <p:spTgt spid="146441"/>
                                        </p:tgtEl>
                                      </p:cBhvr>
                                      <p:by x="105000" y="105000"/>
                                    </p:animScale>
                                  </p:childTnLst>
                                </p:cTn>
                              </p:par>
                            </p:childTnLst>
                          </p:cTn>
                        </p:par>
                        <p:par>
                          <p:cTn id="28" fill="hold" nodeType="afterGroup">
                            <p:stCondLst>
                              <p:cond delay="6250"/>
                            </p:stCondLst>
                            <p:childTnLst>
                              <p:par>
                                <p:cTn id="29" presetID="26" presetClass="emph" presetSubtype="0" fill="hold" nodeType="afterEffect">
                                  <p:stCondLst>
                                    <p:cond delay="0"/>
                                  </p:stCondLst>
                                  <p:childTnLst>
                                    <p:animEffect transition="out" filter="fade">
                                      <p:cBhvr>
                                        <p:cTn id="30" dur="1000" tmFilter="0, 0; .2, .5; .8, .5; 1, 0"/>
                                        <p:tgtEl>
                                          <p:spTgt spid="146436"/>
                                        </p:tgtEl>
                                      </p:cBhvr>
                                    </p:animEffect>
                                    <p:animScale>
                                      <p:cBhvr>
                                        <p:cTn id="31" dur="500" autoRev="1" fill="hold"/>
                                        <p:tgtEl>
                                          <p:spTgt spid="1464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917" name="Group 77"/>
          <p:cNvGrpSpPr>
            <a:grpSpLocks/>
          </p:cNvGrpSpPr>
          <p:nvPr/>
        </p:nvGrpSpPr>
        <p:grpSpPr bwMode="auto">
          <a:xfrm>
            <a:off x="76200" y="457200"/>
            <a:ext cx="8991600" cy="1447800"/>
            <a:chOff x="48" y="1488"/>
            <a:chExt cx="5664" cy="912"/>
          </a:xfrm>
        </p:grpSpPr>
        <p:grpSp>
          <p:nvGrpSpPr>
            <p:cNvPr id="35909" name="Group 69"/>
            <p:cNvGrpSpPr>
              <a:grpSpLocks/>
            </p:cNvGrpSpPr>
            <p:nvPr/>
          </p:nvGrpSpPr>
          <p:grpSpPr bwMode="auto">
            <a:xfrm>
              <a:off x="48" y="1488"/>
              <a:ext cx="5664" cy="912"/>
              <a:chOff x="96" y="288"/>
              <a:chExt cx="5664" cy="912"/>
            </a:xfrm>
          </p:grpSpPr>
          <p:sp>
            <p:nvSpPr>
              <p:cNvPr id="35910" name="Text Box 70"/>
              <p:cNvSpPr txBox="1">
                <a:spLocks noChangeArrowheads="1"/>
              </p:cNvSpPr>
              <p:nvPr/>
            </p:nvSpPr>
            <p:spPr bwMode="auto">
              <a:xfrm>
                <a:off x="591" y="432"/>
                <a:ext cx="5169"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例</a:t>
                </a:r>
                <a:r>
                  <a:rPr lang="en-US" altLang="zh-CN" sz="2800" b="1">
                    <a:solidFill>
                      <a:srgbClr val="008000"/>
                    </a:solidFill>
                  </a:rPr>
                  <a:t>5   </a:t>
                </a:r>
                <a:r>
                  <a:rPr lang="zh-CN" altLang="en-US" b="1"/>
                  <a:t>设一块</a:t>
                </a:r>
                <a:r>
                  <a:rPr lang="en-US" altLang="zh-CN" b="1"/>
                  <a:t>m×n</a:t>
                </a:r>
                <a:r>
                  <a:rPr lang="zh-CN" altLang="en-US" b="1"/>
                  <a:t>的棋盘被若干个形如              的板块恰好盖满，试证明</a:t>
                </a:r>
                <a:r>
                  <a:rPr lang="en-US" altLang="zh-CN" b="1"/>
                  <a:t>m×n</a:t>
                </a:r>
                <a:r>
                  <a:rPr lang="zh-CN" altLang="en-US" b="1"/>
                  <a:t>必能被</a:t>
                </a:r>
                <a:r>
                  <a:rPr lang="en-US" altLang="zh-CN" b="1"/>
                  <a:t>8</a:t>
                </a:r>
                <a:r>
                  <a:rPr lang="zh-CN" altLang="en-US" b="1"/>
                  <a:t>整除。 </a:t>
                </a:r>
              </a:p>
            </p:txBody>
          </p:sp>
          <p:pic>
            <p:nvPicPr>
              <p:cNvPr id="35911" name="Picture 71"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 y="288"/>
                <a:ext cx="549" cy="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912" name="Group 72"/>
            <p:cNvGrpSpPr>
              <a:grpSpLocks/>
            </p:cNvGrpSpPr>
            <p:nvPr/>
          </p:nvGrpSpPr>
          <p:grpSpPr bwMode="auto">
            <a:xfrm>
              <a:off x="3936" y="1536"/>
              <a:ext cx="576" cy="384"/>
              <a:chOff x="3072" y="960"/>
              <a:chExt cx="576" cy="384"/>
            </a:xfrm>
          </p:grpSpPr>
          <p:sp>
            <p:nvSpPr>
              <p:cNvPr id="35913" name="Rectangle 73"/>
              <p:cNvSpPr>
                <a:spLocks noChangeArrowheads="1"/>
              </p:cNvSpPr>
              <p:nvPr/>
            </p:nvSpPr>
            <p:spPr bwMode="auto">
              <a:xfrm>
                <a:off x="3072" y="11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4" name="Rectangle 74"/>
              <p:cNvSpPr>
                <a:spLocks noChangeArrowheads="1"/>
              </p:cNvSpPr>
              <p:nvPr/>
            </p:nvSpPr>
            <p:spPr bwMode="auto">
              <a:xfrm>
                <a:off x="3264" y="11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5" name="Rectangle 75"/>
              <p:cNvSpPr>
                <a:spLocks noChangeArrowheads="1"/>
              </p:cNvSpPr>
              <p:nvPr/>
            </p:nvSpPr>
            <p:spPr bwMode="auto">
              <a:xfrm>
                <a:off x="3456" y="11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6" name="Rectangle 76"/>
              <p:cNvSpPr>
                <a:spLocks noChangeArrowheads="1"/>
              </p:cNvSpPr>
              <p:nvPr/>
            </p:nvSpPr>
            <p:spPr bwMode="auto">
              <a:xfrm>
                <a:off x="3456" y="9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5918" name="Rectangle 78"/>
          <p:cNvSpPr>
            <a:spLocks noChangeArrowheads="1"/>
          </p:cNvSpPr>
          <p:nvPr/>
        </p:nvSpPr>
        <p:spPr bwMode="auto">
          <a:xfrm>
            <a:off x="838200" y="1905000"/>
            <a:ext cx="807720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证明</a:t>
            </a:r>
            <a:r>
              <a:rPr kumimoji="1" lang="en-US" altLang="zh-CN" sz="2800" b="1">
                <a:solidFill>
                  <a:srgbClr val="008000"/>
                </a:solidFill>
              </a:rPr>
              <a:t>:</a:t>
            </a:r>
            <a:r>
              <a:rPr kumimoji="1" lang="en-US" altLang="zh-CN" b="1"/>
              <a:t>  </a:t>
            </a:r>
          </a:p>
          <a:p>
            <a:r>
              <a:rPr kumimoji="1" lang="en-US" altLang="zh-CN" b="1"/>
              <a:t>         </a:t>
            </a:r>
            <a:r>
              <a:rPr kumimoji="1" lang="zh-CN" altLang="en-US" b="1"/>
              <a:t>显然有</a:t>
            </a:r>
            <a:r>
              <a:rPr kumimoji="1" lang="en-US" altLang="zh-CN" b="1"/>
              <a:t>4|m×n</a:t>
            </a:r>
            <a:r>
              <a:rPr kumimoji="1" lang="zh-CN" altLang="en-US" b="1"/>
              <a:t>，故</a:t>
            </a:r>
            <a:r>
              <a:rPr kumimoji="1" lang="en-US" altLang="zh-CN" b="1"/>
              <a:t>m</a:t>
            </a:r>
            <a:r>
              <a:rPr kumimoji="1" lang="zh-CN" altLang="en-US" b="1"/>
              <a:t>、</a:t>
            </a:r>
            <a:r>
              <a:rPr kumimoji="1" lang="en-US" altLang="zh-CN" b="1"/>
              <a:t>n</a:t>
            </a:r>
            <a:r>
              <a:rPr kumimoji="1" lang="zh-CN" altLang="en-US" b="1"/>
              <a:t>中至少有一个为偶数，不妨 </a:t>
            </a:r>
          </a:p>
          <a:p>
            <a:r>
              <a:rPr kumimoji="1" lang="zh-CN" altLang="en-US" b="1"/>
              <a:t>         设</a:t>
            </a:r>
            <a:r>
              <a:rPr kumimoji="1" lang="en-US" altLang="zh-CN" b="1"/>
              <a:t>n</a:t>
            </a:r>
            <a:r>
              <a:rPr kumimoji="1" lang="zh-CN" altLang="en-US" b="1"/>
              <a:t>为偶数，将棋盘按列黑白相间染色，如下图 </a:t>
            </a:r>
            <a:r>
              <a:rPr kumimoji="1" lang="en-US" altLang="zh-CN" b="1"/>
              <a:t>(a )  </a:t>
            </a:r>
          </a:p>
          <a:p>
            <a:r>
              <a:rPr kumimoji="1" lang="en-US" altLang="zh-CN" b="1"/>
              <a:t>         </a:t>
            </a:r>
            <a:r>
              <a:rPr kumimoji="1" lang="zh-CN" altLang="en-US" b="1"/>
              <a:t>所示，由于</a:t>
            </a:r>
            <a:r>
              <a:rPr kumimoji="1" lang="en-US" altLang="zh-CN" b="1"/>
              <a:t>n</a:t>
            </a:r>
            <a:r>
              <a:rPr kumimoji="1" lang="zh-CN" altLang="en-US" b="1"/>
              <a:t>为偶数，黑、白列的数目相同，故黑白</a:t>
            </a:r>
          </a:p>
          <a:p>
            <a:r>
              <a:rPr kumimoji="1" lang="zh-CN" altLang="en-US" b="1"/>
              <a:t>         格数相同，设各为</a:t>
            </a:r>
            <a:r>
              <a:rPr kumimoji="1" lang="en-US" altLang="zh-CN" b="1"/>
              <a:t>2k</a:t>
            </a:r>
            <a:r>
              <a:rPr kumimoji="1" lang="zh-CN" altLang="en-US" b="1"/>
              <a:t>个。 </a:t>
            </a:r>
          </a:p>
        </p:txBody>
      </p:sp>
      <p:grpSp>
        <p:nvGrpSpPr>
          <p:cNvPr id="35958" name="Group 118"/>
          <p:cNvGrpSpPr>
            <a:grpSpLocks/>
          </p:cNvGrpSpPr>
          <p:nvPr/>
        </p:nvGrpSpPr>
        <p:grpSpPr bwMode="auto">
          <a:xfrm>
            <a:off x="5029200" y="4267200"/>
            <a:ext cx="3352800" cy="2530475"/>
            <a:chOff x="1680" y="2448"/>
            <a:chExt cx="2112" cy="1594"/>
          </a:xfrm>
        </p:grpSpPr>
        <p:grpSp>
          <p:nvGrpSpPr>
            <p:cNvPr id="35955" name="Group 115"/>
            <p:cNvGrpSpPr>
              <a:grpSpLocks/>
            </p:cNvGrpSpPr>
            <p:nvPr/>
          </p:nvGrpSpPr>
          <p:grpSpPr bwMode="auto">
            <a:xfrm>
              <a:off x="1680" y="2448"/>
              <a:ext cx="2112" cy="1296"/>
              <a:chOff x="1680" y="2448"/>
              <a:chExt cx="2112" cy="1296"/>
            </a:xfrm>
          </p:grpSpPr>
          <p:sp>
            <p:nvSpPr>
              <p:cNvPr id="35920" name="Rectangle 80"/>
              <p:cNvSpPr>
                <a:spLocks noChangeArrowheads="1"/>
              </p:cNvSpPr>
              <p:nvPr/>
            </p:nvSpPr>
            <p:spPr bwMode="auto">
              <a:xfrm>
                <a:off x="1680" y="2448"/>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1" name="Rectangle 81"/>
              <p:cNvSpPr>
                <a:spLocks noChangeArrowheads="1"/>
              </p:cNvSpPr>
              <p:nvPr/>
            </p:nvSpPr>
            <p:spPr bwMode="auto">
              <a:xfrm>
                <a:off x="1680" y="264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2" name="Rectangle 82"/>
              <p:cNvSpPr>
                <a:spLocks noChangeArrowheads="1"/>
              </p:cNvSpPr>
              <p:nvPr/>
            </p:nvSpPr>
            <p:spPr bwMode="auto">
              <a:xfrm>
                <a:off x="1680" y="2832"/>
                <a:ext cx="192" cy="528"/>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3" name="Rectangle 83"/>
              <p:cNvSpPr>
                <a:spLocks noChangeArrowheads="1"/>
              </p:cNvSpPr>
              <p:nvPr/>
            </p:nvSpPr>
            <p:spPr bwMode="auto">
              <a:xfrm>
                <a:off x="1680" y="336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4" name="Rectangle 84"/>
              <p:cNvSpPr>
                <a:spLocks noChangeArrowheads="1"/>
              </p:cNvSpPr>
              <p:nvPr/>
            </p:nvSpPr>
            <p:spPr bwMode="auto">
              <a:xfrm>
                <a:off x="1680" y="3552"/>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5" name="Rectangle 85"/>
              <p:cNvSpPr>
                <a:spLocks noChangeArrowheads="1"/>
              </p:cNvSpPr>
              <p:nvPr/>
            </p:nvSpPr>
            <p:spPr bwMode="auto">
              <a:xfrm>
                <a:off x="1872"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6" name="Rectangle 86"/>
              <p:cNvSpPr>
                <a:spLocks noChangeArrowheads="1"/>
              </p:cNvSpPr>
              <p:nvPr/>
            </p:nvSpPr>
            <p:spPr bwMode="auto">
              <a:xfrm>
                <a:off x="1872"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7" name="Rectangle 87"/>
              <p:cNvSpPr>
                <a:spLocks noChangeArrowheads="1"/>
              </p:cNvSpPr>
              <p:nvPr/>
            </p:nvSpPr>
            <p:spPr bwMode="auto">
              <a:xfrm>
                <a:off x="1872"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8" name="Rectangle 88"/>
              <p:cNvSpPr>
                <a:spLocks noChangeArrowheads="1"/>
              </p:cNvSpPr>
              <p:nvPr/>
            </p:nvSpPr>
            <p:spPr bwMode="auto">
              <a:xfrm>
                <a:off x="1872"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9" name="Rectangle 89"/>
              <p:cNvSpPr>
                <a:spLocks noChangeArrowheads="1"/>
              </p:cNvSpPr>
              <p:nvPr/>
            </p:nvSpPr>
            <p:spPr bwMode="auto">
              <a:xfrm>
                <a:off x="1872"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0" name="Rectangle 90"/>
              <p:cNvSpPr>
                <a:spLocks noChangeArrowheads="1"/>
              </p:cNvSpPr>
              <p:nvPr/>
            </p:nvSpPr>
            <p:spPr bwMode="auto">
              <a:xfrm>
                <a:off x="2064" y="2448"/>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1" name="Rectangle 91"/>
              <p:cNvSpPr>
                <a:spLocks noChangeArrowheads="1"/>
              </p:cNvSpPr>
              <p:nvPr/>
            </p:nvSpPr>
            <p:spPr bwMode="auto">
              <a:xfrm>
                <a:off x="2064" y="264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2" name="Rectangle 92"/>
              <p:cNvSpPr>
                <a:spLocks noChangeArrowheads="1"/>
              </p:cNvSpPr>
              <p:nvPr/>
            </p:nvSpPr>
            <p:spPr bwMode="auto">
              <a:xfrm>
                <a:off x="2064" y="2832"/>
                <a:ext cx="192" cy="528"/>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3" name="Rectangle 93"/>
              <p:cNvSpPr>
                <a:spLocks noChangeArrowheads="1"/>
              </p:cNvSpPr>
              <p:nvPr/>
            </p:nvSpPr>
            <p:spPr bwMode="auto">
              <a:xfrm>
                <a:off x="2064" y="336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4" name="Rectangle 94"/>
              <p:cNvSpPr>
                <a:spLocks noChangeArrowheads="1"/>
              </p:cNvSpPr>
              <p:nvPr/>
            </p:nvSpPr>
            <p:spPr bwMode="auto">
              <a:xfrm>
                <a:off x="2064" y="3552"/>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5" name="Rectangle 95"/>
              <p:cNvSpPr>
                <a:spLocks noChangeArrowheads="1"/>
              </p:cNvSpPr>
              <p:nvPr/>
            </p:nvSpPr>
            <p:spPr bwMode="auto">
              <a:xfrm>
                <a:off x="2256" y="2448"/>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6" name="Rectangle 96"/>
              <p:cNvSpPr>
                <a:spLocks noChangeArrowheads="1"/>
              </p:cNvSpPr>
              <p:nvPr/>
            </p:nvSpPr>
            <p:spPr bwMode="auto">
              <a:xfrm>
                <a:off x="2256" y="2640"/>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7" name="Rectangle 97"/>
              <p:cNvSpPr>
                <a:spLocks noChangeArrowheads="1"/>
              </p:cNvSpPr>
              <p:nvPr/>
            </p:nvSpPr>
            <p:spPr bwMode="auto">
              <a:xfrm>
                <a:off x="2256" y="2832"/>
                <a:ext cx="960"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8" name="Rectangle 98"/>
              <p:cNvSpPr>
                <a:spLocks noChangeArrowheads="1"/>
              </p:cNvSpPr>
              <p:nvPr/>
            </p:nvSpPr>
            <p:spPr bwMode="auto">
              <a:xfrm>
                <a:off x="2256" y="3360"/>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9" name="Rectangle 99"/>
              <p:cNvSpPr>
                <a:spLocks noChangeArrowheads="1"/>
              </p:cNvSpPr>
              <p:nvPr/>
            </p:nvSpPr>
            <p:spPr bwMode="auto">
              <a:xfrm>
                <a:off x="2256" y="3552"/>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0" name="Rectangle 100"/>
              <p:cNvSpPr>
                <a:spLocks noChangeArrowheads="1"/>
              </p:cNvSpPr>
              <p:nvPr/>
            </p:nvSpPr>
            <p:spPr bwMode="auto">
              <a:xfrm>
                <a:off x="3216"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1" name="Rectangle 101"/>
              <p:cNvSpPr>
                <a:spLocks noChangeArrowheads="1"/>
              </p:cNvSpPr>
              <p:nvPr/>
            </p:nvSpPr>
            <p:spPr bwMode="auto">
              <a:xfrm>
                <a:off x="3216"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2" name="Rectangle 102"/>
              <p:cNvSpPr>
                <a:spLocks noChangeArrowheads="1"/>
              </p:cNvSpPr>
              <p:nvPr/>
            </p:nvSpPr>
            <p:spPr bwMode="auto">
              <a:xfrm>
                <a:off x="3216"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 name="Rectangle 103"/>
              <p:cNvSpPr>
                <a:spLocks noChangeArrowheads="1"/>
              </p:cNvSpPr>
              <p:nvPr/>
            </p:nvSpPr>
            <p:spPr bwMode="auto">
              <a:xfrm>
                <a:off x="3216"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Rectangle 104"/>
              <p:cNvSpPr>
                <a:spLocks noChangeArrowheads="1"/>
              </p:cNvSpPr>
              <p:nvPr/>
            </p:nvSpPr>
            <p:spPr bwMode="auto">
              <a:xfrm>
                <a:off x="3216"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5" name="Rectangle 105"/>
              <p:cNvSpPr>
                <a:spLocks noChangeArrowheads="1"/>
              </p:cNvSpPr>
              <p:nvPr/>
            </p:nvSpPr>
            <p:spPr bwMode="auto">
              <a:xfrm>
                <a:off x="3408" y="2448"/>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6" name="Rectangle 106"/>
              <p:cNvSpPr>
                <a:spLocks noChangeArrowheads="1"/>
              </p:cNvSpPr>
              <p:nvPr/>
            </p:nvSpPr>
            <p:spPr bwMode="auto">
              <a:xfrm>
                <a:off x="3408" y="2640"/>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7" name="Rectangle 107"/>
              <p:cNvSpPr>
                <a:spLocks noChangeArrowheads="1"/>
              </p:cNvSpPr>
              <p:nvPr/>
            </p:nvSpPr>
            <p:spPr bwMode="auto">
              <a:xfrm>
                <a:off x="3408" y="2832"/>
                <a:ext cx="192" cy="528"/>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8" name="Rectangle 108"/>
              <p:cNvSpPr>
                <a:spLocks noChangeArrowheads="1"/>
              </p:cNvSpPr>
              <p:nvPr/>
            </p:nvSpPr>
            <p:spPr bwMode="auto">
              <a:xfrm>
                <a:off x="3408" y="3360"/>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9" name="Rectangle 109"/>
              <p:cNvSpPr>
                <a:spLocks noChangeArrowheads="1"/>
              </p:cNvSpPr>
              <p:nvPr/>
            </p:nvSpPr>
            <p:spPr bwMode="auto">
              <a:xfrm>
                <a:off x="3408" y="3552"/>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0" name="Rectangle 110"/>
              <p:cNvSpPr>
                <a:spLocks noChangeArrowheads="1"/>
              </p:cNvSpPr>
              <p:nvPr/>
            </p:nvSpPr>
            <p:spPr bwMode="auto">
              <a:xfrm>
                <a:off x="3600"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1" name="Rectangle 111"/>
              <p:cNvSpPr>
                <a:spLocks noChangeArrowheads="1"/>
              </p:cNvSpPr>
              <p:nvPr/>
            </p:nvSpPr>
            <p:spPr bwMode="auto">
              <a:xfrm>
                <a:off x="3600"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2" name="Rectangle 112"/>
              <p:cNvSpPr>
                <a:spLocks noChangeArrowheads="1"/>
              </p:cNvSpPr>
              <p:nvPr/>
            </p:nvSpPr>
            <p:spPr bwMode="auto">
              <a:xfrm>
                <a:off x="3600"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3" name="Rectangle 113"/>
              <p:cNvSpPr>
                <a:spLocks noChangeArrowheads="1"/>
              </p:cNvSpPr>
              <p:nvPr/>
            </p:nvSpPr>
            <p:spPr bwMode="auto">
              <a:xfrm>
                <a:off x="3600"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4" name="Rectangle 114"/>
              <p:cNvSpPr>
                <a:spLocks noChangeArrowheads="1"/>
              </p:cNvSpPr>
              <p:nvPr/>
            </p:nvSpPr>
            <p:spPr bwMode="auto">
              <a:xfrm>
                <a:off x="3600"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57" name="Rectangle 117"/>
            <p:cNvSpPr>
              <a:spLocks noChangeArrowheads="1"/>
            </p:cNvSpPr>
            <p:nvPr/>
          </p:nvSpPr>
          <p:spPr bwMode="auto">
            <a:xfrm>
              <a:off x="2496" y="3792"/>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t>图</a:t>
              </a:r>
              <a:r>
                <a:rPr lang="en-US" altLang="zh-CN" sz="2000" b="1"/>
                <a:t>(a)</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17"/>
                                        </p:tgtEl>
                                        <p:attrNameLst>
                                          <p:attrName>style.visibility</p:attrName>
                                        </p:attrNameLst>
                                      </p:cBhvr>
                                      <p:to>
                                        <p:strVal val="visible"/>
                                      </p:to>
                                    </p:set>
                                    <p:animEffect transition="in" filter="wipe(left)">
                                      <p:cBhvr>
                                        <p:cTn id="7" dur="500"/>
                                        <p:tgtEl>
                                          <p:spTgt spid="35917"/>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958"/>
                                        </p:tgtEl>
                                        <p:attrNameLst>
                                          <p:attrName>style.visibility</p:attrName>
                                        </p:attrNameLst>
                                      </p:cBhvr>
                                      <p:to>
                                        <p:strVal val="visible"/>
                                      </p:to>
                                    </p:set>
                                    <p:animEffect transition="in" filter="checkerboard(across)">
                                      <p:cBhvr>
                                        <p:cTn id="12" dur="500"/>
                                        <p:tgtEl>
                                          <p:spTgt spid="35958"/>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5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838200" y="609600"/>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板块可以有许多种拼凑法，但容易看出，每一板块放   </a:t>
            </a:r>
          </a:p>
          <a:p>
            <a:r>
              <a:rPr kumimoji="1" lang="zh-CN" altLang="en-US" b="1"/>
              <a:t>     置的方向（称之为定向）只有八种可能的选择，如下   </a:t>
            </a:r>
          </a:p>
          <a:p>
            <a:r>
              <a:rPr kumimoji="1" lang="zh-CN" altLang="en-US" b="1"/>
              <a:t>     图</a:t>
            </a:r>
            <a:r>
              <a:rPr kumimoji="1" lang="en-US" altLang="zh-CN" b="1"/>
              <a:t>(b)</a:t>
            </a:r>
            <a:r>
              <a:rPr kumimoji="1" lang="zh-CN" altLang="en-US" b="1"/>
              <a:t>所示。 </a:t>
            </a:r>
          </a:p>
        </p:txBody>
      </p:sp>
      <p:grpSp>
        <p:nvGrpSpPr>
          <p:cNvPr id="68697" name="Group 89"/>
          <p:cNvGrpSpPr>
            <a:grpSpLocks/>
          </p:cNvGrpSpPr>
          <p:nvPr/>
        </p:nvGrpSpPr>
        <p:grpSpPr bwMode="auto">
          <a:xfrm>
            <a:off x="4876800" y="4387850"/>
            <a:ext cx="3962400" cy="2317750"/>
            <a:chOff x="3072" y="2774"/>
            <a:chExt cx="2496" cy="1460"/>
          </a:xfrm>
        </p:grpSpPr>
        <p:grpSp>
          <p:nvGrpSpPr>
            <p:cNvPr id="68613" name="Group 5"/>
            <p:cNvGrpSpPr>
              <a:grpSpLocks/>
            </p:cNvGrpSpPr>
            <p:nvPr/>
          </p:nvGrpSpPr>
          <p:grpSpPr bwMode="auto">
            <a:xfrm>
              <a:off x="3072" y="2774"/>
              <a:ext cx="2496" cy="1152"/>
              <a:chOff x="720" y="528"/>
              <a:chExt cx="2496" cy="1152"/>
            </a:xfrm>
          </p:grpSpPr>
          <p:grpSp>
            <p:nvGrpSpPr>
              <p:cNvPr id="68614" name="Group 6"/>
              <p:cNvGrpSpPr>
                <a:grpSpLocks/>
              </p:cNvGrpSpPr>
              <p:nvPr/>
            </p:nvGrpSpPr>
            <p:grpSpPr bwMode="auto">
              <a:xfrm>
                <a:off x="2832" y="1104"/>
                <a:ext cx="384" cy="576"/>
                <a:chOff x="1392" y="2928"/>
                <a:chExt cx="384" cy="576"/>
              </a:xfrm>
            </p:grpSpPr>
            <p:sp>
              <p:nvSpPr>
                <p:cNvPr id="68615" name="Rectangle 7"/>
                <p:cNvSpPr>
                  <a:spLocks noChangeArrowheads="1"/>
                </p:cNvSpPr>
                <p:nvPr/>
              </p:nvSpPr>
              <p:spPr bwMode="auto">
                <a:xfrm>
                  <a:off x="1584"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6" name="Rectangle 8"/>
                <p:cNvSpPr>
                  <a:spLocks noChangeArrowheads="1"/>
                </p:cNvSpPr>
                <p:nvPr/>
              </p:nvSpPr>
              <p:spPr bwMode="auto">
                <a:xfrm>
                  <a:off x="1584"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7" name="Rectangle 9"/>
                <p:cNvSpPr>
                  <a:spLocks noChangeArrowheads="1"/>
                </p:cNvSpPr>
                <p:nvPr/>
              </p:nvSpPr>
              <p:spPr bwMode="auto">
                <a:xfrm>
                  <a:off x="1392"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8" name="Rectangle 10"/>
                <p:cNvSpPr>
                  <a:spLocks noChangeArrowheads="1"/>
                </p:cNvSpPr>
                <p:nvPr/>
              </p:nvSpPr>
              <p:spPr bwMode="auto">
                <a:xfrm>
                  <a:off x="1584"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19" name="Group 11"/>
              <p:cNvGrpSpPr>
                <a:grpSpLocks/>
              </p:cNvGrpSpPr>
              <p:nvPr/>
            </p:nvGrpSpPr>
            <p:grpSpPr bwMode="auto">
              <a:xfrm>
                <a:off x="720" y="528"/>
                <a:ext cx="384" cy="576"/>
                <a:chOff x="720" y="528"/>
                <a:chExt cx="384" cy="576"/>
              </a:xfrm>
            </p:grpSpPr>
            <p:sp>
              <p:nvSpPr>
                <p:cNvPr id="68620" name="Rectangle 12"/>
                <p:cNvSpPr>
                  <a:spLocks noChangeArrowheads="1"/>
                </p:cNvSpPr>
                <p:nvPr/>
              </p:nvSpPr>
              <p:spPr bwMode="auto">
                <a:xfrm>
                  <a:off x="720" y="7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1" name="Rectangle 13"/>
                <p:cNvSpPr>
                  <a:spLocks noChangeArrowheads="1"/>
                </p:cNvSpPr>
                <p:nvPr/>
              </p:nvSpPr>
              <p:spPr bwMode="auto">
                <a:xfrm>
                  <a:off x="720" y="9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2" name="Rectangle 14"/>
                <p:cNvSpPr>
                  <a:spLocks noChangeArrowheads="1"/>
                </p:cNvSpPr>
                <p:nvPr/>
              </p:nvSpPr>
              <p:spPr bwMode="auto">
                <a:xfrm>
                  <a:off x="912"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3" name="Rectangle 15"/>
                <p:cNvSpPr>
                  <a:spLocks noChangeArrowheads="1"/>
                </p:cNvSpPr>
                <p:nvPr/>
              </p:nvSpPr>
              <p:spPr bwMode="auto">
                <a:xfrm>
                  <a:off x="720"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24" name="Group 16"/>
              <p:cNvGrpSpPr>
                <a:grpSpLocks/>
              </p:cNvGrpSpPr>
              <p:nvPr/>
            </p:nvGrpSpPr>
            <p:grpSpPr bwMode="auto">
              <a:xfrm>
                <a:off x="1296" y="528"/>
                <a:ext cx="384" cy="576"/>
                <a:chOff x="1872" y="3120"/>
                <a:chExt cx="384" cy="576"/>
              </a:xfrm>
            </p:grpSpPr>
            <p:sp>
              <p:nvSpPr>
                <p:cNvPr id="68625" name="Rectangle 17"/>
                <p:cNvSpPr>
                  <a:spLocks noChangeArrowheads="1"/>
                </p:cNvSpPr>
                <p:nvPr/>
              </p:nvSpPr>
              <p:spPr bwMode="auto">
                <a:xfrm>
                  <a:off x="2064"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6" name="Rectangle 18"/>
                <p:cNvSpPr>
                  <a:spLocks noChangeArrowheads="1"/>
                </p:cNvSpPr>
                <p:nvPr/>
              </p:nvSpPr>
              <p:spPr bwMode="auto">
                <a:xfrm>
                  <a:off x="2064"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7" name="Rectangle 19"/>
                <p:cNvSpPr>
                  <a:spLocks noChangeArrowheads="1"/>
                </p:cNvSpPr>
                <p:nvPr/>
              </p:nvSpPr>
              <p:spPr bwMode="auto">
                <a:xfrm>
                  <a:off x="1872"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8" name="Rectangle 20"/>
                <p:cNvSpPr>
                  <a:spLocks noChangeArrowheads="1"/>
                </p:cNvSpPr>
                <p:nvPr/>
              </p:nvSpPr>
              <p:spPr bwMode="auto">
                <a:xfrm>
                  <a:off x="2064"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29" name="Group 21"/>
              <p:cNvGrpSpPr>
                <a:grpSpLocks/>
              </p:cNvGrpSpPr>
              <p:nvPr/>
            </p:nvGrpSpPr>
            <p:grpSpPr bwMode="auto">
              <a:xfrm>
                <a:off x="1872" y="528"/>
                <a:ext cx="576" cy="384"/>
                <a:chOff x="1968" y="528"/>
                <a:chExt cx="576" cy="384"/>
              </a:xfrm>
            </p:grpSpPr>
            <p:sp>
              <p:nvSpPr>
                <p:cNvPr id="68630" name="Rectangle 22"/>
                <p:cNvSpPr>
                  <a:spLocks noChangeArrowheads="1"/>
                </p:cNvSpPr>
                <p:nvPr/>
              </p:nvSpPr>
              <p:spPr bwMode="auto">
                <a:xfrm>
                  <a:off x="2352"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1" name="Rectangle 23"/>
                <p:cNvSpPr>
                  <a:spLocks noChangeArrowheads="1"/>
                </p:cNvSpPr>
                <p:nvPr/>
              </p:nvSpPr>
              <p:spPr bwMode="auto">
                <a:xfrm>
                  <a:off x="1968" y="7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2" name="Rectangle 24"/>
                <p:cNvSpPr>
                  <a:spLocks noChangeArrowheads="1"/>
                </p:cNvSpPr>
                <p:nvPr/>
              </p:nvSpPr>
              <p:spPr bwMode="auto">
                <a:xfrm>
                  <a:off x="1968"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3" name="Rectangle 25"/>
                <p:cNvSpPr>
                  <a:spLocks noChangeArrowheads="1"/>
                </p:cNvSpPr>
                <p:nvPr/>
              </p:nvSpPr>
              <p:spPr bwMode="auto">
                <a:xfrm>
                  <a:off x="2160"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34" name="Group 26"/>
              <p:cNvGrpSpPr>
                <a:grpSpLocks/>
              </p:cNvGrpSpPr>
              <p:nvPr/>
            </p:nvGrpSpPr>
            <p:grpSpPr bwMode="auto">
              <a:xfrm>
                <a:off x="2640" y="528"/>
                <a:ext cx="576" cy="384"/>
                <a:chOff x="2784" y="528"/>
                <a:chExt cx="576" cy="384"/>
              </a:xfrm>
            </p:grpSpPr>
            <p:sp>
              <p:nvSpPr>
                <p:cNvPr id="68635" name="Rectangle 27"/>
                <p:cNvSpPr>
                  <a:spLocks noChangeArrowheads="1"/>
                </p:cNvSpPr>
                <p:nvPr/>
              </p:nvSpPr>
              <p:spPr bwMode="auto">
                <a:xfrm>
                  <a:off x="3168"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6" name="Rectangle 28"/>
                <p:cNvSpPr>
                  <a:spLocks noChangeArrowheads="1"/>
                </p:cNvSpPr>
                <p:nvPr/>
              </p:nvSpPr>
              <p:spPr bwMode="auto">
                <a:xfrm>
                  <a:off x="3168" y="7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7" name="Rectangle 29"/>
                <p:cNvSpPr>
                  <a:spLocks noChangeArrowheads="1"/>
                </p:cNvSpPr>
                <p:nvPr/>
              </p:nvSpPr>
              <p:spPr bwMode="auto">
                <a:xfrm>
                  <a:off x="2784"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Rectangle 30"/>
                <p:cNvSpPr>
                  <a:spLocks noChangeArrowheads="1"/>
                </p:cNvSpPr>
                <p:nvPr/>
              </p:nvSpPr>
              <p:spPr bwMode="auto">
                <a:xfrm>
                  <a:off x="2976" y="5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39" name="Group 31"/>
              <p:cNvGrpSpPr>
                <a:grpSpLocks/>
              </p:cNvGrpSpPr>
              <p:nvPr/>
            </p:nvGrpSpPr>
            <p:grpSpPr bwMode="auto">
              <a:xfrm>
                <a:off x="720" y="1296"/>
                <a:ext cx="576" cy="384"/>
                <a:chOff x="720" y="1296"/>
                <a:chExt cx="576" cy="384"/>
              </a:xfrm>
            </p:grpSpPr>
            <p:sp>
              <p:nvSpPr>
                <p:cNvPr id="68640" name="Rectangle 32"/>
                <p:cNvSpPr>
                  <a:spLocks noChangeArrowheads="1"/>
                </p:cNvSpPr>
                <p:nvPr/>
              </p:nvSpPr>
              <p:spPr bwMode="auto">
                <a:xfrm>
                  <a:off x="1104"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1" name="Rectangle 33"/>
                <p:cNvSpPr>
                  <a:spLocks noChangeArrowheads="1"/>
                </p:cNvSpPr>
                <p:nvPr/>
              </p:nvSpPr>
              <p:spPr bwMode="auto">
                <a:xfrm>
                  <a:off x="720" y="12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2" name="Rectangle 34"/>
                <p:cNvSpPr>
                  <a:spLocks noChangeArrowheads="1"/>
                </p:cNvSpPr>
                <p:nvPr/>
              </p:nvSpPr>
              <p:spPr bwMode="auto">
                <a:xfrm>
                  <a:off x="720"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3" name="Rectangle 35"/>
                <p:cNvSpPr>
                  <a:spLocks noChangeArrowheads="1"/>
                </p:cNvSpPr>
                <p:nvPr/>
              </p:nvSpPr>
              <p:spPr bwMode="auto">
                <a:xfrm>
                  <a:off x="912"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44" name="Group 36"/>
              <p:cNvGrpSpPr>
                <a:grpSpLocks/>
              </p:cNvGrpSpPr>
              <p:nvPr/>
            </p:nvGrpSpPr>
            <p:grpSpPr bwMode="auto">
              <a:xfrm>
                <a:off x="1488" y="1296"/>
                <a:ext cx="576" cy="384"/>
                <a:chOff x="1488" y="1296"/>
                <a:chExt cx="576" cy="384"/>
              </a:xfrm>
            </p:grpSpPr>
            <p:sp>
              <p:nvSpPr>
                <p:cNvPr id="68645" name="Rectangle 37"/>
                <p:cNvSpPr>
                  <a:spLocks noChangeArrowheads="1"/>
                </p:cNvSpPr>
                <p:nvPr/>
              </p:nvSpPr>
              <p:spPr bwMode="auto">
                <a:xfrm>
                  <a:off x="1872"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6" name="Rectangle 38"/>
                <p:cNvSpPr>
                  <a:spLocks noChangeArrowheads="1"/>
                </p:cNvSpPr>
                <p:nvPr/>
              </p:nvSpPr>
              <p:spPr bwMode="auto">
                <a:xfrm>
                  <a:off x="1872" y="12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7" name="Rectangle 39"/>
                <p:cNvSpPr>
                  <a:spLocks noChangeArrowheads="1"/>
                </p:cNvSpPr>
                <p:nvPr/>
              </p:nvSpPr>
              <p:spPr bwMode="auto">
                <a:xfrm>
                  <a:off x="1488"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8" name="Rectangle 40"/>
                <p:cNvSpPr>
                  <a:spLocks noChangeArrowheads="1"/>
                </p:cNvSpPr>
                <p:nvPr/>
              </p:nvSpPr>
              <p:spPr bwMode="auto">
                <a:xfrm>
                  <a:off x="1680"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49" name="Group 41"/>
              <p:cNvGrpSpPr>
                <a:grpSpLocks/>
              </p:cNvGrpSpPr>
              <p:nvPr/>
            </p:nvGrpSpPr>
            <p:grpSpPr bwMode="auto">
              <a:xfrm>
                <a:off x="2256" y="1104"/>
                <a:ext cx="384" cy="576"/>
                <a:chOff x="2256" y="1104"/>
                <a:chExt cx="384" cy="576"/>
              </a:xfrm>
            </p:grpSpPr>
            <p:sp>
              <p:nvSpPr>
                <p:cNvPr id="68650" name="Rectangle 42"/>
                <p:cNvSpPr>
                  <a:spLocks noChangeArrowheads="1"/>
                </p:cNvSpPr>
                <p:nvPr/>
              </p:nvSpPr>
              <p:spPr bwMode="auto">
                <a:xfrm>
                  <a:off x="2256" y="12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1" name="Rectangle 43"/>
                <p:cNvSpPr>
                  <a:spLocks noChangeArrowheads="1"/>
                </p:cNvSpPr>
                <p:nvPr/>
              </p:nvSpPr>
              <p:spPr bwMode="auto">
                <a:xfrm>
                  <a:off x="2256" y="11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2" name="Rectangle 44"/>
                <p:cNvSpPr>
                  <a:spLocks noChangeArrowheads="1"/>
                </p:cNvSpPr>
                <p:nvPr/>
              </p:nvSpPr>
              <p:spPr bwMode="auto">
                <a:xfrm>
                  <a:off x="2448"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3" name="Rectangle 45"/>
                <p:cNvSpPr>
                  <a:spLocks noChangeArrowheads="1"/>
                </p:cNvSpPr>
                <p:nvPr/>
              </p:nvSpPr>
              <p:spPr bwMode="auto">
                <a:xfrm>
                  <a:off x="2256" y="148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8655" name="Rectangle 47"/>
            <p:cNvSpPr>
              <a:spLocks noChangeArrowheads="1"/>
            </p:cNvSpPr>
            <p:nvPr/>
          </p:nvSpPr>
          <p:spPr bwMode="auto">
            <a:xfrm>
              <a:off x="4176" y="3984"/>
              <a:ext cx="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t>图</a:t>
              </a:r>
              <a:r>
                <a:rPr lang="en-US" altLang="zh-CN" sz="2000" b="1"/>
                <a:t>(b)</a:t>
              </a:r>
            </a:p>
          </p:txBody>
        </p:sp>
      </p:grpSp>
      <p:sp>
        <p:nvSpPr>
          <p:cNvPr id="68658" name="Rectangle 50"/>
          <p:cNvSpPr>
            <a:spLocks noChangeArrowheads="1"/>
          </p:cNvSpPr>
          <p:nvPr/>
        </p:nvSpPr>
        <p:spPr bwMode="auto">
          <a:xfrm>
            <a:off x="838200" y="2012950"/>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容易看出，不论按什么方向放置板块，每一板块均盖住  </a:t>
            </a:r>
          </a:p>
          <a:p>
            <a:r>
              <a:rPr kumimoji="1" lang="zh-CN" altLang="en-US" b="1"/>
              <a:t>     奇数个黑格（</a:t>
            </a:r>
            <a:r>
              <a:rPr kumimoji="1" lang="en-US" altLang="zh-CN" b="1"/>
              <a:t>1</a:t>
            </a:r>
            <a:r>
              <a:rPr kumimoji="1" lang="zh-CN" altLang="en-US" b="1"/>
              <a:t>格或</a:t>
            </a:r>
            <a:r>
              <a:rPr kumimoji="1" lang="en-US" altLang="zh-CN" b="1"/>
              <a:t>3</a:t>
            </a:r>
            <a:r>
              <a:rPr kumimoji="1" lang="zh-CN" altLang="en-US" b="1"/>
              <a:t>格），故盖住棋盘的板块必有偶数</a:t>
            </a:r>
          </a:p>
          <a:p>
            <a:r>
              <a:rPr kumimoji="1" lang="zh-CN" altLang="en-US" b="1"/>
              <a:t>     个，从而，</a:t>
            </a:r>
            <a:r>
              <a:rPr kumimoji="1" lang="en-US" altLang="zh-CN" b="1"/>
              <a:t>m×n</a:t>
            </a:r>
            <a:r>
              <a:rPr kumimoji="1" lang="zh-CN" altLang="en-US" b="1"/>
              <a:t>的棋盘必能被</a:t>
            </a:r>
            <a:r>
              <a:rPr kumimoji="1" lang="en-US" altLang="zh-CN" b="1"/>
              <a:t>8</a:t>
            </a:r>
            <a:r>
              <a:rPr kumimoji="1" lang="zh-CN" altLang="en-US" b="1"/>
              <a:t>整除。 </a:t>
            </a:r>
          </a:p>
        </p:txBody>
      </p:sp>
      <p:grpSp>
        <p:nvGrpSpPr>
          <p:cNvPr id="68659" name="Group 51"/>
          <p:cNvGrpSpPr>
            <a:grpSpLocks/>
          </p:cNvGrpSpPr>
          <p:nvPr/>
        </p:nvGrpSpPr>
        <p:grpSpPr bwMode="auto">
          <a:xfrm>
            <a:off x="1066800" y="4191000"/>
            <a:ext cx="3352800" cy="2530475"/>
            <a:chOff x="1680" y="2448"/>
            <a:chExt cx="2112" cy="1594"/>
          </a:xfrm>
        </p:grpSpPr>
        <p:grpSp>
          <p:nvGrpSpPr>
            <p:cNvPr id="68660" name="Group 52"/>
            <p:cNvGrpSpPr>
              <a:grpSpLocks/>
            </p:cNvGrpSpPr>
            <p:nvPr/>
          </p:nvGrpSpPr>
          <p:grpSpPr bwMode="auto">
            <a:xfrm>
              <a:off x="1680" y="2448"/>
              <a:ext cx="2112" cy="1296"/>
              <a:chOff x="1680" y="2448"/>
              <a:chExt cx="2112" cy="1296"/>
            </a:xfrm>
          </p:grpSpPr>
          <p:sp>
            <p:nvSpPr>
              <p:cNvPr id="68661" name="Rectangle 53"/>
              <p:cNvSpPr>
                <a:spLocks noChangeArrowheads="1"/>
              </p:cNvSpPr>
              <p:nvPr/>
            </p:nvSpPr>
            <p:spPr bwMode="auto">
              <a:xfrm>
                <a:off x="1680" y="2448"/>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2" name="Rectangle 54"/>
              <p:cNvSpPr>
                <a:spLocks noChangeArrowheads="1"/>
              </p:cNvSpPr>
              <p:nvPr/>
            </p:nvSpPr>
            <p:spPr bwMode="auto">
              <a:xfrm>
                <a:off x="1680" y="264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3" name="Rectangle 55"/>
              <p:cNvSpPr>
                <a:spLocks noChangeArrowheads="1"/>
              </p:cNvSpPr>
              <p:nvPr/>
            </p:nvSpPr>
            <p:spPr bwMode="auto">
              <a:xfrm>
                <a:off x="1680" y="2832"/>
                <a:ext cx="192" cy="528"/>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4" name="Rectangle 56"/>
              <p:cNvSpPr>
                <a:spLocks noChangeArrowheads="1"/>
              </p:cNvSpPr>
              <p:nvPr/>
            </p:nvSpPr>
            <p:spPr bwMode="auto">
              <a:xfrm>
                <a:off x="1680" y="336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5" name="Rectangle 57"/>
              <p:cNvSpPr>
                <a:spLocks noChangeArrowheads="1"/>
              </p:cNvSpPr>
              <p:nvPr/>
            </p:nvSpPr>
            <p:spPr bwMode="auto">
              <a:xfrm>
                <a:off x="1680" y="3552"/>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6" name="Rectangle 58"/>
              <p:cNvSpPr>
                <a:spLocks noChangeArrowheads="1"/>
              </p:cNvSpPr>
              <p:nvPr/>
            </p:nvSpPr>
            <p:spPr bwMode="auto">
              <a:xfrm>
                <a:off x="1872"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7" name="Rectangle 59"/>
              <p:cNvSpPr>
                <a:spLocks noChangeArrowheads="1"/>
              </p:cNvSpPr>
              <p:nvPr/>
            </p:nvSpPr>
            <p:spPr bwMode="auto">
              <a:xfrm>
                <a:off x="1872"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8" name="Rectangle 60"/>
              <p:cNvSpPr>
                <a:spLocks noChangeArrowheads="1"/>
              </p:cNvSpPr>
              <p:nvPr/>
            </p:nvSpPr>
            <p:spPr bwMode="auto">
              <a:xfrm>
                <a:off x="1872"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9" name="Rectangle 61"/>
              <p:cNvSpPr>
                <a:spLocks noChangeArrowheads="1"/>
              </p:cNvSpPr>
              <p:nvPr/>
            </p:nvSpPr>
            <p:spPr bwMode="auto">
              <a:xfrm>
                <a:off x="1872"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0" name="Rectangle 62"/>
              <p:cNvSpPr>
                <a:spLocks noChangeArrowheads="1"/>
              </p:cNvSpPr>
              <p:nvPr/>
            </p:nvSpPr>
            <p:spPr bwMode="auto">
              <a:xfrm>
                <a:off x="1872"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1" name="Rectangle 63"/>
              <p:cNvSpPr>
                <a:spLocks noChangeArrowheads="1"/>
              </p:cNvSpPr>
              <p:nvPr/>
            </p:nvSpPr>
            <p:spPr bwMode="auto">
              <a:xfrm>
                <a:off x="2064" y="2448"/>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2" name="Rectangle 64"/>
              <p:cNvSpPr>
                <a:spLocks noChangeArrowheads="1"/>
              </p:cNvSpPr>
              <p:nvPr/>
            </p:nvSpPr>
            <p:spPr bwMode="auto">
              <a:xfrm>
                <a:off x="2064" y="264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3" name="Rectangle 65"/>
              <p:cNvSpPr>
                <a:spLocks noChangeArrowheads="1"/>
              </p:cNvSpPr>
              <p:nvPr/>
            </p:nvSpPr>
            <p:spPr bwMode="auto">
              <a:xfrm>
                <a:off x="2064" y="2832"/>
                <a:ext cx="192" cy="528"/>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4" name="Rectangle 66"/>
              <p:cNvSpPr>
                <a:spLocks noChangeArrowheads="1"/>
              </p:cNvSpPr>
              <p:nvPr/>
            </p:nvSpPr>
            <p:spPr bwMode="auto">
              <a:xfrm>
                <a:off x="2064" y="3360"/>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5" name="Rectangle 67"/>
              <p:cNvSpPr>
                <a:spLocks noChangeArrowheads="1"/>
              </p:cNvSpPr>
              <p:nvPr/>
            </p:nvSpPr>
            <p:spPr bwMode="auto">
              <a:xfrm>
                <a:off x="2064" y="3552"/>
                <a:ext cx="192" cy="192"/>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6" name="Rectangle 68"/>
              <p:cNvSpPr>
                <a:spLocks noChangeArrowheads="1"/>
              </p:cNvSpPr>
              <p:nvPr/>
            </p:nvSpPr>
            <p:spPr bwMode="auto">
              <a:xfrm>
                <a:off x="2256" y="2448"/>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7" name="Rectangle 69"/>
              <p:cNvSpPr>
                <a:spLocks noChangeArrowheads="1"/>
              </p:cNvSpPr>
              <p:nvPr/>
            </p:nvSpPr>
            <p:spPr bwMode="auto">
              <a:xfrm>
                <a:off x="2256" y="2640"/>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8" name="Rectangle 70"/>
              <p:cNvSpPr>
                <a:spLocks noChangeArrowheads="1"/>
              </p:cNvSpPr>
              <p:nvPr/>
            </p:nvSpPr>
            <p:spPr bwMode="auto">
              <a:xfrm>
                <a:off x="2256" y="2832"/>
                <a:ext cx="960"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79" name="Rectangle 71"/>
              <p:cNvSpPr>
                <a:spLocks noChangeArrowheads="1"/>
              </p:cNvSpPr>
              <p:nvPr/>
            </p:nvSpPr>
            <p:spPr bwMode="auto">
              <a:xfrm>
                <a:off x="2256" y="3360"/>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0" name="Rectangle 72"/>
              <p:cNvSpPr>
                <a:spLocks noChangeArrowheads="1"/>
              </p:cNvSpPr>
              <p:nvPr/>
            </p:nvSpPr>
            <p:spPr bwMode="auto">
              <a:xfrm>
                <a:off x="2256" y="3552"/>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1" name="Rectangle 73"/>
              <p:cNvSpPr>
                <a:spLocks noChangeArrowheads="1"/>
              </p:cNvSpPr>
              <p:nvPr/>
            </p:nvSpPr>
            <p:spPr bwMode="auto">
              <a:xfrm>
                <a:off x="3216"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2" name="Rectangle 74"/>
              <p:cNvSpPr>
                <a:spLocks noChangeArrowheads="1"/>
              </p:cNvSpPr>
              <p:nvPr/>
            </p:nvSpPr>
            <p:spPr bwMode="auto">
              <a:xfrm>
                <a:off x="3216"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3" name="Rectangle 75"/>
              <p:cNvSpPr>
                <a:spLocks noChangeArrowheads="1"/>
              </p:cNvSpPr>
              <p:nvPr/>
            </p:nvSpPr>
            <p:spPr bwMode="auto">
              <a:xfrm>
                <a:off x="3216"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4" name="Rectangle 76"/>
              <p:cNvSpPr>
                <a:spLocks noChangeArrowheads="1"/>
              </p:cNvSpPr>
              <p:nvPr/>
            </p:nvSpPr>
            <p:spPr bwMode="auto">
              <a:xfrm>
                <a:off x="3216"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5" name="Rectangle 77"/>
              <p:cNvSpPr>
                <a:spLocks noChangeArrowheads="1"/>
              </p:cNvSpPr>
              <p:nvPr/>
            </p:nvSpPr>
            <p:spPr bwMode="auto">
              <a:xfrm>
                <a:off x="3216"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6" name="Rectangle 78"/>
              <p:cNvSpPr>
                <a:spLocks noChangeArrowheads="1"/>
              </p:cNvSpPr>
              <p:nvPr/>
            </p:nvSpPr>
            <p:spPr bwMode="auto">
              <a:xfrm>
                <a:off x="3408" y="2448"/>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7" name="Rectangle 79"/>
              <p:cNvSpPr>
                <a:spLocks noChangeArrowheads="1"/>
              </p:cNvSpPr>
              <p:nvPr/>
            </p:nvSpPr>
            <p:spPr bwMode="auto">
              <a:xfrm>
                <a:off x="3408" y="2640"/>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8" name="Rectangle 80"/>
              <p:cNvSpPr>
                <a:spLocks noChangeArrowheads="1"/>
              </p:cNvSpPr>
              <p:nvPr/>
            </p:nvSpPr>
            <p:spPr bwMode="auto">
              <a:xfrm>
                <a:off x="3408" y="2832"/>
                <a:ext cx="192" cy="528"/>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9" name="Rectangle 81"/>
              <p:cNvSpPr>
                <a:spLocks noChangeArrowheads="1"/>
              </p:cNvSpPr>
              <p:nvPr/>
            </p:nvSpPr>
            <p:spPr bwMode="auto">
              <a:xfrm>
                <a:off x="3408" y="3360"/>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0" name="Rectangle 82"/>
              <p:cNvSpPr>
                <a:spLocks noChangeArrowheads="1"/>
              </p:cNvSpPr>
              <p:nvPr/>
            </p:nvSpPr>
            <p:spPr bwMode="auto">
              <a:xfrm>
                <a:off x="3408" y="3552"/>
                <a:ext cx="192" cy="192"/>
              </a:xfrm>
              <a:prstGeom prst="rect">
                <a:avLst/>
              </a:prstGeom>
              <a:solidFill>
                <a:srgbClr val="3333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1" name="Rectangle 83"/>
              <p:cNvSpPr>
                <a:spLocks noChangeArrowheads="1"/>
              </p:cNvSpPr>
              <p:nvPr/>
            </p:nvSpPr>
            <p:spPr bwMode="auto">
              <a:xfrm>
                <a:off x="3600"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2" name="Rectangle 84"/>
              <p:cNvSpPr>
                <a:spLocks noChangeArrowheads="1"/>
              </p:cNvSpPr>
              <p:nvPr/>
            </p:nvSpPr>
            <p:spPr bwMode="auto">
              <a:xfrm>
                <a:off x="3600" y="264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3" name="Rectangle 85"/>
              <p:cNvSpPr>
                <a:spLocks noChangeArrowheads="1"/>
              </p:cNvSpPr>
              <p:nvPr/>
            </p:nvSpPr>
            <p:spPr bwMode="auto">
              <a:xfrm>
                <a:off x="3600" y="2832"/>
                <a:ext cx="192"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4" name="Rectangle 86"/>
              <p:cNvSpPr>
                <a:spLocks noChangeArrowheads="1"/>
              </p:cNvSpPr>
              <p:nvPr/>
            </p:nvSpPr>
            <p:spPr bwMode="auto">
              <a:xfrm>
                <a:off x="3600" y="33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5" name="Rectangle 87"/>
              <p:cNvSpPr>
                <a:spLocks noChangeArrowheads="1"/>
              </p:cNvSpPr>
              <p:nvPr/>
            </p:nvSpPr>
            <p:spPr bwMode="auto">
              <a:xfrm>
                <a:off x="3600" y="35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696" name="Rectangle 88"/>
            <p:cNvSpPr>
              <a:spLocks noChangeArrowheads="1"/>
            </p:cNvSpPr>
            <p:nvPr/>
          </p:nvSpPr>
          <p:spPr bwMode="auto">
            <a:xfrm>
              <a:off x="2496" y="3792"/>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a:t>图</a:t>
              </a:r>
              <a:r>
                <a:rPr lang="en-US" altLang="zh-CN" sz="2000" b="1"/>
                <a:t>(a)</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8697"/>
                                        </p:tgtEl>
                                        <p:attrNameLst>
                                          <p:attrName>style.visibility</p:attrName>
                                        </p:attrNameLst>
                                      </p:cBhvr>
                                      <p:to>
                                        <p:strVal val="visible"/>
                                      </p:to>
                                    </p:set>
                                    <p:animEffect transition="in" filter="checkerboard(across)">
                                      <p:cBhvr>
                                        <p:cTn id="7" dur="500"/>
                                        <p:tgtEl>
                                          <p:spTgt spid="6869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861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8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5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15" name="Group 51"/>
          <p:cNvGrpSpPr>
            <a:grpSpLocks/>
          </p:cNvGrpSpPr>
          <p:nvPr/>
        </p:nvGrpSpPr>
        <p:grpSpPr bwMode="auto">
          <a:xfrm>
            <a:off x="228600" y="3124200"/>
            <a:ext cx="1219200" cy="1143000"/>
            <a:chOff x="2688" y="624"/>
            <a:chExt cx="1632" cy="1488"/>
          </a:xfrm>
        </p:grpSpPr>
        <p:sp>
          <p:nvSpPr>
            <p:cNvPr id="36916" name="AutoShape 52"/>
            <p:cNvSpPr>
              <a:spLocks noChangeArrowheads="1"/>
            </p:cNvSpPr>
            <p:nvPr/>
          </p:nvSpPr>
          <p:spPr bwMode="auto">
            <a:xfrm>
              <a:off x="2688" y="624"/>
              <a:ext cx="1632" cy="148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6917" name="Line 53"/>
            <p:cNvSpPr>
              <a:spLocks noChangeShapeType="1"/>
            </p:cNvSpPr>
            <p:nvPr/>
          </p:nvSpPr>
          <p:spPr bwMode="auto">
            <a:xfrm>
              <a:off x="2688" y="134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8" name="Line 54"/>
            <p:cNvSpPr>
              <a:spLocks noChangeShapeType="1"/>
            </p:cNvSpPr>
            <p:nvPr/>
          </p:nvSpPr>
          <p:spPr bwMode="auto">
            <a:xfrm>
              <a:off x="3072" y="1008"/>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9" name="Line 55"/>
            <p:cNvSpPr>
              <a:spLocks noChangeShapeType="1"/>
            </p:cNvSpPr>
            <p:nvPr/>
          </p:nvSpPr>
          <p:spPr bwMode="auto">
            <a:xfrm flipV="1">
              <a:off x="3072" y="62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0" name="Line 56"/>
            <p:cNvSpPr>
              <a:spLocks noChangeShapeType="1"/>
            </p:cNvSpPr>
            <p:nvPr/>
          </p:nvSpPr>
          <p:spPr bwMode="auto">
            <a:xfrm flipV="1">
              <a:off x="3504" y="62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1" name="Line 57"/>
            <p:cNvSpPr>
              <a:spLocks noChangeShapeType="1"/>
            </p:cNvSpPr>
            <p:nvPr/>
          </p:nvSpPr>
          <p:spPr bwMode="auto">
            <a:xfrm>
              <a:off x="3504" y="1008"/>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2" name="Line 58"/>
            <p:cNvSpPr>
              <a:spLocks noChangeShapeType="1"/>
            </p:cNvSpPr>
            <p:nvPr/>
          </p:nvSpPr>
          <p:spPr bwMode="auto">
            <a:xfrm>
              <a:off x="4080" y="86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3" name="Line 59"/>
            <p:cNvSpPr>
              <a:spLocks noChangeShapeType="1"/>
            </p:cNvSpPr>
            <p:nvPr/>
          </p:nvSpPr>
          <p:spPr bwMode="auto">
            <a:xfrm>
              <a:off x="4224" y="72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4" name="Line 60"/>
            <p:cNvSpPr>
              <a:spLocks noChangeShapeType="1"/>
            </p:cNvSpPr>
            <p:nvPr/>
          </p:nvSpPr>
          <p:spPr bwMode="auto">
            <a:xfrm>
              <a:off x="2688" y="1728"/>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5" name="Line 61"/>
            <p:cNvSpPr>
              <a:spLocks noChangeShapeType="1"/>
            </p:cNvSpPr>
            <p:nvPr/>
          </p:nvSpPr>
          <p:spPr bwMode="auto">
            <a:xfrm>
              <a:off x="2832" y="86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6" name="Line 62"/>
            <p:cNvSpPr>
              <a:spLocks noChangeShapeType="1"/>
            </p:cNvSpPr>
            <p:nvPr/>
          </p:nvSpPr>
          <p:spPr bwMode="auto">
            <a:xfrm>
              <a:off x="2976" y="72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7" name="Line 63"/>
            <p:cNvSpPr>
              <a:spLocks noChangeShapeType="1"/>
            </p:cNvSpPr>
            <p:nvPr/>
          </p:nvSpPr>
          <p:spPr bwMode="auto">
            <a:xfrm flipV="1">
              <a:off x="3936" y="960"/>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8" name="Line 64"/>
            <p:cNvSpPr>
              <a:spLocks noChangeShapeType="1"/>
            </p:cNvSpPr>
            <p:nvPr/>
          </p:nvSpPr>
          <p:spPr bwMode="auto">
            <a:xfrm flipV="1">
              <a:off x="3936" y="134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82" name="Group 18"/>
          <p:cNvGrpSpPr>
            <a:grpSpLocks/>
          </p:cNvGrpSpPr>
          <p:nvPr/>
        </p:nvGrpSpPr>
        <p:grpSpPr bwMode="auto">
          <a:xfrm>
            <a:off x="152400" y="152400"/>
            <a:ext cx="8991600" cy="1477963"/>
            <a:chOff x="96" y="288"/>
            <a:chExt cx="5664" cy="931"/>
          </a:xfrm>
        </p:grpSpPr>
        <p:sp>
          <p:nvSpPr>
            <p:cNvPr id="36883" name="Text Box 19"/>
            <p:cNvSpPr txBox="1">
              <a:spLocks noChangeArrowheads="1"/>
            </p:cNvSpPr>
            <p:nvPr/>
          </p:nvSpPr>
          <p:spPr bwMode="auto">
            <a:xfrm>
              <a:off x="591" y="432"/>
              <a:ext cx="5169"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例</a:t>
              </a:r>
              <a:r>
                <a:rPr lang="en-US" altLang="zh-CN" sz="2800" b="1">
                  <a:solidFill>
                    <a:srgbClr val="008000"/>
                  </a:solidFill>
                </a:rPr>
                <a:t>6</a:t>
              </a:r>
              <a:r>
                <a:rPr lang="en-US" altLang="zh-CN" b="1"/>
                <a:t>    </a:t>
              </a:r>
              <a:r>
                <a:rPr lang="zh-CN" altLang="en-US" b="1"/>
                <a:t>拟将一批尺寸为</a:t>
              </a:r>
              <a:r>
                <a:rPr lang="en-US" altLang="zh-CN" b="1"/>
                <a:t>1×2×4</a:t>
              </a:r>
              <a:r>
                <a:rPr lang="zh-CN" altLang="en-US" b="1"/>
                <a:t>的的商品装入尺寸为</a:t>
              </a:r>
              <a:r>
                <a:rPr lang="en-US" altLang="zh-CN" b="1"/>
                <a:t>6×6×6</a:t>
              </a:r>
              <a:r>
                <a:rPr lang="zh-CN" altLang="en-US" b="1"/>
                <a:t>的正方体包装箱中，问是否存在一种装法，使装入的该商品正好充满包装箱。</a:t>
              </a:r>
            </a:p>
          </p:txBody>
        </p:sp>
        <p:pic>
          <p:nvPicPr>
            <p:cNvPr id="36884" name="Picture 20"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 y="288"/>
              <a:ext cx="549" cy="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885" name="Group 21"/>
          <p:cNvGrpSpPr>
            <a:grpSpLocks/>
          </p:cNvGrpSpPr>
          <p:nvPr/>
        </p:nvGrpSpPr>
        <p:grpSpPr bwMode="auto">
          <a:xfrm>
            <a:off x="152400" y="5029200"/>
            <a:ext cx="1295400" cy="1143000"/>
            <a:chOff x="2352" y="2208"/>
            <a:chExt cx="1632" cy="1488"/>
          </a:xfrm>
        </p:grpSpPr>
        <p:sp>
          <p:nvSpPr>
            <p:cNvPr id="36886" name="AutoShape 22"/>
            <p:cNvSpPr>
              <a:spLocks noChangeArrowheads="1"/>
            </p:cNvSpPr>
            <p:nvPr/>
          </p:nvSpPr>
          <p:spPr bwMode="auto">
            <a:xfrm>
              <a:off x="2352" y="2208"/>
              <a:ext cx="1632" cy="148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6887" name="Line 23"/>
            <p:cNvSpPr>
              <a:spLocks noChangeShapeType="1"/>
            </p:cNvSpPr>
            <p:nvPr/>
          </p:nvSpPr>
          <p:spPr bwMode="auto">
            <a:xfrm>
              <a:off x="2352" y="2976"/>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8" name="Line 24"/>
            <p:cNvSpPr>
              <a:spLocks noChangeShapeType="1"/>
            </p:cNvSpPr>
            <p:nvPr/>
          </p:nvSpPr>
          <p:spPr bwMode="auto">
            <a:xfrm>
              <a:off x="2352" y="336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9" name="Line 25"/>
            <p:cNvSpPr>
              <a:spLocks noChangeShapeType="1"/>
            </p:cNvSpPr>
            <p:nvPr/>
          </p:nvSpPr>
          <p:spPr bwMode="auto">
            <a:xfrm>
              <a:off x="2784" y="254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0" name="Line 26"/>
            <p:cNvSpPr>
              <a:spLocks noChangeShapeType="1"/>
            </p:cNvSpPr>
            <p:nvPr/>
          </p:nvSpPr>
          <p:spPr bwMode="auto">
            <a:xfrm>
              <a:off x="3216" y="2592"/>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Line 27"/>
            <p:cNvSpPr>
              <a:spLocks noChangeShapeType="1"/>
            </p:cNvSpPr>
            <p:nvPr/>
          </p:nvSpPr>
          <p:spPr bwMode="auto">
            <a:xfrm flipV="1">
              <a:off x="2784" y="2208"/>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2" name="Line 28"/>
            <p:cNvSpPr>
              <a:spLocks noChangeShapeType="1"/>
            </p:cNvSpPr>
            <p:nvPr/>
          </p:nvSpPr>
          <p:spPr bwMode="auto">
            <a:xfrm flipV="1">
              <a:off x="3216" y="2208"/>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3" name="Line 29"/>
            <p:cNvSpPr>
              <a:spLocks noChangeShapeType="1"/>
            </p:cNvSpPr>
            <p:nvPr/>
          </p:nvSpPr>
          <p:spPr bwMode="auto">
            <a:xfrm>
              <a:off x="2544" y="240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4" name="Line 30"/>
            <p:cNvSpPr>
              <a:spLocks noChangeShapeType="1"/>
            </p:cNvSpPr>
            <p:nvPr/>
          </p:nvSpPr>
          <p:spPr bwMode="auto">
            <a:xfrm>
              <a:off x="2640" y="230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5" name="Rectangle 31"/>
            <p:cNvSpPr>
              <a:spLocks noChangeArrowheads="1"/>
            </p:cNvSpPr>
            <p:nvPr/>
          </p:nvSpPr>
          <p:spPr bwMode="auto">
            <a:xfrm>
              <a:off x="2352" y="2544"/>
              <a:ext cx="432"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Rectangle 32"/>
            <p:cNvSpPr>
              <a:spLocks noChangeArrowheads="1"/>
            </p:cNvSpPr>
            <p:nvPr/>
          </p:nvSpPr>
          <p:spPr bwMode="auto">
            <a:xfrm>
              <a:off x="2352" y="2928"/>
              <a:ext cx="43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Rectangle 33"/>
            <p:cNvSpPr>
              <a:spLocks noChangeArrowheads="1"/>
            </p:cNvSpPr>
            <p:nvPr/>
          </p:nvSpPr>
          <p:spPr bwMode="auto">
            <a:xfrm>
              <a:off x="2352" y="3312"/>
              <a:ext cx="432"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Line 34"/>
            <p:cNvSpPr>
              <a:spLocks noChangeShapeType="1"/>
            </p:cNvSpPr>
            <p:nvPr/>
          </p:nvSpPr>
          <p:spPr bwMode="auto">
            <a:xfrm>
              <a:off x="3792" y="240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9" name="Line 35"/>
            <p:cNvSpPr>
              <a:spLocks noChangeShapeType="1"/>
            </p:cNvSpPr>
            <p:nvPr/>
          </p:nvSpPr>
          <p:spPr bwMode="auto">
            <a:xfrm>
              <a:off x="3888" y="230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0" name="Line 36"/>
            <p:cNvSpPr>
              <a:spLocks noChangeShapeType="1"/>
            </p:cNvSpPr>
            <p:nvPr/>
          </p:nvSpPr>
          <p:spPr bwMode="auto">
            <a:xfrm flipV="1">
              <a:off x="3600" y="2592"/>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1" name="Line 37"/>
            <p:cNvSpPr>
              <a:spLocks noChangeShapeType="1"/>
            </p:cNvSpPr>
            <p:nvPr/>
          </p:nvSpPr>
          <p:spPr bwMode="auto">
            <a:xfrm flipV="1">
              <a:off x="3600" y="2976"/>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2" name="Line 38"/>
            <p:cNvSpPr>
              <a:spLocks noChangeShapeType="1"/>
            </p:cNvSpPr>
            <p:nvPr/>
          </p:nvSpPr>
          <p:spPr bwMode="auto">
            <a:xfrm>
              <a:off x="3216" y="254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3" name="Rectangle 39"/>
            <p:cNvSpPr>
              <a:spLocks noChangeArrowheads="1"/>
            </p:cNvSpPr>
            <p:nvPr/>
          </p:nvSpPr>
          <p:spPr bwMode="auto">
            <a:xfrm>
              <a:off x="2784" y="2544"/>
              <a:ext cx="43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Rectangle 40"/>
            <p:cNvSpPr>
              <a:spLocks noChangeArrowheads="1"/>
            </p:cNvSpPr>
            <p:nvPr/>
          </p:nvSpPr>
          <p:spPr bwMode="auto">
            <a:xfrm>
              <a:off x="2784" y="2928"/>
              <a:ext cx="432"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Rectangle 41"/>
            <p:cNvSpPr>
              <a:spLocks noChangeArrowheads="1"/>
            </p:cNvSpPr>
            <p:nvPr/>
          </p:nvSpPr>
          <p:spPr bwMode="auto">
            <a:xfrm>
              <a:off x="2784" y="3312"/>
              <a:ext cx="43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42"/>
            <p:cNvSpPr>
              <a:spLocks noChangeShapeType="1"/>
            </p:cNvSpPr>
            <p:nvPr/>
          </p:nvSpPr>
          <p:spPr bwMode="auto">
            <a:xfrm>
              <a:off x="3648" y="254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7" name="Rectangle 43"/>
            <p:cNvSpPr>
              <a:spLocks noChangeArrowheads="1"/>
            </p:cNvSpPr>
            <p:nvPr/>
          </p:nvSpPr>
          <p:spPr bwMode="auto">
            <a:xfrm>
              <a:off x="3216" y="2544"/>
              <a:ext cx="432"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Rectangle 44"/>
            <p:cNvSpPr>
              <a:spLocks noChangeArrowheads="1"/>
            </p:cNvSpPr>
            <p:nvPr/>
          </p:nvSpPr>
          <p:spPr bwMode="auto">
            <a:xfrm>
              <a:off x="3216" y="2928"/>
              <a:ext cx="43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Rectangle 45"/>
            <p:cNvSpPr>
              <a:spLocks noChangeArrowheads="1"/>
            </p:cNvSpPr>
            <p:nvPr/>
          </p:nvSpPr>
          <p:spPr bwMode="auto">
            <a:xfrm>
              <a:off x="3216" y="3312"/>
              <a:ext cx="432" cy="38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AutoShape 46"/>
            <p:cNvSpPr>
              <a:spLocks noChangeArrowheads="1"/>
            </p:cNvSpPr>
            <p:nvPr/>
          </p:nvSpPr>
          <p:spPr bwMode="auto">
            <a:xfrm>
              <a:off x="2640" y="2208"/>
              <a:ext cx="528" cy="96"/>
            </a:xfrm>
            <a:prstGeom prst="parallelogram">
              <a:avLst>
                <a:gd name="adj" fmla="val 137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AutoShape 47"/>
            <p:cNvSpPr>
              <a:spLocks noChangeArrowheads="1"/>
            </p:cNvSpPr>
            <p:nvPr/>
          </p:nvSpPr>
          <p:spPr bwMode="auto">
            <a:xfrm>
              <a:off x="2976" y="2304"/>
              <a:ext cx="528" cy="96"/>
            </a:xfrm>
            <a:prstGeom prst="parallelogram">
              <a:avLst>
                <a:gd name="adj" fmla="val 137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2" name="AutoShape 48"/>
            <p:cNvSpPr>
              <a:spLocks noChangeArrowheads="1"/>
            </p:cNvSpPr>
            <p:nvPr/>
          </p:nvSpPr>
          <p:spPr bwMode="auto">
            <a:xfrm>
              <a:off x="3504" y="2208"/>
              <a:ext cx="480" cy="96"/>
            </a:xfrm>
            <a:prstGeom prst="parallelogram">
              <a:avLst>
                <a:gd name="adj" fmla="val 1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13" name="Rectangle 49"/>
          <p:cNvSpPr>
            <a:spLocks noChangeArrowheads="1"/>
          </p:cNvSpPr>
          <p:nvPr/>
        </p:nvSpPr>
        <p:spPr bwMode="auto">
          <a:xfrm>
            <a:off x="914400" y="1706563"/>
            <a:ext cx="71628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解 </a:t>
            </a:r>
            <a:r>
              <a:rPr kumimoji="1" lang="zh-CN" altLang="en-US" sz="2800" b="1"/>
              <a:t> </a:t>
            </a:r>
            <a:r>
              <a:rPr kumimoji="1" lang="zh-CN" altLang="en-US" b="1"/>
              <a:t>将正方体剖分成</a:t>
            </a:r>
            <a:r>
              <a:rPr kumimoji="1" lang="en-US" altLang="zh-CN" b="1"/>
              <a:t>27</a:t>
            </a:r>
            <a:r>
              <a:rPr kumimoji="1" lang="zh-CN" altLang="en-US" b="1"/>
              <a:t>个</a:t>
            </a:r>
            <a:r>
              <a:rPr kumimoji="1" lang="en-US" altLang="zh-CN" b="1"/>
              <a:t>2×2×2</a:t>
            </a:r>
            <a:r>
              <a:rPr kumimoji="1" lang="zh-CN" altLang="en-US" b="1"/>
              <a:t>的小正方体，并</a:t>
            </a:r>
          </a:p>
          <a:p>
            <a:r>
              <a:rPr kumimoji="1" lang="zh-CN" altLang="en-US" b="1"/>
              <a:t>       按下图所示黑白相间地染色。 </a:t>
            </a:r>
          </a:p>
        </p:txBody>
      </p:sp>
      <p:sp>
        <p:nvSpPr>
          <p:cNvPr id="36914" name="Rectangle 50"/>
          <p:cNvSpPr>
            <a:spLocks noChangeArrowheads="1"/>
          </p:cNvSpPr>
          <p:nvPr/>
        </p:nvSpPr>
        <p:spPr bwMode="auto">
          <a:xfrm>
            <a:off x="1447800" y="2544763"/>
            <a:ext cx="6553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再将每一</a:t>
            </a:r>
            <a:r>
              <a:rPr kumimoji="1" lang="en-US" altLang="zh-CN" b="1"/>
              <a:t>2×2×2</a:t>
            </a:r>
            <a:r>
              <a:rPr kumimoji="1" lang="zh-CN" altLang="en-US" b="1"/>
              <a:t>的小正方体剖分成</a:t>
            </a:r>
            <a:r>
              <a:rPr kumimoji="1" lang="en-US" altLang="zh-CN" b="1"/>
              <a:t>1×1×1</a:t>
            </a:r>
            <a:r>
              <a:rPr kumimoji="1" lang="zh-CN" altLang="en-US" b="1"/>
              <a:t>的小正方体。 </a:t>
            </a:r>
          </a:p>
          <a:p>
            <a:r>
              <a:rPr kumimoji="1" lang="zh-CN" altLang="en-US" b="1"/>
              <a:t>易见，</a:t>
            </a:r>
            <a:r>
              <a:rPr kumimoji="1" lang="en-US" altLang="zh-CN" b="1"/>
              <a:t>27</a:t>
            </a:r>
            <a:r>
              <a:rPr kumimoji="1" lang="zh-CN" altLang="en-US" b="1"/>
              <a:t>个</a:t>
            </a:r>
            <a:r>
              <a:rPr kumimoji="1" lang="en-US" altLang="zh-CN" b="1"/>
              <a:t>2×2×2</a:t>
            </a:r>
            <a:r>
              <a:rPr kumimoji="1" lang="zh-CN" altLang="en-US" b="1"/>
              <a:t>的正方体中，有</a:t>
            </a:r>
            <a:r>
              <a:rPr kumimoji="1" lang="en-US" altLang="zh-CN" b="1"/>
              <a:t>14</a:t>
            </a:r>
            <a:r>
              <a:rPr kumimoji="1" lang="zh-CN" altLang="en-US" b="1"/>
              <a:t>个是黑的，</a:t>
            </a:r>
            <a:r>
              <a:rPr kumimoji="1" lang="en-US" altLang="zh-CN" b="1"/>
              <a:t>13</a:t>
            </a:r>
            <a:r>
              <a:rPr kumimoji="1" lang="zh-CN" altLang="en-US" b="1"/>
              <a:t>个是白的（或</a:t>
            </a:r>
            <a:r>
              <a:rPr kumimoji="1" lang="en-US" altLang="zh-CN" b="1"/>
              <a:t>13</a:t>
            </a:r>
            <a:r>
              <a:rPr kumimoji="1" lang="zh-CN" altLang="en-US" b="1"/>
              <a:t>黑</a:t>
            </a:r>
            <a:r>
              <a:rPr kumimoji="1" lang="en-US" altLang="zh-CN" b="1"/>
              <a:t>14</a:t>
            </a:r>
            <a:r>
              <a:rPr kumimoji="1" lang="zh-CN" altLang="en-US" b="1"/>
              <a:t>白），故经两次剖分，共计有</a:t>
            </a:r>
            <a:r>
              <a:rPr kumimoji="1" lang="en-US" altLang="zh-CN" b="1"/>
              <a:t>112</a:t>
            </a:r>
            <a:r>
              <a:rPr kumimoji="1" lang="zh-CN" altLang="en-US" b="1"/>
              <a:t>个</a:t>
            </a:r>
            <a:r>
              <a:rPr kumimoji="1" lang="en-US" altLang="zh-CN" b="1"/>
              <a:t>1×1×1</a:t>
            </a:r>
            <a:r>
              <a:rPr kumimoji="1" lang="zh-CN" altLang="en-US" b="1"/>
              <a:t>的黑色小正方体和</a:t>
            </a:r>
            <a:r>
              <a:rPr kumimoji="1" lang="en-US" altLang="zh-CN" b="1"/>
              <a:t>104</a:t>
            </a:r>
            <a:r>
              <a:rPr kumimoji="1" lang="zh-CN" altLang="en-US" b="1"/>
              <a:t>个</a:t>
            </a:r>
            <a:r>
              <a:rPr kumimoji="1" lang="en-US" altLang="zh-CN" b="1"/>
              <a:t>1×1×1</a:t>
            </a:r>
            <a:r>
              <a:rPr kumimoji="1" lang="zh-CN" altLang="en-US" b="1"/>
              <a:t>的白色小正方体。 </a:t>
            </a:r>
          </a:p>
          <a:p>
            <a:r>
              <a:rPr kumimoji="1" lang="zh-CN" altLang="en-US" b="1"/>
              <a:t>虽然包装箱的体积恰好是商品体积的</a:t>
            </a:r>
            <a:r>
              <a:rPr kumimoji="1" lang="en-US" altLang="zh-CN" b="1"/>
              <a:t>27</a:t>
            </a:r>
            <a:r>
              <a:rPr kumimoji="1" lang="zh-CN" altLang="en-US" b="1"/>
              <a:t>倍，但容易看到，不论将商品放置在何处，它都将占据</a:t>
            </a:r>
            <a:r>
              <a:rPr kumimoji="1" lang="en-US" altLang="zh-CN" b="1"/>
              <a:t>4</a:t>
            </a:r>
            <a:r>
              <a:rPr kumimoji="1" lang="zh-CN" altLang="en-US" b="1"/>
              <a:t>个黑色和</a:t>
            </a:r>
            <a:r>
              <a:rPr kumimoji="1" lang="en-US" altLang="zh-CN" b="1"/>
              <a:t>4</a:t>
            </a:r>
            <a:r>
              <a:rPr kumimoji="1" lang="zh-CN" altLang="en-US" b="1"/>
              <a:t>个白色的</a:t>
            </a:r>
            <a:r>
              <a:rPr kumimoji="1" lang="en-US" altLang="zh-CN" b="1"/>
              <a:t>1×1×1</a:t>
            </a:r>
            <a:r>
              <a:rPr kumimoji="1" lang="zh-CN" altLang="en-US" b="1"/>
              <a:t>小正方体的位置，故商品不可能充满包装箱。 </a:t>
            </a:r>
          </a:p>
        </p:txBody>
      </p:sp>
      <p:sp>
        <p:nvSpPr>
          <p:cNvPr id="36929" name="AutoShape 65"/>
          <p:cNvSpPr>
            <a:spLocks noChangeArrowheads="1"/>
          </p:cNvSpPr>
          <p:nvPr/>
        </p:nvSpPr>
        <p:spPr bwMode="auto">
          <a:xfrm>
            <a:off x="685800" y="4495800"/>
            <a:ext cx="228600" cy="4572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wipe(left)">
                                      <p:cBhvr>
                                        <p:cTn id="7" dur="500"/>
                                        <p:tgtEl>
                                          <p:spTgt spid="36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9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36915"/>
                                        </p:tgtEl>
                                        <p:attrNameLst>
                                          <p:attrName>style.visibility</p:attrName>
                                        </p:attrNameLst>
                                      </p:cBhvr>
                                      <p:to>
                                        <p:strVal val="visible"/>
                                      </p:to>
                                    </p:set>
                                    <p:animEffect transition="in" filter="checkerboard(across)">
                                      <p:cBhvr>
                                        <p:cTn id="16" dur="500"/>
                                        <p:tgtEl>
                                          <p:spTgt spid="36915"/>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nodeType="afterGroup">
                            <p:stCondLst>
                              <p:cond delay="500"/>
                            </p:stCondLst>
                            <p:childTnLst>
                              <p:par>
                                <p:cTn id="18" presetID="22" presetClass="entr" presetSubtype="1" fill="hold" grpId="0" nodeType="afterEffect">
                                  <p:stCondLst>
                                    <p:cond delay="1000"/>
                                  </p:stCondLst>
                                  <p:childTnLst>
                                    <p:set>
                                      <p:cBhvr>
                                        <p:cTn id="19" dur="1" fill="hold">
                                          <p:stCondLst>
                                            <p:cond delay="0"/>
                                          </p:stCondLst>
                                        </p:cTn>
                                        <p:tgtEl>
                                          <p:spTgt spid="36929"/>
                                        </p:tgtEl>
                                        <p:attrNameLst>
                                          <p:attrName>style.visibility</p:attrName>
                                        </p:attrNameLst>
                                      </p:cBhvr>
                                      <p:to>
                                        <p:strVal val="visible"/>
                                      </p:to>
                                    </p:set>
                                    <p:animEffect transition="in" filter="wipe(up)">
                                      <p:cBhvr>
                                        <p:cTn id="20" dur="500"/>
                                        <p:tgtEl>
                                          <p:spTgt spid="36929"/>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par>
                          <p:cTn id="21" fill="hold" nodeType="afterGroup">
                            <p:stCondLst>
                              <p:cond delay="2000"/>
                            </p:stCondLst>
                            <p:childTnLst>
                              <p:par>
                                <p:cTn id="22" presetID="5" presetClass="entr" presetSubtype="10" fill="hold" nodeType="afterEffect">
                                  <p:stCondLst>
                                    <p:cond delay="1000"/>
                                  </p:stCondLst>
                                  <p:childTnLst>
                                    <p:set>
                                      <p:cBhvr>
                                        <p:cTn id="23" dur="1" fill="hold">
                                          <p:stCondLst>
                                            <p:cond delay="0"/>
                                          </p:stCondLst>
                                        </p:cTn>
                                        <p:tgtEl>
                                          <p:spTgt spid="36885"/>
                                        </p:tgtEl>
                                        <p:attrNameLst>
                                          <p:attrName>style.visibility</p:attrName>
                                        </p:attrNameLst>
                                      </p:cBhvr>
                                      <p:to>
                                        <p:strVal val="visible"/>
                                      </p:to>
                                    </p:set>
                                    <p:animEffect transition="in" filter="checkerboard(across)">
                                      <p:cBhvr>
                                        <p:cTn id="24" dur="500"/>
                                        <p:tgtEl>
                                          <p:spTgt spid="36885"/>
                                        </p:tgtEl>
                                      </p:cBhvr>
                                    </p:animEffect>
                                  </p:childTnLst>
                                  <p:subTnLst>
                                    <p:audio>
                                      <p:cMediaNode>
                                        <p:cTn display="0" masterRel="sameClick">
                                          <p:stCondLst>
                                            <p:cond evt="begin" delay="0">
                                              <p:tn val="22"/>
                                            </p:cond>
                                          </p:stCondLst>
                                          <p:endCondLst>
                                            <p:cond evt="onStopAudio" delay="0">
                                              <p:tgtEl>
                                                <p:sldTgt/>
                                              </p:tgtEl>
                                            </p:cond>
                                          </p:endCondLst>
                                        </p:cTn>
                                        <p:tgtEl>
                                          <p:sndTgt r:embed="rId2"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6914"/>
                                        </p:tgtEl>
                                        <p:attrNameLst>
                                          <p:attrName>style.visibility</p:attrName>
                                        </p:attrNameLst>
                                      </p:cBhvr>
                                      <p:to>
                                        <p:strVal val="visible"/>
                                      </p:to>
                                    </p:set>
                                    <p:animEffect transition="in" filter="wipe(up)">
                                      <p:cBhvr>
                                        <p:cTn id="29" dur="500"/>
                                        <p:tgtEl>
                                          <p:spTgt spid="36914"/>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3" grpId="0" autoUpdateAnimBg="0"/>
      <p:bldP spid="36914" grpId="0" autoUpdateAnimBg="0"/>
      <p:bldP spid="369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170" name="Picture 2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5388"/>
            <a:ext cx="2743200" cy="2741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177" name="Text Box 241"/>
          <p:cNvSpPr txBox="1">
            <a:spLocks noChangeArrowheads="1"/>
          </p:cNvSpPr>
          <p:nvPr/>
        </p:nvSpPr>
        <p:spPr bwMode="auto">
          <a:xfrm>
            <a:off x="990600" y="1358900"/>
            <a:ext cx="6781800" cy="19177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a:latin typeface="宋体" pitchFamily="2" charset="-122"/>
                <a:ea typeface="宋体" pitchFamily="2" charset="-122"/>
              </a:rPr>
              <a:t>    </a:t>
            </a:r>
            <a:r>
              <a:rPr lang="zh-CN" altLang="en-US" b="1">
                <a:solidFill>
                  <a:srgbClr val="008000"/>
                </a:solidFill>
              </a:rPr>
              <a:t>德国著名的艺术家</a:t>
            </a:r>
            <a:r>
              <a:rPr lang="en-US" altLang="zh-CN" b="1">
                <a:solidFill>
                  <a:srgbClr val="008000"/>
                </a:solidFill>
              </a:rPr>
              <a:t>Albrecht Dürer(1471-1521)</a:t>
            </a:r>
            <a:r>
              <a:rPr lang="zh-CN" altLang="en-US" b="1">
                <a:solidFill>
                  <a:srgbClr val="008000"/>
                </a:solidFill>
              </a:rPr>
              <a:t>于</a:t>
            </a:r>
            <a:r>
              <a:rPr lang="en-US" altLang="zh-CN" b="1">
                <a:solidFill>
                  <a:srgbClr val="008000"/>
                </a:solidFill>
              </a:rPr>
              <a:t>1514</a:t>
            </a:r>
            <a:r>
              <a:rPr lang="zh-CN" altLang="en-US" b="1">
                <a:solidFill>
                  <a:srgbClr val="008000"/>
                </a:solidFill>
              </a:rPr>
              <a:t>年曾铸造了一枚名为“</a:t>
            </a:r>
            <a:r>
              <a:rPr lang="en-US" altLang="zh-CN" b="1">
                <a:solidFill>
                  <a:srgbClr val="008000"/>
                </a:solidFill>
              </a:rPr>
              <a:t>Melencotia I”</a:t>
            </a:r>
            <a:r>
              <a:rPr lang="zh-CN" altLang="en-US" b="1">
                <a:solidFill>
                  <a:srgbClr val="008000"/>
                </a:solidFill>
              </a:rPr>
              <a:t>的铜币。令人奇怪的是在这枚铜币的画面上充满了数学符号、数字及几何图形。这里，我们仅研究铜币右上角的数字问题 </a:t>
            </a:r>
          </a:p>
        </p:txBody>
      </p:sp>
      <p:grpSp>
        <p:nvGrpSpPr>
          <p:cNvPr id="40181" name="Group 245"/>
          <p:cNvGrpSpPr>
            <a:grpSpLocks/>
          </p:cNvGrpSpPr>
          <p:nvPr/>
        </p:nvGrpSpPr>
        <p:grpSpPr bwMode="auto">
          <a:xfrm>
            <a:off x="76200" y="304800"/>
            <a:ext cx="7467600" cy="519113"/>
            <a:chOff x="192" y="192"/>
            <a:chExt cx="4704" cy="327"/>
          </a:xfrm>
        </p:grpSpPr>
        <p:sp>
          <p:nvSpPr>
            <p:cNvPr id="40182" name="Text Box 246"/>
            <p:cNvSpPr txBox="1">
              <a:spLocks noChangeArrowheads="1"/>
            </p:cNvSpPr>
            <p:nvPr/>
          </p:nvSpPr>
          <p:spPr bwMode="auto">
            <a:xfrm>
              <a:off x="192"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ea typeface="宋体" pitchFamily="2" charset="-122"/>
                </a:rPr>
                <a:t>        </a:t>
              </a:r>
              <a:r>
                <a:rPr lang="en-US" altLang="zh-CN" sz="2800" b="1">
                  <a:solidFill>
                    <a:srgbClr val="FF3300"/>
                  </a:solidFill>
                </a:rPr>
                <a:t>Dürer</a:t>
              </a:r>
              <a:r>
                <a:rPr lang="zh-CN" altLang="en-US" sz="2800" b="1">
                  <a:solidFill>
                    <a:srgbClr val="FF3300"/>
                  </a:solidFill>
                </a:rPr>
                <a:t>魔方（或幻方）问题 </a:t>
              </a:r>
            </a:p>
          </p:txBody>
        </p:sp>
        <p:sp>
          <p:nvSpPr>
            <p:cNvPr id="40183" name="Rectangle 247"/>
            <p:cNvSpPr>
              <a:spLocks noChangeArrowheads="1"/>
            </p:cNvSpPr>
            <p:nvPr/>
          </p:nvSpPr>
          <p:spPr bwMode="auto">
            <a:xfrm>
              <a:off x="288"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177"/>
                                        </p:tgtEl>
                                        <p:attrNameLst>
                                          <p:attrName>style.visibility</p:attrName>
                                        </p:attrNameLst>
                                      </p:cBhvr>
                                      <p:to>
                                        <p:strVal val="visible"/>
                                      </p:to>
                                    </p:set>
                                    <p:anim calcmode="lin" valueType="num">
                                      <p:cBhvr>
                                        <p:cTn id="7" dur="500" fill="hold"/>
                                        <p:tgtEl>
                                          <p:spTgt spid="40177"/>
                                        </p:tgtEl>
                                        <p:attrNameLst>
                                          <p:attrName>ppt_w</p:attrName>
                                        </p:attrNameLst>
                                      </p:cBhvr>
                                      <p:tavLst>
                                        <p:tav tm="0">
                                          <p:val>
                                            <p:fltVal val="0"/>
                                          </p:val>
                                        </p:tav>
                                        <p:tav tm="100000">
                                          <p:val>
                                            <p:strVal val="#ppt_w"/>
                                          </p:val>
                                        </p:tav>
                                      </p:tavLst>
                                    </p:anim>
                                    <p:anim calcmode="lin" valueType="num">
                                      <p:cBhvr>
                                        <p:cTn id="8" dur="500" fill="hold"/>
                                        <p:tgtEl>
                                          <p:spTgt spid="4017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39"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828800"/>
            <a:ext cx="3124200"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40" name="Rectangle 132"/>
          <p:cNvSpPr>
            <a:spLocks noChangeArrowheads="1"/>
          </p:cNvSpPr>
          <p:nvPr/>
        </p:nvSpPr>
        <p:spPr bwMode="auto">
          <a:xfrm>
            <a:off x="381000" y="1479550"/>
            <a:ext cx="487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所谓的魔方是指由</a:t>
            </a:r>
            <a:r>
              <a:rPr kumimoji="1" lang="en-US" altLang="zh-CN" b="1"/>
              <a:t>1~n</a:t>
            </a:r>
            <a:r>
              <a:rPr kumimoji="1" lang="en-US" altLang="zh-CN" b="1" baseline="30000"/>
              <a:t>2</a:t>
            </a:r>
            <a:r>
              <a:rPr kumimoji="1" lang="zh-CN" altLang="en-US" b="1"/>
              <a:t>这</a:t>
            </a:r>
            <a:r>
              <a:rPr kumimoji="1" lang="en-US" altLang="zh-CN" b="1"/>
              <a:t>n</a:t>
            </a:r>
            <a:r>
              <a:rPr kumimoji="1" lang="en-US" altLang="zh-CN" b="1" baseline="30000"/>
              <a:t>2</a:t>
            </a:r>
            <a:r>
              <a:rPr kumimoji="1" lang="zh-CN" altLang="en-US" b="1"/>
              <a:t>个正整数按一定规则排列成的一个</a:t>
            </a:r>
            <a:r>
              <a:rPr kumimoji="1" lang="en-US" altLang="zh-CN" b="1"/>
              <a:t>n</a:t>
            </a:r>
            <a:r>
              <a:rPr kumimoji="1" lang="zh-CN" altLang="en-US" b="1"/>
              <a:t>行</a:t>
            </a:r>
            <a:r>
              <a:rPr kumimoji="1" lang="en-US" altLang="zh-CN" b="1"/>
              <a:t>n</a:t>
            </a:r>
            <a:r>
              <a:rPr kumimoji="1" lang="zh-CN" altLang="en-US" b="1"/>
              <a:t>列的正方形 。</a:t>
            </a:r>
            <a:r>
              <a:rPr kumimoji="1" lang="en-US" altLang="zh-CN" b="1"/>
              <a:t>n</a:t>
            </a:r>
            <a:r>
              <a:rPr kumimoji="1" lang="zh-CN" altLang="en-US" b="1"/>
              <a:t>称为此魔方的阶 。</a:t>
            </a:r>
          </a:p>
        </p:txBody>
      </p:sp>
      <p:sp>
        <p:nvSpPr>
          <p:cNvPr id="43141" name="Rectangle 133"/>
          <p:cNvSpPr>
            <a:spLocks noChangeArrowheads="1"/>
          </p:cNvSpPr>
          <p:nvPr/>
        </p:nvSpPr>
        <p:spPr bwMode="auto">
          <a:xfrm>
            <a:off x="381000" y="3263900"/>
            <a:ext cx="464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Dürer</a:t>
            </a:r>
            <a:r>
              <a:rPr kumimoji="1" lang="zh-CN" altLang="en-US" b="1">
                <a:solidFill>
                  <a:srgbClr val="008000"/>
                </a:solidFill>
              </a:rPr>
              <a:t>魔方</a:t>
            </a:r>
            <a:r>
              <a:rPr kumimoji="1" lang="zh-CN" altLang="en-US" b="1"/>
              <a:t>：</a:t>
            </a:r>
            <a:r>
              <a:rPr kumimoji="1" lang="en-US" altLang="zh-CN" b="1"/>
              <a:t>4</a:t>
            </a:r>
            <a:r>
              <a:rPr kumimoji="1" lang="zh-CN" altLang="en-US" b="1"/>
              <a:t>阶，每一行之和为</a:t>
            </a:r>
            <a:r>
              <a:rPr kumimoji="1" lang="en-US" altLang="zh-CN" b="1"/>
              <a:t>34</a:t>
            </a:r>
            <a:r>
              <a:rPr kumimoji="1" lang="zh-CN" altLang="en-US" b="1"/>
              <a:t>，每一列之和为</a:t>
            </a:r>
            <a:r>
              <a:rPr kumimoji="1" lang="en-US" altLang="zh-CN" b="1"/>
              <a:t>34</a:t>
            </a:r>
            <a:r>
              <a:rPr kumimoji="1" lang="zh-CN" altLang="en-US" b="1"/>
              <a:t>，对角线（或反对角线）之和是</a:t>
            </a:r>
            <a:r>
              <a:rPr kumimoji="1" lang="en-US" altLang="zh-CN" b="1"/>
              <a:t>34</a:t>
            </a:r>
            <a:r>
              <a:rPr kumimoji="1" lang="zh-CN" altLang="en-US" b="1"/>
              <a:t>，每个小方块中的数字之和是</a:t>
            </a:r>
            <a:r>
              <a:rPr kumimoji="1" lang="en-US" altLang="zh-CN" b="1"/>
              <a:t>34</a:t>
            </a:r>
            <a:r>
              <a:rPr kumimoji="1" lang="zh-CN" altLang="en-US" b="1"/>
              <a:t>，四个角上的数字加起来也是</a:t>
            </a:r>
            <a:r>
              <a:rPr kumimoji="1" lang="en-US" altLang="zh-CN" b="1"/>
              <a:t>34</a:t>
            </a:r>
          </a:p>
        </p:txBody>
      </p:sp>
      <p:grpSp>
        <p:nvGrpSpPr>
          <p:cNvPr id="43154" name="Group 146"/>
          <p:cNvGrpSpPr>
            <a:grpSpLocks/>
          </p:cNvGrpSpPr>
          <p:nvPr/>
        </p:nvGrpSpPr>
        <p:grpSpPr bwMode="auto">
          <a:xfrm>
            <a:off x="228600" y="152400"/>
            <a:ext cx="8534400" cy="844550"/>
            <a:chOff x="144" y="96"/>
            <a:chExt cx="5376" cy="532"/>
          </a:xfrm>
        </p:grpSpPr>
        <p:sp>
          <p:nvSpPr>
            <p:cNvPr id="43137" name="Text Box 129"/>
            <p:cNvSpPr txBox="1">
              <a:spLocks noChangeArrowheads="1"/>
            </p:cNvSpPr>
            <p:nvPr/>
          </p:nvSpPr>
          <p:spPr bwMode="auto">
            <a:xfrm>
              <a:off x="624" y="192"/>
              <a:ext cx="48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什么是</a:t>
              </a:r>
              <a:r>
                <a:rPr lang="en-US" altLang="zh-CN" sz="2800" b="1">
                  <a:solidFill>
                    <a:schemeClr val="accent2"/>
                  </a:solidFill>
                </a:rPr>
                <a:t>Dürer</a:t>
              </a:r>
              <a:r>
                <a:rPr lang="zh-CN" altLang="en-US" sz="2800" b="1">
                  <a:solidFill>
                    <a:schemeClr val="accent2"/>
                  </a:solidFill>
                </a:rPr>
                <a:t>魔方 </a:t>
              </a:r>
            </a:p>
          </p:txBody>
        </p:sp>
        <p:pic>
          <p:nvPicPr>
            <p:cNvPr id="43144" name="Picture 136" descr="BD00028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 y="96"/>
              <a:ext cx="543" cy="532"/>
            </a:xfrm>
            <a:prstGeom prst="rect">
              <a:avLst/>
            </a:prstGeom>
            <a:noFill/>
            <a:extLst>
              <a:ext uri="{909E8E84-426E-40DD-AFC4-6F175D3DCCD1}">
                <a14:hiddenFill xmlns:a14="http://schemas.microsoft.com/office/drawing/2010/main">
                  <a:solidFill>
                    <a:srgbClr val="FFFFFF"/>
                  </a:solidFill>
                </a14:hiddenFill>
              </a:ext>
            </a:extLst>
          </p:spPr>
        </p:pic>
      </p:grpSp>
      <p:pic>
        <p:nvPicPr>
          <p:cNvPr id="43145" name="Picture 137" descr="j007874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72363" y="4648200"/>
            <a:ext cx="1290637" cy="1905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sp>
        <p:nvSpPr>
          <p:cNvPr id="43146" name="AutoShape 138"/>
          <p:cNvSpPr>
            <a:spLocks noChangeArrowheads="1"/>
          </p:cNvSpPr>
          <p:nvPr/>
        </p:nvSpPr>
        <p:spPr bwMode="auto">
          <a:xfrm>
            <a:off x="4267200" y="2743200"/>
            <a:ext cx="2971800" cy="1447800"/>
          </a:xfrm>
          <a:prstGeom prst="cloudCallout">
            <a:avLst>
              <a:gd name="adj1" fmla="val 67255"/>
              <a:gd name="adj2" fmla="val 73134"/>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accent2"/>
                </a:solidFill>
              </a:rPr>
              <a:t>多么奇妙的魔方！</a:t>
            </a:r>
          </a:p>
          <a:p>
            <a:pPr algn="ctr"/>
            <a:endParaRPr lang="en-US" altLang="zh-CN">
              <a:solidFill>
                <a:schemeClr val="accent2"/>
              </a:solidFill>
            </a:endParaRPr>
          </a:p>
        </p:txBody>
      </p:sp>
      <p:sp>
        <p:nvSpPr>
          <p:cNvPr id="43147" name="AutoShape 139"/>
          <p:cNvSpPr>
            <a:spLocks noChangeArrowheads="1"/>
          </p:cNvSpPr>
          <p:nvPr/>
        </p:nvSpPr>
        <p:spPr bwMode="auto">
          <a:xfrm>
            <a:off x="3886200" y="5638800"/>
            <a:ext cx="3276600" cy="609600"/>
          </a:xfrm>
          <a:prstGeom prst="wedgeRectCallout">
            <a:avLst>
              <a:gd name="adj1" fmla="val 49176"/>
              <a:gd name="adj2" fmla="val -2075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accent2"/>
                </a:solidFill>
                <a:latin typeface="楷体_GB2312" pitchFamily="49" charset="-122"/>
              </a:rPr>
              <a:t>铜币铸造时间：</a:t>
            </a:r>
            <a:r>
              <a:rPr lang="en-US" altLang="zh-CN" b="1">
                <a:solidFill>
                  <a:schemeClr val="accent2"/>
                </a:solidFill>
                <a:latin typeface="楷体_GB2312" pitchFamily="49" charset="-122"/>
              </a:rPr>
              <a:t>1514</a:t>
            </a:r>
            <a:r>
              <a:rPr lang="zh-CN" altLang="en-US" b="1">
                <a:solidFill>
                  <a:schemeClr val="accent2"/>
                </a:solidFill>
                <a:latin typeface="楷体_GB2312" pitchFamily="49" charset="-122"/>
              </a:rPr>
              <a:t>年</a:t>
            </a:r>
            <a:r>
              <a:rPr lang="zh-CN" altLang="en-US"/>
              <a:t> </a:t>
            </a:r>
          </a:p>
        </p:txBody>
      </p:sp>
      <p:sp>
        <p:nvSpPr>
          <p:cNvPr id="43152" name="Oval 144"/>
          <p:cNvSpPr>
            <a:spLocks noChangeArrowheads="1"/>
          </p:cNvSpPr>
          <p:nvPr/>
        </p:nvSpPr>
        <p:spPr bwMode="auto">
          <a:xfrm>
            <a:off x="6705600" y="4343400"/>
            <a:ext cx="914400" cy="5334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40"/>
                                        </p:tgtEl>
                                        <p:attrNameLst>
                                          <p:attrName>style.visibility</p:attrName>
                                        </p:attrNameLst>
                                      </p:cBhvr>
                                      <p:to>
                                        <p:strVal val="visible"/>
                                      </p:to>
                                    </p:set>
                                    <p:anim calcmode="lin" valueType="num">
                                      <p:cBhvr additive="base">
                                        <p:cTn id="7" dur="500" fill="hold"/>
                                        <p:tgtEl>
                                          <p:spTgt spid="43140"/>
                                        </p:tgtEl>
                                        <p:attrNameLst>
                                          <p:attrName>ppt_x</p:attrName>
                                        </p:attrNameLst>
                                      </p:cBhvr>
                                      <p:tavLst>
                                        <p:tav tm="0">
                                          <p:val>
                                            <p:strVal val="0-#ppt_w/2"/>
                                          </p:val>
                                        </p:tav>
                                        <p:tav tm="100000">
                                          <p:val>
                                            <p:strVal val="#ppt_x"/>
                                          </p:val>
                                        </p:tav>
                                      </p:tavLst>
                                    </p:anim>
                                    <p:anim calcmode="lin" valueType="num">
                                      <p:cBhvr additive="base">
                                        <p:cTn id="8" dur="500" fill="hold"/>
                                        <p:tgtEl>
                                          <p:spTgt spid="431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141"/>
                                        </p:tgtEl>
                                        <p:attrNameLst>
                                          <p:attrName>style.visibility</p:attrName>
                                        </p:attrNameLst>
                                      </p:cBhvr>
                                      <p:to>
                                        <p:strVal val="visible"/>
                                      </p:to>
                                    </p:set>
                                    <p:anim calcmode="lin" valueType="num">
                                      <p:cBhvr additive="base">
                                        <p:cTn id="13" dur="500" fill="hold"/>
                                        <p:tgtEl>
                                          <p:spTgt spid="43141"/>
                                        </p:tgtEl>
                                        <p:attrNameLst>
                                          <p:attrName>ppt_x</p:attrName>
                                        </p:attrNameLst>
                                      </p:cBhvr>
                                      <p:tavLst>
                                        <p:tav tm="0">
                                          <p:val>
                                            <p:strVal val="0-#ppt_w/2"/>
                                          </p:val>
                                        </p:tav>
                                        <p:tav tm="100000">
                                          <p:val>
                                            <p:strVal val="#ppt_x"/>
                                          </p:val>
                                        </p:tav>
                                      </p:tavLst>
                                    </p:anim>
                                    <p:anim calcmode="lin" valueType="num">
                                      <p:cBhvr additive="base">
                                        <p:cTn id="14" dur="500" fill="hold"/>
                                        <p:tgtEl>
                                          <p:spTgt spid="431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3152"/>
                                        </p:tgtEl>
                                        <p:attrNameLst>
                                          <p:attrName>style.visibility</p:attrName>
                                        </p:attrNameLst>
                                      </p:cBhvr>
                                      <p:to>
                                        <p:strVal val="visible"/>
                                      </p:to>
                                    </p:set>
                                    <p:anim calcmode="lin" valueType="num">
                                      <p:cBhvr>
                                        <p:cTn id="19" dur="500" fill="hold"/>
                                        <p:tgtEl>
                                          <p:spTgt spid="43152"/>
                                        </p:tgtEl>
                                        <p:attrNameLst>
                                          <p:attrName>ppt_w</p:attrName>
                                        </p:attrNameLst>
                                      </p:cBhvr>
                                      <p:tavLst>
                                        <p:tav tm="0">
                                          <p:val>
                                            <p:fltVal val="0"/>
                                          </p:val>
                                        </p:tav>
                                        <p:tav tm="100000">
                                          <p:val>
                                            <p:strVal val="#ppt_w"/>
                                          </p:val>
                                        </p:tav>
                                      </p:tavLst>
                                    </p:anim>
                                    <p:anim calcmode="lin" valueType="num">
                                      <p:cBhvr>
                                        <p:cTn id="20" dur="500" fill="hold"/>
                                        <p:tgtEl>
                                          <p:spTgt spid="431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43147"/>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3145"/>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4314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40" grpId="0" autoUpdateAnimBg="0"/>
      <p:bldP spid="43141" grpId="0" autoUpdateAnimBg="0"/>
      <p:bldP spid="43146" grpId="0" animBg="1" autoUpdateAnimBg="0"/>
      <p:bldP spid="43147" grpId="0" animBg="1" autoUpdateAnimBg="0"/>
      <p:bldP spid="431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8" name="Rectangle 34"/>
          <p:cNvSpPr>
            <a:spLocks noChangeArrowheads="1"/>
          </p:cNvSpPr>
          <p:nvPr/>
        </p:nvSpPr>
        <p:spPr bwMode="auto">
          <a:xfrm>
            <a:off x="685800" y="454025"/>
            <a:ext cx="7620000" cy="35083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a:latin typeface="宋体" pitchFamily="2" charset="-122"/>
                <a:ea typeface="宋体" pitchFamily="2" charset="-122"/>
              </a:rPr>
              <a:t>     </a:t>
            </a:r>
            <a:r>
              <a:rPr kumimoji="1" lang="zh-CN" altLang="en-US" sz="2800" b="1">
                <a:solidFill>
                  <a:schemeClr val="accent2"/>
                </a:solidFill>
                <a:ea typeface="仿宋_GB2312" pitchFamily="49" charset="-122"/>
              </a:rPr>
              <a:t>构造魔方是一个古老的数学游戏，起初它还和神灵联系在一起，带有深厚的迷信色彩。传说三千二百多年前（公元前</a:t>
            </a:r>
            <a:r>
              <a:rPr kumimoji="1" lang="en-US" altLang="zh-CN" sz="2800" b="1">
                <a:solidFill>
                  <a:schemeClr val="accent2"/>
                </a:solidFill>
                <a:ea typeface="仿宋_GB2312" pitchFamily="49" charset="-122"/>
              </a:rPr>
              <a:t>2200</a:t>
            </a:r>
            <a:r>
              <a:rPr kumimoji="1" lang="zh-CN" altLang="en-US" sz="2800" b="1">
                <a:solidFill>
                  <a:schemeClr val="accent2"/>
                </a:solidFill>
                <a:ea typeface="仿宋_GB2312" pitchFamily="49" charset="-122"/>
              </a:rPr>
              <a:t>年），因治水出名皇帝大禹就构造了三阶魔方（被人们称“洛书”），至今还有人把它当作符咒用于某些迷信活动，大约在十五世纪时，魔方传到了西方，著名的科尼利厄斯</a:t>
            </a:r>
            <a:r>
              <a:rPr kumimoji="1" lang="en-US" altLang="zh-CN" sz="2800" b="1">
                <a:solidFill>
                  <a:schemeClr val="accent2"/>
                </a:solidFill>
                <a:ea typeface="仿宋_GB2312" pitchFamily="49" charset="-122"/>
              </a:rPr>
              <a:t>·</a:t>
            </a:r>
            <a:r>
              <a:rPr kumimoji="1" lang="zh-CN" altLang="en-US" sz="2800" b="1">
                <a:solidFill>
                  <a:schemeClr val="accent2"/>
                </a:solidFill>
                <a:ea typeface="仿宋_GB2312" pitchFamily="49" charset="-122"/>
              </a:rPr>
              <a:t>阿格里帕（</a:t>
            </a:r>
            <a:r>
              <a:rPr kumimoji="1" lang="en-US" altLang="zh-CN" sz="2800" b="1">
                <a:solidFill>
                  <a:schemeClr val="accent2"/>
                </a:solidFill>
                <a:ea typeface="仿宋_GB2312" pitchFamily="49" charset="-122"/>
              </a:rPr>
              <a:t>1486-1535</a:t>
            </a:r>
            <a:r>
              <a:rPr kumimoji="1" lang="zh-CN" altLang="en-US" sz="2800" b="1">
                <a:solidFill>
                  <a:schemeClr val="accent2"/>
                </a:solidFill>
                <a:ea typeface="仿宋_GB2312" pitchFamily="49" charset="-122"/>
              </a:rPr>
              <a:t>）先后构造出了</a:t>
            </a:r>
            <a:r>
              <a:rPr kumimoji="1" lang="en-US" altLang="zh-CN" sz="2800" b="1">
                <a:solidFill>
                  <a:schemeClr val="accent2"/>
                </a:solidFill>
                <a:ea typeface="仿宋_GB2312" pitchFamily="49" charset="-122"/>
              </a:rPr>
              <a:t>3~9</a:t>
            </a:r>
            <a:r>
              <a:rPr kumimoji="1" lang="zh-CN" altLang="en-US" sz="2800" b="1">
                <a:solidFill>
                  <a:schemeClr val="accent2"/>
                </a:solidFill>
                <a:ea typeface="仿宋_GB2312" pitchFamily="49" charset="-122"/>
              </a:rPr>
              <a:t>阶的魔方 。</a:t>
            </a:r>
          </a:p>
        </p:txBody>
      </p:sp>
      <p:pic>
        <p:nvPicPr>
          <p:cNvPr id="47140" name="Picture 36" descr="BD0645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419600"/>
            <a:ext cx="2819400" cy="1779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38"/>
                                        </p:tgtEl>
                                        <p:attrNameLst>
                                          <p:attrName>style.visibility</p:attrName>
                                        </p:attrNameLst>
                                      </p:cBhvr>
                                      <p:to>
                                        <p:strVal val="visible"/>
                                      </p:to>
                                    </p:set>
                                    <p:animEffect transition="in" filter="wipe(up)">
                                      <p:cBhvr>
                                        <p:cTn id="7" dur="500"/>
                                        <p:tgtEl>
                                          <p:spTgt spid="4713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99" name="Group 71"/>
          <p:cNvGrpSpPr>
            <a:grpSpLocks/>
          </p:cNvGrpSpPr>
          <p:nvPr/>
        </p:nvGrpSpPr>
        <p:grpSpPr bwMode="auto">
          <a:xfrm>
            <a:off x="152400" y="222250"/>
            <a:ext cx="8534400" cy="844550"/>
            <a:chOff x="144" y="96"/>
            <a:chExt cx="5376" cy="532"/>
          </a:xfrm>
        </p:grpSpPr>
        <p:sp>
          <p:nvSpPr>
            <p:cNvPr id="48200" name="Text Box 72"/>
            <p:cNvSpPr txBox="1">
              <a:spLocks noChangeArrowheads="1"/>
            </p:cNvSpPr>
            <p:nvPr/>
          </p:nvSpPr>
          <p:spPr bwMode="auto">
            <a:xfrm>
              <a:off x="624" y="192"/>
              <a:ext cx="48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楷体_GB2312" pitchFamily="49" charset="-122"/>
                </a:rPr>
                <a:t>如何构造魔方 </a:t>
              </a:r>
            </a:p>
          </p:txBody>
        </p:sp>
        <p:pic>
          <p:nvPicPr>
            <p:cNvPr id="48201" name="Picture 73" descr="BD00028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96"/>
              <a:ext cx="543" cy="532"/>
            </a:xfrm>
            <a:prstGeom prst="rect">
              <a:avLst/>
            </a:prstGeom>
            <a:noFill/>
            <a:extLst>
              <a:ext uri="{909E8E84-426E-40DD-AFC4-6F175D3DCCD1}">
                <a14:hiddenFill xmlns:a14="http://schemas.microsoft.com/office/drawing/2010/main">
                  <a:solidFill>
                    <a:srgbClr val="FFFFFF"/>
                  </a:solidFill>
                </a14:hiddenFill>
              </a:ext>
            </a:extLst>
          </p:spPr>
        </p:pic>
      </p:grpSp>
      <p:sp>
        <p:nvSpPr>
          <p:cNvPr id="48203" name="Text Box 75"/>
          <p:cNvSpPr txBox="1">
            <a:spLocks noChangeArrowheads="1"/>
          </p:cNvSpPr>
          <p:nvPr/>
        </p:nvSpPr>
        <p:spPr bwMode="auto">
          <a:xfrm>
            <a:off x="990600" y="1066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奇数（不妨</a:t>
            </a:r>
            <a:r>
              <a:rPr kumimoji="1" lang="en-US" altLang="zh-CN" b="1">
                <a:solidFill>
                  <a:srgbClr val="008000"/>
                </a:solidFill>
              </a:rPr>
              <a:t>n=5</a:t>
            </a:r>
            <a:r>
              <a:rPr kumimoji="1" lang="zh-CN" altLang="en-US" b="1">
                <a:solidFill>
                  <a:srgbClr val="008000"/>
                </a:solidFill>
              </a:rPr>
              <a:t>）阶的情况</a:t>
            </a:r>
          </a:p>
        </p:txBody>
      </p:sp>
      <p:grpSp>
        <p:nvGrpSpPr>
          <p:cNvPr id="48207" name="Group 79"/>
          <p:cNvGrpSpPr>
            <a:grpSpLocks/>
          </p:cNvGrpSpPr>
          <p:nvPr/>
        </p:nvGrpSpPr>
        <p:grpSpPr bwMode="auto">
          <a:xfrm>
            <a:off x="990600" y="1524000"/>
            <a:ext cx="7620000" cy="2298700"/>
            <a:chOff x="528" y="1104"/>
            <a:chExt cx="4800" cy="1448"/>
          </a:xfrm>
        </p:grpSpPr>
        <p:sp>
          <p:nvSpPr>
            <p:cNvPr id="48205" name="Text Box 77"/>
            <p:cNvSpPr txBox="1">
              <a:spLocks noChangeArrowheads="1"/>
            </p:cNvSpPr>
            <p:nvPr/>
          </p:nvSpPr>
          <p:spPr bwMode="auto">
            <a:xfrm>
              <a:off x="528" y="1104"/>
              <a:ext cx="2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chemeClr val="hlink"/>
                  </a:solidFill>
                </a:rPr>
                <a:t>Step1</a:t>
              </a:r>
              <a:r>
                <a:rPr kumimoji="1" lang="en-US" altLang="zh-CN" b="1"/>
                <a:t>:  </a:t>
              </a:r>
              <a:r>
                <a:rPr kumimoji="1" lang="zh-CN" altLang="en-US" b="1"/>
                <a:t>在第一行中间写</a:t>
              </a:r>
              <a:r>
                <a:rPr kumimoji="1" lang="en-US" altLang="zh-CN" b="1"/>
                <a:t>1</a:t>
              </a:r>
            </a:p>
          </p:txBody>
        </p:sp>
        <p:sp>
          <p:nvSpPr>
            <p:cNvPr id="48206" name="Text Box 78"/>
            <p:cNvSpPr txBox="1">
              <a:spLocks noChangeArrowheads="1"/>
            </p:cNvSpPr>
            <p:nvPr/>
          </p:nvSpPr>
          <p:spPr bwMode="auto">
            <a:xfrm>
              <a:off x="528" y="1344"/>
              <a:ext cx="480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chemeClr val="hlink"/>
                  </a:solidFill>
                </a:rPr>
                <a:t>Step2</a:t>
              </a:r>
              <a:r>
                <a:rPr kumimoji="1" lang="en-US" altLang="zh-CN" b="1"/>
                <a:t>:  </a:t>
              </a:r>
              <a:r>
                <a:rPr kumimoji="1" lang="zh-CN" altLang="en-US" b="1"/>
                <a:t>每次向右上方移一格依次填按由小到大排列的下一个数，向上移出界时填下一列最后一行的小方格；向右移出界时填第一列上一行的小方格。若下面想填的格已填过数或已达到魔方的右上角时，改填刚才填的格子正下方的小方格，继续</a:t>
              </a:r>
              <a:r>
                <a:rPr kumimoji="1" lang="en-US" altLang="zh-CN" b="1"/>
                <a:t>Step2</a:t>
              </a:r>
              <a:r>
                <a:rPr kumimoji="1" lang="zh-CN" altLang="en-US" b="1"/>
                <a:t>直到填完</a:t>
              </a:r>
            </a:p>
          </p:txBody>
        </p:sp>
      </p:grpSp>
      <p:grpSp>
        <p:nvGrpSpPr>
          <p:cNvPr id="48208" name="Group 80"/>
          <p:cNvGrpSpPr>
            <a:grpSpLocks/>
          </p:cNvGrpSpPr>
          <p:nvPr/>
        </p:nvGrpSpPr>
        <p:grpSpPr bwMode="auto">
          <a:xfrm>
            <a:off x="6400800" y="4267200"/>
            <a:ext cx="1905000" cy="1905000"/>
            <a:chOff x="2640" y="2064"/>
            <a:chExt cx="1200" cy="1200"/>
          </a:xfrm>
        </p:grpSpPr>
        <p:sp>
          <p:nvSpPr>
            <p:cNvPr id="48209" name="Rectangle 81"/>
            <p:cNvSpPr>
              <a:spLocks noChangeArrowheads="1"/>
            </p:cNvSpPr>
            <p:nvPr/>
          </p:nvSpPr>
          <p:spPr bwMode="auto">
            <a:xfrm>
              <a:off x="2640" y="206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0" name="Rectangle 82"/>
            <p:cNvSpPr>
              <a:spLocks noChangeArrowheads="1"/>
            </p:cNvSpPr>
            <p:nvPr/>
          </p:nvSpPr>
          <p:spPr bwMode="auto">
            <a:xfrm>
              <a:off x="2880" y="206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1" name="Rectangle 83"/>
            <p:cNvSpPr>
              <a:spLocks noChangeArrowheads="1"/>
            </p:cNvSpPr>
            <p:nvPr/>
          </p:nvSpPr>
          <p:spPr bwMode="auto">
            <a:xfrm>
              <a:off x="3120" y="206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2" name="Rectangle 84"/>
            <p:cNvSpPr>
              <a:spLocks noChangeArrowheads="1"/>
            </p:cNvSpPr>
            <p:nvPr/>
          </p:nvSpPr>
          <p:spPr bwMode="auto">
            <a:xfrm>
              <a:off x="3360" y="206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3" name="Rectangle 85"/>
            <p:cNvSpPr>
              <a:spLocks noChangeArrowheads="1"/>
            </p:cNvSpPr>
            <p:nvPr/>
          </p:nvSpPr>
          <p:spPr bwMode="auto">
            <a:xfrm>
              <a:off x="3600" y="206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4" name="Rectangle 86"/>
            <p:cNvSpPr>
              <a:spLocks noChangeArrowheads="1"/>
            </p:cNvSpPr>
            <p:nvPr/>
          </p:nvSpPr>
          <p:spPr bwMode="auto">
            <a:xfrm>
              <a:off x="2880" y="230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5" name="Rectangle 87"/>
            <p:cNvSpPr>
              <a:spLocks noChangeArrowheads="1"/>
            </p:cNvSpPr>
            <p:nvPr/>
          </p:nvSpPr>
          <p:spPr bwMode="auto">
            <a:xfrm>
              <a:off x="3120" y="230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6" name="Rectangle 88"/>
            <p:cNvSpPr>
              <a:spLocks noChangeArrowheads="1"/>
            </p:cNvSpPr>
            <p:nvPr/>
          </p:nvSpPr>
          <p:spPr bwMode="auto">
            <a:xfrm>
              <a:off x="3360" y="230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7" name="Rectangle 89"/>
            <p:cNvSpPr>
              <a:spLocks noChangeArrowheads="1"/>
            </p:cNvSpPr>
            <p:nvPr/>
          </p:nvSpPr>
          <p:spPr bwMode="auto">
            <a:xfrm>
              <a:off x="3600" y="230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8" name="Rectangle 90"/>
            <p:cNvSpPr>
              <a:spLocks noChangeArrowheads="1"/>
            </p:cNvSpPr>
            <p:nvPr/>
          </p:nvSpPr>
          <p:spPr bwMode="auto">
            <a:xfrm>
              <a:off x="2640" y="254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19" name="Rectangle 91"/>
            <p:cNvSpPr>
              <a:spLocks noChangeArrowheads="1"/>
            </p:cNvSpPr>
            <p:nvPr/>
          </p:nvSpPr>
          <p:spPr bwMode="auto">
            <a:xfrm>
              <a:off x="2880" y="254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0" name="Rectangle 92"/>
            <p:cNvSpPr>
              <a:spLocks noChangeArrowheads="1"/>
            </p:cNvSpPr>
            <p:nvPr/>
          </p:nvSpPr>
          <p:spPr bwMode="auto">
            <a:xfrm>
              <a:off x="3120" y="254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1" name="Rectangle 93"/>
            <p:cNvSpPr>
              <a:spLocks noChangeArrowheads="1"/>
            </p:cNvSpPr>
            <p:nvPr/>
          </p:nvSpPr>
          <p:spPr bwMode="auto">
            <a:xfrm>
              <a:off x="3360" y="254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2" name="Rectangle 94"/>
            <p:cNvSpPr>
              <a:spLocks noChangeArrowheads="1"/>
            </p:cNvSpPr>
            <p:nvPr/>
          </p:nvSpPr>
          <p:spPr bwMode="auto">
            <a:xfrm>
              <a:off x="3600" y="254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3" name="Rectangle 95"/>
            <p:cNvSpPr>
              <a:spLocks noChangeArrowheads="1"/>
            </p:cNvSpPr>
            <p:nvPr/>
          </p:nvSpPr>
          <p:spPr bwMode="auto">
            <a:xfrm>
              <a:off x="2640" y="278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4" name="Rectangle 96"/>
            <p:cNvSpPr>
              <a:spLocks noChangeArrowheads="1"/>
            </p:cNvSpPr>
            <p:nvPr/>
          </p:nvSpPr>
          <p:spPr bwMode="auto">
            <a:xfrm>
              <a:off x="2880" y="278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5" name="Rectangle 97"/>
            <p:cNvSpPr>
              <a:spLocks noChangeArrowheads="1"/>
            </p:cNvSpPr>
            <p:nvPr/>
          </p:nvSpPr>
          <p:spPr bwMode="auto">
            <a:xfrm>
              <a:off x="3120" y="278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6" name="Rectangle 98"/>
            <p:cNvSpPr>
              <a:spLocks noChangeArrowheads="1"/>
            </p:cNvSpPr>
            <p:nvPr/>
          </p:nvSpPr>
          <p:spPr bwMode="auto">
            <a:xfrm>
              <a:off x="3360" y="278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7" name="Rectangle 99"/>
            <p:cNvSpPr>
              <a:spLocks noChangeArrowheads="1"/>
            </p:cNvSpPr>
            <p:nvPr/>
          </p:nvSpPr>
          <p:spPr bwMode="auto">
            <a:xfrm>
              <a:off x="3600" y="278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8" name="Rectangle 100"/>
            <p:cNvSpPr>
              <a:spLocks noChangeArrowheads="1"/>
            </p:cNvSpPr>
            <p:nvPr/>
          </p:nvSpPr>
          <p:spPr bwMode="auto">
            <a:xfrm>
              <a:off x="2640" y="302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29" name="Rectangle 101"/>
            <p:cNvSpPr>
              <a:spLocks noChangeArrowheads="1"/>
            </p:cNvSpPr>
            <p:nvPr/>
          </p:nvSpPr>
          <p:spPr bwMode="auto">
            <a:xfrm>
              <a:off x="2880" y="302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30" name="Rectangle 102"/>
            <p:cNvSpPr>
              <a:spLocks noChangeArrowheads="1"/>
            </p:cNvSpPr>
            <p:nvPr/>
          </p:nvSpPr>
          <p:spPr bwMode="auto">
            <a:xfrm>
              <a:off x="3120" y="302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31" name="Rectangle 103"/>
            <p:cNvSpPr>
              <a:spLocks noChangeArrowheads="1"/>
            </p:cNvSpPr>
            <p:nvPr/>
          </p:nvSpPr>
          <p:spPr bwMode="auto">
            <a:xfrm>
              <a:off x="3360" y="302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32" name="Rectangle 104"/>
            <p:cNvSpPr>
              <a:spLocks noChangeArrowheads="1"/>
            </p:cNvSpPr>
            <p:nvPr/>
          </p:nvSpPr>
          <p:spPr bwMode="auto">
            <a:xfrm>
              <a:off x="3600" y="302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233" name="Rectangle 105"/>
            <p:cNvSpPr>
              <a:spLocks noChangeArrowheads="1"/>
            </p:cNvSpPr>
            <p:nvPr/>
          </p:nvSpPr>
          <p:spPr bwMode="auto">
            <a:xfrm>
              <a:off x="2640" y="2304"/>
              <a:ext cx="2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grpSp>
      <p:sp>
        <p:nvSpPr>
          <p:cNvPr id="48234" name="Rectangle 106"/>
          <p:cNvSpPr>
            <a:spLocks noChangeArrowheads="1"/>
          </p:cNvSpPr>
          <p:nvPr/>
        </p:nvSpPr>
        <p:spPr bwMode="auto">
          <a:xfrm>
            <a:off x="7162800" y="4267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a:t>
            </a:r>
          </a:p>
        </p:txBody>
      </p:sp>
      <p:sp>
        <p:nvSpPr>
          <p:cNvPr id="48235" name="Rectangle 107"/>
          <p:cNvSpPr>
            <a:spLocks noChangeArrowheads="1"/>
          </p:cNvSpPr>
          <p:nvPr/>
        </p:nvSpPr>
        <p:spPr bwMode="auto">
          <a:xfrm>
            <a:off x="7543800" y="5791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a:t>
            </a:r>
          </a:p>
        </p:txBody>
      </p:sp>
      <p:sp>
        <p:nvSpPr>
          <p:cNvPr id="48236" name="Rectangle 108"/>
          <p:cNvSpPr>
            <a:spLocks noChangeArrowheads="1"/>
          </p:cNvSpPr>
          <p:nvPr/>
        </p:nvSpPr>
        <p:spPr bwMode="auto">
          <a:xfrm>
            <a:off x="7924800" y="5410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3</a:t>
            </a:r>
          </a:p>
        </p:txBody>
      </p:sp>
      <p:sp>
        <p:nvSpPr>
          <p:cNvPr id="48237" name="Rectangle 109"/>
          <p:cNvSpPr>
            <a:spLocks noChangeArrowheads="1"/>
          </p:cNvSpPr>
          <p:nvPr/>
        </p:nvSpPr>
        <p:spPr bwMode="auto">
          <a:xfrm>
            <a:off x="6400800" y="5029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4</a:t>
            </a:r>
          </a:p>
        </p:txBody>
      </p:sp>
      <p:sp>
        <p:nvSpPr>
          <p:cNvPr id="48238" name="Rectangle 110"/>
          <p:cNvSpPr>
            <a:spLocks noChangeArrowheads="1"/>
          </p:cNvSpPr>
          <p:nvPr/>
        </p:nvSpPr>
        <p:spPr bwMode="auto">
          <a:xfrm>
            <a:off x="6781800" y="4648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5</a:t>
            </a:r>
          </a:p>
        </p:txBody>
      </p:sp>
      <p:sp>
        <p:nvSpPr>
          <p:cNvPr id="48239" name="Rectangle 111"/>
          <p:cNvSpPr>
            <a:spLocks noChangeArrowheads="1"/>
          </p:cNvSpPr>
          <p:nvPr/>
        </p:nvSpPr>
        <p:spPr bwMode="auto">
          <a:xfrm>
            <a:off x="6781800" y="5029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6</a:t>
            </a:r>
          </a:p>
        </p:txBody>
      </p:sp>
      <p:sp>
        <p:nvSpPr>
          <p:cNvPr id="48240" name="Rectangle 112"/>
          <p:cNvSpPr>
            <a:spLocks noChangeArrowheads="1"/>
          </p:cNvSpPr>
          <p:nvPr/>
        </p:nvSpPr>
        <p:spPr bwMode="auto">
          <a:xfrm>
            <a:off x="7162800" y="4648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7</a:t>
            </a:r>
          </a:p>
        </p:txBody>
      </p:sp>
      <p:sp>
        <p:nvSpPr>
          <p:cNvPr id="48241" name="Rectangle 113"/>
          <p:cNvSpPr>
            <a:spLocks noChangeArrowheads="1"/>
          </p:cNvSpPr>
          <p:nvPr/>
        </p:nvSpPr>
        <p:spPr bwMode="auto">
          <a:xfrm>
            <a:off x="7543800" y="4267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8</a:t>
            </a:r>
          </a:p>
        </p:txBody>
      </p:sp>
      <p:sp>
        <p:nvSpPr>
          <p:cNvPr id="48242" name="Rectangle 114"/>
          <p:cNvSpPr>
            <a:spLocks noChangeArrowheads="1"/>
          </p:cNvSpPr>
          <p:nvPr/>
        </p:nvSpPr>
        <p:spPr bwMode="auto">
          <a:xfrm>
            <a:off x="7924800" y="5791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9</a:t>
            </a:r>
          </a:p>
        </p:txBody>
      </p:sp>
      <p:sp>
        <p:nvSpPr>
          <p:cNvPr id="48243" name="Rectangle 115"/>
          <p:cNvSpPr>
            <a:spLocks noChangeArrowheads="1"/>
          </p:cNvSpPr>
          <p:nvPr/>
        </p:nvSpPr>
        <p:spPr bwMode="auto">
          <a:xfrm>
            <a:off x="6400800" y="5410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10</a:t>
            </a:r>
          </a:p>
        </p:txBody>
      </p:sp>
      <p:sp>
        <p:nvSpPr>
          <p:cNvPr id="48244" name="Rectangle 116"/>
          <p:cNvSpPr>
            <a:spLocks noChangeArrowheads="1"/>
          </p:cNvSpPr>
          <p:nvPr/>
        </p:nvSpPr>
        <p:spPr bwMode="auto">
          <a:xfrm>
            <a:off x="6400800" y="5791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11</a:t>
            </a:r>
          </a:p>
        </p:txBody>
      </p:sp>
      <p:sp>
        <p:nvSpPr>
          <p:cNvPr id="48245" name="Rectangle 117"/>
          <p:cNvSpPr>
            <a:spLocks noChangeArrowheads="1"/>
          </p:cNvSpPr>
          <p:nvPr/>
        </p:nvSpPr>
        <p:spPr bwMode="auto">
          <a:xfrm>
            <a:off x="6781800" y="5410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12</a:t>
            </a:r>
          </a:p>
        </p:txBody>
      </p:sp>
      <p:sp>
        <p:nvSpPr>
          <p:cNvPr id="48246" name="Rectangle 118"/>
          <p:cNvSpPr>
            <a:spLocks noChangeArrowheads="1"/>
          </p:cNvSpPr>
          <p:nvPr/>
        </p:nvSpPr>
        <p:spPr bwMode="auto">
          <a:xfrm>
            <a:off x="7162800" y="5029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13</a:t>
            </a:r>
          </a:p>
        </p:txBody>
      </p:sp>
      <p:sp>
        <p:nvSpPr>
          <p:cNvPr id="48247" name="Rectangle 119"/>
          <p:cNvSpPr>
            <a:spLocks noChangeArrowheads="1"/>
          </p:cNvSpPr>
          <p:nvPr/>
        </p:nvSpPr>
        <p:spPr bwMode="auto">
          <a:xfrm>
            <a:off x="7543800" y="4648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14</a:t>
            </a:r>
          </a:p>
        </p:txBody>
      </p:sp>
      <p:sp>
        <p:nvSpPr>
          <p:cNvPr id="48248" name="Rectangle 120"/>
          <p:cNvSpPr>
            <a:spLocks noChangeArrowheads="1"/>
          </p:cNvSpPr>
          <p:nvPr/>
        </p:nvSpPr>
        <p:spPr bwMode="auto">
          <a:xfrm>
            <a:off x="7924800" y="4267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15</a:t>
            </a:r>
          </a:p>
        </p:txBody>
      </p:sp>
      <p:sp>
        <p:nvSpPr>
          <p:cNvPr id="48249" name="Rectangle 121"/>
          <p:cNvSpPr>
            <a:spLocks noChangeArrowheads="1"/>
          </p:cNvSpPr>
          <p:nvPr/>
        </p:nvSpPr>
        <p:spPr bwMode="auto">
          <a:xfrm>
            <a:off x="7924800" y="4648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16</a:t>
            </a:r>
          </a:p>
        </p:txBody>
      </p:sp>
      <p:sp>
        <p:nvSpPr>
          <p:cNvPr id="48250" name="Rectangle 122"/>
          <p:cNvSpPr>
            <a:spLocks noChangeArrowheads="1"/>
          </p:cNvSpPr>
          <p:nvPr/>
        </p:nvSpPr>
        <p:spPr bwMode="auto">
          <a:xfrm>
            <a:off x="6400800" y="4267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17</a:t>
            </a:r>
          </a:p>
        </p:txBody>
      </p:sp>
      <p:sp>
        <p:nvSpPr>
          <p:cNvPr id="48251" name="Rectangle 123"/>
          <p:cNvSpPr>
            <a:spLocks noChangeArrowheads="1"/>
          </p:cNvSpPr>
          <p:nvPr/>
        </p:nvSpPr>
        <p:spPr bwMode="auto">
          <a:xfrm>
            <a:off x="6781800" y="5791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18</a:t>
            </a:r>
          </a:p>
        </p:txBody>
      </p:sp>
      <p:sp>
        <p:nvSpPr>
          <p:cNvPr id="48252" name="Rectangle 124"/>
          <p:cNvSpPr>
            <a:spLocks noChangeArrowheads="1"/>
          </p:cNvSpPr>
          <p:nvPr/>
        </p:nvSpPr>
        <p:spPr bwMode="auto">
          <a:xfrm>
            <a:off x="7162800" y="5410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19</a:t>
            </a:r>
          </a:p>
        </p:txBody>
      </p:sp>
      <p:sp>
        <p:nvSpPr>
          <p:cNvPr id="48253" name="Rectangle 125"/>
          <p:cNvSpPr>
            <a:spLocks noChangeArrowheads="1"/>
          </p:cNvSpPr>
          <p:nvPr/>
        </p:nvSpPr>
        <p:spPr bwMode="auto">
          <a:xfrm>
            <a:off x="7543800" y="5029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20</a:t>
            </a:r>
          </a:p>
        </p:txBody>
      </p:sp>
      <p:sp>
        <p:nvSpPr>
          <p:cNvPr id="48254" name="Rectangle 126"/>
          <p:cNvSpPr>
            <a:spLocks noChangeArrowheads="1"/>
          </p:cNvSpPr>
          <p:nvPr/>
        </p:nvSpPr>
        <p:spPr bwMode="auto">
          <a:xfrm>
            <a:off x="7543800" y="5410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21</a:t>
            </a:r>
          </a:p>
        </p:txBody>
      </p:sp>
      <p:sp>
        <p:nvSpPr>
          <p:cNvPr id="48255" name="Rectangle 127"/>
          <p:cNvSpPr>
            <a:spLocks noChangeArrowheads="1"/>
          </p:cNvSpPr>
          <p:nvPr/>
        </p:nvSpPr>
        <p:spPr bwMode="auto">
          <a:xfrm>
            <a:off x="7924800" y="5029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22</a:t>
            </a:r>
          </a:p>
        </p:txBody>
      </p:sp>
      <p:sp>
        <p:nvSpPr>
          <p:cNvPr id="48256" name="Rectangle 128"/>
          <p:cNvSpPr>
            <a:spLocks noChangeArrowheads="1"/>
          </p:cNvSpPr>
          <p:nvPr/>
        </p:nvSpPr>
        <p:spPr bwMode="auto">
          <a:xfrm>
            <a:off x="6400800" y="4648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23</a:t>
            </a:r>
          </a:p>
        </p:txBody>
      </p:sp>
      <p:sp>
        <p:nvSpPr>
          <p:cNvPr id="48257" name="Rectangle 129"/>
          <p:cNvSpPr>
            <a:spLocks noChangeArrowheads="1"/>
          </p:cNvSpPr>
          <p:nvPr/>
        </p:nvSpPr>
        <p:spPr bwMode="auto">
          <a:xfrm>
            <a:off x="6781800" y="4267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24</a:t>
            </a:r>
          </a:p>
        </p:txBody>
      </p:sp>
      <p:sp>
        <p:nvSpPr>
          <p:cNvPr id="48258" name="Rectangle 130"/>
          <p:cNvSpPr>
            <a:spLocks noChangeArrowheads="1"/>
          </p:cNvSpPr>
          <p:nvPr/>
        </p:nvSpPr>
        <p:spPr bwMode="auto">
          <a:xfrm>
            <a:off x="7162800" y="57912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accent2"/>
                </a:solidFill>
              </a:rPr>
              <a:t>25</a:t>
            </a:r>
          </a:p>
        </p:txBody>
      </p:sp>
      <p:grpSp>
        <p:nvGrpSpPr>
          <p:cNvPr id="48262" name="Group 134"/>
          <p:cNvGrpSpPr>
            <a:grpSpLocks/>
          </p:cNvGrpSpPr>
          <p:nvPr/>
        </p:nvGrpSpPr>
        <p:grpSpPr bwMode="auto">
          <a:xfrm>
            <a:off x="990600" y="4114800"/>
            <a:ext cx="4648200" cy="1905000"/>
            <a:chOff x="624" y="2592"/>
            <a:chExt cx="2928" cy="1200"/>
          </a:xfrm>
        </p:grpSpPr>
        <p:sp>
          <p:nvSpPr>
            <p:cNvPr id="48260" name="Text Box 132"/>
            <p:cNvSpPr txBox="1">
              <a:spLocks noChangeArrowheads="1"/>
            </p:cNvSpPr>
            <p:nvPr/>
          </p:nvSpPr>
          <p:spPr bwMode="auto">
            <a:xfrm>
              <a:off x="624" y="2592"/>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偶数阶的情况</a:t>
              </a:r>
            </a:p>
          </p:txBody>
        </p:sp>
        <p:sp>
          <p:nvSpPr>
            <p:cNvPr id="48261" name="Rectangle 133"/>
            <p:cNvSpPr>
              <a:spLocks noChangeArrowheads="1"/>
            </p:cNvSpPr>
            <p:nvPr/>
          </p:nvSpPr>
          <p:spPr bwMode="auto">
            <a:xfrm>
              <a:off x="624" y="2814"/>
              <a:ext cx="292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偶数阶的魔方可以利用奇数阶魔方拼接而成，拉尔夫</a:t>
              </a:r>
              <a:r>
                <a:rPr kumimoji="1" lang="en-US" altLang="zh-CN" b="1"/>
                <a:t>·</a:t>
              </a:r>
              <a:r>
                <a:rPr kumimoji="1" lang="zh-CN" altLang="en-US" b="1"/>
                <a:t>斯特雷奇给出了一种拼接的方法 ，这里不作详细介绍</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03"/>
                                        </p:tgtEl>
                                        <p:attrNameLst>
                                          <p:attrName>style.visibility</p:attrName>
                                        </p:attrNameLst>
                                      </p:cBhvr>
                                      <p:to>
                                        <p:strVal val="visible"/>
                                      </p:to>
                                    </p:set>
                                    <p:anim calcmode="lin" valueType="num">
                                      <p:cBhvr additive="base">
                                        <p:cTn id="7" dur="500" fill="hold"/>
                                        <p:tgtEl>
                                          <p:spTgt spid="48203"/>
                                        </p:tgtEl>
                                        <p:attrNameLst>
                                          <p:attrName>ppt_x</p:attrName>
                                        </p:attrNameLst>
                                      </p:cBhvr>
                                      <p:tavLst>
                                        <p:tav tm="0">
                                          <p:val>
                                            <p:strVal val="0-#ppt_w/2"/>
                                          </p:val>
                                        </p:tav>
                                        <p:tav tm="100000">
                                          <p:val>
                                            <p:strVal val="#ppt_x"/>
                                          </p:val>
                                        </p:tav>
                                      </p:tavLst>
                                    </p:anim>
                                    <p:anim calcmode="lin" valueType="num">
                                      <p:cBhvr additive="base">
                                        <p:cTn id="8" dur="500" fill="hold"/>
                                        <p:tgtEl>
                                          <p:spTgt spid="482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48207"/>
                                        </p:tgtEl>
                                        <p:attrNameLst>
                                          <p:attrName>style.visibility</p:attrName>
                                        </p:attrNameLst>
                                      </p:cBhvr>
                                      <p:to>
                                        <p:strVal val="visible"/>
                                      </p:to>
                                    </p:set>
                                    <p:animEffect transition="in" filter="blinds(vertical)">
                                      <p:cBhvr>
                                        <p:cTn id="13" dur="500"/>
                                        <p:tgtEl>
                                          <p:spTgt spid="48207"/>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823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823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823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823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82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8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8240"/>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824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824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8243"/>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8244"/>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824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824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4824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824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48249"/>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48250"/>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48251"/>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825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48253"/>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8254"/>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825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48256"/>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48257"/>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48258"/>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5" fill="hold" nodeType="clickEffect">
                                  <p:stCondLst>
                                    <p:cond delay="0"/>
                                  </p:stCondLst>
                                  <p:childTnLst>
                                    <p:set>
                                      <p:cBhvr>
                                        <p:cTn id="117" dur="1" fill="hold">
                                          <p:stCondLst>
                                            <p:cond delay="0"/>
                                          </p:stCondLst>
                                        </p:cTn>
                                        <p:tgtEl>
                                          <p:spTgt spid="48262"/>
                                        </p:tgtEl>
                                        <p:attrNameLst>
                                          <p:attrName>style.visibility</p:attrName>
                                        </p:attrNameLst>
                                      </p:cBhvr>
                                      <p:to>
                                        <p:strVal val="visible"/>
                                      </p:to>
                                    </p:set>
                                    <p:animEffect transition="in" filter="blinds(vertical)">
                                      <p:cBhvr>
                                        <p:cTn id="118" dur="500"/>
                                        <p:tgtEl>
                                          <p:spTgt spid="48262"/>
                                        </p:tgtEl>
                                      </p:cBhvr>
                                    </p:animEffect>
                                  </p:childTnLst>
                                  <p:subTnLst>
                                    <p:audio>
                                      <p:cMediaNode>
                                        <p:cTn display="0" masterRel="sameClick">
                                          <p:stCondLst>
                                            <p:cond evt="begin" delay="0">
                                              <p:tn val="11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03" grpId="0" autoUpdateAnimBg="0"/>
      <p:bldP spid="48234" grpId="0" animBg="1" autoUpdateAnimBg="0"/>
      <p:bldP spid="48235" grpId="0" animBg="1" autoUpdateAnimBg="0"/>
      <p:bldP spid="48236" grpId="0" animBg="1" autoUpdateAnimBg="0"/>
      <p:bldP spid="48237" grpId="0" animBg="1" autoUpdateAnimBg="0"/>
      <p:bldP spid="48238" grpId="0" animBg="1" autoUpdateAnimBg="0"/>
      <p:bldP spid="48239" grpId="0" animBg="1" autoUpdateAnimBg="0"/>
      <p:bldP spid="48240" grpId="0" animBg="1" autoUpdateAnimBg="0"/>
      <p:bldP spid="48241" grpId="0" animBg="1" autoUpdateAnimBg="0"/>
      <p:bldP spid="48242" grpId="0" animBg="1" autoUpdateAnimBg="0"/>
      <p:bldP spid="48243" grpId="0" animBg="1" autoUpdateAnimBg="0"/>
      <p:bldP spid="48244" grpId="0" animBg="1" autoUpdateAnimBg="0"/>
      <p:bldP spid="48245" grpId="0" animBg="1" autoUpdateAnimBg="0"/>
      <p:bldP spid="48246" grpId="0" animBg="1" autoUpdateAnimBg="0"/>
      <p:bldP spid="48247" grpId="0" animBg="1" autoUpdateAnimBg="0"/>
      <p:bldP spid="48248" grpId="0" animBg="1" autoUpdateAnimBg="0"/>
      <p:bldP spid="48249" grpId="0" animBg="1" autoUpdateAnimBg="0"/>
      <p:bldP spid="48250" grpId="0" animBg="1" autoUpdateAnimBg="0"/>
      <p:bldP spid="48251" grpId="0" animBg="1" autoUpdateAnimBg="0"/>
      <p:bldP spid="48252" grpId="0" animBg="1" autoUpdateAnimBg="0"/>
      <p:bldP spid="48253" grpId="0" animBg="1" autoUpdateAnimBg="0"/>
      <p:bldP spid="48254" grpId="0" animBg="1" autoUpdateAnimBg="0"/>
      <p:bldP spid="48255" grpId="0" animBg="1" autoUpdateAnimBg="0"/>
      <p:bldP spid="48256" grpId="0" animBg="1" autoUpdateAnimBg="0"/>
      <p:bldP spid="48257" grpId="0" animBg="1" autoUpdateAnimBg="0"/>
      <p:bldP spid="4825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92" name="Group 40"/>
          <p:cNvGrpSpPr>
            <a:grpSpLocks/>
          </p:cNvGrpSpPr>
          <p:nvPr/>
        </p:nvGrpSpPr>
        <p:grpSpPr bwMode="auto">
          <a:xfrm>
            <a:off x="990600" y="1447800"/>
            <a:ext cx="7543800" cy="1524000"/>
            <a:chOff x="576" y="816"/>
            <a:chExt cx="4752" cy="960"/>
          </a:xfrm>
        </p:grpSpPr>
        <p:sp>
          <p:nvSpPr>
            <p:cNvPr id="49180" name="Rectangle 28"/>
            <p:cNvSpPr>
              <a:spLocks noChangeArrowheads="1"/>
            </p:cNvSpPr>
            <p:nvPr/>
          </p:nvSpPr>
          <p:spPr bwMode="auto">
            <a:xfrm>
              <a:off x="576" y="1488"/>
              <a:ext cx="4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五阶             没人知道有多少个！！！</a:t>
              </a:r>
            </a:p>
          </p:txBody>
        </p:sp>
        <p:sp>
          <p:nvSpPr>
            <p:cNvPr id="49182" name="Text Box 30"/>
            <p:cNvSpPr txBox="1">
              <a:spLocks noChangeArrowheads="1"/>
            </p:cNvSpPr>
            <p:nvPr/>
          </p:nvSpPr>
          <p:spPr bwMode="auto">
            <a:xfrm>
              <a:off x="576" y="816"/>
              <a:ext cx="4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三阶             </a:t>
              </a:r>
              <a:r>
                <a:rPr lang="en-US" altLang="zh-CN" b="1"/>
                <a:t>1</a:t>
              </a:r>
              <a:r>
                <a:rPr lang="zh-CN" altLang="en-US" b="1"/>
                <a:t>个                   反射和中心旋转生成</a:t>
              </a:r>
              <a:r>
                <a:rPr lang="en-US" altLang="zh-CN" b="1"/>
                <a:t>8</a:t>
              </a:r>
              <a:r>
                <a:rPr lang="zh-CN" altLang="en-US" b="1"/>
                <a:t>个</a:t>
              </a:r>
            </a:p>
          </p:txBody>
        </p:sp>
        <p:sp>
          <p:nvSpPr>
            <p:cNvPr id="49184" name="Text Box 32"/>
            <p:cNvSpPr txBox="1">
              <a:spLocks noChangeArrowheads="1"/>
            </p:cNvSpPr>
            <p:nvPr/>
          </p:nvSpPr>
          <p:spPr bwMode="auto">
            <a:xfrm>
              <a:off x="576" y="1152"/>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四阶             </a:t>
              </a:r>
              <a:r>
                <a:rPr lang="en-US" altLang="zh-CN" b="1"/>
                <a:t>880</a:t>
              </a:r>
              <a:r>
                <a:rPr lang="zh-CN" altLang="en-US" b="1"/>
                <a:t>个               反射和中心旋转生成</a:t>
              </a:r>
              <a:r>
                <a:rPr lang="en-US" altLang="zh-CN" b="1"/>
                <a:t>7040</a:t>
              </a:r>
              <a:r>
                <a:rPr lang="zh-CN" altLang="en-US" b="1"/>
                <a:t>个</a:t>
              </a:r>
            </a:p>
          </p:txBody>
        </p:sp>
      </p:grpSp>
      <p:pic>
        <p:nvPicPr>
          <p:cNvPr id="49185" name="Picture 33" descr="WHAT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4114800"/>
            <a:ext cx="1820863" cy="2590800"/>
          </a:xfrm>
          <a:prstGeom prst="rect">
            <a:avLst/>
          </a:prstGeom>
          <a:noFill/>
          <a:extLst>
            <a:ext uri="{909E8E84-426E-40DD-AFC4-6F175D3DCCD1}">
              <a14:hiddenFill xmlns:a14="http://schemas.microsoft.com/office/drawing/2010/main">
                <a:solidFill>
                  <a:srgbClr val="FFFFFF"/>
                </a:solidFill>
              </a14:hiddenFill>
            </a:ext>
          </a:extLst>
        </p:spPr>
      </p:pic>
      <p:sp>
        <p:nvSpPr>
          <p:cNvPr id="49187" name="AutoShape 35"/>
          <p:cNvSpPr>
            <a:spLocks noChangeArrowheads="1"/>
          </p:cNvSpPr>
          <p:nvPr/>
        </p:nvSpPr>
        <p:spPr bwMode="auto">
          <a:xfrm>
            <a:off x="1219200" y="2667000"/>
            <a:ext cx="4876800" cy="1131888"/>
          </a:xfrm>
          <a:prstGeom prst="cloudCallout">
            <a:avLst>
              <a:gd name="adj1" fmla="val -46681"/>
              <a:gd name="adj2" fmla="val 113532"/>
            </a:avLst>
          </a:prstGeom>
          <a:solidFill>
            <a:schemeClr val="folHlink"/>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zh-CN" altLang="en-US" b="1">
                <a:solidFill>
                  <a:schemeClr val="accent2"/>
                </a:solidFill>
              </a:rPr>
              <a:t>魔方数量随阶数</a:t>
            </a:r>
            <a:r>
              <a:rPr kumimoji="1" lang="en-US" altLang="zh-CN" b="1">
                <a:solidFill>
                  <a:schemeClr val="accent2"/>
                </a:solidFill>
              </a:rPr>
              <a:t>n</a:t>
            </a:r>
            <a:r>
              <a:rPr kumimoji="1" lang="zh-CN" altLang="en-US" b="1">
                <a:solidFill>
                  <a:schemeClr val="accent2"/>
                </a:solidFill>
              </a:rPr>
              <a:t>增长的速度实在是太惊人了！</a:t>
            </a:r>
          </a:p>
        </p:txBody>
      </p:sp>
      <p:grpSp>
        <p:nvGrpSpPr>
          <p:cNvPr id="49188" name="Group 36"/>
          <p:cNvGrpSpPr>
            <a:grpSpLocks/>
          </p:cNvGrpSpPr>
          <p:nvPr/>
        </p:nvGrpSpPr>
        <p:grpSpPr bwMode="auto">
          <a:xfrm>
            <a:off x="228600" y="298450"/>
            <a:ext cx="8534400" cy="844550"/>
            <a:chOff x="144" y="96"/>
            <a:chExt cx="5376" cy="532"/>
          </a:xfrm>
        </p:grpSpPr>
        <p:sp>
          <p:nvSpPr>
            <p:cNvPr id="49189" name="Text Box 37"/>
            <p:cNvSpPr txBox="1">
              <a:spLocks noChangeArrowheads="1"/>
            </p:cNvSpPr>
            <p:nvPr/>
          </p:nvSpPr>
          <p:spPr bwMode="auto">
            <a:xfrm>
              <a:off x="624" y="192"/>
              <a:ext cx="48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楷体_GB2312" pitchFamily="49" charset="-122"/>
                </a:rPr>
                <a:t>同阶魔方的个数</a:t>
              </a:r>
            </a:p>
          </p:txBody>
        </p:sp>
        <p:pic>
          <p:nvPicPr>
            <p:cNvPr id="49190" name="Picture 38" descr="BD0002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96"/>
              <a:ext cx="543" cy="53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92"/>
                                        </p:tgtEl>
                                        <p:attrNameLst>
                                          <p:attrName>style.visibility</p:attrName>
                                        </p:attrNameLst>
                                      </p:cBhvr>
                                      <p:to>
                                        <p:strVal val="visible"/>
                                      </p:to>
                                    </p:set>
                                    <p:animEffect transition="in" filter="wipe(left)">
                                      <p:cBhvr>
                                        <p:cTn id="7" dur="500"/>
                                        <p:tgtEl>
                                          <p:spTgt spid="4919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9185"/>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49187"/>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 name="Text Box 103"/>
          <p:cNvSpPr txBox="1">
            <a:spLocks noChangeArrowheads="1"/>
          </p:cNvSpPr>
          <p:nvPr/>
        </p:nvSpPr>
        <p:spPr bwMode="auto">
          <a:xfrm>
            <a:off x="1295400" y="9906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latin typeface="楷体_GB2312" pitchFamily="49" charset="-122"/>
              </a:rPr>
              <a:t>允许构成魔方的数取任意实数 </a:t>
            </a:r>
          </a:p>
        </p:txBody>
      </p:sp>
      <p:pic>
        <p:nvPicPr>
          <p:cNvPr id="50280" name="Picture 104" descr="magicsquare4x4multof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219200"/>
            <a:ext cx="2438400" cy="2052638"/>
          </a:xfrm>
          <a:prstGeom prst="rect">
            <a:avLst/>
          </a:prstGeom>
          <a:noFill/>
          <a:extLst>
            <a:ext uri="{909E8E84-426E-40DD-AFC4-6F175D3DCCD1}">
              <a14:hiddenFill xmlns:a14="http://schemas.microsoft.com/office/drawing/2010/main">
                <a:solidFill>
                  <a:srgbClr val="FFFFFF"/>
                </a:solidFill>
              </a14:hiddenFill>
            </a:ext>
          </a:extLst>
        </p:spPr>
      </p:pic>
      <p:sp>
        <p:nvSpPr>
          <p:cNvPr id="50282" name="Oval 106"/>
          <p:cNvSpPr>
            <a:spLocks noChangeArrowheads="1"/>
          </p:cNvSpPr>
          <p:nvPr/>
        </p:nvSpPr>
        <p:spPr bwMode="auto">
          <a:xfrm>
            <a:off x="8001000" y="2057400"/>
            <a:ext cx="304800" cy="838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4" name="AutoShape 108"/>
          <p:cNvSpPr>
            <a:spLocks noChangeArrowheads="1"/>
          </p:cNvSpPr>
          <p:nvPr/>
        </p:nvSpPr>
        <p:spPr bwMode="auto">
          <a:xfrm>
            <a:off x="6553200" y="3733800"/>
            <a:ext cx="2438400" cy="914400"/>
          </a:xfrm>
          <a:prstGeom prst="wedgeEllipseCallout">
            <a:avLst>
              <a:gd name="adj1" fmla="val 11394"/>
              <a:gd name="adj2" fmla="val -164583"/>
            </a:avLst>
          </a:prstGeom>
          <a:solidFill>
            <a:schemeClr val="fo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solidFill>
                  <a:schemeClr val="accent2"/>
                </a:solidFill>
              </a:rPr>
              <a:t>允许取实数</a:t>
            </a:r>
          </a:p>
        </p:txBody>
      </p:sp>
      <p:sp>
        <p:nvSpPr>
          <p:cNvPr id="50285" name="Rectangle 109"/>
          <p:cNvSpPr>
            <a:spLocks noChangeArrowheads="1"/>
          </p:cNvSpPr>
          <p:nvPr/>
        </p:nvSpPr>
        <p:spPr bwMode="auto">
          <a:xfrm>
            <a:off x="914400" y="22860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a typeface="宋体" pitchFamily="2" charset="-122"/>
              </a:rPr>
              <a:t>     </a:t>
            </a:r>
            <a:r>
              <a:rPr kumimoji="1" lang="en-US" altLang="zh-CN" b="1">
                <a:solidFill>
                  <a:srgbClr val="990099"/>
                </a:solidFill>
                <a:latin typeface="楷体_GB2312" pitchFamily="49" charset="-122"/>
              </a:rPr>
              <a:t>n</a:t>
            </a:r>
            <a:r>
              <a:rPr kumimoji="1" lang="zh-CN" altLang="en-US" b="1">
                <a:solidFill>
                  <a:srgbClr val="990099"/>
                </a:solidFill>
                <a:latin typeface="楷体_GB2312" pitchFamily="49" charset="-122"/>
              </a:rPr>
              <a:t>阶魔方</a:t>
            </a:r>
            <a:r>
              <a:rPr kumimoji="1" lang="en-US" altLang="zh-CN" b="1">
                <a:solidFill>
                  <a:srgbClr val="990099"/>
                </a:solidFill>
                <a:latin typeface="楷体_GB2312" pitchFamily="49" charset="-122"/>
              </a:rPr>
              <a:t>A</a:t>
            </a:r>
            <a:r>
              <a:rPr kumimoji="1" lang="zh-CN" altLang="en-US" b="1">
                <a:solidFill>
                  <a:srgbClr val="990099"/>
                </a:solidFill>
                <a:latin typeface="楷体_GB2312" pitchFamily="49" charset="-122"/>
              </a:rPr>
              <a:t>、</a:t>
            </a:r>
            <a:r>
              <a:rPr kumimoji="1" lang="en-US" altLang="zh-CN" b="1">
                <a:solidFill>
                  <a:srgbClr val="990099"/>
                </a:solidFill>
                <a:latin typeface="楷体_GB2312" pitchFamily="49" charset="-122"/>
              </a:rPr>
              <a:t>B</a:t>
            </a:r>
            <a:r>
              <a:rPr kumimoji="1" lang="zh-CN" altLang="en-US" b="1">
                <a:solidFill>
                  <a:srgbClr val="990099"/>
                </a:solidFill>
                <a:latin typeface="楷体_GB2312" pitchFamily="49" charset="-122"/>
              </a:rPr>
              <a:t>，任意实数</a:t>
            </a:r>
            <a:r>
              <a:rPr kumimoji="1" lang="en-US" altLang="zh-CN" b="1">
                <a:solidFill>
                  <a:srgbClr val="990099"/>
                </a:solidFill>
                <a:latin typeface="楷体_GB2312" pitchFamily="49" charset="-122"/>
              </a:rPr>
              <a:t>α</a:t>
            </a:r>
            <a:r>
              <a:rPr kumimoji="1" lang="zh-CN" altLang="en-US" b="1">
                <a:solidFill>
                  <a:srgbClr val="990099"/>
                </a:solidFill>
                <a:latin typeface="楷体_GB2312" pitchFamily="49" charset="-122"/>
              </a:rPr>
              <a:t>、</a:t>
            </a:r>
            <a:r>
              <a:rPr kumimoji="1" lang="en-US" altLang="zh-CN" b="1">
                <a:solidFill>
                  <a:srgbClr val="990099"/>
                </a:solidFill>
                <a:latin typeface="楷体_GB2312" pitchFamily="49" charset="-122"/>
              </a:rPr>
              <a:t>β </a:t>
            </a:r>
          </a:p>
        </p:txBody>
      </p:sp>
      <p:sp>
        <p:nvSpPr>
          <p:cNvPr id="50287" name="Rectangle 111"/>
          <p:cNvSpPr>
            <a:spLocks noChangeArrowheads="1"/>
          </p:cNvSpPr>
          <p:nvPr/>
        </p:nvSpPr>
        <p:spPr bwMode="auto">
          <a:xfrm>
            <a:off x="1676400" y="3276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990099"/>
                </a:solidFill>
                <a:latin typeface="楷体_GB2312" pitchFamily="49" charset="-122"/>
              </a:rPr>
              <a:t>  αA+βB</a:t>
            </a:r>
            <a:r>
              <a:rPr kumimoji="1" lang="zh-CN" altLang="en-US" b="1">
                <a:solidFill>
                  <a:srgbClr val="990099"/>
                </a:solidFill>
                <a:latin typeface="楷体_GB2312" pitchFamily="49" charset="-122"/>
              </a:rPr>
              <a:t>是</a:t>
            </a:r>
            <a:r>
              <a:rPr kumimoji="1" lang="en-US" altLang="zh-CN" b="1">
                <a:solidFill>
                  <a:srgbClr val="990099"/>
                </a:solidFill>
                <a:latin typeface="楷体_GB2312" pitchFamily="49" charset="-122"/>
              </a:rPr>
              <a:t>n</a:t>
            </a:r>
            <a:r>
              <a:rPr kumimoji="1" lang="zh-CN" altLang="en-US" b="1">
                <a:solidFill>
                  <a:srgbClr val="990099"/>
                </a:solidFill>
                <a:latin typeface="楷体_GB2312" pitchFamily="49" charset="-122"/>
              </a:rPr>
              <a:t>阶魔方 </a:t>
            </a:r>
          </a:p>
        </p:txBody>
      </p:sp>
      <p:sp>
        <p:nvSpPr>
          <p:cNvPr id="50288" name="AutoShape 112"/>
          <p:cNvSpPr>
            <a:spLocks noChangeArrowheads="1"/>
          </p:cNvSpPr>
          <p:nvPr/>
        </p:nvSpPr>
        <p:spPr bwMode="auto">
          <a:xfrm>
            <a:off x="2895600" y="2743200"/>
            <a:ext cx="304800" cy="533400"/>
          </a:xfrm>
          <a:prstGeom prst="down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289" name="Rectangle 113"/>
          <p:cNvSpPr>
            <a:spLocks noChangeArrowheads="1"/>
          </p:cNvSpPr>
          <p:nvPr/>
        </p:nvSpPr>
        <p:spPr bwMode="auto">
          <a:xfrm>
            <a:off x="304800" y="44196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990099"/>
                </a:solidFill>
                <a:latin typeface="楷体_GB2312" pitchFamily="49" charset="-122"/>
              </a:rPr>
              <a:t>具有指定性质的魔方全体构成一个线性空间 </a:t>
            </a:r>
          </a:p>
        </p:txBody>
      </p:sp>
      <p:sp>
        <p:nvSpPr>
          <p:cNvPr id="50290" name="AutoShape 114"/>
          <p:cNvSpPr>
            <a:spLocks noChangeArrowheads="1"/>
          </p:cNvSpPr>
          <p:nvPr/>
        </p:nvSpPr>
        <p:spPr bwMode="auto">
          <a:xfrm>
            <a:off x="2895600" y="3810000"/>
            <a:ext cx="304800" cy="533400"/>
          </a:xfrm>
          <a:prstGeom prst="down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50336" name="Group 160"/>
          <p:cNvGrpSpPr>
            <a:grpSpLocks/>
          </p:cNvGrpSpPr>
          <p:nvPr/>
        </p:nvGrpSpPr>
        <p:grpSpPr bwMode="auto">
          <a:xfrm>
            <a:off x="684213" y="1143000"/>
            <a:ext cx="5335587" cy="1066800"/>
            <a:chOff x="479" y="768"/>
            <a:chExt cx="3361" cy="672"/>
          </a:xfrm>
        </p:grpSpPr>
        <p:sp>
          <p:nvSpPr>
            <p:cNvPr id="50286" name="Rectangle 110"/>
            <p:cNvSpPr>
              <a:spLocks noChangeArrowheads="1"/>
            </p:cNvSpPr>
            <p:nvPr/>
          </p:nvSpPr>
          <p:spPr bwMode="auto">
            <a:xfrm>
              <a:off x="864" y="1056"/>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问题已发生了实质性变化 </a:t>
              </a:r>
            </a:p>
          </p:txBody>
        </p:sp>
        <p:pic>
          <p:nvPicPr>
            <p:cNvPr id="50292" name="Picture 116" descr="j01989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 y="768"/>
              <a:ext cx="529" cy="672"/>
            </a:xfrm>
            <a:prstGeom prst="rect">
              <a:avLst/>
            </a:prstGeom>
            <a:noFill/>
            <a:extLst>
              <a:ext uri="{909E8E84-426E-40DD-AFC4-6F175D3DCCD1}">
                <a14:hiddenFill xmlns:a14="http://schemas.microsoft.com/office/drawing/2010/main">
                  <a:solidFill>
                    <a:srgbClr val="FFFFFF"/>
                  </a:solidFill>
                </a14:hiddenFill>
              </a:ext>
            </a:extLst>
          </p:spPr>
        </p:pic>
      </p:grpSp>
      <p:sp>
        <p:nvSpPr>
          <p:cNvPr id="50333" name="AutoShape 157" descr="再生纸"/>
          <p:cNvSpPr>
            <a:spLocks noChangeArrowheads="1"/>
          </p:cNvSpPr>
          <p:nvPr/>
        </p:nvSpPr>
        <p:spPr bwMode="auto">
          <a:xfrm>
            <a:off x="152400" y="5029200"/>
            <a:ext cx="6781800" cy="838200"/>
          </a:xfrm>
          <a:prstGeom prst="roundRect">
            <a:avLst>
              <a:gd name="adj" fmla="val 16667"/>
            </a:avLst>
          </a:prstGeom>
          <a:blipFill dpi="0" rotWithShape="0">
            <a:blip r:embed="rId8"/>
            <a:srcRect/>
            <a:tile tx="0" ty="0" sx="100000" sy="100000" flip="none" algn="tl"/>
          </a:blip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rgbClr val="993300"/>
                </a:solidFill>
                <a:round/>
                <a:headEnd/>
                <a:tailEnd/>
              </a14:hiddenLine>
            </a:ext>
          </a:extLst>
        </p:spPr>
        <p:txBody>
          <a:bodyPr tIns="10800" bIns="10800" anchor="ctr"/>
          <a:lstStyle/>
          <a:p>
            <a:pPr marL="565150" indent="-565150">
              <a:lnSpc>
                <a:spcPct val="120000"/>
              </a:lnSpc>
            </a:pPr>
            <a:r>
              <a:rPr kumimoji="1" lang="zh-CN" altLang="en-US" b="1">
                <a:solidFill>
                  <a:schemeClr val="accent2"/>
                </a:solidFill>
                <a:effectLst>
                  <a:outerShdw blurRad="38100" dist="38100" dir="2700000" algn="tl">
                    <a:srgbClr val="C0C0C0"/>
                  </a:outerShdw>
                </a:effectLst>
                <a:latin typeface="楷体_GB2312" pitchFamily="49" charset="-122"/>
              </a:rPr>
              <a:t>注：刻画一个线性空间只需指出它的维数并求出此线性空间的一组基底 </a:t>
            </a:r>
          </a:p>
        </p:txBody>
      </p:sp>
      <p:grpSp>
        <p:nvGrpSpPr>
          <p:cNvPr id="50335" name="Group 159"/>
          <p:cNvGrpSpPr>
            <a:grpSpLocks/>
          </p:cNvGrpSpPr>
          <p:nvPr/>
        </p:nvGrpSpPr>
        <p:grpSpPr bwMode="auto">
          <a:xfrm>
            <a:off x="152400" y="1588"/>
            <a:ext cx="5943600" cy="912812"/>
            <a:chOff x="336" y="48"/>
            <a:chExt cx="3744" cy="575"/>
          </a:xfrm>
        </p:grpSpPr>
        <p:sp>
          <p:nvSpPr>
            <p:cNvPr id="50278" name="Text Box 102"/>
            <p:cNvSpPr txBox="1">
              <a:spLocks noChangeArrowheads="1"/>
            </p:cNvSpPr>
            <p:nvPr/>
          </p:nvSpPr>
          <p:spPr bwMode="auto">
            <a:xfrm>
              <a:off x="1056" y="288"/>
              <a:ext cx="30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b="1">
                  <a:solidFill>
                    <a:srgbClr val="FF3300"/>
                  </a:solidFill>
                </a:rPr>
                <a:t>松驰问题的讨论</a:t>
              </a:r>
            </a:p>
          </p:txBody>
        </p:sp>
        <p:pic>
          <p:nvPicPr>
            <p:cNvPr id="50334" name="Picture 158" descr="BD04972_"/>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48"/>
              <a:ext cx="768" cy="5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79"/>
                                        </p:tgtEl>
                                        <p:attrNameLst>
                                          <p:attrName>style.visibility</p:attrName>
                                        </p:attrNameLst>
                                      </p:cBhvr>
                                      <p:to>
                                        <p:strVal val="visible"/>
                                      </p:to>
                                    </p:set>
                                  </p:childTnLst>
                                </p:cTn>
                              </p:par>
                            </p:childTnLst>
                          </p:cTn>
                        </p:par>
                        <p:par>
                          <p:cTn id="7" fill="hold" nodeType="afterGroup">
                            <p:stCondLst>
                              <p:cond delay="500"/>
                            </p:stCondLst>
                            <p:childTnLst>
                              <p:par>
                                <p:cTn id="8" presetID="23" presetClass="entr" presetSubtype="16" fill="hold" grpId="0" nodeType="afterEffect">
                                  <p:stCondLst>
                                    <p:cond delay="0"/>
                                  </p:stCondLst>
                                  <p:childTnLst>
                                    <p:set>
                                      <p:cBhvr>
                                        <p:cTn id="9" dur="1" fill="hold">
                                          <p:stCondLst>
                                            <p:cond delay="0"/>
                                          </p:stCondLst>
                                        </p:cTn>
                                        <p:tgtEl>
                                          <p:spTgt spid="50282"/>
                                        </p:tgtEl>
                                        <p:attrNameLst>
                                          <p:attrName>style.visibility</p:attrName>
                                        </p:attrNameLst>
                                      </p:cBhvr>
                                      <p:to>
                                        <p:strVal val="visible"/>
                                      </p:to>
                                    </p:set>
                                    <p:anim calcmode="lin" valueType="num">
                                      <p:cBhvr>
                                        <p:cTn id="10" dur="500" fill="hold"/>
                                        <p:tgtEl>
                                          <p:spTgt spid="50282"/>
                                        </p:tgtEl>
                                        <p:attrNameLst>
                                          <p:attrName>ppt_w</p:attrName>
                                        </p:attrNameLst>
                                      </p:cBhvr>
                                      <p:tavLst>
                                        <p:tav tm="0">
                                          <p:val>
                                            <p:fltVal val="0"/>
                                          </p:val>
                                        </p:tav>
                                        <p:tav tm="100000">
                                          <p:val>
                                            <p:strVal val="#ppt_w"/>
                                          </p:val>
                                        </p:tav>
                                      </p:tavLst>
                                    </p:anim>
                                    <p:anim calcmode="lin" valueType="num">
                                      <p:cBhvr>
                                        <p:cTn id="11" dur="500" fill="hold"/>
                                        <p:tgtEl>
                                          <p:spTgt spid="5028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
                                            </p:cond>
                                          </p:stCondLst>
                                          <p:endCondLst>
                                            <p:cond evt="onStopAudio" delay="0">
                                              <p:tgtEl>
                                                <p:sldTgt/>
                                              </p:tgtEl>
                                            </p:cond>
                                          </p:endCondLst>
                                        </p:cTn>
                                        <p:tgtEl>
                                          <p:sndTgt r:embed="rId2" name="whoosh.wav"/>
                                        </p:tgtEl>
                                      </p:cMediaNode>
                                    </p:audio>
                                  </p:sub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50284"/>
                                        </p:tgtEl>
                                        <p:attrNameLst>
                                          <p:attrName>style.visibility</p:attrName>
                                        </p:attrNameLst>
                                      </p:cBhvr>
                                      <p:to>
                                        <p:strVal val="visible"/>
                                      </p:to>
                                    </p:set>
                                    <p:animEffect transition="in" filter="blinds(vertical)">
                                      <p:cBhvr>
                                        <p:cTn id="15" dur="500"/>
                                        <p:tgtEl>
                                          <p:spTgt spid="50284"/>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0336"/>
                                        </p:tgtEl>
                                        <p:attrNameLst>
                                          <p:attrName>style.visibility</p:attrName>
                                        </p:attrNameLst>
                                      </p:cBhvr>
                                      <p:to>
                                        <p:strVal val="visible"/>
                                      </p:to>
                                    </p:set>
                                    <p:animEffect transition="in" filter="wipe(left)">
                                      <p:cBhvr>
                                        <p:cTn id="20" dur="500"/>
                                        <p:tgtEl>
                                          <p:spTgt spid="50336"/>
                                        </p:tgtEl>
                                      </p:cBhvr>
                                    </p:animEffect>
                                  </p:childTnLst>
                                  <p:subTnLst>
                                    <p:audio>
                                      <p:cMediaNode>
                                        <p:cTn display="0" masterRel="sameClick">
                                          <p:stCondLst>
                                            <p:cond evt="begin" delay="0">
                                              <p:tn val="18"/>
                                            </p:cond>
                                          </p:stCondLst>
                                          <p:endCondLst>
                                            <p:cond evt="onStopAudio" delay="0">
                                              <p:tgtEl>
                                                <p:sldTgt/>
                                              </p:tgtEl>
                                            </p:cond>
                                          </p:endCondLst>
                                        </p:cTn>
                                        <p:tgtEl>
                                          <p:sndTgt r:embed="rId4"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285"/>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0288"/>
                                        </p:tgtEl>
                                        <p:attrNameLst>
                                          <p:attrName>style.visibility</p:attrName>
                                        </p:attrNameLst>
                                      </p:cBhvr>
                                      <p:to>
                                        <p:strVal val="visible"/>
                                      </p:to>
                                    </p:set>
                                    <p:animEffect transition="in" filter="wipe(up)">
                                      <p:cBhvr>
                                        <p:cTn id="29" dur="500"/>
                                        <p:tgtEl>
                                          <p:spTgt spid="50288"/>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0287"/>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0290"/>
                                        </p:tgtEl>
                                        <p:attrNameLst>
                                          <p:attrName>style.visibility</p:attrName>
                                        </p:attrNameLst>
                                      </p:cBhvr>
                                      <p:to>
                                        <p:strVal val="visible"/>
                                      </p:to>
                                    </p:set>
                                    <p:animEffect transition="in" filter="wipe(up)">
                                      <p:cBhvr>
                                        <p:cTn id="38" dur="500"/>
                                        <p:tgtEl>
                                          <p:spTgt spid="50290"/>
                                        </p:tgtEl>
                                      </p:cBhvr>
                                    </p:animEffect>
                                  </p:childTnLst>
                                  <p:subTnLst>
                                    <p:audio>
                                      <p:cMediaNode>
                                        <p:cTn display="0" masterRel="sameClick">
                                          <p:stCondLst>
                                            <p:cond evt="begin" delay="0">
                                              <p:tn val="36"/>
                                            </p:cond>
                                          </p:stCondLst>
                                          <p:endCondLst>
                                            <p:cond evt="onStopAudio" delay="0">
                                              <p:tgtEl>
                                                <p:sldTgt/>
                                              </p:tgtEl>
                                            </p:cond>
                                          </p:endCondLst>
                                        </p:cTn>
                                        <p:tgtEl>
                                          <p:sndTgt r:embed="rId3"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289"/>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333"/>
                                        </p:tgtEl>
                                        <p:attrNameLst>
                                          <p:attrName>style.visibility</p:attrName>
                                        </p:attrNameLst>
                                      </p:cBhvr>
                                      <p:to>
                                        <p:strVal val="visible"/>
                                      </p:to>
                                    </p:set>
                                    <p:animEffect transition="in" filter="box(out)">
                                      <p:cBhvr>
                                        <p:cTn id="47" dur="500"/>
                                        <p:tgtEl>
                                          <p:spTgt spid="50333"/>
                                        </p:tgtEl>
                                      </p:cBhvr>
                                    </p:animEffect>
                                  </p:childTnLst>
                                  <p:subTnLst>
                                    <p:audio>
                                      <p:cMediaNode>
                                        <p:cTn display="0" masterRel="sameClick">
                                          <p:stCondLst>
                                            <p:cond evt="begin" delay="0">
                                              <p:tn val="4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 grpId="0" autoUpdateAnimBg="0"/>
      <p:bldP spid="50282" grpId="0" animBg="1"/>
      <p:bldP spid="50284" grpId="0" animBg="1" autoUpdateAnimBg="0"/>
      <p:bldP spid="50285" grpId="0" autoUpdateAnimBg="0"/>
      <p:bldP spid="50287" grpId="0" autoUpdateAnimBg="0"/>
      <p:bldP spid="50288" grpId="0" animBg="1"/>
      <p:bldP spid="50289" grpId="0" autoUpdateAnimBg="0"/>
      <p:bldP spid="50290" grpId="0" animBg="1"/>
      <p:bldP spid="5033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4" name="Rectangle 114"/>
          <p:cNvSpPr>
            <a:spLocks noChangeArrowheads="1"/>
          </p:cNvSpPr>
          <p:nvPr/>
        </p:nvSpPr>
        <p:spPr bwMode="auto">
          <a:xfrm>
            <a:off x="1371600" y="2667000"/>
            <a:ext cx="6324600" cy="19177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kumimoji="1" lang="en-US" altLang="zh-CN" b="1"/>
              <a:t>         </a:t>
            </a:r>
            <a:r>
              <a:rPr kumimoji="1" lang="en-US" altLang="zh-CN" b="1">
                <a:solidFill>
                  <a:srgbClr val="008000"/>
                </a:solidFill>
              </a:rPr>
              <a:t>1</a:t>
            </a:r>
            <a:r>
              <a:rPr kumimoji="1" lang="zh-CN" altLang="en-US" b="1">
                <a:solidFill>
                  <a:srgbClr val="008000"/>
                </a:solidFill>
              </a:rPr>
              <a:t>在第一行中共有</a:t>
            </a:r>
            <a:r>
              <a:rPr kumimoji="1" lang="en-US" altLang="zh-CN" b="1">
                <a:solidFill>
                  <a:srgbClr val="008000"/>
                </a:solidFill>
              </a:rPr>
              <a:t>4</a:t>
            </a:r>
            <a:r>
              <a:rPr kumimoji="1" lang="zh-CN" altLang="en-US" b="1">
                <a:solidFill>
                  <a:srgbClr val="008000"/>
                </a:solidFill>
              </a:rPr>
              <a:t>种取法，为保持上述性质的成立，第二行中的</a:t>
            </a:r>
            <a:r>
              <a:rPr kumimoji="1" lang="en-US" altLang="zh-CN" b="1">
                <a:solidFill>
                  <a:srgbClr val="008000"/>
                </a:solidFill>
              </a:rPr>
              <a:t>1</a:t>
            </a:r>
            <a:r>
              <a:rPr kumimoji="1" lang="zh-CN" altLang="en-US" b="1">
                <a:solidFill>
                  <a:srgbClr val="008000"/>
                </a:solidFill>
              </a:rPr>
              <a:t>还有两种取法。当第二行的</a:t>
            </a:r>
            <a:r>
              <a:rPr kumimoji="1" lang="en-US" altLang="zh-CN" b="1">
                <a:solidFill>
                  <a:srgbClr val="008000"/>
                </a:solidFill>
              </a:rPr>
              <a:t>1</a:t>
            </a:r>
            <a:r>
              <a:rPr kumimoji="1" lang="zh-CN" altLang="en-US" b="1">
                <a:solidFill>
                  <a:srgbClr val="008000"/>
                </a:solidFill>
              </a:rPr>
              <a:t>也取定后，第三行与第四行的</a:t>
            </a:r>
            <a:r>
              <a:rPr kumimoji="1" lang="en-US" altLang="zh-CN" b="1">
                <a:solidFill>
                  <a:srgbClr val="008000"/>
                </a:solidFill>
              </a:rPr>
              <a:t>1</a:t>
            </a:r>
            <a:r>
              <a:rPr kumimoji="1" lang="zh-CN" altLang="en-US" b="1">
                <a:solidFill>
                  <a:srgbClr val="008000"/>
                </a:solidFill>
              </a:rPr>
              <a:t>就完全定位了，故一共可作出</a:t>
            </a:r>
            <a:r>
              <a:rPr kumimoji="1" lang="en-US" altLang="zh-CN" b="1">
                <a:solidFill>
                  <a:srgbClr val="008000"/>
                </a:solidFill>
              </a:rPr>
              <a:t>8</a:t>
            </a:r>
            <a:r>
              <a:rPr kumimoji="1" lang="zh-CN" altLang="en-US" b="1">
                <a:solidFill>
                  <a:srgbClr val="008000"/>
                </a:solidFill>
              </a:rPr>
              <a:t>个不同的最简方阵，称之为基本魔方并记之为</a:t>
            </a:r>
            <a:r>
              <a:rPr kumimoji="1" lang="en-US" altLang="zh-CN" b="1">
                <a:solidFill>
                  <a:srgbClr val="008000"/>
                </a:solidFill>
              </a:rPr>
              <a:t>Q</a:t>
            </a:r>
            <a:r>
              <a:rPr kumimoji="1" lang="en-US" altLang="zh-CN" b="1" baseline="-30000">
                <a:solidFill>
                  <a:srgbClr val="008000"/>
                </a:solidFill>
              </a:rPr>
              <a:t>1</a:t>
            </a:r>
            <a:r>
              <a:rPr kumimoji="1" lang="zh-CN" altLang="en-US" b="1">
                <a:solidFill>
                  <a:srgbClr val="008000"/>
                </a:solidFill>
              </a:rPr>
              <a:t>，</a:t>
            </a:r>
            <a:r>
              <a:rPr kumimoji="1" lang="en-US" altLang="zh-CN" b="1">
                <a:solidFill>
                  <a:srgbClr val="008000"/>
                </a:solidFill>
              </a:rPr>
              <a:t>… </a:t>
            </a:r>
            <a:r>
              <a:rPr kumimoji="1" lang="zh-CN" altLang="en-US" b="1">
                <a:solidFill>
                  <a:srgbClr val="008000"/>
                </a:solidFill>
              </a:rPr>
              <a:t>，</a:t>
            </a:r>
            <a:r>
              <a:rPr kumimoji="1" lang="en-US" altLang="zh-CN" b="1">
                <a:solidFill>
                  <a:srgbClr val="008000"/>
                </a:solidFill>
              </a:rPr>
              <a:t>Q</a:t>
            </a:r>
            <a:r>
              <a:rPr kumimoji="1" lang="en-US" altLang="zh-CN" b="1" baseline="-30000">
                <a:solidFill>
                  <a:srgbClr val="008000"/>
                </a:solidFill>
              </a:rPr>
              <a:t>8</a:t>
            </a:r>
            <a:r>
              <a:rPr kumimoji="1" lang="en-US" altLang="zh-CN">
                <a:solidFill>
                  <a:srgbClr val="008000"/>
                </a:solidFill>
                <a:ea typeface="宋体" pitchFamily="2" charset="-122"/>
              </a:rPr>
              <a:t> </a:t>
            </a:r>
          </a:p>
        </p:txBody>
      </p:sp>
      <p:sp>
        <p:nvSpPr>
          <p:cNvPr id="51261" name="Rectangle 61"/>
          <p:cNvSpPr>
            <a:spLocks noChangeArrowheads="1"/>
          </p:cNvSpPr>
          <p:nvPr/>
        </p:nvSpPr>
        <p:spPr bwMode="auto">
          <a:xfrm>
            <a:off x="152400" y="304800"/>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kumimoji="1" lang="zh-CN" altLang="en-US" b="1"/>
              <a:t>仍以</a:t>
            </a:r>
            <a:r>
              <a:rPr kumimoji="1" lang="en-US" altLang="zh-CN" b="1"/>
              <a:t>4</a:t>
            </a:r>
            <a:r>
              <a:rPr kumimoji="1" lang="zh-CN" altLang="en-US" b="1"/>
              <a:t>阶方阵为例。</a:t>
            </a:r>
          </a:p>
          <a:p>
            <a:pPr indent="276225" algn="just"/>
            <a:r>
              <a:rPr kumimoji="1" lang="zh-CN" altLang="en-US" b="1"/>
              <a:t>令</a:t>
            </a:r>
            <a:r>
              <a:rPr kumimoji="1" lang="en-US" altLang="zh-CN" b="1"/>
              <a:t>R</a:t>
            </a:r>
            <a:r>
              <a:rPr kumimoji="1" lang="zh-CN" altLang="en-US" b="1"/>
              <a:t>为行和，</a:t>
            </a:r>
            <a:r>
              <a:rPr kumimoji="1" lang="en-US" altLang="zh-CN" b="1"/>
              <a:t>C</a:t>
            </a:r>
            <a:r>
              <a:rPr kumimoji="1" lang="zh-CN" altLang="en-US" b="1"/>
              <a:t>为列和，</a:t>
            </a:r>
            <a:r>
              <a:rPr kumimoji="1" lang="en-US" altLang="zh-CN" b="1"/>
              <a:t>D</a:t>
            </a:r>
            <a:r>
              <a:rPr kumimoji="1" lang="zh-CN" altLang="en-US" b="1"/>
              <a:t>为对角线和，</a:t>
            </a:r>
            <a:r>
              <a:rPr kumimoji="1" lang="en-US" altLang="zh-CN" b="1"/>
              <a:t>S</a:t>
            </a:r>
            <a:r>
              <a:rPr kumimoji="1" lang="zh-CN" altLang="en-US" b="1"/>
              <a:t>为小方块和</a:t>
            </a:r>
          </a:p>
          <a:p>
            <a:pPr indent="276225" algn="just"/>
            <a:r>
              <a:rPr kumimoji="1" lang="zh-CN" altLang="en-US" b="1"/>
              <a:t>定义</a:t>
            </a:r>
            <a:r>
              <a:rPr kumimoji="1" lang="en-US" altLang="zh-CN" b="1"/>
              <a:t>0-</a:t>
            </a:r>
            <a:r>
              <a:rPr kumimoji="1" lang="zh-CN" altLang="en-US" b="1"/>
              <a:t>方：</a:t>
            </a:r>
            <a:r>
              <a:rPr kumimoji="1" lang="en-US" altLang="zh-CN" b="1"/>
              <a:t>R=C=D=S=0    </a:t>
            </a:r>
          </a:p>
          <a:p>
            <a:pPr indent="276225" algn="just"/>
            <a:r>
              <a:rPr kumimoji="1" lang="zh-CN" altLang="en-US" b="1"/>
              <a:t>定义</a:t>
            </a:r>
            <a:r>
              <a:rPr kumimoji="1" lang="en-US" altLang="zh-CN" b="1"/>
              <a:t>1-</a:t>
            </a:r>
            <a:r>
              <a:rPr kumimoji="1" lang="zh-CN" altLang="en-US" b="1"/>
              <a:t>方：</a:t>
            </a:r>
            <a:r>
              <a:rPr kumimoji="1" lang="en-US" altLang="zh-CN" b="1"/>
              <a:t>R=C=D=S=4</a:t>
            </a:r>
          </a:p>
        </p:txBody>
      </p:sp>
      <p:sp>
        <p:nvSpPr>
          <p:cNvPr id="51262" name="Rectangle 62"/>
          <p:cNvSpPr>
            <a:spLocks noChangeArrowheads="1"/>
          </p:cNvSpPr>
          <p:nvPr/>
        </p:nvSpPr>
        <p:spPr bwMode="auto">
          <a:xfrm>
            <a:off x="457200" y="1905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R=C=D=S=1</a:t>
            </a:r>
            <a:r>
              <a:rPr kumimoji="1" lang="zh-CN" altLang="en-US" b="1"/>
              <a:t>的方阵构成的线性空间具有什么样的性质？</a:t>
            </a:r>
          </a:p>
        </p:txBody>
      </p:sp>
      <p:grpSp>
        <p:nvGrpSpPr>
          <p:cNvPr id="51265" name="Group 65"/>
          <p:cNvGrpSpPr>
            <a:grpSpLocks/>
          </p:cNvGrpSpPr>
          <p:nvPr/>
        </p:nvGrpSpPr>
        <p:grpSpPr bwMode="auto">
          <a:xfrm>
            <a:off x="0" y="4953000"/>
            <a:ext cx="1593850" cy="1631950"/>
            <a:chOff x="2051" y="1696"/>
            <a:chExt cx="1004" cy="1028"/>
          </a:xfrm>
        </p:grpSpPr>
        <p:sp>
          <p:nvSpPr>
            <p:cNvPr id="51266" name="Freeform 66"/>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51267" name="Group 67"/>
            <p:cNvGrpSpPr>
              <a:grpSpLocks/>
            </p:cNvGrpSpPr>
            <p:nvPr/>
          </p:nvGrpSpPr>
          <p:grpSpPr bwMode="auto">
            <a:xfrm rot="1123344">
              <a:off x="2441" y="2029"/>
              <a:ext cx="511" cy="637"/>
              <a:chOff x="2308" y="1206"/>
              <a:chExt cx="710" cy="940"/>
            </a:xfrm>
          </p:grpSpPr>
          <p:sp>
            <p:nvSpPr>
              <p:cNvPr id="51268" name="Freeform 68"/>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51269" name="Freeform 69"/>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70" name="Freeform 70"/>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51271" name="Group 71"/>
            <p:cNvGrpSpPr>
              <a:grpSpLocks/>
            </p:cNvGrpSpPr>
            <p:nvPr/>
          </p:nvGrpSpPr>
          <p:grpSpPr bwMode="auto">
            <a:xfrm rot="1123344">
              <a:off x="2051" y="1977"/>
              <a:ext cx="454" cy="747"/>
              <a:chOff x="1799" y="1328"/>
              <a:chExt cx="630" cy="1101"/>
            </a:xfrm>
          </p:grpSpPr>
          <p:grpSp>
            <p:nvGrpSpPr>
              <p:cNvPr id="51272" name="Group 72"/>
              <p:cNvGrpSpPr>
                <a:grpSpLocks/>
              </p:cNvGrpSpPr>
              <p:nvPr/>
            </p:nvGrpSpPr>
            <p:grpSpPr bwMode="auto">
              <a:xfrm>
                <a:off x="1968" y="1328"/>
                <a:ext cx="461" cy="1101"/>
                <a:chOff x="1968" y="1328"/>
                <a:chExt cx="461" cy="1101"/>
              </a:xfrm>
            </p:grpSpPr>
            <p:sp>
              <p:nvSpPr>
                <p:cNvPr id="51273" name="Freeform 73"/>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51274" name="Freeform 74"/>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75" name="Group 75"/>
              <p:cNvGrpSpPr>
                <a:grpSpLocks/>
              </p:cNvGrpSpPr>
              <p:nvPr/>
            </p:nvGrpSpPr>
            <p:grpSpPr bwMode="auto">
              <a:xfrm>
                <a:off x="1799" y="1444"/>
                <a:ext cx="549" cy="922"/>
                <a:chOff x="1799" y="1444"/>
                <a:chExt cx="549" cy="922"/>
              </a:xfrm>
            </p:grpSpPr>
            <p:sp>
              <p:nvSpPr>
                <p:cNvPr id="51276" name="Freeform 76"/>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51277" name="Freeform 77"/>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78" name="Freeform 78"/>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51279" name="Group 79"/>
            <p:cNvGrpSpPr>
              <a:grpSpLocks/>
            </p:cNvGrpSpPr>
            <p:nvPr/>
          </p:nvGrpSpPr>
          <p:grpSpPr bwMode="auto">
            <a:xfrm rot="1123344">
              <a:off x="2327" y="1696"/>
              <a:ext cx="255" cy="314"/>
              <a:chOff x="1947" y="869"/>
              <a:chExt cx="355" cy="463"/>
            </a:xfrm>
          </p:grpSpPr>
          <p:grpSp>
            <p:nvGrpSpPr>
              <p:cNvPr id="51280" name="Group 80"/>
              <p:cNvGrpSpPr>
                <a:grpSpLocks/>
              </p:cNvGrpSpPr>
              <p:nvPr/>
            </p:nvGrpSpPr>
            <p:grpSpPr bwMode="auto">
              <a:xfrm>
                <a:off x="1982" y="1005"/>
                <a:ext cx="305" cy="220"/>
                <a:chOff x="1982" y="1005"/>
                <a:chExt cx="305" cy="220"/>
              </a:xfrm>
            </p:grpSpPr>
            <p:sp>
              <p:nvSpPr>
                <p:cNvPr id="51281" name="Freeform 81"/>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51282" name="Freeform 82"/>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51283" name="Freeform 83"/>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51284" name="Group 84"/>
              <p:cNvGrpSpPr>
                <a:grpSpLocks/>
              </p:cNvGrpSpPr>
              <p:nvPr/>
            </p:nvGrpSpPr>
            <p:grpSpPr bwMode="auto">
              <a:xfrm>
                <a:off x="1997" y="1009"/>
                <a:ext cx="257" cy="143"/>
                <a:chOff x="1997" y="1009"/>
                <a:chExt cx="257" cy="143"/>
              </a:xfrm>
            </p:grpSpPr>
            <p:sp>
              <p:nvSpPr>
                <p:cNvPr id="51285" name="Freeform 85"/>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1286" name="Freeform 86"/>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1287" name="Freeform 87"/>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51288" name="Group 88"/>
              <p:cNvGrpSpPr>
                <a:grpSpLocks/>
              </p:cNvGrpSpPr>
              <p:nvPr/>
            </p:nvGrpSpPr>
            <p:grpSpPr bwMode="auto">
              <a:xfrm>
                <a:off x="2027" y="1019"/>
                <a:ext cx="218" cy="158"/>
                <a:chOff x="2027" y="1019"/>
                <a:chExt cx="218" cy="158"/>
              </a:xfrm>
            </p:grpSpPr>
            <p:sp>
              <p:nvSpPr>
                <p:cNvPr id="51289" name="Freeform 89"/>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51290" name="Oval 90"/>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51291" name="Freeform 91"/>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51292" name="Oval 92"/>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51293" name="Freeform 93"/>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94" name="Freeform 94"/>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5" name="Freeform 95"/>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51296" name="Freeform 96"/>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51297" name="Group 97"/>
            <p:cNvGrpSpPr>
              <a:grpSpLocks/>
            </p:cNvGrpSpPr>
            <p:nvPr/>
          </p:nvGrpSpPr>
          <p:grpSpPr bwMode="auto">
            <a:xfrm rot="1123344">
              <a:off x="2928" y="1942"/>
              <a:ext cx="127" cy="227"/>
              <a:chOff x="2833" y="962"/>
              <a:chExt cx="176" cy="334"/>
            </a:xfrm>
          </p:grpSpPr>
          <p:sp>
            <p:nvSpPr>
              <p:cNvPr id="51298" name="Freeform 98"/>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99" name="Freeform 99"/>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51300" name="Freeform 100"/>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51301" name="Freeform 101"/>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302" name="Freeform 102"/>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303" name="Freeform 103"/>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304" name="Freeform 104"/>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51305" name="Freeform 105"/>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51306" name="Freeform 106"/>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307" name="Freeform 107"/>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308" name="Freeform 108"/>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309" name="Freeform 109"/>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310" name="Freeform 110"/>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311" name="Freeform 111"/>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312" name="Freeform 112"/>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51313" name="AutoShape 113"/>
          <p:cNvSpPr>
            <a:spLocks noChangeArrowheads="1"/>
          </p:cNvSpPr>
          <p:nvPr/>
        </p:nvSpPr>
        <p:spPr bwMode="auto">
          <a:xfrm>
            <a:off x="1371600" y="2286000"/>
            <a:ext cx="5562600" cy="2133600"/>
          </a:xfrm>
          <a:prstGeom prst="cloudCallout">
            <a:avLst>
              <a:gd name="adj1" fmla="val -53227"/>
              <a:gd name="adj2" fmla="val 83481"/>
            </a:avLst>
          </a:prstGeom>
          <a:solidFill>
            <a:schemeClr val="folHlink"/>
          </a:solidFill>
          <a:ln w="9525">
            <a:solidFill>
              <a:schemeClr val="tx1"/>
            </a:solidFill>
            <a:round/>
            <a:headEnd/>
            <a:tailEnd/>
          </a:ln>
          <a:effectLst>
            <a:outerShdw dist="107763" dir="2700000" algn="ctr" rotWithShape="0">
              <a:schemeClr val="bg2"/>
            </a:outerShdw>
          </a:effectLst>
        </p:spPr>
        <p:txBody>
          <a:bodyPr/>
          <a:lstStyle/>
          <a:p>
            <a:r>
              <a:rPr kumimoji="1" lang="zh-CN" altLang="en-US" b="1">
                <a:solidFill>
                  <a:srgbClr val="FF3300"/>
                </a:solidFill>
              </a:rPr>
              <a:t>类似于构造</a:t>
            </a:r>
            <a:r>
              <a:rPr kumimoji="1" lang="en-US" altLang="zh-CN" b="1">
                <a:solidFill>
                  <a:srgbClr val="FF3300"/>
                </a:solidFill>
              </a:rPr>
              <a:t>n</a:t>
            </a:r>
            <a:r>
              <a:rPr kumimoji="1" lang="zh-CN" altLang="en-US" b="1">
                <a:solidFill>
                  <a:srgbClr val="FF3300"/>
                </a:solidFill>
              </a:rPr>
              <a:t>维欧氏空间的标准基，利用</a:t>
            </a:r>
            <a:r>
              <a:rPr kumimoji="1" lang="en-US" altLang="zh-CN" b="1">
                <a:solidFill>
                  <a:srgbClr val="FF3300"/>
                </a:solidFill>
              </a:rPr>
              <a:t>0</a:t>
            </a:r>
            <a:r>
              <a:rPr kumimoji="1" lang="zh-CN" altLang="en-US" b="1">
                <a:solidFill>
                  <a:srgbClr val="FF3300"/>
                </a:solidFill>
              </a:rPr>
              <a:t>和</a:t>
            </a:r>
            <a:r>
              <a:rPr kumimoji="1" lang="en-US" altLang="zh-CN" b="1">
                <a:solidFill>
                  <a:srgbClr val="FF3300"/>
                </a:solidFill>
              </a:rPr>
              <a:t>1</a:t>
            </a:r>
            <a:r>
              <a:rPr kumimoji="1" lang="zh-CN" altLang="en-US" b="1">
                <a:solidFill>
                  <a:srgbClr val="FF3300"/>
                </a:solidFill>
              </a:rPr>
              <a:t>我们来构造一些</a:t>
            </a:r>
            <a:r>
              <a:rPr kumimoji="1" lang="en-US" altLang="zh-CN" b="1">
                <a:solidFill>
                  <a:srgbClr val="FF3300"/>
                </a:solidFill>
              </a:rPr>
              <a:t>R=C=D=S=1</a:t>
            </a:r>
            <a:r>
              <a:rPr kumimoji="1" lang="zh-CN" altLang="en-US" b="1">
                <a:solidFill>
                  <a:srgbClr val="FF3300"/>
                </a:solidFill>
              </a:rPr>
              <a:t>的最简单的方阵。</a:t>
            </a:r>
          </a:p>
          <a:p>
            <a:pPr algn="ctr"/>
            <a:endParaRPr lang="en-US" altLang="zh-CN" b="1">
              <a:solidFill>
                <a:srgbClr val="FF3300"/>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62"/>
                                        </p:tgtEl>
                                        <p:attrNameLst>
                                          <p:attrName>style.visibility</p:attrName>
                                        </p:attrNameLst>
                                      </p:cBhvr>
                                      <p:to>
                                        <p:strVal val="visible"/>
                                      </p:to>
                                    </p:set>
                                    <p:anim calcmode="lin" valueType="num">
                                      <p:cBhvr additive="base">
                                        <p:cTn id="7" dur="500" fill="hold"/>
                                        <p:tgtEl>
                                          <p:spTgt spid="51262"/>
                                        </p:tgtEl>
                                        <p:attrNameLst>
                                          <p:attrName>ppt_x</p:attrName>
                                        </p:attrNameLst>
                                      </p:cBhvr>
                                      <p:tavLst>
                                        <p:tav tm="0">
                                          <p:val>
                                            <p:strVal val="0-#ppt_w/2"/>
                                          </p:val>
                                        </p:tav>
                                        <p:tav tm="100000">
                                          <p:val>
                                            <p:strVal val="#ppt_x"/>
                                          </p:val>
                                        </p:tav>
                                      </p:tavLst>
                                    </p:anim>
                                    <p:anim calcmode="lin" valueType="num">
                                      <p:cBhvr additive="base">
                                        <p:cTn id="8" dur="500" fill="hold"/>
                                        <p:tgtEl>
                                          <p:spTgt spid="512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1265"/>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1313"/>
                                        </p:tgtEl>
                                        <p:attrNameLst>
                                          <p:attrName>style.visibility</p:attrName>
                                        </p:attrNameLst>
                                      </p:cBhvr>
                                      <p:to>
                                        <p:strVal val="visible"/>
                                      </p:to>
                                    </p:set>
                                  </p:childTnLst>
                                  <p:subTnLst>
                                    <p:set>
                                      <p:cBhvr override="childStyle">
                                        <p:cTn dur="1" fill="hold" display="0" masterRel="nextClick" afterEffect="1"/>
                                        <p:tgtEl>
                                          <p:spTgt spid="51313"/>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314"/>
                                        </p:tgtEl>
                                        <p:attrNameLst>
                                          <p:attrName>style.visibility</p:attrName>
                                        </p:attrNameLst>
                                      </p:cBhvr>
                                      <p:to>
                                        <p:strVal val="visible"/>
                                      </p:to>
                                    </p:set>
                                    <p:animEffect transition="in" filter="wipe(left)">
                                      <p:cBhvr>
                                        <p:cTn id="20" dur="500"/>
                                        <p:tgtEl>
                                          <p:spTgt spid="51314"/>
                                        </p:tgtEl>
                                      </p:cBhvr>
                                    </p:animEffect>
                                  </p:childTnLst>
                                  <p:subTnLst>
                                    <p:audio>
                                      <p:cMediaNode>
                                        <p:cTn display="0" masterRel="sameClick">
                                          <p:stCondLst>
                                            <p:cond evt="begin" delay="0">
                                              <p:tn val="18"/>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4" grpId="0" animBg="1" autoUpdateAnimBg="0"/>
      <p:bldP spid="51262" grpId="0" autoUpdateAnimBg="0"/>
      <p:bldP spid="513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AutoShape 6" descr="白色大理石"/>
          <p:cNvSpPr>
            <a:spLocks noChangeArrowheads="1"/>
          </p:cNvSpPr>
          <p:nvPr/>
        </p:nvSpPr>
        <p:spPr bwMode="auto">
          <a:xfrm>
            <a:off x="1954213" y="457200"/>
            <a:ext cx="4598987" cy="838200"/>
          </a:xfrm>
          <a:prstGeom prst="bevel">
            <a:avLst>
              <a:gd name="adj" fmla="val 12500"/>
            </a:avLst>
          </a:prstGeom>
          <a:blipFill dpi="0" rotWithShape="0">
            <a:blip r:embed="rId3"/>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600" b="1">
                <a:solidFill>
                  <a:srgbClr val="0000FF"/>
                </a:solidFill>
                <a:latin typeface="Arial" pitchFamily="34" charset="0"/>
                <a:ea typeface="宋体" pitchFamily="2" charset="-122"/>
              </a:rPr>
              <a:t>§9</a:t>
            </a:r>
            <a:r>
              <a:rPr lang="en-US" altLang="zh-CN" sz="3600" b="1">
                <a:solidFill>
                  <a:schemeClr val="tx2"/>
                </a:solidFill>
                <a:latin typeface="Arial" pitchFamily="34" charset="0"/>
                <a:ea typeface="宋体" pitchFamily="2" charset="-122"/>
              </a:rPr>
              <a:t>   </a:t>
            </a:r>
            <a:r>
              <a:rPr lang="zh-CN" altLang="en-US" sz="3600" b="1">
                <a:solidFill>
                  <a:schemeClr val="tx2"/>
                </a:solidFill>
                <a:effectLst>
                  <a:outerShdw blurRad="38100" dist="38100" dir="2700000" algn="tl">
                    <a:srgbClr val="C0C0C0"/>
                  </a:outerShdw>
                </a:effectLst>
                <a:latin typeface="Arial" pitchFamily="34" charset="0"/>
                <a:ea typeface="宋体" pitchFamily="2" charset="-122"/>
              </a:rPr>
              <a:t>逻辑模型 </a:t>
            </a:r>
          </a:p>
        </p:txBody>
      </p:sp>
      <p:sp>
        <p:nvSpPr>
          <p:cNvPr id="81928" name="Text Box 8"/>
          <p:cNvSpPr txBox="1">
            <a:spLocks noChangeArrowheads="1"/>
          </p:cNvSpPr>
          <p:nvPr/>
        </p:nvSpPr>
        <p:spPr bwMode="auto">
          <a:xfrm>
            <a:off x="533400" y="1524000"/>
            <a:ext cx="8077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欧几里得在不加证明而被直接采用的一些基本概念和公理的基础上。运用逻辑推理方法得出了一系列的定理、推论，从而建立了完整的欧几里得几何学，这一辉煌成果至今仍然是人类的宝贵财富。</a:t>
            </a:r>
          </a:p>
          <a:p>
            <a:pPr>
              <a:spcBef>
                <a:spcPct val="50000"/>
              </a:spcBef>
            </a:pPr>
            <a:r>
              <a:rPr lang="zh-CN" altLang="en-US" b="1"/>
              <a:t>        本章介绍的一些模型采用的也是类似的方法。建模者从问题应当具有的某些基本属性出发，运用逻辑推理方法或者导出满足这些基本属性的解来，或者证明在原有观念下问题不可能有解，从而从根本上改变人们对这一问题的看法</a:t>
            </a:r>
          </a:p>
        </p:txBody>
      </p:sp>
      <p:grpSp>
        <p:nvGrpSpPr>
          <p:cNvPr id="81930" name="Group 10"/>
          <p:cNvGrpSpPr>
            <a:grpSpLocks/>
          </p:cNvGrpSpPr>
          <p:nvPr/>
        </p:nvGrpSpPr>
        <p:grpSpPr bwMode="auto">
          <a:xfrm>
            <a:off x="0" y="5119688"/>
            <a:ext cx="8534400" cy="1128712"/>
            <a:chOff x="0" y="3225"/>
            <a:chExt cx="5376" cy="711"/>
          </a:xfrm>
        </p:grpSpPr>
        <p:sp>
          <p:nvSpPr>
            <p:cNvPr id="81924" name="Text Box 4"/>
            <p:cNvSpPr txBox="1">
              <a:spLocks noChangeArrowheads="1"/>
            </p:cNvSpPr>
            <p:nvPr/>
          </p:nvSpPr>
          <p:spPr bwMode="auto">
            <a:xfrm>
              <a:off x="0" y="3225"/>
              <a:ext cx="4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a typeface="宋体" pitchFamily="2" charset="-122"/>
                </a:rPr>
                <a:t>  § </a:t>
              </a:r>
              <a:r>
                <a:rPr kumimoji="1" lang="en-US" altLang="zh-CN" sz="2800" b="1">
                  <a:solidFill>
                    <a:srgbClr val="FF3300"/>
                  </a:solidFill>
                </a:rPr>
                <a:t>9.1  </a:t>
              </a:r>
              <a:r>
                <a:rPr kumimoji="1" lang="zh-CN" altLang="en-US" sz="2800" b="1">
                  <a:solidFill>
                    <a:srgbClr val="FF3300"/>
                  </a:solidFill>
                </a:rPr>
                <a:t>几个较为简单的问题</a:t>
              </a:r>
            </a:p>
          </p:txBody>
        </p:sp>
        <p:sp>
          <p:nvSpPr>
            <p:cNvPr id="81929" name="Rectangle 9"/>
            <p:cNvSpPr>
              <a:spLocks noChangeArrowheads="1"/>
            </p:cNvSpPr>
            <p:nvPr/>
          </p:nvSpPr>
          <p:spPr bwMode="auto">
            <a:xfrm>
              <a:off x="384" y="3648"/>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本节将采用逻辑推理方法讨论几个颇为有趣的问题。</a:t>
              </a:r>
              <a:r>
                <a:rPr kumimoji="1" lang="zh-CN" altLang="en-US">
                  <a:ea typeface="宋体" pitchFamily="2" charset="-122"/>
                </a:rPr>
                <a:t>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arn(inHorizontal)">
                                      <p:cBhvr>
                                        <p:cTn id="7" dur="500"/>
                                        <p:tgtEl>
                                          <p:spTgt spid="81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wipe(up)">
                                      <p:cBhvr>
                                        <p:cTn id="12" dur="500"/>
                                        <p:tgtEl>
                                          <p:spTgt spid="8192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30"/>
                                        </p:tgtEl>
                                        <p:attrNameLst>
                                          <p:attrName>style.visibility</p:attrName>
                                        </p:attrNameLst>
                                      </p:cBhvr>
                                      <p:to>
                                        <p:strVal val="visible"/>
                                      </p:to>
                                    </p:set>
                                    <p:animEffect transition="in" filter="wipe(left)">
                                      <p:cBhvr>
                                        <p:cTn id="17" dur="500"/>
                                        <p:tgtEl>
                                          <p:spTgt spid="8193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nimBg="1" autoUpdateAnimBg="0"/>
      <p:bldP spid="8192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09" name="Rectangle 85"/>
          <p:cNvSpPr>
            <a:spLocks noChangeArrowheads="1"/>
          </p:cNvSpPr>
          <p:nvPr/>
        </p:nvSpPr>
        <p:spPr bwMode="auto">
          <a:xfrm>
            <a:off x="0" y="2544763"/>
            <a:ext cx="9144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kumimoji="1" lang="en-US" altLang="zh-CN" sz="1000">
                <a:ea typeface="宋体" pitchFamily="2" charset="-122"/>
              </a:rPr>
              <a:t> </a:t>
            </a:r>
          </a:p>
          <a:p>
            <a:pPr indent="276225" algn="just" eaLnBrk="0" hangingPunct="0"/>
            <a:r>
              <a:rPr kumimoji="1" lang="en-US" altLang="zh-CN" sz="1000">
                <a:ea typeface="宋体" pitchFamily="2" charset="-122"/>
              </a:rPr>
              <a:t>                     </a:t>
            </a:r>
          </a:p>
          <a:p>
            <a:pPr indent="276225" algn="just" eaLnBrk="0" hangingPunct="0"/>
            <a:r>
              <a:rPr kumimoji="1" lang="en-US" altLang="zh-CN" sz="1000">
                <a:ea typeface="宋体" pitchFamily="2" charset="-122"/>
              </a:rPr>
              <a:t>                     </a:t>
            </a:r>
          </a:p>
          <a:p>
            <a:pPr indent="276225" algn="just" eaLnBrk="0" hangingPunct="0"/>
            <a:r>
              <a:rPr kumimoji="1" lang="en-US" altLang="zh-CN" sz="1000">
                <a:ea typeface="宋体" pitchFamily="2" charset="-122"/>
              </a:rPr>
              <a:t>                     </a:t>
            </a:r>
          </a:p>
          <a:p>
            <a:pPr indent="276225" algn="just" eaLnBrk="0" hangingPunct="0"/>
            <a:r>
              <a:rPr kumimoji="1" lang="en-US" altLang="zh-CN" sz="1000">
                <a:ea typeface="宋体" pitchFamily="2" charset="-122"/>
              </a:rPr>
              <a:t>                     </a:t>
            </a:r>
          </a:p>
          <a:p>
            <a:pPr indent="276225" algn="just" eaLnBrk="0" hangingPunct="0"/>
            <a:r>
              <a:rPr kumimoji="1" lang="en-US" altLang="zh-CN" sz="1000">
                <a:ea typeface="宋体" pitchFamily="2" charset="-122"/>
              </a:rPr>
              <a:t> </a:t>
            </a:r>
          </a:p>
          <a:p>
            <a:pPr indent="276225" eaLnBrk="0" hangingPunct="0"/>
            <a:endParaRPr kumimoji="1" lang="en-US" altLang="zh-CN">
              <a:ea typeface="宋体" pitchFamily="2" charset="-122"/>
            </a:endParaRPr>
          </a:p>
        </p:txBody>
      </p:sp>
      <p:graphicFrame>
        <p:nvGraphicFramePr>
          <p:cNvPr id="52329" name="Object 105"/>
          <p:cNvGraphicFramePr>
            <a:graphicFrameLocks noChangeAspect="1"/>
          </p:cNvGraphicFramePr>
          <p:nvPr/>
        </p:nvGraphicFramePr>
        <p:xfrm>
          <a:off x="609600" y="152400"/>
          <a:ext cx="8204200" cy="8140700"/>
        </p:xfrm>
        <a:graphic>
          <a:graphicData uri="http://schemas.openxmlformats.org/presentationml/2006/ole">
            <mc:AlternateContent xmlns:mc="http://schemas.openxmlformats.org/markup-compatibility/2006">
              <mc:Choice xmlns:v="urn:schemas-microsoft-com:vml" Requires="v">
                <p:oleObj spid="_x0000_s52334" name="Document" r:id="rId4" imgW="8100720" imgH="8710560" progId="Word.Document.8">
                  <p:embed/>
                </p:oleObj>
              </mc:Choice>
              <mc:Fallback>
                <p:oleObj name="Document" r:id="rId4" imgW="8100720" imgH="8710560" progId="Word.Document.8">
                  <p:embed/>
                  <p:pic>
                    <p:nvPicPr>
                      <p:cNvPr id="0" name="Object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2400"/>
                        <a:ext cx="8204200" cy="814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31" name="AutoShape 107"/>
          <p:cNvSpPr>
            <a:spLocks noChangeArrowheads="1"/>
          </p:cNvSpPr>
          <p:nvPr/>
        </p:nvSpPr>
        <p:spPr bwMode="auto">
          <a:xfrm>
            <a:off x="228600" y="4572000"/>
            <a:ext cx="8229600" cy="1676400"/>
          </a:xfrm>
          <a:prstGeom prst="roundRect">
            <a:avLst>
              <a:gd name="adj" fmla="val 36421"/>
            </a:avLst>
          </a:prstGeom>
          <a:solidFill>
            <a:schemeClr val="folHlink"/>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993300"/>
                </a:solidFill>
                <a:round/>
                <a:headEnd/>
                <a:tailEnd/>
              </a14:hiddenLine>
            </a:ext>
          </a:extLst>
        </p:spPr>
        <p:txBody>
          <a:bodyPr tIns="10800" bIns="10800" anchor="ctr"/>
          <a:lstStyle/>
          <a:p>
            <a:pPr marL="565150" indent="-565150"/>
            <a:r>
              <a:rPr lang="en-US" altLang="zh-CN">
                <a:ea typeface="宋体" pitchFamily="2" charset="-122"/>
              </a:rPr>
              <a:t>       </a:t>
            </a:r>
            <a:r>
              <a:rPr lang="zh-CN" altLang="en-US" b="1">
                <a:solidFill>
                  <a:schemeClr val="accent2"/>
                </a:solidFill>
              </a:rPr>
              <a:t>显然， </a:t>
            </a:r>
            <a:r>
              <a:rPr lang="en-US" altLang="zh-CN" b="1">
                <a:solidFill>
                  <a:schemeClr val="accent2"/>
                </a:solidFill>
              </a:rPr>
              <a:t>Dürer</a:t>
            </a:r>
            <a:r>
              <a:rPr lang="zh-CN" altLang="en-US" b="1">
                <a:solidFill>
                  <a:schemeClr val="accent2"/>
                </a:solidFill>
              </a:rPr>
              <a:t>空间（简称</a:t>
            </a:r>
            <a:r>
              <a:rPr lang="en-US" altLang="zh-CN" b="1">
                <a:solidFill>
                  <a:schemeClr val="accent2"/>
                </a:solidFill>
              </a:rPr>
              <a:t>D</a:t>
            </a:r>
            <a:r>
              <a:rPr lang="zh-CN" altLang="en-US" b="1">
                <a:solidFill>
                  <a:schemeClr val="accent2"/>
                </a:solidFill>
              </a:rPr>
              <a:t>空间）中任何一个元素都可以用</a:t>
            </a:r>
            <a:r>
              <a:rPr lang="en-US" altLang="zh-CN" b="1">
                <a:solidFill>
                  <a:schemeClr val="accent2"/>
                </a:solidFill>
              </a:rPr>
              <a:t>Q</a:t>
            </a:r>
            <a:r>
              <a:rPr lang="en-US" altLang="zh-CN" b="1" baseline="-30000">
                <a:solidFill>
                  <a:schemeClr val="accent2"/>
                </a:solidFill>
              </a:rPr>
              <a:t>1</a:t>
            </a:r>
            <a:r>
              <a:rPr lang="zh-CN" altLang="en-US" b="1">
                <a:solidFill>
                  <a:schemeClr val="accent2"/>
                </a:solidFill>
              </a:rPr>
              <a:t>，</a:t>
            </a:r>
            <a:r>
              <a:rPr lang="en-US" altLang="zh-CN" b="1">
                <a:solidFill>
                  <a:schemeClr val="accent2"/>
                </a:solidFill>
              </a:rPr>
              <a:t>Q</a:t>
            </a:r>
            <a:r>
              <a:rPr lang="en-US" altLang="zh-CN" b="1" baseline="-30000">
                <a:solidFill>
                  <a:schemeClr val="accent2"/>
                </a:solidFill>
              </a:rPr>
              <a:t>2</a:t>
            </a:r>
            <a:r>
              <a:rPr lang="zh-CN" altLang="en-US" b="1">
                <a:solidFill>
                  <a:schemeClr val="accent2"/>
                </a:solidFill>
              </a:rPr>
              <a:t>，</a:t>
            </a:r>
            <a:r>
              <a:rPr lang="en-US" altLang="zh-CN" b="1">
                <a:solidFill>
                  <a:schemeClr val="accent2"/>
                </a:solidFill>
              </a:rPr>
              <a:t>…</a:t>
            </a:r>
            <a:r>
              <a:rPr lang="zh-CN" altLang="en-US" b="1">
                <a:solidFill>
                  <a:schemeClr val="accent2"/>
                </a:solidFill>
              </a:rPr>
              <a:t>，</a:t>
            </a:r>
            <a:r>
              <a:rPr lang="en-US" altLang="zh-CN" b="1">
                <a:solidFill>
                  <a:schemeClr val="accent2"/>
                </a:solidFill>
              </a:rPr>
              <a:t>Q</a:t>
            </a:r>
            <a:r>
              <a:rPr lang="en-US" altLang="zh-CN" b="1" baseline="-30000">
                <a:solidFill>
                  <a:schemeClr val="accent2"/>
                </a:solidFill>
              </a:rPr>
              <a:t>8</a:t>
            </a:r>
            <a:r>
              <a:rPr lang="zh-CN" altLang="en-US" b="1">
                <a:solidFill>
                  <a:schemeClr val="accent2"/>
                </a:solidFill>
              </a:rPr>
              <a:t>来线性表示，但它们能否构成</a:t>
            </a:r>
            <a:r>
              <a:rPr lang="en-US" altLang="zh-CN" b="1">
                <a:solidFill>
                  <a:schemeClr val="accent2"/>
                </a:solidFill>
              </a:rPr>
              <a:t>D</a:t>
            </a:r>
            <a:r>
              <a:rPr lang="zh-CN" altLang="en-US" b="1">
                <a:solidFill>
                  <a:schemeClr val="accent2"/>
                </a:solidFill>
              </a:rPr>
              <a:t>空间的一组基呢？</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331"/>
                                        </p:tgtEl>
                                        <p:attrNameLst>
                                          <p:attrName>style.visibility</p:attrName>
                                        </p:attrNameLst>
                                      </p:cBhvr>
                                      <p:to>
                                        <p:strVal val="visible"/>
                                      </p:to>
                                    </p:set>
                                    <p:animEffect transition="in" filter="box(out)">
                                      <p:cBhvr>
                                        <p:cTn id="7" dur="500"/>
                                        <p:tgtEl>
                                          <p:spTgt spid="5233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67" name="Object 19"/>
          <p:cNvGraphicFramePr>
            <a:graphicFrameLocks noChangeAspect="1"/>
          </p:cNvGraphicFramePr>
          <p:nvPr/>
        </p:nvGraphicFramePr>
        <p:xfrm>
          <a:off x="684213" y="333375"/>
          <a:ext cx="7086600" cy="609600"/>
        </p:xfrm>
        <a:graphic>
          <a:graphicData uri="http://schemas.openxmlformats.org/presentationml/2006/ole">
            <mc:AlternateContent xmlns:mc="http://schemas.openxmlformats.org/markup-compatibility/2006">
              <mc:Choice xmlns:v="urn:schemas-microsoft-com:vml" Requires="v">
                <p:oleObj spid="_x0000_s53291" name="公式" r:id="rId3" imgW="1866600" imgH="228600" progId="Equation.3">
                  <p:embed/>
                </p:oleObj>
              </mc:Choice>
              <mc:Fallback>
                <p:oleObj name="公式" r:id="rId3" imgW="1866600" imgH="228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33375"/>
                        <a:ext cx="708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290" name="Group 42"/>
          <p:cNvGrpSpPr>
            <a:grpSpLocks/>
          </p:cNvGrpSpPr>
          <p:nvPr/>
        </p:nvGrpSpPr>
        <p:grpSpPr bwMode="auto">
          <a:xfrm>
            <a:off x="539750" y="981075"/>
            <a:ext cx="8101013" cy="2470150"/>
            <a:chOff x="0" y="672"/>
            <a:chExt cx="5952" cy="1991"/>
          </a:xfrm>
        </p:grpSpPr>
        <p:grpSp>
          <p:nvGrpSpPr>
            <p:cNvPr id="53287" name="Group 39"/>
            <p:cNvGrpSpPr>
              <a:grpSpLocks/>
            </p:cNvGrpSpPr>
            <p:nvPr/>
          </p:nvGrpSpPr>
          <p:grpSpPr bwMode="auto">
            <a:xfrm>
              <a:off x="0" y="672"/>
              <a:ext cx="5952" cy="687"/>
              <a:chOff x="0" y="672"/>
              <a:chExt cx="5952" cy="687"/>
            </a:xfrm>
          </p:grpSpPr>
          <p:sp>
            <p:nvSpPr>
              <p:cNvPr id="53263" name="Text Box 15"/>
              <p:cNvSpPr txBox="1">
                <a:spLocks noChangeArrowheads="1"/>
              </p:cNvSpPr>
              <p:nvPr/>
            </p:nvSpPr>
            <p:spPr bwMode="auto">
              <a:xfrm>
                <a:off x="0" y="672"/>
                <a:ext cx="595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solidFill>
                      <a:srgbClr val="008000"/>
                    </a:solidFill>
                  </a:rPr>
                  <a:t>容易看出：</a:t>
                </a:r>
              </a:p>
            </p:txBody>
          </p:sp>
          <p:graphicFrame>
            <p:nvGraphicFramePr>
              <p:cNvPr id="53268" name="Object 20"/>
              <p:cNvGraphicFramePr>
                <a:graphicFrameLocks noChangeAspect="1"/>
              </p:cNvGraphicFramePr>
              <p:nvPr/>
            </p:nvGraphicFramePr>
            <p:xfrm>
              <a:off x="192" y="1008"/>
              <a:ext cx="3987" cy="351"/>
            </p:xfrm>
            <a:graphic>
              <a:graphicData uri="http://schemas.openxmlformats.org/presentationml/2006/ole">
                <mc:AlternateContent xmlns:mc="http://schemas.openxmlformats.org/markup-compatibility/2006">
                  <mc:Choice xmlns:v="urn:schemas-microsoft-com:vml" Requires="v">
                    <p:oleObj spid="_x0000_s53292" name="公式" r:id="rId5" imgW="2603500" imgH="228600" progId="Equation.3">
                      <p:embed/>
                    </p:oleObj>
                  </mc:Choice>
                  <mc:Fallback>
                    <p:oleObj name="公式" r:id="rId5" imgW="2603500" imgH="2286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008"/>
                            <a:ext cx="3987"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70" name="Rectangle 22"/>
            <p:cNvSpPr>
              <a:spLocks noChangeArrowheads="1"/>
            </p:cNvSpPr>
            <p:nvPr/>
          </p:nvSpPr>
          <p:spPr bwMode="auto">
            <a:xfrm>
              <a:off x="0" y="1412"/>
              <a:ext cx="5568" cy="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Q</a:t>
              </a:r>
              <a:r>
                <a:rPr kumimoji="1" lang="en-US" altLang="zh-CN" b="1" baseline="-30000">
                  <a:solidFill>
                    <a:srgbClr val="008000"/>
                  </a:solidFill>
                </a:rPr>
                <a:t>1</a:t>
              </a:r>
              <a:r>
                <a:rPr kumimoji="1" lang="zh-CN" altLang="en-US" b="1">
                  <a:solidFill>
                    <a:srgbClr val="008000"/>
                  </a:solidFill>
                </a:rPr>
                <a:t>，</a:t>
              </a:r>
              <a:r>
                <a:rPr kumimoji="1" lang="en-US" altLang="zh-CN" b="1">
                  <a:solidFill>
                    <a:srgbClr val="008000"/>
                  </a:solidFill>
                </a:rPr>
                <a:t>…</a:t>
              </a:r>
              <a:r>
                <a:rPr kumimoji="1" lang="zh-CN" altLang="en-US" b="1">
                  <a:solidFill>
                    <a:srgbClr val="008000"/>
                  </a:solidFill>
                </a:rPr>
                <a:t>，</a:t>
              </a:r>
              <a:r>
                <a:rPr kumimoji="1" lang="en-US" altLang="zh-CN" b="1">
                  <a:solidFill>
                    <a:srgbClr val="008000"/>
                  </a:solidFill>
                </a:rPr>
                <a:t>Q</a:t>
              </a:r>
              <a:r>
                <a:rPr kumimoji="1" lang="en-US" altLang="zh-CN" b="1" baseline="-30000">
                  <a:solidFill>
                    <a:srgbClr val="008000"/>
                  </a:solidFill>
                </a:rPr>
                <a:t>8</a:t>
              </a:r>
              <a:r>
                <a:rPr kumimoji="1" lang="zh-CN" altLang="en-US" b="1">
                  <a:solidFill>
                    <a:srgbClr val="008000"/>
                  </a:solidFill>
                </a:rPr>
                <a:t>这</a:t>
              </a:r>
              <a:r>
                <a:rPr kumimoji="1" lang="en-US" altLang="zh-CN" b="1">
                  <a:solidFill>
                    <a:srgbClr val="008000"/>
                  </a:solidFill>
                </a:rPr>
                <a:t>8</a:t>
              </a:r>
              <a:r>
                <a:rPr kumimoji="1" lang="zh-CN" altLang="en-US" b="1">
                  <a:solidFill>
                    <a:srgbClr val="008000"/>
                  </a:solidFill>
                </a:rPr>
                <a:t>个基本方是线性相关的，即至少存在一个</a:t>
              </a:r>
              <a:r>
                <a:rPr kumimoji="1" lang="en-US" altLang="zh-CN" b="1">
                  <a:solidFill>
                    <a:srgbClr val="008000"/>
                  </a:solidFill>
                </a:rPr>
                <a:t>Q</a:t>
              </a:r>
              <a:r>
                <a:rPr kumimoji="1" lang="en-US" altLang="zh-CN" b="1" baseline="-30000">
                  <a:solidFill>
                    <a:srgbClr val="008000"/>
                  </a:solidFill>
                </a:rPr>
                <a:t>j</a:t>
              </a:r>
              <a:r>
                <a:rPr kumimoji="1" lang="zh-CN" altLang="en-US" b="1">
                  <a:solidFill>
                    <a:srgbClr val="008000"/>
                  </a:solidFill>
                </a:rPr>
                <a:t>，可以通过其它</a:t>
              </a:r>
              <a:r>
                <a:rPr kumimoji="1" lang="en-US" altLang="zh-CN" b="1">
                  <a:solidFill>
                    <a:srgbClr val="008000"/>
                  </a:solidFill>
                </a:rPr>
                <a:t>7</a:t>
              </a:r>
              <a:r>
                <a:rPr kumimoji="1" lang="zh-CN" altLang="en-US" b="1">
                  <a:solidFill>
                    <a:srgbClr val="008000"/>
                  </a:solidFill>
                </a:rPr>
                <a:t>个基本方的线性组合得到。这</a:t>
              </a:r>
              <a:r>
                <a:rPr kumimoji="1" lang="en-US" altLang="zh-CN" b="1">
                  <a:solidFill>
                    <a:srgbClr val="008000"/>
                  </a:solidFill>
                </a:rPr>
                <a:t>8</a:t>
              </a:r>
              <a:r>
                <a:rPr kumimoji="1" lang="zh-CN" altLang="en-US" b="1">
                  <a:solidFill>
                    <a:srgbClr val="008000"/>
                  </a:solidFill>
                </a:rPr>
                <a:t>个基本方的地位是等同的，故可不妨设</a:t>
              </a:r>
              <a:r>
                <a:rPr kumimoji="1" lang="en-US" altLang="zh-CN" b="1">
                  <a:solidFill>
                    <a:srgbClr val="008000"/>
                  </a:solidFill>
                </a:rPr>
                <a:t>j=8</a:t>
              </a:r>
              <a:r>
                <a:rPr kumimoji="1" lang="zh-CN" altLang="en-US" b="1">
                  <a:solidFill>
                    <a:srgbClr val="008000"/>
                  </a:solidFill>
                </a:rPr>
                <a:t>。下面验证</a:t>
              </a:r>
              <a:r>
                <a:rPr kumimoji="1" lang="en-US" altLang="zh-CN" b="1">
                  <a:solidFill>
                    <a:srgbClr val="008000"/>
                  </a:solidFill>
                </a:rPr>
                <a:t>Q</a:t>
              </a:r>
              <a:r>
                <a:rPr kumimoji="1" lang="en-US" altLang="zh-CN" b="1" baseline="-30000">
                  <a:solidFill>
                    <a:srgbClr val="008000"/>
                  </a:solidFill>
                </a:rPr>
                <a:t>1</a:t>
              </a:r>
              <a:r>
                <a:rPr kumimoji="1" lang="zh-CN" altLang="en-US" b="1">
                  <a:solidFill>
                    <a:srgbClr val="008000"/>
                  </a:solidFill>
                </a:rPr>
                <a:t>，</a:t>
              </a:r>
              <a:r>
                <a:rPr kumimoji="1" lang="en-US" altLang="zh-CN" b="1">
                  <a:solidFill>
                    <a:srgbClr val="008000"/>
                  </a:solidFill>
                </a:rPr>
                <a:t>Q</a:t>
              </a:r>
              <a:r>
                <a:rPr kumimoji="1" lang="en-US" altLang="zh-CN" b="1" baseline="-30000">
                  <a:solidFill>
                    <a:srgbClr val="008000"/>
                  </a:solidFill>
                </a:rPr>
                <a:t>2</a:t>
              </a:r>
              <a:r>
                <a:rPr kumimoji="1" lang="zh-CN" altLang="en-US" b="1">
                  <a:solidFill>
                    <a:srgbClr val="008000"/>
                  </a:solidFill>
                </a:rPr>
                <a:t>，</a:t>
              </a:r>
              <a:r>
                <a:rPr kumimoji="1" lang="en-US" altLang="zh-CN" b="1">
                  <a:solidFill>
                    <a:srgbClr val="008000"/>
                  </a:solidFill>
                </a:rPr>
                <a:t>…</a:t>
              </a:r>
              <a:r>
                <a:rPr kumimoji="1" lang="zh-CN" altLang="en-US" b="1">
                  <a:solidFill>
                    <a:srgbClr val="008000"/>
                  </a:solidFill>
                </a:rPr>
                <a:t>，</a:t>
              </a:r>
              <a:r>
                <a:rPr kumimoji="1" lang="en-US" altLang="zh-CN" b="1">
                  <a:solidFill>
                    <a:srgbClr val="008000"/>
                  </a:solidFill>
                </a:rPr>
                <a:t>Q</a:t>
              </a:r>
              <a:r>
                <a:rPr kumimoji="1" lang="en-US" altLang="zh-CN" b="1" baseline="-30000">
                  <a:solidFill>
                    <a:srgbClr val="008000"/>
                  </a:solidFill>
                </a:rPr>
                <a:t>7</a:t>
              </a:r>
              <a:r>
                <a:rPr kumimoji="1" lang="zh-CN" altLang="en-US" b="1">
                  <a:solidFill>
                    <a:srgbClr val="008000"/>
                  </a:solidFill>
                </a:rPr>
                <a:t>是否线性相关。 </a:t>
              </a:r>
            </a:p>
          </p:txBody>
        </p:sp>
      </p:grpSp>
      <p:grpSp>
        <p:nvGrpSpPr>
          <p:cNvPr id="53289" name="Group 41"/>
          <p:cNvGrpSpPr>
            <a:grpSpLocks/>
          </p:cNvGrpSpPr>
          <p:nvPr/>
        </p:nvGrpSpPr>
        <p:grpSpPr bwMode="auto">
          <a:xfrm>
            <a:off x="323850" y="3284538"/>
            <a:ext cx="7391400" cy="2667000"/>
            <a:chOff x="-96" y="2064"/>
            <a:chExt cx="4656" cy="1680"/>
          </a:xfrm>
        </p:grpSpPr>
        <p:grpSp>
          <p:nvGrpSpPr>
            <p:cNvPr id="53288" name="Group 40"/>
            <p:cNvGrpSpPr>
              <a:grpSpLocks/>
            </p:cNvGrpSpPr>
            <p:nvPr/>
          </p:nvGrpSpPr>
          <p:grpSpPr bwMode="auto">
            <a:xfrm>
              <a:off x="-96" y="2064"/>
              <a:ext cx="3888" cy="634"/>
              <a:chOff x="0" y="2352"/>
              <a:chExt cx="3888" cy="634"/>
            </a:xfrm>
          </p:grpSpPr>
          <p:graphicFrame>
            <p:nvGraphicFramePr>
              <p:cNvPr id="53271" name="Object 23"/>
              <p:cNvGraphicFramePr>
                <a:graphicFrameLocks noChangeAspect="1"/>
              </p:cNvGraphicFramePr>
              <p:nvPr/>
            </p:nvGraphicFramePr>
            <p:xfrm>
              <a:off x="432" y="2352"/>
              <a:ext cx="1056" cy="634"/>
            </p:xfrm>
            <a:graphic>
              <a:graphicData uri="http://schemas.openxmlformats.org/presentationml/2006/ole">
                <mc:AlternateContent xmlns:mc="http://schemas.openxmlformats.org/markup-compatibility/2006">
                  <mc:Choice xmlns:v="urn:schemas-microsoft-com:vml" Requires="v">
                    <p:oleObj spid="_x0000_s53293" name="公式" r:id="rId7" imgW="710891" imgH="431613" progId="Equation.3">
                      <p:embed/>
                    </p:oleObj>
                  </mc:Choice>
                  <mc:Fallback>
                    <p:oleObj name="公式" r:id="rId7" imgW="710891" imgH="431613"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2352"/>
                            <a:ext cx="1056" cy="6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3" name="Text Box 25"/>
              <p:cNvSpPr txBox="1">
                <a:spLocks noChangeArrowheads="1"/>
              </p:cNvSpPr>
              <p:nvPr/>
            </p:nvSpPr>
            <p:spPr bwMode="auto">
              <a:xfrm>
                <a:off x="0" y="2544"/>
                <a:ext cx="3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b="1">
                    <a:solidFill>
                      <a:srgbClr val="008000"/>
                    </a:solidFill>
                  </a:rPr>
                  <a:t>令：                    ，即</a:t>
                </a:r>
              </a:p>
            </p:txBody>
          </p:sp>
        </p:grpSp>
        <p:grpSp>
          <p:nvGrpSpPr>
            <p:cNvPr id="53286" name="Group 38"/>
            <p:cNvGrpSpPr>
              <a:grpSpLocks/>
            </p:cNvGrpSpPr>
            <p:nvPr/>
          </p:nvGrpSpPr>
          <p:grpSpPr bwMode="auto">
            <a:xfrm>
              <a:off x="539" y="2621"/>
              <a:ext cx="4021" cy="1123"/>
              <a:chOff x="288" y="2880"/>
              <a:chExt cx="4021" cy="1123"/>
            </a:xfrm>
          </p:grpSpPr>
          <p:graphicFrame>
            <p:nvGraphicFramePr>
              <p:cNvPr id="53275" name="Object 27"/>
              <p:cNvGraphicFramePr>
                <a:graphicFrameLocks noChangeAspect="1"/>
              </p:cNvGraphicFramePr>
              <p:nvPr/>
            </p:nvGraphicFramePr>
            <p:xfrm>
              <a:off x="288" y="2880"/>
              <a:ext cx="2496" cy="1123"/>
            </p:xfrm>
            <a:graphic>
              <a:graphicData uri="http://schemas.openxmlformats.org/presentationml/2006/ole">
                <mc:AlternateContent xmlns:mc="http://schemas.openxmlformats.org/markup-compatibility/2006">
                  <mc:Choice xmlns:v="urn:schemas-microsoft-com:vml" Requires="v">
                    <p:oleObj spid="_x0000_s53294" name="公式" r:id="rId9" imgW="2095500" imgH="939800" progId="Equation.3">
                      <p:embed/>
                    </p:oleObj>
                  </mc:Choice>
                  <mc:Fallback>
                    <p:oleObj name="公式" r:id="rId9" imgW="2095500" imgH="93980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2880"/>
                            <a:ext cx="2496" cy="1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74" name="Object 26"/>
              <p:cNvGraphicFramePr>
                <a:graphicFrameLocks noChangeAspect="1"/>
              </p:cNvGraphicFramePr>
              <p:nvPr/>
            </p:nvGraphicFramePr>
            <p:xfrm>
              <a:off x="3216" y="2880"/>
              <a:ext cx="1093" cy="1104"/>
            </p:xfrm>
            <a:graphic>
              <a:graphicData uri="http://schemas.openxmlformats.org/presentationml/2006/ole">
                <mc:AlternateContent xmlns:mc="http://schemas.openxmlformats.org/markup-compatibility/2006">
                  <mc:Choice xmlns:v="urn:schemas-microsoft-com:vml" Requires="v">
                    <p:oleObj spid="_x0000_s53295" name="公式" r:id="rId11" imgW="901700" imgH="914400" progId="Equation.3">
                      <p:embed/>
                    </p:oleObj>
                  </mc:Choice>
                  <mc:Fallback>
                    <p:oleObj name="公式" r:id="rId11" imgW="901700" imgH="9144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2880"/>
                            <a:ext cx="1093" cy="1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85" name="Rectangle 37"/>
              <p:cNvSpPr>
                <a:spLocks noChangeArrowheads="1"/>
              </p:cNvSpPr>
              <p:nvPr/>
            </p:nvSpPr>
            <p:spPr bwMode="auto">
              <a:xfrm>
                <a:off x="2784" y="3024"/>
                <a:ext cx="417"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600" b="1"/>
                  <a:t>=</a:t>
                </a:r>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80" name="Group 108"/>
          <p:cNvGrpSpPr>
            <a:grpSpLocks/>
          </p:cNvGrpSpPr>
          <p:nvPr/>
        </p:nvGrpSpPr>
        <p:grpSpPr bwMode="auto">
          <a:xfrm>
            <a:off x="228600" y="304800"/>
            <a:ext cx="9144000" cy="827088"/>
            <a:chOff x="144" y="192"/>
            <a:chExt cx="5760" cy="521"/>
          </a:xfrm>
        </p:grpSpPr>
        <p:sp>
          <p:nvSpPr>
            <p:cNvPr id="54354" name="Rectangle 82"/>
            <p:cNvSpPr>
              <a:spLocks noChangeArrowheads="1"/>
            </p:cNvSpPr>
            <p:nvPr/>
          </p:nvSpPr>
          <p:spPr bwMode="auto">
            <a:xfrm>
              <a:off x="144" y="192"/>
              <a:ext cx="57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等号两边对应元素相比较，</a:t>
              </a:r>
              <a:r>
                <a:rPr kumimoji="1" lang="zh-CN" altLang="en-US" b="1"/>
                <a:t>得</a:t>
              </a:r>
              <a:r>
                <a:rPr kumimoji="1" lang="en-US" altLang="zh-CN" b="1"/>
                <a:t>r</a:t>
              </a:r>
              <a:r>
                <a:rPr kumimoji="1" lang="en-US" altLang="zh-CN" b="1" baseline="-30000"/>
                <a:t>1</a:t>
              </a:r>
              <a:r>
                <a:rPr kumimoji="1" lang="en-US" altLang="zh-CN" b="1"/>
                <a:t>=r</a:t>
              </a:r>
              <a:r>
                <a:rPr kumimoji="1" lang="en-US" altLang="zh-CN" b="1" baseline="-30000"/>
                <a:t>2</a:t>
              </a:r>
              <a:r>
                <a:rPr kumimoji="1" lang="en-US" altLang="zh-CN" b="1"/>
                <a:t>=…=r</a:t>
              </a:r>
              <a:r>
                <a:rPr kumimoji="1" lang="en-US" altLang="zh-CN" b="1" baseline="-30000"/>
                <a:t>7</a:t>
              </a:r>
              <a:r>
                <a:rPr kumimoji="1" lang="en-US" altLang="zh-CN" b="1"/>
                <a:t>=0</a:t>
              </a:r>
              <a:r>
                <a:rPr kumimoji="1" lang="zh-CN" altLang="en-US" b="1"/>
                <a:t>，</a:t>
              </a:r>
            </a:p>
            <a:p>
              <a:r>
                <a:rPr kumimoji="1" lang="zh-CN" altLang="en-US" b="1">
                  <a:latin typeface="楷体_GB2312" pitchFamily="49" charset="-122"/>
                </a:rPr>
                <a:t>所以                是</a:t>
              </a:r>
              <a:r>
                <a:rPr kumimoji="1" lang="zh-CN" altLang="en-US" b="1">
                  <a:solidFill>
                    <a:srgbClr val="008000"/>
                  </a:solidFill>
                  <a:latin typeface="楷体_GB2312" pitchFamily="49" charset="-122"/>
                </a:rPr>
                <a:t>线性无关</a:t>
              </a:r>
            </a:p>
          </p:txBody>
        </p:sp>
        <p:graphicFrame>
          <p:nvGraphicFramePr>
            <p:cNvPr id="54355" name="Object 83"/>
            <p:cNvGraphicFramePr>
              <a:graphicFrameLocks noChangeAspect="1"/>
            </p:cNvGraphicFramePr>
            <p:nvPr/>
          </p:nvGraphicFramePr>
          <p:xfrm>
            <a:off x="624" y="432"/>
            <a:ext cx="1554" cy="281"/>
          </p:xfrm>
          <a:graphic>
            <a:graphicData uri="http://schemas.openxmlformats.org/presentationml/2006/ole">
              <mc:AlternateContent xmlns:mc="http://schemas.openxmlformats.org/markup-compatibility/2006">
                <mc:Choice xmlns:v="urn:schemas-microsoft-com:vml" Requires="v">
                  <p:oleObj spid="_x0000_s54383" name="公式" r:id="rId5" imgW="888840" imgH="228600" progId="Equation.3">
                    <p:embed/>
                  </p:oleObj>
                </mc:Choice>
                <mc:Fallback>
                  <p:oleObj name="公式" r:id="rId5" imgW="888840" imgH="228600" progId="Equation.3">
                    <p:embed/>
                    <p:pic>
                      <p:nvPicPr>
                        <p:cNvPr id="0" name="Object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432"/>
                          <a:ext cx="155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4378" name="Group 106"/>
          <p:cNvGrpSpPr>
            <a:grpSpLocks/>
          </p:cNvGrpSpPr>
          <p:nvPr/>
        </p:nvGrpSpPr>
        <p:grpSpPr bwMode="auto">
          <a:xfrm>
            <a:off x="152400" y="1143000"/>
            <a:ext cx="7675563" cy="1066800"/>
            <a:chOff x="301" y="816"/>
            <a:chExt cx="4835" cy="672"/>
          </a:xfrm>
        </p:grpSpPr>
        <p:pic>
          <p:nvPicPr>
            <p:cNvPr id="54356" name="Picture 84" descr="j02517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 y="816"/>
              <a:ext cx="611" cy="6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358" name="Object 86"/>
            <p:cNvGraphicFramePr>
              <a:graphicFrameLocks noChangeAspect="1"/>
            </p:cNvGraphicFramePr>
            <p:nvPr/>
          </p:nvGraphicFramePr>
          <p:xfrm>
            <a:off x="912" y="1008"/>
            <a:ext cx="1554" cy="281"/>
          </p:xfrm>
          <a:graphic>
            <a:graphicData uri="http://schemas.openxmlformats.org/presentationml/2006/ole">
              <mc:AlternateContent xmlns:mc="http://schemas.openxmlformats.org/markup-compatibility/2006">
                <mc:Choice xmlns:v="urn:schemas-microsoft-com:vml" Requires="v">
                  <p:oleObj spid="_x0000_s54384" name="公式" r:id="rId8" imgW="888840" imgH="228600" progId="Equation.3">
                    <p:embed/>
                  </p:oleObj>
                </mc:Choice>
                <mc:Fallback>
                  <p:oleObj name="公式" r:id="rId8" imgW="888840" imgH="22860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008"/>
                          <a:ext cx="155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59" name="Text Box 87"/>
            <p:cNvSpPr txBox="1">
              <a:spLocks noChangeArrowheads="1"/>
            </p:cNvSpPr>
            <p:nvPr/>
          </p:nvSpPr>
          <p:spPr bwMode="auto">
            <a:xfrm>
              <a:off x="2352" y="1008"/>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hlink"/>
                  </a:solidFill>
                  <a:latin typeface="楷体_GB2312" pitchFamily="49" charset="-122"/>
                </a:rPr>
                <a:t>是</a:t>
              </a:r>
              <a:r>
                <a:rPr lang="en-US" altLang="zh-CN" b="1">
                  <a:solidFill>
                    <a:schemeClr val="hlink"/>
                  </a:solidFill>
                </a:rPr>
                <a:t>D</a:t>
              </a:r>
              <a:r>
                <a:rPr lang="zh-CN" altLang="en-US" b="1">
                  <a:solidFill>
                    <a:schemeClr val="hlink"/>
                  </a:solidFill>
                  <a:latin typeface="楷体_GB2312" pitchFamily="49" charset="-122"/>
                </a:rPr>
                <a:t>空间的最小生成集。</a:t>
              </a:r>
            </a:p>
          </p:txBody>
        </p:sp>
      </p:grpSp>
      <p:grpSp>
        <p:nvGrpSpPr>
          <p:cNvPr id="54382" name="Group 110"/>
          <p:cNvGrpSpPr>
            <a:grpSpLocks/>
          </p:cNvGrpSpPr>
          <p:nvPr/>
        </p:nvGrpSpPr>
        <p:grpSpPr bwMode="auto">
          <a:xfrm>
            <a:off x="0" y="3048000"/>
            <a:ext cx="9144000" cy="822325"/>
            <a:chOff x="0" y="1920"/>
            <a:chExt cx="5760" cy="518"/>
          </a:xfrm>
        </p:grpSpPr>
        <p:sp>
          <p:nvSpPr>
            <p:cNvPr id="54360" name="Rectangle 88"/>
            <p:cNvSpPr>
              <a:spLocks noChangeArrowheads="1"/>
            </p:cNvSpPr>
            <p:nvPr/>
          </p:nvSpPr>
          <p:spPr bwMode="auto">
            <a:xfrm>
              <a:off x="0" y="1920"/>
              <a:ext cx="57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令</a:t>
              </a:r>
              <a:r>
                <a:rPr kumimoji="1" lang="en-US" altLang="zh-CN" b="1"/>
                <a:t>D</a:t>
              </a:r>
            </a:p>
            <a:p>
              <a:r>
                <a:rPr kumimoji="1" lang="en-US" altLang="zh-CN" b="1"/>
                <a:t>    </a:t>
              </a:r>
              <a:r>
                <a:rPr kumimoji="1" lang="zh-CN" altLang="en-US" b="1"/>
                <a:t>即解方程组：</a:t>
              </a:r>
              <a:r>
                <a:rPr kumimoji="1" lang="zh-CN" altLang="en-US">
                  <a:ea typeface="宋体" pitchFamily="2" charset="-122"/>
                </a:rPr>
                <a:t> </a:t>
              </a:r>
            </a:p>
          </p:txBody>
        </p:sp>
        <p:graphicFrame>
          <p:nvGraphicFramePr>
            <p:cNvPr id="54361" name="Object 89"/>
            <p:cNvGraphicFramePr>
              <a:graphicFrameLocks noChangeAspect="1"/>
            </p:cNvGraphicFramePr>
            <p:nvPr/>
          </p:nvGraphicFramePr>
          <p:xfrm>
            <a:off x="576" y="1920"/>
            <a:ext cx="2886" cy="281"/>
          </p:xfrm>
          <a:graphic>
            <a:graphicData uri="http://schemas.openxmlformats.org/presentationml/2006/ole">
              <mc:AlternateContent xmlns:mc="http://schemas.openxmlformats.org/markup-compatibility/2006">
                <mc:Choice xmlns:v="urn:schemas-microsoft-com:vml" Requires="v">
                  <p:oleObj spid="_x0000_s54385" name="公式" r:id="rId9" imgW="1650960" imgH="228600" progId="Equation.3">
                    <p:embed/>
                  </p:oleObj>
                </mc:Choice>
                <mc:Fallback>
                  <p:oleObj name="公式" r:id="rId9" imgW="1650960" imgH="228600" progId="Equation.3">
                    <p:embed/>
                    <p:pic>
                      <p:nvPicPr>
                        <p:cNvPr id="0" name="Object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 y="1920"/>
                          <a:ext cx="288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4374" name="Group 102"/>
          <p:cNvGrpSpPr>
            <a:grpSpLocks/>
          </p:cNvGrpSpPr>
          <p:nvPr/>
        </p:nvGrpSpPr>
        <p:grpSpPr bwMode="auto">
          <a:xfrm>
            <a:off x="1828800" y="3886200"/>
            <a:ext cx="6096000" cy="1571625"/>
            <a:chOff x="816" y="2400"/>
            <a:chExt cx="3840" cy="990"/>
          </a:xfrm>
        </p:grpSpPr>
        <p:graphicFrame>
          <p:nvGraphicFramePr>
            <p:cNvPr id="54362" name="Object 90"/>
            <p:cNvGraphicFramePr>
              <a:graphicFrameLocks noChangeAspect="1"/>
            </p:cNvGraphicFramePr>
            <p:nvPr/>
          </p:nvGraphicFramePr>
          <p:xfrm>
            <a:off x="816" y="2400"/>
            <a:ext cx="1248" cy="990"/>
          </p:xfrm>
          <a:graphic>
            <a:graphicData uri="http://schemas.openxmlformats.org/presentationml/2006/ole">
              <mc:AlternateContent xmlns:mc="http://schemas.openxmlformats.org/markup-compatibility/2006">
                <mc:Choice xmlns:v="urn:schemas-microsoft-com:vml" Requires="v">
                  <p:oleObj spid="_x0000_s54386" name="公式" r:id="rId11" imgW="1155700" imgH="914400" progId="Equation.3">
                    <p:embed/>
                  </p:oleObj>
                </mc:Choice>
                <mc:Fallback>
                  <p:oleObj name="公式" r:id="rId11" imgW="1155700" imgH="914400" progId="Equation.3">
                    <p:embed/>
                    <p:pic>
                      <p:nvPicPr>
                        <p:cNvPr id="0" name="Object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2400"/>
                          <a:ext cx="1248" cy="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64" name="Object 92"/>
            <p:cNvGraphicFramePr>
              <a:graphicFrameLocks noChangeAspect="1"/>
            </p:cNvGraphicFramePr>
            <p:nvPr/>
          </p:nvGraphicFramePr>
          <p:xfrm>
            <a:off x="2496" y="2400"/>
            <a:ext cx="2160" cy="989"/>
          </p:xfrm>
          <a:graphic>
            <a:graphicData uri="http://schemas.openxmlformats.org/presentationml/2006/ole">
              <mc:AlternateContent xmlns:mc="http://schemas.openxmlformats.org/markup-compatibility/2006">
                <mc:Choice xmlns:v="urn:schemas-microsoft-com:vml" Requires="v">
                  <p:oleObj spid="_x0000_s54387" name="公式" r:id="rId13" imgW="2273040" imgH="939600" progId="Equation.3">
                    <p:embed/>
                  </p:oleObj>
                </mc:Choice>
                <mc:Fallback>
                  <p:oleObj name="公式" r:id="rId13" imgW="2273040" imgH="939600" progId="Equation.3">
                    <p:embed/>
                    <p:pic>
                      <p:nvPicPr>
                        <p:cNvPr id="0" name="Object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2400"/>
                          <a:ext cx="2160" cy="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73" name="Rectangle 101"/>
            <p:cNvSpPr>
              <a:spLocks noChangeArrowheads="1"/>
            </p:cNvSpPr>
            <p:nvPr/>
          </p:nvSpPr>
          <p:spPr bwMode="auto">
            <a:xfrm>
              <a:off x="2064" y="2496"/>
              <a:ext cx="417"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600" b="1"/>
                <a:t>=</a:t>
              </a:r>
            </a:p>
          </p:txBody>
        </p:sp>
      </p:grpSp>
      <p:grpSp>
        <p:nvGrpSpPr>
          <p:cNvPr id="54379" name="Group 107"/>
          <p:cNvGrpSpPr>
            <a:grpSpLocks/>
          </p:cNvGrpSpPr>
          <p:nvPr/>
        </p:nvGrpSpPr>
        <p:grpSpPr bwMode="auto">
          <a:xfrm>
            <a:off x="0" y="5486400"/>
            <a:ext cx="9144000" cy="827088"/>
            <a:chOff x="0" y="3408"/>
            <a:chExt cx="5760" cy="521"/>
          </a:xfrm>
        </p:grpSpPr>
        <p:sp>
          <p:nvSpPr>
            <p:cNvPr id="54375" name="Rectangle 103"/>
            <p:cNvSpPr>
              <a:spLocks noChangeArrowheads="1"/>
            </p:cNvSpPr>
            <p:nvPr/>
          </p:nvSpPr>
          <p:spPr bwMode="auto">
            <a:xfrm>
              <a:off x="0" y="3408"/>
              <a:ext cx="57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latin typeface="楷体_GB2312" pitchFamily="49" charset="-122"/>
                </a:rPr>
                <a:t>解得</a:t>
              </a:r>
            </a:p>
            <a:p>
              <a:r>
                <a:rPr kumimoji="1" lang="zh-CN" altLang="en-US">
                  <a:latin typeface="宋体" pitchFamily="2" charset="-122"/>
                  <a:ea typeface="宋体" pitchFamily="2" charset="-122"/>
                </a:rPr>
                <a:t>  </a:t>
              </a:r>
              <a:r>
                <a:rPr kumimoji="1" lang="en-US" altLang="zh-CN" b="1">
                  <a:ea typeface="宋体" pitchFamily="2" charset="-122"/>
                </a:rPr>
                <a:t>D=</a:t>
              </a:r>
            </a:p>
          </p:txBody>
        </p:sp>
        <p:graphicFrame>
          <p:nvGraphicFramePr>
            <p:cNvPr id="54376" name="Object 104"/>
            <p:cNvGraphicFramePr>
              <a:graphicFrameLocks noChangeAspect="1"/>
            </p:cNvGraphicFramePr>
            <p:nvPr/>
          </p:nvGraphicFramePr>
          <p:xfrm>
            <a:off x="528" y="3648"/>
            <a:ext cx="4684" cy="281"/>
          </p:xfrm>
          <a:graphic>
            <a:graphicData uri="http://schemas.openxmlformats.org/presentationml/2006/ole">
              <mc:AlternateContent xmlns:mc="http://schemas.openxmlformats.org/markup-compatibility/2006">
                <mc:Choice xmlns:v="urn:schemas-microsoft-com:vml" Requires="v">
                  <p:oleObj spid="_x0000_s54388" name="公式" r:id="rId15" imgW="2679480" imgH="228600" progId="Equation.3">
                    <p:embed/>
                  </p:oleObj>
                </mc:Choice>
                <mc:Fallback>
                  <p:oleObj name="公式" r:id="rId15" imgW="2679480" imgH="228600" progId="Equation.3">
                    <p:embed/>
                    <p:pic>
                      <p:nvPicPr>
                        <p:cNvPr id="0" name="Object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3648"/>
                          <a:ext cx="468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4377" name="Rectangle 105"/>
          <p:cNvSpPr>
            <a:spLocks noChangeArrowheads="1"/>
          </p:cNvSpPr>
          <p:nvPr/>
        </p:nvSpPr>
        <p:spPr bwMode="auto">
          <a:xfrm>
            <a:off x="296863" y="2438400"/>
            <a:ext cx="435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chemeClr val="accent2"/>
                </a:solidFill>
              </a:rPr>
              <a:t>研究</a:t>
            </a:r>
            <a:r>
              <a:rPr kumimoji="1" lang="en-US" altLang="zh-CN" b="1">
                <a:solidFill>
                  <a:schemeClr val="accent2"/>
                </a:solidFill>
              </a:rPr>
              <a:t>Albrecht Dürer</a:t>
            </a:r>
            <a:r>
              <a:rPr kumimoji="1" lang="zh-CN" altLang="en-US" b="1">
                <a:solidFill>
                  <a:schemeClr val="accent2"/>
                </a:solidFill>
              </a:rPr>
              <a:t>铸造的铜币</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4378"/>
                                        </p:tgtEl>
                                        <p:attrNameLst>
                                          <p:attrName>style.visibility</p:attrName>
                                        </p:attrNameLst>
                                      </p:cBhvr>
                                      <p:to>
                                        <p:strVal val="visible"/>
                                      </p:to>
                                    </p:set>
                                    <p:anim calcmode="lin" valueType="num">
                                      <p:cBhvr>
                                        <p:cTn id="7" dur="1000" fill="hold"/>
                                        <p:tgtEl>
                                          <p:spTgt spid="54378"/>
                                        </p:tgtEl>
                                        <p:attrNameLst>
                                          <p:attrName>ppt_w</p:attrName>
                                        </p:attrNameLst>
                                      </p:cBhvr>
                                      <p:tavLst>
                                        <p:tav tm="0">
                                          <p:val>
                                            <p:fltVal val="0"/>
                                          </p:val>
                                        </p:tav>
                                        <p:tav tm="100000">
                                          <p:val>
                                            <p:strVal val="#ppt_w"/>
                                          </p:val>
                                        </p:tav>
                                      </p:tavLst>
                                    </p:anim>
                                    <p:anim calcmode="lin" valueType="num">
                                      <p:cBhvr>
                                        <p:cTn id="8" dur="1000" fill="hold"/>
                                        <p:tgtEl>
                                          <p:spTgt spid="54378"/>
                                        </p:tgtEl>
                                        <p:attrNameLst>
                                          <p:attrName>ppt_h</p:attrName>
                                        </p:attrNameLst>
                                      </p:cBhvr>
                                      <p:tavLst>
                                        <p:tav tm="0">
                                          <p:val>
                                            <p:fltVal val="0"/>
                                          </p:val>
                                        </p:tav>
                                        <p:tav tm="100000">
                                          <p:val>
                                            <p:strVal val="#ppt_h"/>
                                          </p:val>
                                        </p:tav>
                                      </p:tavLst>
                                    </p:anim>
                                    <p:anim calcmode="lin" valueType="num">
                                      <p:cBhvr>
                                        <p:cTn id="9" dur="1000" fill="hold"/>
                                        <p:tgtEl>
                                          <p:spTgt spid="543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37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3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4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43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379"/>
                                        </p:tgtEl>
                                        <p:attrNameLst>
                                          <p:attrName>style.visibility</p:attrName>
                                        </p:attrNameLst>
                                      </p:cBhvr>
                                      <p:to>
                                        <p:strVal val="visible"/>
                                      </p:to>
                                    </p:set>
                                    <p:animEffect transition="in" filter="wipe(left)">
                                      <p:cBhvr>
                                        <p:cTn id="27" dur="500"/>
                                        <p:tgtEl>
                                          <p:spTgt spid="54379"/>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65" name="Rectangle 169"/>
          <p:cNvSpPr>
            <a:spLocks noChangeArrowheads="1"/>
          </p:cNvSpPr>
          <p:nvPr/>
        </p:nvSpPr>
        <p:spPr bwMode="auto">
          <a:xfrm>
            <a:off x="914400" y="10668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ITC Zapf Chancery" charset="0"/>
                <a:ea typeface="宋体" pitchFamily="2" charset="-122"/>
              </a:rPr>
              <a:t>     </a:t>
            </a:r>
            <a:r>
              <a:rPr kumimoji="1" lang="en-US" altLang="zh-CN" b="1">
                <a:solidFill>
                  <a:srgbClr val="008000"/>
                </a:solidFill>
              </a:rPr>
              <a:t>D</a:t>
            </a:r>
            <a:r>
              <a:rPr kumimoji="1" lang="zh-CN" altLang="en-US" b="1">
                <a:solidFill>
                  <a:srgbClr val="008000"/>
                </a:solidFill>
              </a:rPr>
              <a:t>空间的子空间和</a:t>
            </a:r>
            <a:r>
              <a:rPr kumimoji="1" lang="en-US" altLang="zh-CN" b="1">
                <a:solidFill>
                  <a:srgbClr val="008000"/>
                </a:solidFill>
              </a:rPr>
              <a:t>D</a:t>
            </a:r>
            <a:r>
              <a:rPr kumimoji="1" lang="zh-CN" altLang="en-US" b="1">
                <a:solidFill>
                  <a:srgbClr val="008000"/>
                </a:solidFill>
              </a:rPr>
              <a:t>空间的扩展 </a:t>
            </a:r>
          </a:p>
        </p:txBody>
      </p:sp>
      <p:sp>
        <p:nvSpPr>
          <p:cNvPr id="55469" name="Rectangle 173"/>
          <p:cNvSpPr>
            <a:spLocks noChangeArrowheads="1"/>
          </p:cNvSpPr>
          <p:nvPr/>
        </p:nvSpPr>
        <p:spPr bwMode="auto">
          <a:xfrm>
            <a:off x="228600" y="16002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itchFamily="2" charset="2"/>
              <a:buNone/>
            </a:pPr>
            <a:r>
              <a:rPr kumimoji="1" lang="en-US" altLang="zh-CN">
                <a:latin typeface="宋体" pitchFamily="2" charset="-122"/>
                <a:ea typeface="宋体" pitchFamily="2" charset="-122"/>
              </a:rPr>
              <a:t>  </a:t>
            </a:r>
            <a:r>
              <a:rPr kumimoji="1" lang="zh-CN" altLang="en-US" b="1">
                <a:ea typeface="宋体" pitchFamily="2" charset="-122"/>
              </a:rPr>
              <a:t>（</a:t>
            </a:r>
            <a:r>
              <a:rPr kumimoji="1" lang="en-US" altLang="zh-CN" b="1">
                <a:ea typeface="宋体" pitchFamily="2" charset="-122"/>
              </a:rPr>
              <a:t>1</a:t>
            </a:r>
            <a:r>
              <a:rPr kumimoji="1" lang="zh-CN" altLang="en-US" b="1">
                <a:ea typeface="宋体" pitchFamily="2" charset="-122"/>
              </a:rPr>
              <a:t>）</a:t>
            </a:r>
            <a:r>
              <a:rPr kumimoji="1" lang="zh-CN" altLang="en-US" b="1">
                <a:solidFill>
                  <a:schemeClr val="hlink"/>
                </a:solidFill>
              </a:rPr>
              <a:t>要求数字方的所有数都相等</a:t>
            </a:r>
            <a:endParaRPr kumimoji="1" lang="zh-CN" altLang="en-US" b="1"/>
          </a:p>
          <a:p>
            <a:pPr lvl="1">
              <a:buFont typeface="Wingdings" pitchFamily="2" charset="2"/>
              <a:buNone/>
            </a:pPr>
            <a:r>
              <a:rPr kumimoji="1" lang="zh-CN" altLang="en-US" b="1"/>
              <a:t>              这是集合</a:t>
            </a:r>
            <a:r>
              <a:rPr kumimoji="1" lang="en-US" altLang="zh-CN" b="1"/>
              <a:t>G={rE,r∈R}</a:t>
            </a:r>
            <a:r>
              <a:rPr kumimoji="1" lang="zh-CN" altLang="en-US" b="1"/>
              <a:t>，</a:t>
            </a:r>
          </a:p>
          <a:p>
            <a:pPr lvl="1">
              <a:buFont typeface="Wingdings" pitchFamily="2" charset="2"/>
              <a:buNone/>
            </a:pPr>
            <a:r>
              <a:rPr kumimoji="1" lang="zh-CN" altLang="en-US" b="1"/>
              <a:t>              </a:t>
            </a:r>
            <a:r>
              <a:rPr kumimoji="1" lang="en-US" altLang="zh-CN" b="1"/>
              <a:t>G</a:t>
            </a:r>
            <a:r>
              <a:rPr kumimoji="1" lang="zh-CN" altLang="en-US" b="1"/>
              <a:t>是以</a:t>
            </a:r>
            <a:r>
              <a:rPr kumimoji="1" lang="en-US" altLang="zh-CN" b="1"/>
              <a:t>β</a:t>
            </a:r>
            <a:r>
              <a:rPr kumimoji="1" lang="en-US" altLang="zh-CN" b="1" baseline="-30000"/>
              <a:t>G</a:t>
            </a:r>
            <a:r>
              <a:rPr kumimoji="1" lang="en-US" altLang="zh-CN" b="1"/>
              <a:t>={E}</a:t>
            </a:r>
            <a:r>
              <a:rPr kumimoji="1" lang="zh-CN" altLang="en-US" b="1"/>
              <a:t>为基的一维向量空间</a:t>
            </a:r>
          </a:p>
        </p:txBody>
      </p:sp>
      <p:grpSp>
        <p:nvGrpSpPr>
          <p:cNvPr id="55487" name="Group 191"/>
          <p:cNvGrpSpPr>
            <a:grpSpLocks/>
          </p:cNvGrpSpPr>
          <p:nvPr/>
        </p:nvGrpSpPr>
        <p:grpSpPr bwMode="auto">
          <a:xfrm>
            <a:off x="0" y="2895600"/>
            <a:ext cx="8839200" cy="3276600"/>
            <a:chOff x="0" y="1824"/>
            <a:chExt cx="5568" cy="2064"/>
          </a:xfrm>
        </p:grpSpPr>
        <p:sp>
          <p:nvSpPr>
            <p:cNvPr id="55470" name="Rectangle 174"/>
            <p:cNvSpPr>
              <a:spLocks noChangeArrowheads="1"/>
            </p:cNvSpPr>
            <p:nvPr/>
          </p:nvSpPr>
          <p:spPr bwMode="auto">
            <a:xfrm>
              <a:off x="0" y="1824"/>
              <a:ext cx="55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a:ea typeface="宋体" pitchFamily="2" charset="-122"/>
                </a:rPr>
                <a:t>             </a:t>
              </a:r>
              <a:r>
                <a:rPr kumimoji="1" lang="zh-CN" altLang="en-US" b="1">
                  <a:ea typeface="宋体" pitchFamily="2" charset="-122"/>
                </a:rPr>
                <a:t>（</a:t>
              </a:r>
              <a:r>
                <a:rPr kumimoji="1" lang="en-US" altLang="zh-CN" b="1">
                  <a:ea typeface="宋体" pitchFamily="2" charset="-122"/>
                </a:rPr>
                <a:t>2</a:t>
              </a:r>
              <a:r>
                <a:rPr kumimoji="1" lang="zh-CN" altLang="en-US" b="1">
                  <a:ea typeface="宋体" pitchFamily="2" charset="-122"/>
                </a:rPr>
                <a:t>）</a:t>
              </a:r>
              <a:r>
                <a:rPr kumimoji="1" lang="zh-CN" altLang="en-US" b="1">
                  <a:solidFill>
                    <a:schemeClr val="hlink"/>
                  </a:solidFill>
                </a:rPr>
                <a:t>要求列、行及每条主、付对角线上各和都相等。</a:t>
              </a:r>
            </a:p>
            <a:p>
              <a:pPr algn="just" eaLnBrk="0" hangingPunct="0"/>
              <a:r>
                <a:rPr kumimoji="1" lang="zh-CN" altLang="en-US" b="1">
                  <a:solidFill>
                    <a:schemeClr val="hlink"/>
                  </a:solidFill>
                </a:rPr>
                <a:t>                       得到</a:t>
              </a:r>
              <a:r>
                <a:rPr kumimoji="1" lang="en-US" altLang="zh-CN" b="1">
                  <a:solidFill>
                    <a:schemeClr val="hlink"/>
                  </a:solidFill>
                </a:rPr>
                <a:t>5</a:t>
              </a:r>
              <a:r>
                <a:rPr kumimoji="1" lang="zh-CN" altLang="en-US" b="1">
                  <a:solidFill>
                    <a:schemeClr val="hlink"/>
                  </a:solidFill>
                </a:rPr>
                <a:t>维泛对角方的向量空间</a:t>
              </a:r>
              <a:r>
                <a:rPr kumimoji="1" lang="en-US" altLang="zh-CN" b="1">
                  <a:solidFill>
                    <a:schemeClr val="hlink"/>
                  </a:solidFill>
                </a:rPr>
                <a:t>B</a:t>
              </a:r>
              <a:r>
                <a:rPr kumimoji="1" lang="zh-CN" altLang="en-US" b="1">
                  <a:solidFill>
                    <a:schemeClr val="hlink"/>
                  </a:solidFill>
                </a:rPr>
                <a:t>。</a:t>
              </a:r>
              <a:r>
                <a:rPr kumimoji="1" lang="zh-CN" altLang="en-US" b="1"/>
                <a:t>例如：</a:t>
              </a:r>
            </a:p>
          </p:txBody>
        </p:sp>
        <p:grpSp>
          <p:nvGrpSpPr>
            <p:cNvPr id="55486" name="Group 190"/>
            <p:cNvGrpSpPr>
              <a:grpSpLocks/>
            </p:cNvGrpSpPr>
            <p:nvPr/>
          </p:nvGrpSpPr>
          <p:grpSpPr bwMode="auto">
            <a:xfrm>
              <a:off x="528" y="2400"/>
              <a:ext cx="4560" cy="1488"/>
              <a:chOff x="528" y="2400"/>
              <a:chExt cx="4560" cy="1488"/>
            </a:xfrm>
          </p:grpSpPr>
          <p:sp>
            <p:nvSpPr>
              <p:cNvPr id="55473" name="Rectangle 177"/>
              <p:cNvSpPr>
                <a:spLocks noChangeArrowheads="1"/>
              </p:cNvSpPr>
              <p:nvPr/>
            </p:nvSpPr>
            <p:spPr bwMode="auto">
              <a:xfrm>
                <a:off x="528" y="3600"/>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a:ea typeface="宋体" pitchFamily="2" charset="-122"/>
                  </a:rPr>
                  <a:t>            </a:t>
                </a:r>
                <a:r>
                  <a:rPr kumimoji="1" lang="zh-CN" altLang="en-US" b="1"/>
                  <a:t>它的基</a:t>
                </a:r>
                <a:r>
                  <a:rPr kumimoji="1" lang="en-US" altLang="zh-CN" b="1"/>
                  <a:t>B</a:t>
                </a:r>
                <a:r>
                  <a:rPr kumimoji="1" lang="en-US" altLang="zh-CN" b="1" baseline="-30000"/>
                  <a:t>B</a:t>
                </a:r>
                <a:r>
                  <a:rPr kumimoji="1" lang="zh-CN" altLang="en-US" b="1"/>
                  <a:t>为：</a:t>
                </a:r>
              </a:p>
            </p:txBody>
          </p:sp>
          <p:grpSp>
            <p:nvGrpSpPr>
              <p:cNvPr id="55485" name="Group 189"/>
              <p:cNvGrpSpPr>
                <a:grpSpLocks/>
              </p:cNvGrpSpPr>
              <p:nvPr/>
            </p:nvGrpSpPr>
            <p:grpSpPr bwMode="auto">
              <a:xfrm>
                <a:off x="1152" y="2400"/>
                <a:ext cx="3744" cy="1057"/>
                <a:chOff x="1152" y="2400"/>
                <a:chExt cx="3744" cy="1057"/>
              </a:xfrm>
            </p:grpSpPr>
            <p:graphicFrame>
              <p:nvGraphicFramePr>
                <p:cNvPr id="55471" name="Object 175"/>
                <p:cNvGraphicFramePr>
                  <a:graphicFrameLocks noChangeAspect="1"/>
                </p:cNvGraphicFramePr>
                <p:nvPr/>
              </p:nvGraphicFramePr>
              <p:xfrm>
                <a:off x="1152" y="2400"/>
                <a:ext cx="1728" cy="1057"/>
              </p:xfrm>
              <a:graphic>
                <a:graphicData uri="http://schemas.openxmlformats.org/presentationml/2006/ole">
                  <mc:AlternateContent xmlns:mc="http://schemas.openxmlformats.org/markup-compatibility/2006">
                    <mc:Choice xmlns:v="urn:schemas-microsoft-com:vml" Requires="v">
                      <p:oleObj spid="_x0000_s55488" name="Equation" r:id="rId4" imgW="1498600" imgH="914400" progId="Equation.DSMT4">
                        <p:embed/>
                      </p:oleObj>
                    </mc:Choice>
                    <mc:Fallback>
                      <p:oleObj name="Equation" r:id="rId4" imgW="1498600" imgH="914400" progId="Equation.DSMT4">
                        <p:embed/>
                        <p:pic>
                          <p:nvPicPr>
                            <p:cNvPr id="0" name="Object 1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400"/>
                              <a:ext cx="1728" cy="1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478" name="Text Box 182"/>
                <p:cNvSpPr txBox="1">
                  <a:spLocks noChangeArrowheads="1"/>
                </p:cNvSpPr>
                <p:nvPr/>
              </p:nvSpPr>
              <p:spPr bwMode="auto">
                <a:xfrm>
                  <a:off x="3024" y="2497"/>
                  <a:ext cx="1872"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H=N=R=C=46</a:t>
                  </a:r>
                </a:p>
                <a:p>
                  <a:pPr>
                    <a:spcBef>
                      <a:spcPct val="50000"/>
                    </a:spcBef>
                  </a:pPr>
                  <a:r>
                    <a:rPr lang="zh-CN" altLang="en-US" b="1"/>
                    <a:t>其中</a:t>
                  </a:r>
                  <a:r>
                    <a:rPr lang="en-US" altLang="zh-CN" b="1"/>
                    <a:t>H</a:t>
                  </a:r>
                  <a:r>
                    <a:rPr lang="zh-CN" altLang="en-US" b="1"/>
                    <a:t>为主对角线和，</a:t>
                  </a:r>
                  <a:r>
                    <a:rPr lang="en-US" altLang="zh-CN" b="1"/>
                    <a:t>N</a:t>
                  </a:r>
                  <a:r>
                    <a:rPr lang="zh-CN" altLang="en-US" b="1"/>
                    <a:t>为付对角线和。 </a:t>
                  </a:r>
                </a:p>
              </p:txBody>
            </p:sp>
          </p:grpSp>
        </p:grpSp>
      </p:grpSp>
      <p:grpSp>
        <p:nvGrpSpPr>
          <p:cNvPr id="55484" name="Group 188"/>
          <p:cNvGrpSpPr>
            <a:grpSpLocks/>
          </p:cNvGrpSpPr>
          <p:nvPr/>
        </p:nvGrpSpPr>
        <p:grpSpPr bwMode="auto">
          <a:xfrm>
            <a:off x="228600" y="152400"/>
            <a:ext cx="8001000" cy="990600"/>
            <a:chOff x="240" y="48"/>
            <a:chExt cx="5040" cy="624"/>
          </a:xfrm>
        </p:grpSpPr>
        <p:sp>
          <p:nvSpPr>
            <p:cNvPr id="55466" name="Rectangle 170"/>
            <p:cNvSpPr>
              <a:spLocks noChangeArrowheads="1"/>
            </p:cNvSpPr>
            <p:nvPr/>
          </p:nvSpPr>
          <p:spPr bwMode="auto">
            <a:xfrm>
              <a:off x="480" y="240"/>
              <a:ext cx="48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a typeface="宋体" pitchFamily="2" charset="-122"/>
                </a:rPr>
                <a:t>  </a:t>
              </a:r>
              <a:r>
                <a:rPr kumimoji="1" lang="zh-CN" altLang="en-US" sz="2800" b="1">
                  <a:solidFill>
                    <a:schemeClr val="accent2"/>
                  </a:solidFill>
                </a:rPr>
                <a:t>进一步讨论</a:t>
              </a:r>
            </a:p>
          </p:txBody>
        </p:sp>
        <p:pic>
          <p:nvPicPr>
            <p:cNvPr id="55480" name="Picture 184" descr="HH01634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48"/>
              <a:ext cx="358" cy="62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465"/>
                                        </p:tgtEl>
                                        <p:attrNameLst>
                                          <p:attrName>style.visibility</p:attrName>
                                        </p:attrNameLst>
                                      </p:cBhvr>
                                      <p:to>
                                        <p:strVal val="visible"/>
                                      </p:to>
                                    </p:set>
                                    <p:animEffect transition="in" filter="wipe(left)">
                                      <p:cBhvr>
                                        <p:cTn id="7" dur="500"/>
                                        <p:tgtEl>
                                          <p:spTgt spid="5546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469"/>
                                        </p:tgtEl>
                                        <p:attrNameLst>
                                          <p:attrName>style.visibility</p:attrName>
                                        </p:attrNameLst>
                                      </p:cBhvr>
                                      <p:to>
                                        <p:strVal val="visible"/>
                                      </p:to>
                                    </p:set>
                                    <p:animEffect transition="in" filter="wipe(left)">
                                      <p:cBhvr>
                                        <p:cTn id="12" dur="500"/>
                                        <p:tgtEl>
                                          <p:spTgt spid="55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487"/>
                                        </p:tgtEl>
                                        <p:attrNameLst>
                                          <p:attrName>style.visibility</p:attrName>
                                        </p:attrNameLst>
                                      </p:cBhvr>
                                      <p:to>
                                        <p:strVal val="visible"/>
                                      </p:to>
                                    </p:set>
                                    <p:animEffect transition="in" filter="wipe(left)">
                                      <p:cBhvr>
                                        <p:cTn id="17" dur="500"/>
                                        <p:tgtEl>
                                          <p:spTgt spid="5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65" grpId="0" autoUpdateAnimBg="0"/>
      <p:bldP spid="5546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75" name="Object 11"/>
          <p:cNvGraphicFramePr>
            <a:graphicFrameLocks noChangeAspect="1"/>
          </p:cNvGraphicFramePr>
          <p:nvPr/>
        </p:nvGraphicFramePr>
        <p:xfrm>
          <a:off x="304800" y="0"/>
          <a:ext cx="8572500" cy="4038600"/>
        </p:xfrm>
        <a:graphic>
          <a:graphicData uri="http://schemas.openxmlformats.org/presentationml/2006/ole">
            <mc:AlternateContent xmlns:mc="http://schemas.openxmlformats.org/markup-compatibility/2006">
              <mc:Choice xmlns:v="urn:schemas-microsoft-com:vml" Requires="v">
                <p:oleObj spid="_x0000_s62822" name="Document" r:id="rId3" imgW="8573040" imgH="4051080" progId="Word.Document.8">
                  <p:embed/>
                </p:oleObj>
              </mc:Choice>
              <mc:Fallback>
                <p:oleObj name="Document" r:id="rId3" imgW="8573040" imgH="4051080"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0"/>
                        <a:ext cx="85725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821" name="Group 357"/>
          <p:cNvGrpSpPr>
            <a:grpSpLocks/>
          </p:cNvGrpSpPr>
          <p:nvPr/>
        </p:nvGrpSpPr>
        <p:grpSpPr bwMode="auto">
          <a:xfrm>
            <a:off x="0" y="3171825"/>
            <a:ext cx="8991600" cy="3036888"/>
            <a:chOff x="0" y="1998"/>
            <a:chExt cx="5664" cy="1913"/>
          </a:xfrm>
        </p:grpSpPr>
        <p:grpSp>
          <p:nvGrpSpPr>
            <p:cNvPr id="62820" name="Group 356"/>
            <p:cNvGrpSpPr>
              <a:grpSpLocks/>
            </p:cNvGrpSpPr>
            <p:nvPr/>
          </p:nvGrpSpPr>
          <p:grpSpPr bwMode="auto">
            <a:xfrm>
              <a:off x="0" y="1998"/>
              <a:ext cx="5568" cy="1890"/>
              <a:chOff x="0" y="1998"/>
              <a:chExt cx="5568" cy="1890"/>
            </a:xfrm>
          </p:grpSpPr>
          <p:sp>
            <p:nvSpPr>
              <p:cNvPr id="62477" name="Rectangle 13"/>
              <p:cNvSpPr>
                <a:spLocks noChangeArrowheads="1"/>
              </p:cNvSpPr>
              <p:nvPr/>
            </p:nvSpPr>
            <p:spPr bwMode="auto">
              <a:xfrm>
                <a:off x="0" y="1998"/>
                <a:ext cx="556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itchFamily="2" charset="2"/>
                  <a:buNone/>
                </a:pPr>
                <a:r>
                  <a:rPr kumimoji="1" lang="en-US" altLang="zh-CN" b="1"/>
                  <a:t>  </a:t>
                </a:r>
                <a:r>
                  <a:rPr kumimoji="1" lang="zh-CN" altLang="en-US" b="1"/>
                  <a:t>（</a:t>
                </a:r>
                <a:r>
                  <a:rPr kumimoji="1" lang="en-US" altLang="zh-CN" b="1"/>
                  <a:t>3</a:t>
                </a:r>
                <a:r>
                  <a:rPr kumimoji="1" lang="zh-CN" altLang="en-US" b="1"/>
                  <a:t>）</a:t>
                </a:r>
                <a:r>
                  <a:rPr kumimoji="1" lang="zh-CN" altLang="en-US" b="1">
                    <a:solidFill>
                      <a:schemeClr val="hlink"/>
                    </a:solidFill>
                  </a:rPr>
                  <a:t>要求行和，列和及两条对角线上的元素和相等</a:t>
                </a:r>
                <a:endParaRPr kumimoji="1" lang="zh-CN" altLang="en-US" b="1"/>
              </a:p>
              <a:p>
                <a:pPr lvl="1">
                  <a:buFont typeface="Wingdings" pitchFamily="2" charset="2"/>
                  <a:buNone/>
                </a:pPr>
                <a:r>
                  <a:rPr kumimoji="1" lang="zh-CN" altLang="en-US" b="1"/>
                  <a:t>            得到</a:t>
                </a:r>
                <a:r>
                  <a:rPr kumimoji="1" lang="en-US" altLang="zh-CN" b="1"/>
                  <a:t>8</a:t>
                </a:r>
                <a:r>
                  <a:rPr kumimoji="1" lang="zh-CN" altLang="en-US" b="1"/>
                  <a:t>维向量空间</a:t>
                </a:r>
                <a:r>
                  <a:rPr kumimoji="1" lang="en-US" altLang="zh-CN" b="1"/>
                  <a:t>Q</a:t>
                </a:r>
                <a:r>
                  <a:rPr kumimoji="1" lang="zh-CN" altLang="en-US" b="1"/>
                  <a:t>。</a:t>
                </a:r>
              </a:p>
              <a:p>
                <a:pPr lvl="1">
                  <a:buFont typeface="Wingdings" pitchFamily="2" charset="2"/>
                  <a:buNone/>
                </a:pPr>
                <a:r>
                  <a:rPr kumimoji="1" lang="zh-CN" altLang="en-US" b="1"/>
                  <a:t>            基向量</a:t>
                </a:r>
                <a:r>
                  <a:rPr kumimoji="1" lang="en-US" altLang="zh-CN" b="1"/>
                  <a:t>Q</a:t>
                </a:r>
                <a:r>
                  <a:rPr kumimoji="1" lang="en-US" altLang="zh-CN" b="1" baseline="-30000"/>
                  <a:t>B</a:t>
                </a:r>
                <a:r>
                  <a:rPr kumimoji="1" lang="en-US" altLang="zh-CN" b="1"/>
                  <a:t>={Q</a:t>
                </a:r>
                <a:r>
                  <a:rPr kumimoji="1" lang="en-US" altLang="zh-CN" b="1" baseline="-30000"/>
                  <a:t>1</a:t>
                </a:r>
                <a:r>
                  <a:rPr kumimoji="1" lang="zh-CN" altLang="en-US" b="1"/>
                  <a:t>，</a:t>
                </a:r>
                <a:r>
                  <a:rPr kumimoji="1" lang="en-US" altLang="zh-CN" b="1"/>
                  <a:t>Q</a:t>
                </a:r>
                <a:r>
                  <a:rPr kumimoji="1" lang="en-US" altLang="zh-CN" b="1" baseline="-30000"/>
                  <a:t>2</a:t>
                </a:r>
                <a:r>
                  <a:rPr kumimoji="1" lang="zh-CN" altLang="en-US" b="1"/>
                  <a:t>，</a:t>
                </a:r>
                <a:r>
                  <a:rPr kumimoji="1" lang="en-US" altLang="zh-CN" b="1"/>
                  <a:t>…</a:t>
                </a:r>
                <a:r>
                  <a:rPr kumimoji="1" lang="zh-CN" altLang="en-US" b="1"/>
                  <a:t>，</a:t>
                </a:r>
                <a:r>
                  <a:rPr kumimoji="1" lang="en-US" altLang="zh-CN" b="1"/>
                  <a:t>Q</a:t>
                </a:r>
                <a:r>
                  <a:rPr kumimoji="1" lang="en-US" altLang="zh-CN" b="1" baseline="-30000"/>
                  <a:t>7</a:t>
                </a:r>
                <a:r>
                  <a:rPr kumimoji="1" lang="zh-CN" altLang="en-US" b="1"/>
                  <a:t>，</a:t>
                </a:r>
                <a:r>
                  <a:rPr kumimoji="1" lang="en-US" altLang="zh-CN" b="1"/>
                  <a:t>N</a:t>
                </a:r>
                <a:r>
                  <a:rPr kumimoji="1" lang="en-US" altLang="zh-CN" b="1" baseline="-30000"/>
                  <a:t>0</a:t>
                </a:r>
                <a:r>
                  <a:rPr kumimoji="1" lang="en-US" altLang="zh-CN" b="1"/>
                  <a:t>}</a:t>
                </a:r>
                <a:r>
                  <a:rPr kumimoji="1" lang="zh-CN" altLang="en-US" b="1"/>
                  <a:t>，</a:t>
                </a:r>
              </a:p>
              <a:p>
                <a:pPr lvl="1">
                  <a:buFont typeface="Wingdings" pitchFamily="2" charset="2"/>
                  <a:buNone/>
                </a:pPr>
                <a:r>
                  <a:rPr kumimoji="1" lang="zh-CN" altLang="en-US" b="1"/>
                  <a:t>            其中</a:t>
                </a:r>
                <a:r>
                  <a:rPr kumimoji="1" lang="en-US" altLang="zh-CN" b="1"/>
                  <a:t>Q</a:t>
                </a:r>
                <a:r>
                  <a:rPr kumimoji="1" lang="en-US" altLang="zh-CN" b="1" baseline="-30000"/>
                  <a:t>1</a:t>
                </a:r>
                <a:r>
                  <a:rPr kumimoji="1" lang="zh-CN" altLang="en-US" b="1"/>
                  <a:t>，</a:t>
                </a:r>
                <a:r>
                  <a:rPr kumimoji="1" lang="en-US" altLang="zh-CN" b="1"/>
                  <a:t>Q</a:t>
                </a:r>
                <a:r>
                  <a:rPr kumimoji="1" lang="en-US" altLang="zh-CN" b="1" baseline="-30000"/>
                  <a:t>2</a:t>
                </a:r>
                <a:r>
                  <a:rPr kumimoji="1" lang="zh-CN" altLang="en-US" b="1"/>
                  <a:t>，</a:t>
                </a:r>
                <a:r>
                  <a:rPr kumimoji="1" lang="en-US" altLang="zh-CN" b="1"/>
                  <a:t>…</a:t>
                </a:r>
                <a:r>
                  <a:rPr kumimoji="1" lang="zh-CN" altLang="en-US" b="1"/>
                  <a:t>，</a:t>
                </a:r>
                <a:r>
                  <a:rPr kumimoji="1" lang="en-US" altLang="zh-CN" b="1"/>
                  <a:t>Q</a:t>
                </a:r>
                <a:r>
                  <a:rPr kumimoji="1" lang="en-US" altLang="zh-CN" b="1" baseline="-30000"/>
                  <a:t>7</a:t>
                </a:r>
                <a:r>
                  <a:rPr kumimoji="1" lang="zh-CN" altLang="en-US" b="1"/>
                  <a:t>是</a:t>
                </a:r>
                <a:r>
                  <a:rPr kumimoji="1" lang="en-US" altLang="zh-CN" b="1"/>
                  <a:t>D</a:t>
                </a:r>
                <a:r>
                  <a:rPr kumimoji="1" lang="zh-CN" altLang="en-US" b="1"/>
                  <a:t>的基，而 </a:t>
                </a:r>
              </a:p>
            </p:txBody>
          </p:sp>
          <p:graphicFrame>
            <p:nvGraphicFramePr>
              <p:cNvPr id="62478" name="Object 14"/>
              <p:cNvGraphicFramePr>
                <a:graphicFrameLocks noChangeAspect="1"/>
              </p:cNvGraphicFramePr>
              <p:nvPr/>
            </p:nvGraphicFramePr>
            <p:xfrm>
              <a:off x="912" y="3003"/>
              <a:ext cx="1392" cy="885"/>
            </p:xfrm>
            <a:graphic>
              <a:graphicData uri="http://schemas.openxmlformats.org/presentationml/2006/ole">
                <mc:AlternateContent xmlns:mc="http://schemas.openxmlformats.org/markup-compatibility/2006">
                  <mc:Choice xmlns:v="urn:schemas-microsoft-com:vml" Requires="v">
                    <p:oleObj spid="_x0000_s62823" name="公式" r:id="rId5" imgW="1435100" imgH="914400" progId="Equation.3">
                      <p:embed/>
                    </p:oleObj>
                  </mc:Choice>
                  <mc:Fallback>
                    <p:oleObj name="公式" r:id="rId5" imgW="1435100" imgH="9144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003"/>
                            <a:ext cx="1392" cy="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2819" name="Group 355"/>
            <p:cNvGrpSpPr>
              <a:grpSpLocks/>
            </p:cNvGrpSpPr>
            <p:nvPr/>
          </p:nvGrpSpPr>
          <p:grpSpPr bwMode="auto">
            <a:xfrm>
              <a:off x="2160" y="3024"/>
              <a:ext cx="3504" cy="887"/>
              <a:chOff x="2160" y="3024"/>
              <a:chExt cx="3504" cy="887"/>
            </a:xfrm>
          </p:grpSpPr>
          <p:sp>
            <p:nvSpPr>
              <p:cNvPr id="62480" name="Rectangle 16"/>
              <p:cNvSpPr>
                <a:spLocks noChangeArrowheads="1"/>
              </p:cNvSpPr>
              <p:nvPr/>
            </p:nvSpPr>
            <p:spPr bwMode="auto">
              <a:xfrm>
                <a:off x="2160" y="3312"/>
                <a:ext cx="3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b="1"/>
                  <a:t>            </a:t>
                </a:r>
                <a:r>
                  <a:rPr kumimoji="1" lang="zh-CN" altLang="en-US" b="1"/>
                  <a:t>例如：                        </a:t>
                </a:r>
                <a:r>
                  <a:rPr kumimoji="1" lang="en-US" altLang="zh-CN" b="1"/>
                  <a:t>R=C=D=30</a:t>
                </a:r>
              </a:p>
            </p:txBody>
          </p:sp>
          <p:graphicFrame>
            <p:nvGraphicFramePr>
              <p:cNvPr id="62481" name="Object 17"/>
              <p:cNvGraphicFramePr>
                <a:graphicFrameLocks noChangeAspect="1"/>
              </p:cNvGraphicFramePr>
              <p:nvPr/>
            </p:nvGraphicFramePr>
            <p:xfrm>
              <a:off x="3264" y="3024"/>
              <a:ext cx="1248" cy="887"/>
            </p:xfrm>
            <a:graphic>
              <a:graphicData uri="http://schemas.openxmlformats.org/presentationml/2006/ole">
                <mc:AlternateContent xmlns:mc="http://schemas.openxmlformats.org/markup-compatibility/2006">
                  <mc:Choice xmlns:v="urn:schemas-microsoft-com:vml" Requires="v">
                    <p:oleObj spid="_x0000_s62824" name="公式" r:id="rId7" imgW="1282700" imgH="914400" progId="Equation.3">
                      <p:embed/>
                    </p:oleObj>
                  </mc:Choice>
                  <mc:Fallback>
                    <p:oleObj name="公式" r:id="rId7" imgW="1282700" imgH="9144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3024"/>
                            <a:ext cx="1248" cy="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821"/>
                                        </p:tgtEl>
                                        <p:attrNameLst>
                                          <p:attrName>style.visibility</p:attrName>
                                        </p:attrNameLst>
                                      </p:cBhvr>
                                      <p:to>
                                        <p:strVal val="visible"/>
                                      </p:to>
                                    </p:set>
                                    <p:animEffect transition="in" filter="wipe(left)">
                                      <p:cBhvr>
                                        <p:cTn id="7" dur="500"/>
                                        <p:tgtEl>
                                          <p:spTgt spid="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21" name="Group 33"/>
          <p:cNvGrpSpPr>
            <a:grpSpLocks/>
          </p:cNvGrpSpPr>
          <p:nvPr/>
        </p:nvGrpSpPr>
        <p:grpSpPr bwMode="auto">
          <a:xfrm>
            <a:off x="0" y="304800"/>
            <a:ext cx="9144000" cy="2895600"/>
            <a:chOff x="0" y="192"/>
            <a:chExt cx="5760" cy="1824"/>
          </a:xfrm>
        </p:grpSpPr>
        <p:sp>
          <p:nvSpPr>
            <p:cNvPr id="63492" name="Rectangle 4"/>
            <p:cNvSpPr>
              <a:spLocks noChangeArrowheads="1"/>
            </p:cNvSpPr>
            <p:nvPr/>
          </p:nvSpPr>
          <p:spPr bwMode="auto">
            <a:xfrm>
              <a:off x="0" y="192"/>
              <a:ext cx="576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itchFamily="2" charset="2"/>
                <a:buNone/>
              </a:pPr>
              <a:r>
                <a:rPr kumimoji="1" lang="en-US" altLang="zh-CN">
                  <a:latin typeface="宋体" pitchFamily="2" charset="-122"/>
                  <a:ea typeface="宋体" pitchFamily="2" charset="-122"/>
                </a:rPr>
                <a:t>   </a:t>
              </a:r>
              <a:r>
                <a:rPr kumimoji="1" lang="zh-CN" altLang="en-US" b="1"/>
                <a:t>（</a:t>
              </a:r>
              <a:r>
                <a:rPr kumimoji="1" lang="en-US" altLang="zh-CN" b="1"/>
                <a:t>4</a:t>
              </a:r>
              <a:r>
                <a:rPr kumimoji="1" lang="zh-CN" altLang="en-US" b="1"/>
                <a:t>）</a:t>
              </a:r>
              <a:r>
                <a:rPr kumimoji="1" lang="zh-CN" altLang="en-US" b="1">
                  <a:solidFill>
                    <a:schemeClr val="hlink"/>
                  </a:solidFill>
                </a:rPr>
                <a:t>仅要求行和与列和相等</a:t>
              </a:r>
            </a:p>
            <a:p>
              <a:pPr lvl="1">
                <a:buFont typeface="Wingdings" pitchFamily="2" charset="2"/>
                <a:buNone/>
              </a:pPr>
              <a:r>
                <a:rPr kumimoji="1" lang="zh-CN" altLang="en-US" b="1"/>
                <a:t>                得到</a:t>
              </a:r>
              <a:r>
                <a:rPr kumimoji="1" lang="en-US" altLang="zh-CN" b="1"/>
                <a:t>10</a:t>
              </a:r>
              <a:r>
                <a:rPr kumimoji="1" lang="zh-CN" altLang="en-US" b="1"/>
                <a:t>维向量空间</a:t>
              </a:r>
              <a:r>
                <a:rPr kumimoji="1" lang="en-US" altLang="zh-CN" b="1"/>
                <a:t>ψ</a:t>
              </a:r>
            </a:p>
            <a:p>
              <a:pPr lvl="1">
                <a:buFont typeface="Wingdings" pitchFamily="2" charset="2"/>
                <a:buNone/>
              </a:pPr>
              <a:r>
                <a:rPr kumimoji="1" lang="en-US" altLang="zh-CN" b="1"/>
                <a:t>                </a:t>
              </a:r>
              <a:r>
                <a:rPr kumimoji="1" lang="zh-CN" altLang="en-US" b="1"/>
                <a:t>基向量</a:t>
              </a:r>
              <a:r>
                <a:rPr kumimoji="1" lang="en-US" altLang="zh-CN" b="1"/>
                <a:t>ψ</a:t>
              </a:r>
              <a:r>
                <a:rPr kumimoji="1" lang="en-US" altLang="zh-CN" b="1" baseline="-30000"/>
                <a:t>B</a:t>
              </a:r>
              <a:r>
                <a:rPr kumimoji="1" lang="en-US" altLang="zh-CN" b="1"/>
                <a:t>={Q</a:t>
              </a:r>
              <a:r>
                <a:rPr kumimoji="1" lang="en-US" altLang="zh-CN" b="1" baseline="-30000"/>
                <a:t>1</a:t>
              </a:r>
              <a:r>
                <a:rPr kumimoji="1" lang="zh-CN" altLang="en-US" b="1"/>
                <a:t>，</a:t>
              </a:r>
              <a:r>
                <a:rPr kumimoji="1" lang="en-US" altLang="zh-CN" b="1"/>
                <a:t>Q</a:t>
              </a:r>
              <a:r>
                <a:rPr kumimoji="1" lang="en-US" altLang="zh-CN" b="1" baseline="-30000"/>
                <a:t>2</a:t>
              </a:r>
              <a:r>
                <a:rPr kumimoji="1" lang="zh-CN" altLang="en-US" b="1"/>
                <a:t>，</a:t>
              </a:r>
              <a:r>
                <a:rPr kumimoji="1" lang="en-US" altLang="zh-CN" b="1"/>
                <a:t>…</a:t>
              </a:r>
              <a:r>
                <a:rPr kumimoji="1" lang="zh-CN" altLang="en-US" b="1"/>
                <a:t>，</a:t>
              </a:r>
              <a:r>
                <a:rPr kumimoji="1" lang="en-US" altLang="zh-CN" b="1"/>
                <a:t>Q</a:t>
              </a:r>
              <a:r>
                <a:rPr kumimoji="1" lang="en-US" altLang="zh-CN" b="1" baseline="-30000"/>
                <a:t>7</a:t>
              </a:r>
              <a:r>
                <a:rPr kumimoji="1" lang="zh-CN" altLang="en-US" b="1"/>
                <a:t>，</a:t>
              </a:r>
              <a:r>
                <a:rPr kumimoji="1" lang="en-US" altLang="zh-CN" b="1"/>
                <a:t>N</a:t>
              </a:r>
              <a:r>
                <a:rPr kumimoji="1" lang="en-US" altLang="zh-CN" b="1" baseline="-30000"/>
                <a:t>1</a:t>
              </a:r>
              <a:r>
                <a:rPr kumimoji="1" lang="zh-CN" altLang="en-US" b="1"/>
                <a:t>，</a:t>
              </a:r>
              <a:r>
                <a:rPr kumimoji="1" lang="en-US" altLang="zh-CN" b="1"/>
                <a:t>N</a:t>
              </a:r>
              <a:r>
                <a:rPr kumimoji="1" lang="en-US" altLang="zh-CN" b="1" baseline="-30000"/>
                <a:t>2</a:t>
              </a:r>
              <a:r>
                <a:rPr kumimoji="1" lang="zh-CN" altLang="en-US" b="1"/>
                <a:t>，</a:t>
              </a:r>
              <a:r>
                <a:rPr kumimoji="1" lang="en-US" altLang="zh-CN" b="1"/>
                <a:t>N</a:t>
              </a:r>
              <a:r>
                <a:rPr kumimoji="1" lang="en-US" altLang="zh-CN" b="1" baseline="-30000"/>
                <a:t>3</a:t>
              </a:r>
              <a:r>
                <a:rPr kumimoji="1" lang="en-US" altLang="zh-CN" b="1"/>
                <a:t>}</a:t>
              </a:r>
            </a:p>
            <a:p>
              <a:pPr lvl="1">
                <a:buFont typeface="Wingdings" pitchFamily="2" charset="2"/>
                <a:buNone/>
              </a:pPr>
              <a:r>
                <a:rPr kumimoji="1" lang="en-US" altLang="zh-CN" b="1"/>
                <a:t>                </a:t>
              </a:r>
              <a:r>
                <a:rPr kumimoji="1" lang="zh-CN" altLang="en-US" b="1"/>
                <a:t>其中</a:t>
              </a:r>
              <a:r>
                <a:rPr kumimoji="1" lang="en-US" altLang="zh-CN" b="1"/>
                <a:t>Q</a:t>
              </a:r>
              <a:r>
                <a:rPr kumimoji="1" lang="en-US" altLang="zh-CN" b="1" baseline="-30000"/>
                <a:t>1</a:t>
              </a:r>
              <a:r>
                <a:rPr kumimoji="1" lang="zh-CN" altLang="en-US" b="1"/>
                <a:t>，</a:t>
              </a:r>
              <a:r>
                <a:rPr kumimoji="1" lang="en-US" altLang="zh-CN" b="1"/>
                <a:t>Q</a:t>
              </a:r>
              <a:r>
                <a:rPr kumimoji="1" lang="en-US" altLang="zh-CN" b="1" baseline="-30000"/>
                <a:t>2</a:t>
              </a:r>
              <a:r>
                <a:rPr kumimoji="1" lang="zh-CN" altLang="en-US" b="1"/>
                <a:t>，</a:t>
              </a:r>
              <a:r>
                <a:rPr kumimoji="1" lang="en-US" altLang="zh-CN" b="1"/>
                <a:t>…</a:t>
              </a:r>
              <a:r>
                <a:rPr kumimoji="1" lang="zh-CN" altLang="en-US" b="1"/>
                <a:t>，</a:t>
              </a:r>
              <a:r>
                <a:rPr kumimoji="1" lang="en-US" altLang="zh-CN" b="1"/>
                <a:t>Q</a:t>
              </a:r>
              <a:r>
                <a:rPr kumimoji="1" lang="en-US" altLang="zh-CN" b="1" baseline="-30000"/>
                <a:t>7</a:t>
              </a:r>
              <a:r>
                <a:rPr kumimoji="1" lang="zh-CN" altLang="en-US" b="1"/>
                <a:t>是</a:t>
              </a:r>
              <a:r>
                <a:rPr kumimoji="1" lang="en-US" altLang="zh-CN" b="1"/>
                <a:t>D</a:t>
              </a:r>
              <a:r>
                <a:rPr kumimoji="1" lang="zh-CN" altLang="en-US" b="1"/>
                <a:t>的基，而 </a:t>
              </a:r>
            </a:p>
          </p:txBody>
        </p:sp>
        <p:grpSp>
          <p:nvGrpSpPr>
            <p:cNvPr id="63499" name="Group 11"/>
            <p:cNvGrpSpPr>
              <a:grpSpLocks/>
            </p:cNvGrpSpPr>
            <p:nvPr/>
          </p:nvGrpSpPr>
          <p:grpSpPr bwMode="auto">
            <a:xfrm>
              <a:off x="1104" y="1200"/>
              <a:ext cx="3792" cy="816"/>
              <a:chOff x="432" y="1104"/>
              <a:chExt cx="4992" cy="1090"/>
            </a:xfrm>
          </p:grpSpPr>
          <p:graphicFrame>
            <p:nvGraphicFramePr>
              <p:cNvPr id="63493" name="Object 5"/>
              <p:cNvGraphicFramePr>
                <a:graphicFrameLocks noChangeAspect="1"/>
              </p:cNvGraphicFramePr>
              <p:nvPr/>
            </p:nvGraphicFramePr>
            <p:xfrm>
              <a:off x="432" y="1104"/>
              <a:ext cx="1584" cy="1090"/>
            </p:xfrm>
            <a:graphic>
              <a:graphicData uri="http://schemas.openxmlformats.org/presentationml/2006/ole">
                <mc:AlternateContent xmlns:mc="http://schemas.openxmlformats.org/markup-compatibility/2006">
                  <mc:Choice xmlns:v="urn:schemas-microsoft-com:vml" Requires="v">
                    <p:oleObj spid="_x0000_s63522" name="公式" r:id="rId5" imgW="1409700" imgH="914400" progId="Equation.3">
                      <p:embed/>
                    </p:oleObj>
                  </mc:Choice>
                  <mc:Fallback>
                    <p:oleObj name="公式" r:id="rId5" imgW="14097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1104"/>
                            <a:ext cx="1584" cy="1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5" name="Object 7"/>
              <p:cNvGraphicFramePr>
                <a:graphicFrameLocks noChangeAspect="1"/>
              </p:cNvGraphicFramePr>
              <p:nvPr/>
            </p:nvGraphicFramePr>
            <p:xfrm>
              <a:off x="2160" y="1104"/>
              <a:ext cx="1536" cy="1042"/>
            </p:xfrm>
            <a:graphic>
              <a:graphicData uri="http://schemas.openxmlformats.org/presentationml/2006/ole">
                <mc:AlternateContent xmlns:mc="http://schemas.openxmlformats.org/markup-compatibility/2006">
                  <mc:Choice xmlns:v="urn:schemas-microsoft-com:vml" Requires="v">
                    <p:oleObj spid="_x0000_s63523" name="公式" r:id="rId7" imgW="1612900" imgH="914400" progId="Equation.3">
                      <p:embed/>
                    </p:oleObj>
                  </mc:Choice>
                  <mc:Fallback>
                    <p:oleObj name="公式" r:id="rId7" imgW="1612900" imgH="914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104"/>
                            <a:ext cx="1536" cy="1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7" name="Object 9"/>
              <p:cNvGraphicFramePr>
                <a:graphicFrameLocks noChangeAspect="1"/>
              </p:cNvGraphicFramePr>
              <p:nvPr/>
            </p:nvGraphicFramePr>
            <p:xfrm>
              <a:off x="3840" y="1104"/>
              <a:ext cx="1584" cy="1052"/>
            </p:xfrm>
            <a:graphic>
              <a:graphicData uri="http://schemas.openxmlformats.org/presentationml/2006/ole">
                <mc:AlternateContent xmlns:mc="http://schemas.openxmlformats.org/markup-compatibility/2006">
                  <mc:Choice xmlns:v="urn:schemas-microsoft-com:vml" Requires="v">
                    <p:oleObj spid="_x0000_s63524" name="公式" r:id="rId9" imgW="1244600" imgH="914400" progId="Equation.3">
                      <p:embed/>
                    </p:oleObj>
                  </mc:Choice>
                  <mc:Fallback>
                    <p:oleObj name="公式" r:id="rId9" imgW="1244600" imgH="914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0" y="1104"/>
                            <a:ext cx="1584" cy="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63500" name="Rectangle 12"/>
          <p:cNvSpPr>
            <a:spLocks noChangeArrowheads="1"/>
          </p:cNvSpPr>
          <p:nvPr/>
        </p:nvSpPr>
        <p:spPr bwMode="auto">
          <a:xfrm>
            <a:off x="0" y="3203575"/>
            <a:ext cx="7772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 typeface="Wingdings" pitchFamily="2" charset="2"/>
              <a:buNone/>
            </a:pPr>
            <a:r>
              <a:rPr kumimoji="1" lang="en-US" altLang="zh-CN">
                <a:latin typeface="宋体" pitchFamily="2" charset="-122"/>
                <a:ea typeface="宋体" pitchFamily="2" charset="-122"/>
              </a:rPr>
              <a:t>   </a:t>
            </a:r>
            <a:r>
              <a:rPr kumimoji="1" lang="zh-CN" altLang="en-US" b="1"/>
              <a:t>（</a:t>
            </a:r>
            <a:r>
              <a:rPr kumimoji="1" lang="en-US" altLang="zh-CN" b="1"/>
              <a:t>5</a:t>
            </a:r>
            <a:r>
              <a:rPr kumimoji="1" lang="zh-CN" altLang="en-US" b="1"/>
              <a:t>）</a:t>
            </a:r>
            <a:r>
              <a:rPr kumimoji="1" lang="zh-CN" altLang="en-US" b="1">
                <a:solidFill>
                  <a:schemeClr val="hlink"/>
                </a:solidFill>
              </a:rPr>
              <a:t>对数字没任何要求</a:t>
            </a:r>
            <a:endParaRPr kumimoji="1" lang="zh-CN" altLang="en-US" b="1"/>
          </a:p>
          <a:p>
            <a:pPr lvl="1">
              <a:buFont typeface="Wingdings" pitchFamily="2" charset="2"/>
              <a:buNone/>
            </a:pPr>
            <a:r>
              <a:rPr kumimoji="1" lang="zh-CN" altLang="en-US" b="1"/>
              <a:t>                所有</a:t>
            </a:r>
            <a:r>
              <a:rPr kumimoji="1" lang="en-US" altLang="zh-CN" b="1"/>
              <a:t>4×4</a:t>
            </a:r>
            <a:r>
              <a:rPr kumimoji="1" lang="zh-CN" altLang="en-US" b="1"/>
              <a:t>数字方组成</a:t>
            </a:r>
            <a:r>
              <a:rPr kumimoji="1" lang="en-US" altLang="zh-CN" b="1"/>
              <a:t>16</a:t>
            </a:r>
            <a:r>
              <a:rPr kumimoji="1" lang="zh-CN" altLang="en-US" b="1"/>
              <a:t>维向量空间</a:t>
            </a:r>
            <a:r>
              <a:rPr kumimoji="1" lang="en-US" altLang="zh-CN" b="1"/>
              <a:t>M</a:t>
            </a:r>
          </a:p>
          <a:p>
            <a:pPr lvl="1">
              <a:buFont typeface="Wingdings" pitchFamily="2" charset="2"/>
              <a:buNone/>
            </a:pPr>
            <a:r>
              <a:rPr kumimoji="1" lang="en-US" altLang="zh-CN" b="1"/>
              <a:t>                </a:t>
            </a:r>
            <a:r>
              <a:rPr kumimoji="1" lang="zh-CN" altLang="en-US" b="1"/>
              <a:t>基向量</a:t>
            </a:r>
            <a:r>
              <a:rPr kumimoji="1" lang="en-US" altLang="zh-CN" b="1"/>
              <a:t>M</a:t>
            </a:r>
            <a:r>
              <a:rPr kumimoji="1" lang="en-US" altLang="zh-CN" b="1" baseline="-30000"/>
              <a:t>B</a:t>
            </a:r>
            <a:r>
              <a:rPr kumimoji="1" lang="zh-CN" altLang="en-US" b="1"/>
              <a:t>的元素应是标准基（即仅有一个    </a:t>
            </a:r>
          </a:p>
          <a:p>
            <a:pPr lvl="1">
              <a:buFont typeface="Wingdings" pitchFamily="2" charset="2"/>
              <a:buNone/>
            </a:pPr>
            <a:r>
              <a:rPr kumimoji="1" lang="zh-CN" altLang="en-US" b="1"/>
              <a:t>                元素为</a:t>
            </a:r>
            <a:r>
              <a:rPr kumimoji="1" lang="en-US" altLang="zh-CN" b="1"/>
              <a:t>1</a:t>
            </a:r>
            <a:r>
              <a:rPr kumimoji="1" lang="zh-CN" altLang="en-US" b="1"/>
              <a:t>，其余元素均为</a:t>
            </a:r>
            <a:r>
              <a:rPr kumimoji="1" lang="en-US" altLang="zh-CN" b="1"/>
              <a:t>0</a:t>
            </a:r>
            <a:r>
              <a:rPr kumimoji="1" lang="zh-CN" altLang="en-US" b="1"/>
              <a:t>的阵）。</a:t>
            </a:r>
            <a:r>
              <a:rPr kumimoji="1" lang="zh-CN" altLang="en-US">
                <a:latin typeface="宋体" pitchFamily="2" charset="-122"/>
                <a:ea typeface="宋体" pitchFamily="2" charset="-122"/>
              </a:rPr>
              <a:t> </a:t>
            </a:r>
          </a:p>
          <a:p>
            <a:pPr lvl="1">
              <a:buFont typeface="Wingdings" pitchFamily="2" charset="2"/>
              <a:buNone/>
            </a:pPr>
            <a:endParaRPr kumimoji="1" lang="en-US" altLang="zh-CN">
              <a:latin typeface="宋体" pitchFamily="2" charset="-122"/>
              <a:ea typeface="宋体" pitchFamily="2" charset="-122"/>
            </a:endParaRPr>
          </a:p>
        </p:txBody>
      </p:sp>
      <p:pic>
        <p:nvPicPr>
          <p:cNvPr id="63518" name="Picture 30" descr="BS02064_"/>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5105400"/>
            <a:ext cx="1600200" cy="1592263"/>
          </a:xfrm>
          <a:prstGeom prst="rect">
            <a:avLst/>
          </a:prstGeom>
          <a:noFill/>
          <a:extLst>
            <a:ext uri="{909E8E84-426E-40DD-AFC4-6F175D3DCCD1}">
              <a14:hiddenFill xmlns:a14="http://schemas.microsoft.com/office/drawing/2010/main">
                <a:solidFill>
                  <a:srgbClr val="FFFFFF"/>
                </a:solidFill>
              </a14:hiddenFill>
            </a:ext>
          </a:extLst>
        </p:spPr>
      </p:pic>
      <p:sp>
        <p:nvSpPr>
          <p:cNvPr id="63519" name="AutoShape 31"/>
          <p:cNvSpPr>
            <a:spLocks noChangeArrowheads="1"/>
          </p:cNvSpPr>
          <p:nvPr/>
        </p:nvSpPr>
        <p:spPr bwMode="auto">
          <a:xfrm>
            <a:off x="914400" y="2667000"/>
            <a:ext cx="6400800" cy="1524000"/>
          </a:xfrm>
          <a:prstGeom prst="cloudCallout">
            <a:avLst>
              <a:gd name="adj1" fmla="val -49009"/>
              <a:gd name="adj2" fmla="val 129792"/>
            </a:avLst>
          </a:prstGeom>
          <a:solidFill>
            <a:schemeClr val="folHlink"/>
          </a:solidFill>
          <a:ln w="9525">
            <a:solidFill>
              <a:schemeClr val="tx1"/>
            </a:solidFill>
            <a:round/>
            <a:headEnd/>
            <a:tailEnd/>
          </a:ln>
          <a:effectLst>
            <a:outerShdw dist="35921" dir="2700000" algn="ctr" rotWithShape="0">
              <a:schemeClr val="bg2"/>
            </a:outerShdw>
          </a:effectLst>
        </p:spPr>
        <p:txBody>
          <a:bodyPr/>
          <a:lstStyle/>
          <a:p>
            <a:r>
              <a:rPr kumimoji="1" lang="en-US" altLang="zh-CN" b="1">
                <a:solidFill>
                  <a:schemeClr val="accent2"/>
                </a:solidFill>
              </a:rPr>
              <a:t>Botsch</a:t>
            </a:r>
            <a:r>
              <a:rPr kumimoji="1" lang="zh-CN" altLang="en-US" b="1">
                <a:solidFill>
                  <a:schemeClr val="accent2"/>
                </a:solidFill>
              </a:rPr>
              <a:t>（</a:t>
            </a:r>
            <a:r>
              <a:rPr kumimoji="1" lang="en-US" altLang="zh-CN" b="1">
                <a:solidFill>
                  <a:schemeClr val="accent2"/>
                </a:solidFill>
              </a:rPr>
              <a:t>1976</a:t>
            </a:r>
            <a:r>
              <a:rPr kumimoji="1" lang="zh-CN" altLang="en-US" b="1">
                <a:solidFill>
                  <a:schemeClr val="accent2"/>
                </a:solidFill>
              </a:rPr>
              <a:t>年）证明了对于</a:t>
            </a:r>
            <a:r>
              <a:rPr kumimoji="1" lang="en-US" altLang="zh-CN" b="1">
                <a:solidFill>
                  <a:schemeClr val="accent2"/>
                </a:solidFill>
              </a:rPr>
              <a:t>1</a:t>
            </a:r>
            <a:r>
              <a:rPr kumimoji="1" lang="zh-CN" altLang="en-US" b="1">
                <a:solidFill>
                  <a:schemeClr val="accent2"/>
                </a:solidFill>
              </a:rPr>
              <a:t>与</a:t>
            </a:r>
            <a:r>
              <a:rPr kumimoji="1" lang="en-US" altLang="zh-CN" b="1">
                <a:solidFill>
                  <a:schemeClr val="accent2"/>
                </a:solidFill>
              </a:rPr>
              <a:t>16</a:t>
            </a:r>
            <a:r>
              <a:rPr kumimoji="1" lang="zh-CN" altLang="en-US" b="1">
                <a:solidFill>
                  <a:schemeClr val="accent2"/>
                </a:solidFill>
              </a:rPr>
              <a:t>之间的每一个数</a:t>
            </a:r>
            <a:r>
              <a:rPr kumimoji="1" lang="en-US" altLang="zh-CN" b="1">
                <a:solidFill>
                  <a:schemeClr val="accent2"/>
                </a:solidFill>
              </a:rPr>
              <a:t>K</a:t>
            </a:r>
            <a:r>
              <a:rPr kumimoji="1" lang="zh-CN" altLang="en-US" b="1">
                <a:solidFill>
                  <a:schemeClr val="accent2"/>
                </a:solidFill>
              </a:rPr>
              <a:t>，都存在</a:t>
            </a:r>
            <a:r>
              <a:rPr kumimoji="1" lang="en-US" altLang="zh-CN" b="1">
                <a:solidFill>
                  <a:schemeClr val="accent2"/>
                </a:solidFill>
              </a:rPr>
              <a:t>K</a:t>
            </a:r>
            <a:r>
              <a:rPr kumimoji="1" lang="zh-CN" altLang="en-US" b="1">
                <a:solidFill>
                  <a:schemeClr val="accent2"/>
                </a:solidFill>
              </a:rPr>
              <a:t>维的</a:t>
            </a:r>
            <a:r>
              <a:rPr kumimoji="1" lang="en-US" altLang="zh-CN" b="1">
                <a:solidFill>
                  <a:schemeClr val="accent2"/>
                </a:solidFill>
              </a:rPr>
              <a:t>4×4</a:t>
            </a:r>
            <a:r>
              <a:rPr kumimoji="1" lang="zh-CN" altLang="en-US" b="1">
                <a:solidFill>
                  <a:schemeClr val="accent2"/>
                </a:solidFill>
              </a:rPr>
              <a:t>方的向量空间</a:t>
            </a:r>
          </a:p>
        </p:txBody>
      </p:sp>
      <p:grpSp>
        <p:nvGrpSpPr>
          <p:cNvPr id="63520" name="Group 32"/>
          <p:cNvGrpSpPr>
            <a:grpSpLocks/>
          </p:cNvGrpSpPr>
          <p:nvPr/>
        </p:nvGrpSpPr>
        <p:grpSpPr bwMode="auto">
          <a:xfrm>
            <a:off x="1752600" y="5105400"/>
            <a:ext cx="7010400" cy="1524000"/>
            <a:chOff x="1152" y="3216"/>
            <a:chExt cx="4416" cy="960"/>
          </a:xfrm>
        </p:grpSpPr>
        <p:sp>
          <p:nvSpPr>
            <p:cNvPr id="63511" name="AutoShape 23"/>
            <p:cNvSpPr>
              <a:spLocks noChangeArrowheads="1"/>
            </p:cNvSpPr>
            <p:nvPr/>
          </p:nvSpPr>
          <p:spPr bwMode="auto">
            <a:xfrm>
              <a:off x="1152" y="3216"/>
              <a:ext cx="4416" cy="960"/>
            </a:xfrm>
            <a:prstGeom prst="roundRect">
              <a:avLst>
                <a:gd name="adj" fmla="val 16667"/>
              </a:avLst>
            </a:prstGeom>
            <a:solidFill>
              <a:schemeClr val="folHlink"/>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993300"/>
                  </a:solidFill>
                  <a:round/>
                  <a:headEnd/>
                  <a:tailEnd/>
                </a14:hiddenLine>
              </a:ext>
            </a:extLst>
          </p:spPr>
          <p:txBody>
            <a:bodyPr tIns="10800" bIns="10800" anchor="ctr"/>
            <a:lstStyle/>
            <a:p>
              <a:pPr marL="565150" indent="-565150">
                <a:lnSpc>
                  <a:spcPct val="120000"/>
                </a:lnSpc>
              </a:pPr>
              <a:r>
                <a:rPr kumimoji="1" lang="zh-CN" altLang="en-US" b="1">
                  <a:effectLst>
                    <a:outerShdw blurRad="38100" dist="38100" dir="2700000" algn="tl">
                      <a:srgbClr val="FFFFFF"/>
                    </a:outerShdw>
                  </a:effectLst>
                </a:rPr>
                <a:t>由上可知，有下式成立 ：</a:t>
              </a:r>
            </a:p>
            <a:p>
              <a:pPr marL="565150" indent="-565150">
                <a:lnSpc>
                  <a:spcPct val="120000"/>
                </a:lnSpc>
              </a:pPr>
              <a:r>
                <a:rPr kumimoji="1" lang="zh-CN" altLang="en-US" b="1">
                  <a:effectLst>
                    <a:outerShdw blurRad="38100" dist="38100" dir="2700000" algn="tl">
                      <a:srgbClr val="FFFFFF"/>
                    </a:outerShdw>
                  </a:effectLst>
                </a:rPr>
                <a:t>（向量空间）                               </a:t>
              </a:r>
            </a:p>
            <a:p>
              <a:pPr marL="565150" indent="-565150">
                <a:lnSpc>
                  <a:spcPct val="120000"/>
                </a:lnSpc>
              </a:pPr>
              <a:r>
                <a:rPr kumimoji="1" lang="zh-CN" altLang="en-US" b="1">
                  <a:effectLst>
                    <a:outerShdw blurRad="38100" dist="38100" dir="2700000" algn="tl">
                      <a:srgbClr val="FFFFFF"/>
                    </a:outerShdw>
                  </a:effectLst>
                </a:rPr>
                <a:t> （维数）        </a:t>
              </a:r>
              <a:r>
                <a:rPr kumimoji="1" lang="en-US" altLang="zh-CN" b="1">
                  <a:effectLst>
                    <a:outerShdw blurRad="38100" dist="38100" dir="2700000" algn="tl">
                      <a:srgbClr val="FFFFFF"/>
                    </a:outerShdw>
                  </a:effectLst>
                </a:rPr>
                <a:t>0        1       5       7       8       10      16 </a:t>
              </a:r>
            </a:p>
          </p:txBody>
        </p:sp>
        <p:graphicFrame>
          <p:nvGraphicFramePr>
            <p:cNvPr id="63514" name="Object 26"/>
            <p:cNvGraphicFramePr>
              <a:graphicFrameLocks noChangeAspect="1"/>
            </p:cNvGraphicFramePr>
            <p:nvPr/>
          </p:nvGraphicFramePr>
          <p:xfrm>
            <a:off x="2352" y="3600"/>
            <a:ext cx="3072" cy="240"/>
          </p:xfrm>
          <a:graphic>
            <a:graphicData uri="http://schemas.openxmlformats.org/presentationml/2006/ole">
              <mc:AlternateContent xmlns:mc="http://schemas.openxmlformats.org/markup-compatibility/2006">
                <mc:Choice xmlns:v="urn:schemas-microsoft-com:vml" Requires="v">
                  <p:oleObj spid="_x0000_s63525" name="公式" r:id="rId12" imgW="1993680" imgH="215640" progId="Equation.3">
                    <p:embed/>
                  </p:oleObj>
                </mc:Choice>
                <mc:Fallback>
                  <p:oleObj name="公式" r:id="rId12" imgW="1993680" imgH="21564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3600"/>
                          <a:ext cx="3072" cy="240"/>
                        </a:xfrm>
                        <a:prstGeom prst="rect">
                          <a:avLst/>
                        </a:prstGeom>
                        <a:solidFill>
                          <a:schemeClr val="folHlink"/>
                        </a:solidFill>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521"/>
                                        </p:tgtEl>
                                        <p:attrNameLst>
                                          <p:attrName>style.visibility</p:attrName>
                                        </p:attrNameLst>
                                      </p:cBhvr>
                                      <p:to>
                                        <p:strVal val="visible"/>
                                      </p:to>
                                    </p:set>
                                    <p:animEffect transition="in" filter="wipe(left)">
                                      <p:cBhvr>
                                        <p:cTn id="7" dur="500"/>
                                        <p:tgtEl>
                                          <p:spTgt spid="63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00"/>
                                        </p:tgtEl>
                                        <p:attrNameLst>
                                          <p:attrName>style.visibility</p:attrName>
                                        </p:attrNameLst>
                                      </p:cBhvr>
                                      <p:to>
                                        <p:strVal val="visible"/>
                                      </p:to>
                                    </p:set>
                                    <p:animEffect transition="in" filter="wipe(left)">
                                      <p:cBhvr>
                                        <p:cTn id="12" dur="500"/>
                                        <p:tgtEl>
                                          <p:spTgt spid="63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3518"/>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63519"/>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63520"/>
                                        </p:tgtEl>
                                        <p:attrNameLst>
                                          <p:attrName>style.visibility</p:attrName>
                                        </p:attrNameLst>
                                      </p:cBhvr>
                                      <p:to>
                                        <p:strVal val="visible"/>
                                      </p:to>
                                    </p:set>
                                    <p:anim calcmode="lin" valueType="num">
                                      <p:cBhvr>
                                        <p:cTn id="24" dur="500" fill="hold"/>
                                        <p:tgtEl>
                                          <p:spTgt spid="63520"/>
                                        </p:tgtEl>
                                        <p:attrNameLst>
                                          <p:attrName>ppt_w</p:attrName>
                                        </p:attrNameLst>
                                      </p:cBhvr>
                                      <p:tavLst>
                                        <p:tav tm="0">
                                          <p:val>
                                            <p:fltVal val="0"/>
                                          </p:val>
                                        </p:tav>
                                        <p:tav tm="100000">
                                          <p:val>
                                            <p:strVal val="#ppt_w"/>
                                          </p:val>
                                        </p:tav>
                                      </p:tavLst>
                                    </p:anim>
                                    <p:anim calcmode="lin" valueType="num">
                                      <p:cBhvr>
                                        <p:cTn id="25" dur="500" fill="hold"/>
                                        <p:tgtEl>
                                          <p:spTgt spid="6352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autoUpdateAnimBg="0"/>
      <p:bldP spid="6351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40" name="Group 28"/>
          <p:cNvGrpSpPr>
            <a:grpSpLocks/>
          </p:cNvGrpSpPr>
          <p:nvPr/>
        </p:nvGrpSpPr>
        <p:grpSpPr bwMode="auto">
          <a:xfrm>
            <a:off x="228600" y="838200"/>
            <a:ext cx="6858000" cy="838200"/>
            <a:chOff x="144" y="528"/>
            <a:chExt cx="4320" cy="528"/>
          </a:xfrm>
        </p:grpSpPr>
        <p:pic>
          <p:nvPicPr>
            <p:cNvPr id="64520" name="Picture 8" descr="j0282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528"/>
              <a:ext cx="459" cy="528"/>
            </a:xfrm>
            <a:prstGeom prst="rect">
              <a:avLst/>
            </a:prstGeom>
            <a:noFill/>
            <a:extLst>
              <a:ext uri="{909E8E84-426E-40DD-AFC4-6F175D3DCCD1}">
                <a14:hiddenFill xmlns:a14="http://schemas.microsoft.com/office/drawing/2010/main">
                  <a:solidFill>
                    <a:srgbClr val="FFFFFF"/>
                  </a:solidFill>
                </a14:hiddenFill>
              </a:ext>
            </a:extLst>
          </p:spPr>
        </p:pic>
        <p:sp>
          <p:nvSpPr>
            <p:cNvPr id="64521" name="Rectangle 9"/>
            <p:cNvSpPr>
              <a:spLocks noChangeArrowheads="1"/>
            </p:cNvSpPr>
            <p:nvPr/>
          </p:nvSpPr>
          <p:spPr bwMode="auto">
            <a:xfrm>
              <a:off x="288" y="672"/>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solidFill>
                    <a:srgbClr val="008000"/>
                  </a:solidFill>
                  <a:latin typeface="宋体" pitchFamily="2" charset="-122"/>
                </a:rPr>
                <a:t>什么是拼方问题</a:t>
              </a:r>
              <a:endParaRPr kumimoji="1" lang="zh-CN" altLang="en-US" b="1">
                <a:solidFill>
                  <a:srgbClr val="008000"/>
                </a:solidFill>
              </a:endParaRPr>
            </a:p>
          </p:txBody>
        </p:sp>
      </p:grpSp>
      <p:grpSp>
        <p:nvGrpSpPr>
          <p:cNvPr id="64557" name="Group 45"/>
          <p:cNvGrpSpPr>
            <a:grpSpLocks/>
          </p:cNvGrpSpPr>
          <p:nvPr/>
        </p:nvGrpSpPr>
        <p:grpSpPr bwMode="auto">
          <a:xfrm>
            <a:off x="304800" y="2133600"/>
            <a:ext cx="5562600" cy="3013075"/>
            <a:chOff x="192" y="1462"/>
            <a:chExt cx="3504" cy="1898"/>
          </a:xfrm>
        </p:grpSpPr>
        <p:sp>
          <p:nvSpPr>
            <p:cNvPr id="64523" name="Rectangle 11"/>
            <p:cNvSpPr>
              <a:spLocks noChangeArrowheads="1"/>
            </p:cNvSpPr>
            <p:nvPr/>
          </p:nvSpPr>
          <p:spPr bwMode="auto">
            <a:xfrm>
              <a:off x="192" y="1462"/>
              <a:ext cx="3504" cy="189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b="1"/>
                <a:t>        </a:t>
              </a:r>
              <a:r>
                <a:rPr kumimoji="1" lang="zh-CN" altLang="en-US" b="1"/>
                <a:t>在</a:t>
              </a:r>
              <a:r>
                <a:rPr kumimoji="1" lang="en-US" altLang="zh-CN" b="1"/>
                <a:t>H.E.Dudeney</a:t>
              </a:r>
              <a:r>
                <a:rPr kumimoji="1" lang="zh-CN" altLang="en-US" b="1"/>
                <a:t>所写的</a:t>
              </a:r>
              <a:r>
                <a:rPr kumimoji="1" lang="en-US" altLang="zh-CN" b="1"/>
                <a:t>《Cantebury</a:t>
              </a:r>
              <a:r>
                <a:rPr kumimoji="1" lang="zh-CN" altLang="en-US" b="1"/>
                <a:t>难题</a:t>
              </a:r>
              <a:r>
                <a:rPr kumimoji="1" lang="en-US" altLang="zh-CN" b="1"/>
                <a:t>》</a:t>
              </a:r>
              <a:r>
                <a:rPr kumimoji="1" lang="zh-CN" altLang="en-US" b="1"/>
                <a:t>一书中有一个正方形的图案，这个正方形图案是由一个小长方形和若干个边长各异的小正方形组成的。小长方形的长为     ，宽为    ，要求求出所有正方形的边长和拼接方法。</a:t>
              </a:r>
              <a:r>
                <a:rPr kumimoji="1" lang="zh-CN" altLang="en-US" b="1">
                  <a:solidFill>
                    <a:schemeClr val="accent2"/>
                  </a:solidFill>
                </a:rPr>
                <a:t>这种拼接过程称为拼方，而这种类型的问题称为拼方问题。</a:t>
              </a:r>
            </a:p>
          </p:txBody>
        </p:sp>
        <p:graphicFrame>
          <p:nvGraphicFramePr>
            <p:cNvPr id="64531" name="Object 19"/>
            <p:cNvGraphicFramePr>
              <a:graphicFrameLocks noChangeAspect="1"/>
            </p:cNvGraphicFramePr>
            <p:nvPr/>
          </p:nvGraphicFramePr>
          <p:xfrm>
            <a:off x="1014" y="2352"/>
            <a:ext cx="378" cy="384"/>
          </p:xfrm>
          <a:graphic>
            <a:graphicData uri="http://schemas.openxmlformats.org/presentationml/2006/ole">
              <mc:AlternateContent xmlns:mc="http://schemas.openxmlformats.org/markup-compatibility/2006">
                <mc:Choice xmlns:v="urn:schemas-microsoft-com:vml" Requires="v">
                  <p:oleObj spid="_x0000_s64558" name="公式" r:id="rId5" imgW="304536" imgH="393359" progId="Equation.3">
                    <p:embed/>
                  </p:oleObj>
                </mc:Choice>
                <mc:Fallback>
                  <p:oleObj name="公式" r:id="rId5" imgW="304536" imgH="393359"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 y="2352"/>
                          <a:ext cx="37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3" name="Object 21"/>
            <p:cNvGraphicFramePr>
              <a:graphicFrameLocks noChangeAspect="1"/>
            </p:cNvGraphicFramePr>
            <p:nvPr/>
          </p:nvGraphicFramePr>
          <p:xfrm>
            <a:off x="1875" y="2304"/>
            <a:ext cx="189" cy="384"/>
          </p:xfrm>
          <a:graphic>
            <a:graphicData uri="http://schemas.openxmlformats.org/presentationml/2006/ole">
              <mc:AlternateContent xmlns:mc="http://schemas.openxmlformats.org/markup-compatibility/2006">
                <mc:Choice xmlns:v="urn:schemas-microsoft-com:vml" Requires="v">
                  <p:oleObj spid="_x0000_s64559" name="公式" r:id="rId7" imgW="152334" imgH="393529" progId="Equation.3">
                    <p:embed/>
                  </p:oleObj>
                </mc:Choice>
                <mc:Fallback>
                  <p:oleObj name="公式" r:id="rId7" imgW="152334" imgH="393529"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5" y="2304"/>
                          <a:ext cx="18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537" name="Group 25"/>
          <p:cNvGrpSpPr>
            <a:grpSpLocks/>
          </p:cNvGrpSpPr>
          <p:nvPr/>
        </p:nvGrpSpPr>
        <p:grpSpPr bwMode="auto">
          <a:xfrm>
            <a:off x="76200" y="381000"/>
            <a:ext cx="7467600" cy="519113"/>
            <a:chOff x="192" y="192"/>
            <a:chExt cx="4704" cy="327"/>
          </a:xfrm>
        </p:grpSpPr>
        <p:sp>
          <p:nvSpPr>
            <p:cNvPr id="64538" name="Text Box 26"/>
            <p:cNvSpPr txBox="1">
              <a:spLocks noChangeArrowheads="1"/>
            </p:cNvSpPr>
            <p:nvPr/>
          </p:nvSpPr>
          <p:spPr bwMode="auto">
            <a:xfrm>
              <a:off x="192"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ea typeface="宋体" pitchFamily="2" charset="-122"/>
                </a:rPr>
                <a:t>        </a:t>
              </a:r>
              <a:r>
                <a:rPr kumimoji="1" lang="zh-CN" altLang="en-US" sz="2800" b="1">
                  <a:solidFill>
                    <a:srgbClr val="FF3300"/>
                  </a:solidFill>
                  <a:latin typeface="楷体_GB2312" pitchFamily="49" charset="-122"/>
                </a:rPr>
                <a:t>拼方问题 </a:t>
              </a:r>
            </a:p>
          </p:txBody>
        </p:sp>
        <p:sp>
          <p:nvSpPr>
            <p:cNvPr id="64539" name="Rectangle 27"/>
            <p:cNvSpPr>
              <a:spLocks noChangeArrowheads="1"/>
            </p:cNvSpPr>
            <p:nvPr/>
          </p:nvSpPr>
          <p:spPr bwMode="auto">
            <a:xfrm>
              <a:off x="288"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grpSp>
        <p:nvGrpSpPr>
          <p:cNvPr id="64542" name="Group 30"/>
          <p:cNvGrpSpPr>
            <a:grpSpLocks/>
          </p:cNvGrpSpPr>
          <p:nvPr/>
        </p:nvGrpSpPr>
        <p:grpSpPr bwMode="auto">
          <a:xfrm>
            <a:off x="6019800" y="3810000"/>
            <a:ext cx="2819400" cy="2667000"/>
            <a:chOff x="1488" y="1728"/>
            <a:chExt cx="1776" cy="1680"/>
          </a:xfrm>
        </p:grpSpPr>
        <p:sp>
          <p:nvSpPr>
            <p:cNvPr id="64543" name="Rectangle 31"/>
            <p:cNvSpPr>
              <a:spLocks noChangeArrowheads="1"/>
            </p:cNvSpPr>
            <p:nvPr/>
          </p:nvSpPr>
          <p:spPr bwMode="auto">
            <a:xfrm>
              <a:off x="1488" y="2448"/>
              <a:ext cx="1056" cy="9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12</a:t>
              </a:r>
            </a:p>
          </p:txBody>
        </p:sp>
        <p:sp>
          <p:nvSpPr>
            <p:cNvPr id="64544" name="Rectangle 32"/>
            <p:cNvSpPr>
              <a:spLocks noChangeArrowheads="1"/>
            </p:cNvSpPr>
            <p:nvPr/>
          </p:nvSpPr>
          <p:spPr bwMode="auto">
            <a:xfrm>
              <a:off x="2544" y="2784"/>
              <a:ext cx="720" cy="6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8</a:t>
              </a:r>
            </a:p>
          </p:txBody>
        </p:sp>
        <p:sp>
          <p:nvSpPr>
            <p:cNvPr id="64545" name="Rectangle 33"/>
            <p:cNvSpPr>
              <a:spLocks noChangeArrowheads="1"/>
            </p:cNvSpPr>
            <p:nvPr/>
          </p:nvSpPr>
          <p:spPr bwMode="auto">
            <a:xfrm>
              <a:off x="2832" y="2352"/>
              <a:ext cx="432"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5</a:t>
              </a:r>
            </a:p>
          </p:txBody>
        </p:sp>
        <p:sp>
          <p:nvSpPr>
            <p:cNvPr id="64546" name="Rectangle 34"/>
            <p:cNvSpPr>
              <a:spLocks noChangeArrowheads="1"/>
            </p:cNvSpPr>
            <p:nvPr/>
          </p:nvSpPr>
          <p:spPr bwMode="auto">
            <a:xfrm>
              <a:off x="2544" y="2544"/>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3</a:t>
              </a:r>
            </a:p>
          </p:txBody>
        </p:sp>
        <p:sp>
          <p:nvSpPr>
            <p:cNvPr id="64547" name="Rectangle 35"/>
            <p:cNvSpPr>
              <a:spLocks noChangeArrowheads="1"/>
            </p:cNvSpPr>
            <p:nvPr/>
          </p:nvSpPr>
          <p:spPr bwMode="auto">
            <a:xfrm>
              <a:off x="2640" y="23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p>
          </p:txBody>
        </p:sp>
        <p:sp>
          <p:nvSpPr>
            <p:cNvPr id="64548" name="Rectangle 36"/>
            <p:cNvSpPr>
              <a:spLocks noChangeArrowheads="1"/>
            </p:cNvSpPr>
            <p:nvPr/>
          </p:nvSpPr>
          <p:spPr bwMode="auto">
            <a:xfrm>
              <a:off x="2544" y="2448"/>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9" name="Rectangle 37"/>
            <p:cNvSpPr>
              <a:spLocks noChangeArrowheads="1"/>
            </p:cNvSpPr>
            <p:nvPr/>
          </p:nvSpPr>
          <p:spPr bwMode="auto">
            <a:xfrm>
              <a:off x="2640" y="1728"/>
              <a:ext cx="624" cy="6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7</a:t>
              </a:r>
            </a:p>
          </p:txBody>
        </p:sp>
        <p:sp>
          <p:nvSpPr>
            <p:cNvPr id="64550" name="Rectangle 38"/>
            <p:cNvSpPr>
              <a:spLocks noChangeArrowheads="1"/>
            </p:cNvSpPr>
            <p:nvPr/>
          </p:nvSpPr>
          <p:spPr bwMode="auto">
            <a:xfrm>
              <a:off x="1488" y="1728"/>
              <a:ext cx="480"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21/4</a:t>
              </a:r>
            </a:p>
          </p:txBody>
        </p:sp>
        <p:sp>
          <p:nvSpPr>
            <p:cNvPr id="64551" name="Rectangle 39"/>
            <p:cNvSpPr>
              <a:spLocks noChangeArrowheads="1"/>
            </p:cNvSpPr>
            <p:nvPr/>
          </p:nvSpPr>
          <p:spPr bwMode="auto">
            <a:xfrm>
              <a:off x="1488" y="2160"/>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11/4</a:t>
              </a:r>
            </a:p>
          </p:txBody>
        </p:sp>
        <p:sp>
          <p:nvSpPr>
            <p:cNvPr id="64552" name="Rectangle 40"/>
            <p:cNvSpPr>
              <a:spLocks noChangeArrowheads="1"/>
            </p:cNvSpPr>
            <p:nvPr/>
          </p:nvSpPr>
          <p:spPr bwMode="auto">
            <a:xfrm>
              <a:off x="1776" y="21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5/2</a:t>
              </a:r>
            </a:p>
          </p:txBody>
        </p:sp>
        <p:sp>
          <p:nvSpPr>
            <p:cNvPr id="64553" name="Rectangle 41"/>
            <p:cNvSpPr>
              <a:spLocks noChangeArrowheads="1"/>
            </p:cNvSpPr>
            <p:nvPr/>
          </p:nvSpPr>
          <p:spPr bwMode="auto">
            <a:xfrm>
              <a:off x="1776" y="2352"/>
              <a:ext cx="864"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4" name="Rectangle 42"/>
            <p:cNvSpPr>
              <a:spLocks noChangeArrowheads="1"/>
            </p:cNvSpPr>
            <p:nvPr/>
          </p:nvSpPr>
          <p:spPr bwMode="auto">
            <a:xfrm>
              <a:off x="1968" y="1728"/>
              <a:ext cx="672" cy="6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31/4</a:t>
              </a:r>
            </a:p>
          </p:txBody>
        </p:sp>
        <p:sp>
          <p:nvSpPr>
            <p:cNvPr id="64555" name="Line 43"/>
            <p:cNvSpPr>
              <a:spLocks noChangeShapeType="1"/>
            </p:cNvSpPr>
            <p:nvPr/>
          </p:nvSpPr>
          <p:spPr bwMode="auto">
            <a:xfrm flipV="1">
              <a:off x="2448" y="2496"/>
              <a:ext cx="14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Text Box 44"/>
            <p:cNvSpPr txBox="1">
              <a:spLocks noChangeArrowheads="1"/>
            </p:cNvSpPr>
            <p:nvPr/>
          </p:nvSpPr>
          <p:spPr bwMode="auto">
            <a:xfrm>
              <a:off x="2208" y="2544"/>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40"/>
                                        </p:tgtEl>
                                        <p:attrNameLst>
                                          <p:attrName>style.visibility</p:attrName>
                                        </p:attrNameLst>
                                      </p:cBhvr>
                                      <p:to>
                                        <p:strVal val="visible"/>
                                      </p:to>
                                    </p:set>
                                    <p:animEffect transition="in" filter="wipe(left)">
                                      <p:cBhvr>
                                        <p:cTn id="7" dur="500"/>
                                        <p:tgtEl>
                                          <p:spTgt spid="6454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57"/>
                                        </p:tgtEl>
                                        <p:attrNameLst>
                                          <p:attrName>style.visibility</p:attrName>
                                        </p:attrNameLst>
                                      </p:cBhvr>
                                      <p:to>
                                        <p:strVal val="visible"/>
                                      </p:to>
                                    </p:set>
                                    <p:animEffect transition="in" filter="wipe(left)">
                                      <p:cBhvr>
                                        <p:cTn id="12" dur="500"/>
                                        <p:tgtEl>
                                          <p:spTgt spid="6455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63" name="Rectangle 27"/>
          <p:cNvSpPr>
            <a:spLocks noChangeArrowheads="1"/>
          </p:cNvSpPr>
          <p:nvPr/>
        </p:nvSpPr>
        <p:spPr bwMode="auto">
          <a:xfrm>
            <a:off x="304800" y="2286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受上一问题的启示，加拿大数学家</a:t>
            </a:r>
            <a:r>
              <a:rPr kumimoji="1" lang="en-US" altLang="zh-CN" b="1">
                <a:solidFill>
                  <a:srgbClr val="008000"/>
                </a:solidFill>
              </a:rPr>
              <a:t>W.T.Tutte, A.Stone</a:t>
            </a:r>
            <a:r>
              <a:rPr kumimoji="1" lang="zh-CN" altLang="en-US" b="1"/>
              <a:t>等人考虑了如下问题： </a:t>
            </a:r>
          </a:p>
        </p:txBody>
      </p:sp>
      <p:sp>
        <p:nvSpPr>
          <p:cNvPr id="65564" name="Rectangle 28"/>
          <p:cNvSpPr>
            <a:spLocks noChangeArrowheads="1"/>
          </p:cNvSpPr>
          <p:nvPr/>
        </p:nvSpPr>
        <p:spPr bwMode="auto">
          <a:xfrm>
            <a:off x="457200" y="1066800"/>
            <a:ext cx="7620000" cy="118745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a:latin typeface="宋体" pitchFamily="2" charset="-122"/>
                <a:ea typeface="宋体" pitchFamily="2" charset="-122"/>
              </a:rPr>
              <a:t>  </a:t>
            </a:r>
            <a:r>
              <a:rPr kumimoji="1" lang="zh-CN" altLang="en-US" b="1">
                <a:solidFill>
                  <a:schemeClr val="accent2"/>
                </a:solidFill>
                <a:latin typeface="楷体_GB2312" pitchFamily="49" charset="-122"/>
              </a:rPr>
              <a:t>怎样的长方形可以剖分成若干个边长各异的小正方形？</a:t>
            </a:r>
          </a:p>
          <a:p>
            <a:r>
              <a:rPr kumimoji="1" lang="zh-CN" altLang="en-US" b="1">
                <a:solidFill>
                  <a:schemeClr val="accent2"/>
                </a:solidFill>
                <a:latin typeface="楷体_GB2312" pitchFamily="49" charset="-122"/>
              </a:rPr>
              <a:t>  正方形能否剖分成边长各异的小正方形？</a:t>
            </a:r>
          </a:p>
        </p:txBody>
      </p:sp>
      <p:sp>
        <p:nvSpPr>
          <p:cNvPr id="65565" name="Rectangle 29"/>
          <p:cNvSpPr>
            <a:spLocks noChangeArrowheads="1"/>
          </p:cNvSpPr>
          <p:nvPr/>
        </p:nvSpPr>
        <p:spPr bwMode="auto">
          <a:xfrm>
            <a:off x="457200" y="2225675"/>
            <a:ext cx="662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称具有上述性质的长方形为</a:t>
            </a:r>
            <a:r>
              <a:rPr kumimoji="1" lang="zh-CN" altLang="en-US" b="1">
                <a:solidFill>
                  <a:srgbClr val="008000"/>
                </a:solidFill>
                <a:latin typeface="楷体_GB2312" pitchFamily="49" charset="-122"/>
              </a:rPr>
              <a:t>完美长方形</a:t>
            </a:r>
            <a:r>
              <a:rPr kumimoji="1" lang="zh-CN" altLang="en-US" b="1">
                <a:latin typeface="楷体_GB2312" pitchFamily="49" charset="-122"/>
              </a:rPr>
              <a:t>，正方形为</a:t>
            </a:r>
            <a:r>
              <a:rPr kumimoji="1" lang="zh-CN" altLang="en-US" b="1">
                <a:solidFill>
                  <a:srgbClr val="008000"/>
                </a:solidFill>
                <a:latin typeface="楷体_GB2312" pitchFamily="49" charset="-122"/>
              </a:rPr>
              <a:t>完美正方形</a:t>
            </a:r>
            <a:r>
              <a:rPr kumimoji="1" lang="zh-CN" altLang="en-US" b="1">
                <a:latin typeface="楷体_GB2312" pitchFamily="49" charset="-122"/>
              </a:rPr>
              <a:t>。</a:t>
            </a:r>
          </a:p>
        </p:txBody>
      </p:sp>
      <p:grpSp>
        <p:nvGrpSpPr>
          <p:cNvPr id="65606" name="Group 70"/>
          <p:cNvGrpSpPr>
            <a:grpSpLocks/>
          </p:cNvGrpSpPr>
          <p:nvPr/>
        </p:nvGrpSpPr>
        <p:grpSpPr bwMode="auto">
          <a:xfrm>
            <a:off x="457200" y="3429000"/>
            <a:ext cx="5715000" cy="1295400"/>
            <a:chOff x="240" y="1872"/>
            <a:chExt cx="3600" cy="816"/>
          </a:xfrm>
        </p:grpSpPr>
        <p:sp>
          <p:nvSpPr>
            <p:cNvPr id="65567" name="Text Box 31"/>
            <p:cNvSpPr txBox="1">
              <a:spLocks noChangeArrowheads="1"/>
            </p:cNvSpPr>
            <p:nvPr/>
          </p:nvSpPr>
          <p:spPr bwMode="auto">
            <a:xfrm>
              <a:off x="240" y="1872"/>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rPr>
                <a:t>波兰数学家</a:t>
              </a:r>
              <a:r>
                <a:rPr lang="en-US" altLang="zh-CN" b="1">
                  <a:solidFill>
                    <a:srgbClr val="008000"/>
                  </a:solidFill>
                </a:rPr>
                <a:t>Z.Moron </a:t>
              </a:r>
              <a:r>
                <a:rPr lang="zh-CN" altLang="en-US" b="1">
                  <a:solidFill>
                    <a:srgbClr val="008000"/>
                  </a:solidFill>
                </a:rPr>
                <a:t>的工作</a:t>
              </a:r>
            </a:p>
          </p:txBody>
        </p:sp>
        <p:sp>
          <p:nvSpPr>
            <p:cNvPr id="65568" name="Text Box 32"/>
            <p:cNvSpPr txBox="1">
              <a:spLocks noChangeArrowheads="1"/>
            </p:cNvSpPr>
            <p:nvPr/>
          </p:nvSpPr>
          <p:spPr bwMode="auto">
            <a:xfrm>
              <a:off x="288" y="2170"/>
              <a:ext cx="35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Z.Moron </a:t>
              </a:r>
              <a:r>
                <a:rPr lang="zh-CN" altLang="en-US" b="1"/>
                <a:t>在</a:t>
              </a:r>
              <a:r>
                <a:rPr kumimoji="1" lang="en-US" altLang="zh-CN" b="1"/>
                <a:t>W.T.Tutte</a:t>
              </a:r>
              <a:r>
                <a:rPr kumimoji="1" lang="zh-CN" altLang="en-US" b="1"/>
                <a:t>等之前已经作出了一个</a:t>
              </a:r>
              <a:r>
                <a:rPr kumimoji="1" lang="en-US" altLang="zh-CN" b="1"/>
                <a:t>9</a:t>
              </a:r>
              <a:r>
                <a:rPr kumimoji="1" lang="zh-CN" altLang="en-US" b="1"/>
                <a:t>阶完美长方形，见右图</a:t>
              </a:r>
            </a:p>
          </p:txBody>
        </p:sp>
      </p:grpSp>
      <p:grpSp>
        <p:nvGrpSpPr>
          <p:cNvPr id="65591" name="Group 55"/>
          <p:cNvGrpSpPr>
            <a:grpSpLocks/>
          </p:cNvGrpSpPr>
          <p:nvPr/>
        </p:nvGrpSpPr>
        <p:grpSpPr bwMode="auto">
          <a:xfrm>
            <a:off x="6629400" y="3962400"/>
            <a:ext cx="2362200" cy="2133600"/>
            <a:chOff x="1824" y="1536"/>
            <a:chExt cx="1680" cy="1584"/>
          </a:xfrm>
        </p:grpSpPr>
        <p:grpSp>
          <p:nvGrpSpPr>
            <p:cNvPr id="65592" name="Group 56"/>
            <p:cNvGrpSpPr>
              <a:grpSpLocks/>
            </p:cNvGrpSpPr>
            <p:nvPr/>
          </p:nvGrpSpPr>
          <p:grpSpPr bwMode="auto">
            <a:xfrm>
              <a:off x="1824" y="1536"/>
              <a:ext cx="1680" cy="1584"/>
              <a:chOff x="1824" y="1536"/>
              <a:chExt cx="1680" cy="1584"/>
            </a:xfrm>
          </p:grpSpPr>
          <p:sp>
            <p:nvSpPr>
              <p:cNvPr id="65593" name="Rectangle 57"/>
              <p:cNvSpPr>
                <a:spLocks noChangeArrowheads="1"/>
              </p:cNvSpPr>
              <p:nvPr/>
            </p:nvSpPr>
            <p:spPr bwMode="auto">
              <a:xfrm>
                <a:off x="1824" y="1536"/>
                <a:ext cx="1680" cy="15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4" name="Rectangle 58"/>
              <p:cNvSpPr>
                <a:spLocks noChangeArrowheads="1"/>
              </p:cNvSpPr>
              <p:nvPr/>
            </p:nvSpPr>
            <p:spPr bwMode="auto">
              <a:xfrm>
                <a:off x="1824" y="1536"/>
                <a:ext cx="912"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18</a:t>
                </a:r>
              </a:p>
            </p:txBody>
          </p:sp>
          <p:sp>
            <p:nvSpPr>
              <p:cNvPr id="65595" name="Rectangle 59"/>
              <p:cNvSpPr>
                <a:spLocks noChangeArrowheads="1"/>
              </p:cNvSpPr>
              <p:nvPr/>
            </p:nvSpPr>
            <p:spPr bwMode="auto">
              <a:xfrm>
                <a:off x="1824" y="2448"/>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14</a:t>
                </a:r>
              </a:p>
            </p:txBody>
          </p:sp>
          <p:sp>
            <p:nvSpPr>
              <p:cNvPr id="65596" name="Rectangle 60"/>
              <p:cNvSpPr>
                <a:spLocks noChangeArrowheads="1"/>
              </p:cNvSpPr>
              <p:nvPr/>
            </p:nvSpPr>
            <p:spPr bwMode="auto">
              <a:xfrm>
                <a:off x="2544"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4</a:t>
                </a:r>
              </a:p>
            </p:txBody>
          </p:sp>
          <p:sp>
            <p:nvSpPr>
              <p:cNvPr id="65597" name="Rectangle 61"/>
              <p:cNvSpPr>
                <a:spLocks noChangeArrowheads="1"/>
              </p:cNvSpPr>
              <p:nvPr/>
            </p:nvSpPr>
            <p:spPr bwMode="auto">
              <a:xfrm>
                <a:off x="2544" y="2640"/>
                <a:ext cx="4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10</a:t>
                </a:r>
              </a:p>
            </p:txBody>
          </p:sp>
          <p:sp>
            <p:nvSpPr>
              <p:cNvPr id="65598" name="Rectangle 62"/>
              <p:cNvSpPr>
                <a:spLocks noChangeArrowheads="1"/>
              </p:cNvSpPr>
              <p:nvPr/>
            </p:nvSpPr>
            <p:spPr bwMode="auto">
              <a:xfrm>
                <a:off x="2736" y="1536"/>
                <a:ext cx="768"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15</a:t>
                </a:r>
              </a:p>
            </p:txBody>
          </p:sp>
          <p:sp>
            <p:nvSpPr>
              <p:cNvPr id="65599" name="Rectangle 63"/>
              <p:cNvSpPr>
                <a:spLocks noChangeArrowheads="1"/>
              </p:cNvSpPr>
              <p:nvPr/>
            </p:nvSpPr>
            <p:spPr bwMode="auto">
              <a:xfrm>
                <a:off x="2736" y="230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7</a:t>
                </a:r>
              </a:p>
            </p:txBody>
          </p:sp>
          <p:sp>
            <p:nvSpPr>
              <p:cNvPr id="65600" name="Rectangle 64"/>
              <p:cNvSpPr>
                <a:spLocks noChangeArrowheads="1"/>
              </p:cNvSpPr>
              <p:nvPr/>
            </p:nvSpPr>
            <p:spPr bwMode="auto">
              <a:xfrm>
                <a:off x="3024" y="2736"/>
                <a:ext cx="48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9</a:t>
                </a:r>
              </a:p>
            </p:txBody>
          </p:sp>
          <p:sp>
            <p:nvSpPr>
              <p:cNvPr id="65601" name="Rectangle 65"/>
              <p:cNvSpPr>
                <a:spLocks noChangeArrowheads="1"/>
              </p:cNvSpPr>
              <p:nvPr/>
            </p:nvSpPr>
            <p:spPr bwMode="auto">
              <a:xfrm>
                <a:off x="3120" y="2304"/>
                <a:ext cx="384"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8</a:t>
                </a:r>
              </a:p>
            </p:txBody>
          </p:sp>
          <p:sp>
            <p:nvSpPr>
              <p:cNvPr id="65602" name="Text Box 66"/>
              <p:cNvSpPr txBox="1">
                <a:spLocks noChangeArrowheads="1"/>
              </p:cNvSpPr>
              <p:nvPr/>
            </p:nvSpPr>
            <p:spPr bwMode="auto">
              <a:xfrm>
                <a:off x="2783" y="2592"/>
                <a:ext cx="28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a:t>
                </a:r>
              </a:p>
            </p:txBody>
          </p:sp>
        </p:grpSp>
        <p:sp>
          <p:nvSpPr>
            <p:cNvPr id="65603" name="Line 67"/>
            <p:cNvSpPr>
              <a:spLocks noChangeShapeType="1"/>
            </p:cNvSpPr>
            <p:nvPr/>
          </p:nvSpPr>
          <p:spPr bwMode="auto">
            <a:xfrm>
              <a:off x="2928" y="26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605" name="AutoShape 69"/>
          <p:cNvSpPr>
            <a:spLocks noChangeArrowheads="1"/>
          </p:cNvSpPr>
          <p:nvPr/>
        </p:nvSpPr>
        <p:spPr bwMode="auto">
          <a:xfrm>
            <a:off x="3657600" y="5486400"/>
            <a:ext cx="3124200" cy="914400"/>
          </a:xfrm>
          <a:prstGeom prst="wedgeRectCallout">
            <a:avLst>
              <a:gd name="adj1" fmla="val 44259"/>
              <a:gd name="adj2" fmla="val -171181"/>
            </a:avLst>
          </a:prstGeom>
          <a:solidFill>
            <a:schemeClr val="folHlink"/>
          </a:solidFill>
          <a:ln w="9525">
            <a:solidFill>
              <a:schemeClr val="tx1"/>
            </a:solidFill>
            <a:miter lim="800000"/>
            <a:headEnd/>
            <a:tailEnd/>
          </a:ln>
          <a:effectLst>
            <a:outerShdw dist="107763" dir="2700000" algn="ctr" rotWithShape="0">
              <a:schemeClr val="bg2"/>
            </a:outerShdw>
          </a:effectLst>
        </p:spPr>
        <p:txBody>
          <a:bodyPr/>
          <a:lstStyle/>
          <a:p>
            <a:r>
              <a:rPr lang="en-US" altLang="zh-CN" b="1">
                <a:solidFill>
                  <a:schemeClr val="accent2"/>
                </a:solidFill>
              </a:rPr>
              <a:t>Z.Moron</a:t>
            </a:r>
            <a:r>
              <a:rPr lang="zh-CN" altLang="en-US" b="1">
                <a:solidFill>
                  <a:schemeClr val="accent2"/>
                </a:solidFill>
              </a:rPr>
              <a:t>的完美长方形很接近完美正方形</a:t>
            </a:r>
            <a:endParaRPr lang="zh-CN" altLang="en-US">
              <a:solidFill>
                <a:schemeClr val="accent2"/>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63"/>
                                        </p:tgtEl>
                                        <p:attrNameLst>
                                          <p:attrName>style.visibility</p:attrName>
                                        </p:attrNameLst>
                                      </p:cBhvr>
                                      <p:to>
                                        <p:strVal val="visible"/>
                                      </p:to>
                                    </p:set>
                                    <p:animEffect transition="in" filter="wipe(left)">
                                      <p:cBhvr>
                                        <p:cTn id="7" dur="500"/>
                                        <p:tgtEl>
                                          <p:spTgt spid="65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64"/>
                                        </p:tgtEl>
                                        <p:attrNameLst>
                                          <p:attrName>style.visibility</p:attrName>
                                        </p:attrNameLst>
                                      </p:cBhvr>
                                      <p:to>
                                        <p:strVal val="visible"/>
                                      </p:to>
                                    </p:set>
                                    <p:animEffect transition="in" filter="wipe(up)">
                                      <p:cBhvr>
                                        <p:cTn id="12" dur="500"/>
                                        <p:tgtEl>
                                          <p:spTgt spid="65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65"/>
                                        </p:tgtEl>
                                        <p:attrNameLst>
                                          <p:attrName>style.visibility</p:attrName>
                                        </p:attrNameLst>
                                      </p:cBhvr>
                                      <p:to>
                                        <p:strVal val="visible"/>
                                      </p:to>
                                    </p:set>
                                    <p:animEffect transition="in" filter="wipe(up)">
                                      <p:cBhvr>
                                        <p:cTn id="17" dur="500"/>
                                        <p:tgtEl>
                                          <p:spTgt spid="65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5606"/>
                                        </p:tgtEl>
                                        <p:attrNameLst>
                                          <p:attrName>style.visibility</p:attrName>
                                        </p:attrNameLst>
                                      </p:cBhvr>
                                      <p:to>
                                        <p:strVal val="visible"/>
                                      </p:to>
                                    </p:set>
                                    <p:animEffect transition="in" filter="wipe(up)">
                                      <p:cBhvr>
                                        <p:cTn id="22" dur="500"/>
                                        <p:tgtEl>
                                          <p:spTgt spid="65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605"/>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3" grpId="0" autoUpdateAnimBg="0"/>
      <p:bldP spid="65564" grpId="0" animBg="1" autoUpdateAnimBg="0"/>
      <p:bldP spid="65565" grpId="0" autoUpdateAnimBg="0"/>
      <p:bldP spid="6560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68" name="Rectangle 36"/>
          <p:cNvSpPr>
            <a:spLocks noChangeArrowheads="1"/>
          </p:cNvSpPr>
          <p:nvPr/>
        </p:nvSpPr>
        <p:spPr bwMode="auto">
          <a:xfrm>
            <a:off x="228600" y="304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Tutte</a:t>
            </a:r>
            <a:r>
              <a:rPr kumimoji="1" lang="zh-CN" altLang="en-US" b="1">
                <a:solidFill>
                  <a:srgbClr val="008000"/>
                </a:solidFill>
              </a:rPr>
              <a:t>等人用来分析</a:t>
            </a:r>
            <a:r>
              <a:rPr kumimoji="1" lang="en-US" altLang="zh-CN" b="1">
                <a:solidFill>
                  <a:srgbClr val="008000"/>
                </a:solidFill>
              </a:rPr>
              <a:t>Moron</a:t>
            </a:r>
            <a:r>
              <a:rPr kumimoji="1" lang="zh-CN" altLang="en-US" b="1">
                <a:solidFill>
                  <a:srgbClr val="008000"/>
                </a:solidFill>
              </a:rPr>
              <a:t>给出例子的 奇特方法：</a:t>
            </a:r>
          </a:p>
        </p:txBody>
      </p:sp>
      <p:sp>
        <p:nvSpPr>
          <p:cNvPr id="69669" name="Rectangle 37"/>
          <p:cNvSpPr>
            <a:spLocks noChangeArrowheads="1"/>
          </p:cNvSpPr>
          <p:nvPr/>
        </p:nvSpPr>
        <p:spPr bwMode="auto">
          <a:xfrm>
            <a:off x="228600" y="1066800"/>
            <a:ext cx="7924800" cy="11874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r>
              <a:rPr kumimoji="1" lang="en-US" altLang="zh-CN" b="1">
                <a:solidFill>
                  <a:schemeClr val="accent2"/>
                </a:solidFill>
              </a:rPr>
              <a:t>        </a:t>
            </a:r>
            <a:r>
              <a:rPr kumimoji="1" lang="zh-CN" altLang="en-US" b="1">
                <a:solidFill>
                  <a:schemeClr val="accent2"/>
                </a:solidFill>
              </a:rPr>
              <a:t>用点表示水平边，用边表示小正方形。边长即小正方形之边长，方向规定由上到下。于是一个剖分好的完美长方形被十分巧妙地转化成了一个有向图网络，见下图 </a:t>
            </a:r>
          </a:p>
        </p:txBody>
      </p:sp>
      <p:grpSp>
        <p:nvGrpSpPr>
          <p:cNvPr id="69756" name="Group 124"/>
          <p:cNvGrpSpPr>
            <a:grpSpLocks/>
          </p:cNvGrpSpPr>
          <p:nvPr/>
        </p:nvGrpSpPr>
        <p:grpSpPr bwMode="auto">
          <a:xfrm>
            <a:off x="838200" y="2590800"/>
            <a:ext cx="2667000" cy="2514600"/>
            <a:chOff x="576" y="1680"/>
            <a:chExt cx="1680" cy="1584"/>
          </a:xfrm>
        </p:grpSpPr>
        <p:grpSp>
          <p:nvGrpSpPr>
            <p:cNvPr id="69671" name="Group 39"/>
            <p:cNvGrpSpPr>
              <a:grpSpLocks/>
            </p:cNvGrpSpPr>
            <p:nvPr/>
          </p:nvGrpSpPr>
          <p:grpSpPr bwMode="auto">
            <a:xfrm>
              <a:off x="576" y="1680"/>
              <a:ext cx="1680" cy="1584"/>
              <a:chOff x="1824" y="1536"/>
              <a:chExt cx="1680" cy="1584"/>
            </a:xfrm>
          </p:grpSpPr>
          <p:sp>
            <p:nvSpPr>
              <p:cNvPr id="69672" name="Rectangle 40"/>
              <p:cNvSpPr>
                <a:spLocks noChangeArrowheads="1"/>
              </p:cNvSpPr>
              <p:nvPr/>
            </p:nvSpPr>
            <p:spPr bwMode="auto">
              <a:xfrm>
                <a:off x="1824" y="1536"/>
                <a:ext cx="1680" cy="15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9673" name="Rectangle 41"/>
              <p:cNvSpPr>
                <a:spLocks noChangeArrowheads="1"/>
              </p:cNvSpPr>
              <p:nvPr/>
            </p:nvSpPr>
            <p:spPr bwMode="auto">
              <a:xfrm>
                <a:off x="1824" y="1536"/>
                <a:ext cx="912"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4" name="Rectangle 42"/>
              <p:cNvSpPr>
                <a:spLocks noChangeArrowheads="1"/>
              </p:cNvSpPr>
              <p:nvPr/>
            </p:nvSpPr>
            <p:spPr bwMode="auto">
              <a:xfrm>
                <a:off x="1824" y="2448"/>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5" name="Rectangle 43"/>
              <p:cNvSpPr>
                <a:spLocks noChangeArrowheads="1"/>
              </p:cNvSpPr>
              <p:nvPr/>
            </p:nvSpPr>
            <p:spPr bwMode="auto">
              <a:xfrm>
                <a:off x="2544"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6" name="Rectangle 44"/>
              <p:cNvSpPr>
                <a:spLocks noChangeArrowheads="1"/>
              </p:cNvSpPr>
              <p:nvPr/>
            </p:nvSpPr>
            <p:spPr bwMode="auto">
              <a:xfrm>
                <a:off x="2544" y="2640"/>
                <a:ext cx="4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7" name="Rectangle 45"/>
              <p:cNvSpPr>
                <a:spLocks noChangeArrowheads="1"/>
              </p:cNvSpPr>
              <p:nvPr/>
            </p:nvSpPr>
            <p:spPr bwMode="auto">
              <a:xfrm>
                <a:off x="2736" y="1536"/>
                <a:ext cx="768"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8" name="Rectangle 46"/>
              <p:cNvSpPr>
                <a:spLocks noChangeArrowheads="1"/>
              </p:cNvSpPr>
              <p:nvPr/>
            </p:nvSpPr>
            <p:spPr bwMode="auto">
              <a:xfrm>
                <a:off x="2736" y="230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79" name="Rectangle 47"/>
              <p:cNvSpPr>
                <a:spLocks noChangeArrowheads="1"/>
              </p:cNvSpPr>
              <p:nvPr/>
            </p:nvSpPr>
            <p:spPr bwMode="auto">
              <a:xfrm>
                <a:off x="3024" y="2736"/>
                <a:ext cx="48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80" name="Rectangle 48"/>
              <p:cNvSpPr>
                <a:spLocks noChangeArrowheads="1"/>
              </p:cNvSpPr>
              <p:nvPr/>
            </p:nvSpPr>
            <p:spPr bwMode="auto">
              <a:xfrm>
                <a:off x="3120" y="2304"/>
                <a:ext cx="384"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000"/>
              </a:p>
            </p:txBody>
          </p:sp>
          <p:sp>
            <p:nvSpPr>
              <p:cNvPr id="69681" name="Text Box 49"/>
              <p:cNvSpPr txBox="1">
                <a:spLocks noChangeArrowheads="1"/>
              </p:cNvSpPr>
              <p:nvPr/>
            </p:nvSpPr>
            <p:spPr bwMode="auto">
              <a:xfrm>
                <a:off x="2764" y="2592"/>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zh-CN" sz="2000"/>
              </a:p>
            </p:txBody>
          </p:sp>
        </p:grpSp>
        <p:sp>
          <p:nvSpPr>
            <p:cNvPr id="69682" name="Line 50"/>
            <p:cNvSpPr>
              <a:spLocks noChangeShapeType="1"/>
            </p:cNvSpPr>
            <p:nvPr/>
          </p:nvSpPr>
          <p:spPr bwMode="auto">
            <a:xfrm>
              <a:off x="1680" y="28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p>
              <a:endParaRPr lang="zh-CN" altLang="en-US"/>
            </a:p>
          </p:txBody>
        </p:sp>
        <p:graphicFrame>
          <p:nvGraphicFramePr>
            <p:cNvPr id="69683" name="Object 51"/>
            <p:cNvGraphicFramePr>
              <a:graphicFrameLocks noChangeAspect="1"/>
            </p:cNvGraphicFramePr>
            <p:nvPr/>
          </p:nvGraphicFramePr>
          <p:xfrm flipH="1" flipV="1">
            <a:off x="864" y="1968"/>
            <a:ext cx="288" cy="264"/>
          </p:xfrm>
          <a:graphic>
            <a:graphicData uri="http://schemas.openxmlformats.org/presentationml/2006/ole">
              <mc:AlternateContent xmlns:mc="http://schemas.openxmlformats.org/markup-compatibility/2006">
                <mc:Choice xmlns:v="urn:schemas-microsoft-com:vml" Requires="v">
                  <p:oleObj spid="_x0000_s69760" name="公式" r:id="rId5" imgW="152280" imgH="139680" progId="Equation.3">
                    <p:embed/>
                  </p:oleObj>
                </mc:Choice>
                <mc:Fallback>
                  <p:oleObj name="公式" r:id="rId5" imgW="152280" imgH="13968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864" y="1968"/>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4" name="Object 52"/>
            <p:cNvGraphicFramePr>
              <a:graphicFrameLocks noChangeAspect="1"/>
            </p:cNvGraphicFramePr>
            <p:nvPr/>
          </p:nvGraphicFramePr>
          <p:xfrm flipH="1" flipV="1">
            <a:off x="1668" y="1968"/>
            <a:ext cx="312" cy="264"/>
          </p:xfrm>
          <a:graphic>
            <a:graphicData uri="http://schemas.openxmlformats.org/presentationml/2006/ole">
              <mc:AlternateContent xmlns:mc="http://schemas.openxmlformats.org/markup-compatibility/2006">
                <mc:Choice xmlns:v="urn:schemas-microsoft-com:vml" Requires="v">
                  <p:oleObj spid="_x0000_s69761" name="公式" r:id="rId7" imgW="164880" imgH="139680" progId="Equation.3">
                    <p:embed/>
                  </p:oleObj>
                </mc:Choice>
                <mc:Fallback>
                  <p:oleObj name="公式" r:id="rId7" imgW="164880" imgH="139680"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flipV="1">
                          <a:off x="1668" y="19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5" name="Object 53"/>
            <p:cNvGraphicFramePr>
              <a:graphicFrameLocks noChangeAspect="1"/>
            </p:cNvGraphicFramePr>
            <p:nvPr/>
          </p:nvGraphicFramePr>
          <p:xfrm flipH="1" flipV="1">
            <a:off x="1236" y="2568"/>
            <a:ext cx="312" cy="264"/>
          </p:xfrm>
          <a:graphic>
            <a:graphicData uri="http://schemas.openxmlformats.org/presentationml/2006/ole">
              <mc:AlternateContent xmlns:mc="http://schemas.openxmlformats.org/markup-compatibility/2006">
                <mc:Choice xmlns:v="urn:schemas-microsoft-com:vml" Requires="v">
                  <p:oleObj spid="_x0000_s69762" name="公式" r:id="rId9" imgW="164880" imgH="139680" progId="Equation.3">
                    <p:embed/>
                  </p:oleObj>
                </mc:Choice>
                <mc:Fallback>
                  <p:oleObj name="公式" r:id="rId9" imgW="164880" imgH="139680"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flipV="1">
                          <a:off x="1236" y="25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6" name="Object 54"/>
            <p:cNvGraphicFramePr>
              <a:graphicFrameLocks noChangeAspect="1"/>
            </p:cNvGraphicFramePr>
            <p:nvPr/>
          </p:nvGraphicFramePr>
          <p:xfrm flipH="1" flipV="1">
            <a:off x="1536" y="2496"/>
            <a:ext cx="312" cy="264"/>
          </p:xfrm>
          <a:graphic>
            <a:graphicData uri="http://schemas.openxmlformats.org/presentationml/2006/ole">
              <mc:AlternateContent xmlns:mc="http://schemas.openxmlformats.org/markup-compatibility/2006">
                <mc:Choice xmlns:v="urn:schemas-microsoft-com:vml" Requires="v">
                  <p:oleObj spid="_x0000_s69763" name="公式" r:id="rId11" imgW="164880" imgH="139680" progId="Equation.3">
                    <p:embed/>
                  </p:oleObj>
                </mc:Choice>
                <mc:Fallback>
                  <p:oleObj name="公式" r:id="rId11" imgW="164880" imgH="13968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flipV="1">
                          <a:off x="1536" y="249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7" name="Object 55"/>
            <p:cNvGraphicFramePr>
              <a:graphicFrameLocks noChangeAspect="1"/>
            </p:cNvGraphicFramePr>
            <p:nvPr/>
          </p:nvGraphicFramePr>
          <p:xfrm flipH="1" flipV="1">
            <a:off x="1920" y="2544"/>
            <a:ext cx="312" cy="264"/>
          </p:xfrm>
          <a:graphic>
            <a:graphicData uri="http://schemas.openxmlformats.org/presentationml/2006/ole">
              <mc:AlternateContent xmlns:mc="http://schemas.openxmlformats.org/markup-compatibility/2006">
                <mc:Choice xmlns:v="urn:schemas-microsoft-com:vml" Requires="v">
                  <p:oleObj spid="_x0000_s69764" name="公式" r:id="rId13" imgW="164880" imgH="139680" progId="Equation.3">
                    <p:embed/>
                  </p:oleObj>
                </mc:Choice>
                <mc:Fallback>
                  <p:oleObj name="公式" r:id="rId13" imgW="164880" imgH="139680"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1920" y="2544"/>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8" name="Object 56"/>
            <p:cNvGraphicFramePr>
              <a:graphicFrameLocks noChangeAspect="1"/>
            </p:cNvGraphicFramePr>
            <p:nvPr/>
          </p:nvGraphicFramePr>
          <p:xfrm flipH="1" flipV="1">
            <a:off x="1464" y="2736"/>
            <a:ext cx="312" cy="264"/>
          </p:xfrm>
          <a:graphic>
            <a:graphicData uri="http://schemas.openxmlformats.org/presentationml/2006/ole">
              <mc:AlternateContent xmlns:mc="http://schemas.openxmlformats.org/markup-compatibility/2006">
                <mc:Choice xmlns:v="urn:schemas-microsoft-com:vml" Requires="v">
                  <p:oleObj spid="_x0000_s69765" name="公式" r:id="rId15" imgW="164880" imgH="139680" progId="Equation.3">
                    <p:embed/>
                  </p:oleObj>
                </mc:Choice>
                <mc:Fallback>
                  <p:oleObj name="公式" r:id="rId15" imgW="164880" imgH="139680"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flipV="1">
                          <a:off x="1464" y="273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89" name="Object 57"/>
            <p:cNvGraphicFramePr>
              <a:graphicFrameLocks noChangeAspect="1"/>
            </p:cNvGraphicFramePr>
            <p:nvPr/>
          </p:nvGraphicFramePr>
          <p:xfrm flipH="1" flipV="1">
            <a:off x="744" y="2808"/>
            <a:ext cx="312" cy="264"/>
          </p:xfrm>
          <a:graphic>
            <a:graphicData uri="http://schemas.openxmlformats.org/presentationml/2006/ole">
              <mc:AlternateContent xmlns:mc="http://schemas.openxmlformats.org/markup-compatibility/2006">
                <mc:Choice xmlns:v="urn:schemas-microsoft-com:vml" Requires="v">
                  <p:oleObj spid="_x0000_s69766" name="公式" r:id="rId17" imgW="164880" imgH="139680" progId="Equation.3">
                    <p:embed/>
                  </p:oleObj>
                </mc:Choice>
                <mc:Fallback>
                  <p:oleObj name="公式" r:id="rId17" imgW="164880" imgH="13968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flipV="1">
                          <a:off x="744" y="280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90" name="Object 58"/>
            <p:cNvGraphicFramePr>
              <a:graphicFrameLocks noChangeAspect="1"/>
            </p:cNvGraphicFramePr>
            <p:nvPr/>
          </p:nvGraphicFramePr>
          <p:xfrm flipH="1" flipV="1">
            <a:off x="1368" y="2928"/>
            <a:ext cx="312" cy="264"/>
          </p:xfrm>
          <a:graphic>
            <a:graphicData uri="http://schemas.openxmlformats.org/presentationml/2006/ole">
              <mc:AlternateContent xmlns:mc="http://schemas.openxmlformats.org/markup-compatibility/2006">
                <mc:Choice xmlns:v="urn:schemas-microsoft-com:vml" Requires="v">
                  <p:oleObj spid="_x0000_s69767" name="Equation" r:id="rId19" imgW="164880" imgH="139680" progId="Equation.DSMT4">
                    <p:embed/>
                  </p:oleObj>
                </mc:Choice>
                <mc:Fallback>
                  <p:oleObj name="Equation" r:id="rId19" imgW="164880" imgH="139680" progId="Equation.DSMT4">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flipV="1">
                          <a:off x="136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91" name="Object 59"/>
            <p:cNvGraphicFramePr>
              <a:graphicFrameLocks noChangeAspect="1"/>
            </p:cNvGraphicFramePr>
            <p:nvPr/>
          </p:nvGraphicFramePr>
          <p:xfrm flipH="1" flipV="1">
            <a:off x="1848" y="2928"/>
            <a:ext cx="312" cy="264"/>
          </p:xfrm>
          <a:graphic>
            <a:graphicData uri="http://schemas.openxmlformats.org/presentationml/2006/ole">
              <mc:AlternateContent xmlns:mc="http://schemas.openxmlformats.org/markup-compatibility/2006">
                <mc:Choice xmlns:v="urn:schemas-microsoft-com:vml" Requires="v">
                  <p:oleObj spid="_x0000_s69768" name="公式" r:id="rId21" imgW="164880" imgH="139680" progId="Equation.3">
                    <p:embed/>
                  </p:oleObj>
                </mc:Choice>
                <mc:Fallback>
                  <p:oleObj name="公式" r:id="rId21" imgW="164880" imgH="139680"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flipV="1">
                          <a:off x="184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729" name="AutoShape 97"/>
          <p:cNvSpPr>
            <a:spLocks noChangeArrowheads="1"/>
          </p:cNvSpPr>
          <p:nvPr/>
        </p:nvSpPr>
        <p:spPr bwMode="auto">
          <a:xfrm>
            <a:off x="3886200" y="5410200"/>
            <a:ext cx="4495800" cy="1219200"/>
          </a:xfrm>
          <a:prstGeom prst="wedgeRectCallout">
            <a:avLst>
              <a:gd name="adj1" fmla="val -17620"/>
              <a:gd name="adj2" fmla="val -163282"/>
            </a:avLst>
          </a:prstGeom>
          <a:solidFill>
            <a:schemeClr val="folHlink"/>
          </a:solidFill>
          <a:ln w="9525">
            <a:solidFill>
              <a:schemeClr val="tx1"/>
            </a:solidFill>
            <a:miter lim="800000"/>
            <a:headEnd/>
            <a:tailEnd/>
          </a:ln>
          <a:effectLst>
            <a:outerShdw dist="107763" dir="8100000" algn="ctr" rotWithShape="0">
              <a:schemeClr val="bg2"/>
            </a:outerShdw>
          </a:effectLst>
        </p:spPr>
        <p:txBody>
          <a:bodyPr/>
          <a:lstStyle/>
          <a:p>
            <a:pPr algn="ctr"/>
            <a:r>
              <a:rPr lang="zh-CN" altLang="en-US" b="1">
                <a:solidFill>
                  <a:schemeClr val="accent2"/>
                </a:solidFill>
              </a:rPr>
              <a:t>除表示上、下两底边的顶点以外，其余顶点处指入边边长之和应等于指出边边长之和 </a:t>
            </a:r>
          </a:p>
        </p:txBody>
      </p:sp>
      <p:grpSp>
        <p:nvGrpSpPr>
          <p:cNvPr id="69749" name="Group 117"/>
          <p:cNvGrpSpPr>
            <a:grpSpLocks/>
          </p:cNvGrpSpPr>
          <p:nvPr/>
        </p:nvGrpSpPr>
        <p:grpSpPr bwMode="auto">
          <a:xfrm>
            <a:off x="3733800" y="2133600"/>
            <a:ext cx="3886200" cy="3352800"/>
            <a:chOff x="2400" y="1392"/>
            <a:chExt cx="2448" cy="2112"/>
          </a:xfrm>
        </p:grpSpPr>
        <p:sp>
          <p:nvSpPr>
            <p:cNvPr id="69693" name="Line 61"/>
            <p:cNvSpPr>
              <a:spLocks noChangeShapeType="1"/>
            </p:cNvSpPr>
            <p:nvPr/>
          </p:nvSpPr>
          <p:spPr bwMode="auto">
            <a:xfrm>
              <a:off x="2400" y="1680"/>
              <a:ext cx="15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4" name="Line 62"/>
            <p:cNvSpPr>
              <a:spLocks noChangeShapeType="1"/>
            </p:cNvSpPr>
            <p:nvPr/>
          </p:nvSpPr>
          <p:spPr bwMode="auto">
            <a:xfrm>
              <a:off x="2400" y="2448"/>
              <a:ext cx="20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5" name="Line 63"/>
            <p:cNvSpPr>
              <a:spLocks noChangeShapeType="1"/>
            </p:cNvSpPr>
            <p:nvPr/>
          </p:nvSpPr>
          <p:spPr bwMode="auto">
            <a:xfrm>
              <a:off x="2400" y="2592"/>
              <a:ext cx="96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6" name="Line 64"/>
            <p:cNvSpPr>
              <a:spLocks noChangeShapeType="1"/>
            </p:cNvSpPr>
            <p:nvPr/>
          </p:nvSpPr>
          <p:spPr bwMode="auto">
            <a:xfrm>
              <a:off x="2400" y="2784"/>
              <a:ext cx="16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7" name="Line 65"/>
            <p:cNvSpPr>
              <a:spLocks noChangeShapeType="1"/>
            </p:cNvSpPr>
            <p:nvPr/>
          </p:nvSpPr>
          <p:spPr bwMode="auto">
            <a:xfrm>
              <a:off x="2400" y="2880"/>
              <a:ext cx="20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8" name="Line 66"/>
            <p:cNvSpPr>
              <a:spLocks noChangeShapeType="1"/>
            </p:cNvSpPr>
            <p:nvPr/>
          </p:nvSpPr>
          <p:spPr bwMode="auto">
            <a:xfrm>
              <a:off x="2400" y="3264"/>
              <a:ext cx="16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9" name="Text Box 67"/>
            <p:cNvSpPr txBox="1">
              <a:spLocks noChangeArrowheads="1"/>
            </p:cNvSpPr>
            <p:nvPr/>
          </p:nvSpPr>
          <p:spPr bwMode="auto">
            <a:xfrm>
              <a:off x="3936" y="139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69700" name="AutoShape 68"/>
            <p:cNvSpPr>
              <a:spLocks noChangeArrowheads="1"/>
            </p:cNvSpPr>
            <p:nvPr/>
          </p:nvSpPr>
          <p:spPr bwMode="auto">
            <a:xfrm>
              <a:off x="4032" y="163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1" name="Text Box 69"/>
            <p:cNvSpPr txBox="1">
              <a:spLocks noChangeArrowheads="1"/>
            </p:cNvSpPr>
            <p:nvPr/>
          </p:nvSpPr>
          <p:spPr bwMode="auto">
            <a:xfrm>
              <a:off x="3264" y="23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69702" name="AutoShape 70"/>
            <p:cNvSpPr>
              <a:spLocks noChangeArrowheads="1"/>
            </p:cNvSpPr>
            <p:nvPr/>
          </p:nvSpPr>
          <p:spPr bwMode="auto">
            <a:xfrm>
              <a:off x="3408" y="254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4" name="AutoShape 72"/>
            <p:cNvSpPr>
              <a:spLocks noChangeArrowheads="1"/>
            </p:cNvSpPr>
            <p:nvPr/>
          </p:nvSpPr>
          <p:spPr bwMode="auto">
            <a:xfrm>
              <a:off x="4464" y="240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5" name="AutoShape 73"/>
            <p:cNvSpPr>
              <a:spLocks noChangeArrowheads="1"/>
            </p:cNvSpPr>
            <p:nvPr/>
          </p:nvSpPr>
          <p:spPr bwMode="auto">
            <a:xfrm>
              <a:off x="4080" y="273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6" name="AutoShape 74"/>
            <p:cNvSpPr>
              <a:spLocks noChangeArrowheads="1"/>
            </p:cNvSpPr>
            <p:nvPr/>
          </p:nvSpPr>
          <p:spPr bwMode="auto">
            <a:xfrm>
              <a:off x="4080" y="321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7" name="AutoShape 75"/>
            <p:cNvSpPr>
              <a:spLocks noChangeArrowheads="1"/>
            </p:cNvSpPr>
            <p:nvPr/>
          </p:nvSpPr>
          <p:spPr bwMode="auto">
            <a:xfrm>
              <a:off x="4416" y="283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11" name="Line 79"/>
            <p:cNvSpPr>
              <a:spLocks noChangeShapeType="1"/>
            </p:cNvSpPr>
            <p:nvPr/>
          </p:nvSpPr>
          <p:spPr bwMode="auto">
            <a:xfrm>
              <a:off x="4128" y="2784"/>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4" name="Line 82"/>
            <p:cNvSpPr>
              <a:spLocks noChangeShapeType="1"/>
            </p:cNvSpPr>
            <p:nvPr/>
          </p:nvSpPr>
          <p:spPr bwMode="auto">
            <a:xfrm>
              <a:off x="4080" y="27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5" name="Line 83"/>
            <p:cNvSpPr>
              <a:spLocks noChangeShapeType="1"/>
            </p:cNvSpPr>
            <p:nvPr/>
          </p:nvSpPr>
          <p:spPr bwMode="auto">
            <a:xfrm flipH="1">
              <a:off x="4128" y="2880"/>
              <a:ext cx="28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6" name="Text Box 84"/>
            <p:cNvSpPr txBox="1">
              <a:spLocks noChangeArrowheads="1"/>
            </p:cNvSpPr>
            <p:nvPr/>
          </p:nvSpPr>
          <p:spPr bwMode="auto">
            <a:xfrm>
              <a:off x="3984" y="249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69717" name="Text Box 85"/>
            <p:cNvSpPr txBox="1">
              <a:spLocks noChangeArrowheads="1"/>
            </p:cNvSpPr>
            <p:nvPr/>
          </p:nvSpPr>
          <p:spPr bwMode="auto">
            <a:xfrm>
              <a:off x="4464" y="220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69718" name="Text Box 86"/>
            <p:cNvSpPr txBox="1">
              <a:spLocks noChangeArrowheads="1"/>
            </p:cNvSpPr>
            <p:nvPr/>
          </p:nvSpPr>
          <p:spPr bwMode="auto">
            <a:xfrm>
              <a:off x="4368" y="28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69719" name="Text Box 87"/>
            <p:cNvSpPr txBox="1">
              <a:spLocks noChangeArrowheads="1"/>
            </p:cNvSpPr>
            <p:nvPr/>
          </p:nvSpPr>
          <p:spPr bwMode="auto">
            <a:xfrm>
              <a:off x="3984" y="32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graphicFrame>
          <p:nvGraphicFramePr>
            <p:cNvPr id="69720" name="Object 88"/>
            <p:cNvGraphicFramePr>
              <a:graphicFrameLocks noChangeAspect="1"/>
            </p:cNvGraphicFramePr>
            <p:nvPr/>
          </p:nvGraphicFramePr>
          <p:xfrm flipH="1" flipV="1">
            <a:off x="3552" y="1872"/>
            <a:ext cx="240" cy="220"/>
          </p:xfrm>
          <a:graphic>
            <a:graphicData uri="http://schemas.openxmlformats.org/presentationml/2006/ole">
              <mc:AlternateContent xmlns:mc="http://schemas.openxmlformats.org/markup-compatibility/2006">
                <mc:Choice xmlns:v="urn:schemas-microsoft-com:vml" Requires="v">
                  <p:oleObj spid="_x0000_s69769" name="公式" r:id="rId23" imgW="152280" imgH="139680" progId="Equation.3">
                    <p:embed/>
                  </p:oleObj>
                </mc:Choice>
                <mc:Fallback>
                  <p:oleObj name="公式" r:id="rId23" imgW="152280" imgH="139680" progId="Equation.3">
                    <p:embed/>
                    <p:pic>
                      <p:nvPicPr>
                        <p:cNvPr id="0" name="Object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3552" y="1872"/>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1" name="Object 89"/>
            <p:cNvGraphicFramePr>
              <a:graphicFrameLocks noChangeAspect="1"/>
            </p:cNvGraphicFramePr>
            <p:nvPr/>
          </p:nvGraphicFramePr>
          <p:xfrm flipH="1" flipV="1">
            <a:off x="4320" y="1896"/>
            <a:ext cx="288" cy="244"/>
          </p:xfrm>
          <a:graphic>
            <a:graphicData uri="http://schemas.openxmlformats.org/presentationml/2006/ole">
              <mc:AlternateContent xmlns:mc="http://schemas.openxmlformats.org/markup-compatibility/2006">
                <mc:Choice xmlns:v="urn:schemas-microsoft-com:vml" Requires="v">
                  <p:oleObj spid="_x0000_s69770" name="公式" r:id="rId24" imgW="164880" imgH="139680" progId="Equation.3">
                    <p:embed/>
                  </p:oleObj>
                </mc:Choice>
                <mc:Fallback>
                  <p:oleObj name="公式" r:id="rId24" imgW="164880" imgH="139680" progId="Equation.3">
                    <p:embed/>
                    <p:pic>
                      <p:nvPicPr>
                        <p:cNvPr id="0" name="Object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flipV="1">
                          <a:off x="4320" y="1896"/>
                          <a:ext cx="2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2" name="Object 90"/>
            <p:cNvGraphicFramePr>
              <a:graphicFrameLocks noChangeAspect="1"/>
            </p:cNvGraphicFramePr>
            <p:nvPr/>
          </p:nvGraphicFramePr>
          <p:xfrm flipH="1" flipV="1">
            <a:off x="3648" y="2513"/>
            <a:ext cx="264" cy="223"/>
          </p:xfrm>
          <a:graphic>
            <a:graphicData uri="http://schemas.openxmlformats.org/presentationml/2006/ole">
              <mc:AlternateContent xmlns:mc="http://schemas.openxmlformats.org/markup-compatibility/2006">
                <mc:Choice xmlns:v="urn:schemas-microsoft-com:vml" Requires="v">
                  <p:oleObj spid="_x0000_s69771" name="公式" r:id="rId25" imgW="164880" imgH="139680" progId="Equation.3">
                    <p:embed/>
                  </p:oleObj>
                </mc:Choice>
                <mc:Fallback>
                  <p:oleObj name="公式" r:id="rId25" imgW="164880" imgH="139680" progId="Equation.3">
                    <p:embed/>
                    <p:pic>
                      <p:nvPicPr>
                        <p:cNvPr id="0" name="Object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flipV="1">
                          <a:off x="3648" y="2513"/>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3" name="Object 91"/>
            <p:cNvGraphicFramePr>
              <a:graphicFrameLocks noChangeAspect="1"/>
            </p:cNvGraphicFramePr>
            <p:nvPr/>
          </p:nvGraphicFramePr>
          <p:xfrm flipH="1" flipV="1">
            <a:off x="4128" y="2465"/>
            <a:ext cx="264" cy="223"/>
          </p:xfrm>
          <a:graphic>
            <a:graphicData uri="http://schemas.openxmlformats.org/presentationml/2006/ole">
              <mc:AlternateContent xmlns:mc="http://schemas.openxmlformats.org/markup-compatibility/2006">
                <mc:Choice xmlns:v="urn:schemas-microsoft-com:vml" Requires="v">
                  <p:oleObj spid="_x0000_s69772" name="Equation" r:id="rId26" imgW="164880" imgH="139680" progId="Equation.DSMT4">
                    <p:embed/>
                  </p:oleObj>
                </mc:Choice>
                <mc:Fallback>
                  <p:oleObj name="Equation" r:id="rId26" imgW="164880" imgH="139680" progId="Equation.DSMT4">
                    <p:embed/>
                    <p:pic>
                      <p:nvPicPr>
                        <p:cNvPr id="0" name="Object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flipV="1">
                          <a:off x="4128" y="2465"/>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4" name="Object 92"/>
            <p:cNvGraphicFramePr>
              <a:graphicFrameLocks noChangeAspect="1"/>
            </p:cNvGraphicFramePr>
            <p:nvPr/>
          </p:nvGraphicFramePr>
          <p:xfrm flipH="1" flipV="1">
            <a:off x="4368" y="2496"/>
            <a:ext cx="288" cy="244"/>
          </p:xfrm>
          <a:graphic>
            <a:graphicData uri="http://schemas.openxmlformats.org/presentationml/2006/ole">
              <mc:AlternateContent xmlns:mc="http://schemas.openxmlformats.org/markup-compatibility/2006">
                <mc:Choice xmlns:v="urn:schemas-microsoft-com:vml" Requires="v">
                  <p:oleObj spid="_x0000_s69773" name="公式" r:id="rId27" imgW="164880" imgH="139680" progId="Equation.3">
                    <p:embed/>
                  </p:oleObj>
                </mc:Choice>
                <mc:Fallback>
                  <p:oleObj name="公式" r:id="rId27" imgW="164880" imgH="139680" progId="Equation.3">
                    <p:embed/>
                    <p:pic>
                      <p:nvPicPr>
                        <p:cNvPr id="0" name="Object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4368" y="2496"/>
                          <a:ext cx="2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5" name="Object 93"/>
            <p:cNvGraphicFramePr>
              <a:graphicFrameLocks noChangeAspect="1"/>
            </p:cNvGraphicFramePr>
            <p:nvPr/>
          </p:nvGraphicFramePr>
          <p:xfrm flipH="1" flipV="1">
            <a:off x="4128" y="2688"/>
            <a:ext cx="264" cy="223"/>
          </p:xfrm>
          <a:graphic>
            <a:graphicData uri="http://schemas.openxmlformats.org/presentationml/2006/ole">
              <mc:AlternateContent xmlns:mc="http://schemas.openxmlformats.org/markup-compatibility/2006">
                <mc:Choice xmlns:v="urn:schemas-microsoft-com:vml" Requires="v">
                  <p:oleObj spid="_x0000_s69774" name="公式" r:id="rId28" imgW="164880" imgH="139680" progId="Equation.3">
                    <p:embed/>
                  </p:oleObj>
                </mc:Choice>
                <mc:Fallback>
                  <p:oleObj name="公式" r:id="rId28" imgW="164880" imgH="139680" progId="Equation.3">
                    <p:embed/>
                    <p:pic>
                      <p:nvPicPr>
                        <p:cNvPr id="0" name="Object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flipV="1">
                          <a:off x="4128" y="2688"/>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6" name="Object 94"/>
            <p:cNvGraphicFramePr>
              <a:graphicFrameLocks noChangeAspect="1"/>
            </p:cNvGraphicFramePr>
            <p:nvPr/>
          </p:nvGraphicFramePr>
          <p:xfrm flipH="1" flipV="1">
            <a:off x="3576" y="2849"/>
            <a:ext cx="264" cy="223"/>
          </p:xfrm>
          <a:graphic>
            <a:graphicData uri="http://schemas.openxmlformats.org/presentationml/2006/ole">
              <mc:AlternateContent xmlns:mc="http://schemas.openxmlformats.org/markup-compatibility/2006">
                <mc:Choice xmlns:v="urn:schemas-microsoft-com:vml" Requires="v">
                  <p:oleObj spid="_x0000_s69775" name="公式" r:id="rId29" imgW="164880" imgH="139680" progId="Equation.3">
                    <p:embed/>
                  </p:oleObj>
                </mc:Choice>
                <mc:Fallback>
                  <p:oleObj name="公式" r:id="rId29" imgW="164880" imgH="139680" progId="Equation.3">
                    <p:embed/>
                    <p:pic>
                      <p:nvPicPr>
                        <p:cNvPr id="0" name="Object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flipV="1">
                          <a:off x="3576" y="2849"/>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7" name="Object 95"/>
            <p:cNvGraphicFramePr>
              <a:graphicFrameLocks noChangeAspect="1"/>
            </p:cNvGraphicFramePr>
            <p:nvPr/>
          </p:nvGraphicFramePr>
          <p:xfrm flipH="1" flipV="1">
            <a:off x="4056" y="2849"/>
            <a:ext cx="264" cy="223"/>
          </p:xfrm>
          <a:graphic>
            <a:graphicData uri="http://schemas.openxmlformats.org/presentationml/2006/ole">
              <mc:AlternateContent xmlns:mc="http://schemas.openxmlformats.org/markup-compatibility/2006">
                <mc:Choice xmlns:v="urn:schemas-microsoft-com:vml" Requires="v">
                  <p:oleObj spid="_x0000_s69776" name="公式" r:id="rId30" imgW="164880" imgH="139680" progId="Equation.3">
                    <p:embed/>
                  </p:oleObj>
                </mc:Choice>
                <mc:Fallback>
                  <p:oleObj name="公式" r:id="rId30" imgW="164880" imgH="139680" progId="Equation.3">
                    <p:embed/>
                    <p:pic>
                      <p:nvPicPr>
                        <p:cNvPr id="0" name="Object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flipV="1">
                          <a:off x="4056" y="2849"/>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8" name="Object 96"/>
            <p:cNvGraphicFramePr>
              <a:graphicFrameLocks noChangeAspect="1"/>
            </p:cNvGraphicFramePr>
            <p:nvPr/>
          </p:nvGraphicFramePr>
          <p:xfrm flipH="1" flipV="1">
            <a:off x="4224" y="3041"/>
            <a:ext cx="264" cy="223"/>
          </p:xfrm>
          <a:graphic>
            <a:graphicData uri="http://schemas.openxmlformats.org/presentationml/2006/ole">
              <mc:AlternateContent xmlns:mc="http://schemas.openxmlformats.org/markup-compatibility/2006">
                <mc:Choice xmlns:v="urn:schemas-microsoft-com:vml" Requires="v">
                  <p:oleObj spid="_x0000_s69777" name="公式" r:id="rId31" imgW="164880" imgH="139680" progId="Equation.3">
                    <p:embed/>
                  </p:oleObj>
                </mc:Choice>
                <mc:Fallback>
                  <p:oleObj name="公式" r:id="rId31" imgW="164880" imgH="139680" progId="Equation.3">
                    <p:embed/>
                    <p:pic>
                      <p:nvPicPr>
                        <p:cNvPr id="0" name="Object 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flipV="1">
                          <a:off x="4224" y="3041"/>
                          <a:ext cx="26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32" name="Line 100"/>
            <p:cNvSpPr>
              <a:spLocks noChangeShapeType="1"/>
            </p:cNvSpPr>
            <p:nvPr/>
          </p:nvSpPr>
          <p:spPr bwMode="auto">
            <a:xfrm>
              <a:off x="4080" y="1680"/>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3" name="Line 101"/>
            <p:cNvSpPr>
              <a:spLocks noChangeShapeType="1"/>
            </p:cNvSpPr>
            <p:nvPr/>
          </p:nvSpPr>
          <p:spPr bwMode="auto">
            <a:xfrm flipH="1">
              <a:off x="3456" y="1680"/>
              <a:ext cx="5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43" name="Line 111"/>
            <p:cNvSpPr>
              <a:spLocks noChangeShapeType="1"/>
            </p:cNvSpPr>
            <p:nvPr/>
          </p:nvSpPr>
          <p:spPr bwMode="auto">
            <a:xfrm>
              <a:off x="3456" y="2592"/>
              <a:ext cx="57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45" name="Line 113"/>
            <p:cNvSpPr>
              <a:spLocks noChangeShapeType="1"/>
            </p:cNvSpPr>
            <p:nvPr/>
          </p:nvSpPr>
          <p:spPr bwMode="auto">
            <a:xfrm>
              <a:off x="3456" y="2592"/>
              <a:ext cx="62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46" name="Line 114"/>
            <p:cNvSpPr>
              <a:spLocks noChangeShapeType="1"/>
            </p:cNvSpPr>
            <p:nvPr/>
          </p:nvSpPr>
          <p:spPr bwMode="auto">
            <a:xfrm flipH="1">
              <a:off x="4128" y="2448"/>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48" name="Line 116"/>
            <p:cNvSpPr>
              <a:spLocks noChangeShapeType="1"/>
            </p:cNvSpPr>
            <p:nvPr/>
          </p:nvSpPr>
          <p:spPr bwMode="auto">
            <a:xfrm flipH="1">
              <a:off x="4416" y="2448"/>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757" name="Group 125"/>
          <p:cNvGrpSpPr>
            <a:grpSpLocks/>
          </p:cNvGrpSpPr>
          <p:nvPr/>
        </p:nvGrpSpPr>
        <p:grpSpPr bwMode="auto">
          <a:xfrm>
            <a:off x="838200" y="2590800"/>
            <a:ext cx="1447800" cy="1447800"/>
            <a:chOff x="576" y="1680"/>
            <a:chExt cx="912" cy="912"/>
          </a:xfrm>
        </p:grpSpPr>
        <p:sp>
          <p:nvSpPr>
            <p:cNvPr id="69750" name="Rectangle 118"/>
            <p:cNvSpPr>
              <a:spLocks noChangeArrowheads="1"/>
            </p:cNvSpPr>
            <p:nvPr/>
          </p:nvSpPr>
          <p:spPr bwMode="auto">
            <a:xfrm>
              <a:off x="576" y="1680"/>
              <a:ext cx="912" cy="91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753" name="Object 121"/>
            <p:cNvGraphicFramePr>
              <a:graphicFrameLocks noChangeAspect="1"/>
            </p:cNvGraphicFramePr>
            <p:nvPr/>
          </p:nvGraphicFramePr>
          <p:xfrm flipH="1" flipV="1">
            <a:off x="912" y="2016"/>
            <a:ext cx="288" cy="264"/>
          </p:xfrm>
          <a:graphic>
            <a:graphicData uri="http://schemas.openxmlformats.org/presentationml/2006/ole">
              <mc:AlternateContent xmlns:mc="http://schemas.openxmlformats.org/markup-compatibility/2006">
                <mc:Choice xmlns:v="urn:schemas-microsoft-com:vml" Requires="v">
                  <p:oleObj spid="_x0000_s69778" name="Equation" r:id="rId32" imgW="152280" imgH="139680" progId="Equation.DSMT4">
                    <p:embed/>
                  </p:oleObj>
                </mc:Choice>
                <mc:Fallback>
                  <p:oleObj name="Equation" r:id="rId32" imgW="152280" imgH="139680" progId="Equation.DSMT4">
                    <p:embed/>
                    <p:pic>
                      <p:nvPicPr>
                        <p:cNvPr id="0" name="Object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912" y="2016"/>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759" name="Group 127"/>
          <p:cNvGrpSpPr>
            <a:grpSpLocks/>
          </p:cNvGrpSpPr>
          <p:nvPr/>
        </p:nvGrpSpPr>
        <p:grpSpPr bwMode="auto">
          <a:xfrm>
            <a:off x="838200" y="4038600"/>
            <a:ext cx="1143000" cy="1066800"/>
            <a:chOff x="576" y="2592"/>
            <a:chExt cx="720" cy="672"/>
          </a:xfrm>
        </p:grpSpPr>
        <p:sp>
          <p:nvSpPr>
            <p:cNvPr id="69751" name="Rectangle 119"/>
            <p:cNvSpPr>
              <a:spLocks noChangeArrowheads="1"/>
            </p:cNvSpPr>
            <p:nvPr/>
          </p:nvSpPr>
          <p:spPr bwMode="auto">
            <a:xfrm>
              <a:off x="576" y="2592"/>
              <a:ext cx="720" cy="67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754" name="Object 122"/>
            <p:cNvGraphicFramePr>
              <a:graphicFrameLocks noChangeAspect="1"/>
            </p:cNvGraphicFramePr>
            <p:nvPr/>
          </p:nvGraphicFramePr>
          <p:xfrm flipH="1" flipV="1">
            <a:off x="744" y="2784"/>
            <a:ext cx="312" cy="264"/>
          </p:xfrm>
          <a:graphic>
            <a:graphicData uri="http://schemas.openxmlformats.org/presentationml/2006/ole">
              <mc:AlternateContent xmlns:mc="http://schemas.openxmlformats.org/markup-compatibility/2006">
                <mc:Choice xmlns:v="urn:schemas-microsoft-com:vml" Requires="v">
                  <p:oleObj spid="_x0000_s69779" name="公式" r:id="rId33" imgW="164880" imgH="139680" progId="Equation.3">
                    <p:embed/>
                  </p:oleObj>
                </mc:Choice>
                <mc:Fallback>
                  <p:oleObj name="公式" r:id="rId33" imgW="164880" imgH="139680" progId="Equation.3">
                    <p:embed/>
                    <p:pic>
                      <p:nvPicPr>
                        <p:cNvPr id="0" name="Object 1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flipV="1">
                          <a:off x="744" y="2784"/>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758" name="Group 126"/>
          <p:cNvGrpSpPr>
            <a:grpSpLocks/>
          </p:cNvGrpSpPr>
          <p:nvPr/>
        </p:nvGrpSpPr>
        <p:grpSpPr bwMode="auto">
          <a:xfrm>
            <a:off x="1905000" y="3962400"/>
            <a:ext cx="495300" cy="419100"/>
            <a:chOff x="1248" y="2544"/>
            <a:chExt cx="312" cy="264"/>
          </a:xfrm>
        </p:grpSpPr>
        <p:sp>
          <p:nvSpPr>
            <p:cNvPr id="69752" name="Rectangle 120"/>
            <p:cNvSpPr>
              <a:spLocks noChangeArrowheads="1"/>
            </p:cNvSpPr>
            <p:nvPr/>
          </p:nvSpPr>
          <p:spPr bwMode="auto">
            <a:xfrm>
              <a:off x="1296" y="2592"/>
              <a:ext cx="192" cy="19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755" name="Object 123"/>
            <p:cNvGraphicFramePr>
              <a:graphicFrameLocks noChangeAspect="1"/>
            </p:cNvGraphicFramePr>
            <p:nvPr/>
          </p:nvGraphicFramePr>
          <p:xfrm flipH="1" flipV="1">
            <a:off x="1248" y="2544"/>
            <a:ext cx="312" cy="264"/>
          </p:xfrm>
          <a:graphic>
            <a:graphicData uri="http://schemas.openxmlformats.org/presentationml/2006/ole">
              <mc:AlternateContent xmlns:mc="http://schemas.openxmlformats.org/markup-compatibility/2006">
                <mc:Choice xmlns:v="urn:schemas-microsoft-com:vml" Requires="v">
                  <p:oleObj spid="_x0000_s69780" name="公式" r:id="rId34" imgW="164880" imgH="139680" progId="Equation.3">
                    <p:embed/>
                  </p:oleObj>
                </mc:Choice>
                <mc:Fallback>
                  <p:oleObj name="公式" r:id="rId34" imgW="164880" imgH="139680" progId="Equation.3">
                    <p:embed/>
                    <p:pic>
                      <p:nvPicPr>
                        <p:cNvPr id="0" name="Object 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flipV="1">
                          <a:off x="1248" y="2544"/>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69"/>
                                        </p:tgtEl>
                                        <p:attrNameLst>
                                          <p:attrName>style.visibility</p:attrName>
                                        </p:attrNameLst>
                                      </p:cBhvr>
                                      <p:to>
                                        <p:strVal val="visible"/>
                                      </p:to>
                                    </p:set>
                                    <p:animEffect transition="in" filter="wipe(up)">
                                      <p:cBhvr>
                                        <p:cTn id="7" dur="500"/>
                                        <p:tgtEl>
                                          <p:spTgt spid="69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749"/>
                                        </p:tgtEl>
                                        <p:attrNameLst>
                                          <p:attrName>style.visibility</p:attrName>
                                        </p:attrNameLst>
                                      </p:cBhvr>
                                      <p:to>
                                        <p:strVal val="visible"/>
                                      </p:to>
                                    </p:set>
                                    <p:animEffect transition="in" filter="wipe(left)">
                                      <p:cBhvr>
                                        <p:cTn id="12" dur="500"/>
                                        <p:tgtEl>
                                          <p:spTgt spid="6974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9757"/>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69759"/>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nodeType="afterEffect">
                                  <p:stCondLst>
                                    <p:cond delay="1000"/>
                                  </p:stCondLst>
                                  <p:childTnLst>
                                    <p:set>
                                      <p:cBhvr>
                                        <p:cTn id="22" dur="1" fill="hold">
                                          <p:stCondLst>
                                            <p:cond delay="499"/>
                                          </p:stCondLst>
                                        </p:cTn>
                                        <p:tgtEl>
                                          <p:spTgt spid="69758"/>
                                        </p:tgtEl>
                                        <p:attrNameLst>
                                          <p:attrName>style.visibility</p:attrName>
                                        </p:attrNameLst>
                                      </p:cBhvr>
                                      <p:to>
                                        <p:strVal val="visible"/>
                                      </p:to>
                                    </p:set>
                                  </p:childTnLst>
                                </p:cTn>
                              </p:par>
                            </p:childTnLst>
                          </p:cTn>
                        </p:par>
                        <p:par>
                          <p:cTn id="23" fill="hold" nodeType="afterGroup">
                            <p:stCondLst>
                              <p:cond delay="3500"/>
                            </p:stCondLst>
                            <p:childTnLst>
                              <p:par>
                                <p:cTn id="24" presetID="1" presetClass="entr" presetSubtype="0" fill="hold" grpId="0" nodeType="afterEffect">
                                  <p:stCondLst>
                                    <p:cond delay="1000"/>
                                  </p:stCondLst>
                                  <p:childTnLst>
                                    <p:set>
                                      <p:cBhvr>
                                        <p:cTn id="25" dur="1" fill="hold">
                                          <p:stCondLst>
                                            <p:cond delay="499"/>
                                          </p:stCondLst>
                                        </p:cTn>
                                        <p:tgtEl>
                                          <p:spTgt spid="69729"/>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9" grpId="0" animBg="1" autoUpdateAnimBg="0"/>
      <p:bldP spid="6972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72" name="Picture 16" descr="PE07677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1444625" cy="1447800"/>
          </a:xfrm>
          <a:prstGeom prst="rect">
            <a:avLst/>
          </a:prstGeom>
          <a:noFill/>
          <a:extLst>
            <a:ext uri="{909E8E84-426E-40DD-AFC4-6F175D3DCCD1}">
              <a14:hiddenFill xmlns:a14="http://schemas.microsoft.com/office/drawing/2010/main">
                <a:solidFill>
                  <a:srgbClr val="FFFFFF"/>
                </a:solidFill>
              </a14:hiddenFill>
            </a:ext>
          </a:extLst>
        </p:spPr>
      </p:pic>
      <p:sp>
        <p:nvSpPr>
          <p:cNvPr id="70674" name="AutoShape 18"/>
          <p:cNvSpPr>
            <a:spLocks noChangeArrowheads="1"/>
          </p:cNvSpPr>
          <p:nvPr/>
        </p:nvSpPr>
        <p:spPr bwMode="auto">
          <a:xfrm>
            <a:off x="1825625" y="2514600"/>
            <a:ext cx="6019800" cy="2362200"/>
          </a:xfrm>
          <a:prstGeom prst="cloudCallout">
            <a:avLst>
              <a:gd name="adj1" fmla="val -54986"/>
              <a:gd name="adj2" fmla="val -88843"/>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accent2"/>
                </a:solidFill>
                <a:latin typeface="楷体_GB2312" pitchFamily="49" charset="-122"/>
              </a:rPr>
              <a:t>由上面说明：假如我们把得到的有向图网络看作电网络，则所述性质恰好就是电学中的基尔霍夫定律。 </a:t>
            </a:r>
          </a:p>
        </p:txBody>
      </p:sp>
      <p:sp>
        <p:nvSpPr>
          <p:cNvPr id="70675" name="AutoShape 19"/>
          <p:cNvSpPr>
            <a:spLocks noChangeArrowheads="1"/>
          </p:cNvSpPr>
          <p:nvPr/>
        </p:nvSpPr>
        <p:spPr bwMode="auto">
          <a:xfrm>
            <a:off x="758825" y="2514600"/>
            <a:ext cx="8305800" cy="2667000"/>
          </a:xfrm>
          <a:prstGeom prst="cloudCallout">
            <a:avLst>
              <a:gd name="adj1" fmla="val -40769"/>
              <a:gd name="adj2" fmla="val -84403"/>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chemeClr val="accent2"/>
                </a:solidFill>
                <a:latin typeface="楷体_GB2312" pitchFamily="49" charset="-122"/>
              </a:rPr>
              <a:t>若将每边看成一个单位电阻，在给出正极</a:t>
            </a:r>
            <a:r>
              <a:rPr lang="en-US" altLang="zh-CN" b="1">
                <a:solidFill>
                  <a:schemeClr val="accent2"/>
                </a:solidFill>
                <a:latin typeface="楷体_GB2312" pitchFamily="49" charset="-122"/>
              </a:rPr>
              <a:t>A</a:t>
            </a:r>
            <a:r>
              <a:rPr lang="zh-CN" altLang="en-US" b="1">
                <a:solidFill>
                  <a:schemeClr val="accent2"/>
                </a:solidFill>
                <a:latin typeface="楷体_GB2312" pitchFamily="49" charset="-122"/>
              </a:rPr>
              <a:t>与负极</a:t>
            </a:r>
            <a:r>
              <a:rPr lang="en-US" altLang="zh-CN" b="1">
                <a:solidFill>
                  <a:schemeClr val="accent2"/>
                </a:solidFill>
                <a:latin typeface="楷体_GB2312" pitchFamily="49" charset="-122"/>
              </a:rPr>
              <a:t>F</a:t>
            </a:r>
            <a:r>
              <a:rPr lang="zh-CN" altLang="en-US" b="1">
                <a:solidFill>
                  <a:schemeClr val="accent2"/>
                </a:solidFill>
                <a:latin typeface="楷体_GB2312" pitchFamily="49" charset="-122"/>
              </a:rPr>
              <a:t>之间的电势差后（相当于给出长方形的高），即可求出每条边上的电流强度（等于两顶点间的电势差），而这些数恰好就是小正方形的边长。 </a:t>
            </a:r>
          </a:p>
        </p:txBody>
      </p:sp>
      <p:sp>
        <p:nvSpPr>
          <p:cNvPr id="70676" name="AutoShape 20"/>
          <p:cNvSpPr>
            <a:spLocks noChangeArrowheads="1"/>
          </p:cNvSpPr>
          <p:nvPr/>
        </p:nvSpPr>
        <p:spPr bwMode="auto">
          <a:xfrm>
            <a:off x="1978025" y="2667000"/>
            <a:ext cx="6019800" cy="2362200"/>
          </a:xfrm>
          <a:prstGeom prst="cloudCallout">
            <a:avLst>
              <a:gd name="adj1" fmla="val -54986"/>
              <a:gd name="adj2" fmla="val -88843"/>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b="1">
                <a:solidFill>
                  <a:schemeClr val="accent2"/>
                </a:solidFill>
                <a:latin typeface="楷体_GB2312" pitchFamily="49" charset="-122"/>
              </a:rPr>
              <a:t>此外还可看出，解应当是唯一的，因为在给定</a:t>
            </a:r>
            <a:r>
              <a:rPr lang="en-US" altLang="zh-CN" b="1">
                <a:solidFill>
                  <a:schemeClr val="accent2"/>
                </a:solidFill>
                <a:latin typeface="楷体_GB2312" pitchFamily="49" charset="-122"/>
              </a:rPr>
              <a:t>A</a:t>
            </a:r>
            <a:r>
              <a:rPr lang="zh-CN" altLang="en-US" b="1">
                <a:solidFill>
                  <a:schemeClr val="accent2"/>
                </a:solidFill>
                <a:latin typeface="楷体_GB2312" pitchFamily="49" charset="-122"/>
              </a:rPr>
              <a:t>、</a:t>
            </a:r>
            <a:r>
              <a:rPr lang="en-US" altLang="zh-CN" b="1">
                <a:solidFill>
                  <a:schemeClr val="accent2"/>
                </a:solidFill>
                <a:latin typeface="楷体_GB2312" pitchFamily="49" charset="-122"/>
              </a:rPr>
              <a:t>F</a:t>
            </a:r>
            <a:r>
              <a:rPr lang="zh-CN" altLang="en-US" b="1">
                <a:solidFill>
                  <a:schemeClr val="accent2"/>
                </a:solidFill>
                <a:latin typeface="楷体_GB2312" pitchFamily="49" charset="-122"/>
              </a:rPr>
              <a:t>间的电势差后，各边上的电流强度是唯一确定的。  </a:t>
            </a:r>
          </a:p>
        </p:txBody>
      </p:sp>
      <p:grpSp>
        <p:nvGrpSpPr>
          <p:cNvPr id="70683" name="Group 27"/>
          <p:cNvGrpSpPr>
            <a:grpSpLocks/>
          </p:cNvGrpSpPr>
          <p:nvPr/>
        </p:nvGrpSpPr>
        <p:grpSpPr bwMode="auto">
          <a:xfrm>
            <a:off x="457200" y="333375"/>
            <a:ext cx="8077200" cy="6116638"/>
            <a:chOff x="288" y="182"/>
            <a:chExt cx="5088" cy="3853"/>
          </a:xfrm>
        </p:grpSpPr>
        <p:sp>
          <p:nvSpPr>
            <p:cNvPr id="70678" name="Text Box 22"/>
            <p:cNvSpPr txBox="1">
              <a:spLocks noChangeArrowheads="1"/>
            </p:cNvSpPr>
            <p:nvPr/>
          </p:nvSpPr>
          <p:spPr bwMode="auto">
            <a:xfrm>
              <a:off x="288" y="182"/>
              <a:ext cx="5088" cy="385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rPr>
                <a:t>分析</a:t>
              </a:r>
              <a:r>
                <a:rPr lang="en-US" altLang="zh-CN" b="1">
                  <a:latin typeface="楷体_GB2312" pitchFamily="49" charset="-122"/>
                </a:rPr>
                <a:t>Moron</a:t>
              </a:r>
              <a:r>
                <a:rPr lang="zh-CN" altLang="en-US" b="1">
                  <a:latin typeface="楷体_GB2312" pitchFamily="49" charset="-122"/>
                </a:rPr>
                <a:t>给出的完美长方形，取高为</a:t>
              </a:r>
              <a:r>
                <a:rPr lang="en-US" altLang="zh-CN" b="1">
                  <a:latin typeface="楷体_GB2312" pitchFamily="49" charset="-122"/>
                </a:rPr>
                <a:t>32</a:t>
              </a:r>
              <a:r>
                <a:rPr lang="zh-CN" altLang="en-US" b="1">
                  <a:latin typeface="楷体_GB2312" pitchFamily="49" charset="-122"/>
                </a:rPr>
                <a:t>，则相应电网络中的电流强度</a:t>
              </a:r>
              <a:r>
                <a:rPr lang="en-US" altLang="zh-CN" b="1">
                  <a:latin typeface="楷体_GB2312" pitchFamily="49" charset="-122"/>
                </a:rPr>
                <a:t>x</a:t>
              </a:r>
              <a:r>
                <a:rPr lang="en-US" altLang="zh-CN" b="1" baseline="-30000">
                  <a:latin typeface="楷体_GB2312" pitchFamily="49" charset="-122"/>
                </a:rPr>
                <a:t>i</a:t>
              </a:r>
              <a:r>
                <a:rPr lang="en-US" altLang="zh-CN" b="1">
                  <a:latin typeface="楷体_GB2312" pitchFamily="49" charset="-122"/>
                </a:rPr>
                <a:t>(i=1,</a:t>
              </a:r>
              <a:r>
                <a:rPr lang="en-US" altLang="zh-CN" b="1">
                  <a:latin typeface="Times New Roman"/>
                </a:rPr>
                <a:t>…</a:t>
              </a:r>
              <a:r>
                <a:rPr lang="en-US" altLang="zh-CN" b="1">
                  <a:latin typeface="楷体_GB2312" pitchFamily="49" charset="-122"/>
                </a:rPr>
                <a:t>,9)</a:t>
              </a:r>
              <a:r>
                <a:rPr lang="zh-CN" altLang="en-US" b="1">
                  <a:latin typeface="楷体_GB2312" pitchFamily="49" charset="-122"/>
                </a:rPr>
                <a:t>应满足： </a:t>
              </a:r>
            </a:p>
            <a:p>
              <a:pPr>
                <a:spcBef>
                  <a:spcPct val="50000"/>
                </a:spcBef>
              </a:pPr>
              <a:endParaRPr lang="zh-CN" altLang="en-US" b="1">
                <a:latin typeface="楷体_GB2312" pitchFamily="49" charset="-122"/>
              </a:endParaRPr>
            </a:p>
            <a:p>
              <a:pPr>
                <a:spcBef>
                  <a:spcPct val="50000"/>
                </a:spcBef>
              </a:pPr>
              <a:endParaRPr lang="zh-CN" altLang="en-US" b="1">
                <a:latin typeface="楷体_GB2312" pitchFamily="49" charset="-122"/>
              </a:endParaRPr>
            </a:p>
            <a:p>
              <a:pPr>
                <a:spcBef>
                  <a:spcPct val="50000"/>
                </a:spcBef>
              </a:pPr>
              <a:endParaRPr lang="zh-CN" altLang="en-US" b="1">
                <a:latin typeface="楷体_GB2312" pitchFamily="49" charset="-122"/>
              </a:endParaRPr>
            </a:p>
            <a:p>
              <a:r>
                <a:rPr kumimoji="1" lang="zh-CN" altLang="en-US" b="1">
                  <a:latin typeface="楷体_GB2312" pitchFamily="49" charset="-122"/>
                </a:rPr>
                <a:t>                                    其解为：</a:t>
              </a:r>
              <a:endParaRPr lang="zh-CN" altLang="en-US" b="1">
                <a:latin typeface="楷体_GB2312" pitchFamily="49" charset="-122"/>
              </a:endParaRPr>
            </a:p>
            <a:p>
              <a:pPr>
                <a:spcBef>
                  <a:spcPct val="50000"/>
                </a:spcBef>
              </a:pPr>
              <a:endParaRPr lang="zh-CN" altLang="en-US" b="1">
                <a:latin typeface="楷体_GB2312" pitchFamily="49" charset="-122"/>
              </a:endParaRPr>
            </a:p>
            <a:p>
              <a:pPr>
                <a:spcBef>
                  <a:spcPct val="50000"/>
                </a:spcBef>
              </a:pPr>
              <a:endParaRPr lang="zh-CN" altLang="en-US" b="1">
                <a:latin typeface="楷体_GB2312" pitchFamily="49" charset="-122"/>
              </a:endParaRPr>
            </a:p>
            <a:p>
              <a:endParaRPr kumimoji="1" lang="zh-CN" altLang="en-US" b="1">
                <a:latin typeface="楷体_GB2312" pitchFamily="49" charset="-122"/>
              </a:endParaRPr>
            </a:p>
            <a:p>
              <a:endParaRPr kumimoji="1" lang="zh-CN" altLang="en-US" b="1">
                <a:latin typeface="楷体_GB2312" pitchFamily="49" charset="-122"/>
              </a:endParaRPr>
            </a:p>
            <a:p>
              <a:r>
                <a:rPr kumimoji="1" lang="zh-CN" altLang="en-US" b="1">
                  <a:latin typeface="楷体_GB2312" pitchFamily="49" charset="-122"/>
                </a:rPr>
                <a:t>（</a:t>
              </a:r>
              <a:r>
                <a:rPr kumimoji="1" lang="en-US" altLang="zh-CN" b="1">
                  <a:latin typeface="楷体_GB2312" pitchFamily="49" charset="-122"/>
                </a:rPr>
                <a:t>x</a:t>
              </a:r>
              <a:r>
                <a:rPr kumimoji="1" lang="en-US" altLang="zh-CN" b="1" baseline="-30000">
                  <a:latin typeface="楷体_GB2312" pitchFamily="49" charset="-122"/>
                </a:rPr>
                <a:t>1</a:t>
              </a:r>
              <a:r>
                <a:rPr kumimoji="1" lang="en-US" altLang="zh-CN" b="1">
                  <a:latin typeface="楷体_GB2312" pitchFamily="49" charset="-122"/>
                </a:rPr>
                <a:t>,x</a:t>
              </a:r>
              <a:r>
                <a:rPr kumimoji="1" lang="en-US" altLang="zh-CN" b="1" baseline="-30000">
                  <a:latin typeface="楷体_GB2312" pitchFamily="49" charset="-122"/>
                </a:rPr>
                <a:t>2</a:t>
              </a:r>
              <a:r>
                <a:rPr kumimoji="1" lang="en-US" altLang="zh-CN" b="1">
                  <a:latin typeface="楷体_GB2312" pitchFamily="49" charset="-122"/>
                </a:rPr>
                <a:t>,x</a:t>
              </a:r>
              <a:r>
                <a:rPr kumimoji="1" lang="en-US" altLang="zh-CN" b="1" baseline="-30000">
                  <a:latin typeface="楷体_GB2312" pitchFamily="49" charset="-122"/>
                </a:rPr>
                <a:t>3</a:t>
              </a:r>
              <a:r>
                <a:rPr kumimoji="1" lang="en-US" altLang="zh-CN" b="1">
                  <a:latin typeface="楷体_GB2312" pitchFamily="49" charset="-122"/>
                </a:rPr>
                <a:t>,x</a:t>
              </a:r>
              <a:r>
                <a:rPr kumimoji="1" lang="en-US" altLang="zh-CN" b="1" baseline="-30000">
                  <a:latin typeface="楷体_GB2312" pitchFamily="49" charset="-122"/>
                </a:rPr>
                <a:t>4</a:t>
              </a:r>
              <a:r>
                <a:rPr kumimoji="1" lang="en-US" altLang="zh-CN" b="1">
                  <a:latin typeface="楷体_GB2312" pitchFamily="49" charset="-122"/>
                </a:rPr>
                <a:t>,x</a:t>
              </a:r>
              <a:r>
                <a:rPr kumimoji="1" lang="en-US" altLang="zh-CN" b="1" baseline="-30000">
                  <a:latin typeface="楷体_GB2312" pitchFamily="49" charset="-122"/>
                </a:rPr>
                <a:t>5</a:t>
              </a:r>
              <a:r>
                <a:rPr kumimoji="1" lang="en-US" altLang="zh-CN" b="1">
                  <a:latin typeface="楷体_GB2312" pitchFamily="49" charset="-122"/>
                </a:rPr>
                <a:t>,x</a:t>
              </a:r>
              <a:r>
                <a:rPr kumimoji="1" lang="en-US" altLang="zh-CN" b="1" baseline="-30000">
                  <a:latin typeface="楷体_GB2312" pitchFamily="49" charset="-122"/>
                </a:rPr>
                <a:t>6</a:t>
              </a:r>
              <a:r>
                <a:rPr kumimoji="1" lang="en-US" altLang="zh-CN" b="1">
                  <a:latin typeface="楷体_GB2312" pitchFamily="49" charset="-122"/>
                </a:rPr>
                <a:t>,x</a:t>
              </a:r>
              <a:r>
                <a:rPr kumimoji="1" lang="en-US" altLang="zh-CN" b="1" baseline="-30000">
                  <a:latin typeface="楷体_GB2312" pitchFamily="49" charset="-122"/>
                </a:rPr>
                <a:t>7</a:t>
              </a:r>
              <a:r>
                <a:rPr kumimoji="1" lang="en-US" altLang="zh-CN" b="1">
                  <a:latin typeface="楷体_GB2312" pitchFamily="49" charset="-122"/>
                </a:rPr>
                <a:t>,x</a:t>
              </a:r>
              <a:r>
                <a:rPr kumimoji="1" lang="en-US" altLang="zh-CN" b="1" baseline="-30000">
                  <a:latin typeface="楷体_GB2312" pitchFamily="49" charset="-122"/>
                </a:rPr>
                <a:t>8</a:t>
              </a:r>
              <a:r>
                <a:rPr kumimoji="1" lang="en-US" altLang="zh-CN" b="1">
                  <a:latin typeface="楷体_GB2312" pitchFamily="49" charset="-122"/>
                </a:rPr>
                <a:t>,x</a:t>
              </a:r>
              <a:r>
                <a:rPr kumimoji="1" lang="en-US" altLang="zh-CN" b="1" baseline="-30000">
                  <a:latin typeface="楷体_GB2312" pitchFamily="49" charset="-122"/>
                </a:rPr>
                <a:t>9</a:t>
              </a:r>
              <a:r>
                <a:rPr kumimoji="1" lang="en-US" altLang="zh-CN" b="1">
                  <a:latin typeface="楷体_GB2312" pitchFamily="49" charset="-122"/>
                </a:rPr>
                <a:t>)=(18,15,4,7,8,1,14,10,9)</a:t>
              </a:r>
              <a:r>
                <a:rPr kumimoji="1" lang="zh-CN" altLang="en-US" b="1">
                  <a:latin typeface="楷体_GB2312" pitchFamily="49" charset="-122"/>
                </a:rPr>
                <a:t>，</a:t>
              </a:r>
            </a:p>
            <a:p>
              <a:r>
                <a:rPr kumimoji="1" lang="zh-CN" altLang="en-US" b="1">
                  <a:latin typeface="楷体_GB2312" pitchFamily="49" charset="-122"/>
                </a:rPr>
                <a:t>恰为相应小正方形的边长。此外，由</a:t>
              </a:r>
              <a:r>
                <a:rPr kumimoji="1" lang="en-US" altLang="zh-CN" b="1">
                  <a:latin typeface="楷体_GB2312" pitchFamily="49" charset="-122"/>
                </a:rPr>
                <a:t>x</a:t>
              </a:r>
              <a:r>
                <a:rPr kumimoji="1" lang="en-US" altLang="zh-CN" b="1" baseline="-30000">
                  <a:latin typeface="楷体_GB2312" pitchFamily="49" charset="-122"/>
                </a:rPr>
                <a:t>1</a:t>
              </a:r>
              <a:r>
                <a:rPr kumimoji="1" lang="en-US" altLang="zh-CN" b="1">
                  <a:latin typeface="楷体_GB2312" pitchFamily="49" charset="-122"/>
                </a:rPr>
                <a:t>+x</a:t>
              </a:r>
              <a:r>
                <a:rPr kumimoji="1" lang="en-US" altLang="zh-CN" b="1" baseline="-30000">
                  <a:latin typeface="楷体_GB2312" pitchFamily="49" charset="-122"/>
                </a:rPr>
                <a:t>2</a:t>
              </a:r>
              <a:r>
                <a:rPr kumimoji="1" lang="en-US" altLang="zh-CN" b="1">
                  <a:latin typeface="楷体_GB2312" pitchFamily="49" charset="-122"/>
                </a:rPr>
                <a:t>=33</a:t>
              </a:r>
              <a:r>
                <a:rPr kumimoji="1" lang="zh-CN" altLang="en-US" b="1">
                  <a:latin typeface="楷体_GB2312" pitchFamily="49" charset="-122"/>
                </a:rPr>
                <a:t>可知，长方形的宽应为</a:t>
              </a:r>
              <a:r>
                <a:rPr kumimoji="1" lang="en-US" altLang="zh-CN" b="1">
                  <a:latin typeface="楷体_GB2312" pitchFamily="49" charset="-122"/>
                </a:rPr>
                <a:t>33</a:t>
              </a:r>
              <a:r>
                <a:rPr kumimoji="1" lang="zh-CN" altLang="en-US" b="1">
                  <a:latin typeface="楷体_GB2312" pitchFamily="49" charset="-122"/>
                </a:rPr>
                <a:t>。 </a:t>
              </a:r>
            </a:p>
          </p:txBody>
        </p:sp>
        <p:graphicFrame>
          <p:nvGraphicFramePr>
            <p:cNvPr id="70679" name="Object 23"/>
            <p:cNvGraphicFramePr>
              <a:graphicFrameLocks noChangeAspect="1"/>
            </p:cNvGraphicFramePr>
            <p:nvPr/>
          </p:nvGraphicFramePr>
          <p:xfrm>
            <a:off x="1104" y="613"/>
            <a:ext cx="2349" cy="2315"/>
          </p:xfrm>
          <a:graphic>
            <a:graphicData uri="http://schemas.openxmlformats.org/presentationml/2006/ole">
              <mc:AlternateContent xmlns:mc="http://schemas.openxmlformats.org/markup-compatibility/2006">
                <mc:Choice xmlns:v="urn:schemas-microsoft-com:vml" Requires="v">
                  <p:oleObj spid="_x0000_s70685" name="公式" r:id="rId6" imgW="1320480" imgH="2108160" progId="Equation.3">
                    <p:embed/>
                  </p:oleObj>
                </mc:Choice>
                <mc:Fallback>
                  <p:oleObj name="公式" r:id="rId6" imgW="1320480" imgH="210816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613"/>
                          <a:ext cx="2349" cy="2315"/>
                        </a:xfrm>
                        <a:prstGeom prst="rect">
                          <a:avLst/>
                        </a:prstGeom>
                        <a:solidFill>
                          <a:schemeClr val="folHlink"/>
                        </a:solidFill>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74"/>
                                        </p:tgtEl>
                                        <p:attrNameLst>
                                          <p:attrName>style.visibility</p:attrName>
                                        </p:attrNameLst>
                                      </p:cBhvr>
                                      <p:to>
                                        <p:strVal val="visible"/>
                                      </p:to>
                                    </p:set>
                                  </p:childTnLst>
                                  <p:subTnLst>
                                    <p:set>
                                      <p:cBhvr override="childStyle">
                                        <p:cTn dur="1" fill="hold" display="0" masterRel="nextClick" afterEffect="1"/>
                                        <p:tgtEl>
                                          <p:spTgt spid="7067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75"/>
                                        </p:tgtEl>
                                        <p:attrNameLst>
                                          <p:attrName>style.visibility</p:attrName>
                                        </p:attrNameLst>
                                      </p:cBhvr>
                                      <p:to>
                                        <p:strVal val="visible"/>
                                      </p:to>
                                    </p:set>
                                  </p:childTnLst>
                                  <p:subTnLst>
                                    <p:set>
                                      <p:cBhvr override="childStyle">
                                        <p:cTn dur="1" fill="hold" display="0" masterRel="nextClick" afterEffect="1"/>
                                        <p:tgtEl>
                                          <p:spTgt spid="70675"/>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76"/>
                                        </p:tgtEl>
                                        <p:attrNameLst>
                                          <p:attrName>style.visibility</p:attrName>
                                        </p:attrNameLst>
                                      </p:cBhvr>
                                      <p:to>
                                        <p:strVal val="visible"/>
                                      </p:to>
                                    </p:set>
                                  </p:childTnLst>
                                  <p:subTnLst>
                                    <p:set>
                                      <p:cBhvr override="childStyle">
                                        <p:cTn dur="1" fill="hold" display="0" masterRel="nextClick" afterEffect="1"/>
                                        <p:tgtEl>
                                          <p:spTgt spid="70676"/>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70683"/>
                                        </p:tgtEl>
                                        <p:attrNameLst>
                                          <p:attrName>style.visibility</p:attrName>
                                        </p:attrNameLst>
                                      </p:cBhvr>
                                      <p:to>
                                        <p:strVal val="visible"/>
                                      </p:to>
                                    </p:set>
                                    <p:animEffect transition="in" filter="wipe(up)">
                                      <p:cBhvr>
                                        <p:cTn id="19" dur="500"/>
                                        <p:tgtEl>
                                          <p:spTgt spid="70683"/>
                                        </p:tgtEl>
                                      </p:cBhvr>
                                    </p:animEffect>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4" grpId="0" animBg="1" autoUpdateAnimBg="0"/>
      <p:bldP spid="70675" grpId="0" animBg="1" autoUpdateAnimBg="0"/>
      <p:bldP spid="7067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56" name="Group 1284"/>
          <p:cNvGrpSpPr>
            <a:grpSpLocks/>
          </p:cNvGrpSpPr>
          <p:nvPr/>
        </p:nvGrpSpPr>
        <p:grpSpPr bwMode="auto">
          <a:xfrm>
            <a:off x="228600" y="838200"/>
            <a:ext cx="7391400" cy="1249363"/>
            <a:chOff x="144" y="528"/>
            <a:chExt cx="4656" cy="787"/>
          </a:xfrm>
        </p:grpSpPr>
        <p:sp>
          <p:nvSpPr>
            <p:cNvPr id="29775" name="Text Box 1103"/>
            <p:cNvSpPr txBox="1">
              <a:spLocks noChangeArrowheads="1"/>
            </p:cNvSpPr>
            <p:nvPr/>
          </p:nvSpPr>
          <p:spPr bwMode="auto">
            <a:xfrm>
              <a:off x="672" y="528"/>
              <a:ext cx="4128"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例</a:t>
              </a:r>
              <a:r>
                <a:rPr lang="en-US" altLang="zh-CN" sz="2800" b="1">
                  <a:solidFill>
                    <a:srgbClr val="008000"/>
                  </a:solidFill>
                </a:rPr>
                <a:t>1</a:t>
              </a:r>
              <a:r>
                <a:rPr lang="en-US" altLang="zh-CN" b="1"/>
                <a:t>  </a:t>
              </a:r>
              <a:r>
                <a:rPr lang="zh-CN" altLang="en-US" b="1"/>
                <a:t>在每一次人数不少于</a:t>
              </a:r>
              <a:r>
                <a:rPr lang="en-US" altLang="zh-CN" b="1"/>
                <a:t>6</a:t>
              </a:r>
              <a:r>
                <a:rPr lang="zh-CN" altLang="en-US" b="1"/>
                <a:t>人的聚会中必可找出这样的</a:t>
              </a:r>
              <a:r>
                <a:rPr lang="en-US" altLang="zh-CN" b="1"/>
                <a:t>3</a:t>
              </a:r>
              <a:r>
                <a:rPr lang="zh-CN" altLang="en-US" b="1"/>
                <a:t>人，他们或者彼此均认识或者彼此均不认识 。</a:t>
              </a:r>
            </a:p>
          </p:txBody>
        </p:sp>
        <p:pic>
          <p:nvPicPr>
            <p:cNvPr id="29912" name="Picture 1240"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 y="528"/>
              <a:ext cx="530" cy="720"/>
            </a:xfrm>
            <a:prstGeom prst="rect">
              <a:avLst/>
            </a:prstGeom>
            <a:noFill/>
            <a:extLst>
              <a:ext uri="{909E8E84-426E-40DD-AFC4-6F175D3DCCD1}">
                <a14:hiddenFill xmlns:a14="http://schemas.microsoft.com/office/drawing/2010/main">
                  <a:solidFill>
                    <a:srgbClr val="FFFFFF"/>
                  </a:solidFill>
                </a14:hiddenFill>
              </a:ext>
            </a:extLst>
          </p:spPr>
        </p:pic>
      </p:grpSp>
      <p:sp>
        <p:nvSpPr>
          <p:cNvPr id="29914" name="Text Box 1242"/>
          <p:cNvSpPr txBox="1">
            <a:spLocks noChangeArrowheads="1"/>
          </p:cNvSpPr>
          <p:nvPr/>
        </p:nvSpPr>
        <p:spPr bwMode="auto">
          <a:xfrm>
            <a:off x="1066800" y="2835275"/>
            <a:ext cx="655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a:latin typeface="宋体" pitchFamily="2" charset="-122"/>
                <a:ea typeface="宋体" pitchFamily="2" charset="-122"/>
              </a:rPr>
              <a:t>    </a:t>
            </a:r>
            <a:r>
              <a:rPr lang="zh-CN" altLang="en-US" b="1">
                <a:latin typeface="宋体" pitchFamily="2" charset="-122"/>
              </a:rPr>
              <a:t>利用</a:t>
            </a:r>
            <a:r>
              <a:rPr lang="zh-CN" altLang="en-US" b="1">
                <a:solidFill>
                  <a:srgbClr val="008000"/>
                </a:solidFill>
                <a:latin typeface="宋体" pitchFamily="2" charset="-122"/>
              </a:rPr>
              <a:t>图的方法</a:t>
            </a:r>
            <a:r>
              <a:rPr lang="zh-CN" altLang="en-US" b="1">
                <a:latin typeface="宋体" pitchFamily="2" charset="-122"/>
              </a:rPr>
              <a:t>来描述该问题。将人看成顶点，两人彼此都认识用实线连，否则虚线。</a:t>
            </a:r>
            <a:endParaRPr lang="zh-CN" altLang="en-US" b="1"/>
          </a:p>
        </p:txBody>
      </p:sp>
      <p:sp>
        <p:nvSpPr>
          <p:cNvPr id="29921" name="Text Box 1249"/>
          <p:cNvSpPr txBox="1">
            <a:spLocks noChangeArrowheads="1"/>
          </p:cNvSpPr>
          <p:nvPr/>
        </p:nvSpPr>
        <p:spPr bwMode="auto">
          <a:xfrm>
            <a:off x="1066800" y="22098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证明：</a:t>
            </a:r>
          </a:p>
        </p:txBody>
      </p:sp>
      <p:grpSp>
        <p:nvGrpSpPr>
          <p:cNvPr id="29955" name="Group 1283"/>
          <p:cNvGrpSpPr>
            <a:grpSpLocks/>
          </p:cNvGrpSpPr>
          <p:nvPr/>
        </p:nvGrpSpPr>
        <p:grpSpPr bwMode="auto">
          <a:xfrm>
            <a:off x="76200" y="166688"/>
            <a:ext cx="7467600" cy="519112"/>
            <a:chOff x="192" y="192"/>
            <a:chExt cx="4704" cy="327"/>
          </a:xfrm>
        </p:grpSpPr>
        <p:sp>
          <p:nvSpPr>
            <p:cNvPr id="29768" name="Text Box 1096"/>
            <p:cNvSpPr txBox="1">
              <a:spLocks noChangeArrowheads="1"/>
            </p:cNvSpPr>
            <p:nvPr/>
          </p:nvSpPr>
          <p:spPr bwMode="auto">
            <a:xfrm>
              <a:off x="192"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ea typeface="宋体" pitchFamily="2" charset="-122"/>
                </a:rPr>
                <a:t>        </a:t>
              </a:r>
              <a:r>
                <a:rPr lang="zh-CN" altLang="en-US" sz="2800" b="1">
                  <a:solidFill>
                    <a:srgbClr val="FF3300"/>
                  </a:solidFill>
                </a:rPr>
                <a:t>相识问题（拉姆齐问题）</a:t>
              </a:r>
            </a:p>
          </p:txBody>
        </p:sp>
        <p:sp>
          <p:nvSpPr>
            <p:cNvPr id="29954" name="Rectangle 1282"/>
            <p:cNvSpPr>
              <a:spLocks noChangeArrowheads="1"/>
            </p:cNvSpPr>
            <p:nvPr/>
          </p:nvSpPr>
          <p:spPr bwMode="auto">
            <a:xfrm>
              <a:off x="288"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sp>
        <p:nvSpPr>
          <p:cNvPr id="29957" name="Text Box 1285"/>
          <p:cNvSpPr txBox="1">
            <a:spLocks noChangeArrowheads="1"/>
          </p:cNvSpPr>
          <p:nvPr/>
        </p:nvSpPr>
        <p:spPr bwMode="auto">
          <a:xfrm>
            <a:off x="1066800" y="3749675"/>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楷体_GB2312" pitchFamily="49" charset="-122"/>
              </a:rPr>
              <a:t>    </a:t>
            </a:r>
            <a:r>
              <a:rPr lang="zh-CN" altLang="en-US" b="1">
                <a:latin typeface="楷体_GB2312" pitchFamily="49" charset="-122"/>
              </a:rPr>
              <a:t>问题转化为在一个</a:t>
            </a:r>
            <a:r>
              <a:rPr lang="en-US" altLang="zh-CN" b="1">
                <a:latin typeface="楷体_GB2312" pitchFamily="49" charset="-122"/>
              </a:rPr>
              <a:t>6</a:t>
            </a:r>
            <a:r>
              <a:rPr lang="zh-CN" altLang="en-US" b="1">
                <a:latin typeface="楷体_GB2312" pitchFamily="49" charset="-122"/>
              </a:rPr>
              <a:t>阶图中必存在实线三角形或虚线三角形。</a:t>
            </a:r>
          </a:p>
        </p:txBody>
      </p:sp>
      <p:pic>
        <p:nvPicPr>
          <p:cNvPr id="29959" name="Picture 1287" descr="BS02064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4876800"/>
            <a:ext cx="1600200" cy="1592263"/>
          </a:xfrm>
          <a:prstGeom prst="rect">
            <a:avLst/>
          </a:prstGeom>
          <a:noFill/>
          <a:extLst>
            <a:ext uri="{909E8E84-426E-40DD-AFC4-6F175D3DCCD1}">
              <a14:hiddenFill xmlns:a14="http://schemas.microsoft.com/office/drawing/2010/main">
                <a:solidFill>
                  <a:srgbClr val="FFFFFF"/>
                </a:solidFill>
              </a14:hiddenFill>
            </a:ext>
          </a:extLst>
        </p:spPr>
      </p:pic>
      <p:sp>
        <p:nvSpPr>
          <p:cNvPr id="29960" name="AutoShape 1288"/>
          <p:cNvSpPr>
            <a:spLocks noChangeArrowheads="1"/>
          </p:cNvSpPr>
          <p:nvPr/>
        </p:nvSpPr>
        <p:spPr bwMode="auto">
          <a:xfrm>
            <a:off x="914400" y="2667000"/>
            <a:ext cx="5486400" cy="1371600"/>
          </a:xfrm>
          <a:prstGeom prst="cloudCallout">
            <a:avLst>
              <a:gd name="adj1" fmla="val -48148"/>
              <a:gd name="adj2" fmla="val 13125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chemeClr val="accent2"/>
                </a:solidFill>
              </a:rPr>
              <a:t>请大家一起画图证明</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956"/>
                                        </p:tgtEl>
                                        <p:attrNameLst>
                                          <p:attrName>style.visibility</p:attrName>
                                        </p:attrNameLst>
                                      </p:cBhvr>
                                      <p:to>
                                        <p:strVal val="visible"/>
                                      </p:to>
                                    </p:set>
                                    <p:animEffect transition="in" filter="wipe(up)">
                                      <p:cBhvr>
                                        <p:cTn id="7" dur="500"/>
                                        <p:tgtEl>
                                          <p:spTgt spid="2995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921"/>
                                        </p:tgtEl>
                                        <p:attrNameLst>
                                          <p:attrName>style.visibility</p:attrName>
                                        </p:attrNameLst>
                                      </p:cBhvr>
                                      <p:to>
                                        <p:strVal val="visible"/>
                                      </p:to>
                                    </p:set>
                                    <p:anim calcmode="lin" valueType="num">
                                      <p:cBhvr additive="base">
                                        <p:cTn id="12" dur="500" fill="hold"/>
                                        <p:tgtEl>
                                          <p:spTgt spid="29921"/>
                                        </p:tgtEl>
                                        <p:attrNameLst>
                                          <p:attrName>ppt_x</p:attrName>
                                        </p:attrNameLst>
                                      </p:cBhvr>
                                      <p:tavLst>
                                        <p:tav tm="0">
                                          <p:val>
                                            <p:strVal val="0-#ppt_w/2"/>
                                          </p:val>
                                        </p:tav>
                                        <p:tav tm="100000">
                                          <p:val>
                                            <p:strVal val="#ppt_x"/>
                                          </p:val>
                                        </p:tav>
                                      </p:tavLst>
                                    </p:anim>
                                    <p:anim calcmode="lin" valueType="num">
                                      <p:cBhvr additive="base">
                                        <p:cTn id="13" dur="500" fill="hold"/>
                                        <p:tgtEl>
                                          <p:spTgt spid="299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29914"/>
                                        </p:tgtEl>
                                        <p:attrNameLst>
                                          <p:attrName>style.visibility</p:attrName>
                                        </p:attrNameLst>
                                      </p:cBhvr>
                                      <p:to>
                                        <p:strVal val="visible"/>
                                      </p:to>
                                    </p:set>
                                    <p:anim calcmode="lin" valueType="num">
                                      <p:cBhvr additive="base">
                                        <p:cTn id="17" dur="500" fill="hold"/>
                                        <p:tgtEl>
                                          <p:spTgt spid="29914"/>
                                        </p:tgtEl>
                                        <p:attrNameLst>
                                          <p:attrName>ppt_x</p:attrName>
                                        </p:attrNameLst>
                                      </p:cBhvr>
                                      <p:tavLst>
                                        <p:tav tm="0">
                                          <p:val>
                                            <p:strVal val="0-#ppt_w/2"/>
                                          </p:val>
                                        </p:tav>
                                        <p:tav tm="100000">
                                          <p:val>
                                            <p:strVal val="#ppt_x"/>
                                          </p:val>
                                        </p:tav>
                                      </p:tavLst>
                                    </p:anim>
                                    <p:anim calcmode="lin" valueType="num">
                                      <p:cBhvr additive="base">
                                        <p:cTn id="18" dur="500" fill="hold"/>
                                        <p:tgtEl>
                                          <p:spTgt spid="299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957"/>
                                        </p:tgtEl>
                                        <p:attrNameLst>
                                          <p:attrName>style.visibility</p:attrName>
                                        </p:attrNameLst>
                                      </p:cBhvr>
                                      <p:to>
                                        <p:strVal val="visible"/>
                                      </p:to>
                                    </p:set>
                                    <p:anim calcmode="lin" valueType="num">
                                      <p:cBhvr additive="base">
                                        <p:cTn id="23" dur="500" fill="hold"/>
                                        <p:tgtEl>
                                          <p:spTgt spid="29957"/>
                                        </p:tgtEl>
                                        <p:attrNameLst>
                                          <p:attrName>ppt_x</p:attrName>
                                        </p:attrNameLst>
                                      </p:cBhvr>
                                      <p:tavLst>
                                        <p:tav tm="0">
                                          <p:val>
                                            <p:strVal val="0-#ppt_w/2"/>
                                          </p:val>
                                        </p:tav>
                                        <p:tav tm="100000">
                                          <p:val>
                                            <p:strVal val="#ppt_x"/>
                                          </p:val>
                                        </p:tav>
                                      </p:tavLst>
                                    </p:anim>
                                    <p:anim calcmode="lin" valueType="num">
                                      <p:cBhvr additive="base">
                                        <p:cTn id="24" dur="500" fill="hold"/>
                                        <p:tgtEl>
                                          <p:spTgt spid="299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9959"/>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9960"/>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14" grpId="0" autoUpdateAnimBg="0"/>
      <p:bldP spid="29921" grpId="0" autoUpdateAnimBg="0"/>
      <p:bldP spid="29957" grpId="0" autoUpdateAnimBg="0"/>
      <p:bldP spid="2996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2" name="Group 4"/>
          <p:cNvGrpSpPr>
            <a:grpSpLocks/>
          </p:cNvGrpSpPr>
          <p:nvPr/>
        </p:nvGrpSpPr>
        <p:grpSpPr bwMode="auto">
          <a:xfrm>
            <a:off x="457200" y="228600"/>
            <a:ext cx="1593850" cy="1631950"/>
            <a:chOff x="2051" y="1696"/>
            <a:chExt cx="1004" cy="1028"/>
          </a:xfrm>
        </p:grpSpPr>
        <p:sp>
          <p:nvSpPr>
            <p:cNvPr id="73733" name="Freeform 5"/>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73734" name="Group 6"/>
            <p:cNvGrpSpPr>
              <a:grpSpLocks/>
            </p:cNvGrpSpPr>
            <p:nvPr/>
          </p:nvGrpSpPr>
          <p:grpSpPr bwMode="auto">
            <a:xfrm rot="1123344">
              <a:off x="2441" y="2029"/>
              <a:ext cx="511" cy="637"/>
              <a:chOff x="2308" y="1206"/>
              <a:chExt cx="710" cy="940"/>
            </a:xfrm>
          </p:grpSpPr>
          <p:sp>
            <p:nvSpPr>
              <p:cNvPr id="73735" name="Freeform 7"/>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73736" name="Freeform 8"/>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3737" name="Freeform 9"/>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73738" name="Group 10"/>
            <p:cNvGrpSpPr>
              <a:grpSpLocks/>
            </p:cNvGrpSpPr>
            <p:nvPr/>
          </p:nvGrpSpPr>
          <p:grpSpPr bwMode="auto">
            <a:xfrm rot="1123344">
              <a:off x="2051" y="1977"/>
              <a:ext cx="454" cy="747"/>
              <a:chOff x="1799" y="1328"/>
              <a:chExt cx="630" cy="1101"/>
            </a:xfrm>
          </p:grpSpPr>
          <p:grpSp>
            <p:nvGrpSpPr>
              <p:cNvPr id="73739" name="Group 11"/>
              <p:cNvGrpSpPr>
                <a:grpSpLocks/>
              </p:cNvGrpSpPr>
              <p:nvPr/>
            </p:nvGrpSpPr>
            <p:grpSpPr bwMode="auto">
              <a:xfrm>
                <a:off x="1968" y="1328"/>
                <a:ext cx="461" cy="1101"/>
                <a:chOff x="1968" y="1328"/>
                <a:chExt cx="461" cy="1101"/>
              </a:xfrm>
            </p:grpSpPr>
            <p:sp>
              <p:nvSpPr>
                <p:cNvPr id="73740" name="Freeform 12"/>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73741" name="Freeform 13"/>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42" name="Group 14"/>
              <p:cNvGrpSpPr>
                <a:grpSpLocks/>
              </p:cNvGrpSpPr>
              <p:nvPr/>
            </p:nvGrpSpPr>
            <p:grpSpPr bwMode="auto">
              <a:xfrm>
                <a:off x="1799" y="1444"/>
                <a:ext cx="549" cy="922"/>
                <a:chOff x="1799" y="1444"/>
                <a:chExt cx="549" cy="922"/>
              </a:xfrm>
            </p:grpSpPr>
            <p:sp>
              <p:nvSpPr>
                <p:cNvPr id="73743" name="Freeform 15"/>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73744" name="Freeform 16"/>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73745" name="Freeform 17"/>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73746" name="Group 18"/>
            <p:cNvGrpSpPr>
              <a:grpSpLocks/>
            </p:cNvGrpSpPr>
            <p:nvPr/>
          </p:nvGrpSpPr>
          <p:grpSpPr bwMode="auto">
            <a:xfrm rot="1123344">
              <a:off x="2327" y="1696"/>
              <a:ext cx="255" cy="314"/>
              <a:chOff x="1947" y="869"/>
              <a:chExt cx="355" cy="463"/>
            </a:xfrm>
          </p:grpSpPr>
          <p:grpSp>
            <p:nvGrpSpPr>
              <p:cNvPr id="73747" name="Group 19"/>
              <p:cNvGrpSpPr>
                <a:grpSpLocks/>
              </p:cNvGrpSpPr>
              <p:nvPr/>
            </p:nvGrpSpPr>
            <p:grpSpPr bwMode="auto">
              <a:xfrm>
                <a:off x="1982" y="1005"/>
                <a:ext cx="305" cy="220"/>
                <a:chOff x="1982" y="1005"/>
                <a:chExt cx="305" cy="220"/>
              </a:xfrm>
            </p:grpSpPr>
            <p:sp>
              <p:nvSpPr>
                <p:cNvPr id="73748" name="Freeform 20"/>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73749" name="Freeform 21"/>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73750" name="Freeform 22"/>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73751" name="Group 23"/>
              <p:cNvGrpSpPr>
                <a:grpSpLocks/>
              </p:cNvGrpSpPr>
              <p:nvPr/>
            </p:nvGrpSpPr>
            <p:grpSpPr bwMode="auto">
              <a:xfrm>
                <a:off x="1997" y="1009"/>
                <a:ext cx="257" cy="143"/>
                <a:chOff x="1997" y="1009"/>
                <a:chExt cx="257" cy="143"/>
              </a:xfrm>
            </p:grpSpPr>
            <p:sp>
              <p:nvSpPr>
                <p:cNvPr id="73752" name="Freeform 24"/>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73753" name="Freeform 25"/>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73754" name="Freeform 26"/>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73755" name="Group 27"/>
              <p:cNvGrpSpPr>
                <a:grpSpLocks/>
              </p:cNvGrpSpPr>
              <p:nvPr/>
            </p:nvGrpSpPr>
            <p:grpSpPr bwMode="auto">
              <a:xfrm>
                <a:off x="2027" y="1019"/>
                <a:ext cx="218" cy="158"/>
                <a:chOff x="2027" y="1019"/>
                <a:chExt cx="218" cy="158"/>
              </a:xfrm>
            </p:grpSpPr>
            <p:sp>
              <p:nvSpPr>
                <p:cNvPr id="73756" name="Freeform 28"/>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73757" name="Oval 29"/>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73758" name="Freeform 30"/>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73759" name="Oval 31"/>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73760" name="Freeform 32"/>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73761" name="Freeform 33"/>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2" name="Freeform 34"/>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73763" name="Freeform 35"/>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73764" name="Group 36"/>
            <p:cNvGrpSpPr>
              <a:grpSpLocks/>
            </p:cNvGrpSpPr>
            <p:nvPr/>
          </p:nvGrpSpPr>
          <p:grpSpPr bwMode="auto">
            <a:xfrm rot="1123344">
              <a:off x="2928" y="1942"/>
              <a:ext cx="127" cy="227"/>
              <a:chOff x="2833" y="962"/>
              <a:chExt cx="176" cy="334"/>
            </a:xfrm>
          </p:grpSpPr>
          <p:sp>
            <p:nvSpPr>
              <p:cNvPr id="73765" name="Freeform 37"/>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66" name="Freeform 38"/>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73767" name="Freeform 39"/>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73768" name="Freeform 40"/>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73769" name="Freeform 41"/>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73770" name="Freeform 42"/>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71" name="Freeform 43"/>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73772" name="Freeform 44"/>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73773" name="Freeform 45"/>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74" name="Freeform 46"/>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73775" name="Freeform 47"/>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76" name="Freeform 48"/>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73777" name="Freeform 49"/>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78" name="Freeform 50"/>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73779" name="Freeform 51"/>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73780" name="AutoShape 52"/>
          <p:cNvSpPr>
            <a:spLocks noChangeArrowheads="1"/>
          </p:cNvSpPr>
          <p:nvPr/>
        </p:nvSpPr>
        <p:spPr bwMode="auto">
          <a:xfrm>
            <a:off x="2514600" y="76200"/>
            <a:ext cx="4038600" cy="1828800"/>
          </a:xfrm>
          <a:prstGeom prst="cloudCallout">
            <a:avLst>
              <a:gd name="adj1" fmla="val -77907"/>
              <a:gd name="adj2" fmla="val -24130"/>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t>可以不管长方形的剖分，直接根据图的各种情况利用计算机来搜查</a:t>
            </a:r>
          </a:p>
        </p:txBody>
      </p:sp>
      <p:grpSp>
        <p:nvGrpSpPr>
          <p:cNvPr id="73781" name="Group 53"/>
          <p:cNvGrpSpPr>
            <a:grpSpLocks/>
          </p:cNvGrpSpPr>
          <p:nvPr/>
        </p:nvGrpSpPr>
        <p:grpSpPr bwMode="auto">
          <a:xfrm>
            <a:off x="6172200" y="304800"/>
            <a:ext cx="2384425" cy="1543050"/>
            <a:chOff x="1303" y="1686"/>
            <a:chExt cx="2573" cy="1669"/>
          </a:xfrm>
        </p:grpSpPr>
        <p:grpSp>
          <p:nvGrpSpPr>
            <p:cNvPr id="73782" name="Group 54"/>
            <p:cNvGrpSpPr>
              <a:grpSpLocks/>
            </p:cNvGrpSpPr>
            <p:nvPr/>
          </p:nvGrpSpPr>
          <p:grpSpPr bwMode="auto">
            <a:xfrm>
              <a:off x="1303" y="2760"/>
              <a:ext cx="2573" cy="595"/>
              <a:chOff x="1303" y="2760"/>
              <a:chExt cx="2573" cy="595"/>
            </a:xfrm>
          </p:grpSpPr>
          <p:sp>
            <p:nvSpPr>
              <p:cNvPr id="73783" name="Freeform 55"/>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73784" name="Rectangle 56"/>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73785" name="Freeform 57"/>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73786" name="Freeform 58"/>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73787" name="Group 59"/>
            <p:cNvGrpSpPr>
              <a:grpSpLocks/>
            </p:cNvGrpSpPr>
            <p:nvPr/>
          </p:nvGrpSpPr>
          <p:grpSpPr bwMode="auto">
            <a:xfrm>
              <a:off x="2801" y="1975"/>
              <a:ext cx="67" cy="57"/>
              <a:chOff x="2801" y="1975"/>
              <a:chExt cx="67" cy="57"/>
            </a:xfrm>
          </p:grpSpPr>
          <p:sp>
            <p:nvSpPr>
              <p:cNvPr id="73788" name="Oval 60"/>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73789" name="Oval 61"/>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3790" name="Group 62"/>
            <p:cNvGrpSpPr>
              <a:grpSpLocks/>
            </p:cNvGrpSpPr>
            <p:nvPr/>
          </p:nvGrpSpPr>
          <p:grpSpPr bwMode="auto">
            <a:xfrm>
              <a:off x="2973" y="1980"/>
              <a:ext cx="67" cy="57"/>
              <a:chOff x="2973" y="1980"/>
              <a:chExt cx="67" cy="57"/>
            </a:xfrm>
          </p:grpSpPr>
          <p:sp>
            <p:nvSpPr>
              <p:cNvPr id="73791" name="Oval 63"/>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73792" name="Oval 64"/>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3793" name="Group 65"/>
            <p:cNvGrpSpPr>
              <a:grpSpLocks/>
            </p:cNvGrpSpPr>
            <p:nvPr/>
          </p:nvGrpSpPr>
          <p:grpSpPr bwMode="auto">
            <a:xfrm>
              <a:off x="2169" y="1686"/>
              <a:ext cx="1380" cy="1387"/>
              <a:chOff x="2169" y="1686"/>
              <a:chExt cx="1380" cy="1387"/>
            </a:xfrm>
          </p:grpSpPr>
          <p:grpSp>
            <p:nvGrpSpPr>
              <p:cNvPr id="73794" name="Group 66"/>
              <p:cNvGrpSpPr>
                <a:grpSpLocks/>
              </p:cNvGrpSpPr>
              <p:nvPr/>
            </p:nvGrpSpPr>
            <p:grpSpPr bwMode="auto">
              <a:xfrm>
                <a:off x="2169" y="1686"/>
                <a:ext cx="1236" cy="1387"/>
                <a:chOff x="2169" y="1686"/>
                <a:chExt cx="1236" cy="1387"/>
              </a:xfrm>
            </p:grpSpPr>
            <p:sp>
              <p:nvSpPr>
                <p:cNvPr id="73795" name="Freeform 67"/>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73796" name="Freeform 68"/>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73797" name="Group 69"/>
                <p:cNvGrpSpPr>
                  <a:grpSpLocks/>
                </p:cNvGrpSpPr>
                <p:nvPr/>
              </p:nvGrpSpPr>
              <p:grpSpPr bwMode="auto">
                <a:xfrm>
                  <a:off x="2169" y="2067"/>
                  <a:ext cx="1236" cy="1006"/>
                  <a:chOff x="2169" y="2067"/>
                  <a:chExt cx="1236" cy="1006"/>
                </a:xfrm>
              </p:grpSpPr>
              <p:sp>
                <p:nvSpPr>
                  <p:cNvPr id="73798" name="Freeform 70"/>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73799" name="Group 71"/>
                  <p:cNvGrpSpPr>
                    <a:grpSpLocks/>
                  </p:cNvGrpSpPr>
                  <p:nvPr/>
                </p:nvGrpSpPr>
                <p:grpSpPr bwMode="auto">
                  <a:xfrm>
                    <a:off x="2681" y="2067"/>
                    <a:ext cx="449" cy="1006"/>
                    <a:chOff x="2681" y="2067"/>
                    <a:chExt cx="449" cy="1006"/>
                  </a:xfrm>
                </p:grpSpPr>
                <p:sp>
                  <p:nvSpPr>
                    <p:cNvPr id="73800" name="Freeform 72"/>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73801" name="Freeform 73"/>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73802" name="Freeform 74"/>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73803" name="Freeform 75"/>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73804" name="Group 76"/>
                <p:cNvGrpSpPr>
                  <a:grpSpLocks/>
                </p:cNvGrpSpPr>
                <p:nvPr/>
              </p:nvGrpSpPr>
              <p:grpSpPr bwMode="auto">
                <a:xfrm>
                  <a:off x="2802" y="2002"/>
                  <a:ext cx="216" cy="233"/>
                  <a:chOff x="2802" y="2002"/>
                  <a:chExt cx="216" cy="233"/>
                </a:xfrm>
              </p:grpSpPr>
              <p:sp>
                <p:nvSpPr>
                  <p:cNvPr id="73805" name="Freeform 77"/>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6" name="Freeform 78"/>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7" name="Freeform 79"/>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808" name="Group 80"/>
                <p:cNvGrpSpPr>
                  <a:grpSpLocks/>
                </p:cNvGrpSpPr>
                <p:nvPr/>
              </p:nvGrpSpPr>
              <p:grpSpPr bwMode="auto">
                <a:xfrm>
                  <a:off x="2780" y="1904"/>
                  <a:ext cx="287" cy="26"/>
                  <a:chOff x="2780" y="1904"/>
                  <a:chExt cx="287" cy="26"/>
                </a:xfrm>
              </p:grpSpPr>
              <p:sp>
                <p:nvSpPr>
                  <p:cNvPr id="73809" name="Freeform 81"/>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73810" name="Freeform 82"/>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73811" name="Freeform 83"/>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73812" name="Freeform 84"/>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73813" name="Freeform 85"/>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73814" name="Group 86"/>
            <p:cNvGrpSpPr>
              <a:grpSpLocks/>
            </p:cNvGrpSpPr>
            <p:nvPr/>
          </p:nvGrpSpPr>
          <p:grpSpPr bwMode="auto">
            <a:xfrm>
              <a:off x="2692" y="1940"/>
              <a:ext cx="431" cy="125"/>
              <a:chOff x="2692" y="1940"/>
              <a:chExt cx="431" cy="125"/>
            </a:xfrm>
          </p:grpSpPr>
          <p:grpSp>
            <p:nvGrpSpPr>
              <p:cNvPr id="73815" name="Group 87"/>
              <p:cNvGrpSpPr>
                <a:grpSpLocks/>
              </p:cNvGrpSpPr>
              <p:nvPr/>
            </p:nvGrpSpPr>
            <p:grpSpPr bwMode="auto">
              <a:xfrm>
                <a:off x="2692" y="1940"/>
                <a:ext cx="431" cy="125"/>
                <a:chOff x="2692" y="1940"/>
                <a:chExt cx="431" cy="125"/>
              </a:xfrm>
            </p:grpSpPr>
            <p:sp>
              <p:nvSpPr>
                <p:cNvPr id="73816" name="Freeform 88"/>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73817" name="Freeform 89"/>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73818" name="Freeform 90"/>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3819" name="Freeform 91"/>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3820" name="Freeform 92"/>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73821" name="Group 93"/>
              <p:cNvGrpSpPr>
                <a:grpSpLocks/>
              </p:cNvGrpSpPr>
              <p:nvPr/>
            </p:nvGrpSpPr>
            <p:grpSpPr bwMode="auto">
              <a:xfrm>
                <a:off x="2803" y="1970"/>
                <a:ext cx="67" cy="57"/>
                <a:chOff x="2803" y="1970"/>
                <a:chExt cx="67" cy="57"/>
              </a:xfrm>
            </p:grpSpPr>
            <p:sp>
              <p:nvSpPr>
                <p:cNvPr id="73822" name="Oval 94"/>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73823" name="Oval 95"/>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73824" name="Group 96"/>
              <p:cNvGrpSpPr>
                <a:grpSpLocks/>
              </p:cNvGrpSpPr>
              <p:nvPr/>
            </p:nvGrpSpPr>
            <p:grpSpPr bwMode="auto">
              <a:xfrm>
                <a:off x="2975" y="1975"/>
                <a:ext cx="67" cy="57"/>
                <a:chOff x="2975" y="1975"/>
                <a:chExt cx="67" cy="57"/>
              </a:xfrm>
            </p:grpSpPr>
            <p:sp>
              <p:nvSpPr>
                <p:cNvPr id="73825" name="Oval 97"/>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73826" name="Oval 98"/>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73827" name="Freeform 99"/>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73828" name="Group 100"/>
            <p:cNvGrpSpPr>
              <a:grpSpLocks/>
            </p:cNvGrpSpPr>
            <p:nvPr/>
          </p:nvGrpSpPr>
          <p:grpSpPr bwMode="auto">
            <a:xfrm rot="16200000" flipV="1">
              <a:off x="2006" y="1788"/>
              <a:ext cx="442" cy="322"/>
              <a:chOff x="4363" y="2585"/>
              <a:chExt cx="1104" cy="808"/>
            </a:xfrm>
          </p:grpSpPr>
          <p:sp>
            <p:nvSpPr>
              <p:cNvPr id="73829" name="Freeform 101"/>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73830" name="Freeform 102"/>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1" name="Freeform 103"/>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2" name="Freeform 104"/>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3" name="Freeform 105"/>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4" name="Freeform 106"/>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5" name="Freeform 107"/>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6" name="Freeform 108"/>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7" name="Freeform 109"/>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8" name="Freeform 110"/>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73839" name="Freeform 111"/>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0" name="Freeform 112"/>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1" name="Freeform 113"/>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2" name="Freeform 114"/>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3" name="Freeform 115"/>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4" name="Freeform 116"/>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5" name="Freeform 117"/>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6" name="Freeform 118"/>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7" name="Freeform 119"/>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8" name="Freeform 120"/>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73849" name="Freeform 121"/>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73850" name="Freeform 122"/>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73851" name="AutoShape 123"/>
          <p:cNvSpPr>
            <a:spLocks noChangeArrowheads="1"/>
          </p:cNvSpPr>
          <p:nvPr/>
        </p:nvSpPr>
        <p:spPr bwMode="auto">
          <a:xfrm>
            <a:off x="2590800" y="304800"/>
            <a:ext cx="3810000" cy="1600200"/>
          </a:xfrm>
          <a:prstGeom prst="cloudCallout">
            <a:avLst>
              <a:gd name="adj1" fmla="val 73167"/>
              <a:gd name="adj2" fmla="val -20931"/>
            </a:avLst>
          </a:prstGeom>
          <a:gradFill rotWithShape="0">
            <a:gsLst>
              <a:gs pos="0">
                <a:srgbClr val="CCFFFF"/>
              </a:gs>
              <a:gs pos="100000">
                <a:schemeClr val="bg1"/>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楷体_GB2312" pitchFamily="49" charset="-122"/>
              </a:rPr>
              <a:t>前面分析是在对完美长方形作了剖分的前提下作出的，不知道剖分情况怎么办？ </a:t>
            </a:r>
          </a:p>
        </p:txBody>
      </p:sp>
      <p:grpSp>
        <p:nvGrpSpPr>
          <p:cNvPr id="73914" name="Group 186"/>
          <p:cNvGrpSpPr>
            <a:grpSpLocks/>
          </p:cNvGrpSpPr>
          <p:nvPr/>
        </p:nvGrpSpPr>
        <p:grpSpPr bwMode="auto">
          <a:xfrm>
            <a:off x="0" y="0"/>
            <a:ext cx="9144000" cy="2286000"/>
            <a:chOff x="0" y="2064"/>
            <a:chExt cx="5760" cy="1440"/>
          </a:xfrm>
        </p:grpSpPr>
        <p:sp>
          <p:nvSpPr>
            <p:cNvPr id="73912" name="AutoShape 184"/>
            <p:cNvSpPr>
              <a:spLocks noChangeArrowheads="1"/>
            </p:cNvSpPr>
            <p:nvPr/>
          </p:nvSpPr>
          <p:spPr bwMode="auto">
            <a:xfrm>
              <a:off x="0" y="2064"/>
              <a:ext cx="5760" cy="1440"/>
            </a:xfrm>
            <a:prstGeom prst="flowChartProcess">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solidFill>
                  <a:srgbClr val="008000"/>
                </a:solidFill>
              </a:endParaRPr>
            </a:p>
            <a:p>
              <a:pPr algn="ctr"/>
              <a:r>
                <a:rPr lang="en-US" altLang="zh-CN" b="1">
                  <a:solidFill>
                    <a:srgbClr val="008000"/>
                  </a:solidFill>
                </a:rPr>
                <a:t>                                                  </a:t>
              </a:r>
            </a:p>
          </p:txBody>
        </p:sp>
        <p:sp>
          <p:nvSpPr>
            <p:cNvPr id="73913" name="Rectangle 185"/>
            <p:cNvSpPr>
              <a:spLocks noChangeArrowheads="1"/>
            </p:cNvSpPr>
            <p:nvPr/>
          </p:nvSpPr>
          <p:spPr bwMode="auto">
            <a:xfrm>
              <a:off x="96" y="2256"/>
              <a:ext cx="384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rPr>
                <a:t>几种最简单的情况及寻查过程的简要说明                                         </a:t>
              </a:r>
            </a:p>
            <a:p>
              <a:pPr>
                <a:spcBef>
                  <a:spcPct val="50000"/>
                </a:spcBef>
              </a:pPr>
              <a:r>
                <a:rPr lang="zh-CN" altLang="en-US" b="1">
                  <a:solidFill>
                    <a:srgbClr val="008000"/>
                  </a:solidFill>
                </a:rPr>
                <a:t>                              </a:t>
              </a:r>
            </a:p>
          </p:txBody>
        </p:sp>
      </p:grpSp>
      <p:sp>
        <p:nvSpPr>
          <p:cNvPr id="73917" name="Text Box 189"/>
          <p:cNvSpPr txBox="1">
            <a:spLocks noChangeArrowheads="1"/>
          </p:cNvSpPr>
          <p:nvPr/>
        </p:nvSpPr>
        <p:spPr bwMode="auto">
          <a:xfrm>
            <a:off x="762000" y="747713"/>
            <a:ext cx="5638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有向图只有三条边的图见图</a:t>
            </a:r>
            <a:r>
              <a:rPr lang="en-US" altLang="zh-CN" b="1"/>
              <a:t>1</a:t>
            </a:r>
            <a:r>
              <a:rPr lang="zh-CN" altLang="en-US" b="1"/>
              <a:t>。</a:t>
            </a:r>
          </a:p>
          <a:p>
            <a:pPr>
              <a:spcBef>
                <a:spcPct val="50000"/>
              </a:spcBef>
            </a:pPr>
            <a:r>
              <a:rPr lang="zh-CN" altLang="en-US" b="1"/>
              <a:t>由</a:t>
            </a:r>
            <a:r>
              <a:rPr lang="en-US" altLang="zh-CN" b="1"/>
              <a:t>x</a:t>
            </a:r>
            <a:r>
              <a:rPr lang="en-US" altLang="zh-CN" b="1" baseline="-30000"/>
              <a:t>1</a:t>
            </a:r>
            <a:r>
              <a:rPr lang="en-US" altLang="zh-CN" b="1"/>
              <a:t>= x</a:t>
            </a:r>
            <a:r>
              <a:rPr lang="en-US" altLang="zh-CN" b="1" baseline="-30000"/>
              <a:t>3</a:t>
            </a:r>
            <a:r>
              <a:rPr lang="zh-CN" altLang="en-US" b="1"/>
              <a:t>可知不存在</a:t>
            </a:r>
            <a:r>
              <a:rPr lang="en-US" altLang="zh-CN" b="1"/>
              <a:t>3</a:t>
            </a:r>
            <a:r>
              <a:rPr lang="zh-CN" altLang="en-US" b="1"/>
              <a:t>阶完美长方形。</a:t>
            </a:r>
          </a:p>
        </p:txBody>
      </p:sp>
      <p:sp>
        <p:nvSpPr>
          <p:cNvPr id="73918" name="Text Box 190"/>
          <p:cNvSpPr txBox="1">
            <a:spLocks noChangeArrowheads="1"/>
          </p:cNvSpPr>
          <p:nvPr/>
        </p:nvSpPr>
        <p:spPr bwMode="auto">
          <a:xfrm>
            <a:off x="762000" y="1800225"/>
            <a:ext cx="5638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由四条边组成的有向图可以有两种形式，</a:t>
            </a:r>
          </a:p>
          <a:p>
            <a:pPr>
              <a:spcBef>
                <a:spcPct val="50000"/>
              </a:spcBef>
            </a:pPr>
            <a:r>
              <a:rPr lang="zh-CN" altLang="en-US" b="1"/>
              <a:t>见图</a:t>
            </a:r>
            <a:r>
              <a:rPr lang="en-US" altLang="zh-CN" b="1"/>
              <a:t>2</a:t>
            </a:r>
            <a:r>
              <a:rPr lang="zh-CN" altLang="en-US" b="1"/>
              <a:t>中的（</a:t>
            </a:r>
            <a:r>
              <a:rPr lang="en-US" altLang="zh-CN" b="1"/>
              <a:t>a</a:t>
            </a:r>
            <a:r>
              <a:rPr lang="zh-CN" altLang="en-US" b="1"/>
              <a:t>）、</a:t>
            </a:r>
            <a:r>
              <a:rPr lang="en-US" altLang="zh-CN" b="1"/>
              <a:t>(b)</a:t>
            </a:r>
            <a:r>
              <a:rPr lang="zh-CN" altLang="en-US" b="1"/>
              <a:t>，它们均不可能对</a:t>
            </a:r>
          </a:p>
          <a:p>
            <a:pPr>
              <a:spcBef>
                <a:spcPct val="50000"/>
              </a:spcBef>
            </a:pPr>
            <a:r>
              <a:rPr lang="zh-CN" altLang="en-US" b="1"/>
              <a:t>应完美长方形。</a:t>
            </a:r>
          </a:p>
        </p:txBody>
      </p:sp>
      <p:grpSp>
        <p:nvGrpSpPr>
          <p:cNvPr id="73984" name="Group 256"/>
          <p:cNvGrpSpPr>
            <a:grpSpLocks/>
          </p:cNvGrpSpPr>
          <p:nvPr/>
        </p:nvGrpSpPr>
        <p:grpSpPr bwMode="auto">
          <a:xfrm>
            <a:off x="749300" y="3276600"/>
            <a:ext cx="3898900" cy="1600200"/>
            <a:chOff x="472" y="2064"/>
            <a:chExt cx="2456" cy="1008"/>
          </a:xfrm>
        </p:grpSpPr>
        <p:grpSp>
          <p:nvGrpSpPr>
            <p:cNvPr id="73937" name="Group 209"/>
            <p:cNvGrpSpPr>
              <a:grpSpLocks/>
            </p:cNvGrpSpPr>
            <p:nvPr/>
          </p:nvGrpSpPr>
          <p:grpSpPr bwMode="auto">
            <a:xfrm>
              <a:off x="472" y="2064"/>
              <a:ext cx="2456" cy="864"/>
              <a:chOff x="520" y="2208"/>
              <a:chExt cx="2456" cy="864"/>
            </a:xfrm>
          </p:grpSpPr>
          <p:grpSp>
            <p:nvGrpSpPr>
              <p:cNvPr id="73919" name="Group 191"/>
              <p:cNvGrpSpPr>
                <a:grpSpLocks/>
              </p:cNvGrpSpPr>
              <p:nvPr/>
            </p:nvGrpSpPr>
            <p:grpSpPr bwMode="auto">
              <a:xfrm>
                <a:off x="520" y="2208"/>
                <a:ext cx="584" cy="864"/>
                <a:chOff x="2392" y="672"/>
                <a:chExt cx="584" cy="864"/>
              </a:xfrm>
            </p:grpSpPr>
            <p:sp>
              <p:nvSpPr>
                <p:cNvPr id="73920" name="AutoShape 192"/>
                <p:cNvSpPr>
                  <a:spLocks noChangeArrowheads="1"/>
                </p:cNvSpPr>
                <p:nvPr/>
              </p:nvSpPr>
              <p:spPr bwMode="auto">
                <a:xfrm>
                  <a:off x="2680" y="67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21" name="AutoShape 193"/>
                <p:cNvSpPr>
                  <a:spLocks noChangeArrowheads="1"/>
                </p:cNvSpPr>
                <p:nvPr/>
              </p:nvSpPr>
              <p:spPr bwMode="auto">
                <a:xfrm>
                  <a:off x="2392" y="105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22" name="AutoShape 194"/>
                <p:cNvSpPr>
                  <a:spLocks noChangeArrowheads="1"/>
                </p:cNvSpPr>
                <p:nvPr/>
              </p:nvSpPr>
              <p:spPr bwMode="auto">
                <a:xfrm>
                  <a:off x="2872" y="1488"/>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923" name="Object 195"/>
                <p:cNvGraphicFramePr>
                  <a:graphicFrameLocks noChangeAspect="1"/>
                </p:cNvGraphicFramePr>
                <p:nvPr/>
              </p:nvGraphicFramePr>
              <p:xfrm flipH="1" flipV="1">
                <a:off x="2392" y="784"/>
                <a:ext cx="192" cy="176"/>
              </p:xfrm>
              <a:graphic>
                <a:graphicData uri="http://schemas.openxmlformats.org/presentationml/2006/ole">
                  <mc:AlternateContent xmlns:mc="http://schemas.openxmlformats.org/markup-compatibility/2006">
                    <mc:Choice xmlns:v="urn:schemas-microsoft-com:vml" Requires="v">
                      <p:oleObj spid="_x0000_s73985" name="公式" r:id="rId4" imgW="152280" imgH="139680" progId="Equation.3">
                        <p:embed/>
                      </p:oleObj>
                    </mc:Choice>
                    <mc:Fallback>
                      <p:oleObj name="公式" r:id="rId4" imgW="152280" imgH="139680" progId="Equation.3">
                        <p:embed/>
                        <p:pic>
                          <p:nvPicPr>
                            <p:cNvPr id="0" name="Object 1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392" y="784"/>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924" name="Line 196"/>
                <p:cNvSpPr>
                  <a:spLocks noChangeShapeType="1"/>
                </p:cNvSpPr>
                <p:nvPr/>
              </p:nvSpPr>
              <p:spPr bwMode="auto">
                <a:xfrm>
                  <a:off x="2728" y="720"/>
                  <a:ext cx="192"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25" name="Line 197"/>
                <p:cNvSpPr>
                  <a:spLocks noChangeShapeType="1"/>
                </p:cNvSpPr>
                <p:nvPr/>
              </p:nvSpPr>
              <p:spPr bwMode="auto">
                <a:xfrm flipH="1">
                  <a:off x="2440" y="720"/>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26" name="Line 198"/>
                <p:cNvSpPr>
                  <a:spLocks noChangeShapeType="1"/>
                </p:cNvSpPr>
                <p:nvPr/>
              </p:nvSpPr>
              <p:spPr bwMode="auto">
                <a:xfrm>
                  <a:off x="2440" y="1104"/>
                  <a:ext cx="43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927" name="Object 199"/>
                <p:cNvGraphicFramePr>
                  <a:graphicFrameLocks noChangeAspect="1"/>
                </p:cNvGraphicFramePr>
                <p:nvPr/>
              </p:nvGraphicFramePr>
              <p:xfrm flipH="1" flipV="1">
                <a:off x="2768" y="976"/>
                <a:ext cx="208" cy="176"/>
              </p:xfrm>
              <a:graphic>
                <a:graphicData uri="http://schemas.openxmlformats.org/presentationml/2006/ole">
                  <mc:AlternateContent xmlns:mc="http://schemas.openxmlformats.org/markup-compatibility/2006">
                    <mc:Choice xmlns:v="urn:schemas-microsoft-com:vml" Requires="v">
                      <p:oleObj spid="_x0000_s73986" name="公式" r:id="rId6" imgW="164880" imgH="139680" progId="Equation.3">
                        <p:embed/>
                      </p:oleObj>
                    </mc:Choice>
                    <mc:Fallback>
                      <p:oleObj name="公式" r:id="rId6" imgW="164880" imgH="139680" progId="Equation.3">
                        <p:embed/>
                        <p:pic>
                          <p:nvPicPr>
                            <p:cNvPr id="0" name="Object 1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768" y="976"/>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28" name="Object 200"/>
                <p:cNvGraphicFramePr>
                  <a:graphicFrameLocks noChangeAspect="1"/>
                </p:cNvGraphicFramePr>
                <p:nvPr/>
              </p:nvGraphicFramePr>
              <p:xfrm flipH="1" flipV="1">
                <a:off x="2480" y="1248"/>
                <a:ext cx="208" cy="176"/>
              </p:xfrm>
              <a:graphic>
                <a:graphicData uri="http://schemas.openxmlformats.org/presentationml/2006/ole">
                  <mc:AlternateContent xmlns:mc="http://schemas.openxmlformats.org/markup-compatibility/2006">
                    <mc:Choice xmlns:v="urn:schemas-microsoft-com:vml" Requires="v">
                      <p:oleObj spid="_x0000_s73987" name="公式" r:id="rId8" imgW="164880" imgH="139680" progId="Equation.3">
                        <p:embed/>
                      </p:oleObj>
                    </mc:Choice>
                    <mc:Fallback>
                      <p:oleObj name="公式" r:id="rId8" imgW="164880" imgH="139680"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2480" y="1248"/>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929" name="Group 201"/>
              <p:cNvGrpSpPr>
                <a:grpSpLocks/>
              </p:cNvGrpSpPr>
              <p:nvPr/>
            </p:nvGrpSpPr>
            <p:grpSpPr bwMode="auto">
              <a:xfrm>
                <a:off x="1248" y="2256"/>
                <a:ext cx="1728" cy="816"/>
                <a:chOff x="1872" y="720"/>
                <a:chExt cx="1728" cy="816"/>
              </a:xfrm>
            </p:grpSpPr>
            <p:grpSp>
              <p:nvGrpSpPr>
                <p:cNvPr id="73930" name="Group 202"/>
                <p:cNvGrpSpPr>
                  <a:grpSpLocks/>
                </p:cNvGrpSpPr>
                <p:nvPr/>
              </p:nvGrpSpPr>
              <p:grpSpPr bwMode="auto">
                <a:xfrm>
                  <a:off x="2448" y="720"/>
                  <a:ext cx="1152" cy="816"/>
                  <a:chOff x="1488" y="2496"/>
                  <a:chExt cx="1536" cy="1056"/>
                </a:xfrm>
              </p:grpSpPr>
              <p:sp>
                <p:nvSpPr>
                  <p:cNvPr id="73931" name="Rectangle 203"/>
                  <p:cNvSpPr>
                    <a:spLocks noChangeArrowheads="1"/>
                  </p:cNvSpPr>
                  <p:nvPr/>
                </p:nvSpPr>
                <p:spPr bwMode="auto">
                  <a:xfrm>
                    <a:off x="1488" y="2496"/>
                    <a:ext cx="532"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32" name="Rectangle 204"/>
                  <p:cNvSpPr>
                    <a:spLocks noChangeArrowheads="1"/>
                  </p:cNvSpPr>
                  <p:nvPr/>
                </p:nvSpPr>
                <p:spPr bwMode="auto">
                  <a:xfrm>
                    <a:off x="1488" y="3024"/>
                    <a:ext cx="532"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33" name="Rectangle 205"/>
                  <p:cNvSpPr>
                    <a:spLocks noChangeArrowheads="1"/>
                  </p:cNvSpPr>
                  <p:nvPr/>
                </p:nvSpPr>
                <p:spPr bwMode="auto">
                  <a:xfrm>
                    <a:off x="2016" y="2496"/>
                    <a:ext cx="1008" cy="105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934" name="AutoShape 206"/>
                <p:cNvSpPr>
                  <a:spLocks noChangeArrowheads="1"/>
                </p:cNvSpPr>
                <p:nvPr/>
              </p:nvSpPr>
              <p:spPr bwMode="auto">
                <a:xfrm>
                  <a:off x="1872" y="1008"/>
                  <a:ext cx="432" cy="240"/>
                </a:xfrm>
                <a:prstGeom prst="rightArrow">
                  <a:avLst>
                    <a:gd name="adj1" fmla="val 50000"/>
                    <a:gd name="adj2" fmla="val 4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3936" name="Rectangle 208"/>
            <p:cNvSpPr>
              <a:spLocks noChangeArrowheads="1"/>
            </p:cNvSpPr>
            <p:nvPr/>
          </p:nvSpPr>
          <p:spPr bwMode="auto">
            <a:xfrm>
              <a:off x="1248" y="2784"/>
              <a:ext cx="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1</a:t>
              </a:r>
            </a:p>
          </p:txBody>
        </p:sp>
      </p:grpSp>
      <p:grpSp>
        <p:nvGrpSpPr>
          <p:cNvPr id="73960" name="Group 232"/>
          <p:cNvGrpSpPr>
            <a:grpSpLocks/>
          </p:cNvGrpSpPr>
          <p:nvPr/>
        </p:nvGrpSpPr>
        <p:grpSpPr bwMode="auto">
          <a:xfrm>
            <a:off x="838200" y="4724400"/>
            <a:ext cx="3302000" cy="1981200"/>
            <a:chOff x="528" y="3072"/>
            <a:chExt cx="2080" cy="1248"/>
          </a:xfrm>
        </p:grpSpPr>
        <p:grpSp>
          <p:nvGrpSpPr>
            <p:cNvPr id="73938" name="Group 210"/>
            <p:cNvGrpSpPr>
              <a:grpSpLocks/>
            </p:cNvGrpSpPr>
            <p:nvPr/>
          </p:nvGrpSpPr>
          <p:grpSpPr bwMode="auto">
            <a:xfrm>
              <a:off x="528" y="3072"/>
              <a:ext cx="2080" cy="1152"/>
              <a:chOff x="416" y="192"/>
              <a:chExt cx="2080" cy="1152"/>
            </a:xfrm>
          </p:grpSpPr>
          <p:grpSp>
            <p:nvGrpSpPr>
              <p:cNvPr id="73939" name="Group 211"/>
              <p:cNvGrpSpPr>
                <a:grpSpLocks/>
              </p:cNvGrpSpPr>
              <p:nvPr/>
            </p:nvGrpSpPr>
            <p:grpSpPr bwMode="auto">
              <a:xfrm>
                <a:off x="1728" y="240"/>
                <a:ext cx="768" cy="1104"/>
                <a:chOff x="1584" y="2160"/>
                <a:chExt cx="768" cy="1104"/>
              </a:xfrm>
            </p:grpSpPr>
            <p:grpSp>
              <p:nvGrpSpPr>
                <p:cNvPr id="73940" name="Group 212"/>
                <p:cNvGrpSpPr>
                  <a:grpSpLocks/>
                </p:cNvGrpSpPr>
                <p:nvPr/>
              </p:nvGrpSpPr>
              <p:grpSpPr bwMode="auto">
                <a:xfrm>
                  <a:off x="1584" y="2160"/>
                  <a:ext cx="768" cy="480"/>
                  <a:chOff x="1488" y="2496"/>
                  <a:chExt cx="1536" cy="1056"/>
                </a:xfrm>
              </p:grpSpPr>
              <p:sp>
                <p:nvSpPr>
                  <p:cNvPr id="73941" name="Rectangle 213"/>
                  <p:cNvSpPr>
                    <a:spLocks noChangeArrowheads="1"/>
                  </p:cNvSpPr>
                  <p:nvPr/>
                </p:nvSpPr>
                <p:spPr bwMode="auto">
                  <a:xfrm>
                    <a:off x="1488" y="2496"/>
                    <a:ext cx="532"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42" name="Rectangle 214"/>
                  <p:cNvSpPr>
                    <a:spLocks noChangeArrowheads="1"/>
                  </p:cNvSpPr>
                  <p:nvPr/>
                </p:nvSpPr>
                <p:spPr bwMode="auto">
                  <a:xfrm>
                    <a:off x="1488" y="3024"/>
                    <a:ext cx="532"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43" name="Rectangle 215"/>
                  <p:cNvSpPr>
                    <a:spLocks noChangeArrowheads="1"/>
                  </p:cNvSpPr>
                  <p:nvPr/>
                </p:nvSpPr>
                <p:spPr bwMode="auto">
                  <a:xfrm>
                    <a:off x="2016" y="2496"/>
                    <a:ext cx="1008" cy="105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944" name="Rectangle 216"/>
                <p:cNvSpPr>
                  <a:spLocks noChangeArrowheads="1"/>
                </p:cNvSpPr>
                <p:nvPr/>
              </p:nvSpPr>
              <p:spPr bwMode="auto">
                <a:xfrm>
                  <a:off x="1584" y="2640"/>
                  <a:ext cx="768"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945" name="Group 217"/>
              <p:cNvGrpSpPr>
                <a:grpSpLocks/>
              </p:cNvGrpSpPr>
              <p:nvPr/>
            </p:nvGrpSpPr>
            <p:grpSpPr bwMode="auto">
              <a:xfrm>
                <a:off x="416" y="192"/>
                <a:ext cx="736" cy="1152"/>
                <a:chOff x="2544" y="2112"/>
                <a:chExt cx="736" cy="1152"/>
              </a:xfrm>
            </p:grpSpPr>
            <p:sp>
              <p:nvSpPr>
                <p:cNvPr id="73946" name="AutoShape 218"/>
                <p:cNvSpPr>
                  <a:spLocks noChangeArrowheads="1"/>
                </p:cNvSpPr>
                <p:nvPr/>
              </p:nvSpPr>
              <p:spPr bwMode="auto">
                <a:xfrm>
                  <a:off x="2832" y="211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47" name="AutoShape 219"/>
                <p:cNvSpPr>
                  <a:spLocks noChangeArrowheads="1"/>
                </p:cNvSpPr>
                <p:nvPr/>
              </p:nvSpPr>
              <p:spPr bwMode="auto">
                <a:xfrm>
                  <a:off x="2544" y="235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48" name="AutoShape 220"/>
                <p:cNvSpPr>
                  <a:spLocks noChangeArrowheads="1"/>
                </p:cNvSpPr>
                <p:nvPr/>
              </p:nvSpPr>
              <p:spPr bwMode="auto">
                <a:xfrm>
                  <a:off x="3168" y="259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49" name="AutoShape 221"/>
                <p:cNvSpPr>
                  <a:spLocks noChangeArrowheads="1"/>
                </p:cNvSpPr>
                <p:nvPr/>
              </p:nvSpPr>
              <p:spPr bwMode="auto">
                <a:xfrm>
                  <a:off x="2880" y="321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50" name="Line 222"/>
                <p:cNvSpPr>
                  <a:spLocks noChangeShapeType="1"/>
                </p:cNvSpPr>
                <p:nvPr/>
              </p:nvSpPr>
              <p:spPr bwMode="auto">
                <a:xfrm flipH="1">
                  <a:off x="2592" y="2160"/>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51" name="Line 223"/>
                <p:cNvSpPr>
                  <a:spLocks noChangeShapeType="1"/>
                </p:cNvSpPr>
                <p:nvPr/>
              </p:nvSpPr>
              <p:spPr bwMode="auto">
                <a:xfrm>
                  <a:off x="2880" y="2160"/>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52" name="Line 224"/>
                <p:cNvSpPr>
                  <a:spLocks noChangeShapeType="1"/>
                </p:cNvSpPr>
                <p:nvPr/>
              </p:nvSpPr>
              <p:spPr bwMode="auto">
                <a:xfrm>
                  <a:off x="2592" y="2400"/>
                  <a:ext cx="52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53" name="Line 225"/>
                <p:cNvSpPr>
                  <a:spLocks noChangeShapeType="1"/>
                </p:cNvSpPr>
                <p:nvPr/>
              </p:nvSpPr>
              <p:spPr bwMode="auto">
                <a:xfrm flipH="1">
                  <a:off x="2928" y="2640"/>
                  <a:ext cx="24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954" name="Object 226"/>
                <p:cNvGraphicFramePr>
                  <a:graphicFrameLocks noChangeAspect="1"/>
                </p:cNvGraphicFramePr>
                <p:nvPr/>
              </p:nvGraphicFramePr>
              <p:xfrm flipH="1" flipV="1">
                <a:off x="2592" y="2128"/>
                <a:ext cx="192" cy="176"/>
              </p:xfrm>
              <a:graphic>
                <a:graphicData uri="http://schemas.openxmlformats.org/presentationml/2006/ole">
                  <mc:AlternateContent xmlns:mc="http://schemas.openxmlformats.org/markup-compatibility/2006">
                    <mc:Choice xmlns:v="urn:schemas-microsoft-com:vml" Requires="v">
                      <p:oleObj spid="_x0000_s73988" name="公式" r:id="rId10" imgW="152280" imgH="139680" progId="Equation.3">
                        <p:embed/>
                      </p:oleObj>
                    </mc:Choice>
                    <mc:Fallback>
                      <p:oleObj name="公式" r:id="rId10" imgW="152280" imgH="139680" progId="Equation.3">
                        <p:embed/>
                        <p:pic>
                          <p:nvPicPr>
                            <p:cNvPr id="0" name="Object 2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592" y="2128"/>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55" name="Object 227"/>
                <p:cNvGraphicFramePr>
                  <a:graphicFrameLocks noChangeAspect="1"/>
                </p:cNvGraphicFramePr>
                <p:nvPr/>
              </p:nvGraphicFramePr>
              <p:xfrm flipH="1" flipV="1">
                <a:off x="2960" y="2224"/>
                <a:ext cx="208" cy="176"/>
              </p:xfrm>
              <a:graphic>
                <a:graphicData uri="http://schemas.openxmlformats.org/presentationml/2006/ole">
                  <mc:AlternateContent xmlns:mc="http://schemas.openxmlformats.org/markup-compatibility/2006">
                    <mc:Choice xmlns:v="urn:schemas-microsoft-com:vml" Requires="v">
                      <p:oleObj spid="_x0000_s73989" name="公式" r:id="rId11" imgW="164880" imgH="139680" progId="Equation.3">
                        <p:embed/>
                      </p:oleObj>
                    </mc:Choice>
                    <mc:Fallback>
                      <p:oleObj name="公式" r:id="rId11" imgW="164880" imgH="139680" progId="Equation.3">
                        <p:embed/>
                        <p:pic>
                          <p:nvPicPr>
                            <p:cNvPr id="0" name="Object 2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960" y="2224"/>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56" name="Object 228"/>
                <p:cNvGraphicFramePr>
                  <a:graphicFrameLocks noChangeAspect="1"/>
                </p:cNvGraphicFramePr>
                <p:nvPr/>
              </p:nvGraphicFramePr>
              <p:xfrm flipH="1" flipV="1">
                <a:off x="2736" y="2448"/>
                <a:ext cx="208" cy="176"/>
              </p:xfrm>
              <a:graphic>
                <a:graphicData uri="http://schemas.openxmlformats.org/presentationml/2006/ole">
                  <mc:AlternateContent xmlns:mc="http://schemas.openxmlformats.org/markup-compatibility/2006">
                    <mc:Choice xmlns:v="urn:schemas-microsoft-com:vml" Requires="v">
                      <p:oleObj spid="_x0000_s73990" name="公式" r:id="rId12" imgW="164880" imgH="139680" progId="Equation.3">
                        <p:embed/>
                      </p:oleObj>
                    </mc:Choice>
                    <mc:Fallback>
                      <p:oleObj name="公式" r:id="rId12" imgW="164880" imgH="139680" progId="Equation.3">
                        <p:embed/>
                        <p:pic>
                          <p:nvPicPr>
                            <p:cNvPr id="0" name="Object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2736" y="2448"/>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57" name="Object 229"/>
                <p:cNvGraphicFramePr>
                  <a:graphicFrameLocks noChangeAspect="1"/>
                </p:cNvGraphicFramePr>
                <p:nvPr/>
              </p:nvGraphicFramePr>
              <p:xfrm flipH="1" flipV="1">
                <a:off x="3072" y="2800"/>
                <a:ext cx="208" cy="176"/>
              </p:xfrm>
              <a:graphic>
                <a:graphicData uri="http://schemas.openxmlformats.org/presentationml/2006/ole">
                  <mc:AlternateContent xmlns:mc="http://schemas.openxmlformats.org/markup-compatibility/2006">
                    <mc:Choice xmlns:v="urn:schemas-microsoft-com:vml" Requires="v">
                      <p:oleObj spid="_x0000_s73991" name="公式" r:id="rId13" imgW="164880" imgH="139680" progId="Equation.3">
                        <p:embed/>
                      </p:oleObj>
                    </mc:Choice>
                    <mc:Fallback>
                      <p:oleObj name="公式" r:id="rId13" imgW="164880" imgH="139680" progId="Equation.3">
                        <p:embed/>
                        <p:pic>
                          <p:nvPicPr>
                            <p:cNvPr id="0" name="Object 2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3072" y="2800"/>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958" name="AutoShape 230"/>
              <p:cNvSpPr>
                <a:spLocks noChangeArrowheads="1"/>
              </p:cNvSpPr>
              <p:nvPr/>
            </p:nvSpPr>
            <p:spPr bwMode="auto">
              <a:xfrm>
                <a:off x="1200" y="624"/>
                <a:ext cx="432" cy="240"/>
              </a:xfrm>
              <a:prstGeom prst="rightArrow">
                <a:avLst>
                  <a:gd name="adj1" fmla="val 50000"/>
                  <a:gd name="adj2" fmla="val 4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959" name="Rectangle 231"/>
            <p:cNvSpPr>
              <a:spLocks noChangeArrowheads="1"/>
            </p:cNvSpPr>
            <p:nvPr/>
          </p:nvSpPr>
          <p:spPr bwMode="auto">
            <a:xfrm>
              <a:off x="1056" y="4032"/>
              <a:ext cx="8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2</a:t>
              </a:r>
              <a:r>
                <a:rPr lang="zh-CN" altLang="en-US" b="1"/>
                <a:t>（</a:t>
              </a:r>
              <a:r>
                <a:rPr lang="en-US" altLang="zh-CN" b="1"/>
                <a:t>b</a:t>
              </a:r>
              <a:r>
                <a:rPr lang="zh-CN" altLang="en-US" b="1"/>
                <a:t>）</a:t>
              </a:r>
            </a:p>
          </p:txBody>
        </p:sp>
      </p:grpSp>
      <p:grpSp>
        <p:nvGrpSpPr>
          <p:cNvPr id="73983" name="Group 255"/>
          <p:cNvGrpSpPr>
            <a:grpSpLocks/>
          </p:cNvGrpSpPr>
          <p:nvPr/>
        </p:nvGrpSpPr>
        <p:grpSpPr bwMode="auto">
          <a:xfrm>
            <a:off x="4953000" y="4038600"/>
            <a:ext cx="3733800" cy="2133600"/>
            <a:chOff x="3120" y="2544"/>
            <a:chExt cx="2352" cy="1344"/>
          </a:xfrm>
        </p:grpSpPr>
        <p:grpSp>
          <p:nvGrpSpPr>
            <p:cNvPr id="73961" name="Group 233"/>
            <p:cNvGrpSpPr>
              <a:grpSpLocks/>
            </p:cNvGrpSpPr>
            <p:nvPr/>
          </p:nvGrpSpPr>
          <p:grpSpPr bwMode="auto">
            <a:xfrm>
              <a:off x="3120" y="2544"/>
              <a:ext cx="2352" cy="1104"/>
              <a:chOff x="1296" y="1824"/>
              <a:chExt cx="2352" cy="1104"/>
            </a:xfrm>
          </p:grpSpPr>
          <p:grpSp>
            <p:nvGrpSpPr>
              <p:cNvPr id="73962" name="Group 234"/>
              <p:cNvGrpSpPr>
                <a:grpSpLocks/>
              </p:cNvGrpSpPr>
              <p:nvPr/>
            </p:nvGrpSpPr>
            <p:grpSpPr bwMode="auto">
              <a:xfrm>
                <a:off x="2592" y="1872"/>
                <a:ext cx="1056" cy="1056"/>
                <a:chOff x="1056" y="1872"/>
                <a:chExt cx="1056" cy="1056"/>
              </a:xfrm>
            </p:grpSpPr>
            <p:sp>
              <p:nvSpPr>
                <p:cNvPr id="73963" name="Rectangle 235"/>
                <p:cNvSpPr>
                  <a:spLocks noChangeArrowheads="1"/>
                </p:cNvSpPr>
                <p:nvPr/>
              </p:nvSpPr>
              <p:spPr bwMode="auto">
                <a:xfrm>
                  <a:off x="1056" y="1872"/>
                  <a:ext cx="528"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64" name="Rectangle 236"/>
                <p:cNvSpPr>
                  <a:spLocks noChangeArrowheads="1"/>
                </p:cNvSpPr>
                <p:nvPr/>
              </p:nvSpPr>
              <p:spPr bwMode="auto">
                <a:xfrm>
                  <a:off x="1056" y="2400"/>
                  <a:ext cx="528"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65" name="Rectangle 237"/>
                <p:cNvSpPr>
                  <a:spLocks noChangeArrowheads="1"/>
                </p:cNvSpPr>
                <p:nvPr/>
              </p:nvSpPr>
              <p:spPr bwMode="auto">
                <a:xfrm>
                  <a:off x="1584" y="1872"/>
                  <a:ext cx="528"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66" name="Rectangle 238"/>
                <p:cNvSpPr>
                  <a:spLocks noChangeArrowheads="1"/>
                </p:cNvSpPr>
                <p:nvPr/>
              </p:nvSpPr>
              <p:spPr bwMode="auto">
                <a:xfrm>
                  <a:off x="1584" y="2400"/>
                  <a:ext cx="528" cy="52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967" name="AutoShape 239"/>
              <p:cNvSpPr>
                <a:spLocks noChangeArrowheads="1"/>
              </p:cNvSpPr>
              <p:nvPr/>
            </p:nvSpPr>
            <p:spPr bwMode="auto">
              <a:xfrm>
                <a:off x="2016" y="2256"/>
                <a:ext cx="432" cy="240"/>
              </a:xfrm>
              <a:prstGeom prst="rightArrow">
                <a:avLst>
                  <a:gd name="adj1" fmla="val 50000"/>
                  <a:gd name="adj2" fmla="val 4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968" name="Group 240"/>
              <p:cNvGrpSpPr>
                <a:grpSpLocks/>
              </p:cNvGrpSpPr>
              <p:nvPr/>
            </p:nvGrpSpPr>
            <p:grpSpPr bwMode="auto">
              <a:xfrm>
                <a:off x="1296" y="1824"/>
                <a:ext cx="672" cy="1104"/>
                <a:chOff x="384" y="1824"/>
                <a:chExt cx="672" cy="1104"/>
              </a:xfrm>
            </p:grpSpPr>
            <p:graphicFrame>
              <p:nvGraphicFramePr>
                <p:cNvPr id="73969" name="Object 241"/>
                <p:cNvGraphicFramePr>
                  <a:graphicFrameLocks noChangeAspect="1"/>
                </p:cNvGraphicFramePr>
                <p:nvPr/>
              </p:nvGraphicFramePr>
              <p:xfrm flipH="1" flipV="1">
                <a:off x="800" y="1984"/>
                <a:ext cx="208" cy="176"/>
              </p:xfrm>
              <a:graphic>
                <a:graphicData uri="http://schemas.openxmlformats.org/presentationml/2006/ole">
                  <mc:AlternateContent xmlns:mc="http://schemas.openxmlformats.org/markup-compatibility/2006">
                    <mc:Choice xmlns:v="urn:schemas-microsoft-com:vml" Requires="v">
                      <p:oleObj spid="_x0000_s73992" name="公式" r:id="rId15" imgW="164880" imgH="139680" progId="Equation.3">
                        <p:embed/>
                      </p:oleObj>
                    </mc:Choice>
                    <mc:Fallback>
                      <p:oleObj name="公式" r:id="rId15" imgW="164880" imgH="139680" progId="Equation.3">
                        <p:embed/>
                        <p:pic>
                          <p:nvPicPr>
                            <p:cNvPr id="0" name="Object 2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00" y="1984"/>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970" name="Group 242"/>
                <p:cNvGrpSpPr>
                  <a:grpSpLocks/>
                </p:cNvGrpSpPr>
                <p:nvPr/>
              </p:nvGrpSpPr>
              <p:grpSpPr bwMode="auto">
                <a:xfrm>
                  <a:off x="384" y="1824"/>
                  <a:ext cx="672" cy="1104"/>
                  <a:chOff x="2832" y="1824"/>
                  <a:chExt cx="672" cy="1104"/>
                </a:xfrm>
              </p:grpSpPr>
              <p:sp>
                <p:nvSpPr>
                  <p:cNvPr id="73971" name="AutoShape 243"/>
                  <p:cNvSpPr>
                    <a:spLocks noChangeArrowheads="1"/>
                  </p:cNvSpPr>
                  <p:nvPr/>
                </p:nvSpPr>
                <p:spPr bwMode="auto">
                  <a:xfrm>
                    <a:off x="3120" y="182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72" name="AutoShape 244"/>
                  <p:cNvSpPr>
                    <a:spLocks noChangeArrowheads="1"/>
                  </p:cNvSpPr>
                  <p:nvPr/>
                </p:nvSpPr>
                <p:spPr bwMode="auto">
                  <a:xfrm>
                    <a:off x="2832" y="235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73" name="AutoShape 245"/>
                  <p:cNvSpPr>
                    <a:spLocks noChangeArrowheads="1"/>
                  </p:cNvSpPr>
                  <p:nvPr/>
                </p:nvSpPr>
                <p:spPr bwMode="auto">
                  <a:xfrm>
                    <a:off x="3408" y="235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74" name="AutoShape 246"/>
                  <p:cNvSpPr>
                    <a:spLocks noChangeArrowheads="1"/>
                  </p:cNvSpPr>
                  <p:nvPr/>
                </p:nvSpPr>
                <p:spPr bwMode="auto">
                  <a:xfrm>
                    <a:off x="3168" y="288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75" name="Line 247"/>
                  <p:cNvSpPr>
                    <a:spLocks noChangeShapeType="1"/>
                  </p:cNvSpPr>
                  <p:nvPr/>
                </p:nvSpPr>
                <p:spPr bwMode="auto">
                  <a:xfrm flipH="1">
                    <a:off x="2880" y="1872"/>
                    <a:ext cx="24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76" name="Line 248"/>
                  <p:cNvSpPr>
                    <a:spLocks noChangeShapeType="1"/>
                  </p:cNvSpPr>
                  <p:nvPr/>
                </p:nvSpPr>
                <p:spPr bwMode="auto">
                  <a:xfrm>
                    <a:off x="3168" y="1872"/>
                    <a:ext cx="24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77" name="Line 249"/>
                  <p:cNvSpPr>
                    <a:spLocks noChangeShapeType="1"/>
                  </p:cNvSpPr>
                  <p:nvPr/>
                </p:nvSpPr>
                <p:spPr bwMode="auto">
                  <a:xfrm>
                    <a:off x="2880" y="2400"/>
                    <a:ext cx="28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978" name="Line 250"/>
                  <p:cNvSpPr>
                    <a:spLocks noChangeShapeType="1"/>
                  </p:cNvSpPr>
                  <p:nvPr/>
                </p:nvSpPr>
                <p:spPr bwMode="auto">
                  <a:xfrm flipH="1">
                    <a:off x="3216" y="2400"/>
                    <a:ext cx="19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979" name="Object 251"/>
                  <p:cNvGraphicFramePr>
                    <a:graphicFrameLocks noChangeAspect="1"/>
                  </p:cNvGraphicFramePr>
                  <p:nvPr/>
                </p:nvGraphicFramePr>
                <p:xfrm flipH="1" flipV="1">
                  <a:off x="2832" y="1984"/>
                  <a:ext cx="192" cy="176"/>
                </p:xfrm>
                <a:graphic>
                  <a:graphicData uri="http://schemas.openxmlformats.org/presentationml/2006/ole">
                    <mc:AlternateContent xmlns:mc="http://schemas.openxmlformats.org/markup-compatibility/2006">
                      <mc:Choice xmlns:v="urn:schemas-microsoft-com:vml" Requires="v">
                        <p:oleObj spid="_x0000_s73993" name="公式" r:id="rId16" imgW="152280" imgH="139680" progId="Equation.3">
                          <p:embed/>
                        </p:oleObj>
                      </mc:Choice>
                      <mc:Fallback>
                        <p:oleObj name="公式" r:id="rId16" imgW="152280" imgH="139680" progId="Equation.3">
                          <p:embed/>
                          <p:pic>
                            <p:nvPicPr>
                              <p:cNvPr id="0" name="Object 2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32" y="1984"/>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80" name="Object 252"/>
                  <p:cNvGraphicFramePr>
                    <a:graphicFrameLocks noChangeAspect="1"/>
                  </p:cNvGraphicFramePr>
                  <p:nvPr/>
                </p:nvGraphicFramePr>
                <p:xfrm flipH="1" flipV="1">
                  <a:off x="2864" y="2560"/>
                  <a:ext cx="208" cy="176"/>
                </p:xfrm>
                <a:graphic>
                  <a:graphicData uri="http://schemas.openxmlformats.org/presentationml/2006/ole">
                    <mc:AlternateContent xmlns:mc="http://schemas.openxmlformats.org/markup-compatibility/2006">
                      <mc:Choice xmlns:v="urn:schemas-microsoft-com:vml" Requires="v">
                        <p:oleObj spid="_x0000_s73994" name="公式" r:id="rId17" imgW="164880" imgH="139680" progId="Equation.3">
                          <p:embed/>
                        </p:oleObj>
                      </mc:Choice>
                      <mc:Fallback>
                        <p:oleObj name="公式" r:id="rId17" imgW="164880" imgH="139680" progId="Equation.3">
                          <p:embed/>
                          <p:pic>
                            <p:nvPicPr>
                              <p:cNvPr id="0" name="Object 2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flipV="1">
                                <a:off x="2864" y="2560"/>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981" name="Object 253"/>
                  <p:cNvGraphicFramePr>
                    <a:graphicFrameLocks noChangeAspect="1"/>
                  </p:cNvGraphicFramePr>
                  <p:nvPr/>
                </p:nvGraphicFramePr>
                <p:xfrm flipH="1" flipV="1">
                  <a:off x="3296" y="2544"/>
                  <a:ext cx="208" cy="176"/>
                </p:xfrm>
                <a:graphic>
                  <a:graphicData uri="http://schemas.openxmlformats.org/presentationml/2006/ole">
                    <mc:AlternateContent xmlns:mc="http://schemas.openxmlformats.org/markup-compatibility/2006">
                      <mc:Choice xmlns:v="urn:schemas-microsoft-com:vml" Requires="v">
                        <p:oleObj spid="_x0000_s73995" name="公式" r:id="rId18" imgW="164880" imgH="139680" progId="Equation.3">
                          <p:embed/>
                        </p:oleObj>
                      </mc:Choice>
                      <mc:Fallback>
                        <p:oleObj name="公式" r:id="rId18" imgW="164880" imgH="139680" progId="Equation.3">
                          <p:embed/>
                          <p:pic>
                            <p:nvPicPr>
                              <p:cNvPr id="0" name="Object 2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3296" y="2544"/>
                                <a:ext cx="20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73982" name="Rectangle 254"/>
            <p:cNvSpPr>
              <a:spLocks noChangeArrowheads="1"/>
            </p:cNvSpPr>
            <p:nvPr/>
          </p:nvSpPr>
          <p:spPr bwMode="auto">
            <a:xfrm>
              <a:off x="3662" y="3600"/>
              <a:ext cx="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2</a:t>
              </a:r>
              <a:r>
                <a:rPr lang="zh-CN" altLang="en-US" b="1"/>
                <a:t>（</a:t>
              </a:r>
              <a:r>
                <a:rPr lang="en-US" altLang="zh-CN" b="1"/>
                <a:t>a</a:t>
              </a:r>
              <a:r>
                <a:rPr lang="zh-CN" altLang="en-US" b="1"/>
                <a:t>）</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781"/>
                                        </p:tgtEl>
                                        <p:attrNameLst>
                                          <p:attrName>style.visibility</p:attrName>
                                        </p:attrNameLst>
                                      </p:cBhvr>
                                      <p:to>
                                        <p:strVal val="visible"/>
                                      </p:to>
                                    </p:set>
                                    <p:animEffect transition="in" filter="dissolve">
                                      <p:cBhvr>
                                        <p:cTn id="7" dur="500"/>
                                        <p:tgtEl>
                                          <p:spTgt spid="73781"/>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3851"/>
                                        </p:tgtEl>
                                        <p:attrNameLst>
                                          <p:attrName>style.visibility</p:attrName>
                                        </p:attrNameLst>
                                      </p:cBhvr>
                                      <p:to>
                                        <p:strVal val="visible"/>
                                      </p:to>
                                    </p:set>
                                    <p:animEffect transition="in" filter="wipe(right)">
                                      <p:cBhvr>
                                        <p:cTn id="11" dur="500"/>
                                        <p:tgtEl>
                                          <p:spTgt spid="73851"/>
                                        </p:tgtEl>
                                      </p:cBhvr>
                                    </p:animEffect>
                                  </p:childTnLst>
                                  <p:subTnLst>
                                    <p:set>
                                      <p:cBhvr override="childStyle">
                                        <p:cTn dur="1" fill="hold" display="0" masterRel="nextClick" afterEffect="1"/>
                                        <p:tgtEl>
                                          <p:spTgt spid="73851"/>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3732"/>
                                        </p:tgtEl>
                                        <p:attrNameLst>
                                          <p:attrName>style.visibility</p:attrName>
                                        </p:attrNameLst>
                                      </p:cBhvr>
                                      <p:to>
                                        <p:strVal val="visible"/>
                                      </p:to>
                                    </p:set>
                                    <p:animEffect transition="in" filter="dissolve">
                                      <p:cBhvr>
                                        <p:cTn id="16" dur="500"/>
                                        <p:tgtEl>
                                          <p:spTgt spid="7373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3780"/>
                                        </p:tgtEl>
                                        <p:attrNameLst>
                                          <p:attrName>style.visibility</p:attrName>
                                        </p:attrNameLst>
                                      </p:cBhvr>
                                      <p:to>
                                        <p:strVal val="visible"/>
                                      </p:to>
                                    </p:set>
                                    <p:animEffect transition="in" filter="wipe(left)">
                                      <p:cBhvr>
                                        <p:cTn id="20" dur="500"/>
                                        <p:tgtEl>
                                          <p:spTgt spid="73780"/>
                                        </p:tgtEl>
                                      </p:cBhvr>
                                    </p:animEffect>
                                  </p:childTnLst>
                                  <p:subTnLst>
                                    <p:set>
                                      <p:cBhvr override="childStyle">
                                        <p:cTn dur="1" fill="hold" display="0" masterRel="nextClick" afterEffect="1"/>
                                        <p:tgtEl>
                                          <p:spTgt spid="73780"/>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73914"/>
                                        </p:tgtEl>
                                        <p:attrNameLst>
                                          <p:attrName>style.visibility</p:attrName>
                                        </p:attrNameLst>
                                      </p:cBhvr>
                                      <p:to>
                                        <p:strVal val="visible"/>
                                      </p:to>
                                    </p:set>
                                    <p:animEffect transition="in" filter="wipe(up)">
                                      <p:cBhvr>
                                        <p:cTn id="25" dur="500"/>
                                        <p:tgtEl>
                                          <p:spTgt spid="739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3917"/>
                                        </p:tgtEl>
                                        <p:attrNameLst>
                                          <p:attrName>style.visibility</p:attrName>
                                        </p:attrNameLst>
                                      </p:cBhvr>
                                      <p:to>
                                        <p:strVal val="visible"/>
                                      </p:to>
                                    </p:set>
                                    <p:animEffect transition="in" filter="wipe(up)">
                                      <p:cBhvr>
                                        <p:cTn id="30" dur="500"/>
                                        <p:tgtEl>
                                          <p:spTgt spid="7391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73984"/>
                                        </p:tgtEl>
                                        <p:attrNameLst>
                                          <p:attrName>style.visibility</p:attrName>
                                        </p:attrNameLst>
                                      </p:cBhvr>
                                      <p:to>
                                        <p:strVal val="visible"/>
                                      </p:to>
                                    </p:set>
                                    <p:animEffect transition="in" filter="wipe(left)">
                                      <p:cBhvr>
                                        <p:cTn id="34" dur="500"/>
                                        <p:tgtEl>
                                          <p:spTgt spid="73984"/>
                                        </p:tgtEl>
                                      </p:cBhvr>
                                    </p:animEffect>
                                  </p:childTnLst>
                                  <p:subTnLs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3918"/>
                                        </p:tgtEl>
                                        <p:attrNameLst>
                                          <p:attrName>style.visibility</p:attrName>
                                        </p:attrNameLst>
                                      </p:cBhvr>
                                      <p:to>
                                        <p:strVal val="visible"/>
                                      </p:to>
                                    </p:set>
                                    <p:animEffect transition="in" filter="wipe(up)">
                                      <p:cBhvr>
                                        <p:cTn id="39" dur="500"/>
                                        <p:tgtEl>
                                          <p:spTgt spid="73918"/>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3983"/>
                                        </p:tgtEl>
                                        <p:attrNameLst>
                                          <p:attrName>style.visibility</p:attrName>
                                        </p:attrNameLst>
                                      </p:cBhvr>
                                      <p:to>
                                        <p:strVal val="visible"/>
                                      </p:to>
                                    </p:set>
                                    <p:animEffect transition="in" filter="wipe(left)">
                                      <p:cBhvr>
                                        <p:cTn id="43" dur="500"/>
                                        <p:tgtEl>
                                          <p:spTgt spid="73983"/>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73960"/>
                                        </p:tgtEl>
                                        <p:attrNameLst>
                                          <p:attrName>style.visibility</p:attrName>
                                        </p:attrNameLst>
                                      </p:cBhvr>
                                      <p:to>
                                        <p:strVal val="visible"/>
                                      </p:to>
                                    </p:set>
                                    <p:animEffect transition="in" filter="wipe(left)">
                                      <p:cBhvr>
                                        <p:cTn id="47" dur="500"/>
                                        <p:tgtEl>
                                          <p:spTgt spid="73960"/>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0" grpId="0" animBg="1" autoUpdateAnimBg="0"/>
      <p:bldP spid="73851" grpId="0" animBg="1" autoUpdateAnimBg="0"/>
      <p:bldP spid="73917" grpId="0" autoUpdateAnimBg="0"/>
      <p:bldP spid="7391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82" name="Rectangle 178"/>
          <p:cNvSpPr>
            <a:spLocks noChangeArrowheads="1"/>
          </p:cNvSpPr>
          <p:nvPr/>
        </p:nvSpPr>
        <p:spPr bwMode="auto">
          <a:xfrm>
            <a:off x="228600" y="2286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hlink"/>
                </a:solidFill>
                <a:latin typeface="楷体_GB2312" pitchFamily="49" charset="-122"/>
              </a:rPr>
              <a:t>逐阶寻查下去可发现，完美长方形对应的电网络必有以下性质</a:t>
            </a:r>
            <a:r>
              <a:rPr kumimoji="1" lang="zh-CN" altLang="en-US" b="1">
                <a:ea typeface="宋体" pitchFamily="2" charset="-122"/>
              </a:rPr>
              <a:t> </a:t>
            </a:r>
          </a:p>
        </p:txBody>
      </p:sp>
      <p:grpSp>
        <p:nvGrpSpPr>
          <p:cNvPr id="72981" name="Group 277"/>
          <p:cNvGrpSpPr>
            <a:grpSpLocks/>
          </p:cNvGrpSpPr>
          <p:nvPr/>
        </p:nvGrpSpPr>
        <p:grpSpPr bwMode="auto">
          <a:xfrm>
            <a:off x="323850" y="765175"/>
            <a:ext cx="8280400" cy="990600"/>
            <a:chOff x="96" y="528"/>
            <a:chExt cx="5040" cy="624"/>
          </a:xfrm>
        </p:grpSpPr>
        <p:sp>
          <p:nvSpPr>
            <p:cNvPr id="72883" name="Rectangle 179"/>
            <p:cNvSpPr>
              <a:spLocks noChangeArrowheads="1"/>
            </p:cNvSpPr>
            <p:nvPr/>
          </p:nvSpPr>
          <p:spPr bwMode="auto">
            <a:xfrm>
              <a:off x="96" y="528"/>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a:t>
              </a:r>
              <a:r>
                <a:rPr kumimoji="1" lang="zh-CN" altLang="en-US" b="1">
                  <a:solidFill>
                    <a:srgbClr val="008000"/>
                  </a:solidFill>
                </a:rPr>
                <a:t>性质</a:t>
              </a:r>
              <a:r>
                <a:rPr kumimoji="1" lang="en-US" altLang="zh-CN" b="1">
                  <a:solidFill>
                    <a:srgbClr val="008000"/>
                  </a:solidFill>
                </a:rPr>
                <a:t>1)</a:t>
              </a:r>
              <a:r>
                <a:rPr kumimoji="1" lang="en-US" altLang="zh-CN" b="1"/>
                <a:t>  </a:t>
              </a:r>
              <a:r>
                <a:rPr kumimoji="1" lang="zh-CN" altLang="en-US" b="1"/>
                <a:t>除两端顶点外，其余各项点的进出边之和至少为</a:t>
              </a:r>
              <a:r>
                <a:rPr kumimoji="1" lang="en-US" altLang="zh-CN" b="1"/>
                <a:t>3</a:t>
              </a:r>
              <a:r>
                <a:rPr kumimoji="1" lang="zh-CN" altLang="en-US" b="1"/>
                <a:t>。</a:t>
              </a:r>
              <a:r>
                <a:rPr kumimoji="1" lang="zh-CN" altLang="en-US">
                  <a:ea typeface="宋体" pitchFamily="2" charset="-122"/>
                </a:rPr>
                <a:t> </a:t>
              </a:r>
            </a:p>
          </p:txBody>
        </p:sp>
        <p:sp>
          <p:nvSpPr>
            <p:cNvPr id="72884" name="Rectangle 180"/>
            <p:cNvSpPr>
              <a:spLocks noChangeArrowheads="1"/>
            </p:cNvSpPr>
            <p:nvPr/>
          </p:nvSpPr>
          <p:spPr bwMode="auto">
            <a:xfrm>
              <a:off x="96" y="864"/>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a:t>
              </a:r>
              <a:r>
                <a:rPr kumimoji="1" lang="zh-CN" altLang="en-US" b="1">
                  <a:solidFill>
                    <a:srgbClr val="008000"/>
                  </a:solidFill>
                </a:rPr>
                <a:t>性质</a:t>
              </a:r>
              <a:r>
                <a:rPr kumimoji="1" lang="en-US" altLang="zh-CN" b="1">
                  <a:solidFill>
                    <a:srgbClr val="008000"/>
                  </a:solidFill>
                </a:rPr>
                <a:t>2)  </a:t>
              </a:r>
              <a:r>
                <a:rPr kumimoji="1" lang="zh-CN" altLang="en-US" b="1"/>
                <a:t>电网络不具有对称性。 </a:t>
              </a:r>
            </a:p>
          </p:txBody>
        </p:sp>
      </p:grpSp>
      <p:grpSp>
        <p:nvGrpSpPr>
          <p:cNvPr id="72885" name="Group 181"/>
          <p:cNvGrpSpPr>
            <a:grpSpLocks/>
          </p:cNvGrpSpPr>
          <p:nvPr/>
        </p:nvGrpSpPr>
        <p:grpSpPr bwMode="auto">
          <a:xfrm flipH="1">
            <a:off x="7467600" y="4132263"/>
            <a:ext cx="1524000" cy="1582737"/>
            <a:chOff x="1401" y="923"/>
            <a:chExt cx="2322" cy="2090"/>
          </a:xfrm>
        </p:grpSpPr>
        <p:grpSp>
          <p:nvGrpSpPr>
            <p:cNvPr id="72886" name="Group 182"/>
            <p:cNvGrpSpPr>
              <a:grpSpLocks/>
            </p:cNvGrpSpPr>
            <p:nvPr/>
          </p:nvGrpSpPr>
          <p:grpSpPr bwMode="auto">
            <a:xfrm>
              <a:off x="1401" y="923"/>
              <a:ext cx="2322" cy="1941"/>
              <a:chOff x="1401" y="923"/>
              <a:chExt cx="2322" cy="1941"/>
            </a:xfrm>
          </p:grpSpPr>
          <p:grpSp>
            <p:nvGrpSpPr>
              <p:cNvPr id="72887" name="Group 183"/>
              <p:cNvGrpSpPr>
                <a:grpSpLocks/>
              </p:cNvGrpSpPr>
              <p:nvPr/>
            </p:nvGrpSpPr>
            <p:grpSpPr bwMode="auto">
              <a:xfrm>
                <a:off x="2533" y="923"/>
                <a:ext cx="1190" cy="1337"/>
                <a:chOff x="2533" y="923"/>
                <a:chExt cx="1190" cy="1337"/>
              </a:xfrm>
            </p:grpSpPr>
            <p:grpSp>
              <p:nvGrpSpPr>
                <p:cNvPr id="72888" name="Group 184"/>
                <p:cNvGrpSpPr>
                  <a:grpSpLocks/>
                </p:cNvGrpSpPr>
                <p:nvPr/>
              </p:nvGrpSpPr>
              <p:grpSpPr bwMode="auto">
                <a:xfrm>
                  <a:off x="2533" y="923"/>
                  <a:ext cx="1190" cy="1337"/>
                  <a:chOff x="2533" y="923"/>
                  <a:chExt cx="1190" cy="1337"/>
                </a:xfrm>
              </p:grpSpPr>
              <p:grpSp>
                <p:nvGrpSpPr>
                  <p:cNvPr id="72889" name="Group 185"/>
                  <p:cNvGrpSpPr>
                    <a:grpSpLocks/>
                  </p:cNvGrpSpPr>
                  <p:nvPr/>
                </p:nvGrpSpPr>
                <p:grpSpPr bwMode="auto">
                  <a:xfrm>
                    <a:off x="2533" y="923"/>
                    <a:ext cx="1172" cy="1337"/>
                    <a:chOff x="2533" y="923"/>
                    <a:chExt cx="1172" cy="1337"/>
                  </a:xfrm>
                </p:grpSpPr>
                <p:grpSp>
                  <p:nvGrpSpPr>
                    <p:cNvPr id="72890" name="Group 186"/>
                    <p:cNvGrpSpPr>
                      <a:grpSpLocks/>
                    </p:cNvGrpSpPr>
                    <p:nvPr/>
                  </p:nvGrpSpPr>
                  <p:grpSpPr bwMode="auto">
                    <a:xfrm>
                      <a:off x="2533" y="923"/>
                      <a:ext cx="1172" cy="1337"/>
                      <a:chOff x="2533" y="923"/>
                      <a:chExt cx="1172" cy="1337"/>
                    </a:xfrm>
                  </p:grpSpPr>
                  <p:sp>
                    <p:nvSpPr>
                      <p:cNvPr id="72891" name="Freeform 187"/>
                      <p:cNvSpPr>
                        <a:spLocks/>
                      </p:cNvSpPr>
                      <p:nvPr/>
                    </p:nvSpPr>
                    <p:spPr bwMode="auto">
                      <a:xfrm>
                        <a:off x="2533" y="923"/>
                        <a:ext cx="1172" cy="1337"/>
                      </a:xfrm>
                      <a:custGeom>
                        <a:avLst/>
                        <a:gdLst>
                          <a:gd name="T0" fmla="*/ 0 w 1172"/>
                          <a:gd name="T1" fmla="*/ 1117 h 1337"/>
                          <a:gd name="T2" fmla="*/ 114 w 1172"/>
                          <a:gd name="T3" fmla="*/ 972 h 1337"/>
                          <a:gd name="T4" fmla="*/ 193 w 1172"/>
                          <a:gd name="T5" fmla="*/ 885 h 1337"/>
                          <a:gd name="T6" fmla="*/ 244 w 1172"/>
                          <a:gd name="T7" fmla="*/ 822 h 1337"/>
                          <a:gd name="T8" fmla="*/ 248 w 1172"/>
                          <a:gd name="T9" fmla="*/ 746 h 1337"/>
                          <a:gd name="T10" fmla="*/ 224 w 1172"/>
                          <a:gd name="T11" fmla="*/ 683 h 1337"/>
                          <a:gd name="T12" fmla="*/ 189 w 1172"/>
                          <a:gd name="T13" fmla="*/ 628 h 1337"/>
                          <a:gd name="T14" fmla="*/ 173 w 1172"/>
                          <a:gd name="T15" fmla="*/ 577 h 1337"/>
                          <a:gd name="T16" fmla="*/ 155 w 1172"/>
                          <a:gd name="T17" fmla="*/ 539 h 1337"/>
                          <a:gd name="T18" fmla="*/ 138 w 1172"/>
                          <a:gd name="T19" fmla="*/ 450 h 1337"/>
                          <a:gd name="T20" fmla="*/ 140 w 1172"/>
                          <a:gd name="T21" fmla="*/ 394 h 1337"/>
                          <a:gd name="T22" fmla="*/ 148 w 1172"/>
                          <a:gd name="T23" fmla="*/ 315 h 1337"/>
                          <a:gd name="T24" fmla="*/ 171 w 1172"/>
                          <a:gd name="T25" fmla="*/ 247 h 1337"/>
                          <a:gd name="T26" fmla="*/ 209 w 1172"/>
                          <a:gd name="T27" fmla="*/ 176 h 1337"/>
                          <a:gd name="T28" fmla="*/ 248 w 1172"/>
                          <a:gd name="T29" fmla="*/ 134 h 1337"/>
                          <a:gd name="T30" fmla="*/ 308 w 1172"/>
                          <a:gd name="T31" fmla="*/ 79 h 1337"/>
                          <a:gd name="T32" fmla="*/ 393 w 1172"/>
                          <a:gd name="T33" fmla="*/ 39 h 1337"/>
                          <a:gd name="T34" fmla="*/ 469 w 1172"/>
                          <a:gd name="T35" fmla="*/ 18 h 1337"/>
                          <a:gd name="T36" fmla="*/ 560 w 1172"/>
                          <a:gd name="T37" fmla="*/ 1 h 1337"/>
                          <a:gd name="T38" fmla="*/ 651 w 1172"/>
                          <a:gd name="T39" fmla="*/ 0 h 1337"/>
                          <a:gd name="T40" fmla="*/ 724 w 1172"/>
                          <a:gd name="T41" fmla="*/ 7 h 1337"/>
                          <a:gd name="T42" fmla="*/ 815 w 1172"/>
                          <a:gd name="T43" fmla="*/ 28 h 1337"/>
                          <a:gd name="T44" fmla="*/ 900 w 1172"/>
                          <a:gd name="T45" fmla="*/ 58 h 1337"/>
                          <a:gd name="T46" fmla="*/ 961 w 1172"/>
                          <a:gd name="T47" fmla="*/ 91 h 1337"/>
                          <a:gd name="T48" fmla="*/ 1033 w 1172"/>
                          <a:gd name="T49" fmla="*/ 148 h 1337"/>
                          <a:gd name="T50" fmla="*/ 1092 w 1172"/>
                          <a:gd name="T51" fmla="*/ 222 h 1337"/>
                          <a:gd name="T52" fmla="*/ 1132 w 1172"/>
                          <a:gd name="T53" fmla="*/ 298 h 1337"/>
                          <a:gd name="T54" fmla="*/ 1158 w 1172"/>
                          <a:gd name="T55" fmla="*/ 352 h 1337"/>
                          <a:gd name="T56" fmla="*/ 1172 w 1172"/>
                          <a:gd name="T57" fmla="*/ 448 h 1337"/>
                          <a:gd name="T58" fmla="*/ 1168 w 1172"/>
                          <a:gd name="T59" fmla="*/ 548 h 1337"/>
                          <a:gd name="T60" fmla="*/ 1159 w 1172"/>
                          <a:gd name="T61" fmla="*/ 624 h 1337"/>
                          <a:gd name="T62" fmla="*/ 1132 w 1172"/>
                          <a:gd name="T63" fmla="*/ 724 h 1337"/>
                          <a:gd name="T64" fmla="*/ 1097 w 1172"/>
                          <a:gd name="T65" fmla="*/ 825 h 1337"/>
                          <a:gd name="T66" fmla="*/ 1054 w 1172"/>
                          <a:gd name="T67" fmla="*/ 901 h 1337"/>
                          <a:gd name="T68" fmla="*/ 996 w 1172"/>
                          <a:gd name="T69" fmla="*/ 983 h 1337"/>
                          <a:gd name="T70" fmla="*/ 927 w 1172"/>
                          <a:gd name="T71" fmla="*/ 1034 h 1337"/>
                          <a:gd name="T72" fmla="*/ 858 w 1172"/>
                          <a:gd name="T73" fmla="*/ 1060 h 1337"/>
                          <a:gd name="T74" fmla="*/ 782 w 1172"/>
                          <a:gd name="T75" fmla="*/ 1076 h 1337"/>
                          <a:gd name="T76" fmla="*/ 714 w 1172"/>
                          <a:gd name="T77" fmla="*/ 1075 h 1337"/>
                          <a:gd name="T78" fmla="*/ 659 w 1172"/>
                          <a:gd name="T79" fmla="*/ 1055 h 1337"/>
                          <a:gd name="T80" fmla="*/ 611 w 1172"/>
                          <a:gd name="T81" fmla="*/ 1028 h 1337"/>
                          <a:gd name="T82" fmla="*/ 588 w 1172"/>
                          <a:gd name="T83" fmla="*/ 1019 h 1337"/>
                          <a:gd name="T84" fmla="*/ 608 w 1172"/>
                          <a:gd name="T85" fmla="*/ 1072 h 1337"/>
                          <a:gd name="T86" fmla="*/ 643 w 1172"/>
                          <a:gd name="T87" fmla="*/ 1122 h 1337"/>
                          <a:gd name="T88" fmla="*/ 659 w 1172"/>
                          <a:gd name="T89" fmla="*/ 1194 h 1337"/>
                          <a:gd name="T90" fmla="*/ 659 w 1172"/>
                          <a:gd name="T91" fmla="*/ 1337 h 1337"/>
                          <a:gd name="T92" fmla="*/ 508 w 1172"/>
                          <a:gd name="T93" fmla="*/ 1325 h 1337"/>
                          <a:gd name="T94" fmla="*/ 358 w 1172"/>
                          <a:gd name="T95" fmla="*/ 1265 h 1337"/>
                          <a:gd name="T96" fmla="*/ 248 w 1172"/>
                          <a:gd name="T97" fmla="*/ 1198 h 1337"/>
                          <a:gd name="T98" fmla="*/ 0 w 1172"/>
                          <a:gd name="T99" fmla="*/ 1117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2" h="1337">
                            <a:moveTo>
                              <a:pt x="0" y="1117"/>
                            </a:moveTo>
                            <a:lnTo>
                              <a:pt x="114" y="972"/>
                            </a:lnTo>
                            <a:lnTo>
                              <a:pt x="193" y="885"/>
                            </a:lnTo>
                            <a:lnTo>
                              <a:pt x="244" y="822"/>
                            </a:lnTo>
                            <a:lnTo>
                              <a:pt x="248" y="746"/>
                            </a:lnTo>
                            <a:lnTo>
                              <a:pt x="224" y="683"/>
                            </a:lnTo>
                            <a:lnTo>
                              <a:pt x="189" y="628"/>
                            </a:lnTo>
                            <a:lnTo>
                              <a:pt x="173" y="577"/>
                            </a:lnTo>
                            <a:lnTo>
                              <a:pt x="155" y="539"/>
                            </a:lnTo>
                            <a:lnTo>
                              <a:pt x="138" y="450"/>
                            </a:lnTo>
                            <a:lnTo>
                              <a:pt x="140" y="394"/>
                            </a:lnTo>
                            <a:lnTo>
                              <a:pt x="148" y="315"/>
                            </a:lnTo>
                            <a:lnTo>
                              <a:pt x="171" y="247"/>
                            </a:lnTo>
                            <a:lnTo>
                              <a:pt x="209" y="176"/>
                            </a:lnTo>
                            <a:lnTo>
                              <a:pt x="248" y="134"/>
                            </a:lnTo>
                            <a:lnTo>
                              <a:pt x="308" y="79"/>
                            </a:lnTo>
                            <a:lnTo>
                              <a:pt x="393" y="39"/>
                            </a:lnTo>
                            <a:lnTo>
                              <a:pt x="469" y="18"/>
                            </a:lnTo>
                            <a:lnTo>
                              <a:pt x="560" y="1"/>
                            </a:lnTo>
                            <a:lnTo>
                              <a:pt x="651" y="0"/>
                            </a:lnTo>
                            <a:lnTo>
                              <a:pt x="724" y="7"/>
                            </a:lnTo>
                            <a:lnTo>
                              <a:pt x="815" y="28"/>
                            </a:lnTo>
                            <a:lnTo>
                              <a:pt x="900" y="58"/>
                            </a:lnTo>
                            <a:lnTo>
                              <a:pt x="961" y="91"/>
                            </a:lnTo>
                            <a:lnTo>
                              <a:pt x="1033" y="148"/>
                            </a:lnTo>
                            <a:lnTo>
                              <a:pt x="1092" y="222"/>
                            </a:lnTo>
                            <a:lnTo>
                              <a:pt x="1132" y="298"/>
                            </a:lnTo>
                            <a:lnTo>
                              <a:pt x="1158" y="352"/>
                            </a:lnTo>
                            <a:lnTo>
                              <a:pt x="1172" y="448"/>
                            </a:lnTo>
                            <a:lnTo>
                              <a:pt x="1168" y="548"/>
                            </a:lnTo>
                            <a:lnTo>
                              <a:pt x="1159" y="624"/>
                            </a:lnTo>
                            <a:lnTo>
                              <a:pt x="1132" y="724"/>
                            </a:lnTo>
                            <a:lnTo>
                              <a:pt x="1097" y="825"/>
                            </a:lnTo>
                            <a:lnTo>
                              <a:pt x="1054" y="901"/>
                            </a:lnTo>
                            <a:lnTo>
                              <a:pt x="996" y="983"/>
                            </a:lnTo>
                            <a:lnTo>
                              <a:pt x="927" y="1034"/>
                            </a:lnTo>
                            <a:lnTo>
                              <a:pt x="858" y="1060"/>
                            </a:lnTo>
                            <a:lnTo>
                              <a:pt x="782" y="1076"/>
                            </a:lnTo>
                            <a:lnTo>
                              <a:pt x="714" y="1075"/>
                            </a:lnTo>
                            <a:lnTo>
                              <a:pt x="659" y="1055"/>
                            </a:lnTo>
                            <a:lnTo>
                              <a:pt x="611" y="1028"/>
                            </a:lnTo>
                            <a:lnTo>
                              <a:pt x="588" y="1019"/>
                            </a:lnTo>
                            <a:lnTo>
                              <a:pt x="608" y="1072"/>
                            </a:lnTo>
                            <a:lnTo>
                              <a:pt x="643" y="1122"/>
                            </a:lnTo>
                            <a:lnTo>
                              <a:pt x="659" y="1194"/>
                            </a:lnTo>
                            <a:lnTo>
                              <a:pt x="659" y="1337"/>
                            </a:lnTo>
                            <a:lnTo>
                              <a:pt x="508" y="1325"/>
                            </a:lnTo>
                            <a:lnTo>
                              <a:pt x="358" y="1265"/>
                            </a:lnTo>
                            <a:lnTo>
                              <a:pt x="248" y="1198"/>
                            </a:lnTo>
                            <a:lnTo>
                              <a:pt x="0" y="1117"/>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72892" name="Freeform 188"/>
                      <p:cNvSpPr>
                        <a:spLocks/>
                      </p:cNvSpPr>
                      <p:nvPr/>
                    </p:nvSpPr>
                    <p:spPr bwMode="auto">
                      <a:xfrm>
                        <a:off x="3182" y="1419"/>
                        <a:ext cx="70" cy="225"/>
                      </a:xfrm>
                      <a:custGeom>
                        <a:avLst/>
                        <a:gdLst>
                          <a:gd name="T0" fmla="*/ 70 w 70"/>
                          <a:gd name="T1" fmla="*/ 225 h 225"/>
                          <a:gd name="T2" fmla="*/ 38 w 70"/>
                          <a:gd name="T3" fmla="*/ 215 h 225"/>
                          <a:gd name="T4" fmla="*/ 20 w 70"/>
                          <a:gd name="T5" fmla="*/ 196 h 225"/>
                          <a:gd name="T6" fmla="*/ 6 w 70"/>
                          <a:gd name="T7" fmla="*/ 164 h 225"/>
                          <a:gd name="T8" fmla="*/ 0 w 70"/>
                          <a:gd name="T9" fmla="*/ 124 h 225"/>
                          <a:gd name="T10" fmla="*/ 3 w 70"/>
                          <a:gd name="T11" fmla="*/ 78 h 225"/>
                          <a:gd name="T12" fmla="*/ 13 w 70"/>
                          <a:gd name="T13" fmla="*/ 49 h 225"/>
                          <a:gd name="T14" fmla="*/ 32 w 70"/>
                          <a:gd name="T15" fmla="*/ 19 h 225"/>
                          <a:gd name="T16" fmla="*/ 53 w 70"/>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25">
                            <a:moveTo>
                              <a:pt x="70" y="225"/>
                            </a:moveTo>
                            <a:lnTo>
                              <a:pt x="38" y="215"/>
                            </a:lnTo>
                            <a:lnTo>
                              <a:pt x="20" y="196"/>
                            </a:lnTo>
                            <a:lnTo>
                              <a:pt x="6" y="164"/>
                            </a:lnTo>
                            <a:lnTo>
                              <a:pt x="0" y="124"/>
                            </a:lnTo>
                            <a:lnTo>
                              <a:pt x="3" y="78"/>
                            </a:lnTo>
                            <a:lnTo>
                              <a:pt x="13" y="49"/>
                            </a:lnTo>
                            <a:lnTo>
                              <a:pt x="32" y="19"/>
                            </a:lnTo>
                            <a:lnTo>
                              <a:pt x="53"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893" name="Group 189"/>
                    <p:cNvGrpSpPr>
                      <a:grpSpLocks/>
                    </p:cNvGrpSpPr>
                    <p:nvPr/>
                  </p:nvGrpSpPr>
                  <p:grpSpPr bwMode="auto">
                    <a:xfrm>
                      <a:off x="2574" y="926"/>
                      <a:ext cx="1024" cy="855"/>
                      <a:chOff x="2574" y="926"/>
                      <a:chExt cx="1024" cy="855"/>
                    </a:xfrm>
                  </p:grpSpPr>
                  <p:grpSp>
                    <p:nvGrpSpPr>
                      <p:cNvPr id="72894" name="Group 190"/>
                      <p:cNvGrpSpPr>
                        <a:grpSpLocks/>
                      </p:cNvGrpSpPr>
                      <p:nvPr/>
                    </p:nvGrpSpPr>
                    <p:grpSpPr bwMode="auto">
                      <a:xfrm>
                        <a:off x="2826" y="926"/>
                        <a:ext cx="672" cy="247"/>
                        <a:chOff x="2826" y="926"/>
                        <a:chExt cx="672" cy="247"/>
                      </a:xfrm>
                    </p:grpSpPr>
                    <p:sp>
                      <p:nvSpPr>
                        <p:cNvPr id="72895" name="Freeform 191"/>
                        <p:cNvSpPr>
                          <a:spLocks/>
                        </p:cNvSpPr>
                        <p:nvPr/>
                      </p:nvSpPr>
                      <p:spPr bwMode="auto">
                        <a:xfrm>
                          <a:off x="2874" y="962"/>
                          <a:ext cx="624" cy="211"/>
                        </a:xfrm>
                        <a:custGeom>
                          <a:avLst/>
                          <a:gdLst>
                            <a:gd name="T0" fmla="*/ 0 w 624"/>
                            <a:gd name="T1" fmla="*/ 211 h 211"/>
                            <a:gd name="T2" fmla="*/ 52 w 624"/>
                            <a:gd name="T3" fmla="*/ 143 h 211"/>
                            <a:gd name="T4" fmla="*/ 114 w 624"/>
                            <a:gd name="T5" fmla="*/ 94 h 211"/>
                            <a:gd name="T6" fmla="*/ 186 w 624"/>
                            <a:gd name="T7" fmla="*/ 52 h 211"/>
                            <a:gd name="T8" fmla="*/ 261 w 624"/>
                            <a:gd name="T9" fmla="*/ 24 h 211"/>
                            <a:gd name="T10" fmla="*/ 347 w 624"/>
                            <a:gd name="T11" fmla="*/ 9 h 211"/>
                            <a:gd name="T12" fmla="*/ 452 w 624"/>
                            <a:gd name="T13" fmla="*/ 0 h 211"/>
                            <a:gd name="T14" fmla="*/ 528 w 624"/>
                            <a:gd name="T15" fmla="*/ 13 h 211"/>
                            <a:gd name="T16" fmla="*/ 624 w 624"/>
                            <a:gd name="T17" fmla="*/ 4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211">
                              <a:moveTo>
                                <a:pt x="0" y="211"/>
                              </a:moveTo>
                              <a:lnTo>
                                <a:pt x="52" y="143"/>
                              </a:lnTo>
                              <a:lnTo>
                                <a:pt x="114" y="94"/>
                              </a:lnTo>
                              <a:lnTo>
                                <a:pt x="186" y="52"/>
                              </a:lnTo>
                              <a:lnTo>
                                <a:pt x="261" y="24"/>
                              </a:lnTo>
                              <a:lnTo>
                                <a:pt x="347" y="9"/>
                              </a:lnTo>
                              <a:lnTo>
                                <a:pt x="452" y="0"/>
                              </a:lnTo>
                              <a:lnTo>
                                <a:pt x="528" y="13"/>
                              </a:lnTo>
                              <a:lnTo>
                                <a:pt x="624" y="46"/>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96" name="Freeform 192"/>
                        <p:cNvSpPr>
                          <a:spLocks/>
                        </p:cNvSpPr>
                        <p:nvPr/>
                      </p:nvSpPr>
                      <p:spPr bwMode="auto">
                        <a:xfrm>
                          <a:off x="2826" y="926"/>
                          <a:ext cx="631" cy="231"/>
                        </a:xfrm>
                        <a:custGeom>
                          <a:avLst/>
                          <a:gdLst>
                            <a:gd name="T0" fmla="*/ 0 w 631"/>
                            <a:gd name="T1" fmla="*/ 231 h 231"/>
                            <a:gd name="T2" fmla="*/ 33 w 631"/>
                            <a:gd name="T3" fmla="*/ 166 h 231"/>
                            <a:gd name="T4" fmla="*/ 72 w 631"/>
                            <a:gd name="T5" fmla="*/ 114 h 231"/>
                            <a:gd name="T6" fmla="*/ 120 w 631"/>
                            <a:gd name="T7" fmla="*/ 68 h 231"/>
                            <a:gd name="T8" fmla="*/ 185 w 631"/>
                            <a:gd name="T9" fmla="*/ 28 h 231"/>
                            <a:gd name="T10" fmla="*/ 277 w 631"/>
                            <a:gd name="T11" fmla="*/ 4 h 231"/>
                            <a:gd name="T12" fmla="*/ 366 w 631"/>
                            <a:gd name="T13" fmla="*/ 0 h 231"/>
                            <a:gd name="T14" fmla="*/ 462 w 631"/>
                            <a:gd name="T15" fmla="*/ 11 h 231"/>
                            <a:gd name="T16" fmla="*/ 543 w 631"/>
                            <a:gd name="T17" fmla="*/ 31 h 231"/>
                            <a:gd name="T18" fmla="*/ 590 w 631"/>
                            <a:gd name="T19" fmla="*/ 50 h 231"/>
                            <a:gd name="T20" fmla="*/ 631 w 631"/>
                            <a:gd name="T21" fmla="*/ 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1" h="231">
                              <a:moveTo>
                                <a:pt x="0" y="231"/>
                              </a:moveTo>
                              <a:lnTo>
                                <a:pt x="33" y="166"/>
                              </a:lnTo>
                              <a:lnTo>
                                <a:pt x="72" y="114"/>
                              </a:lnTo>
                              <a:lnTo>
                                <a:pt x="120" y="68"/>
                              </a:lnTo>
                              <a:lnTo>
                                <a:pt x="185" y="28"/>
                              </a:lnTo>
                              <a:lnTo>
                                <a:pt x="277" y="4"/>
                              </a:lnTo>
                              <a:lnTo>
                                <a:pt x="366" y="0"/>
                              </a:lnTo>
                              <a:lnTo>
                                <a:pt x="462" y="11"/>
                              </a:lnTo>
                              <a:lnTo>
                                <a:pt x="543" y="31"/>
                              </a:lnTo>
                              <a:lnTo>
                                <a:pt x="590" y="50"/>
                              </a:lnTo>
                              <a:lnTo>
                                <a:pt x="631" y="70"/>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897" name="Group 193"/>
                      <p:cNvGrpSpPr>
                        <a:grpSpLocks/>
                      </p:cNvGrpSpPr>
                      <p:nvPr/>
                    </p:nvGrpSpPr>
                    <p:grpSpPr bwMode="auto">
                      <a:xfrm>
                        <a:off x="2574" y="1079"/>
                        <a:ext cx="1024" cy="702"/>
                        <a:chOff x="2574" y="1079"/>
                        <a:chExt cx="1024" cy="702"/>
                      </a:xfrm>
                    </p:grpSpPr>
                    <p:grpSp>
                      <p:nvGrpSpPr>
                        <p:cNvPr id="72898" name="Group 194"/>
                        <p:cNvGrpSpPr>
                          <a:grpSpLocks/>
                        </p:cNvGrpSpPr>
                        <p:nvPr/>
                      </p:nvGrpSpPr>
                      <p:grpSpPr bwMode="auto">
                        <a:xfrm>
                          <a:off x="2574" y="1079"/>
                          <a:ext cx="365" cy="405"/>
                          <a:chOff x="2574" y="1079"/>
                          <a:chExt cx="365" cy="405"/>
                        </a:xfrm>
                      </p:grpSpPr>
                      <p:sp>
                        <p:nvSpPr>
                          <p:cNvPr id="72899" name="Freeform 195"/>
                          <p:cNvSpPr>
                            <a:spLocks/>
                          </p:cNvSpPr>
                          <p:nvPr/>
                        </p:nvSpPr>
                        <p:spPr bwMode="auto">
                          <a:xfrm>
                            <a:off x="2574" y="1079"/>
                            <a:ext cx="365" cy="405"/>
                          </a:xfrm>
                          <a:custGeom>
                            <a:avLst/>
                            <a:gdLst>
                              <a:gd name="T0" fmla="*/ 20 w 365"/>
                              <a:gd name="T1" fmla="*/ 332 h 405"/>
                              <a:gd name="T2" fmla="*/ 13 w 365"/>
                              <a:gd name="T3" fmla="*/ 175 h 405"/>
                              <a:gd name="T4" fmla="*/ 61 w 365"/>
                              <a:gd name="T5" fmla="*/ 76 h 405"/>
                              <a:gd name="T6" fmla="*/ 97 w 365"/>
                              <a:gd name="T7" fmla="*/ 19 h 405"/>
                              <a:gd name="T8" fmla="*/ 132 w 365"/>
                              <a:gd name="T9" fmla="*/ 0 h 405"/>
                              <a:gd name="T10" fmla="*/ 151 w 365"/>
                              <a:gd name="T11" fmla="*/ 36 h 405"/>
                              <a:gd name="T12" fmla="*/ 179 w 365"/>
                              <a:gd name="T13" fmla="*/ 21 h 405"/>
                              <a:gd name="T14" fmla="*/ 197 w 365"/>
                              <a:gd name="T15" fmla="*/ 57 h 405"/>
                              <a:gd name="T16" fmla="*/ 216 w 365"/>
                              <a:gd name="T17" fmla="*/ 81 h 405"/>
                              <a:gd name="T18" fmla="*/ 237 w 365"/>
                              <a:gd name="T19" fmla="*/ 103 h 405"/>
                              <a:gd name="T20" fmla="*/ 233 w 365"/>
                              <a:gd name="T21" fmla="*/ 137 h 405"/>
                              <a:gd name="T22" fmla="*/ 260 w 365"/>
                              <a:gd name="T23" fmla="*/ 116 h 405"/>
                              <a:gd name="T24" fmla="*/ 286 w 365"/>
                              <a:gd name="T25" fmla="*/ 135 h 405"/>
                              <a:gd name="T26" fmla="*/ 288 w 365"/>
                              <a:gd name="T27" fmla="*/ 163 h 405"/>
                              <a:gd name="T28" fmla="*/ 318 w 365"/>
                              <a:gd name="T29" fmla="*/ 167 h 405"/>
                              <a:gd name="T30" fmla="*/ 329 w 365"/>
                              <a:gd name="T31" fmla="*/ 199 h 405"/>
                              <a:gd name="T32" fmla="*/ 352 w 365"/>
                              <a:gd name="T33" fmla="*/ 230 h 405"/>
                              <a:gd name="T34" fmla="*/ 344 w 365"/>
                              <a:gd name="T35" fmla="*/ 298 h 405"/>
                              <a:gd name="T36" fmla="*/ 356 w 365"/>
                              <a:gd name="T37" fmla="*/ 343 h 405"/>
                              <a:gd name="T38" fmla="*/ 363 w 365"/>
                              <a:gd name="T39" fmla="*/ 383 h 405"/>
                              <a:gd name="T40" fmla="*/ 339 w 365"/>
                              <a:gd name="T41" fmla="*/ 405 h 405"/>
                              <a:gd name="T42" fmla="*/ 310 w 365"/>
                              <a:gd name="T43" fmla="*/ 400 h 405"/>
                              <a:gd name="T44" fmla="*/ 286 w 365"/>
                              <a:gd name="T45" fmla="*/ 370 h 405"/>
                              <a:gd name="T46" fmla="*/ 267 w 365"/>
                              <a:gd name="T47" fmla="*/ 366 h 405"/>
                              <a:gd name="T48" fmla="*/ 236 w 365"/>
                              <a:gd name="T49" fmla="*/ 358 h 405"/>
                              <a:gd name="T50" fmla="*/ 216 w 365"/>
                              <a:gd name="T51" fmla="*/ 352 h 405"/>
                              <a:gd name="T52" fmla="*/ 202 w 365"/>
                              <a:gd name="T53" fmla="*/ 344 h 405"/>
                              <a:gd name="T54" fmla="*/ 179 w 365"/>
                              <a:gd name="T55" fmla="*/ 339 h 405"/>
                              <a:gd name="T56" fmla="*/ 163 w 365"/>
                              <a:gd name="T57" fmla="*/ 313 h 405"/>
                              <a:gd name="T58" fmla="*/ 152 w 365"/>
                              <a:gd name="T59" fmla="*/ 340 h 405"/>
                              <a:gd name="T60" fmla="*/ 129 w 365"/>
                              <a:gd name="T61" fmla="*/ 349 h 405"/>
                              <a:gd name="T62" fmla="*/ 117 w 365"/>
                              <a:gd name="T63" fmla="*/ 358 h 405"/>
                              <a:gd name="T64" fmla="*/ 97 w 365"/>
                              <a:gd name="T65" fmla="*/ 38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405">
                                <a:moveTo>
                                  <a:pt x="68" y="384"/>
                                </a:moveTo>
                                <a:lnTo>
                                  <a:pt x="20" y="332"/>
                                </a:lnTo>
                                <a:lnTo>
                                  <a:pt x="0" y="263"/>
                                </a:lnTo>
                                <a:lnTo>
                                  <a:pt x="13" y="175"/>
                                </a:lnTo>
                                <a:lnTo>
                                  <a:pt x="40" y="109"/>
                                </a:lnTo>
                                <a:lnTo>
                                  <a:pt x="61" y="76"/>
                                </a:lnTo>
                                <a:lnTo>
                                  <a:pt x="85" y="33"/>
                                </a:lnTo>
                                <a:lnTo>
                                  <a:pt x="97" y="19"/>
                                </a:lnTo>
                                <a:lnTo>
                                  <a:pt x="114" y="1"/>
                                </a:lnTo>
                                <a:lnTo>
                                  <a:pt x="132" y="0"/>
                                </a:lnTo>
                                <a:lnTo>
                                  <a:pt x="142" y="16"/>
                                </a:lnTo>
                                <a:lnTo>
                                  <a:pt x="151" y="36"/>
                                </a:lnTo>
                                <a:lnTo>
                                  <a:pt x="159" y="23"/>
                                </a:lnTo>
                                <a:lnTo>
                                  <a:pt x="179" y="21"/>
                                </a:lnTo>
                                <a:lnTo>
                                  <a:pt x="191" y="36"/>
                                </a:lnTo>
                                <a:lnTo>
                                  <a:pt x="197" y="57"/>
                                </a:lnTo>
                                <a:lnTo>
                                  <a:pt x="202" y="90"/>
                                </a:lnTo>
                                <a:lnTo>
                                  <a:pt x="216" y="81"/>
                                </a:lnTo>
                                <a:lnTo>
                                  <a:pt x="233" y="92"/>
                                </a:lnTo>
                                <a:lnTo>
                                  <a:pt x="237" y="103"/>
                                </a:lnTo>
                                <a:lnTo>
                                  <a:pt x="236" y="121"/>
                                </a:lnTo>
                                <a:lnTo>
                                  <a:pt x="233" y="137"/>
                                </a:lnTo>
                                <a:lnTo>
                                  <a:pt x="244" y="124"/>
                                </a:lnTo>
                                <a:lnTo>
                                  <a:pt x="260" y="116"/>
                                </a:lnTo>
                                <a:lnTo>
                                  <a:pt x="283" y="121"/>
                                </a:lnTo>
                                <a:lnTo>
                                  <a:pt x="286" y="135"/>
                                </a:lnTo>
                                <a:lnTo>
                                  <a:pt x="288" y="147"/>
                                </a:lnTo>
                                <a:lnTo>
                                  <a:pt x="288" y="163"/>
                                </a:lnTo>
                                <a:lnTo>
                                  <a:pt x="302" y="158"/>
                                </a:lnTo>
                                <a:lnTo>
                                  <a:pt x="318" y="167"/>
                                </a:lnTo>
                                <a:lnTo>
                                  <a:pt x="325" y="179"/>
                                </a:lnTo>
                                <a:lnTo>
                                  <a:pt x="329" y="199"/>
                                </a:lnTo>
                                <a:lnTo>
                                  <a:pt x="344" y="206"/>
                                </a:lnTo>
                                <a:lnTo>
                                  <a:pt x="352" y="230"/>
                                </a:lnTo>
                                <a:lnTo>
                                  <a:pt x="349" y="254"/>
                                </a:lnTo>
                                <a:lnTo>
                                  <a:pt x="344" y="298"/>
                                </a:lnTo>
                                <a:lnTo>
                                  <a:pt x="347" y="324"/>
                                </a:lnTo>
                                <a:lnTo>
                                  <a:pt x="356" y="343"/>
                                </a:lnTo>
                                <a:lnTo>
                                  <a:pt x="365" y="362"/>
                                </a:lnTo>
                                <a:lnTo>
                                  <a:pt x="363" y="383"/>
                                </a:lnTo>
                                <a:lnTo>
                                  <a:pt x="352" y="399"/>
                                </a:lnTo>
                                <a:lnTo>
                                  <a:pt x="339" y="405"/>
                                </a:lnTo>
                                <a:lnTo>
                                  <a:pt x="324" y="405"/>
                                </a:lnTo>
                                <a:lnTo>
                                  <a:pt x="310" y="400"/>
                                </a:lnTo>
                                <a:lnTo>
                                  <a:pt x="293" y="384"/>
                                </a:lnTo>
                                <a:lnTo>
                                  <a:pt x="286" y="370"/>
                                </a:lnTo>
                                <a:lnTo>
                                  <a:pt x="283" y="362"/>
                                </a:lnTo>
                                <a:lnTo>
                                  <a:pt x="267" y="366"/>
                                </a:lnTo>
                                <a:lnTo>
                                  <a:pt x="249" y="365"/>
                                </a:lnTo>
                                <a:lnTo>
                                  <a:pt x="236" y="358"/>
                                </a:lnTo>
                                <a:lnTo>
                                  <a:pt x="231" y="352"/>
                                </a:lnTo>
                                <a:lnTo>
                                  <a:pt x="216" y="352"/>
                                </a:lnTo>
                                <a:lnTo>
                                  <a:pt x="207" y="348"/>
                                </a:lnTo>
                                <a:lnTo>
                                  <a:pt x="202" y="344"/>
                                </a:lnTo>
                                <a:lnTo>
                                  <a:pt x="190" y="344"/>
                                </a:lnTo>
                                <a:lnTo>
                                  <a:pt x="179" y="339"/>
                                </a:lnTo>
                                <a:lnTo>
                                  <a:pt x="171" y="324"/>
                                </a:lnTo>
                                <a:lnTo>
                                  <a:pt x="163" y="313"/>
                                </a:lnTo>
                                <a:lnTo>
                                  <a:pt x="159" y="324"/>
                                </a:lnTo>
                                <a:lnTo>
                                  <a:pt x="152" y="340"/>
                                </a:lnTo>
                                <a:lnTo>
                                  <a:pt x="140" y="348"/>
                                </a:lnTo>
                                <a:lnTo>
                                  <a:pt x="129" y="349"/>
                                </a:lnTo>
                                <a:lnTo>
                                  <a:pt x="121" y="349"/>
                                </a:lnTo>
                                <a:lnTo>
                                  <a:pt x="117" y="358"/>
                                </a:lnTo>
                                <a:lnTo>
                                  <a:pt x="109" y="370"/>
                                </a:lnTo>
                                <a:lnTo>
                                  <a:pt x="97" y="384"/>
                                </a:lnTo>
                                <a:lnTo>
                                  <a:pt x="68" y="384"/>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72900" name="Group 196"/>
                          <p:cNvGrpSpPr>
                            <a:grpSpLocks/>
                          </p:cNvGrpSpPr>
                          <p:nvPr/>
                        </p:nvGrpSpPr>
                        <p:grpSpPr bwMode="auto">
                          <a:xfrm>
                            <a:off x="2593" y="1101"/>
                            <a:ext cx="274" cy="352"/>
                            <a:chOff x="2593" y="1101"/>
                            <a:chExt cx="274" cy="352"/>
                          </a:xfrm>
                        </p:grpSpPr>
                        <p:sp>
                          <p:nvSpPr>
                            <p:cNvPr id="72901" name="Freeform 197"/>
                            <p:cNvSpPr>
                              <a:spLocks/>
                            </p:cNvSpPr>
                            <p:nvPr/>
                          </p:nvSpPr>
                          <p:spPr bwMode="auto">
                            <a:xfrm>
                              <a:off x="2813" y="1333"/>
                              <a:ext cx="54" cy="75"/>
                            </a:xfrm>
                            <a:custGeom>
                              <a:avLst/>
                              <a:gdLst>
                                <a:gd name="T0" fmla="*/ 16 w 54"/>
                                <a:gd name="T1" fmla="*/ 75 h 75"/>
                                <a:gd name="T2" fmla="*/ 12 w 54"/>
                                <a:gd name="T3" fmla="*/ 38 h 75"/>
                                <a:gd name="T4" fmla="*/ 24 w 54"/>
                                <a:gd name="T5" fmla="*/ 16 h 75"/>
                                <a:gd name="T6" fmla="*/ 54 w 54"/>
                                <a:gd name="T7" fmla="*/ 0 h 75"/>
                                <a:gd name="T8" fmla="*/ 35 w 54"/>
                                <a:gd name="T9" fmla="*/ 3 h 75"/>
                                <a:gd name="T10" fmla="*/ 10 w 54"/>
                                <a:gd name="T11" fmla="*/ 11 h 75"/>
                                <a:gd name="T12" fmla="*/ 0 w 54"/>
                                <a:gd name="T13" fmla="*/ 31 h 75"/>
                                <a:gd name="T14" fmla="*/ 16 w 54"/>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5">
                                  <a:moveTo>
                                    <a:pt x="16" y="75"/>
                                  </a:moveTo>
                                  <a:lnTo>
                                    <a:pt x="12" y="38"/>
                                  </a:lnTo>
                                  <a:lnTo>
                                    <a:pt x="24" y="16"/>
                                  </a:lnTo>
                                  <a:lnTo>
                                    <a:pt x="54" y="0"/>
                                  </a:lnTo>
                                  <a:lnTo>
                                    <a:pt x="35" y="3"/>
                                  </a:lnTo>
                                  <a:lnTo>
                                    <a:pt x="10" y="11"/>
                                  </a:lnTo>
                                  <a:lnTo>
                                    <a:pt x="0" y="31"/>
                                  </a:lnTo>
                                  <a:lnTo>
                                    <a:pt x="16" y="75"/>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02" name="Freeform 198"/>
                            <p:cNvSpPr>
                              <a:spLocks/>
                            </p:cNvSpPr>
                            <p:nvPr/>
                          </p:nvSpPr>
                          <p:spPr bwMode="auto">
                            <a:xfrm>
                              <a:off x="2710" y="1216"/>
                              <a:ext cx="88" cy="176"/>
                            </a:xfrm>
                            <a:custGeom>
                              <a:avLst/>
                              <a:gdLst>
                                <a:gd name="T0" fmla="*/ 35 w 88"/>
                                <a:gd name="T1" fmla="*/ 176 h 176"/>
                                <a:gd name="T2" fmla="*/ 18 w 88"/>
                                <a:gd name="T3" fmla="*/ 139 h 176"/>
                                <a:gd name="T4" fmla="*/ 21 w 88"/>
                                <a:gd name="T5" fmla="*/ 84 h 176"/>
                                <a:gd name="T6" fmla="*/ 49 w 88"/>
                                <a:gd name="T7" fmla="*/ 42 h 176"/>
                                <a:gd name="T8" fmla="*/ 88 w 88"/>
                                <a:gd name="T9" fmla="*/ 0 h 176"/>
                                <a:gd name="T10" fmla="*/ 66 w 88"/>
                                <a:gd name="T11" fmla="*/ 24 h 176"/>
                                <a:gd name="T12" fmla="*/ 26 w 88"/>
                                <a:gd name="T13" fmla="*/ 53 h 176"/>
                                <a:gd name="T14" fmla="*/ 0 w 88"/>
                                <a:gd name="T15" fmla="*/ 79 h 176"/>
                                <a:gd name="T16" fmla="*/ 4 w 88"/>
                                <a:gd name="T17" fmla="*/ 98 h 176"/>
                                <a:gd name="T18" fmla="*/ 3 w 88"/>
                                <a:gd name="T19" fmla="*/ 125 h 176"/>
                                <a:gd name="T20" fmla="*/ 3 w 88"/>
                                <a:gd name="T21" fmla="*/ 151 h 176"/>
                                <a:gd name="T22" fmla="*/ 35 w 88"/>
                                <a:gd name="T2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76">
                                  <a:moveTo>
                                    <a:pt x="35" y="176"/>
                                  </a:moveTo>
                                  <a:lnTo>
                                    <a:pt x="18" y="139"/>
                                  </a:lnTo>
                                  <a:lnTo>
                                    <a:pt x="21" y="84"/>
                                  </a:lnTo>
                                  <a:lnTo>
                                    <a:pt x="49" y="42"/>
                                  </a:lnTo>
                                  <a:lnTo>
                                    <a:pt x="88" y="0"/>
                                  </a:lnTo>
                                  <a:lnTo>
                                    <a:pt x="66" y="24"/>
                                  </a:lnTo>
                                  <a:lnTo>
                                    <a:pt x="26" y="53"/>
                                  </a:lnTo>
                                  <a:lnTo>
                                    <a:pt x="0" y="79"/>
                                  </a:lnTo>
                                  <a:lnTo>
                                    <a:pt x="4" y="98"/>
                                  </a:lnTo>
                                  <a:lnTo>
                                    <a:pt x="3" y="125"/>
                                  </a:lnTo>
                                  <a:lnTo>
                                    <a:pt x="3" y="151"/>
                                  </a:lnTo>
                                  <a:lnTo>
                                    <a:pt x="35" y="176"/>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03" name="Freeform 199"/>
                            <p:cNvSpPr>
                              <a:spLocks/>
                            </p:cNvSpPr>
                            <p:nvPr/>
                          </p:nvSpPr>
                          <p:spPr bwMode="auto">
                            <a:xfrm>
                              <a:off x="2593" y="1312"/>
                              <a:ext cx="60" cy="141"/>
                            </a:xfrm>
                            <a:custGeom>
                              <a:avLst/>
                              <a:gdLst>
                                <a:gd name="T0" fmla="*/ 27 w 60"/>
                                <a:gd name="T1" fmla="*/ 117 h 141"/>
                                <a:gd name="T2" fmla="*/ 0 w 60"/>
                                <a:gd name="T3" fmla="*/ 73 h 141"/>
                                <a:gd name="T4" fmla="*/ 10 w 60"/>
                                <a:gd name="T5" fmla="*/ 43 h 141"/>
                                <a:gd name="T6" fmla="*/ 34 w 60"/>
                                <a:gd name="T7" fmla="*/ 0 h 141"/>
                                <a:gd name="T8" fmla="*/ 14 w 60"/>
                                <a:gd name="T9" fmla="*/ 74 h 141"/>
                                <a:gd name="T10" fmla="*/ 29 w 60"/>
                                <a:gd name="T11" fmla="*/ 107 h 141"/>
                                <a:gd name="T12" fmla="*/ 60 w 60"/>
                                <a:gd name="T13" fmla="*/ 141 h 141"/>
                                <a:gd name="T14" fmla="*/ 27 w 60"/>
                                <a:gd name="T15" fmla="*/ 117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41">
                                  <a:moveTo>
                                    <a:pt x="27" y="117"/>
                                  </a:moveTo>
                                  <a:lnTo>
                                    <a:pt x="0" y="73"/>
                                  </a:lnTo>
                                  <a:lnTo>
                                    <a:pt x="10" y="43"/>
                                  </a:lnTo>
                                  <a:lnTo>
                                    <a:pt x="34" y="0"/>
                                  </a:lnTo>
                                  <a:lnTo>
                                    <a:pt x="14" y="74"/>
                                  </a:lnTo>
                                  <a:lnTo>
                                    <a:pt x="29" y="107"/>
                                  </a:lnTo>
                                  <a:lnTo>
                                    <a:pt x="60" y="141"/>
                                  </a:lnTo>
                                  <a:lnTo>
                                    <a:pt x="27" y="117"/>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04" name="Freeform 200"/>
                            <p:cNvSpPr>
                              <a:spLocks/>
                            </p:cNvSpPr>
                            <p:nvPr/>
                          </p:nvSpPr>
                          <p:spPr bwMode="auto">
                            <a:xfrm>
                              <a:off x="2642" y="1101"/>
                              <a:ext cx="80" cy="139"/>
                            </a:xfrm>
                            <a:custGeom>
                              <a:avLst/>
                              <a:gdLst>
                                <a:gd name="T0" fmla="*/ 80 w 80"/>
                                <a:gd name="T1" fmla="*/ 0 h 139"/>
                                <a:gd name="T2" fmla="*/ 42 w 80"/>
                                <a:gd name="T3" fmla="*/ 34 h 139"/>
                                <a:gd name="T4" fmla="*/ 11 w 80"/>
                                <a:gd name="T5" fmla="*/ 68 h 139"/>
                                <a:gd name="T6" fmla="*/ 5 w 80"/>
                                <a:gd name="T7" fmla="*/ 99 h 139"/>
                                <a:gd name="T8" fmla="*/ 0 w 80"/>
                                <a:gd name="T9" fmla="*/ 139 h 139"/>
                                <a:gd name="T10" fmla="*/ 13 w 80"/>
                                <a:gd name="T11" fmla="*/ 106 h 139"/>
                                <a:gd name="T12" fmla="*/ 25 w 80"/>
                                <a:gd name="T13" fmla="*/ 71 h 139"/>
                                <a:gd name="T14" fmla="*/ 58 w 80"/>
                                <a:gd name="T15" fmla="*/ 30 h 139"/>
                                <a:gd name="T16" fmla="*/ 80 w 80"/>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39">
                                  <a:moveTo>
                                    <a:pt x="80" y="0"/>
                                  </a:moveTo>
                                  <a:lnTo>
                                    <a:pt x="42" y="34"/>
                                  </a:lnTo>
                                  <a:lnTo>
                                    <a:pt x="11" y="68"/>
                                  </a:lnTo>
                                  <a:lnTo>
                                    <a:pt x="5" y="99"/>
                                  </a:lnTo>
                                  <a:lnTo>
                                    <a:pt x="0" y="139"/>
                                  </a:lnTo>
                                  <a:lnTo>
                                    <a:pt x="13" y="106"/>
                                  </a:lnTo>
                                  <a:lnTo>
                                    <a:pt x="25" y="71"/>
                                  </a:lnTo>
                                  <a:lnTo>
                                    <a:pt x="58" y="30"/>
                                  </a:lnTo>
                                  <a:lnTo>
                                    <a:pt x="80" y="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05" name="Freeform 201"/>
                            <p:cNvSpPr>
                              <a:spLocks/>
                            </p:cNvSpPr>
                            <p:nvPr/>
                          </p:nvSpPr>
                          <p:spPr bwMode="auto">
                            <a:xfrm>
                              <a:off x="2632" y="1362"/>
                              <a:ext cx="46" cy="91"/>
                            </a:xfrm>
                            <a:custGeom>
                              <a:avLst/>
                              <a:gdLst>
                                <a:gd name="T0" fmla="*/ 17 w 46"/>
                                <a:gd name="T1" fmla="*/ 91 h 91"/>
                                <a:gd name="T2" fmla="*/ 6 w 46"/>
                                <a:gd name="T3" fmla="*/ 63 h 91"/>
                                <a:gd name="T4" fmla="*/ 0 w 46"/>
                                <a:gd name="T5" fmla="*/ 43 h 91"/>
                                <a:gd name="T6" fmla="*/ 13 w 46"/>
                                <a:gd name="T7" fmla="*/ 19 h 91"/>
                                <a:gd name="T8" fmla="*/ 41 w 46"/>
                                <a:gd name="T9" fmla="*/ 0 h 91"/>
                                <a:gd name="T10" fmla="*/ 25 w 46"/>
                                <a:gd name="T11" fmla="*/ 26 h 91"/>
                                <a:gd name="T12" fmla="*/ 15 w 46"/>
                                <a:gd name="T13" fmla="*/ 52 h 91"/>
                                <a:gd name="T14" fmla="*/ 29 w 46"/>
                                <a:gd name="T15" fmla="*/ 63 h 91"/>
                                <a:gd name="T16" fmla="*/ 46 w 46"/>
                                <a:gd name="T17" fmla="*/ 38 h 91"/>
                                <a:gd name="T18" fmla="*/ 38 w 46"/>
                                <a:gd name="T19" fmla="*/ 58 h 91"/>
                                <a:gd name="T20" fmla="*/ 17 w 46"/>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91">
                                  <a:moveTo>
                                    <a:pt x="17" y="91"/>
                                  </a:moveTo>
                                  <a:lnTo>
                                    <a:pt x="6" y="63"/>
                                  </a:lnTo>
                                  <a:lnTo>
                                    <a:pt x="0" y="43"/>
                                  </a:lnTo>
                                  <a:lnTo>
                                    <a:pt x="13" y="19"/>
                                  </a:lnTo>
                                  <a:lnTo>
                                    <a:pt x="41" y="0"/>
                                  </a:lnTo>
                                  <a:lnTo>
                                    <a:pt x="25" y="26"/>
                                  </a:lnTo>
                                  <a:lnTo>
                                    <a:pt x="15" y="52"/>
                                  </a:lnTo>
                                  <a:lnTo>
                                    <a:pt x="29" y="63"/>
                                  </a:lnTo>
                                  <a:lnTo>
                                    <a:pt x="46" y="38"/>
                                  </a:lnTo>
                                  <a:lnTo>
                                    <a:pt x="38" y="58"/>
                                  </a:lnTo>
                                  <a:lnTo>
                                    <a:pt x="17" y="91"/>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pSp>
                      <p:nvGrpSpPr>
                        <p:cNvPr id="72906" name="Group 202"/>
                        <p:cNvGrpSpPr>
                          <a:grpSpLocks/>
                        </p:cNvGrpSpPr>
                        <p:nvPr/>
                      </p:nvGrpSpPr>
                      <p:grpSpPr bwMode="auto">
                        <a:xfrm>
                          <a:off x="3208" y="1571"/>
                          <a:ext cx="390" cy="210"/>
                          <a:chOff x="3208" y="1571"/>
                          <a:chExt cx="390" cy="210"/>
                        </a:xfrm>
                      </p:grpSpPr>
                      <p:sp>
                        <p:nvSpPr>
                          <p:cNvPr id="72907" name="Freeform 203"/>
                          <p:cNvSpPr>
                            <a:spLocks/>
                          </p:cNvSpPr>
                          <p:nvPr/>
                        </p:nvSpPr>
                        <p:spPr bwMode="auto">
                          <a:xfrm>
                            <a:off x="3208" y="1571"/>
                            <a:ext cx="390" cy="210"/>
                          </a:xfrm>
                          <a:custGeom>
                            <a:avLst/>
                            <a:gdLst>
                              <a:gd name="T0" fmla="*/ 25 w 390"/>
                              <a:gd name="T1" fmla="*/ 51 h 210"/>
                              <a:gd name="T2" fmla="*/ 95 w 390"/>
                              <a:gd name="T3" fmla="*/ 54 h 210"/>
                              <a:gd name="T4" fmla="*/ 143 w 390"/>
                              <a:gd name="T5" fmla="*/ 53 h 210"/>
                              <a:gd name="T6" fmla="*/ 203 w 390"/>
                              <a:gd name="T7" fmla="*/ 25 h 210"/>
                              <a:gd name="T8" fmla="*/ 251 w 390"/>
                              <a:gd name="T9" fmla="*/ 3 h 210"/>
                              <a:gd name="T10" fmla="*/ 295 w 390"/>
                              <a:gd name="T11" fmla="*/ 0 h 210"/>
                              <a:gd name="T12" fmla="*/ 315 w 390"/>
                              <a:gd name="T13" fmla="*/ 20 h 210"/>
                              <a:gd name="T14" fmla="*/ 346 w 390"/>
                              <a:gd name="T15" fmla="*/ 35 h 210"/>
                              <a:gd name="T16" fmla="*/ 381 w 390"/>
                              <a:gd name="T17" fmla="*/ 37 h 210"/>
                              <a:gd name="T18" fmla="*/ 390 w 390"/>
                              <a:gd name="T19" fmla="*/ 54 h 210"/>
                              <a:gd name="T20" fmla="*/ 385 w 390"/>
                              <a:gd name="T21" fmla="*/ 95 h 210"/>
                              <a:gd name="T22" fmla="*/ 378 w 390"/>
                              <a:gd name="T23" fmla="*/ 121 h 210"/>
                              <a:gd name="T24" fmla="*/ 361 w 390"/>
                              <a:gd name="T25" fmla="*/ 142 h 210"/>
                              <a:gd name="T26" fmla="*/ 336 w 390"/>
                              <a:gd name="T27" fmla="*/ 168 h 210"/>
                              <a:gd name="T28" fmla="*/ 323 w 390"/>
                              <a:gd name="T29" fmla="*/ 193 h 210"/>
                              <a:gd name="T30" fmla="*/ 305 w 390"/>
                              <a:gd name="T31" fmla="*/ 208 h 210"/>
                              <a:gd name="T32" fmla="*/ 290 w 390"/>
                              <a:gd name="T33" fmla="*/ 210 h 210"/>
                              <a:gd name="T34" fmla="*/ 268 w 390"/>
                              <a:gd name="T35" fmla="*/ 189 h 210"/>
                              <a:gd name="T36" fmla="*/ 253 w 390"/>
                              <a:gd name="T37" fmla="*/ 197 h 210"/>
                              <a:gd name="T38" fmla="*/ 231 w 390"/>
                              <a:gd name="T39" fmla="*/ 198 h 210"/>
                              <a:gd name="T40" fmla="*/ 215 w 390"/>
                              <a:gd name="T41" fmla="*/ 167 h 210"/>
                              <a:gd name="T42" fmla="*/ 205 w 390"/>
                              <a:gd name="T43" fmla="*/ 172 h 210"/>
                              <a:gd name="T44" fmla="*/ 189 w 390"/>
                              <a:gd name="T45" fmla="*/ 172 h 210"/>
                              <a:gd name="T46" fmla="*/ 182 w 390"/>
                              <a:gd name="T47" fmla="*/ 155 h 210"/>
                              <a:gd name="T48" fmla="*/ 164 w 390"/>
                              <a:gd name="T49" fmla="*/ 167 h 210"/>
                              <a:gd name="T50" fmla="*/ 147 w 390"/>
                              <a:gd name="T51" fmla="*/ 177 h 210"/>
                              <a:gd name="T52" fmla="*/ 129 w 390"/>
                              <a:gd name="T53" fmla="*/ 167 h 210"/>
                              <a:gd name="T54" fmla="*/ 123 w 390"/>
                              <a:gd name="T55" fmla="*/ 151 h 210"/>
                              <a:gd name="T56" fmla="*/ 121 w 390"/>
                              <a:gd name="T57" fmla="*/ 132 h 210"/>
                              <a:gd name="T58" fmla="*/ 90 w 390"/>
                              <a:gd name="T59" fmla="*/ 136 h 210"/>
                              <a:gd name="T60" fmla="*/ 66 w 390"/>
                              <a:gd name="T61" fmla="*/ 142 h 210"/>
                              <a:gd name="T62" fmla="*/ 60 w 390"/>
                              <a:gd name="T63" fmla="*/ 129 h 210"/>
                              <a:gd name="T64" fmla="*/ 41 w 390"/>
                              <a:gd name="T65" fmla="*/ 129 h 210"/>
                              <a:gd name="T66" fmla="*/ 12 w 390"/>
                              <a:gd name="T67" fmla="*/ 109 h 210"/>
                              <a:gd name="T68" fmla="*/ 0 w 390"/>
                              <a:gd name="T69" fmla="*/ 84 h 210"/>
                              <a:gd name="T70" fmla="*/ 6 w 390"/>
                              <a:gd name="T71" fmla="*/ 74 h 210"/>
                              <a:gd name="T72" fmla="*/ 2 w 390"/>
                              <a:gd name="T73" fmla="*/ 53 h 210"/>
                              <a:gd name="T74" fmla="*/ 25 w 390"/>
                              <a:gd name="T75" fmla="*/ 5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210">
                                <a:moveTo>
                                  <a:pt x="25" y="51"/>
                                </a:moveTo>
                                <a:lnTo>
                                  <a:pt x="95" y="54"/>
                                </a:lnTo>
                                <a:lnTo>
                                  <a:pt x="143" y="53"/>
                                </a:lnTo>
                                <a:lnTo>
                                  <a:pt x="203" y="25"/>
                                </a:lnTo>
                                <a:lnTo>
                                  <a:pt x="251" y="3"/>
                                </a:lnTo>
                                <a:lnTo>
                                  <a:pt x="295" y="0"/>
                                </a:lnTo>
                                <a:lnTo>
                                  <a:pt x="315" y="20"/>
                                </a:lnTo>
                                <a:lnTo>
                                  <a:pt x="346" y="35"/>
                                </a:lnTo>
                                <a:lnTo>
                                  <a:pt x="381" y="37"/>
                                </a:lnTo>
                                <a:lnTo>
                                  <a:pt x="390" y="54"/>
                                </a:lnTo>
                                <a:lnTo>
                                  <a:pt x="385" y="95"/>
                                </a:lnTo>
                                <a:lnTo>
                                  <a:pt x="378" y="121"/>
                                </a:lnTo>
                                <a:lnTo>
                                  <a:pt x="361" y="142"/>
                                </a:lnTo>
                                <a:lnTo>
                                  <a:pt x="336" y="168"/>
                                </a:lnTo>
                                <a:lnTo>
                                  <a:pt x="323" y="193"/>
                                </a:lnTo>
                                <a:lnTo>
                                  <a:pt x="305" y="208"/>
                                </a:lnTo>
                                <a:lnTo>
                                  <a:pt x="290" y="210"/>
                                </a:lnTo>
                                <a:lnTo>
                                  <a:pt x="268" y="189"/>
                                </a:lnTo>
                                <a:lnTo>
                                  <a:pt x="253" y="197"/>
                                </a:lnTo>
                                <a:lnTo>
                                  <a:pt x="231" y="198"/>
                                </a:lnTo>
                                <a:lnTo>
                                  <a:pt x="215" y="167"/>
                                </a:lnTo>
                                <a:lnTo>
                                  <a:pt x="205" y="172"/>
                                </a:lnTo>
                                <a:lnTo>
                                  <a:pt x="189" y="172"/>
                                </a:lnTo>
                                <a:lnTo>
                                  <a:pt x="182" y="155"/>
                                </a:lnTo>
                                <a:lnTo>
                                  <a:pt x="164" y="167"/>
                                </a:lnTo>
                                <a:lnTo>
                                  <a:pt x="147" y="177"/>
                                </a:lnTo>
                                <a:lnTo>
                                  <a:pt x="129" y="167"/>
                                </a:lnTo>
                                <a:lnTo>
                                  <a:pt x="123" y="151"/>
                                </a:lnTo>
                                <a:lnTo>
                                  <a:pt x="121" y="132"/>
                                </a:lnTo>
                                <a:lnTo>
                                  <a:pt x="90" y="136"/>
                                </a:lnTo>
                                <a:lnTo>
                                  <a:pt x="66" y="142"/>
                                </a:lnTo>
                                <a:lnTo>
                                  <a:pt x="60" y="129"/>
                                </a:lnTo>
                                <a:lnTo>
                                  <a:pt x="41" y="129"/>
                                </a:lnTo>
                                <a:lnTo>
                                  <a:pt x="12" y="109"/>
                                </a:lnTo>
                                <a:lnTo>
                                  <a:pt x="0" y="84"/>
                                </a:lnTo>
                                <a:lnTo>
                                  <a:pt x="6" y="74"/>
                                </a:lnTo>
                                <a:lnTo>
                                  <a:pt x="2" y="53"/>
                                </a:lnTo>
                                <a:lnTo>
                                  <a:pt x="25" y="51"/>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72908" name="Group 204"/>
                          <p:cNvGrpSpPr>
                            <a:grpSpLocks/>
                          </p:cNvGrpSpPr>
                          <p:nvPr/>
                        </p:nvGrpSpPr>
                        <p:grpSpPr bwMode="auto">
                          <a:xfrm>
                            <a:off x="3266" y="1606"/>
                            <a:ext cx="293" cy="159"/>
                            <a:chOff x="3266" y="1606"/>
                            <a:chExt cx="293" cy="159"/>
                          </a:xfrm>
                        </p:grpSpPr>
                        <p:sp>
                          <p:nvSpPr>
                            <p:cNvPr id="72909" name="Freeform 205"/>
                            <p:cNvSpPr>
                              <a:spLocks/>
                            </p:cNvSpPr>
                            <p:nvPr/>
                          </p:nvSpPr>
                          <p:spPr bwMode="auto">
                            <a:xfrm>
                              <a:off x="3266" y="1655"/>
                              <a:ext cx="89" cy="45"/>
                            </a:xfrm>
                            <a:custGeom>
                              <a:avLst/>
                              <a:gdLst>
                                <a:gd name="T0" fmla="*/ 0 w 89"/>
                                <a:gd name="T1" fmla="*/ 45 h 45"/>
                                <a:gd name="T2" fmla="*/ 47 w 89"/>
                                <a:gd name="T3" fmla="*/ 33 h 45"/>
                                <a:gd name="T4" fmla="*/ 89 w 89"/>
                                <a:gd name="T5" fmla="*/ 0 h 45"/>
                                <a:gd name="T6" fmla="*/ 73 w 89"/>
                                <a:gd name="T7" fmla="*/ 25 h 45"/>
                                <a:gd name="T8" fmla="*/ 54 w 89"/>
                                <a:gd name="T9" fmla="*/ 41 h 45"/>
                                <a:gd name="T10" fmla="*/ 0 w 89"/>
                                <a:gd name="T11" fmla="*/ 45 h 45"/>
                              </a:gdLst>
                              <a:ahLst/>
                              <a:cxnLst>
                                <a:cxn ang="0">
                                  <a:pos x="T0" y="T1"/>
                                </a:cxn>
                                <a:cxn ang="0">
                                  <a:pos x="T2" y="T3"/>
                                </a:cxn>
                                <a:cxn ang="0">
                                  <a:pos x="T4" y="T5"/>
                                </a:cxn>
                                <a:cxn ang="0">
                                  <a:pos x="T6" y="T7"/>
                                </a:cxn>
                                <a:cxn ang="0">
                                  <a:pos x="T8" y="T9"/>
                                </a:cxn>
                                <a:cxn ang="0">
                                  <a:pos x="T10" y="T11"/>
                                </a:cxn>
                              </a:cxnLst>
                              <a:rect l="0" t="0" r="r" b="b"/>
                              <a:pathLst>
                                <a:path w="89" h="45">
                                  <a:moveTo>
                                    <a:pt x="0" y="45"/>
                                  </a:moveTo>
                                  <a:lnTo>
                                    <a:pt x="47" y="33"/>
                                  </a:lnTo>
                                  <a:lnTo>
                                    <a:pt x="89" y="0"/>
                                  </a:lnTo>
                                  <a:lnTo>
                                    <a:pt x="73" y="25"/>
                                  </a:lnTo>
                                  <a:lnTo>
                                    <a:pt x="54" y="41"/>
                                  </a:lnTo>
                                  <a:lnTo>
                                    <a:pt x="0" y="45"/>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10" name="Freeform 206"/>
                            <p:cNvSpPr>
                              <a:spLocks/>
                            </p:cNvSpPr>
                            <p:nvPr/>
                          </p:nvSpPr>
                          <p:spPr bwMode="auto">
                            <a:xfrm>
                              <a:off x="3386" y="1606"/>
                              <a:ext cx="72" cy="127"/>
                            </a:xfrm>
                            <a:custGeom>
                              <a:avLst/>
                              <a:gdLst>
                                <a:gd name="T0" fmla="*/ 0 w 72"/>
                                <a:gd name="T1" fmla="*/ 127 h 127"/>
                                <a:gd name="T2" fmla="*/ 25 w 72"/>
                                <a:gd name="T3" fmla="*/ 83 h 127"/>
                                <a:gd name="T4" fmla="*/ 72 w 72"/>
                                <a:gd name="T5" fmla="*/ 0 h 127"/>
                                <a:gd name="T6" fmla="*/ 58 w 72"/>
                                <a:gd name="T7" fmla="*/ 46 h 127"/>
                                <a:gd name="T8" fmla="*/ 48 w 72"/>
                                <a:gd name="T9" fmla="*/ 86 h 127"/>
                                <a:gd name="T10" fmla="*/ 0 w 72"/>
                                <a:gd name="T11" fmla="*/ 127 h 127"/>
                              </a:gdLst>
                              <a:ahLst/>
                              <a:cxnLst>
                                <a:cxn ang="0">
                                  <a:pos x="T0" y="T1"/>
                                </a:cxn>
                                <a:cxn ang="0">
                                  <a:pos x="T2" y="T3"/>
                                </a:cxn>
                                <a:cxn ang="0">
                                  <a:pos x="T4" y="T5"/>
                                </a:cxn>
                                <a:cxn ang="0">
                                  <a:pos x="T6" y="T7"/>
                                </a:cxn>
                                <a:cxn ang="0">
                                  <a:pos x="T8" y="T9"/>
                                </a:cxn>
                                <a:cxn ang="0">
                                  <a:pos x="T10" y="T11"/>
                                </a:cxn>
                              </a:cxnLst>
                              <a:rect l="0" t="0" r="r" b="b"/>
                              <a:pathLst>
                                <a:path w="72" h="127">
                                  <a:moveTo>
                                    <a:pt x="0" y="127"/>
                                  </a:moveTo>
                                  <a:lnTo>
                                    <a:pt x="25" y="83"/>
                                  </a:lnTo>
                                  <a:lnTo>
                                    <a:pt x="72" y="0"/>
                                  </a:lnTo>
                                  <a:lnTo>
                                    <a:pt x="58" y="46"/>
                                  </a:lnTo>
                                  <a:lnTo>
                                    <a:pt x="48" y="86"/>
                                  </a:lnTo>
                                  <a:lnTo>
                                    <a:pt x="0" y="127"/>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11" name="Freeform 207"/>
                            <p:cNvSpPr>
                              <a:spLocks/>
                            </p:cNvSpPr>
                            <p:nvPr/>
                          </p:nvSpPr>
                          <p:spPr bwMode="auto">
                            <a:xfrm>
                              <a:off x="3470" y="1609"/>
                              <a:ext cx="53" cy="156"/>
                            </a:xfrm>
                            <a:custGeom>
                              <a:avLst/>
                              <a:gdLst>
                                <a:gd name="T0" fmla="*/ 0 w 53"/>
                                <a:gd name="T1" fmla="*/ 156 h 156"/>
                                <a:gd name="T2" fmla="*/ 39 w 53"/>
                                <a:gd name="T3" fmla="*/ 122 h 156"/>
                                <a:gd name="T4" fmla="*/ 37 w 53"/>
                                <a:gd name="T5" fmla="*/ 48 h 156"/>
                                <a:gd name="T6" fmla="*/ 12 w 53"/>
                                <a:gd name="T7" fmla="*/ 0 h 156"/>
                                <a:gd name="T8" fmla="*/ 43 w 53"/>
                                <a:gd name="T9" fmla="*/ 46 h 156"/>
                                <a:gd name="T10" fmla="*/ 53 w 53"/>
                                <a:gd name="T11" fmla="*/ 94 h 156"/>
                                <a:gd name="T12" fmla="*/ 51 w 53"/>
                                <a:gd name="T13" fmla="*/ 135 h 156"/>
                                <a:gd name="T14" fmla="*/ 0 w 53"/>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56">
                                  <a:moveTo>
                                    <a:pt x="0" y="156"/>
                                  </a:moveTo>
                                  <a:lnTo>
                                    <a:pt x="39" y="122"/>
                                  </a:lnTo>
                                  <a:lnTo>
                                    <a:pt x="37" y="48"/>
                                  </a:lnTo>
                                  <a:lnTo>
                                    <a:pt x="12" y="0"/>
                                  </a:lnTo>
                                  <a:lnTo>
                                    <a:pt x="43" y="46"/>
                                  </a:lnTo>
                                  <a:lnTo>
                                    <a:pt x="53" y="94"/>
                                  </a:lnTo>
                                  <a:lnTo>
                                    <a:pt x="51" y="135"/>
                                  </a:lnTo>
                                  <a:lnTo>
                                    <a:pt x="0" y="156"/>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72912" name="Freeform 208"/>
                            <p:cNvSpPr>
                              <a:spLocks/>
                            </p:cNvSpPr>
                            <p:nvPr/>
                          </p:nvSpPr>
                          <p:spPr bwMode="auto">
                            <a:xfrm>
                              <a:off x="3544" y="1657"/>
                              <a:ext cx="15" cy="60"/>
                            </a:xfrm>
                            <a:custGeom>
                              <a:avLst/>
                              <a:gdLst>
                                <a:gd name="T0" fmla="*/ 0 w 15"/>
                                <a:gd name="T1" fmla="*/ 0 h 60"/>
                                <a:gd name="T2" fmla="*/ 15 w 15"/>
                                <a:gd name="T3" fmla="*/ 41 h 60"/>
                                <a:gd name="T4" fmla="*/ 10 w 15"/>
                                <a:gd name="T5" fmla="*/ 60 h 60"/>
                              </a:gdLst>
                              <a:ahLst/>
                              <a:cxnLst>
                                <a:cxn ang="0">
                                  <a:pos x="T0" y="T1"/>
                                </a:cxn>
                                <a:cxn ang="0">
                                  <a:pos x="T2" y="T3"/>
                                </a:cxn>
                                <a:cxn ang="0">
                                  <a:pos x="T4" y="T5"/>
                                </a:cxn>
                              </a:cxnLst>
                              <a:rect l="0" t="0" r="r" b="b"/>
                              <a:pathLst>
                                <a:path w="15" h="60">
                                  <a:moveTo>
                                    <a:pt x="0" y="0"/>
                                  </a:moveTo>
                                  <a:lnTo>
                                    <a:pt x="15" y="41"/>
                                  </a:lnTo>
                                  <a:lnTo>
                                    <a:pt x="10" y="6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72913" name="Group 209"/>
                  <p:cNvGrpSpPr>
                    <a:grpSpLocks/>
                  </p:cNvGrpSpPr>
                  <p:nvPr/>
                </p:nvGrpSpPr>
                <p:grpSpPr bwMode="auto">
                  <a:xfrm>
                    <a:off x="3482" y="1180"/>
                    <a:ext cx="241" cy="349"/>
                    <a:chOff x="3482" y="1180"/>
                    <a:chExt cx="241" cy="349"/>
                  </a:xfrm>
                </p:grpSpPr>
                <p:sp>
                  <p:nvSpPr>
                    <p:cNvPr id="72914" name="Freeform 210"/>
                    <p:cNvSpPr>
                      <a:spLocks/>
                    </p:cNvSpPr>
                    <p:nvPr/>
                  </p:nvSpPr>
                  <p:spPr bwMode="auto">
                    <a:xfrm>
                      <a:off x="3482" y="1259"/>
                      <a:ext cx="214" cy="270"/>
                    </a:xfrm>
                    <a:custGeom>
                      <a:avLst/>
                      <a:gdLst>
                        <a:gd name="T0" fmla="*/ 12 w 214"/>
                        <a:gd name="T1" fmla="*/ 114 h 270"/>
                        <a:gd name="T2" fmla="*/ 35 w 214"/>
                        <a:gd name="T3" fmla="*/ 62 h 270"/>
                        <a:gd name="T4" fmla="*/ 52 w 214"/>
                        <a:gd name="T5" fmla="*/ 43 h 270"/>
                        <a:gd name="T6" fmla="*/ 75 w 214"/>
                        <a:gd name="T7" fmla="*/ 14 h 270"/>
                        <a:gd name="T8" fmla="*/ 113 w 214"/>
                        <a:gd name="T9" fmla="*/ 0 h 270"/>
                        <a:gd name="T10" fmla="*/ 146 w 214"/>
                        <a:gd name="T11" fmla="*/ 5 h 270"/>
                        <a:gd name="T12" fmla="*/ 172 w 214"/>
                        <a:gd name="T13" fmla="*/ 21 h 270"/>
                        <a:gd name="T14" fmla="*/ 196 w 214"/>
                        <a:gd name="T15" fmla="*/ 51 h 270"/>
                        <a:gd name="T16" fmla="*/ 213 w 214"/>
                        <a:gd name="T17" fmla="*/ 100 h 270"/>
                        <a:gd name="T18" fmla="*/ 214 w 214"/>
                        <a:gd name="T19" fmla="*/ 137 h 270"/>
                        <a:gd name="T20" fmla="*/ 202 w 214"/>
                        <a:gd name="T21" fmla="*/ 174 h 270"/>
                        <a:gd name="T22" fmla="*/ 180 w 214"/>
                        <a:gd name="T23" fmla="*/ 208 h 270"/>
                        <a:gd name="T24" fmla="*/ 159 w 214"/>
                        <a:gd name="T25" fmla="*/ 234 h 270"/>
                        <a:gd name="T26" fmla="*/ 121 w 214"/>
                        <a:gd name="T27" fmla="*/ 263 h 270"/>
                        <a:gd name="T28" fmla="*/ 78 w 214"/>
                        <a:gd name="T29" fmla="*/ 270 h 270"/>
                        <a:gd name="T30" fmla="*/ 38 w 214"/>
                        <a:gd name="T31" fmla="*/ 260 h 270"/>
                        <a:gd name="T32" fmla="*/ 6 w 214"/>
                        <a:gd name="T33" fmla="*/ 228 h 270"/>
                        <a:gd name="T34" fmla="*/ 0 w 214"/>
                        <a:gd name="T35" fmla="*/ 185 h 270"/>
                        <a:gd name="T36" fmla="*/ 12 w 214"/>
                        <a:gd name="T37" fmla="*/ 11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 h="270">
                          <a:moveTo>
                            <a:pt x="12" y="114"/>
                          </a:moveTo>
                          <a:lnTo>
                            <a:pt x="35" y="62"/>
                          </a:lnTo>
                          <a:lnTo>
                            <a:pt x="52" y="43"/>
                          </a:lnTo>
                          <a:lnTo>
                            <a:pt x="75" y="14"/>
                          </a:lnTo>
                          <a:lnTo>
                            <a:pt x="113" y="0"/>
                          </a:lnTo>
                          <a:lnTo>
                            <a:pt x="146" y="5"/>
                          </a:lnTo>
                          <a:lnTo>
                            <a:pt x="172" y="21"/>
                          </a:lnTo>
                          <a:lnTo>
                            <a:pt x="196" y="51"/>
                          </a:lnTo>
                          <a:lnTo>
                            <a:pt x="213" y="100"/>
                          </a:lnTo>
                          <a:lnTo>
                            <a:pt x="214" y="137"/>
                          </a:lnTo>
                          <a:lnTo>
                            <a:pt x="202" y="174"/>
                          </a:lnTo>
                          <a:lnTo>
                            <a:pt x="180" y="208"/>
                          </a:lnTo>
                          <a:lnTo>
                            <a:pt x="159" y="234"/>
                          </a:lnTo>
                          <a:lnTo>
                            <a:pt x="121" y="263"/>
                          </a:lnTo>
                          <a:lnTo>
                            <a:pt x="78" y="270"/>
                          </a:lnTo>
                          <a:lnTo>
                            <a:pt x="38" y="260"/>
                          </a:lnTo>
                          <a:lnTo>
                            <a:pt x="6" y="228"/>
                          </a:lnTo>
                          <a:lnTo>
                            <a:pt x="0" y="185"/>
                          </a:lnTo>
                          <a:lnTo>
                            <a:pt x="12" y="114"/>
                          </a:lnTo>
                          <a:close/>
                        </a:path>
                      </a:pathLst>
                    </a:custGeom>
                    <a:solidFill>
                      <a:srgbClr val="F0F0F0"/>
                    </a:solidFill>
                    <a:ln w="11113">
                      <a:solidFill>
                        <a:srgbClr val="000000"/>
                      </a:solidFill>
                      <a:prstDash val="solid"/>
                      <a:round/>
                      <a:headEnd/>
                      <a:tailEnd/>
                    </a:ln>
                  </p:spPr>
                  <p:txBody>
                    <a:bodyPr/>
                    <a:lstStyle/>
                    <a:p>
                      <a:endParaRPr lang="zh-CN" altLang="en-US"/>
                    </a:p>
                  </p:txBody>
                </p:sp>
                <p:sp>
                  <p:nvSpPr>
                    <p:cNvPr id="72915" name="Oval 211"/>
                    <p:cNvSpPr>
                      <a:spLocks noChangeArrowheads="1"/>
                    </p:cNvSpPr>
                    <p:nvPr/>
                  </p:nvSpPr>
                  <p:spPr bwMode="auto">
                    <a:xfrm>
                      <a:off x="3577" y="1337"/>
                      <a:ext cx="62" cy="67"/>
                    </a:xfrm>
                    <a:prstGeom prst="ellipse">
                      <a:avLst/>
                    </a:prstGeom>
                    <a:solidFill>
                      <a:srgbClr val="000080"/>
                    </a:solidFill>
                    <a:ln w="11113">
                      <a:solidFill>
                        <a:srgbClr val="000000"/>
                      </a:solidFill>
                      <a:round/>
                      <a:headEnd/>
                      <a:tailEnd/>
                    </a:ln>
                  </p:spPr>
                  <p:txBody>
                    <a:bodyPr/>
                    <a:lstStyle/>
                    <a:p>
                      <a:endParaRPr lang="zh-CN" altLang="en-US"/>
                    </a:p>
                  </p:txBody>
                </p:sp>
                <p:sp>
                  <p:nvSpPr>
                    <p:cNvPr id="72916" name="Freeform 212"/>
                    <p:cNvSpPr>
                      <a:spLocks/>
                    </p:cNvSpPr>
                    <p:nvPr/>
                  </p:nvSpPr>
                  <p:spPr bwMode="auto">
                    <a:xfrm>
                      <a:off x="3513" y="1180"/>
                      <a:ext cx="210" cy="171"/>
                    </a:xfrm>
                    <a:custGeom>
                      <a:avLst/>
                      <a:gdLst>
                        <a:gd name="T0" fmla="*/ 208 w 210"/>
                        <a:gd name="T1" fmla="*/ 117 h 171"/>
                        <a:gd name="T2" fmla="*/ 203 w 210"/>
                        <a:gd name="T3" fmla="*/ 103 h 171"/>
                        <a:gd name="T4" fmla="*/ 53 w 210"/>
                        <a:gd name="T5" fmla="*/ 1 h 171"/>
                        <a:gd name="T6" fmla="*/ 39 w 210"/>
                        <a:gd name="T7" fmla="*/ 0 h 171"/>
                        <a:gd name="T8" fmla="*/ 24 w 210"/>
                        <a:gd name="T9" fmla="*/ 6 h 171"/>
                        <a:gd name="T10" fmla="*/ 10 w 210"/>
                        <a:gd name="T11" fmla="*/ 17 h 171"/>
                        <a:gd name="T12" fmla="*/ 0 w 210"/>
                        <a:gd name="T13" fmla="*/ 36 h 171"/>
                        <a:gd name="T14" fmla="*/ 2 w 210"/>
                        <a:gd name="T15" fmla="*/ 52 h 171"/>
                        <a:gd name="T16" fmla="*/ 7 w 210"/>
                        <a:gd name="T17" fmla="*/ 69 h 171"/>
                        <a:gd name="T18" fmla="*/ 16 w 210"/>
                        <a:gd name="T19" fmla="*/ 79 h 171"/>
                        <a:gd name="T20" fmla="*/ 30 w 210"/>
                        <a:gd name="T21" fmla="*/ 87 h 171"/>
                        <a:gd name="T22" fmla="*/ 142 w 210"/>
                        <a:gd name="T23" fmla="*/ 164 h 171"/>
                        <a:gd name="T24" fmla="*/ 152 w 210"/>
                        <a:gd name="T25" fmla="*/ 169 h 171"/>
                        <a:gd name="T26" fmla="*/ 165 w 210"/>
                        <a:gd name="T27" fmla="*/ 171 h 171"/>
                        <a:gd name="T28" fmla="*/ 181 w 210"/>
                        <a:gd name="T29" fmla="*/ 169 h 171"/>
                        <a:gd name="T30" fmla="*/ 195 w 210"/>
                        <a:gd name="T31" fmla="*/ 159 h 171"/>
                        <a:gd name="T32" fmla="*/ 206 w 210"/>
                        <a:gd name="T33" fmla="*/ 145 h 171"/>
                        <a:gd name="T34" fmla="*/ 210 w 210"/>
                        <a:gd name="T35" fmla="*/ 129 h 171"/>
                        <a:gd name="T36" fmla="*/ 208 w 210"/>
                        <a:gd name="T37" fmla="*/ 11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71">
                          <a:moveTo>
                            <a:pt x="208" y="117"/>
                          </a:moveTo>
                          <a:lnTo>
                            <a:pt x="203" y="103"/>
                          </a:lnTo>
                          <a:lnTo>
                            <a:pt x="53" y="1"/>
                          </a:lnTo>
                          <a:lnTo>
                            <a:pt x="39" y="0"/>
                          </a:lnTo>
                          <a:lnTo>
                            <a:pt x="24" y="6"/>
                          </a:lnTo>
                          <a:lnTo>
                            <a:pt x="10" y="17"/>
                          </a:lnTo>
                          <a:lnTo>
                            <a:pt x="0" y="36"/>
                          </a:lnTo>
                          <a:lnTo>
                            <a:pt x="2" y="52"/>
                          </a:lnTo>
                          <a:lnTo>
                            <a:pt x="7" y="69"/>
                          </a:lnTo>
                          <a:lnTo>
                            <a:pt x="16" y="79"/>
                          </a:lnTo>
                          <a:lnTo>
                            <a:pt x="30" y="87"/>
                          </a:lnTo>
                          <a:lnTo>
                            <a:pt x="142" y="164"/>
                          </a:lnTo>
                          <a:lnTo>
                            <a:pt x="152" y="169"/>
                          </a:lnTo>
                          <a:lnTo>
                            <a:pt x="165" y="171"/>
                          </a:lnTo>
                          <a:lnTo>
                            <a:pt x="181" y="169"/>
                          </a:lnTo>
                          <a:lnTo>
                            <a:pt x="195" y="159"/>
                          </a:lnTo>
                          <a:lnTo>
                            <a:pt x="206" y="145"/>
                          </a:lnTo>
                          <a:lnTo>
                            <a:pt x="210" y="129"/>
                          </a:lnTo>
                          <a:lnTo>
                            <a:pt x="208" y="117"/>
                          </a:lnTo>
                          <a:close/>
                        </a:path>
                      </a:pathLst>
                    </a:custGeom>
                    <a:solidFill>
                      <a:srgbClr val="C08040"/>
                    </a:solidFill>
                    <a:ln w="11113">
                      <a:solidFill>
                        <a:srgbClr val="000000"/>
                      </a:solidFill>
                      <a:prstDash val="solid"/>
                      <a:round/>
                      <a:headEnd/>
                      <a:tailEnd/>
                    </a:ln>
                  </p:spPr>
                  <p:txBody>
                    <a:bodyPr/>
                    <a:lstStyle/>
                    <a:p>
                      <a:endParaRPr lang="zh-CN" altLang="en-US"/>
                    </a:p>
                  </p:txBody>
                </p:sp>
              </p:grpSp>
            </p:grpSp>
            <p:grpSp>
              <p:nvGrpSpPr>
                <p:cNvPr id="72917" name="Group 213"/>
                <p:cNvGrpSpPr>
                  <a:grpSpLocks/>
                </p:cNvGrpSpPr>
                <p:nvPr/>
              </p:nvGrpSpPr>
              <p:grpSpPr bwMode="auto">
                <a:xfrm>
                  <a:off x="3224" y="1181"/>
                  <a:ext cx="490" cy="444"/>
                  <a:chOff x="3224" y="1181"/>
                  <a:chExt cx="490" cy="444"/>
                </a:xfrm>
              </p:grpSpPr>
              <p:sp>
                <p:nvSpPr>
                  <p:cNvPr id="72918" name="Freeform 214"/>
                  <p:cNvSpPr>
                    <a:spLocks/>
                  </p:cNvSpPr>
                  <p:nvPr/>
                </p:nvSpPr>
                <p:spPr bwMode="auto">
                  <a:xfrm>
                    <a:off x="3386" y="1274"/>
                    <a:ext cx="328" cy="351"/>
                  </a:xfrm>
                  <a:custGeom>
                    <a:avLst/>
                    <a:gdLst>
                      <a:gd name="T0" fmla="*/ 119 w 328"/>
                      <a:gd name="T1" fmla="*/ 0 h 351"/>
                      <a:gd name="T2" fmla="*/ 175 w 328"/>
                      <a:gd name="T3" fmla="*/ 40 h 351"/>
                      <a:gd name="T4" fmla="*/ 246 w 328"/>
                      <a:gd name="T5" fmla="*/ 115 h 351"/>
                      <a:gd name="T6" fmla="*/ 280 w 328"/>
                      <a:gd name="T7" fmla="*/ 158 h 351"/>
                      <a:gd name="T8" fmla="*/ 303 w 328"/>
                      <a:gd name="T9" fmla="*/ 191 h 351"/>
                      <a:gd name="T10" fmla="*/ 322 w 328"/>
                      <a:gd name="T11" fmla="*/ 225 h 351"/>
                      <a:gd name="T12" fmla="*/ 328 w 328"/>
                      <a:gd name="T13" fmla="*/ 263 h 351"/>
                      <a:gd name="T14" fmla="*/ 328 w 328"/>
                      <a:gd name="T15" fmla="*/ 297 h 351"/>
                      <a:gd name="T16" fmla="*/ 312 w 328"/>
                      <a:gd name="T17" fmla="*/ 327 h 351"/>
                      <a:gd name="T18" fmla="*/ 290 w 328"/>
                      <a:gd name="T19" fmla="*/ 345 h 351"/>
                      <a:gd name="T20" fmla="*/ 239 w 328"/>
                      <a:gd name="T21" fmla="*/ 351 h 351"/>
                      <a:gd name="T22" fmla="*/ 174 w 328"/>
                      <a:gd name="T23" fmla="*/ 333 h 351"/>
                      <a:gd name="T24" fmla="*/ 115 w 328"/>
                      <a:gd name="T25" fmla="*/ 314 h 351"/>
                      <a:gd name="T26" fmla="*/ 84 w 328"/>
                      <a:gd name="T27" fmla="*/ 292 h 351"/>
                      <a:gd name="T28" fmla="*/ 37 w 328"/>
                      <a:gd name="T29" fmla="*/ 258 h 351"/>
                      <a:gd name="T30" fmla="*/ 0 w 328"/>
                      <a:gd name="T31" fmla="*/ 197 h 351"/>
                      <a:gd name="T32" fmla="*/ 28 w 328"/>
                      <a:gd name="T33" fmla="*/ 187 h 351"/>
                      <a:gd name="T34" fmla="*/ 59 w 328"/>
                      <a:gd name="T35" fmla="*/ 78 h 351"/>
                      <a:gd name="T36" fmla="*/ 119 w 328"/>
                      <a:gd name="T3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51">
                        <a:moveTo>
                          <a:pt x="119" y="0"/>
                        </a:moveTo>
                        <a:lnTo>
                          <a:pt x="175" y="40"/>
                        </a:lnTo>
                        <a:lnTo>
                          <a:pt x="246" y="115"/>
                        </a:lnTo>
                        <a:lnTo>
                          <a:pt x="280" y="158"/>
                        </a:lnTo>
                        <a:lnTo>
                          <a:pt x="303" y="191"/>
                        </a:lnTo>
                        <a:lnTo>
                          <a:pt x="322" y="225"/>
                        </a:lnTo>
                        <a:lnTo>
                          <a:pt x="328" y="263"/>
                        </a:lnTo>
                        <a:lnTo>
                          <a:pt x="328" y="297"/>
                        </a:lnTo>
                        <a:lnTo>
                          <a:pt x="312" y="327"/>
                        </a:lnTo>
                        <a:lnTo>
                          <a:pt x="290" y="345"/>
                        </a:lnTo>
                        <a:lnTo>
                          <a:pt x="239" y="351"/>
                        </a:lnTo>
                        <a:lnTo>
                          <a:pt x="174" y="333"/>
                        </a:lnTo>
                        <a:lnTo>
                          <a:pt x="115" y="314"/>
                        </a:lnTo>
                        <a:lnTo>
                          <a:pt x="84" y="292"/>
                        </a:lnTo>
                        <a:lnTo>
                          <a:pt x="37" y="258"/>
                        </a:lnTo>
                        <a:lnTo>
                          <a:pt x="0" y="197"/>
                        </a:lnTo>
                        <a:lnTo>
                          <a:pt x="28" y="187"/>
                        </a:lnTo>
                        <a:lnTo>
                          <a:pt x="59" y="78"/>
                        </a:lnTo>
                        <a:lnTo>
                          <a:pt x="119" y="0"/>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72919" name="Group 215"/>
                  <p:cNvGrpSpPr>
                    <a:grpSpLocks/>
                  </p:cNvGrpSpPr>
                  <p:nvPr/>
                </p:nvGrpSpPr>
                <p:grpSpPr bwMode="auto">
                  <a:xfrm>
                    <a:off x="3224" y="1181"/>
                    <a:ext cx="303" cy="315"/>
                    <a:chOff x="3224" y="1181"/>
                    <a:chExt cx="303" cy="315"/>
                  </a:xfrm>
                </p:grpSpPr>
                <p:sp>
                  <p:nvSpPr>
                    <p:cNvPr id="72920" name="Freeform 216"/>
                    <p:cNvSpPr>
                      <a:spLocks/>
                    </p:cNvSpPr>
                    <p:nvPr/>
                  </p:nvSpPr>
                  <p:spPr bwMode="auto">
                    <a:xfrm>
                      <a:off x="3264" y="1246"/>
                      <a:ext cx="215" cy="250"/>
                    </a:xfrm>
                    <a:custGeom>
                      <a:avLst/>
                      <a:gdLst>
                        <a:gd name="T0" fmla="*/ 15 w 215"/>
                        <a:gd name="T1" fmla="*/ 96 h 250"/>
                        <a:gd name="T2" fmla="*/ 34 w 215"/>
                        <a:gd name="T3" fmla="*/ 54 h 250"/>
                        <a:gd name="T4" fmla="*/ 55 w 215"/>
                        <a:gd name="T5" fmla="*/ 30 h 250"/>
                        <a:gd name="T6" fmla="*/ 84 w 215"/>
                        <a:gd name="T7" fmla="*/ 11 h 250"/>
                        <a:gd name="T8" fmla="*/ 127 w 215"/>
                        <a:gd name="T9" fmla="*/ 0 h 250"/>
                        <a:gd name="T10" fmla="*/ 166 w 215"/>
                        <a:gd name="T11" fmla="*/ 3 h 250"/>
                        <a:gd name="T12" fmla="*/ 190 w 215"/>
                        <a:gd name="T13" fmla="*/ 12 h 250"/>
                        <a:gd name="T14" fmla="*/ 203 w 215"/>
                        <a:gd name="T15" fmla="*/ 34 h 250"/>
                        <a:gd name="T16" fmla="*/ 215 w 215"/>
                        <a:gd name="T17" fmla="*/ 67 h 250"/>
                        <a:gd name="T18" fmla="*/ 212 w 215"/>
                        <a:gd name="T19" fmla="*/ 113 h 250"/>
                        <a:gd name="T20" fmla="*/ 203 w 215"/>
                        <a:gd name="T21" fmla="*/ 154 h 250"/>
                        <a:gd name="T22" fmla="*/ 186 w 215"/>
                        <a:gd name="T23" fmla="*/ 191 h 250"/>
                        <a:gd name="T24" fmla="*/ 159 w 215"/>
                        <a:gd name="T25" fmla="*/ 226 h 250"/>
                        <a:gd name="T26" fmla="*/ 114 w 215"/>
                        <a:gd name="T27" fmla="*/ 250 h 250"/>
                        <a:gd name="T28" fmla="*/ 61 w 215"/>
                        <a:gd name="T29" fmla="*/ 245 h 250"/>
                        <a:gd name="T30" fmla="*/ 26 w 215"/>
                        <a:gd name="T31" fmla="*/ 229 h 250"/>
                        <a:gd name="T32" fmla="*/ 0 w 215"/>
                        <a:gd name="T33" fmla="*/ 191 h 250"/>
                        <a:gd name="T34" fmla="*/ 2 w 215"/>
                        <a:gd name="T35" fmla="*/ 142 h 250"/>
                        <a:gd name="T36" fmla="*/ 15 w 215"/>
                        <a:gd name="T37" fmla="*/ 9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250">
                          <a:moveTo>
                            <a:pt x="15" y="96"/>
                          </a:moveTo>
                          <a:lnTo>
                            <a:pt x="34" y="54"/>
                          </a:lnTo>
                          <a:lnTo>
                            <a:pt x="55" y="30"/>
                          </a:lnTo>
                          <a:lnTo>
                            <a:pt x="84" y="11"/>
                          </a:lnTo>
                          <a:lnTo>
                            <a:pt x="127" y="0"/>
                          </a:lnTo>
                          <a:lnTo>
                            <a:pt x="166" y="3"/>
                          </a:lnTo>
                          <a:lnTo>
                            <a:pt x="190" y="12"/>
                          </a:lnTo>
                          <a:lnTo>
                            <a:pt x="203" y="34"/>
                          </a:lnTo>
                          <a:lnTo>
                            <a:pt x="215" y="67"/>
                          </a:lnTo>
                          <a:lnTo>
                            <a:pt x="212" y="113"/>
                          </a:lnTo>
                          <a:lnTo>
                            <a:pt x="203" y="154"/>
                          </a:lnTo>
                          <a:lnTo>
                            <a:pt x="186" y="191"/>
                          </a:lnTo>
                          <a:lnTo>
                            <a:pt x="159" y="226"/>
                          </a:lnTo>
                          <a:lnTo>
                            <a:pt x="114" y="250"/>
                          </a:lnTo>
                          <a:lnTo>
                            <a:pt x="61" y="245"/>
                          </a:lnTo>
                          <a:lnTo>
                            <a:pt x="26" y="229"/>
                          </a:lnTo>
                          <a:lnTo>
                            <a:pt x="0" y="191"/>
                          </a:lnTo>
                          <a:lnTo>
                            <a:pt x="2" y="142"/>
                          </a:lnTo>
                          <a:lnTo>
                            <a:pt x="15" y="96"/>
                          </a:lnTo>
                          <a:close/>
                        </a:path>
                      </a:pathLst>
                    </a:custGeom>
                    <a:solidFill>
                      <a:srgbClr val="F0F0F0"/>
                    </a:solidFill>
                    <a:ln w="11113">
                      <a:solidFill>
                        <a:srgbClr val="000000"/>
                      </a:solidFill>
                      <a:prstDash val="solid"/>
                      <a:round/>
                      <a:headEnd/>
                      <a:tailEnd/>
                    </a:ln>
                  </p:spPr>
                  <p:txBody>
                    <a:bodyPr/>
                    <a:lstStyle/>
                    <a:p>
                      <a:endParaRPr lang="zh-CN" altLang="en-US"/>
                    </a:p>
                  </p:txBody>
                </p:sp>
                <p:sp>
                  <p:nvSpPr>
                    <p:cNvPr id="72921" name="Oval 217"/>
                    <p:cNvSpPr>
                      <a:spLocks noChangeArrowheads="1"/>
                    </p:cNvSpPr>
                    <p:nvPr/>
                  </p:nvSpPr>
                  <p:spPr bwMode="auto">
                    <a:xfrm>
                      <a:off x="3305" y="1386"/>
                      <a:ext cx="61" cy="69"/>
                    </a:xfrm>
                    <a:prstGeom prst="ellipse">
                      <a:avLst/>
                    </a:prstGeom>
                    <a:solidFill>
                      <a:srgbClr val="000080"/>
                    </a:solidFill>
                    <a:ln w="11113">
                      <a:solidFill>
                        <a:srgbClr val="000000"/>
                      </a:solidFill>
                      <a:round/>
                      <a:headEnd/>
                      <a:tailEnd/>
                    </a:ln>
                  </p:spPr>
                  <p:txBody>
                    <a:bodyPr/>
                    <a:lstStyle/>
                    <a:p>
                      <a:endParaRPr lang="zh-CN" altLang="en-US"/>
                    </a:p>
                  </p:txBody>
                </p:sp>
                <p:sp>
                  <p:nvSpPr>
                    <p:cNvPr id="72922" name="Freeform 218"/>
                    <p:cNvSpPr>
                      <a:spLocks/>
                    </p:cNvSpPr>
                    <p:nvPr/>
                  </p:nvSpPr>
                  <p:spPr bwMode="auto">
                    <a:xfrm>
                      <a:off x="3224" y="1181"/>
                      <a:ext cx="303" cy="169"/>
                    </a:xfrm>
                    <a:custGeom>
                      <a:avLst/>
                      <a:gdLst>
                        <a:gd name="T0" fmla="*/ 9 w 303"/>
                        <a:gd name="T1" fmla="*/ 99 h 169"/>
                        <a:gd name="T2" fmla="*/ 24 w 303"/>
                        <a:gd name="T3" fmla="*/ 89 h 169"/>
                        <a:gd name="T4" fmla="*/ 249 w 303"/>
                        <a:gd name="T5" fmla="*/ 1 h 169"/>
                        <a:gd name="T6" fmla="*/ 264 w 303"/>
                        <a:gd name="T7" fmla="*/ 0 h 169"/>
                        <a:gd name="T8" fmla="*/ 278 w 303"/>
                        <a:gd name="T9" fmla="*/ 6 h 169"/>
                        <a:gd name="T10" fmla="*/ 293 w 303"/>
                        <a:gd name="T11" fmla="*/ 17 h 169"/>
                        <a:gd name="T12" fmla="*/ 303 w 303"/>
                        <a:gd name="T13" fmla="*/ 36 h 169"/>
                        <a:gd name="T14" fmla="*/ 301 w 303"/>
                        <a:gd name="T15" fmla="*/ 52 h 169"/>
                        <a:gd name="T16" fmla="*/ 296 w 303"/>
                        <a:gd name="T17" fmla="*/ 69 h 169"/>
                        <a:gd name="T18" fmla="*/ 287 w 303"/>
                        <a:gd name="T19" fmla="*/ 79 h 169"/>
                        <a:gd name="T20" fmla="*/ 273 w 303"/>
                        <a:gd name="T21" fmla="*/ 87 h 169"/>
                        <a:gd name="T22" fmla="*/ 57 w 303"/>
                        <a:gd name="T23" fmla="*/ 168 h 169"/>
                        <a:gd name="T24" fmla="*/ 44 w 303"/>
                        <a:gd name="T25" fmla="*/ 169 h 169"/>
                        <a:gd name="T26" fmla="*/ 30 w 303"/>
                        <a:gd name="T27" fmla="*/ 165 h 169"/>
                        <a:gd name="T28" fmla="*/ 18 w 303"/>
                        <a:gd name="T29" fmla="*/ 158 h 169"/>
                        <a:gd name="T30" fmla="*/ 6 w 303"/>
                        <a:gd name="T31" fmla="*/ 148 h 169"/>
                        <a:gd name="T32" fmla="*/ 0 w 303"/>
                        <a:gd name="T33" fmla="*/ 133 h 169"/>
                        <a:gd name="T34" fmla="*/ 2 w 303"/>
                        <a:gd name="T35" fmla="*/ 114 h 169"/>
                        <a:gd name="T36" fmla="*/ 9 w 303"/>
                        <a:gd name="T37"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3" h="169">
                          <a:moveTo>
                            <a:pt x="9" y="99"/>
                          </a:moveTo>
                          <a:lnTo>
                            <a:pt x="24" y="89"/>
                          </a:lnTo>
                          <a:lnTo>
                            <a:pt x="249" y="1"/>
                          </a:lnTo>
                          <a:lnTo>
                            <a:pt x="264" y="0"/>
                          </a:lnTo>
                          <a:lnTo>
                            <a:pt x="278" y="6"/>
                          </a:lnTo>
                          <a:lnTo>
                            <a:pt x="293" y="17"/>
                          </a:lnTo>
                          <a:lnTo>
                            <a:pt x="303" y="36"/>
                          </a:lnTo>
                          <a:lnTo>
                            <a:pt x="301" y="52"/>
                          </a:lnTo>
                          <a:lnTo>
                            <a:pt x="296" y="69"/>
                          </a:lnTo>
                          <a:lnTo>
                            <a:pt x="287" y="79"/>
                          </a:lnTo>
                          <a:lnTo>
                            <a:pt x="273" y="87"/>
                          </a:lnTo>
                          <a:lnTo>
                            <a:pt x="57" y="168"/>
                          </a:lnTo>
                          <a:lnTo>
                            <a:pt x="44" y="169"/>
                          </a:lnTo>
                          <a:lnTo>
                            <a:pt x="30" y="165"/>
                          </a:lnTo>
                          <a:lnTo>
                            <a:pt x="18" y="158"/>
                          </a:lnTo>
                          <a:lnTo>
                            <a:pt x="6" y="148"/>
                          </a:lnTo>
                          <a:lnTo>
                            <a:pt x="0" y="133"/>
                          </a:lnTo>
                          <a:lnTo>
                            <a:pt x="2" y="114"/>
                          </a:lnTo>
                          <a:lnTo>
                            <a:pt x="9" y="99"/>
                          </a:lnTo>
                          <a:close/>
                        </a:path>
                      </a:pathLst>
                    </a:custGeom>
                    <a:solidFill>
                      <a:srgbClr val="C08040"/>
                    </a:solidFill>
                    <a:ln w="11113">
                      <a:solidFill>
                        <a:srgbClr val="000000"/>
                      </a:solidFill>
                      <a:prstDash val="solid"/>
                      <a:round/>
                      <a:headEnd/>
                      <a:tailEnd/>
                    </a:ln>
                  </p:spPr>
                  <p:txBody>
                    <a:bodyPr/>
                    <a:lstStyle/>
                    <a:p>
                      <a:endParaRPr lang="zh-CN" altLang="en-US"/>
                    </a:p>
                  </p:txBody>
                </p:sp>
              </p:grpSp>
            </p:grpSp>
          </p:grpSp>
          <p:grpSp>
            <p:nvGrpSpPr>
              <p:cNvPr id="72923" name="Group 219"/>
              <p:cNvGrpSpPr>
                <a:grpSpLocks/>
              </p:cNvGrpSpPr>
              <p:nvPr/>
            </p:nvGrpSpPr>
            <p:grpSpPr bwMode="auto">
              <a:xfrm>
                <a:off x="1401" y="1361"/>
                <a:ext cx="1499" cy="1503"/>
                <a:chOff x="1401" y="1361"/>
                <a:chExt cx="1499" cy="1503"/>
              </a:xfrm>
            </p:grpSpPr>
            <p:grpSp>
              <p:nvGrpSpPr>
                <p:cNvPr id="72924" name="Group 220"/>
                <p:cNvGrpSpPr>
                  <a:grpSpLocks/>
                </p:cNvGrpSpPr>
                <p:nvPr/>
              </p:nvGrpSpPr>
              <p:grpSpPr bwMode="auto">
                <a:xfrm>
                  <a:off x="1580" y="1875"/>
                  <a:ext cx="1320" cy="935"/>
                  <a:chOff x="1580" y="1875"/>
                  <a:chExt cx="1320" cy="935"/>
                </a:xfrm>
              </p:grpSpPr>
              <p:sp>
                <p:nvSpPr>
                  <p:cNvPr id="72925" name="Freeform 221"/>
                  <p:cNvSpPr>
                    <a:spLocks/>
                  </p:cNvSpPr>
                  <p:nvPr/>
                </p:nvSpPr>
                <p:spPr bwMode="auto">
                  <a:xfrm>
                    <a:off x="1580" y="1875"/>
                    <a:ext cx="1320" cy="706"/>
                  </a:xfrm>
                  <a:custGeom>
                    <a:avLst/>
                    <a:gdLst>
                      <a:gd name="T0" fmla="*/ 0 w 1320"/>
                      <a:gd name="T1" fmla="*/ 313 h 706"/>
                      <a:gd name="T2" fmla="*/ 104 w 1320"/>
                      <a:gd name="T3" fmla="*/ 313 h 706"/>
                      <a:gd name="T4" fmla="*/ 163 w 1320"/>
                      <a:gd name="T5" fmla="*/ 360 h 706"/>
                      <a:gd name="T6" fmla="*/ 202 w 1320"/>
                      <a:gd name="T7" fmla="*/ 405 h 706"/>
                      <a:gd name="T8" fmla="*/ 285 w 1320"/>
                      <a:gd name="T9" fmla="*/ 431 h 706"/>
                      <a:gd name="T10" fmla="*/ 344 w 1320"/>
                      <a:gd name="T11" fmla="*/ 508 h 706"/>
                      <a:gd name="T12" fmla="*/ 437 w 1320"/>
                      <a:gd name="T13" fmla="*/ 547 h 706"/>
                      <a:gd name="T14" fmla="*/ 553 w 1320"/>
                      <a:gd name="T15" fmla="*/ 626 h 706"/>
                      <a:gd name="T16" fmla="*/ 695 w 1320"/>
                      <a:gd name="T17" fmla="*/ 666 h 706"/>
                      <a:gd name="T18" fmla="*/ 884 w 1320"/>
                      <a:gd name="T19" fmla="*/ 699 h 706"/>
                      <a:gd name="T20" fmla="*/ 1069 w 1320"/>
                      <a:gd name="T21" fmla="*/ 706 h 706"/>
                      <a:gd name="T22" fmla="*/ 1234 w 1320"/>
                      <a:gd name="T23" fmla="*/ 627 h 706"/>
                      <a:gd name="T24" fmla="*/ 1320 w 1320"/>
                      <a:gd name="T25" fmla="*/ 508 h 706"/>
                      <a:gd name="T26" fmla="*/ 1132 w 1320"/>
                      <a:gd name="T27" fmla="*/ 0 h 706"/>
                      <a:gd name="T28" fmla="*/ 1054 w 1320"/>
                      <a:gd name="T29" fmla="*/ 0 h 706"/>
                      <a:gd name="T30" fmla="*/ 949 w 1320"/>
                      <a:gd name="T31" fmla="*/ 58 h 706"/>
                      <a:gd name="T32" fmla="*/ 741 w 1320"/>
                      <a:gd name="T33" fmla="*/ 262 h 706"/>
                      <a:gd name="T34" fmla="*/ 650 w 1320"/>
                      <a:gd name="T35" fmla="*/ 242 h 706"/>
                      <a:gd name="T36" fmla="*/ 475 w 1320"/>
                      <a:gd name="T37" fmla="*/ 203 h 706"/>
                      <a:gd name="T38" fmla="*/ 370 w 1320"/>
                      <a:gd name="T39" fmla="*/ 157 h 706"/>
                      <a:gd name="T40" fmla="*/ 213 w 1320"/>
                      <a:gd name="T41" fmla="*/ 65 h 706"/>
                      <a:gd name="T42" fmla="*/ 169 w 1320"/>
                      <a:gd name="T43" fmla="*/ 65 h 706"/>
                      <a:gd name="T44" fmla="*/ 58 w 1320"/>
                      <a:gd name="T45" fmla="*/ 99 h 706"/>
                      <a:gd name="T46" fmla="*/ 0 w 1320"/>
                      <a:gd name="T47" fmla="*/ 313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0" h="706">
                        <a:moveTo>
                          <a:pt x="0" y="313"/>
                        </a:moveTo>
                        <a:lnTo>
                          <a:pt x="104" y="313"/>
                        </a:lnTo>
                        <a:lnTo>
                          <a:pt x="163" y="360"/>
                        </a:lnTo>
                        <a:lnTo>
                          <a:pt x="202" y="405"/>
                        </a:lnTo>
                        <a:lnTo>
                          <a:pt x="285" y="431"/>
                        </a:lnTo>
                        <a:lnTo>
                          <a:pt x="344" y="508"/>
                        </a:lnTo>
                        <a:lnTo>
                          <a:pt x="437" y="547"/>
                        </a:lnTo>
                        <a:lnTo>
                          <a:pt x="553" y="626"/>
                        </a:lnTo>
                        <a:lnTo>
                          <a:pt x="695" y="666"/>
                        </a:lnTo>
                        <a:lnTo>
                          <a:pt x="884" y="699"/>
                        </a:lnTo>
                        <a:lnTo>
                          <a:pt x="1069" y="706"/>
                        </a:lnTo>
                        <a:lnTo>
                          <a:pt x="1234" y="627"/>
                        </a:lnTo>
                        <a:lnTo>
                          <a:pt x="1320" y="508"/>
                        </a:lnTo>
                        <a:lnTo>
                          <a:pt x="1132" y="0"/>
                        </a:lnTo>
                        <a:lnTo>
                          <a:pt x="1054" y="0"/>
                        </a:lnTo>
                        <a:lnTo>
                          <a:pt x="949" y="58"/>
                        </a:lnTo>
                        <a:lnTo>
                          <a:pt x="741" y="262"/>
                        </a:lnTo>
                        <a:lnTo>
                          <a:pt x="650" y="242"/>
                        </a:lnTo>
                        <a:lnTo>
                          <a:pt x="475" y="203"/>
                        </a:lnTo>
                        <a:lnTo>
                          <a:pt x="370" y="157"/>
                        </a:lnTo>
                        <a:lnTo>
                          <a:pt x="213" y="65"/>
                        </a:lnTo>
                        <a:lnTo>
                          <a:pt x="169" y="65"/>
                        </a:lnTo>
                        <a:lnTo>
                          <a:pt x="58" y="99"/>
                        </a:lnTo>
                        <a:lnTo>
                          <a:pt x="0" y="313"/>
                        </a:lnTo>
                        <a:close/>
                      </a:path>
                    </a:pathLst>
                  </a:custGeom>
                  <a:solidFill>
                    <a:srgbClr val="00FFFF"/>
                  </a:solidFill>
                  <a:ln w="11113">
                    <a:solidFill>
                      <a:srgbClr val="000000"/>
                    </a:solidFill>
                    <a:prstDash val="solid"/>
                    <a:round/>
                    <a:headEnd/>
                    <a:tailEnd/>
                  </a:ln>
                </p:spPr>
                <p:txBody>
                  <a:bodyPr/>
                  <a:lstStyle/>
                  <a:p>
                    <a:endParaRPr lang="zh-CN" altLang="en-US"/>
                  </a:p>
                </p:txBody>
              </p:sp>
              <p:sp>
                <p:nvSpPr>
                  <p:cNvPr id="72926" name="Freeform 222"/>
                  <p:cNvSpPr>
                    <a:spLocks/>
                  </p:cNvSpPr>
                  <p:nvPr/>
                </p:nvSpPr>
                <p:spPr bwMode="auto">
                  <a:xfrm>
                    <a:off x="2339" y="2580"/>
                    <a:ext cx="179" cy="230"/>
                  </a:xfrm>
                  <a:custGeom>
                    <a:avLst/>
                    <a:gdLst>
                      <a:gd name="T0" fmla="*/ 179 w 179"/>
                      <a:gd name="T1" fmla="*/ 0 h 230"/>
                      <a:gd name="T2" fmla="*/ 150 w 179"/>
                      <a:gd name="T3" fmla="*/ 59 h 230"/>
                      <a:gd name="T4" fmla="*/ 131 w 179"/>
                      <a:gd name="T5" fmla="*/ 95 h 230"/>
                      <a:gd name="T6" fmla="*/ 88 w 179"/>
                      <a:gd name="T7" fmla="*/ 132 h 230"/>
                      <a:gd name="T8" fmla="*/ 56 w 179"/>
                      <a:gd name="T9" fmla="*/ 175 h 230"/>
                      <a:gd name="T10" fmla="*/ 20 w 179"/>
                      <a:gd name="T11" fmla="*/ 211 h 230"/>
                      <a:gd name="T12" fmla="*/ 0 w 179"/>
                      <a:gd name="T13" fmla="*/ 230 h 230"/>
                      <a:gd name="T14" fmla="*/ 26 w 179"/>
                      <a:gd name="T15" fmla="*/ 227 h 230"/>
                      <a:gd name="T16" fmla="*/ 53 w 179"/>
                      <a:gd name="T17" fmla="*/ 211 h 230"/>
                      <a:gd name="T18" fmla="*/ 85 w 179"/>
                      <a:gd name="T19" fmla="*/ 195 h 230"/>
                      <a:gd name="T20" fmla="*/ 101 w 179"/>
                      <a:gd name="T21" fmla="*/ 185 h 230"/>
                      <a:gd name="T22" fmla="*/ 108 w 179"/>
                      <a:gd name="T23" fmla="*/ 162 h 230"/>
                      <a:gd name="T24" fmla="*/ 121 w 179"/>
                      <a:gd name="T25" fmla="*/ 142 h 230"/>
                      <a:gd name="T26" fmla="*/ 138 w 179"/>
                      <a:gd name="T27" fmla="*/ 117 h 230"/>
                      <a:gd name="T28" fmla="*/ 156 w 179"/>
                      <a:gd name="T29" fmla="*/ 95 h 230"/>
                      <a:gd name="T30" fmla="*/ 169 w 179"/>
                      <a:gd name="T31" fmla="*/ 62 h 230"/>
                      <a:gd name="T32" fmla="*/ 179 w 179"/>
                      <a:gd name="T33"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30">
                        <a:moveTo>
                          <a:pt x="179" y="0"/>
                        </a:moveTo>
                        <a:lnTo>
                          <a:pt x="150" y="59"/>
                        </a:lnTo>
                        <a:lnTo>
                          <a:pt x="131" y="95"/>
                        </a:lnTo>
                        <a:lnTo>
                          <a:pt x="88" y="132"/>
                        </a:lnTo>
                        <a:lnTo>
                          <a:pt x="56" y="175"/>
                        </a:lnTo>
                        <a:lnTo>
                          <a:pt x="20" y="211"/>
                        </a:lnTo>
                        <a:lnTo>
                          <a:pt x="0" y="230"/>
                        </a:lnTo>
                        <a:lnTo>
                          <a:pt x="26" y="227"/>
                        </a:lnTo>
                        <a:lnTo>
                          <a:pt x="53" y="211"/>
                        </a:lnTo>
                        <a:lnTo>
                          <a:pt x="85" y="195"/>
                        </a:lnTo>
                        <a:lnTo>
                          <a:pt x="101" y="185"/>
                        </a:lnTo>
                        <a:lnTo>
                          <a:pt x="108" y="162"/>
                        </a:lnTo>
                        <a:lnTo>
                          <a:pt x="121" y="142"/>
                        </a:lnTo>
                        <a:lnTo>
                          <a:pt x="138" y="117"/>
                        </a:lnTo>
                        <a:lnTo>
                          <a:pt x="156" y="95"/>
                        </a:lnTo>
                        <a:lnTo>
                          <a:pt x="169" y="62"/>
                        </a:lnTo>
                        <a:lnTo>
                          <a:pt x="179" y="0"/>
                        </a:lnTo>
                        <a:close/>
                      </a:path>
                    </a:pathLst>
                  </a:custGeom>
                  <a:solidFill>
                    <a:srgbClr val="00C0E0"/>
                  </a:solidFill>
                  <a:ln w="11113">
                    <a:solidFill>
                      <a:srgbClr val="00C0E0"/>
                    </a:solidFill>
                    <a:prstDash val="solid"/>
                    <a:round/>
                    <a:headEnd/>
                    <a:tailEnd/>
                  </a:ln>
                </p:spPr>
                <p:txBody>
                  <a:bodyPr/>
                  <a:lstStyle/>
                  <a:p>
                    <a:endParaRPr lang="zh-CN" altLang="en-US"/>
                  </a:p>
                </p:txBody>
              </p:sp>
            </p:grpSp>
            <p:grpSp>
              <p:nvGrpSpPr>
                <p:cNvPr id="72927" name="Group 223"/>
                <p:cNvGrpSpPr>
                  <a:grpSpLocks/>
                </p:cNvGrpSpPr>
                <p:nvPr/>
              </p:nvGrpSpPr>
              <p:grpSpPr bwMode="auto">
                <a:xfrm>
                  <a:off x="1401" y="1361"/>
                  <a:ext cx="1050" cy="1503"/>
                  <a:chOff x="1401" y="1361"/>
                  <a:chExt cx="1050" cy="1503"/>
                </a:xfrm>
              </p:grpSpPr>
              <p:grpSp>
                <p:nvGrpSpPr>
                  <p:cNvPr id="72928" name="Group 224"/>
                  <p:cNvGrpSpPr>
                    <a:grpSpLocks/>
                  </p:cNvGrpSpPr>
                  <p:nvPr/>
                </p:nvGrpSpPr>
                <p:grpSpPr bwMode="auto">
                  <a:xfrm>
                    <a:off x="1401" y="1361"/>
                    <a:ext cx="1050" cy="1503"/>
                    <a:chOff x="1401" y="1361"/>
                    <a:chExt cx="1050" cy="1503"/>
                  </a:xfrm>
                </p:grpSpPr>
                <p:grpSp>
                  <p:nvGrpSpPr>
                    <p:cNvPr id="72929" name="Group 225"/>
                    <p:cNvGrpSpPr>
                      <a:grpSpLocks/>
                    </p:cNvGrpSpPr>
                    <p:nvPr/>
                  </p:nvGrpSpPr>
                  <p:grpSpPr bwMode="auto">
                    <a:xfrm>
                      <a:off x="1401" y="1419"/>
                      <a:ext cx="841" cy="1445"/>
                      <a:chOff x="1401" y="1419"/>
                      <a:chExt cx="841" cy="1445"/>
                    </a:xfrm>
                  </p:grpSpPr>
                  <p:sp>
                    <p:nvSpPr>
                      <p:cNvPr id="72930" name="Freeform 226"/>
                      <p:cNvSpPr>
                        <a:spLocks/>
                      </p:cNvSpPr>
                      <p:nvPr/>
                    </p:nvSpPr>
                    <p:spPr bwMode="auto">
                      <a:xfrm>
                        <a:off x="1673" y="1472"/>
                        <a:ext cx="533"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1" name="Freeform 227"/>
                      <p:cNvSpPr>
                        <a:spLocks/>
                      </p:cNvSpPr>
                      <p:nvPr/>
                    </p:nvSpPr>
                    <p:spPr bwMode="auto">
                      <a:xfrm>
                        <a:off x="1465" y="1693"/>
                        <a:ext cx="534" cy="735"/>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2" name="Freeform 228"/>
                      <p:cNvSpPr>
                        <a:spLocks/>
                      </p:cNvSpPr>
                      <p:nvPr/>
                    </p:nvSpPr>
                    <p:spPr bwMode="auto">
                      <a:xfrm>
                        <a:off x="1524" y="1419"/>
                        <a:ext cx="533" cy="737"/>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3" name="Freeform 229"/>
                      <p:cNvSpPr>
                        <a:spLocks/>
                      </p:cNvSpPr>
                      <p:nvPr/>
                    </p:nvSpPr>
                    <p:spPr bwMode="auto">
                      <a:xfrm>
                        <a:off x="1569" y="1966"/>
                        <a:ext cx="533" cy="737"/>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4" name="Freeform 230"/>
                      <p:cNvSpPr>
                        <a:spLocks/>
                      </p:cNvSpPr>
                      <p:nvPr/>
                    </p:nvSpPr>
                    <p:spPr bwMode="auto">
                      <a:xfrm>
                        <a:off x="1640" y="1751"/>
                        <a:ext cx="533"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5" name="Freeform 231"/>
                      <p:cNvSpPr>
                        <a:spLocks/>
                      </p:cNvSpPr>
                      <p:nvPr/>
                    </p:nvSpPr>
                    <p:spPr bwMode="auto">
                      <a:xfrm>
                        <a:off x="1507" y="1800"/>
                        <a:ext cx="735" cy="534"/>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6" name="Freeform 232"/>
                      <p:cNvSpPr>
                        <a:spLocks/>
                      </p:cNvSpPr>
                      <p:nvPr/>
                    </p:nvSpPr>
                    <p:spPr bwMode="auto">
                      <a:xfrm>
                        <a:off x="1401" y="1908"/>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37" name="Freeform 233"/>
                      <p:cNvSpPr>
                        <a:spLocks/>
                      </p:cNvSpPr>
                      <p:nvPr/>
                    </p:nvSpPr>
                    <p:spPr bwMode="auto">
                      <a:xfrm>
                        <a:off x="1401" y="2130"/>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rgbClr val="00FF00"/>
                      </a:solidFill>
                      <a:ln w="11113">
                        <a:solidFill>
                          <a:srgbClr val="008000"/>
                        </a:solidFill>
                        <a:prstDash val="solid"/>
                        <a:round/>
                        <a:headEnd/>
                        <a:tailEnd/>
                      </a:ln>
                    </p:spPr>
                    <p:txBody>
                      <a:bodyPr/>
                      <a:lstStyle/>
                      <a:p>
                        <a:endParaRPr lang="zh-CN" altLang="en-US"/>
                      </a:p>
                    </p:txBody>
                  </p:sp>
                </p:grpSp>
                <p:grpSp>
                  <p:nvGrpSpPr>
                    <p:cNvPr id="72938" name="Group 234"/>
                    <p:cNvGrpSpPr>
                      <a:grpSpLocks/>
                    </p:cNvGrpSpPr>
                    <p:nvPr/>
                  </p:nvGrpSpPr>
                  <p:grpSpPr bwMode="auto">
                    <a:xfrm>
                      <a:off x="1610" y="1361"/>
                      <a:ext cx="841" cy="1445"/>
                      <a:chOff x="1610" y="1361"/>
                      <a:chExt cx="841" cy="1445"/>
                    </a:xfrm>
                  </p:grpSpPr>
                  <p:sp>
                    <p:nvSpPr>
                      <p:cNvPr id="72939" name="Freeform 235"/>
                      <p:cNvSpPr>
                        <a:spLocks/>
                      </p:cNvSpPr>
                      <p:nvPr/>
                    </p:nvSpPr>
                    <p:spPr bwMode="auto">
                      <a:xfrm>
                        <a:off x="1645" y="1412"/>
                        <a:ext cx="532"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0" name="Freeform 236"/>
                      <p:cNvSpPr>
                        <a:spLocks/>
                      </p:cNvSpPr>
                      <p:nvPr/>
                    </p:nvSpPr>
                    <p:spPr bwMode="auto">
                      <a:xfrm>
                        <a:off x="1853" y="1634"/>
                        <a:ext cx="533"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1" name="Freeform 237"/>
                      <p:cNvSpPr>
                        <a:spLocks/>
                      </p:cNvSpPr>
                      <p:nvPr/>
                    </p:nvSpPr>
                    <p:spPr bwMode="auto">
                      <a:xfrm>
                        <a:off x="1793" y="1361"/>
                        <a:ext cx="534"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2" name="Freeform 238"/>
                      <p:cNvSpPr>
                        <a:spLocks/>
                      </p:cNvSpPr>
                      <p:nvPr/>
                    </p:nvSpPr>
                    <p:spPr bwMode="auto">
                      <a:xfrm>
                        <a:off x="1749" y="1908"/>
                        <a:ext cx="533"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3" name="Freeform 239"/>
                      <p:cNvSpPr>
                        <a:spLocks/>
                      </p:cNvSpPr>
                      <p:nvPr/>
                    </p:nvSpPr>
                    <p:spPr bwMode="auto">
                      <a:xfrm>
                        <a:off x="1678" y="1693"/>
                        <a:ext cx="532" cy="735"/>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4" name="Freeform 240"/>
                      <p:cNvSpPr>
                        <a:spLocks/>
                      </p:cNvSpPr>
                      <p:nvPr/>
                    </p:nvSpPr>
                    <p:spPr bwMode="auto">
                      <a:xfrm>
                        <a:off x="1610" y="1742"/>
                        <a:ext cx="733" cy="534"/>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5" name="Freeform 241"/>
                      <p:cNvSpPr>
                        <a:spLocks/>
                      </p:cNvSpPr>
                      <p:nvPr/>
                    </p:nvSpPr>
                    <p:spPr bwMode="auto">
                      <a:xfrm>
                        <a:off x="1918" y="1849"/>
                        <a:ext cx="533" cy="737"/>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72946" name="Freeform 242"/>
                      <p:cNvSpPr>
                        <a:spLocks/>
                      </p:cNvSpPr>
                      <p:nvPr/>
                    </p:nvSpPr>
                    <p:spPr bwMode="auto">
                      <a:xfrm>
                        <a:off x="1918" y="2072"/>
                        <a:ext cx="533"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rgbClr val="00FF00"/>
                      </a:solidFill>
                      <a:ln w="11113">
                        <a:solidFill>
                          <a:srgbClr val="008000"/>
                        </a:solidFill>
                        <a:prstDash val="solid"/>
                        <a:round/>
                        <a:headEnd/>
                        <a:tailEnd/>
                      </a:ln>
                    </p:spPr>
                    <p:txBody>
                      <a:bodyPr/>
                      <a:lstStyle/>
                      <a:p>
                        <a:endParaRPr lang="zh-CN" altLang="en-US"/>
                      </a:p>
                    </p:txBody>
                  </p:sp>
                </p:grpSp>
              </p:grpSp>
              <p:grpSp>
                <p:nvGrpSpPr>
                  <p:cNvPr id="72947" name="Group 243"/>
                  <p:cNvGrpSpPr>
                    <a:grpSpLocks/>
                  </p:cNvGrpSpPr>
                  <p:nvPr/>
                </p:nvGrpSpPr>
                <p:grpSpPr bwMode="auto">
                  <a:xfrm>
                    <a:off x="1417" y="1859"/>
                    <a:ext cx="382" cy="480"/>
                    <a:chOff x="1417" y="1859"/>
                    <a:chExt cx="382" cy="480"/>
                  </a:xfrm>
                </p:grpSpPr>
                <p:sp>
                  <p:nvSpPr>
                    <p:cNvPr id="72948" name="Freeform 244"/>
                    <p:cNvSpPr>
                      <a:spLocks/>
                    </p:cNvSpPr>
                    <p:nvPr/>
                  </p:nvSpPr>
                  <p:spPr bwMode="auto">
                    <a:xfrm>
                      <a:off x="1417" y="1859"/>
                      <a:ext cx="382" cy="480"/>
                    </a:xfrm>
                    <a:custGeom>
                      <a:avLst/>
                      <a:gdLst>
                        <a:gd name="T0" fmla="*/ 243 w 382"/>
                        <a:gd name="T1" fmla="*/ 27 h 480"/>
                        <a:gd name="T2" fmla="*/ 310 w 382"/>
                        <a:gd name="T3" fmla="*/ 0 h 480"/>
                        <a:gd name="T4" fmla="*/ 336 w 382"/>
                        <a:gd name="T5" fmla="*/ 3 h 480"/>
                        <a:gd name="T6" fmla="*/ 354 w 382"/>
                        <a:gd name="T7" fmla="*/ 30 h 480"/>
                        <a:gd name="T8" fmla="*/ 345 w 382"/>
                        <a:gd name="T9" fmla="*/ 62 h 480"/>
                        <a:gd name="T10" fmla="*/ 319 w 382"/>
                        <a:gd name="T11" fmla="*/ 84 h 480"/>
                        <a:gd name="T12" fmla="*/ 285 w 382"/>
                        <a:gd name="T13" fmla="*/ 102 h 480"/>
                        <a:gd name="T14" fmla="*/ 240 w 382"/>
                        <a:gd name="T15" fmla="*/ 120 h 480"/>
                        <a:gd name="T16" fmla="*/ 199 w 382"/>
                        <a:gd name="T17" fmla="*/ 126 h 480"/>
                        <a:gd name="T18" fmla="*/ 166 w 382"/>
                        <a:gd name="T19" fmla="*/ 130 h 480"/>
                        <a:gd name="T20" fmla="*/ 196 w 382"/>
                        <a:gd name="T21" fmla="*/ 138 h 480"/>
                        <a:gd name="T22" fmla="*/ 232 w 382"/>
                        <a:gd name="T23" fmla="*/ 140 h 480"/>
                        <a:gd name="T24" fmla="*/ 289 w 382"/>
                        <a:gd name="T25" fmla="*/ 121 h 480"/>
                        <a:gd name="T26" fmla="*/ 350 w 382"/>
                        <a:gd name="T27" fmla="*/ 95 h 480"/>
                        <a:gd name="T28" fmla="*/ 368 w 382"/>
                        <a:gd name="T29" fmla="*/ 102 h 480"/>
                        <a:gd name="T30" fmla="*/ 374 w 382"/>
                        <a:gd name="T31" fmla="*/ 122 h 480"/>
                        <a:gd name="T32" fmla="*/ 369 w 382"/>
                        <a:gd name="T33" fmla="*/ 157 h 480"/>
                        <a:gd name="T34" fmla="*/ 347 w 382"/>
                        <a:gd name="T35" fmla="*/ 181 h 480"/>
                        <a:gd name="T36" fmla="*/ 303 w 382"/>
                        <a:gd name="T37" fmla="*/ 207 h 480"/>
                        <a:gd name="T38" fmla="*/ 183 w 382"/>
                        <a:gd name="T39" fmla="*/ 242 h 480"/>
                        <a:gd name="T40" fmla="*/ 253 w 382"/>
                        <a:gd name="T41" fmla="*/ 237 h 480"/>
                        <a:gd name="T42" fmla="*/ 308 w 382"/>
                        <a:gd name="T43" fmla="*/ 229 h 480"/>
                        <a:gd name="T44" fmla="*/ 362 w 382"/>
                        <a:gd name="T45" fmla="*/ 216 h 480"/>
                        <a:gd name="T46" fmla="*/ 382 w 382"/>
                        <a:gd name="T47" fmla="*/ 233 h 480"/>
                        <a:gd name="T48" fmla="*/ 376 w 382"/>
                        <a:gd name="T49" fmla="*/ 260 h 480"/>
                        <a:gd name="T50" fmla="*/ 361 w 382"/>
                        <a:gd name="T51" fmla="*/ 284 h 480"/>
                        <a:gd name="T52" fmla="*/ 321 w 382"/>
                        <a:gd name="T53" fmla="*/ 305 h 480"/>
                        <a:gd name="T54" fmla="*/ 266 w 382"/>
                        <a:gd name="T55" fmla="*/ 322 h 480"/>
                        <a:gd name="T56" fmla="*/ 190 w 382"/>
                        <a:gd name="T57" fmla="*/ 335 h 480"/>
                        <a:gd name="T58" fmla="*/ 157 w 382"/>
                        <a:gd name="T59" fmla="*/ 378 h 480"/>
                        <a:gd name="T60" fmla="*/ 143 w 382"/>
                        <a:gd name="T61" fmla="*/ 434 h 480"/>
                        <a:gd name="T62" fmla="*/ 105 w 382"/>
                        <a:gd name="T63" fmla="*/ 465 h 480"/>
                        <a:gd name="T64" fmla="*/ 73 w 382"/>
                        <a:gd name="T65" fmla="*/ 480 h 480"/>
                        <a:gd name="T66" fmla="*/ 40 w 382"/>
                        <a:gd name="T67" fmla="*/ 478 h 480"/>
                        <a:gd name="T68" fmla="*/ 20 w 382"/>
                        <a:gd name="T69" fmla="*/ 460 h 480"/>
                        <a:gd name="T70" fmla="*/ 13 w 382"/>
                        <a:gd name="T71" fmla="*/ 421 h 480"/>
                        <a:gd name="T72" fmla="*/ 19 w 382"/>
                        <a:gd name="T73" fmla="*/ 382 h 480"/>
                        <a:gd name="T74" fmla="*/ 37 w 382"/>
                        <a:gd name="T75" fmla="*/ 342 h 480"/>
                        <a:gd name="T76" fmla="*/ 69 w 382"/>
                        <a:gd name="T77" fmla="*/ 318 h 480"/>
                        <a:gd name="T78" fmla="*/ 43 w 382"/>
                        <a:gd name="T79" fmla="*/ 308 h 480"/>
                        <a:gd name="T80" fmla="*/ 24 w 382"/>
                        <a:gd name="T81" fmla="*/ 294 h 480"/>
                        <a:gd name="T82" fmla="*/ 19 w 382"/>
                        <a:gd name="T83" fmla="*/ 269 h 480"/>
                        <a:gd name="T84" fmla="*/ 26 w 382"/>
                        <a:gd name="T85" fmla="*/ 238 h 480"/>
                        <a:gd name="T86" fmla="*/ 39 w 382"/>
                        <a:gd name="T87" fmla="*/ 222 h 480"/>
                        <a:gd name="T88" fmla="*/ 19 w 382"/>
                        <a:gd name="T89" fmla="*/ 212 h 480"/>
                        <a:gd name="T90" fmla="*/ 2 w 382"/>
                        <a:gd name="T91" fmla="*/ 192 h 480"/>
                        <a:gd name="T92" fmla="*/ 0 w 382"/>
                        <a:gd name="T93" fmla="*/ 162 h 480"/>
                        <a:gd name="T94" fmla="*/ 12 w 382"/>
                        <a:gd name="T95" fmla="*/ 139 h 480"/>
                        <a:gd name="T96" fmla="*/ 30 w 382"/>
                        <a:gd name="T97" fmla="*/ 125 h 480"/>
                        <a:gd name="T98" fmla="*/ 11 w 382"/>
                        <a:gd name="T99" fmla="*/ 99 h 480"/>
                        <a:gd name="T100" fmla="*/ 13 w 382"/>
                        <a:gd name="T101" fmla="*/ 72 h 480"/>
                        <a:gd name="T102" fmla="*/ 25 w 382"/>
                        <a:gd name="T103" fmla="*/ 48 h 480"/>
                        <a:gd name="T104" fmla="*/ 47 w 382"/>
                        <a:gd name="T105" fmla="*/ 26 h 480"/>
                        <a:gd name="T106" fmla="*/ 81 w 382"/>
                        <a:gd name="T107" fmla="*/ 19 h 480"/>
                        <a:gd name="T108" fmla="*/ 120 w 382"/>
                        <a:gd name="T109" fmla="*/ 29 h 480"/>
                        <a:gd name="T110" fmla="*/ 178 w 382"/>
                        <a:gd name="T111" fmla="*/ 37 h 480"/>
                        <a:gd name="T112" fmla="*/ 243 w 382"/>
                        <a:gd name="T113" fmla="*/ 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2" h="480">
                          <a:moveTo>
                            <a:pt x="243" y="27"/>
                          </a:moveTo>
                          <a:lnTo>
                            <a:pt x="310" y="0"/>
                          </a:lnTo>
                          <a:lnTo>
                            <a:pt x="336" y="3"/>
                          </a:lnTo>
                          <a:lnTo>
                            <a:pt x="354" y="30"/>
                          </a:lnTo>
                          <a:lnTo>
                            <a:pt x="345" y="62"/>
                          </a:lnTo>
                          <a:lnTo>
                            <a:pt x="319" y="84"/>
                          </a:lnTo>
                          <a:lnTo>
                            <a:pt x="285" y="102"/>
                          </a:lnTo>
                          <a:lnTo>
                            <a:pt x="240" y="120"/>
                          </a:lnTo>
                          <a:lnTo>
                            <a:pt x="199" y="126"/>
                          </a:lnTo>
                          <a:lnTo>
                            <a:pt x="166" y="130"/>
                          </a:lnTo>
                          <a:lnTo>
                            <a:pt x="196" y="138"/>
                          </a:lnTo>
                          <a:lnTo>
                            <a:pt x="232" y="140"/>
                          </a:lnTo>
                          <a:lnTo>
                            <a:pt x="289" y="121"/>
                          </a:lnTo>
                          <a:lnTo>
                            <a:pt x="350" y="95"/>
                          </a:lnTo>
                          <a:lnTo>
                            <a:pt x="368" y="102"/>
                          </a:lnTo>
                          <a:lnTo>
                            <a:pt x="374" y="122"/>
                          </a:lnTo>
                          <a:lnTo>
                            <a:pt x="369" y="157"/>
                          </a:lnTo>
                          <a:lnTo>
                            <a:pt x="347" y="181"/>
                          </a:lnTo>
                          <a:lnTo>
                            <a:pt x="303" y="207"/>
                          </a:lnTo>
                          <a:lnTo>
                            <a:pt x="183" y="242"/>
                          </a:lnTo>
                          <a:lnTo>
                            <a:pt x="253" y="237"/>
                          </a:lnTo>
                          <a:lnTo>
                            <a:pt x="308" y="229"/>
                          </a:lnTo>
                          <a:lnTo>
                            <a:pt x="362" y="216"/>
                          </a:lnTo>
                          <a:lnTo>
                            <a:pt x="382" y="233"/>
                          </a:lnTo>
                          <a:lnTo>
                            <a:pt x="376" y="260"/>
                          </a:lnTo>
                          <a:lnTo>
                            <a:pt x="361" y="284"/>
                          </a:lnTo>
                          <a:lnTo>
                            <a:pt x="321" y="305"/>
                          </a:lnTo>
                          <a:lnTo>
                            <a:pt x="266" y="322"/>
                          </a:lnTo>
                          <a:lnTo>
                            <a:pt x="190" y="335"/>
                          </a:lnTo>
                          <a:lnTo>
                            <a:pt x="157" y="378"/>
                          </a:lnTo>
                          <a:lnTo>
                            <a:pt x="143" y="434"/>
                          </a:lnTo>
                          <a:lnTo>
                            <a:pt x="105" y="465"/>
                          </a:lnTo>
                          <a:lnTo>
                            <a:pt x="73" y="480"/>
                          </a:lnTo>
                          <a:lnTo>
                            <a:pt x="40" y="478"/>
                          </a:lnTo>
                          <a:lnTo>
                            <a:pt x="20" y="460"/>
                          </a:lnTo>
                          <a:lnTo>
                            <a:pt x="13" y="421"/>
                          </a:lnTo>
                          <a:lnTo>
                            <a:pt x="19" y="382"/>
                          </a:lnTo>
                          <a:lnTo>
                            <a:pt x="37" y="342"/>
                          </a:lnTo>
                          <a:lnTo>
                            <a:pt x="69" y="318"/>
                          </a:lnTo>
                          <a:lnTo>
                            <a:pt x="43" y="308"/>
                          </a:lnTo>
                          <a:lnTo>
                            <a:pt x="24" y="294"/>
                          </a:lnTo>
                          <a:lnTo>
                            <a:pt x="19" y="269"/>
                          </a:lnTo>
                          <a:lnTo>
                            <a:pt x="26" y="238"/>
                          </a:lnTo>
                          <a:lnTo>
                            <a:pt x="39" y="222"/>
                          </a:lnTo>
                          <a:lnTo>
                            <a:pt x="19" y="212"/>
                          </a:lnTo>
                          <a:lnTo>
                            <a:pt x="2" y="192"/>
                          </a:lnTo>
                          <a:lnTo>
                            <a:pt x="0" y="162"/>
                          </a:lnTo>
                          <a:lnTo>
                            <a:pt x="12" y="139"/>
                          </a:lnTo>
                          <a:lnTo>
                            <a:pt x="30" y="125"/>
                          </a:lnTo>
                          <a:lnTo>
                            <a:pt x="11" y="99"/>
                          </a:lnTo>
                          <a:lnTo>
                            <a:pt x="13" y="72"/>
                          </a:lnTo>
                          <a:lnTo>
                            <a:pt x="25" y="48"/>
                          </a:lnTo>
                          <a:lnTo>
                            <a:pt x="47" y="26"/>
                          </a:lnTo>
                          <a:lnTo>
                            <a:pt x="81" y="19"/>
                          </a:lnTo>
                          <a:lnTo>
                            <a:pt x="120" y="29"/>
                          </a:lnTo>
                          <a:lnTo>
                            <a:pt x="178" y="37"/>
                          </a:lnTo>
                          <a:lnTo>
                            <a:pt x="243" y="27"/>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72949" name="Freeform 245"/>
                    <p:cNvSpPr>
                      <a:spLocks/>
                    </p:cNvSpPr>
                    <p:nvPr/>
                  </p:nvSpPr>
                  <p:spPr bwMode="auto">
                    <a:xfrm>
                      <a:off x="1483" y="1991"/>
                      <a:ext cx="127" cy="15"/>
                    </a:xfrm>
                    <a:custGeom>
                      <a:avLst/>
                      <a:gdLst>
                        <a:gd name="T0" fmla="*/ 0 w 127"/>
                        <a:gd name="T1" fmla="*/ 0 h 15"/>
                        <a:gd name="T2" fmla="*/ 32 w 127"/>
                        <a:gd name="T3" fmla="*/ 11 h 15"/>
                        <a:gd name="T4" fmla="*/ 76 w 127"/>
                        <a:gd name="T5" fmla="*/ 15 h 15"/>
                        <a:gd name="T6" fmla="*/ 127 w 127"/>
                        <a:gd name="T7" fmla="*/ 0 h 15"/>
                      </a:gdLst>
                      <a:ahLst/>
                      <a:cxnLst>
                        <a:cxn ang="0">
                          <a:pos x="T0" y="T1"/>
                        </a:cxn>
                        <a:cxn ang="0">
                          <a:pos x="T2" y="T3"/>
                        </a:cxn>
                        <a:cxn ang="0">
                          <a:pos x="T4" y="T5"/>
                        </a:cxn>
                        <a:cxn ang="0">
                          <a:pos x="T6" y="T7"/>
                        </a:cxn>
                      </a:cxnLst>
                      <a:rect l="0" t="0" r="r" b="b"/>
                      <a:pathLst>
                        <a:path w="127" h="15">
                          <a:moveTo>
                            <a:pt x="0" y="0"/>
                          </a:moveTo>
                          <a:lnTo>
                            <a:pt x="32" y="11"/>
                          </a:lnTo>
                          <a:lnTo>
                            <a:pt x="76" y="15"/>
                          </a:lnTo>
                          <a:lnTo>
                            <a:pt x="12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50" name="Freeform 246"/>
                    <p:cNvSpPr>
                      <a:spLocks/>
                    </p:cNvSpPr>
                    <p:nvPr/>
                  </p:nvSpPr>
                  <p:spPr bwMode="auto">
                    <a:xfrm>
                      <a:off x="1473" y="2076"/>
                      <a:ext cx="135" cy="25"/>
                    </a:xfrm>
                    <a:custGeom>
                      <a:avLst/>
                      <a:gdLst>
                        <a:gd name="T0" fmla="*/ 0 w 135"/>
                        <a:gd name="T1" fmla="*/ 0 h 25"/>
                        <a:gd name="T2" fmla="*/ 38 w 135"/>
                        <a:gd name="T3" fmla="*/ 18 h 25"/>
                        <a:gd name="T4" fmla="*/ 68 w 135"/>
                        <a:gd name="T5" fmla="*/ 23 h 25"/>
                        <a:gd name="T6" fmla="*/ 94 w 135"/>
                        <a:gd name="T7" fmla="*/ 25 h 25"/>
                        <a:gd name="T8" fmla="*/ 135 w 135"/>
                        <a:gd name="T9" fmla="*/ 22 h 25"/>
                      </a:gdLst>
                      <a:ahLst/>
                      <a:cxnLst>
                        <a:cxn ang="0">
                          <a:pos x="T0" y="T1"/>
                        </a:cxn>
                        <a:cxn ang="0">
                          <a:pos x="T2" y="T3"/>
                        </a:cxn>
                        <a:cxn ang="0">
                          <a:pos x="T4" y="T5"/>
                        </a:cxn>
                        <a:cxn ang="0">
                          <a:pos x="T6" y="T7"/>
                        </a:cxn>
                        <a:cxn ang="0">
                          <a:pos x="T8" y="T9"/>
                        </a:cxn>
                      </a:cxnLst>
                      <a:rect l="0" t="0" r="r" b="b"/>
                      <a:pathLst>
                        <a:path w="135" h="25">
                          <a:moveTo>
                            <a:pt x="0" y="0"/>
                          </a:moveTo>
                          <a:lnTo>
                            <a:pt x="38" y="18"/>
                          </a:lnTo>
                          <a:lnTo>
                            <a:pt x="68" y="23"/>
                          </a:lnTo>
                          <a:lnTo>
                            <a:pt x="94" y="25"/>
                          </a:lnTo>
                          <a:lnTo>
                            <a:pt x="135" y="2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51" name="Freeform 247"/>
                    <p:cNvSpPr>
                      <a:spLocks/>
                    </p:cNvSpPr>
                    <p:nvPr/>
                  </p:nvSpPr>
                  <p:spPr bwMode="auto">
                    <a:xfrm>
                      <a:off x="1492" y="2177"/>
                      <a:ext cx="110" cy="16"/>
                    </a:xfrm>
                    <a:custGeom>
                      <a:avLst/>
                      <a:gdLst>
                        <a:gd name="T0" fmla="*/ 0 w 110"/>
                        <a:gd name="T1" fmla="*/ 0 h 16"/>
                        <a:gd name="T2" fmla="*/ 33 w 110"/>
                        <a:gd name="T3" fmla="*/ 11 h 16"/>
                        <a:gd name="T4" fmla="*/ 69 w 110"/>
                        <a:gd name="T5" fmla="*/ 16 h 16"/>
                        <a:gd name="T6" fmla="*/ 110 w 110"/>
                        <a:gd name="T7" fmla="*/ 14 h 16"/>
                      </a:gdLst>
                      <a:ahLst/>
                      <a:cxnLst>
                        <a:cxn ang="0">
                          <a:pos x="T0" y="T1"/>
                        </a:cxn>
                        <a:cxn ang="0">
                          <a:pos x="T2" y="T3"/>
                        </a:cxn>
                        <a:cxn ang="0">
                          <a:pos x="T4" y="T5"/>
                        </a:cxn>
                        <a:cxn ang="0">
                          <a:pos x="T6" y="T7"/>
                        </a:cxn>
                      </a:cxnLst>
                      <a:rect l="0" t="0" r="r" b="b"/>
                      <a:pathLst>
                        <a:path w="110" h="16">
                          <a:moveTo>
                            <a:pt x="0" y="0"/>
                          </a:moveTo>
                          <a:lnTo>
                            <a:pt x="33" y="11"/>
                          </a:lnTo>
                          <a:lnTo>
                            <a:pt x="69" y="16"/>
                          </a:lnTo>
                          <a:lnTo>
                            <a:pt x="110" y="1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52" name="Freeform 248"/>
                    <p:cNvSpPr>
                      <a:spLocks/>
                    </p:cNvSpPr>
                    <p:nvPr/>
                  </p:nvSpPr>
                  <p:spPr bwMode="auto">
                    <a:xfrm>
                      <a:off x="1470" y="2234"/>
                      <a:ext cx="89" cy="88"/>
                    </a:xfrm>
                    <a:custGeom>
                      <a:avLst/>
                      <a:gdLst>
                        <a:gd name="T0" fmla="*/ 0 w 89"/>
                        <a:gd name="T1" fmla="*/ 47 h 88"/>
                        <a:gd name="T2" fmla="*/ 20 w 89"/>
                        <a:gd name="T3" fmla="*/ 27 h 88"/>
                        <a:gd name="T4" fmla="*/ 36 w 89"/>
                        <a:gd name="T5" fmla="*/ 2 h 88"/>
                        <a:gd name="T6" fmla="*/ 61 w 89"/>
                        <a:gd name="T7" fmla="*/ 0 h 88"/>
                        <a:gd name="T8" fmla="*/ 81 w 89"/>
                        <a:gd name="T9" fmla="*/ 9 h 88"/>
                        <a:gd name="T10" fmla="*/ 89 w 89"/>
                        <a:gd name="T11" fmla="*/ 31 h 88"/>
                        <a:gd name="T12" fmla="*/ 87 w 89"/>
                        <a:gd name="T13" fmla="*/ 49 h 88"/>
                        <a:gd name="T14" fmla="*/ 79 w 89"/>
                        <a:gd name="T15" fmla="*/ 69 h 88"/>
                        <a:gd name="T16" fmla="*/ 60 w 89"/>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8">
                          <a:moveTo>
                            <a:pt x="0" y="47"/>
                          </a:moveTo>
                          <a:lnTo>
                            <a:pt x="20" y="27"/>
                          </a:lnTo>
                          <a:lnTo>
                            <a:pt x="36" y="2"/>
                          </a:lnTo>
                          <a:lnTo>
                            <a:pt x="61" y="0"/>
                          </a:lnTo>
                          <a:lnTo>
                            <a:pt x="81" y="9"/>
                          </a:lnTo>
                          <a:lnTo>
                            <a:pt x="89" y="31"/>
                          </a:lnTo>
                          <a:lnTo>
                            <a:pt x="87" y="49"/>
                          </a:lnTo>
                          <a:lnTo>
                            <a:pt x="79" y="69"/>
                          </a:lnTo>
                          <a:lnTo>
                            <a:pt x="60" y="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nvGrpSpPr>
            <p:cNvPr id="72953" name="Group 249"/>
            <p:cNvGrpSpPr>
              <a:grpSpLocks/>
            </p:cNvGrpSpPr>
            <p:nvPr/>
          </p:nvGrpSpPr>
          <p:grpSpPr bwMode="auto">
            <a:xfrm>
              <a:off x="2127" y="2022"/>
              <a:ext cx="1339" cy="991"/>
              <a:chOff x="2127" y="2022"/>
              <a:chExt cx="1339" cy="991"/>
            </a:xfrm>
          </p:grpSpPr>
          <p:sp>
            <p:nvSpPr>
              <p:cNvPr id="72954" name="Freeform 250"/>
              <p:cNvSpPr>
                <a:spLocks/>
              </p:cNvSpPr>
              <p:nvPr/>
            </p:nvSpPr>
            <p:spPr bwMode="auto">
              <a:xfrm>
                <a:off x="2127" y="2022"/>
                <a:ext cx="1339" cy="991"/>
              </a:xfrm>
              <a:custGeom>
                <a:avLst/>
                <a:gdLst>
                  <a:gd name="T0" fmla="*/ 356 w 1339"/>
                  <a:gd name="T1" fmla="*/ 476 h 991"/>
                  <a:gd name="T2" fmla="*/ 431 w 1339"/>
                  <a:gd name="T3" fmla="*/ 509 h 991"/>
                  <a:gd name="T4" fmla="*/ 461 w 1339"/>
                  <a:gd name="T5" fmla="*/ 465 h 991"/>
                  <a:gd name="T6" fmla="*/ 508 w 1339"/>
                  <a:gd name="T7" fmla="*/ 404 h 991"/>
                  <a:gd name="T8" fmla="*/ 565 w 1339"/>
                  <a:gd name="T9" fmla="*/ 342 h 991"/>
                  <a:gd name="T10" fmla="*/ 640 w 1339"/>
                  <a:gd name="T11" fmla="*/ 284 h 991"/>
                  <a:gd name="T12" fmla="*/ 733 w 1339"/>
                  <a:gd name="T13" fmla="*/ 217 h 991"/>
                  <a:gd name="T14" fmla="*/ 844 w 1339"/>
                  <a:gd name="T15" fmla="*/ 153 h 991"/>
                  <a:gd name="T16" fmla="*/ 965 w 1339"/>
                  <a:gd name="T17" fmla="*/ 82 h 991"/>
                  <a:gd name="T18" fmla="*/ 1099 w 1339"/>
                  <a:gd name="T19" fmla="*/ 3 h 991"/>
                  <a:gd name="T20" fmla="*/ 1150 w 1339"/>
                  <a:gd name="T21" fmla="*/ 0 h 991"/>
                  <a:gd name="T22" fmla="*/ 1212 w 1339"/>
                  <a:gd name="T23" fmla="*/ 27 h 991"/>
                  <a:gd name="T24" fmla="*/ 1267 w 1339"/>
                  <a:gd name="T25" fmla="*/ 95 h 991"/>
                  <a:gd name="T26" fmla="*/ 1306 w 1339"/>
                  <a:gd name="T27" fmla="*/ 183 h 991"/>
                  <a:gd name="T28" fmla="*/ 1325 w 1339"/>
                  <a:gd name="T29" fmla="*/ 284 h 991"/>
                  <a:gd name="T30" fmla="*/ 1339 w 1339"/>
                  <a:gd name="T31" fmla="*/ 439 h 991"/>
                  <a:gd name="T32" fmla="*/ 1334 w 1339"/>
                  <a:gd name="T33" fmla="*/ 538 h 991"/>
                  <a:gd name="T34" fmla="*/ 1312 w 1339"/>
                  <a:gd name="T35" fmla="*/ 664 h 991"/>
                  <a:gd name="T36" fmla="*/ 1270 w 1339"/>
                  <a:gd name="T37" fmla="*/ 787 h 991"/>
                  <a:gd name="T38" fmla="*/ 1217 w 1339"/>
                  <a:gd name="T39" fmla="*/ 900 h 991"/>
                  <a:gd name="T40" fmla="*/ 1157 w 1339"/>
                  <a:gd name="T41" fmla="*/ 991 h 991"/>
                  <a:gd name="T42" fmla="*/ 0 w 1339"/>
                  <a:gd name="T43" fmla="*/ 991 h 991"/>
                  <a:gd name="T44" fmla="*/ 103 w 1339"/>
                  <a:gd name="T45" fmla="*/ 764 h 991"/>
                  <a:gd name="T46" fmla="*/ 161 w 1339"/>
                  <a:gd name="T47" fmla="*/ 791 h 991"/>
                  <a:gd name="T48" fmla="*/ 220 w 1339"/>
                  <a:gd name="T49" fmla="*/ 746 h 991"/>
                  <a:gd name="T50" fmla="*/ 278 w 1339"/>
                  <a:gd name="T51" fmla="*/ 693 h 991"/>
                  <a:gd name="T52" fmla="*/ 304 w 1339"/>
                  <a:gd name="T53" fmla="*/ 661 h 991"/>
                  <a:gd name="T54" fmla="*/ 337 w 1339"/>
                  <a:gd name="T55" fmla="*/ 603 h 991"/>
                  <a:gd name="T56" fmla="*/ 356 w 1339"/>
                  <a:gd name="T57" fmla="*/ 47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9" h="991">
                    <a:moveTo>
                      <a:pt x="356" y="476"/>
                    </a:moveTo>
                    <a:lnTo>
                      <a:pt x="431" y="509"/>
                    </a:lnTo>
                    <a:lnTo>
                      <a:pt x="461" y="465"/>
                    </a:lnTo>
                    <a:lnTo>
                      <a:pt x="508" y="404"/>
                    </a:lnTo>
                    <a:lnTo>
                      <a:pt x="565" y="342"/>
                    </a:lnTo>
                    <a:lnTo>
                      <a:pt x="640" y="284"/>
                    </a:lnTo>
                    <a:lnTo>
                      <a:pt x="733" y="217"/>
                    </a:lnTo>
                    <a:lnTo>
                      <a:pt x="844" y="153"/>
                    </a:lnTo>
                    <a:lnTo>
                      <a:pt x="965" y="82"/>
                    </a:lnTo>
                    <a:lnTo>
                      <a:pt x="1099" y="3"/>
                    </a:lnTo>
                    <a:lnTo>
                      <a:pt x="1150" y="0"/>
                    </a:lnTo>
                    <a:lnTo>
                      <a:pt x="1212" y="27"/>
                    </a:lnTo>
                    <a:lnTo>
                      <a:pt x="1267" y="95"/>
                    </a:lnTo>
                    <a:lnTo>
                      <a:pt x="1306" y="183"/>
                    </a:lnTo>
                    <a:lnTo>
                      <a:pt x="1325" y="284"/>
                    </a:lnTo>
                    <a:lnTo>
                      <a:pt x="1339" y="439"/>
                    </a:lnTo>
                    <a:lnTo>
                      <a:pt x="1334" y="538"/>
                    </a:lnTo>
                    <a:lnTo>
                      <a:pt x="1312" y="664"/>
                    </a:lnTo>
                    <a:lnTo>
                      <a:pt x="1270" y="787"/>
                    </a:lnTo>
                    <a:lnTo>
                      <a:pt x="1217" y="900"/>
                    </a:lnTo>
                    <a:lnTo>
                      <a:pt x="1157" y="991"/>
                    </a:lnTo>
                    <a:lnTo>
                      <a:pt x="0" y="991"/>
                    </a:lnTo>
                    <a:lnTo>
                      <a:pt x="103" y="764"/>
                    </a:lnTo>
                    <a:lnTo>
                      <a:pt x="161" y="791"/>
                    </a:lnTo>
                    <a:lnTo>
                      <a:pt x="220" y="746"/>
                    </a:lnTo>
                    <a:lnTo>
                      <a:pt x="278" y="693"/>
                    </a:lnTo>
                    <a:lnTo>
                      <a:pt x="304" y="661"/>
                    </a:lnTo>
                    <a:lnTo>
                      <a:pt x="337" y="603"/>
                    </a:lnTo>
                    <a:lnTo>
                      <a:pt x="356" y="476"/>
                    </a:lnTo>
                    <a:close/>
                  </a:path>
                </a:pathLst>
              </a:custGeom>
              <a:solidFill>
                <a:srgbClr val="00FFFF"/>
              </a:solidFill>
              <a:ln w="11113">
                <a:solidFill>
                  <a:srgbClr val="000000"/>
                </a:solidFill>
                <a:prstDash val="solid"/>
                <a:round/>
                <a:headEnd/>
                <a:tailEnd/>
              </a:ln>
            </p:spPr>
            <p:txBody>
              <a:bodyPr/>
              <a:lstStyle/>
              <a:p>
                <a:endParaRPr lang="zh-CN" altLang="en-US"/>
              </a:p>
            </p:txBody>
          </p:sp>
          <p:grpSp>
            <p:nvGrpSpPr>
              <p:cNvPr id="72955" name="Group 251"/>
              <p:cNvGrpSpPr>
                <a:grpSpLocks/>
              </p:cNvGrpSpPr>
              <p:nvPr/>
            </p:nvGrpSpPr>
            <p:grpSpPr bwMode="auto">
              <a:xfrm>
                <a:off x="2526" y="2337"/>
                <a:ext cx="542" cy="519"/>
                <a:chOff x="2526" y="2337"/>
                <a:chExt cx="542" cy="519"/>
              </a:xfrm>
            </p:grpSpPr>
            <p:sp>
              <p:nvSpPr>
                <p:cNvPr id="72956" name="Freeform 252"/>
                <p:cNvSpPr>
                  <a:spLocks/>
                </p:cNvSpPr>
                <p:nvPr/>
              </p:nvSpPr>
              <p:spPr bwMode="auto">
                <a:xfrm>
                  <a:off x="2526" y="2344"/>
                  <a:ext cx="542" cy="512"/>
                </a:xfrm>
                <a:custGeom>
                  <a:avLst/>
                  <a:gdLst>
                    <a:gd name="T0" fmla="*/ 0 w 542"/>
                    <a:gd name="T1" fmla="*/ 174 h 512"/>
                    <a:gd name="T2" fmla="*/ 26 w 542"/>
                    <a:gd name="T3" fmla="*/ 194 h 512"/>
                    <a:gd name="T4" fmla="*/ 51 w 542"/>
                    <a:gd name="T5" fmla="*/ 210 h 512"/>
                    <a:gd name="T6" fmla="*/ 106 w 542"/>
                    <a:gd name="T7" fmla="*/ 249 h 512"/>
                    <a:gd name="T8" fmla="*/ 152 w 542"/>
                    <a:gd name="T9" fmla="*/ 288 h 512"/>
                    <a:gd name="T10" fmla="*/ 181 w 542"/>
                    <a:gd name="T11" fmla="*/ 320 h 512"/>
                    <a:gd name="T12" fmla="*/ 211 w 542"/>
                    <a:gd name="T13" fmla="*/ 359 h 512"/>
                    <a:gd name="T14" fmla="*/ 214 w 542"/>
                    <a:gd name="T15" fmla="*/ 391 h 512"/>
                    <a:gd name="T16" fmla="*/ 240 w 542"/>
                    <a:gd name="T17" fmla="*/ 387 h 512"/>
                    <a:gd name="T18" fmla="*/ 247 w 542"/>
                    <a:gd name="T19" fmla="*/ 401 h 512"/>
                    <a:gd name="T20" fmla="*/ 262 w 542"/>
                    <a:gd name="T21" fmla="*/ 424 h 512"/>
                    <a:gd name="T22" fmla="*/ 269 w 542"/>
                    <a:gd name="T23" fmla="*/ 437 h 512"/>
                    <a:gd name="T24" fmla="*/ 262 w 542"/>
                    <a:gd name="T25" fmla="*/ 447 h 512"/>
                    <a:gd name="T26" fmla="*/ 286 w 542"/>
                    <a:gd name="T27" fmla="*/ 452 h 512"/>
                    <a:gd name="T28" fmla="*/ 325 w 542"/>
                    <a:gd name="T29" fmla="*/ 479 h 512"/>
                    <a:gd name="T30" fmla="*/ 328 w 542"/>
                    <a:gd name="T31" fmla="*/ 512 h 512"/>
                    <a:gd name="T32" fmla="*/ 332 w 542"/>
                    <a:gd name="T33" fmla="*/ 452 h 512"/>
                    <a:gd name="T34" fmla="*/ 309 w 542"/>
                    <a:gd name="T35" fmla="*/ 434 h 512"/>
                    <a:gd name="T36" fmla="*/ 315 w 542"/>
                    <a:gd name="T37" fmla="*/ 381 h 512"/>
                    <a:gd name="T38" fmla="*/ 315 w 542"/>
                    <a:gd name="T39" fmla="*/ 377 h 512"/>
                    <a:gd name="T40" fmla="*/ 322 w 542"/>
                    <a:gd name="T41" fmla="*/ 352 h 512"/>
                    <a:gd name="T42" fmla="*/ 337 w 542"/>
                    <a:gd name="T43" fmla="*/ 288 h 512"/>
                    <a:gd name="T44" fmla="*/ 360 w 542"/>
                    <a:gd name="T45" fmla="*/ 242 h 512"/>
                    <a:gd name="T46" fmla="*/ 397 w 542"/>
                    <a:gd name="T47" fmla="*/ 217 h 512"/>
                    <a:gd name="T48" fmla="*/ 441 w 542"/>
                    <a:gd name="T49" fmla="*/ 177 h 512"/>
                    <a:gd name="T50" fmla="*/ 499 w 542"/>
                    <a:gd name="T51" fmla="*/ 118 h 512"/>
                    <a:gd name="T52" fmla="*/ 522 w 542"/>
                    <a:gd name="T53" fmla="*/ 68 h 512"/>
                    <a:gd name="T54" fmla="*/ 535 w 542"/>
                    <a:gd name="T55" fmla="*/ 33 h 512"/>
                    <a:gd name="T56" fmla="*/ 542 w 542"/>
                    <a:gd name="T57" fmla="*/ 0 h 512"/>
                    <a:gd name="T58" fmla="*/ 502 w 542"/>
                    <a:gd name="T59" fmla="*/ 75 h 512"/>
                    <a:gd name="T60" fmla="*/ 464 w 542"/>
                    <a:gd name="T61" fmla="*/ 131 h 512"/>
                    <a:gd name="T62" fmla="*/ 412 w 542"/>
                    <a:gd name="T63" fmla="*/ 167 h 512"/>
                    <a:gd name="T64" fmla="*/ 374 w 542"/>
                    <a:gd name="T65" fmla="*/ 187 h 512"/>
                    <a:gd name="T66" fmla="*/ 337 w 542"/>
                    <a:gd name="T67" fmla="*/ 219 h 512"/>
                    <a:gd name="T68" fmla="*/ 299 w 542"/>
                    <a:gd name="T69" fmla="*/ 265 h 512"/>
                    <a:gd name="T70" fmla="*/ 279 w 542"/>
                    <a:gd name="T71" fmla="*/ 300 h 512"/>
                    <a:gd name="T72" fmla="*/ 276 w 542"/>
                    <a:gd name="T73" fmla="*/ 346 h 512"/>
                    <a:gd name="T74" fmla="*/ 269 w 542"/>
                    <a:gd name="T75" fmla="*/ 391 h 512"/>
                    <a:gd name="T76" fmla="*/ 279 w 542"/>
                    <a:gd name="T77" fmla="*/ 404 h 512"/>
                    <a:gd name="T78" fmla="*/ 259 w 542"/>
                    <a:gd name="T79" fmla="*/ 391 h 512"/>
                    <a:gd name="T80" fmla="*/ 254 w 542"/>
                    <a:gd name="T81" fmla="*/ 365 h 512"/>
                    <a:gd name="T82" fmla="*/ 234 w 542"/>
                    <a:gd name="T83" fmla="*/ 369 h 512"/>
                    <a:gd name="T84" fmla="*/ 231 w 542"/>
                    <a:gd name="T85" fmla="*/ 342 h 512"/>
                    <a:gd name="T86" fmla="*/ 194 w 542"/>
                    <a:gd name="T87" fmla="*/ 307 h 512"/>
                    <a:gd name="T88" fmla="*/ 143 w 542"/>
                    <a:gd name="T89" fmla="*/ 262 h 512"/>
                    <a:gd name="T90" fmla="*/ 78 w 542"/>
                    <a:gd name="T91" fmla="*/ 207 h 512"/>
                    <a:gd name="T92" fmla="*/ 0 w 542"/>
                    <a:gd name="T93" fmla="*/ 1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2" h="512">
                      <a:moveTo>
                        <a:pt x="0" y="174"/>
                      </a:moveTo>
                      <a:lnTo>
                        <a:pt x="26" y="194"/>
                      </a:lnTo>
                      <a:lnTo>
                        <a:pt x="51" y="210"/>
                      </a:lnTo>
                      <a:lnTo>
                        <a:pt x="106" y="249"/>
                      </a:lnTo>
                      <a:lnTo>
                        <a:pt x="152" y="288"/>
                      </a:lnTo>
                      <a:lnTo>
                        <a:pt x="181" y="320"/>
                      </a:lnTo>
                      <a:lnTo>
                        <a:pt x="211" y="359"/>
                      </a:lnTo>
                      <a:lnTo>
                        <a:pt x="214" y="391"/>
                      </a:lnTo>
                      <a:lnTo>
                        <a:pt x="240" y="387"/>
                      </a:lnTo>
                      <a:lnTo>
                        <a:pt x="247" y="401"/>
                      </a:lnTo>
                      <a:lnTo>
                        <a:pt x="262" y="424"/>
                      </a:lnTo>
                      <a:lnTo>
                        <a:pt x="269" y="437"/>
                      </a:lnTo>
                      <a:lnTo>
                        <a:pt x="262" y="447"/>
                      </a:lnTo>
                      <a:lnTo>
                        <a:pt x="286" y="452"/>
                      </a:lnTo>
                      <a:lnTo>
                        <a:pt x="325" y="479"/>
                      </a:lnTo>
                      <a:lnTo>
                        <a:pt x="328" y="512"/>
                      </a:lnTo>
                      <a:lnTo>
                        <a:pt x="332" y="452"/>
                      </a:lnTo>
                      <a:lnTo>
                        <a:pt x="309" y="434"/>
                      </a:lnTo>
                      <a:lnTo>
                        <a:pt x="315" y="381"/>
                      </a:lnTo>
                      <a:lnTo>
                        <a:pt x="315" y="377"/>
                      </a:lnTo>
                      <a:lnTo>
                        <a:pt x="322" y="352"/>
                      </a:lnTo>
                      <a:lnTo>
                        <a:pt x="337" y="288"/>
                      </a:lnTo>
                      <a:lnTo>
                        <a:pt x="360" y="242"/>
                      </a:lnTo>
                      <a:lnTo>
                        <a:pt x="397" y="217"/>
                      </a:lnTo>
                      <a:lnTo>
                        <a:pt x="441" y="177"/>
                      </a:lnTo>
                      <a:lnTo>
                        <a:pt x="499" y="118"/>
                      </a:lnTo>
                      <a:lnTo>
                        <a:pt x="522" y="68"/>
                      </a:lnTo>
                      <a:lnTo>
                        <a:pt x="535" y="33"/>
                      </a:lnTo>
                      <a:lnTo>
                        <a:pt x="542" y="0"/>
                      </a:lnTo>
                      <a:lnTo>
                        <a:pt x="502" y="75"/>
                      </a:lnTo>
                      <a:lnTo>
                        <a:pt x="464" y="131"/>
                      </a:lnTo>
                      <a:lnTo>
                        <a:pt x="412" y="167"/>
                      </a:lnTo>
                      <a:lnTo>
                        <a:pt x="374" y="187"/>
                      </a:lnTo>
                      <a:lnTo>
                        <a:pt x="337" y="219"/>
                      </a:lnTo>
                      <a:lnTo>
                        <a:pt x="299" y="265"/>
                      </a:lnTo>
                      <a:lnTo>
                        <a:pt x="279" y="300"/>
                      </a:lnTo>
                      <a:lnTo>
                        <a:pt x="276" y="346"/>
                      </a:lnTo>
                      <a:lnTo>
                        <a:pt x="269" y="391"/>
                      </a:lnTo>
                      <a:lnTo>
                        <a:pt x="279" y="404"/>
                      </a:lnTo>
                      <a:lnTo>
                        <a:pt x="259" y="391"/>
                      </a:lnTo>
                      <a:lnTo>
                        <a:pt x="254" y="365"/>
                      </a:lnTo>
                      <a:lnTo>
                        <a:pt x="234" y="369"/>
                      </a:lnTo>
                      <a:lnTo>
                        <a:pt x="231" y="342"/>
                      </a:lnTo>
                      <a:lnTo>
                        <a:pt x="194" y="307"/>
                      </a:lnTo>
                      <a:lnTo>
                        <a:pt x="143" y="262"/>
                      </a:lnTo>
                      <a:lnTo>
                        <a:pt x="78" y="207"/>
                      </a:lnTo>
                      <a:lnTo>
                        <a:pt x="0" y="174"/>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72957" name="Freeform 253"/>
                <p:cNvSpPr>
                  <a:spLocks/>
                </p:cNvSpPr>
                <p:nvPr/>
              </p:nvSpPr>
              <p:spPr bwMode="auto">
                <a:xfrm>
                  <a:off x="2529" y="2337"/>
                  <a:ext cx="537" cy="460"/>
                </a:xfrm>
                <a:custGeom>
                  <a:avLst/>
                  <a:gdLst>
                    <a:gd name="T0" fmla="*/ 0 w 537"/>
                    <a:gd name="T1" fmla="*/ 184 h 460"/>
                    <a:gd name="T2" fmla="*/ 45 w 537"/>
                    <a:gd name="T3" fmla="*/ 191 h 460"/>
                    <a:gd name="T4" fmla="*/ 84 w 537"/>
                    <a:gd name="T5" fmla="*/ 221 h 460"/>
                    <a:gd name="T6" fmla="*/ 158 w 537"/>
                    <a:gd name="T7" fmla="*/ 275 h 460"/>
                    <a:gd name="T8" fmla="*/ 227 w 537"/>
                    <a:gd name="T9" fmla="*/ 346 h 460"/>
                    <a:gd name="T10" fmla="*/ 230 w 537"/>
                    <a:gd name="T11" fmla="*/ 371 h 460"/>
                    <a:gd name="T12" fmla="*/ 252 w 537"/>
                    <a:gd name="T13" fmla="*/ 365 h 460"/>
                    <a:gd name="T14" fmla="*/ 266 w 537"/>
                    <a:gd name="T15" fmla="*/ 395 h 460"/>
                    <a:gd name="T16" fmla="*/ 269 w 537"/>
                    <a:gd name="T17" fmla="*/ 415 h 460"/>
                    <a:gd name="T18" fmla="*/ 317 w 537"/>
                    <a:gd name="T19" fmla="*/ 460 h 460"/>
                    <a:gd name="T20" fmla="*/ 269 w 537"/>
                    <a:gd name="T21" fmla="*/ 412 h 460"/>
                    <a:gd name="T22" fmla="*/ 263 w 537"/>
                    <a:gd name="T23" fmla="*/ 385 h 460"/>
                    <a:gd name="T24" fmla="*/ 273 w 537"/>
                    <a:gd name="T25" fmla="*/ 305 h 460"/>
                    <a:gd name="T26" fmla="*/ 314 w 537"/>
                    <a:gd name="T27" fmla="*/ 239 h 460"/>
                    <a:gd name="T28" fmla="*/ 377 w 537"/>
                    <a:gd name="T29" fmla="*/ 187 h 460"/>
                    <a:gd name="T30" fmla="*/ 438 w 537"/>
                    <a:gd name="T31" fmla="*/ 150 h 460"/>
                    <a:gd name="T32" fmla="*/ 480 w 537"/>
                    <a:gd name="T33" fmla="*/ 100 h 460"/>
                    <a:gd name="T34" fmla="*/ 510 w 537"/>
                    <a:gd name="T35" fmla="*/ 60 h 460"/>
                    <a:gd name="T36" fmla="*/ 537 w 537"/>
                    <a:gd name="T37"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460">
                      <a:moveTo>
                        <a:pt x="0" y="184"/>
                      </a:moveTo>
                      <a:lnTo>
                        <a:pt x="45" y="191"/>
                      </a:lnTo>
                      <a:lnTo>
                        <a:pt x="84" y="221"/>
                      </a:lnTo>
                      <a:lnTo>
                        <a:pt x="158" y="275"/>
                      </a:lnTo>
                      <a:lnTo>
                        <a:pt x="227" y="346"/>
                      </a:lnTo>
                      <a:lnTo>
                        <a:pt x="230" y="371"/>
                      </a:lnTo>
                      <a:lnTo>
                        <a:pt x="252" y="365"/>
                      </a:lnTo>
                      <a:lnTo>
                        <a:pt x="266" y="395"/>
                      </a:lnTo>
                      <a:lnTo>
                        <a:pt x="269" y="415"/>
                      </a:lnTo>
                      <a:lnTo>
                        <a:pt x="317" y="460"/>
                      </a:lnTo>
                      <a:lnTo>
                        <a:pt x="269" y="412"/>
                      </a:lnTo>
                      <a:lnTo>
                        <a:pt x="263" y="385"/>
                      </a:lnTo>
                      <a:lnTo>
                        <a:pt x="273" y="305"/>
                      </a:lnTo>
                      <a:lnTo>
                        <a:pt x="314" y="239"/>
                      </a:lnTo>
                      <a:lnTo>
                        <a:pt x="377" y="187"/>
                      </a:lnTo>
                      <a:lnTo>
                        <a:pt x="438" y="150"/>
                      </a:lnTo>
                      <a:lnTo>
                        <a:pt x="480" y="100"/>
                      </a:lnTo>
                      <a:lnTo>
                        <a:pt x="510" y="60"/>
                      </a:lnTo>
                      <a:lnTo>
                        <a:pt x="53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958" name="Group 254"/>
              <p:cNvGrpSpPr>
                <a:grpSpLocks/>
              </p:cNvGrpSpPr>
              <p:nvPr/>
            </p:nvGrpSpPr>
            <p:grpSpPr bwMode="auto">
              <a:xfrm>
                <a:off x="2216" y="2810"/>
                <a:ext cx="213" cy="202"/>
                <a:chOff x="2216" y="2810"/>
                <a:chExt cx="213" cy="202"/>
              </a:xfrm>
            </p:grpSpPr>
            <p:sp>
              <p:nvSpPr>
                <p:cNvPr id="72959" name="Freeform 255"/>
                <p:cNvSpPr>
                  <a:spLocks/>
                </p:cNvSpPr>
                <p:nvPr/>
              </p:nvSpPr>
              <p:spPr bwMode="auto">
                <a:xfrm>
                  <a:off x="2216" y="2810"/>
                  <a:ext cx="213" cy="199"/>
                </a:xfrm>
                <a:custGeom>
                  <a:avLst/>
                  <a:gdLst>
                    <a:gd name="T0" fmla="*/ 0 w 213"/>
                    <a:gd name="T1" fmla="*/ 0 h 199"/>
                    <a:gd name="T2" fmla="*/ 104 w 213"/>
                    <a:gd name="T3" fmla="*/ 27 h 199"/>
                    <a:gd name="T4" fmla="*/ 130 w 213"/>
                    <a:gd name="T5" fmla="*/ 47 h 199"/>
                    <a:gd name="T6" fmla="*/ 153 w 213"/>
                    <a:gd name="T7" fmla="*/ 108 h 199"/>
                    <a:gd name="T8" fmla="*/ 156 w 213"/>
                    <a:gd name="T9" fmla="*/ 112 h 199"/>
                    <a:gd name="T10" fmla="*/ 173 w 213"/>
                    <a:gd name="T11" fmla="*/ 131 h 199"/>
                    <a:gd name="T12" fmla="*/ 186 w 213"/>
                    <a:gd name="T13" fmla="*/ 150 h 199"/>
                    <a:gd name="T14" fmla="*/ 204 w 213"/>
                    <a:gd name="T15" fmla="*/ 161 h 199"/>
                    <a:gd name="T16" fmla="*/ 204 w 213"/>
                    <a:gd name="T17" fmla="*/ 181 h 199"/>
                    <a:gd name="T18" fmla="*/ 213 w 213"/>
                    <a:gd name="T19" fmla="*/ 199 h 199"/>
                    <a:gd name="T20" fmla="*/ 196 w 213"/>
                    <a:gd name="T21" fmla="*/ 199 h 199"/>
                    <a:gd name="T22" fmla="*/ 195 w 213"/>
                    <a:gd name="T23" fmla="*/ 191 h 199"/>
                    <a:gd name="T24" fmla="*/ 195 w 213"/>
                    <a:gd name="T25" fmla="*/ 168 h 199"/>
                    <a:gd name="T26" fmla="*/ 166 w 213"/>
                    <a:gd name="T27" fmla="*/ 153 h 199"/>
                    <a:gd name="T28" fmla="*/ 143 w 213"/>
                    <a:gd name="T29" fmla="*/ 115 h 199"/>
                    <a:gd name="T30" fmla="*/ 130 w 213"/>
                    <a:gd name="T31" fmla="*/ 89 h 199"/>
                    <a:gd name="T32" fmla="*/ 110 w 213"/>
                    <a:gd name="T33" fmla="*/ 47 h 199"/>
                    <a:gd name="T34" fmla="*/ 71 w 213"/>
                    <a:gd name="T35" fmla="*/ 24 h 199"/>
                    <a:gd name="T36" fmla="*/ 0 w 21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199">
                      <a:moveTo>
                        <a:pt x="0" y="0"/>
                      </a:moveTo>
                      <a:lnTo>
                        <a:pt x="104" y="27"/>
                      </a:lnTo>
                      <a:lnTo>
                        <a:pt x="130" y="47"/>
                      </a:lnTo>
                      <a:lnTo>
                        <a:pt x="153" y="108"/>
                      </a:lnTo>
                      <a:lnTo>
                        <a:pt x="156" y="112"/>
                      </a:lnTo>
                      <a:lnTo>
                        <a:pt x="173" y="131"/>
                      </a:lnTo>
                      <a:lnTo>
                        <a:pt x="186" y="150"/>
                      </a:lnTo>
                      <a:lnTo>
                        <a:pt x="204" y="161"/>
                      </a:lnTo>
                      <a:lnTo>
                        <a:pt x="204" y="181"/>
                      </a:lnTo>
                      <a:lnTo>
                        <a:pt x="213" y="199"/>
                      </a:lnTo>
                      <a:lnTo>
                        <a:pt x="196" y="199"/>
                      </a:lnTo>
                      <a:lnTo>
                        <a:pt x="195" y="191"/>
                      </a:lnTo>
                      <a:lnTo>
                        <a:pt x="195" y="168"/>
                      </a:lnTo>
                      <a:lnTo>
                        <a:pt x="166" y="153"/>
                      </a:lnTo>
                      <a:lnTo>
                        <a:pt x="143" y="115"/>
                      </a:lnTo>
                      <a:lnTo>
                        <a:pt x="130" y="89"/>
                      </a:lnTo>
                      <a:lnTo>
                        <a:pt x="110" y="47"/>
                      </a:lnTo>
                      <a:lnTo>
                        <a:pt x="71" y="24"/>
                      </a:lnTo>
                      <a:lnTo>
                        <a:pt x="0" y="0"/>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72960" name="Freeform 256"/>
                <p:cNvSpPr>
                  <a:spLocks/>
                </p:cNvSpPr>
                <p:nvPr/>
              </p:nvSpPr>
              <p:spPr bwMode="auto">
                <a:xfrm>
                  <a:off x="2228" y="2813"/>
                  <a:ext cx="181" cy="199"/>
                </a:xfrm>
                <a:custGeom>
                  <a:avLst/>
                  <a:gdLst>
                    <a:gd name="T0" fmla="*/ 0 w 181"/>
                    <a:gd name="T1" fmla="*/ 0 h 199"/>
                    <a:gd name="T2" fmla="*/ 69 w 181"/>
                    <a:gd name="T3" fmla="*/ 29 h 199"/>
                    <a:gd name="T4" fmla="*/ 99 w 181"/>
                    <a:gd name="T5" fmla="*/ 47 h 199"/>
                    <a:gd name="T6" fmla="*/ 115 w 181"/>
                    <a:gd name="T7" fmla="*/ 78 h 199"/>
                    <a:gd name="T8" fmla="*/ 130 w 181"/>
                    <a:gd name="T9" fmla="*/ 119 h 199"/>
                    <a:gd name="T10" fmla="*/ 145 w 181"/>
                    <a:gd name="T11" fmla="*/ 143 h 199"/>
                    <a:gd name="T12" fmla="*/ 166 w 181"/>
                    <a:gd name="T13" fmla="*/ 158 h 199"/>
                    <a:gd name="T14" fmla="*/ 178 w 181"/>
                    <a:gd name="T15" fmla="*/ 170 h 199"/>
                    <a:gd name="T16" fmla="*/ 181 w 181"/>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99">
                      <a:moveTo>
                        <a:pt x="0" y="0"/>
                      </a:moveTo>
                      <a:lnTo>
                        <a:pt x="69" y="29"/>
                      </a:lnTo>
                      <a:lnTo>
                        <a:pt x="99" y="47"/>
                      </a:lnTo>
                      <a:lnTo>
                        <a:pt x="115" y="78"/>
                      </a:lnTo>
                      <a:lnTo>
                        <a:pt x="130" y="119"/>
                      </a:lnTo>
                      <a:lnTo>
                        <a:pt x="145" y="143"/>
                      </a:lnTo>
                      <a:lnTo>
                        <a:pt x="166" y="158"/>
                      </a:lnTo>
                      <a:lnTo>
                        <a:pt x="178" y="170"/>
                      </a:lnTo>
                      <a:lnTo>
                        <a:pt x="181" y="19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961" name="Group 257"/>
              <p:cNvGrpSpPr>
                <a:grpSpLocks/>
              </p:cNvGrpSpPr>
              <p:nvPr/>
            </p:nvGrpSpPr>
            <p:grpSpPr bwMode="auto">
              <a:xfrm>
                <a:off x="3148" y="2575"/>
                <a:ext cx="314" cy="438"/>
                <a:chOff x="3148" y="2575"/>
                <a:chExt cx="314" cy="438"/>
              </a:xfrm>
            </p:grpSpPr>
            <p:sp>
              <p:nvSpPr>
                <p:cNvPr id="72962" name="Freeform 258"/>
                <p:cNvSpPr>
                  <a:spLocks/>
                </p:cNvSpPr>
                <p:nvPr/>
              </p:nvSpPr>
              <p:spPr bwMode="auto">
                <a:xfrm>
                  <a:off x="3154" y="2580"/>
                  <a:ext cx="307" cy="430"/>
                </a:xfrm>
                <a:custGeom>
                  <a:avLst/>
                  <a:gdLst>
                    <a:gd name="T0" fmla="*/ 307 w 307"/>
                    <a:gd name="T1" fmla="*/ 0 h 430"/>
                    <a:gd name="T2" fmla="*/ 297 w 307"/>
                    <a:gd name="T3" fmla="*/ 50 h 430"/>
                    <a:gd name="T4" fmla="*/ 278 w 307"/>
                    <a:gd name="T5" fmla="*/ 85 h 430"/>
                    <a:gd name="T6" fmla="*/ 242 w 307"/>
                    <a:gd name="T7" fmla="*/ 117 h 430"/>
                    <a:gd name="T8" fmla="*/ 199 w 307"/>
                    <a:gd name="T9" fmla="*/ 152 h 430"/>
                    <a:gd name="T10" fmla="*/ 149 w 307"/>
                    <a:gd name="T11" fmla="*/ 189 h 430"/>
                    <a:gd name="T12" fmla="*/ 109 w 307"/>
                    <a:gd name="T13" fmla="*/ 221 h 430"/>
                    <a:gd name="T14" fmla="*/ 77 w 307"/>
                    <a:gd name="T15" fmla="*/ 273 h 430"/>
                    <a:gd name="T16" fmla="*/ 54 w 307"/>
                    <a:gd name="T17" fmla="*/ 319 h 430"/>
                    <a:gd name="T18" fmla="*/ 44 w 307"/>
                    <a:gd name="T19" fmla="*/ 361 h 430"/>
                    <a:gd name="T20" fmla="*/ 31 w 307"/>
                    <a:gd name="T21" fmla="*/ 395 h 430"/>
                    <a:gd name="T22" fmla="*/ 16 w 307"/>
                    <a:gd name="T23" fmla="*/ 424 h 430"/>
                    <a:gd name="T24" fmla="*/ 0 w 307"/>
                    <a:gd name="T25" fmla="*/ 430 h 430"/>
                    <a:gd name="T26" fmla="*/ 22 w 307"/>
                    <a:gd name="T27" fmla="*/ 428 h 430"/>
                    <a:gd name="T28" fmla="*/ 38 w 307"/>
                    <a:gd name="T29" fmla="*/ 428 h 430"/>
                    <a:gd name="T30" fmla="*/ 64 w 307"/>
                    <a:gd name="T31" fmla="*/ 391 h 430"/>
                    <a:gd name="T32" fmla="*/ 74 w 307"/>
                    <a:gd name="T33" fmla="*/ 352 h 430"/>
                    <a:gd name="T34" fmla="*/ 87 w 307"/>
                    <a:gd name="T35" fmla="*/ 319 h 430"/>
                    <a:gd name="T36" fmla="*/ 109 w 307"/>
                    <a:gd name="T37" fmla="*/ 277 h 430"/>
                    <a:gd name="T38" fmla="*/ 139 w 307"/>
                    <a:gd name="T39" fmla="*/ 247 h 430"/>
                    <a:gd name="T40" fmla="*/ 159 w 307"/>
                    <a:gd name="T41" fmla="*/ 217 h 430"/>
                    <a:gd name="T42" fmla="*/ 196 w 307"/>
                    <a:gd name="T43" fmla="*/ 192 h 430"/>
                    <a:gd name="T44" fmla="*/ 232 w 307"/>
                    <a:gd name="T45" fmla="*/ 172 h 430"/>
                    <a:gd name="T46" fmla="*/ 264 w 307"/>
                    <a:gd name="T47" fmla="*/ 127 h 430"/>
                    <a:gd name="T48" fmla="*/ 280 w 307"/>
                    <a:gd name="T49" fmla="*/ 95 h 430"/>
                    <a:gd name="T50" fmla="*/ 295 w 307"/>
                    <a:gd name="T51" fmla="*/ 66 h 430"/>
                    <a:gd name="T52" fmla="*/ 307 w 307"/>
                    <a:gd name="T5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7" h="430">
                      <a:moveTo>
                        <a:pt x="307" y="0"/>
                      </a:moveTo>
                      <a:lnTo>
                        <a:pt x="297" y="50"/>
                      </a:lnTo>
                      <a:lnTo>
                        <a:pt x="278" y="85"/>
                      </a:lnTo>
                      <a:lnTo>
                        <a:pt x="242" y="117"/>
                      </a:lnTo>
                      <a:lnTo>
                        <a:pt x="199" y="152"/>
                      </a:lnTo>
                      <a:lnTo>
                        <a:pt x="149" y="189"/>
                      </a:lnTo>
                      <a:lnTo>
                        <a:pt x="109" y="221"/>
                      </a:lnTo>
                      <a:lnTo>
                        <a:pt x="77" y="273"/>
                      </a:lnTo>
                      <a:lnTo>
                        <a:pt x="54" y="319"/>
                      </a:lnTo>
                      <a:lnTo>
                        <a:pt x="44" y="361"/>
                      </a:lnTo>
                      <a:lnTo>
                        <a:pt x="31" y="395"/>
                      </a:lnTo>
                      <a:lnTo>
                        <a:pt x="16" y="424"/>
                      </a:lnTo>
                      <a:lnTo>
                        <a:pt x="0" y="430"/>
                      </a:lnTo>
                      <a:lnTo>
                        <a:pt x="22" y="428"/>
                      </a:lnTo>
                      <a:lnTo>
                        <a:pt x="38" y="428"/>
                      </a:lnTo>
                      <a:lnTo>
                        <a:pt x="64" y="391"/>
                      </a:lnTo>
                      <a:lnTo>
                        <a:pt x="74" y="352"/>
                      </a:lnTo>
                      <a:lnTo>
                        <a:pt x="87" y="319"/>
                      </a:lnTo>
                      <a:lnTo>
                        <a:pt x="109" y="277"/>
                      </a:lnTo>
                      <a:lnTo>
                        <a:pt x="139" y="247"/>
                      </a:lnTo>
                      <a:lnTo>
                        <a:pt x="159" y="217"/>
                      </a:lnTo>
                      <a:lnTo>
                        <a:pt x="196" y="192"/>
                      </a:lnTo>
                      <a:lnTo>
                        <a:pt x="232" y="172"/>
                      </a:lnTo>
                      <a:lnTo>
                        <a:pt x="264" y="127"/>
                      </a:lnTo>
                      <a:lnTo>
                        <a:pt x="280" y="95"/>
                      </a:lnTo>
                      <a:lnTo>
                        <a:pt x="295" y="66"/>
                      </a:lnTo>
                      <a:lnTo>
                        <a:pt x="307" y="0"/>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72963" name="Freeform 259"/>
                <p:cNvSpPr>
                  <a:spLocks/>
                </p:cNvSpPr>
                <p:nvPr/>
              </p:nvSpPr>
              <p:spPr bwMode="auto">
                <a:xfrm>
                  <a:off x="3148" y="2575"/>
                  <a:ext cx="314" cy="438"/>
                </a:xfrm>
                <a:custGeom>
                  <a:avLst/>
                  <a:gdLst>
                    <a:gd name="T0" fmla="*/ 0 w 314"/>
                    <a:gd name="T1" fmla="*/ 438 h 438"/>
                    <a:gd name="T2" fmla="*/ 29 w 314"/>
                    <a:gd name="T3" fmla="*/ 425 h 438"/>
                    <a:gd name="T4" fmla="*/ 47 w 314"/>
                    <a:gd name="T5" fmla="*/ 399 h 438"/>
                    <a:gd name="T6" fmla="*/ 57 w 314"/>
                    <a:gd name="T7" fmla="*/ 354 h 438"/>
                    <a:gd name="T8" fmla="*/ 83 w 314"/>
                    <a:gd name="T9" fmla="*/ 277 h 438"/>
                    <a:gd name="T10" fmla="*/ 125 w 314"/>
                    <a:gd name="T11" fmla="*/ 217 h 438"/>
                    <a:gd name="T12" fmla="*/ 207 w 314"/>
                    <a:gd name="T13" fmla="*/ 159 h 438"/>
                    <a:gd name="T14" fmla="*/ 243 w 314"/>
                    <a:gd name="T15" fmla="*/ 132 h 438"/>
                    <a:gd name="T16" fmla="*/ 296 w 314"/>
                    <a:gd name="T17" fmla="*/ 75 h 438"/>
                    <a:gd name="T18" fmla="*/ 309 w 314"/>
                    <a:gd name="T19" fmla="*/ 28 h 438"/>
                    <a:gd name="T20" fmla="*/ 314 w 314"/>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4" h="438">
                      <a:moveTo>
                        <a:pt x="0" y="438"/>
                      </a:moveTo>
                      <a:lnTo>
                        <a:pt x="29" y="425"/>
                      </a:lnTo>
                      <a:lnTo>
                        <a:pt x="47" y="399"/>
                      </a:lnTo>
                      <a:lnTo>
                        <a:pt x="57" y="354"/>
                      </a:lnTo>
                      <a:lnTo>
                        <a:pt x="83" y="277"/>
                      </a:lnTo>
                      <a:lnTo>
                        <a:pt x="125" y="217"/>
                      </a:lnTo>
                      <a:lnTo>
                        <a:pt x="207" y="159"/>
                      </a:lnTo>
                      <a:lnTo>
                        <a:pt x="243" y="132"/>
                      </a:lnTo>
                      <a:lnTo>
                        <a:pt x="296" y="75"/>
                      </a:lnTo>
                      <a:lnTo>
                        <a:pt x="309" y="28"/>
                      </a:lnTo>
                      <a:lnTo>
                        <a:pt x="31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2964" name="Group 260"/>
            <p:cNvGrpSpPr>
              <a:grpSpLocks/>
            </p:cNvGrpSpPr>
            <p:nvPr/>
          </p:nvGrpSpPr>
          <p:grpSpPr bwMode="auto">
            <a:xfrm>
              <a:off x="2655" y="1410"/>
              <a:ext cx="208" cy="281"/>
              <a:chOff x="2655" y="1410"/>
              <a:chExt cx="208" cy="281"/>
            </a:xfrm>
          </p:grpSpPr>
          <p:sp>
            <p:nvSpPr>
              <p:cNvPr id="72965" name="Freeform 261"/>
              <p:cNvSpPr>
                <a:spLocks/>
              </p:cNvSpPr>
              <p:nvPr/>
            </p:nvSpPr>
            <p:spPr bwMode="auto">
              <a:xfrm>
                <a:off x="2655" y="1410"/>
                <a:ext cx="194" cy="281"/>
              </a:xfrm>
              <a:custGeom>
                <a:avLst/>
                <a:gdLst>
                  <a:gd name="T0" fmla="*/ 159 w 194"/>
                  <a:gd name="T1" fmla="*/ 46 h 281"/>
                  <a:gd name="T2" fmla="*/ 135 w 194"/>
                  <a:gd name="T3" fmla="*/ 13 h 281"/>
                  <a:gd name="T4" fmla="*/ 104 w 194"/>
                  <a:gd name="T5" fmla="*/ 1 h 281"/>
                  <a:gd name="T6" fmla="*/ 65 w 194"/>
                  <a:gd name="T7" fmla="*/ 0 h 281"/>
                  <a:gd name="T8" fmla="*/ 31 w 194"/>
                  <a:gd name="T9" fmla="*/ 22 h 281"/>
                  <a:gd name="T10" fmla="*/ 7 w 194"/>
                  <a:gd name="T11" fmla="*/ 60 h 281"/>
                  <a:gd name="T12" fmla="*/ 0 w 194"/>
                  <a:gd name="T13" fmla="*/ 105 h 281"/>
                  <a:gd name="T14" fmla="*/ 4 w 194"/>
                  <a:gd name="T15" fmla="*/ 169 h 281"/>
                  <a:gd name="T16" fmla="*/ 28 w 194"/>
                  <a:gd name="T17" fmla="*/ 203 h 281"/>
                  <a:gd name="T18" fmla="*/ 51 w 194"/>
                  <a:gd name="T19" fmla="*/ 223 h 281"/>
                  <a:gd name="T20" fmla="*/ 84 w 194"/>
                  <a:gd name="T21" fmla="*/ 240 h 281"/>
                  <a:gd name="T22" fmla="*/ 102 w 194"/>
                  <a:gd name="T23" fmla="*/ 269 h 281"/>
                  <a:gd name="T24" fmla="*/ 127 w 194"/>
                  <a:gd name="T25" fmla="*/ 281 h 281"/>
                  <a:gd name="T26" fmla="*/ 158 w 194"/>
                  <a:gd name="T27" fmla="*/ 279 h 281"/>
                  <a:gd name="T28" fmla="*/ 179 w 194"/>
                  <a:gd name="T29" fmla="*/ 260 h 281"/>
                  <a:gd name="T30" fmla="*/ 191 w 194"/>
                  <a:gd name="T31" fmla="*/ 234 h 281"/>
                  <a:gd name="T32" fmla="*/ 194 w 194"/>
                  <a:gd name="T33" fmla="*/ 202 h 281"/>
                  <a:gd name="T34" fmla="*/ 183 w 194"/>
                  <a:gd name="T35" fmla="*/ 171 h 281"/>
                  <a:gd name="T36" fmla="*/ 186 w 194"/>
                  <a:gd name="T37" fmla="*/ 129 h 281"/>
                  <a:gd name="T38" fmla="*/ 177 w 194"/>
                  <a:gd name="T39" fmla="*/ 84 h 281"/>
                  <a:gd name="T40" fmla="*/ 159 w 194"/>
                  <a:gd name="T41" fmla="*/ 4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281">
                    <a:moveTo>
                      <a:pt x="159" y="46"/>
                    </a:moveTo>
                    <a:lnTo>
                      <a:pt x="135" y="13"/>
                    </a:lnTo>
                    <a:lnTo>
                      <a:pt x="104" y="1"/>
                    </a:lnTo>
                    <a:lnTo>
                      <a:pt x="65" y="0"/>
                    </a:lnTo>
                    <a:lnTo>
                      <a:pt x="31" y="22"/>
                    </a:lnTo>
                    <a:lnTo>
                      <a:pt x="7" y="60"/>
                    </a:lnTo>
                    <a:lnTo>
                      <a:pt x="0" y="105"/>
                    </a:lnTo>
                    <a:lnTo>
                      <a:pt x="4" y="169"/>
                    </a:lnTo>
                    <a:lnTo>
                      <a:pt x="28" y="203"/>
                    </a:lnTo>
                    <a:lnTo>
                      <a:pt x="51" y="223"/>
                    </a:lnTo>
                    <a:lnTo>
                      <a:pt x="84" y="240"/>
                    </a:lnTo>
                    <a:lnTo>
                      <a:pt x="102" y="269"/>
                    </a:lnTo>
                    <a:lnTo>
                      <a:pt x="127" y="281"/>
                    </a:lnTo>
                    <a:lnTo>
                      <a:pt x="158" y="279"/>
                    </a:lnTo>
                    <a:lnTo>
                      <a:pt x="179" y="260"/>
                    </a:lnTo>
                    <a:lnTo>
                      <a:pt x="191" y="234"/>
                    </a:lnTo>
                    <a:lnTo>
                      <a:pt x="194" y="202"/>
                    </a:lnTo>
                    <a:lnTo>
                      <a:pt x="183" y="171"/>
                    </a:lnTo>
                    <a:lnTo>
                      <a:pt x="186" y="129"/>
                    </a:lnTo>
                    <a:lnTo>
                      <a:pt x="177" y="84"/>
                    </a:lnTo>
                    <a:lnTo>
                      <a:pt x="159" y="46"/>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72966" name="Freeform 262"/>
              <p:cNvSpPr>
                <a:spLocks/>
              </p:cNvSpPr>
              <p:nvPr/>
            </p:nvSpPr>
            <p:spPr bwMode="auto">
              <a:xfrm>
                <a:off x="2703" y="1410"/>
                <a:ext cx="160" cy="265"/>
              </a:xfrm>
              <a:custGeom>
                <a:avLst/>
                <a:gdLst>
                  <a:gd name="T0" fmla="*/ 131 w 160"/>
                  <a:gd name="T1" fmla="*/ 43 h 265"/>
                  <a:gd name="T2" fmla="*/ 111 w 160"/>
                  <a:gd name="T3" fmla="*/ 12 h 265"/>
                  <a:gd name="T4" fmla="*/ 86 w 160"/>
                  <a:gd name="T5" fmla="*/ 1 h 265"/>
                  <a:gd name="T6" fmla="*/ 54 w 160"/>
                  <a:gd name="T7" fmla="*/ 0 h 265"/>
                  <a:gd name="T8" fmla="*/ 26 w 160"/>
                  <a:gd name="T9" fmla="*/ 21 h 265"/>
                  <a:gd name="T10" fmla="*/ 6 w 160"/>
                  <a:gd name="T11" fmla="*/ 57 h 265"/>
                  <a:gd name="T12" fmla="*/ 0 w 160"/>
                  <a:gd name="T13" fmla="*/ 99 h 265"/>
                  <a:gd name="T14" fmla="*/ 3 w 160"/>
                  <a:gd name="T15" fmla="*/ 159 h 265"/>
                  <a:gd name="T16" fmla="*/ 23 w 160"/>
                  <a:gd name="T17" fmla="*/ 191 h 265"/>
                  <a:gd name="T18" fmla="*/ 42 w 160"/>
                  <a:gd name="T19" fmla="*/ 210 h 265"/>
                  <a:gd name="T20" fmla="*/ 69 w 160"/>
                  <a:gd name="T21" fmla="*/ 226 h 265"/>
                  <a:gd name="T22" fmla="*/ 84 w 160"/>
                  <a:gd name="T23" fmla="*/ 254 h 265"/>
                  <a:gd name="T24" fmla="*/ 105 w 160"/>
                  <a:gd name="T25" fmla="*/ 265 h 265"/>
                  <a:gd name="T26" fmla="*/ 130 w 160"/>
                  <a:gd name="T27" fmla="*/ 263 h 265"/>
                  <a:gd name="T28" fmla="*/ 148 w 160"/>
                  <a:gd name="T29" fmla="*/ 245 h 265"/>
                  <a:gd name="T30" fmla="*/ 158 w 160"/>
                  <a:gd name="T31" fmla="*/ 221 h 265"/>
                  <a:gd name="T32" fmla="*/ 160 w 160"/>
                  <a:gd name="T33" fmla="*/ 191 h 265"/>
                  <a:gd name="T34" fmla="*/ 151 w 160"/>
                  <a:gd name="T35" fmla="*/ 161 h 265"/>
                  <a:gd name="T36" fmla="*/ 153 w 160"/>
                  <a:gd name="T37" fmla="*/ 122 h 265"/>
                  <a:gd name="T38" fmla="*/ 146 w 160"/>
                  <a:gd name="T39" fmla="*/ 79 h 265"/>
                  <a:gd name="T40" fmla="*/ 131 w 160"/>
                  <a:gd name="T41" fmla="*/ 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65">
                    <a:moveTo>
                      <a:pt x="131" y="43"/>
                    </a:moveTo>
                    <a:lnTo>
                      <a:pt x="111" y="12"/>
                    </a:lnTo>
                    <a:lnTo>
                      <a:pt x="86" y="1"/>
                    </a:lnTo>
                    <a:lnTo>
                      <a:pt x="54" y="0"/>
                    </a:lnTo>
                    <a:lnTo>
                      <a:pt x="26" y="21"/>
                    </a:lnTo>
                    <a:lnTo>
                      <a:pt x="6" y="57"/>
                    </a:lnTo>
                    <a:lnTo>
                      <a:pt x="0" y="99"/>
                    </a:lnTo>
                    <a:lnTo>
                      <a:pt x="3" y="159"/>
                    </a:lnTo>
                    <a:lnTo>
                      <a:pt x="23" y="191"/>
                    </a:lnTo>
                    <a:lnTo>
                      <a:pt x="42" y="210"/>
                    </a:lnTo>
                    <a:lnTo>
                      <a:pt x="69" y="226"/>
                    </a:lnTo>
                    <a:lnTo>
                      <a:pt x="84" y="254"/>
                    </a:lnTo>
                    <a:lnTo>
                      <a:pt x="105" y="265"/>
                    </a:lnTo>
                    <a:lnTo>
                      <a:pt x="130" y="263"/>
                    </a:lnTo>
                    <a:lnTo>
                      <a:pt x="148" y="245"/>
                    </a:lnTo>
                    <a:lnTo>
                      <a:pt x="158" y="221"/>
                    </a:lnTo>
                    <a:lnTo>
                      <a:pt x="160" y="191"/>
                    </a:lnTo>
                    <a:lnTo>
                      <a:pt x="151" y="161"/>
                    </a:lnTo>
                    <a:lnTo>
                      <a:pt x="153" y="122"/>
                    </a:lnTo>
                    <a:lnTo>
                      <a:pt x="146" y="79"/>
                    </a:lnTo>
                    <a:lnTo>
                      <a:pt x="131" y="4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967" name="Group 263"/>
            <p:cNvGrpSpPr>
              <a:grpSpLocks/>
            </p:cNvGrpSpPr>
            <p:nvPr/>
          </p:nvGrpSpPr>
          <p:grpSpPr bwMode="auto">
            <a:xfrm>
              <a:off x="1895" y="1820"/>
              <a:ext cx="1318" cy="1012"/>
              <a:chOff x="1895" y="1820"/>
              <a:chExt cx="1318" cy="1012"/>
            </a:xfrm>
          </p:grpSpPr>
          <p:sp>
            <p:nvSpPr>
              <p:cNvPr id="72968" name="Freeform 264"/>
              <p:cNvSpPr>
                <a:spLocks/>
              </p:cNvSpPr>
              <p:nvPr/>
            </p:nvSpPr>
            <p:spPr bwMode="auto">
              <a:xfrm>
                <a:off x="2405" y="1820"/>
                <a:ext cx="808" cy="681"/>
              </a:xfrm>
              <a:custGeom>
                <a:avLst/>
                <a:gdLst>
                  <a:gd name="T0" fmla="*/ 309 w 808"/>
                  <a:gd name="T1" fmla="*/ 0 h 681"/>
                  <a:gd name="T2" fmla="*/ 153 w 808"/>
                  <a:gd name="T3" fmla="*/ 134 h 681"/>
                  <a:gd name="T4" fmla="*/ 58 w 808"/>
                  <a:gd name="T5" fmla="*/ 259 h 681"/>
                  <a:gd name="T6" fmla="*/ 0 w 808"/>
                  <a:gd name="T7" fmla="*/ 473 h 681"/>
                  <a:gd name="T8" fmla="*/ 153 w 808"/>
                  <a:gd name="T9" fmla="*/ 360 h 681"/>
                  <a:gd name="T10" fmla="*/ 238 w 808"/>
                  <a:gd name="T11" fmla="*/ 280 h 681"/>
                  <a:gd name="T12" fmla="*/ 284 w 808"/>
                  <a:gd name="T13" fmla="*/ 229 h 681"/>
                  <a:gd name="T14" fmla="*/ 238 w 808"/>
                  <a:gd name="T15" fmla="*/ 358 h 681"/>
                  <a:gd name="T16" fmla="*/ 226 w 808"/>
                  <a:gd name="T17" fmla="*/ 476 h 681"/>
                  <a:gd name="T18" fmla="*/ 222 w 808"/>
                  <a:gd name="T19" fmla="*/ 681 h 681"/>
                  <a:gd name="T20" fmla="*/ 248 w 808"/>
                  <a:gd name="T21" fmla="*/ 622 h 681"/>
                  <a:gd name="T22" fmla="*/ 300 w 808"/>
                  <a:gd name="T23" fmla="*/ 537 h 681"/>
                  <a:gd name="T24" fmla="*/ 385 w 808"/>
                  <a:gd name="T25" fmla="*/ 473 h 681"/>
                  <a:gd name="T26" fmla="*/ 462 w 808"/>
                  <a:gd name="T27" fmla="*/ 440 h 681"/>
                  <a:gd name="T28" fmla="*/ 650 w 808"/>
                  <a:gd name="T29" fmla="*/ 352 h 681"/>
                  <a:gd name="T30" fmla="*/ 808 w 808"/>
                  <a:gd name="T31" fmla="*/ 205 h 681"/>
                  <a:gd name="T32" fmla="*/ 759 w 808"/>
                  <a:gd name="T33" fmla="*/ 170 h 681"/>
                  <a:gd name="T34" fmla="*/ 715 w 808"/>
                  <a:gd name="T35" fmla="*/ 187 h 681"/>
                  <a:gd name="T36" fmla="*/ 640 w 808"/>
                  <a:gd name="T37" fmla="*/ 190 h 681"/>
                  <a:gd name="T38" fmla="*/ 549 w 808"/>
                  <a:gd name="T39" fmla="*/ 180 h 681"/>
                  <a:gd name="T40" fmla="*/ 469 w 808"/>
                  <a:gd name="T41" fmla="*/ 157 h 681"/>
                  <a:gd name="T42" fmla="*/ 345 w 808"/>
                  <a:gd name="T43" fmla="*/ 167 h 681"/>
                  <a:gd name="T44" fmla="*/ 309 w 808"/>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8" h="681">
                    <a:moveTo>
                      <a:pt x="309" y="0"/>
                    </a:moveTo>
                    <a:lnTo>
                      <a:pt x="153" y="134"/>
                    </a:lnTo>
                    <a:lnTo>
                      <a:pt x="58" y="259"/>
                    </a:lnTo>
                    <a:lnTo>
                      <a:pt x="0" y="473"/>
                    </a:lnTo>
                    <a:lnTo>
                      <a:pt x="153" y="360"/>
                    </a:lnTo>
                    <a:lnTo>
                      <a:pt x="238" y="280"/>
                    </a:lnTo>
                    <a:lnTo>
                      <a:pt x="284" y="229"/>
                    </a:lnTo>
                    <a:lnTo>
                      <a:pt x="238" y="358"/>
                    </a:lnTo>
                    <a:lnTo>
                      <a:pt x="226" y="476"/>
                    </a:lnTo>
                    <a:lnTo>
                      <a:pt x="222" y="681"/>
                    </a:lnTo>
                    <a:lnTo>
                      <a:pt x="248" y="622"/>
                    </a:lnTo>
                    <a:lnTo>
                      <a:pt x="300" y="537"/>
                    </a:lnTo>
                    <a:lnTo>
                      <a:pt x="385" y="473"/>
                    </a:lnTo>
                    <a:lnTo>
                      <a:pt x="462" y="440"/>
                    </a:lnTo>
                    <a:lnTo>
                      <a:pt x="650" y="352"/>
                    </a:lnTo>
                    <a:lnTo>
                      <a:pt x="808" y="205"/>
                    </a:lnTo>
                    <a:lnTo>
                      <a:pt x="759" y="170"/>
                    </a:lnTo>
                    <a:lnTo>
                      <a:pt x="715" y="187"/>
                    </a:lnTo>
                    <a:lnTo>
                      <a:pt x="640" y="190"/>
                    </a:lnTo>
                    <a:lnTo>
                      <a:pt x="549" y="180"/>
                    </a:lnTo>
                    <a:lnTo>
                      <a:pt x="469" y="157"/>
                    </a:lnTo>
                    <a:lnTo>
                      <a:pt x="345" y="167"/>
                    </a:lnTo>
                    <a:lnTo>
                      <a:pt x="309" y="0"/>
                    </a:lnTo>
                    <a:close/>
                  </a:path>
                </a:pathLst>
              </a:custGeom>
              <a:solidFill>
                <a:srgbClr val="E0E0FF"/>
              </a:solidFill>
              <a:ln w="11113">
                <a:solidFill>
                  <a:srgbClr val="000000"/>
                </a:solidFill>
                <a:prstDash val="solid"/>
                <a:round/>
                <a:headEnd/>
                <a:tailEnd/>
              </a:ln>
            </p:spPr>
            <p:txBody>
              <a:bodyPr/>
              <a:lstStyle/>
              <a:p>
                <a:endParaRPr lang="zh-CN" altLang="en-US"/>
              </a:p>
            </p:txBody>
          </p:sp>
          <p:sp>
            <p:nvSpPr>
              <p:cNvPr id="72969" name="Freeform 265"/>
              <p:cNvSpPr>
                <a:spLocks/>
              </p:cNvSpPr>
              <p:nvPr/>
            </p:nvSpPr>
            <p:spPr bwMode="auto">
              <a:xfrm>
                <a:off x="2286" y="2039"/>
                <a:ext cx="436" cy="751"/>
              </a:xfrm>
              <a:custGeom>
                <a:avLst/>
                <a:gdLst>
                  <a:gd name="T0" fmla="*/ 384 w 436"/>
                  <a:gd name="T1" fmla="*/ 0 h 751"/>
                  <a:gd name="T2" fmla="*/ 436 w 436"/>
                  <a:gd name="T3" fmla="*/ 39 h 751"/>
                  <a:gd name="T4" fmla="*/ 431 w 436"/>
                  <a:gd name="T5" fmla="*/ 146 h 751"/>
                  <a:gd name="T6" fmla="*/ 330 w 436"/>
                  <a:gd name="T7" fmla="*/ 227 h 751"/>
                  <a:gd name="T8" fmla="*/ 257 w 436"/>
                  <a:gd name="T9" fmla="*/ 492 h 751"/>
                  <a:gd name="T10" fmla="*/ 0 w 436"/>
                  <a:gd name="T11" fmla="*/ 751 h 751"/>
                  <a:gd name="T12" fmla="*/ 118 w 436"/>
                  <a:gd name="T13" fmla="*/ 386 h 751"/>
                  <a:gd name="T14" fmla="*/ 248 w 436"/>
                  <a:gd name="T15" fmla="*/ 187 h 751"/>
                  <a:gd name="T16" fmla="*/ 268 w 436"/>
                  <a:gd name="T17" fmla="*/ 65 h 751"/>
                  <a:gd name="T18" fmla="*/ 384 w 436"/>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751">
                    <a:moveTo>
                      <a:pt x="384" y="0"/>
                    </a:moveTo>
                    <a:lnTo>
                      <a:pt x="436" y="39"/>
                    </a:lnTo>
                    <a:lnTo>
                      <a:pt x="431" y="146"/>
                    </a:lnTo>
                    <a:lnTo>
                      <a:pt x="330" y="227"/>
                    </a:lnTo>
                    <a:lnTo>
                      <a:pt x="257" y="492"/>
                    </a:lnTo>
                    <a:lnTo>
                      <a:pt x="0" y="751"/>
                    </a:lnTo>
                    <a:lnTo>
                      <a:pt x="118" y="386"/>
                    </a:lnTo>
                    <a:lnTo>
                      <a:pt x="248" y="187"/>
                    </a:lnTo>
                    <a:lnTo>
                      <a:pt x="268" y="65"/>
                    </a:lnTo>
                    <a:lnTo>
                      <a:pt x="384" y="0"/>
                    </a:lnTo>
                    <a:close/>
                  </a:path>
                </a:pathLst>
              </a:custGeom>
              <a:solidFill>
                <a:srgbClr val="FF00A0"/>
              </a:solidFill>
              <a:ln w="11113">
                <a:solidFill>
                  <a:srgbClr val="000000"/>
                </a:solidFill>
                <a:prstDash val="solid"/>
                <a:round/>
                <a:headEnd/>
                <a:tailEnd/>
              </a:ln>
            </p:spPr>
            <p:txBody>
              <a:bodyPr/>
              <a:lstStyle/>
              <a:p>
                <a:endParaRPr lang="zh-CN" altLang="en-US"/>
              </a:p>
            </p:txBody>
          </p:sp>
          <p:grpSp>
            <p:nvGrpSpPr>
              <p:cNvPr id="72970" name="Group 266"/>
              <p:cNvGrpSpPr>
                <a:grpSpLocks/>
              </p:cNvGrpSpPr>
              <p:nvPr/>
            </p:nvGrpSpPr>
            <p:grpSpPr bwMode="auto">
              <a:xfrm>
                <a:off x="1895" y="2081"/>
                <a:ext cx="635" cy="751"/>
                <a:chOff x="1895" y="2081"/>
                <a:chExt cx="635" cy="751"/>
              </a:xfrm>
            </p:grpSpPr>
            <p:grpSp>
              <p:nvGrpSpPr>
                <p:cNvPr id="72971" name="Group 267"/>
                <p:cNvGrpSpPr>
                  <a:grpSpLocks/>
                </p:cNvGrpSpPr>
                <p:nvPr/>
              </p:nvGrpSpPr>
              <p:grpSpPr bwMode="auto">
                <a:xfrm>
                  <a:off x="1895" y="2081"/>
                  <a:ext cx="544" cy="605"/>
                  <a:chOff x="1895" y="2081"/>
                  <a:chExt cx="544" cy="605"/>
                </a:xfrm>
              </p:grpSpPr>
              <p:sp>
                <p:nvSpPr>
                  <p:cNvPr id="72972" name="Freeform 268"/>
                  <p:cNvSpPr>
                    <a:spLocks/>
                  </p:cNvSpPr>
                  <p:nvPr/>
                </p:nvSpPr>
                <p:spPr bwMode="auto">
                  <a:xfrm>
                    <a:off x="1895" y="2081"/>
                    <a:ext cx="544" cy="605"/>
                  </a:xfrm>
                  <a:custGeom>
                    <a:avLst/>
                    <a:gdLst>
                      <a:gd name="T0" fmla="*/ 464 w 544"/>
                      <a:gd name="T1" fmla="*/ 58 h 605"/>
                      <a:gd name="T2" fmla="*/ 415 w 544"/>
                      <a:gd name="T3" fmla="*/ 156 h 605"/>
                      <a:gd name="T4" fmla="*/ 332 w 544"/>
                      <a:gd name="T5" fmla="*/ 137 h 605"/>
                      <a:gd name="T6" fmla="*/ 255 w 544"/>
                      <a:gd name="T7" fmla="*/ 114 h 605"/>
                      <a:gd name="T8" fmla="*/ 186 w 544"/>
                      <a:gd name="T9" fmla="*/ 83 h 605"/>
                      <a:gd name="T10" fmla="*/ 136 w 544"/>
                      <a:gd name="T11" fmla="*/ 61 h 605"/>
                      <a:gd name="T12" fmla="*/ 42 w 544"/>
                      <a:gd name="T13" fmla="*/ 0 h 605"/>
                      <a:gd name="T14" fmla="*/ 16 w 544"/>
                      <a:gd name="T15" fmla="*/ 10 h 605"/>
                      <a:gd name="T16" fmla="*/ 13 w 544"/>
                      <a:gd name="T17" fmla="*/ 69 h 605"/>
                      <a:gd name="T18" fmla="*/ 52 w 544"/>
                      <a:gd name="T19" fmla="*/ 124 h 605"/>
                      <a:gd name="T20" fmla="*/ 20 w 544"/>
                      <a:gd name="T21" fmla="*/ 117 h 605"/>
                      <a:gd name="T22" fmla="*/ 0 w 544"/>
                      <a:gd name="T23" fmla="*/ 143 h 605"/>
                      <a:gd name="T24" fmla="*/ 6 w 544"/>
                      <a:gd name="T25" fmla="*/ 169 h 605"/>
                      <a:gd name="T26" fmla="*/ 33 w 544"/>
                      <a:gd name="T27" fmla="*/ 202 h 605"/>
                      <a:gd name="T28" fmla="*/ 20 w 544"/>
                      <a:gd name="T29" fmla="*/ 215 h 605"/>
                      <a:gd name="T30" fmla="*/ 6 w 544"/>
                      <a:gd name="T31" fmla="*/ 235 h 605"/>
                      <a:gd name="T32" fmla="*/ 6 w 544"/>
                      <a:gd name="T33" fmla="*/ 259 h 605"/>
                      <a:gd name="T34" fmla="*/ 20 w 544"/>
                      <a:gd name="T35" fmla="*/ 299 h 605"/>
                      <a:gd name="T36" fmla="*/ 65 w 544"/>
                      <a:gd name="T37" fmla="*/ 337 h 605"/>
                      <a:gd name="T38" fmla="*/ 45 w 544"/>
                      <a:gd name="T39" fmla="*/ 350 h 605"/>
                      <a:gd name="T40" fmla="*/ 36 w 544"/>
                      <a:gd name="T41" fmla="*/ 383 h 605"/>
                      <a:gd name="T42" fmla="*/ 48 w 544"/>
                      <a:gd name="T43" fmla="*/ 416 h 605"/>
                      <a:gd name="T44" fmla="*/ 89 w 544"/>
                      <a:gd name="T45" fmla="*/ 436 h 605"/>
                      <a:gd name="T46" fmla="*/ 141 w 544"/>
                      <a:gd name="T47" fmla="*/ 456 h 605"/>
                      <a:gd name="T48" fmla="*/ 183 w 544"/>
                      <a:gd name="T49" fmla="*/ 491 h 605"/>
                      <a:gd name="T50" fmla="*/ 215 w 544"/>
                      <a:gd name="T51" fmla="*/ 524 h 605"/>
                      <a:gd name="T52" fmla="*/ 245 w 544"/>
                      <a:gd name="T53" fmla="*/ 556 h 605"/>
                      <a:gd name="T54" fmla="*/ 279 w 544"/>
                      <a:gd name="T55" fmla="*/ 593 h 605"/>
                      <a:gd name="T56" fmla="*/ 339 w 544"/>
                      <a:gd name="T57" fmla="*/ 605 h 605"/>
                      <a:gd name="T58" fmla="*/ 455 w 544"/>
                      <a:gd name="T59" fmla="*/ 456 h 605"/>
                      <a:gd name="T60" fmla="*/ 475 w 544"/>
                      <a:gd name="T61" fmla="*/ 344 h 605"/>
                      <a:gd name="T62" fmla="*/ 482 w 544"/>
                      <a:gd name="T63" fmla="*/ 279 h 605"/>
                      <a:gd name="T64" fmla="*/ 511 w 544"/>
                      <a:gd name="T65" fmla="*/ 246 h 605"/>
                      <a:gd name="T66" fmla="*/ 533 w 544"/>
                      <a:gd name="T67" fmla="*/ 212 h 605"/>
                      <a:gd name="T68" fmla="*/ 544 w 544"/>
                      <a:gd name="T69" fmla="*/ 160 h 605"/>
                      <a:gd name="T70" fmla="*/ 541 w 544"/>
                      <a:gd name="T71" fmla="*/ 125 h 605"/>
                      <a:gd name="T72" fmla="*/ 530 w 544"/>
                      <a:gd name="T73" fmla="*/ 96 h 605"/>
                      <a:gd name="T74" fmla="*/ 511 w 544"/>
                      <a:gd name="T75" fmla="*/ 67 h 605"/>
                      <a:gd name="T76" fmla="*/ 489 w 544"/>
                      <a:gd name="T77" fmla="*/ 55 h 605"/>
                      <a:gd name="T78" fmla="*/ 464 w 544"/>
                      <a:gd name="T79" fmla="*/ 5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4" h="605">
                        <a:moveTo>
                          <a:pt x="464" y="58"/>
                        </a:moveTo>
                        <a:lnTo>
                          <a:pt x="415" y="156"/>
                        </a:lnTo>
                        <a:lnTo>
                          <a:pt x="332" y="137"/>
                        </a:lnTo>
                        <a:lnTo>
                          <a:pt x="255" y="114"/>
                        </a:lnTo>
                        <a:lnTo>
                          <a:pt x="186" y="83"/>
                        </a:lnTo>
                        <a:lnTo>
                          <a:pt x="136" y="61"/>
                        </a:lnTo>
                        <a:lnTo>
                          <a:pt x="42" y="0"/>
                        </a:lnTo>
                        <a:lnTo>
                          <a:pt x="16" y="10"/>
                        </a:lnTo>
                        <a:lnTo>
                          <a:pt x="13" y="69"/>
                        </a:lnTo>
                        <a:lnTo>
                          <a:pt x="52" y="124"/>
                        </a:lnTo>
                        <a:lnTo>
                          <a:pt x="20" y="117"/>
                        </a:lnTo>
                        <a:lnTo>
                          <a:pt x="0" y="143"/>
                        </a:lnTo>
                        <a:lnTo>
                          <a:pt x="6" y="169"/>
                        </a:lnTo>
                        <a:lnTo>
                          <a:pt x="33" y="202"/>
                        </a:lnTo>
                        <a:lnTo>
                          <a:pt x="20" y="215"/>
                        </a:lnTo>
                        <a:lnTo>
                          <a:pt x="6" y="235"/>
                        </a:lnTo>
                        <a:lnTo>
                          <a:pt x="6" y="259"/>
                        </a:lnTo>
                        <a:lnTo>
                          <a:pt x="20" y="299"/>
                        </a:lnTo>
                        <a:lnTo>
                          <a:pt x="65" y="337"/>
                        </a:lnTo>
                        <a:lnTo>
                          <a:pt x="45" y="350"/>
                        </a:lnTo>
                        <a:lnTo>
                          <a:pt x="36" y="383"/>
                        </a:lnTo>
                        <a:lnTo>
                          <a:pt x="48" y="416"/>
                        </a:lnTo>
                        <a:lnTo>
                          <a:pt x="89" y="436"/>
                        </a:lnTo>
                        <a:lnTo>
                          <a:pt x="141" y="456"/>
                        </a:lnTo>
                        <a:lnTo>
                          <a:pt x="183" y="491"/>
                        </a:lnTo>
                        <a:lnTo>
                          <a:pt x="215" y="524"/>
                        </a:lnTo>
                        <a:lnTo>
                          <a:pt x="245" y="556"/>
                        </a:lnTo>
                        <a:lnTo>
                          <a:pt x="279" y="593"/>
                        </a:lnTo>
                        <a:lnTo>
                          <a:pt x="339" y="605"/>
                        </a:lnTo>
                        <a:lnTo>
                          <a:pt x="455" y="456"/>
                        </a:lnTo>
                        <a:lnTo>
                          <a:pt x="475" y="344"/>
                        </a:lnTo>
                        <a:lnTo>
                          <a:pt x="482" y="279"/>
                        </a:lnTo>
                        <a:lnTo>
                          <a:pt x="511" y="246"/>
                        </a:lnTo>
                        <a:lnTo>
                          <a:pt x="533" y="212"/>
                        </a:lnTo>
                        <a:lnTo>
                          <a:pt x="544" y="160"/>
                        </a:lnTo>
                        <a:lnTo>
                          <a:pt x="541" y="125"/>
                        </a:lnTo>
                        <a:lnTo>
                          <a:pt x="530" y="96"/>
                        </a:lnTo>
                        <a:lnTo>
                          <a:pt x="511" y="67"/>
                        </a:lnTo>
                        <a:lnTo>
                          <a:pt x="489" y="55"/>
                        </a:lnTo>
                        <a:lnTo>
                          <a:pt x="464" y="58"/>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72973" name="Group 269"/>
                  <p:cNvGrpSpPr>
                    <a:grpSpLocks/>
                  </p:cNvGrpSpPr>
                  <p:nvPr/>
                </p:nvGrpSpPr>
                <p:grpSpPr bwMode="auto">
                  <a:xfrm>
                    <a:off x="1928" y="2173"/>
                    <a:ext cx="405" cy="295"/>
                    <a:chOff x="1928" y="2173"/>
                    <a:chExt cx="405" cy="295"/>
                  </a:xfrm>
                </p:grpSpPr>
                <p:sp>
                  <p:nvSpPr>
                    <p:cNvPr id="72974" name="Freeform 270"/>
                    <p:cNvSpPr>
                      <a:spLocks/>
                    </p:cNvSpPr>
                    <p:nvPr/>
                  </p:nvSpPr>
                  <p:spPr bwMode="auto">
                    <a:xfrm>
                      <a:off x="1940" y="2198"/>
                      <a:ext cx="287" cy="101"/>
                    </a:xfrm>
                    <a:custGeom>
                      <a:avLst/>
                      <a:gdLst>
                        <a:gd name="T0" fmla="*/ 0 w 287"/>
                        <a:gd name="T1" fmla="*/ 0 h 101"/>
                        <a:gd name="T2" fmla="*/ 64 w 287"/>
                        <a:gd name="T3" fmla="*/ 48 h 101"/>
                        <a:gd name="T4" fmla="*/ 142 w 287"/>
                        <a:gd name="T5" fmla="*/ 85 h 101"/>
                        <a:gd name="T6" fmla="*/ 223 w 287"/>
                        <a:gd name="T7" fmla="*/ 101 h 101"/>
                        <a:gd name="T8" fmla="*/ 287 w 287"/>
                        <a:gd name="T9" fmla="*/ 101 h 101"/>
                      </a:gdLst>
                      <a:ahLst/>
                      <a:cxnLst>
                        <a:cxn ang="0">
                          <a:pos x="T0" y="T1"/>
                        </a:cxn>
                        <a:cxn ang="0">
                          <a:pos x="T2" y="T3"/>
                        </a:cxn>
                        <a:cxn ang="0">
                          <a:pos x="T4" y="T5"/>
                        </a:cxn>
                        <a:cxn ang="0">
                          <a:pos x="T6" y="T7"/>
                        </a:cxn>
                        <a:cxn ang="0">
                          <a:pos x="T8" y="T9"/>
                        </a:cxn>
                      </a:cxnLst>
                      <a:rect l="0" t="0" r="r" b="b"/>
                      <a:pathLst>
                        <a:path w="287" h="101">
                          <a:moveTo>
                            <a:pt x="0" y="0"/>
                          </a:moveTo>
                          <a:lnTo>
                            <a:pt x="64" y="48"/>
                          </a:lnTo>
                          <a:lnTo>
                            <a:pt x="142" y="85"/>
                          </a:lnTo>
                          <a:lnTo>
                            <a:pt x="223" y="101"/>
                          </a:lnTo>
                          <a:lnTo>
                            <a:pt x="287" y="10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75" name="Freeform 271"/>
                    <p:cNvSpPr>
                      <a:spLocks/>
                    </p:cNvSpPr>
                    <p:nvPr/>
                  </p:nvSpPr>
                  <p:spPr bwMode="auto">
                    <a:xfrm>
                      <a:off x="1928" y="2289"/>
                      <a:ext cx="209" cy="94"/>
                    </a:xfrm>
                    <a:custGeom>
                      <a:avLst/>
                      <a:gdLst>
                        <a:gd name="T0" fmla="*/ 0 w 209"/>
                        <a:gd name="T1" fmla="*/ 0 h 94"/>
                        <a:gd name="T2" fmla="*/ 48 w 209"/>
                        <a:gd name="T3" fmla="*/ 38 h 94"/>
                        <a:gd name="T4" fmla="*/ 121 w 209"/>
                        <a:gd name="T5" fmla="*/ 74 h 94"/>
                        <a:gd name="T6" fmla="*/ 209 w 209"/>
                        <a:gd name="T7" fmla="*/ 94 h 94"/>
                      </a:gdLst>
                      <a:ahLst/>
                      <a:cxnLst>
                        <a:cxn ang="0">
                          <a:pos x="T0" y="T1"/>
                        </a:cxn>
                        <a:cxn ang="0">
                          <a:pos x="T2" y="T3"/>
                        </a:cxn>
                        <a:cxn ang="0">
                          <a:pos x="T4" y="T5"/>
                        </a:cxn>
                        <a:cxn ang="0">
                          <a:pos x="T6" y="T7"/>
                        </a:cxn>
                      </a:cxnLst>
                      <a:rect l="0" t="0" r="r" b="b"/>
                      <a:pathLst>
                        <a:path w="209" h="94">
                          <a:moveTo>
                            <a:pt x="0" y="0"/>
                          </a:moveTo>
                          <a:lnTo>
                            <a:pt x="48" y="38"/>
                          </a:lnTo>
                          <a:lnTo>
                            <a:pt x="121" y="74"/>
                          </a:lnTo>
                          <a:lnTo>
                            <a:pt x="209"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76" name="Freeform 272"/>
                    <p:cNvSpPr>
                      <a:spLocks/>
                    </p:cNvSpPr>
                    <p:nvPr/>
                  </p:nvSpPr>
                  <p:spPr bwMode="auto">
                    <a:xfrm>
                      <a:off x="1960" y="2418"/>
                      <a:ext cx="140" cy="50"/>
                    </a:xfrm>
                    <a:custGeom>
                      <a:avLst/>
                      <a:gdLst>
                        <a:gd name="T0" fmla="*/ 0 w 140"/>
                        <a:gd name="T1" fmla="*/ 0 h 50"/>
                        <a:gd name="T2" fmla="*/ 66 w 140"/>
                        <a:gd name="T3" fmla="*/ 33 h 50"/>
                        <a:gd name="T4" fmla="*/ 140 w 140"/>
                        <a:gd name="T5" fmla="*/ 50 h 50"/>
                      </a:gdLst>
                      <a:ahLst/>
                      <a:cxnLst>
                        <a:cxn ang="0">
                          <a:pos x="T0" y="T1"/>
                        </a:cxn>
                        <a:cxn ang="0">
                          <a:pos x="T2" y="T3"/>
                        </a:cxn>
                        <a:cxn ang="0">
                          <a:pos x="T4" y="T5"/>
                        </a:cxn>
                      </a:cxnLst>
                      <a:rect l="0" t="0" r="r" b="b"/>
                      <a:pathLst>
                        <a:path w="140" h="50">
                          <a:moveTo>
                            <a:pt x="0" y="0"/>
                          </a:moveTo>
                          <a:lnTo>
                            <a:pt x="66" y="33"/>
                          </a:lnTo>
                          <a:lnTo>
                            <a:pt x="140" y="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977" name="Freeform 273"/>
                    <p:cNvSpPr>
                      <a:spLocks/>
                    </p:cNvSpPr>
                    <p:nvPr/>
                  </p:nvSpPr>
                  <p:spPr bwMode="auto">
                    <a:xfrm>
                      <a:off x="2323" y="2173"/>
                      <a:ext cx="10" cy="61"/>
                    </a:xfrm>
                    <a:custGeom>
                      <a:avLst/>
                      <a:gdLst>
                        <a:gd name="T0" fmla="*/ 5 w 10"/>
                        <a:gd name="T1" fmla="*/ 61 h 61"/>
                        <a:gd name="T2" fmla="*/ 0 w 10"/>
                        <a:gd name="T3" fmla="*/ 35 h 61"/>
                        <a:gd name="T4" fmla="*/ 1 w 10"/>
                        <a:gd name="T5" fmla="*/ 20 h 61"/>
                        <a:gd name="T6" fmla="*/ 10 w 10"/>
                        <a:gd name="T7" fmla="*/ 0 h 61"/>
                      </a:gdLst>
                      <a:ahLst/>
                      <a:cxnLst>
                        <a:cxn ang="0">
                          <a:pos x="T0" y="T1"/>
                        </a:cxn>
                        <a:cxn ang="0">
                          <a:pos x="T2" y="T3"/>
                        </a:cxn>
                        <a:cxn ang="0">
                          <a:pos x="T4" y="T5"/>
                        </a:cxn>
                        <a:cxn ang="0">
                          <a:pos x="T6" y="T7"/>
                        </a:cxn>
                      </a:cxnLst>
                      <a:rect l="0" t="0" r="r" b="b"/>
                      <a:pathLst>
                        <a:path w="10" h="61">
                          <a:moveTo>
                            <a:pt x="5" y="61"/>
                          </a:moveTo>
                          <a:lnTo>
                            <a:pt x="0" y="35"/>
                          </a:lnTo>
                          <a:lnTo>
                            <a:pt x="1" y="20"/>
                          </a:lnTo>
                          <a:lnTo>
                            <a:pt x="1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2978" name="Freeform 274"/>
                <p:cNvSpPr>
                  <a:spLocks/>
                </p:cNvSpPr>
                <p:nvPr/>
              </p:nvSpPr>
              <p:spPr bwMode="auto">
                <a:xfrm>
                  <a:off x="2150" y="2386"/>
                  <a:ext cx="380" cy="446"/>
                </a:xfrm>
                <a:custGeom>
                  <a:avLst/>
                  <a:gdLst>
                    <a:gd name="T0" fmla="*/ 227 w 380"/>
                    <a:gd name="T1" fmla="*/ 0 h 446"/>
                    <a:gd name="T2" fmla="*/ 305 w 380"/>
                    <a:gd name="T3" fmla="*/ 54 h 446"/>
                    <a:gd name="T4" fmla="*/ 380 w 380"/>
                    <a:gd name="T5" fmla="*/ 124 h 446"/>
                    <a:gd name="T6" fmla="*/ 377 w 380"/>
                    <a:gd name="T7" fmla="*/ 165 h 446"/>
                    <a:gd name="T8" fmla="*/ 360 w 380"/>
                    <a:gd name="T9" fmla="*/ 203 h 446"/>
                    <a:gd name="T10" fmla="*/ 321 w 380"/>
                    <a:gd name="T11" fmla="*/ 281 h 446"/>
                    <a:gd name="T12" fmla="*/ 247 w 380"/>
                    <a:gd name="T13" fmla="*/ 378 h 446"/>
                    <a:gd name="T14" fmla="*/ 165 w 380"/>
                    <a:gd name="T15" fmla="*/ 446 h 446"/>
                    <a:gd name="T16" fmla="*/ 77 w 380"/>
                    <a:gd name="T17" fmla="*/ 423 h 446"/>
                    <a:gd name="T18" fmla="*/ 24 w 380"/>
                    <a:gd name="T19" fmla="*/ 385 h 446"/>
                    <a:gd name="T20" fmla="*/ 0 w 380"/>
                    <a:gd name="T21" fmla="*/ 338 h 446"/>
                    <a:gd name="T22" fmla="*/ 0 w 380"/>
                    <a:gd name="T23" fmla="*/ 274 h 446"/>
                    <a:gd name="T24" fmla="*/ 24 w 380"/>
                    <a:gd name="T25" fmla="*/ 281 h 446"/>
                    <a:gd name="T26" fmla="*/ 77 w 380"/>
                    <a:gd name="T27" fmla="*/ 255 h 446"/>
                    <a:gd name="T28" fmla="*/ 116 w 380"/>
                    <a:gd name="T29" fmla="*/ 209 h 446"/>
                    <a:gd name="T30" fmla="*/ 190 w 380"/>
                    <a:gd name="T31" fmla="*/ 121 h 446"/>
                    <a:gd name="T32" fmla="*/ 227 w 380"/>
                    <a:gd name="T33"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0" h="446">
                      <a:moveTo>
                        <a:pt x="227" y="0"/>
                      </a:moveTo>
                      <a:lnTo>
                        <a:pt x="305" y="54"/>
                      </a:lnTo>
                      <a:lnTo>
                        <a:pt x="380" y="124"/>
                      </a:lnTo>
                      <a:lnTo>
                        <a:pt x="377" y="165"/>
                      </a:lnTo>
                      <a:lnTo>
                        <a:pt x="360" y="203"/>
                      </a:lnTo>
                      <a:lnTo>
                        <a:pt x="321" y="281"/>
                      </a:lnTo>
                      <a:lnTo>
                        <a:pt x="247" y="378"/>
                      </a:lnTo>
                      <a:lnTo>
                        <a:pt x="165" y="446"/>
                      </a:lnTo>
                      <a:lnTo>
                        <a:pt x="77" y="423"/>
                      </a:lnTo>
                      <a:lnTo>
                        <a:pt x="24" y="385"/>
                      </a:lnTo>
                      <a:lnTo>
                        <a:pt x="0" y="338"/>
                      </a:lnTo>
                      <a:lnTo>
                        <a:pt x="0" y="274"/>
                      </a:lnTo>
                      <a:lnTo>
                        <a:pt x="24" y="281"/>
                      </a:lnTo>
                      <a:lnTo>
                        <a:pt x="77" y="255"/>
                      </a:lnTo>
                      <a:lnTo>
                        <a:pt x="116" y="209"/>
                      </a:lnTo>
                      <a:lnTo>
                        <a:pt x="190" y="121"/>
                      </a:lnTo>
                      <a:lnTo>
                        <a:pt x="227" y="0"/>
                      </a:lnTo>
                      <a:close/>
                    </a:path>
                  </a:pathLst>
                </a:custGeom>
                <a:solidFill>
                  <a:srgbClr val="C0E0FF"/>
                </a:solidFill>
                <a:ln w="11113">
                  <a:solidFill>
                    <a:srgbClr val="000000"/>
                  </a:solidFill>
                  <a:prstDash val="solid"/>
                  <a:round/>
                  <a:headEnd/>
                  <a:tailEnd/>
                </a:ln>
              </p:spPr>
              <p:txBody>
                <a:bodyPr/>
                <a:lstStyle/>
                <a:p>
                  <a:endParaRPr lang="zh-CN" altLang="en-US"/>
                </a:p>
              </p:txBody>
            </p:sp>
          </p:grpSp>
        </p:grpSp>
      </p:grpSp>
      <p:sp>
        <p:nvSpPr>
          <p:cNvPr id="72979" name="AutoShape 275"/>
          <p:cNvSpPr>
            <a:spLocks noChangeArrowheads="1"/>
          </p:cNvSpPr>
          <p:nvPr/>
        </p:nvSpPr>
        <p:spPr bwMode="auto">
          <a:xfrm>
            <a:off x="2209800" y="2743200"/>
            <a:ext cx="4876800" cy="1600200"/>
          </a:xfrm>
          <a:prstGeom prst="cloudCallout">
            <a:avLst>
              <a:gd name="adj1" fmla="val 55500"/>
              <a:gd name="adj2" fmla="val 74602"/>
            </a:avLst>
          </a:prstGeom>
          <a:gradFill rotWithShape="0">
            <a:gsLst>
              <a:gs pos="0">
                <a:schemeClr val="bg1"/>
              </a:gs>
              <a:gs pos="100000">
                <a:srgbClr val="CCFFFF"/>
              </a:gs>
            </a:gsLst>
            <a:lin ang="2700000" scaled="1"/>
          </a:gra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zh-CN" altLang="en-US" sz="2000" b="1"/>
              <a:t>根据这两条性质，可以发现完美长方形的最小阶数为</a:t>
            </a:r>
            <a:r>
              <a:rPr kumimoji="1" lang="en-US" altLang="zh-CN" sz="2000" b="1"/>
              <a:t>9</a:t>
            </a:r>
            <a:r>
              <a:rPr kumimoji="1" lang="zh-CN" altLang="en-US" sz="2000" b="1"/>
              <a:t>，进而可作出各种</a:t>
            </a:r>
            <a:r>
              <a:rPr kumimoji="1" lang="en-US" altLang="zh-CN" sz="2000" b="1"/>
              <a:t>9</a:t>
            </a:r>
            <a:r>
              <a:rPr kumimoji="1" lang="zh-CN" altLang="en-US" sz="2000" b="1"/>
              <a:t>阶、</a:t>
            </a:r>
            <a:r>
              <a:rPr kumimoji="1" lang="en-US" altLang="zh-CN" sz="2000" b="1"/>
              <a:t>10</a:t>
            </a:r>
            <a:r>
              <a:rPr kumimoji="1" lang="zh-CN" altLang="en-US" sz="2000" b="1"/>
              <a:t>阶、</a:t>
            </a:r>
            <a:r>
              <a:rPr kumimoji="1" lang="en-US" altLang="zh-CN" sz="2000" b="1"/>
              <a:t>11</a:t>
            </a:r>
            <a:r>
              <a:rPr kumimoji="1" lang="zh-CN" altLang="en-US" sz="2000" b="1"/>
              <a:t>阶</a:t>
            </a:r>
            <a:r>
              <a:rPr kumimoji="1" lang="en-US" altLang="zh-CN" sz="2000" b="1"/>
              <a:t>…</a:t>
            </a:r>
            <a:r>
              <a:rPr kumimoji="1" lang="zh-CN" altLang="en-US" sz="2000" b="1"/>
              <a:t>完美长方形。 </a:t>
            </a:r>
          </a:p>
        </p:txBody>
      </p:sp>
      <p:sp>
        <p:nvSpPr>
          <p:cNvPr id="72980" name="AutoShape 276"/>
          <p:cNvSpPr>
            <a:spLocks noChangeArrowheads="1"/>
          </p:cNvSpPr>
          <p:nvPr/>
        </p:nvSpPr>
        <p:spPr bwMode="auto">
          <a:xfrm>
            <a:off x="2209800" y="2743200"/>
            <a:ext cx="4876800" cy="1600200"/>
          </a:xfrm>
          <a:prstGeom prst="cloudCallout">
            <a:avLst>
              <a:gd name="adj1" fmla="val 55500"/>
              <a:gd name="adj2" fmla="val 74602"/>
            </a:avLst>
          </a:prstGeom>
          <a:gradFill rotWithShape="0">
            <a:gsLst>
              <a:gs pos="0">
                <a:schemeClr val="bg1"/>
              </a:gs>
              <a:gs pos="100000">
                <a:srgbClr val="CCFFFF"/>
              </a:gs>
            </a:gsLst>
            <a:lin ang="2700000" scaled="1"/>
          </a:gra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hangingPunct="0"/>
            <a:r>
              <a:rPr lang="zh-CN" altLang="en-US" sz="2000" b="1"/>
              <a:t>当然，随着阶数增大，计算量将按指数增长，因为相应电网络的数目是按指数增长的。 </a:t>
            </a:r>
          </a:p>
        </p:txBody>
      </p:sp>
      <p:grpSp>
        <p:nvGrpSpPr>
          <p:cNvPr id="72986" name="Group 282"/>
          <p:cNvGrpSpPr>
            <a:grpSpLocks/>
          </p:cNvGrpSpPr>
          <p:nvPr/>
        </p:nvGrpSpPr>
        <p:grpSpPr bwMode="auto">
          <a:xfrm>
            <a:off x="0" y="1676400"/>
            <a:ext cx="9144000" cy="4114800"/>
            <a:chOff x="0" y="1056"/>
            <a:chExt cx="5760" cy="2592"/>
          </a:xfrm>
        </p:grpSpPr>
        <p:sp>
          <p:nvSpPr>
            <p:cNvPr id="72984" name="AutoShape 280"/>
            <p:cNvSpPr>
              <a:spLocks noChangeArrowheads="1"/>
            </p:cNvSpPr>
            <p:nvPr/>
          </p:nvSpPr>
          <p:spPr bwMode="auto">
            <a:xfrm>
              <a:off x="0" y="1056"/>
              <a:ext cx="5760" cy="2592"/>
            </a:xfrm>
            <a:prstGeom prst="flowChartProcess">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85" name="Rectangle 281"/>
            <p:cNvSpPr>
              <a:spLocks noChangeArrowheads="1"/>
            </p:cNvSpPr>
            <p:nvPr/>
          </p:nvSpPr>
          <p:spPr bwMode="auto">
            <a:xfrm>
              <a:off x="192" y="1152"/>
              <a:ext cx="5232" cy="14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几点说明</a:t>
              </a:r>
              <a:r>
                <a:rPr kumimoji="1" lang="zh-CN" altLang="en-US" b="1"/>
                <a:t>：</a:t>
              </a:r>
            </a:p>
            <a:p>
              <a:r>
                <a:rPr kumimoji="1" lang="zh-CN" altLang="en-US" b="1"/>
                <a:t>对一个指定的有向图求相应的完美长方形时，高可以先随意选取一个整数。求出所有小正方形的边长后再将所有数据同乘一个适当的数，使所有有数据均化为整数。显然，变动长方形的高所得到的剖分是相似的，在将相似看作等同的意义下，这种剖分是唯一的。</a:t>
              </a:r>
              <a:r>
                <a:rPr kumimoji="1" lang="zh-CN" altLang="en-US">
                  <a:ea typeface="宋体" pitchFamily="2" charset="-122"/>
                </a:rPr>
                <a:t> </a:t>
              </a:r>
            </a:p>
          </p:txBody>
        </p:sp>
      </p:grpSp>
      <p:sp>
        <p:nvSpPr>
          <p:cNvPr id="72987" name="Rectangle 283"/>
          <p:cNvSpPr>
            <a:spLocks noChangeArrowheads="1"/>
          </p:cNvSpPr>
          <p:nvPr/>
        </p:nvSpPr>
        <p:spPr bwMode="auto">
          <a:xfrm>
            <a:off x="381000" y="4695825"/>
            <a:ext cx="7924800" cy="15525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b="1">
                <a:solidFill>
                  <a:schemeClr val="accent2"/>
                </a:solidFill>
              </a:rPr>
              <a:t>Tutte</a:t>
            </a:r>
            <a:r>
              <a:rPr kumimoji="1" lang="zh-CN" altLang="en-US" b="1">
                <a:solidFill>
                  <a:schemeClr val="accent2"/>
                </a:solidFill>
              </a:rPr>
              <a:t>等人将他们用人工方法得到的完美长方形列成了一个表，其中包括有二百多个完美长方形。</a:t>
            </a:r>
            <a:r>
              <a:rPr kumimoji="1" lang="en-US" altLang="zh-CN" b="1">
                <a:solidFill>
                  <a:schemeClr val="accent2"/>
                </a:solidFill>
              </a:rPr>
              <a:t>1960</a:t>
            </a:r>
            <a:r>
              <a:rPr kumimoji="1" lang="zh-CN" altLang="en-US" b="1">
                <a:solidFill>
                  <a:schemeClr val="accent2"/>
                </a:solidFill>
              </a:rPr>
              <a:t>年，人们用电子计算机求得了</a:t>
            </a:r>
            <a:r>
              <a:rPr kumimoji="1" lang="en-US" altLang="zh-CN" b="1">
                <a:solidFill>
                  <a:schemeClr val="accent2"/>
                </a:solidFill>
              </a:rPr>
              <a:t>9</a:t>
            </a:r>
            <a:r>
              <a:rPr kumimoji="1" lang="zh-CN" altLang="en-US" b="1">
                <a:solidFill>
                  <a:schemeClr val="accent2"/>
                </a:solidFill>
              </a:rPr>
              <a:t>至</a:t>
            </a:r>
            <a:r>
              <a:rPr kumimoji="1" lang="en-US" altLang="zh-CN" b="1">
                <a:solidFill>
                  <a:schemeClr val="accent2"/>
                </a:solidFill>
              </a:rPr>
              <a:t>15</a:t>
            </a:r>
            <a:r>
              <a:rPr kumimoji="1" lang="zh-CN" altLang="en-US" b="1">
                <a:solidFill>
                  <a:schemeClr val="accent2"/>
                </a:solidFill>
              </a:rPr>
              <a:t>阶的全部完美长方形，可其中没有一个是完美正方形！</a:t>
            </a:r>
            <a:r>
              <a:rPr kumimoji="1" lang="zh-CN" altLang="en-US" b="1"/>
              <a:t>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981"/>
                                        </p:tgtEl>
                                        <p:attrNameLst>
                                          <p:attrName>style.visibility</p:attrName>
                                        </p:attrNameLst>
                                      </p:cBhvr>
                                      <p:to>
                                        <p:strVal val="visible"/>
                                      </p:to>
                                    </p:set>
                                    <p:animEffect transition="in" filter="wipe(left)">
                                      <p:cBhvr>
                                        <p:cTn id="7" dur="500"/>
                                        <p:tgtEl>
                                          <p:spTgt spid="72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885"/>
                                        </p:tgtEl>
                                        <p:attrNameLst>
                                          <p:attrName>style.visibility</p:attrName>
                                        </p:attrNameLst>
                                      </p:cBhvr>
                                      <p:to>
                                        <p:strVal val="visible"/>
                                      </p:to>
                                    </p:set>
                                    <p:animEffect transition="in" filter="dissolve">
                                      <p:cBhvr>
                                        <p:cTn id="12" dur="500"/>
                                        <p:tgtEl>
                                          <p:spTgt spid="72885"/>
                                        </p:tgtEl>
                                      </p:cBhvr>
                                    </p:animEffect>
                                  </p:childTnLst>
                                </p:cTn>
                              </p:par>
                            </p:childTnLst>
                          </p:cTn>
                        </p:par>
                        <p:par>
                          <p:cTn id="13" fill="hold" nodeType="afterGroup">
                            <p:stCondLst>
                              <p:cond delay="500"/>
                            </p:stCondLst>
                            <p:childTnLst>
                              <p:par>
                                <p:cTn id="14" presetID="18" presetClass="entr" presetSubtype="9" fill="hold" grpId="0" nodeType="afterEffect">
                                  <p:stCondLst>
                                    <p:cond delay="0"/>
                                  </p:stCondLst>
                                  <p:childTnLst>
                                    <p:set>
                                      <p:cBhvr>
                                        <p:cTn id="15" dur="1" fill="hold">
                                          <p:stCondLst>
                                            <p:cond delay="0"/>
                                          </p:stCondLst>
                                        </p:cTn>
                                        <p:tgtEl>
                                          <p:spTgt spid="72979"/>
                                        </p:tgtEl>
                                        <p:attrNameLst>
                                          <p:attrName>style.visibility</p:attrName>
                                        </p:attrNameLst>
                                      </p:cBhvr>
                                      <p:to>
                                        <p:strVal val="visible"/>
                                      </p:to>
                                    </p:set>
                                    <p:animEffect transition="in" filter="strips(upLeft)">
                                      <p:cBhvr>
                                        <p:cTn id="16" dur="500"/>
                                        <p:tgtEl>
                                          <p:spTgt spid="72979"/>
                                        </p:tgtEl>
                                      </p:cBhvr>
                                    </p:animEffect>
                                  </p:childTnLst>
                                  <p:subTnLst>
                                    <p:set>
                                      <p:cBhvr override="childStyle">
                                        <p:cTn dur="1" fill="hold" display="0" masterRel="nextClick" afterEffect="1"/>
                                        <p:tgtEl>
                                          <p:spTgt spid="72979"/>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72980"/>
                                        </p:tgtEl>
                                        <p:attrNameLst>
                                          <p:attrName>style.visibility</p:attrName>
                                        </p:attrNameLst>
                                      </p:cBhvr>
                                      <p:to>
                                        <p:strVal val="visible"/>
                                      </p:to>
                                    </p:set>
                                    <p:animEffect transition="in" filter="strips(upLeft)">
                                      <p:cBhvr>
                                        <p:cTn id="21" dur="500"/>
                                        <p:tgtEl>
                                          <p:spTgt spid="72980"/>
                                        </p:tgtEl>
                                      </p:cBhvr>
                                    </p:animEffect>
                                  </p:childTnLst>
                                  <p:subTnLst>
                                    <p:set>
                                      <p:cBhvr override="childStyle">
                                        <p:cTn dur="1" fill="hold" display="0" masterRel="nextClick" afterEffect="1"/>
                                        <p:tgtEl>
                                          <p:spTgt spid="72980"/>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72986"/>
                                        </p:tgtEl>
                                        <p:attrNameLst>
                                          <p:attrName>style.visibility</p:attrName>
                                        </p:attrNameLst>
                                      </p:cBhvr>
                                      <p:to>
                                        <p:strVal val="visible"/>
                                      </p:to>
                                    </p:set>
                                    <p:animEffect transition="in" filter="wipe(up)">
                                      <p:cBhvr>
                                        <p:cTn id="26" dur="500"/>
                                        <p:tgtEl>
                                          <p:spTgt spid="729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72987"/>
                                        </p:tgtEl>
                                        <p:attrNameLst>
                                          <p:attrName>style.visibility</p:attrName>
                                        </p:attrNameLst>
                                      </p:cBhvr>
                                      <p:to>
                                        <p:strVal val="visible"/>
                                      </p:to>
                                    </p:set>
                                    <p:anim calcmode="lin" valueType="num">
                                      <p:cBhvr>
                                        <p:cTn id="31" dur="500" fill="hold"/>
                                        <p:tgtEl>
                                          <p:spTgt spid="72987"/>
                                        </p:tgtEl>
                                        <p:attrNameLst>
                                          <p:attrName>ppt_w</p:attrName>
                                        </p:attrNameLst>
                                      </p:cBhvr>
                                      <p:tavLst>
                                        <p:tav tm="0">
                                          <p:val>
                                            <p:fltVal val="0"/>
                                          </p:val>
                                        </p:tav>
                                        <p:tav tm="100000">
                                          <p:val>
                                            <p:strVal val="#ppt_w"/>
                                          </p:val>
                                        </p:tav>
                                      </p:tavLst>
                                    </p:anim>
                                    <p:anim calcmode="lin" valueType="num">
                                      <p:cBhvr>
                                        <p:cTn id="32" dur="500" fill="hold"/>
                                        <p:tgtEl>
                                          <p:spTgt spid="729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79" grpId="0" animBg="1" autoUpdateAnimBg="0"/>
      <p:bldP spid="72980" grpId="0" animBg="1" autoUpdateAnimBg="0"/>
      <p:bldP spid="7298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Text Box 7"/>
          <p:cNvSpPr txBox="1">
            <a:spLocks noChangeArrowheads="1"/>
          </p:cNvSpPr>
          <p:nvPr/>
        </p:nvSpPr>
        <p:spPr bwMode="auto">
          <a:xfrm>
            <a:off x="381000" y="152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2"/>
                </a:solidFill>
              </a:rPr>
              <a:t>是否存在完美正方形？</a:t>
            </a:r>
          </a:p>
        </p:txBody>
      </p:sp>
      <p:sp>
        <p:nvSpPr>
          <p:cNvPr id="74760" name="Rectangle 8"/>
          <p:cNvSpPr>
            <a:spLocks noChangeArrowheads="1"/>
          </p:cNvSpPr>
          <p:nvPr/>
        </p:nvSpPr>
        <p:spPr bwMode="auto">
          <a:xfrm>
            <a:off x="381000" y="628650"/>
            <a:ext cx="8534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当求得的完美长方形的长恰好等于宽的十分巧合的情况下，我们才能得到一个正方形的剖分。由于计算量过大，在计算机上寻查并未获得成功，最早作出的正方形的剖分是基于非常复杂的图形并用对称性人工凑出来的，它具有</a:t>
            </a:r>
            <a:r>
              <a:rPr kumimoji="1" lang="en-US" altLang="zh-CN" b="1"/>
              <a:t>69</a:t>
            </a:r>
            <a:r>
              <a:rPr kumimoji="1" lang="zh-CN" altLang="en-US" b="1"/>
              <a:t>阶。后来又作出了</a:t>
            </a:r>
            <a:r>
              <a:rPr kumimoji="1" lang="en-US" altLang="zh-CN" b="1"/>
              <a:t>39</a:t>
            </a:r>
            <a:r>
              <a:rPr kumimoji="1" lang="zh-CN" altLang="en-US" b="1"/>
              <a:t>阶和</a:t>
            </a:r>
            <a:r>
              <a:rPr kumimoji="1" lang="en-US" altLang="zh-CN" b="1"/>
              <a:t>38</a:t>
            </a:r>
            <a:r>
              <a:rPr kumimoji="1" lang="zh-CN" altLang="en-US" b="1"/>
              <a:t>阶的完美正方形。接着</a:t>
            </a:r>
            <a:r>
              <a:rPr kumimoji="1" lang="en-US" altLang="zh-CN" b="1"/>
              <a:t>Tutte</a:t>
            </a:r>
            <a:r>
              <a:rPr kumimoji="1" lang="zh-CN" altLang="en-US" b="1"/>
              <a:t>等人利用他们获得的完美长方形表又拼凑出一个</a:t>
            </a:r>
            <a:r>
              <a:rPr kumimoji="1" lang="en-US" altLang="zh-CN" b="1"/>
              <a:t>26</a:t>
            </a:r>
            <a:r>
              <a:rPr kumimoji="1" lang="zh-CN" altLang="en-US" b="1"/>
              <a:t>阶的完美正方形，它是由一个边长为</a:t>
            </a:r>
            <a:r>
              <a:rPr kumimoji="1" lang="en-US" altLang="zh-CN" b="1"/>
              <a:t>231</a:t>
            </a:r>
            <a:r>
              <a:rPr kumimoji="1" lang="zh-CN" altLang="en-US" b="1"/>
              <a:t>的正方形和两个完美长方形拼合而成的，如图所示。  </a:t>
            </a:r>
          </a:p>
        </p:txBody>
      </p:sp>
      <p:grpSp>
        <p:nvGrpSpPr>
          <p:cNvPr id="74766" name="Group 14"/>
          <p:cNvGrpSpPr>
            <a:grpSpLocks/>
          </p:cNvGrpSpPr>
          <p:nvPr/>
        </p:nvGrpSpPr>
        <p:grpSpPr bwMode="auto">
          <a:xfrm>
            <a:off x="6629400" y="3810000"/>
            <a:ext cx="2286000" cy="2057400"/>
            <a:chOff x="3360" y="2688"/>
            <a:chExt cx="1440" cy="1296"/>
          </a:xfrm>
        </p:grpSpPr>
        <p:sp>
          <p:nvSpPr>
            <p:cNvPr id="74762" name="Rectangle 10"/>
            <p:cNvSpPr>
              <a:spLocks noChangeArrowheads="1"/>
            </p:cNvSpPr>
            <p:nvPr/>
          </p:nvSpPr>
          <p:spPr bwMode="auto">
            <a:xfrm>
              <a:off x="3360" y="2688"/>
              <a:ext cx="144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完美长方形</a:t>
              </a:r>
            </a:p>
          </p:txBody>
        </p:sp>
        <p:sp>
          <p:nvSpPr>
            <p:cNvPr id="74763" name="Rectangle 11"/>
            <p:cNvSpPr>
              <a:spLocks noChangeArrowheads="1"/>
            </p:cNvSpPr>
            <p:nvPr/>
          </p:nvSpPr>
          <p:spPr bwMode="auto">
            <a:xfrm>
              <a:off x="3360" y="3360"/>
              <a:ext cx="672" cy="6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正方形</a:t>
              </a:r>
            </a:p>
          </p:txBody>
        </p:sp>
        <p:sp>
          <p:nvSpPr>
            <p:cNvPr id="74765" name="Rectangle 13"/>
            <p:cNvSpPr>
              <a:spLocks noChangeArrowheads="1"/>
            </p:cNvSpPr>
            <p:nvPr/>
          </p:nvSpPr>
          <p:spPr bwMode="auto">
            <a:xfrm>
              <a:off x="4032" y="3360"/>
              <a:ext cx="768" cy="6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完美长方形</a:t>
              </a:r>
            </a:p>
          </p:txBody>
        </p:sp>
      </p:grpSp>
      <p:sp>
        <p:nvSpPr>
          <p:cNvPr id="74768" name="Text Box 16"/>
          <p:cNvSpPr txBox="1">
            <a:spLocks noChangeArrowheads="1"/>
          </p:cNvSpPr>
          <p:nvPr/>
        </p:nvSpPr>
        <p:spPr bwMode="auto">
          <a:xfrm>
            <a:off x="533400" y="4162425"/>
            <a:ext cx="8305800" cy="15525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spcBef>
                <a:spcPct val="50000"/>
              </a:spcBef>
            </a:pPr>
            <a:r>
              <a:rPr lang="en-US" altLang="zh-CN">
                <a:ea typeface="宋体" pitchFamily="2" charset="-122"/>
              </a:rPr>
              <a:t>     </a:t>
            </a:r>
            <a:r>
              <a:rPr lang="zh-CN" altLang="en-US" b="1"/>
              <a:t>在此之前，人们对图论还没有多少研究。</a:t>
            </a:r>
            <a:r>
              <a:rPr lang="en-US" altLang="zh-CN" b="1"/>
              <a:t>Tutte</a:t>
            </a:r>
            <a:r>
              <a:rPr lang="zh-CN" altLang="en-US" b="1"/>
              <a:t>等人在引入网络图方法后，十分自然地将兴趣转向了对图论的研究，并因此而获得了许多具有重大意义的开创性结果，直接促进了图论的发展。</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66"/>
                                        </p:tgtEl>
                                        <p:attrNameLst>
                                          <p:attrName>style.visibility</p:attrName>
                                        </p:attrNameLst>
                                      </p:cBhvr>
                                      <p:to>
                                        <p:strVal val="visible"/>
                                      </p:to>
                                    </p:set>
                                    <p:animEffect transition="in" filter="wipe(left)">
                                      <p:cBhvr>
                                        <p:cTn id="7" dur="500"/>
                                        <p:tgtEl>
                                          <p:spTgt spid="7476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4760"/>
                                        </p:tgtEl>
                                        <p:attrNameLst>
                                          <p:attrName>style.visibility</p:attrName>
                                        </p:attrNameLst>
                                      </p:cBhvr>
                                      <p:to>
                                        <p:strVal val="visible"/>
                                      </p:to>
                                    </p:set>
                                    <p:animEffect transition="in" filter="wipe(up)">
                                      <p:cBhvr>
                                        <p:cTn id="11" dur="500"/>
                                        <p:tgtEl>
                                          <p:spTgt spid="74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74768"/>
                                        </p:tgtEl>
                                        <p:attrNameLst>
                                          <p:attrName>style.visibility</p:attrName>
                                        </p:attrNameLst>
                                      </p:cBhvr>
                                      <p:to>
                                        <p:strVal val="visible"/>
                                      </p:to>
                                    </p:set>
                                    <p:anim calcmode="lin" valueType="num">
                                      <p:cBhvr>
                                        <p:cTn id="16" dur="500" fill="hold"/>
                                        <p:tgtEl>
                                          <p:spTgt spid="74768"/>
                                        </p:tgtEl>
                                        <p:attrNameLst>
                                          <p:attrName>ppt_w</p:attrName>
                                        </p:attrNameLst>
                                      </p:cBhvr>
                                      <p:tavLst>
                                        <p:tav tm="0">
                                          <p:val>
                                            <p:fltVal val="0"/>
                                          </p:val>
                                        </p:tav>
                                        <p:tav tm="100000">
                                          <p:val>
                                            <p:strVal val="#ppt_w"/>
                                          </p:val>
                                        </p:tav>
                                      </p:tavLst>
                                    </p:anim>
                                    <p:anim calcmode="lin" valueType="num">
                                      <p:cBhvr>
                                        <p:cTn id="17" dur="500" fill="hold"/>
                                        <p:tgtEl>
                                          <p:spTgt spid="7476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autoUpdateAnimBg="0"/>
      <p:bldP spid="7476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84" name="Group 8"/>
          <p:cNvGrpSpPr>
            <a:grpSpLocks/>
          </p:cNvGrpSpPr>
          <p:nvPr/>
        </p:nvGrpSpPr>
        <p:grpSpPr bwMode="auto">
          <a:xfrm>
            <a:off x="76200" y="304800"/>
            <a:ext cx="7467600" cy="519113"/>
            <a:chOff x="48" y="192"/>
            <a:chExt cx="4704" cy="327"/>
          </a:xfrm>
        </p:grpSpPr>
        <p:sp>
          <p:nvSpPr>
            <p:cNvPr id="75782" name="Text Box 6"/>
            <p:cNvSpPr txBox="1">
              <a:spLocks noChangeArrowheads="1"/>
            </p:cNvSpPr>
            <p:nvPr/>
          </p:nvSpPr>
          <p:spPr bwMode="auto">
            <a:xfrm>
              <a:off x="48"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solidFill>
                    <a:srgbClr val="FF3300"/>
                  </a:solidFill>
                  <a:latin typeface="宋体" pitchFamily="2" charset="-122"/>
                  <a:ea typeface="宋体" pitchFamily="2" charset="-122"/>
                </a:rPr>
                <a:t>    </a:t>
              </a:r>
              <a:r>
                <a:rPr lang="zh-CN" altLang="en-US" b="1">
                  <a:solidFill>
                    <a:srgbClr val="FF3300"/>
                  </a:solidFill>
                  <a:latin typeface="楷体_GB2312" pitchFamily="49" charset="-122"/>
                </a:rPr>
                <a:t>对偶理论 </a:t>
              </a:r>
            </a:p>
          </p:txBody>
        </p:sp>
        <p:sp>
          <p:nvSpPr>
            <p:cNvPr id="75783" name="Rectangle 7"/>
            <p:cNvSpPr>
              <a:spLocks noChangeArrowheads="1"/>
            </p:cNvSpPr>
            <p:nvPr/>
          </p:nvSpPr>
          <p:spPr bwMode="auto">
            <a:xfrm>
              <a:off x="234"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sp>
        <p:nvSpPr>
          <p:cNvPr id="75785" name="Rectangle 9"/>
          <p:cNvSpPr>
            <a:spLocks noChangeArrowheads="1"/>
          </p:cNvSpPr>
          <p:nvPr/>
        </p:nvSpPr>
        <p:spPr bwMode="auto">
          <a:xfrm>
            <a:off x="381000" y="94615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宋体" pitchFamily="2" charset="-122"/>
              </a:rPr>
              <a:t>对一个完美长方形也可用垂直线代替水平线，用类似方法作出另一个有向图。所以对一个确定的完美长方形，我们可以获得的两个不同的有向图。</a:t>
            </a:r>
            <a:endParaRPr kumimoji="1" lang="zh-CN" altLang="en-US" b="1">
              <a:solidFill>
                <a:srgbClr val="008000"/>
              </a:solidFill>
            </a:endParaRPr>
          </a:p>
        </p:txBody>
      </p:sp>
      <p:grpSp>
        <p:nvGrpSpPr>
          <p:cNvPr id="75833" name="Group 57"/>
          <p:cNvGrpSpPr>
            <a:grpSpLocks/>
          </p:cNvGrpSpPr>
          <p:nvPr/>
        </p:nvGrpSpPr>
        <p:grpSpPr bwMode="auto">
          <a:xfrm>
            <a:off x="6019800" y="2286000"/>
            <a:ext cx="3276600" cy="4648200"/>
            <a:chOff x="1296" y="912"/>
            <a:chExt cx="2064" cy="2928"/>
          </a:xfrm>
        </p:grpSpPr>
        <p:grpSp>
          <p:nvGrpSpPr>
            <p:cNvPr id="75834" name="Group 58"/>
            <p:cNvGrpSpPr>
              <a:grpSpLocks/>
            </p:cNvGrpSpPr>
            <p:nvPr/>
          </p:nvGrpSpPr>
          <p:grpSpPr bwMode="auto">
            <a:xfrm>
              <a:off x="1344" y="2448"/>
              <a:ext cx="1680" cy="1056"/>
              <a:chOff x="1344" y="2448"/>
              <a:chExt cx="1680" cy="1056"/>
            </a:xfrm>
          </p:grpSpPr>
          <p:sp>
            <p:nvSpPr>
              <p:cNvPr id="75835" name="Line 59"/>
              <p:cNvSpPr>
                <a:spLocks noChangeShapeType="1"/>
              </p:cNvSpPr>
              <p:nvPr/>
            </p:nvSpPr>
            <p:spPr bwMode="auto">
              <a:xfrm>
                <a:off x="1344" y="2496"/>
                <a:ext cx="0" cy="52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6" name="Line 60"/>
              <p:cNvSpPr>
                <a:spLocks noChangeShapeType="1"/>
              </p:cNvSpPr>
              <p:nvPr/>
            </p:nvSpPr>
            <p:spPr bwMode="auto">
              <a:xfrm>
                <a:off x="2064" y="2496"/>
                <a:ext cx="0"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7" name="Line 61"/>
              <p:cNvSpPr>
                <a:spLocks noChangeShapeType="1"/>
              </p:cNvSpPr>
              <p:nvPr/>
            </p:nvSpPr>
            <p:spPr bwMode="auto">
              <a:xfrm>
                <a:off x="2256" y="2496"/>
                <a:ext cx="0" cy="24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8" name="Line 62"/>
              <p:cNvSpPr>
                <a:spLocks noChangeShapeType="1"/>
              </p:cNvSpPr>
              <p:nvPr/>
            </p:nvSpPr>
            <p:spPr bwMode="auto">
              <a:xfrm>
                <a:off x="2544" y="2496"/>
                <a:ext cx="0"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9" name="Line 63"/>
              <p:cNvSpPr>
                <a:spLocks noChangeShapeType="1"/>
              </p:cNvSpPr>
              <p:nvPr/>
            </p:nvSpPr>
            <p:spPr bwMode="auto">
              <a:xfrm>
                <a:off x="2640" y="249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40" name="Line 64"/>
              <p:cNvSpPr>
                <a:spLocks noChangeShapeType="1"/>
              </p:cNvSpPr>
              <p:nvPr/>
            </p:nvSpPr>
            <p:spPr bwMode="auto">
              <a:xfrm flipH="1">
                <a:off x="3024" y="2448"/>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841" name="Group 65"/>
            <p:cNvGrpSpPr>
              <a:grpSpLocks/>
            </p:cNvGrpSpPr>
            <p:nvPr/>
          </p:nvGrpSpPr>
          <p:grpSpPr bwMode="auto">
            <a:xfrm>
              <a:off x="1296" y="912"/>
              <a:ext cx="2064" cy="2928"/>
              <a:chOff x="1296" y="912"/>
              <a:chExt cx="2064" cy="2928"/>
            </a:xfrm>
          </p:grpSpPr>
          <p:grpSp>
            <p:nvGrpSpPr>
              <p:cNvPr id="75842" name="Group 66"/>
              <p:cNvGrpSpPr>
                <a:grpSpLocks/>
              </p:cNvGrpSpPr>
              <p:nvPr/>
            </p:nvGrpSpPr>
            <p:grpSpPr bwMode="auto">
              <a:xfrm>
                <a:off x="1344" y="912"/>
                <a:ext cx="1680" cy="1584"/>
                <a:chOff x="576" y="1680"/>
                <a:chExt cx="1680" cy="1584"/>
              </a:xfrm>
            </p:grpSpPr>
            <p:grpSp>
              <p:nvGrpSpPr>
                <p:cNvPr id="75843" name="Group 67"/>
                <p:cNvGrpSpPr>
                  <a:grpSpLocks/>
                </p:cNvGrpSpPr>
                <p:nvPr/>
              </p:nvGrpSpPr>
              <p:grpSpPr bwMode="auto">
                <a:xfrm>
                  <a:off x="576" y="1680"/>
                  <a:ext cx="1680" cy="1584"/>
                  <a:chOff x="1824" y="1536"/>
                  <a:chExt cx="1680" cy="1584"/>
                </a:xfrm>
              </p:grpSpPr>
              <p:sp>
                <p:nvSpPr>
                  <p:cNvPr id="75844" name="Rectangle 68"/>
                  <p:cNvSpPr>
                    <a:spLocks noChangeArrowheads="1"/>
                  </p:cNvSpPr>
                  <p:nvPr/>
                </p:nvSpPr>
                <p:spPr bwMode="auto">
                  <a:xfrm>
                    <a:off x="1824" y="1536"/>
                    <a:ext cx="1680" cy="15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45" name="Rectangle 69"/>
                  <p:cNvSpPr>
                    <a:spLocks noChangeArrowheads="1"/>
                  </p:cNvSpPr>
                  <p:nvPr/>
                </p:nvSpPr>
                <p:spPr bwMode="auto">
                  <a:xfrm>
                    <a:off x="1824" y="1536"/>
                    <a:ext cx="912"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46" name="Rectangle 70"/>
                  <p:cNvSpPr>
                    <a:spLocks noChangeArrowheads="1"/>
                  </p:cNvSpPr>
                  <p:nvPr/>
                </p:nvSpPr>
                <p:spPr bwMode="auto">
                  <a:xfrm>
                    <a:off x="1824" y="2448"/>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47" name="Rectangle 71"/>
                  <p:cNvSpPr>
                    <a:spLocks noChangeArrowheads="1"/>
                  </p:cNvSpPr>
                  <p:nvPr/>
                </p:nvSpPr>
                <p:spPr bwMode="auto">
                  <a:xfrm>
                    <a:off x="2544"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48" name="Rectangle 72"/>
                  <p:cNvSpPr>
                    <a:spLocks noChangeArrowheads="1"/>
                  </p:cNvSpPr>
                  <p:nvPr/>
                </p:nvSpPr>
                <p:spPr bwMode="auto">
                  <a:xfrm>
                    <a:off x="2544" y="2640"/>
                    <a:ext cx="4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49" name="Rectangle 73"/>
                  <p:cNvSpPr>
                    <a:spLocks noChangeArrowheads="1"/>
                  </p:cNvSpPr>
                  <p:nvPr/>
                </p:nvSpPr>
                <p:spPr bwMode="auto">
                  <a:xfrm>
                    <a:off x="2736" y="1536"/>
                    <a:ext cx="768"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50" name="Rectangle 74"/>
                  <p:cNvSpPr>
                    <a:spLocks noChangeArrowheads="1"/>
                  </p:cNvSpPr>
                  <p:nvPr/>
                </p:nvSpPr>
                <p:spPr bwMode="auto">
                  <a:xfrm>
                    <a:off x="2736" y="230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51" name="Rectangle 75"/>
                  <p:cNvSpPr>
                    <a:spLocks noChangeArrowheads="1"/>
                  </p:cNvSpPr>
                  <p:nvPr/>
                </p:nvSpPr>
                <p:spPr bwMode="auto">
                  <a:xfrm>
                    <a:off x="3024" y="2736"/>
                    <a:ext cx="48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52" name="Rectangle 76"/>
                  <p:cNvSpPr>
                    <a:spLocks noChangeArrowheads="1"/>
                  </p:cNvSpPr>
                  <p:nvPr/>
                </p:nvSpPr>
                <p:spPr bwMode="auto">
                  <a:xfrm>
                    <a:off x="3120" y="2304"/>
                    <a:ext cx="384"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53" name="Text Box 77"/>
                  <p:cNvSpPr txBox="1">
                    <a:spLocks noChangeArrowheads="1"/>
                  </p:cNvSpPr>
                  <p:nvPr/>
                </p:nvSpPr>
                <p:spPr bwMode="auto">
                  <a:xfrm>
                    <a:off x="2784"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000"/>
                  </a:p>
                </p:txBody>
              </p:sp>
            </p:grpSp>
            <p:sp>
              <p:nvSpPr>
                <p:cNvPr id="75854" name="Line 78"/>
                <p:cNvSpPr>
                  <a:spLocks noChangeShapeType="1"/>
                </p:cNvSpPr>
                <p:nvPr/>
              </p:nvSpPr>
              <p:spPr bwMode="auto">
                <a:xfrm>
                  <a:off x="1680" y="28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5855" name="Object 79"/>
                <p:cNvGraphicFramePr>
                  <a:graphicFrameLocks noChangeAspect="1"/>
                </p:cNvGraphicFramePr>
                <p:nvPr/>
              </p:nvGraphicFramePr>
              <p:xfrm flipH="1" flipV="1">
                <a:off x="864" y="1968"/>
                <a:ext cx="288" cy="264"/>
              </p:xfrm>
              <a:graphic>
                <a:graphicData uri="http://schemas.openxmlformats.org/presentationml/2006/ole">
                  <mc:AlternateContent xmlns:mc="http://schemas.openxmlformats.org/markup-compatibility/2006">
                    <mc:Choice xmlns:v="urn:schemas-microsoft-com:vml" Requires="v">
                      <p:oleObj spid="_x0000_s76003" name="公式" r:id="rId5" imgW="152280" imgH="139680" progId="Equation.3">
                        <p:embed/>
                      </p:oleObj>
                    </mc:Choice>
                    <mc:Fallback>
                      <p:oleObj name="公式" r:id="rId5" imgW="152280" imgH="139680" progId="Equation.3">
                        <p:embed/>
                        <p:pic>
                          <p:nvPicPr>
                            <p:cNvPr id="0"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864" y="1968"/>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56" name="Object 80"/>
                <p:cNvGraphicFramePr>
                  <a:graphicFrameLocks noChangeAspect="1"/>
                </p:cNvGraphicFramePr>
                <p:nvPr/>
              </p:nvGraphicFramePr>
              <p:xfrm flipH="1" flipV="1">
                <a:off x="1668" y="1968"/>
                <a:ext cx="312" cy="264"/>
              </p:xfrm>
              <a:graphic>
                <a:graphicData uri="http://schemas.openxmlformats.org/presentationml/2006/ole">
                  <mc:AlternateContent xmlns:mc="http://schemas.openxmlformats.org/markup-compatibility/2006">
                    <mc:Choice xmlns:v="urn:schemas-microsoft-com:vml" Requires="v">
                      <p:oleObj spid="_x0000_s76004" name="公式" r:id="rId7" imgW="164880" imgH="139680" progId="Equation.3">
                        <p:embed/>
                      </p:oleObj>
                    </mc:Choice>
                    <mc:Fallback>
                      <p:oleObj name="公式" r:id="rId7" imgW="164880" imgH="139680" progId="Equation.3">
                        <p:embed/>
                        <p:pic>
                          <p:nvPicPr>
                            <p:cNvPr id="0" name="Object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flipV="1">
                              <a:off x="1668" y="19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57" name="Object 81"/>
                <p:cNvGraphicFramePr>
                  <a:graphicFrameLocks noChangeAspect="1"/>
                </p:cNvGraphicFramePr>
                <p:nvPr/>
              </p:nvGraphicFramePr>
              <p:xfrm flipH="1" flipV="1">
                <a:off x="1236" y="2568"/>
                <a:ext cx="312" cy="264"/>
              </p:xfrm>
              <a:graphic>
                <a:graphicData uri="http://schemas.openxmlformats.org/presentationml/2006/ole">
                  <mc:AlternateContent xmlns:mc="http://schemas.openxmlformats.org/markup-compatibility/2006">
                    <mc:Choice xmlns:v="urn:schemas-microsoft-com:vml" Requires="v">
                      <p:oleObj spid="_x0000_s76005" name="公式" r:id="rId9" imgW="164880" imgH="139680" progId="Equation.3">
                        <p:embed/>
                      </p:oleObj>
                    </mc:Choice>
                    <mc:Fallback>
                      <p:oleObj name="公式" r:id="rId9" imgW="164880" imgH="139680" progId="Equation.3">
                        <p:embed/>
                        <p:pic>
                          <p:nvPicPr>
                            <p:cNvPr id="0" name="Object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flipV="1">
                              <a:off x="1236" y="25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58" name="Object 82"/>
                <p:cNvGraphicFramePr>
                  <a:graphicFrameLocks noChangeAspect="1"/>
                </p:cNvGraphicFramePr>
                <p:nvPr/>
              </p:nvGraphicFramePr>
              <p:xfrm flipH="1" flipV="1">
                <a:off x="1536" y="2496"/>
                <a:ext cx="312" cy="264"/>
              </p:xfrm>
              <a:graphic>
                <a:graphicData uri="http://schemas.openxmlformats.org/presentationml/2006/ole">
                  <mc:AlternateContent xmlns:mc="http://schemas.openxmlformats.org/markup-compatibility/2006">
                    <mc:Choice xmlns:v="urn:schemas-microsoft-com:vml" Requires="v">
                      <p:oleObj spid="_x0000_s76006" name="公式" r:id="rId11" imgW="164880" imgH="139680" progId="Equation.3">
                        <p:embed/>
                      </p:oleObj>
                    </mc:Choice>
                    <mc:Fallback>
                      <p:oleObj name="公式" r:id="rId11" imgW="164880" imgH="139680" progId="Equation.3">
                        <p:embed/>
                        <p:pic>
                          <p:nvPicPr>
                            <p:cNvPr id="0" name="Object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flipV="1">
                              <a:off x="1536" y="249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59" name="Object 83"/>
                <p:cNvGraphicFramePr>
                  <a:graphicFrameLocks noChangeAspect="1"/>
                </p:cNvGraphicFramePr>
                <p:nvPr/>
              </p:nvGraphicFramePr>
              <p:xfrm flipH="1" flipV="1">
                <a:off x="1920" y="2544"/>
                <a:ext cx="312" cy="264"/>
              </p:xfrm>
              <a:graphic>
                <a:graphicData uri="http://schemas.openxmlformats.org/presentationml/2006/ole">
                  <mc:AlternateContent xmlns:mc="http://schemas.openxmlformats.org/markup-compatibility/2006">
                    <mc:Choice xmlns:v="urn:schemas-microsoft-com:vml" Requires="v">
                      <p:oleObj spid="_x0000_s76007" name="公式" r:id="rId13" imgW="164880" imgH="139680" progId="Equation.3">
                        <p:embed/>
                      </p:oleObj>
                    </mc:Choice>
                    <mc:Fallback>
                      <p:oleObj name="公式" r:id="rId13" imgW="164880" imgH="139680" progId="Equation.3">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1920" y="2544"/>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60" name="Object 84"/>
                <p:cNvGraphicFramePr>
                  <a:graphicFrameLocks noChangeAspect="1"/>
                </p:cNvGraphicFramePr>
                <p:nvPr/>
              </p:nvGraphicFramePr>
              <p:xfrm flipH="1" flipV="1">
                <a:off x="1464" y="2736"/>
                <a:ext cx="312" cy="264"/>
              </p:xfrm>
              <a:graphic>
                <a:graphicData uri="http://schemas.openxmlformats.org/presentationml/2006/ole">
                  <mc:AlternateContent xmlns:mc="http://schemas.openxmlformats.org/markup-compatibility/2006">
                    <mc:Choice xmlns:v="urn:schemas-microsoft-com:vml" Requires="v">
                      <p:oleObj spid="_x0000_s76008" name="公式" r:id="rId15" imgW="164880" imgH="139680" progId="Equation.3">
                        <p:embed/>
                      </p:oleObj>
                    </mc:Choice>
                    <mc:Fallback>
                      <p:oleObj name="公式" r:id="rId15" imgW="164880" imgH="139680" progId="Equation.3">
                        <p:embed/>
                        <p:pic>
                          <p:nvPicPr>
                            <p:cNvPr id="0" name="Object 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flipV="1">
                              <a:off x="1464" y="273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61" name="Object 85"/>
                <p:cNvGraphicFramePr>
                  <a:graphicFrameLocks noChangeAspect="1"/>
                </p:cNvGraphicFramePr>
                <p:nvPr/>
              </p:nvGraphicFramePr>
              <p:xfrm flipH="1" flipV="1">
                <a:off x="744" y="2808"/>
                <a:ext cx="312" cy="264"/>
              </p:xfrm>
              <a:graphic>
                <a:graphicData uri="http://schemas.openxmlformats.org/presentationml/2006/ole">
                  <mc:AlternateContent xmlns:mc="http://schemas.openxmlformats.org/markup-compatibility/2006">
                    <mc:Choice xmlns:v="urn:schemas-microsoft-com:vml" Requires="v">
                      <p:oleObj spid="_x0000_s76009" name="公式" r:id="rId17" imgW="164880" imgH="139680" progId="Equation.3">
                        <p:embed/>
                      </p:oleObj>
                    </mc:Choice>
                    <mc:Fallback>
                      <p:oleObj name="公式" r:id="rId17" imgW="164880" imgH="139680" progId="Equation.3">
                        <p:embed/>
                        <p:pic>
                          <p:nvPicPr>
                            <p:cNvPr id="0" name="Object 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flipV="1">
                              <a:off x="744" y="280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62" name="Object 86"/>
                <p:cNvGraphicFramePr>
                  <a:graphicFrameLocks noChangeAspect="1"/>
                </p:cNvGraphicFramePr>
                <p:nvPr/>
              </p:nvGraphicFramePr>
              <p:xfrm flipH="1" flipV="1">
                <a:off x="1368" y="2928"/>
                <a:ext cx="312" cy="264"/>
              </p:xfrm>
              <a:graphic>
                <a:graphicData uri="http://schemas.openxmlformats.org/presentationml/2006/ole">
                  <mc:AlternateContent xmlns:mc="http://schemas.openxmlformats.org/markup-compatibility/2006">
                    <mc:Choice xmlns:v="urn:schemas-microsoft-com:vml" Requires="v">
                      <p:oleObj spid="_x0000_s76010" name="公式" r:id="rId19" imgW="164880" imgH="139680" progId="Equation.3">
                        <p:embed/>
                      </p:oleObj>
                    </mc:Choice>
                    <mc:Fallback>
                      <p:oleObj name="公式" r:id="rId19" imgW="164880" imgH="139680" progId="Equation.3">
                        <p:embed/>
                        <p:pic>
                          <p:nvPicPr>
                            <p:cNvPr id="0"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flipV="1">
                              <a:off x="136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63" name="Object 87"/>
                <p:cNvGraphicFramePr>
                  <a:graphicFrameLocks noChangeAspect="1"/>
                </p:cNvGraphicFramePr>
                <p:nvPr/>
              </p:nvGraphicFramePr>
              <p:xfrm flipH="1" flipV="1">
                <a:off x="1848" y="2928"/>
                <a:ext cx="312" cy="264"/>
              </p:xfrm>
              <a:graphic>
                <a:graphicData uri="http://schemas.openxmlformats.org/presentationml/2006/ole">
                  <mc:AlternateContent xmlns:mc="http://schemas.openxmlformats.org/markup-compatibility/2006">
                    <mc:Choice xmlns:v="urn:schemas-microsoft-com:vml" Requires="v">
                      <p:oleObj spid="_x0000_s76011" name="公式" r:id="rId21" imgW="164880" imgH="139680" progId="Equation.3">
                        <p:embed/>
                      </p:oleObj>
                    </mc:Choice>
                    <mc:Fallback>
                      <p:oleObj name="公式" r:id="rId21" imgW="164880" imgH="139680" progId="Equation.3">
                        <p:embed/>
                        <p:pic>
                          <p:nvPicPr>
                            <p:cNvPr id="0" name="Object 8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flipV="1">
                              <a:off x="184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864" name="Group 88"/>
              <p:cNvGrpSpPr>
                <a:grpSpLocks/>
              </p:cNvGrpSpPr>
              <p:nvPr/>
            </p:nvGrpSpPr>
            <p:grpSpPr bwMode="auto">
              <a:xfrm>
                <a:off x="1296" y="2640"/>
                <a:ext cx="2064" cy="1200"/>
                <a:chOff x="3504" y="2640"/>
                <a:chExt cx="2064" cy="1200"/>
              </a:xfrm>
            </p:grpSpPr>
            <p:sp>
              <p:nvSpPr>
                <p:cNvPr id="75865" name="Text Box 89"/>
                <p:cNvSpPr txBox="1">
                  <a:spLocks noChangeArrowheads="1"/>
                </p:cNvSpPr>
                <p:nvPr/>
              </p:nvSpPr>
              <p:spPr bwMode="auto">
                <a:xfrm>
                  <a:off x="4368" y="26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grpSp>
              <p:nvGrpSpPr>
                <p:cNvPr id="75866" name="Group 90"/>
                <p:cNvGrpSpPr>
                  <a:grpSpLocks/>
                </p:cNvGrpSpPr>
                <p:nvPr/>
              </p:nvGrpSpPr>
              <p:grpSpPr bwMode="auto">
                <a:xfrm>
                  <a:off x="3504" y="2784"/>
                  <a:ext cx="2064" cy="1056"/>
                  <a:chOff x="1248" y="2784"/>
                  <a:chExt cx="2064" cy="1056"/>
                </a:xfrm>
              </p:grpSpPr>
              <p:sp>
                <p:nvSpPr>
                  <p:cNvPr id="75867" name="Text Box 91"/>
                  <p:cNvSpPr txBox="1">
                    <a:spLocks noChangeArrowheads="1"/>
                  </p:cNvSpPr>
                  <p:nvPr/>
                </p:nvSpPr>
                <p:spPr bwMode="auto">
                  <a:xfrm>
                    <a:off x="1248" y="28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75868" name="AutoShape 92"/>
                  <p:cNvSpPr>
                    <a:spLocks noChangeArrowheads="1"/>
                  </p:cNvSpPr>
                  <p:nvPr/>
                </p:nvSpPr>
                <p:spPr bwMode="auto">
                  <a:xfrm>
                    <a:off x="1344" y="312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9" name="AutoShape 93"/>
                  <p:cNvSpPr>
                    <a:spLocks noChangeArrowheads="1"/>
                  </p:cNvSpPr>
                  <p:nvPr/>
                </p:nvSpPr>
                <p:spPr bwMode="auto">
                  <a:xfrm>
                    <a:off x="2064" y="355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0" name="AutoShape 94"/>
                  <p:cNvSpPr>
                    <a:spLocks noChangeArrowheads="1"/>
                  </p:cNvSpPr>
                  <p:nvPr/>
                </p:nvSpPr>
                <p:spPr bwMode="auto">
                  <a:xfrm>
                    <a:off x="2256" y="288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1" name="AutoShape 95"/>
                  <p:cNvSpPr>
                    <a:spLocks noChangeArrowheads="1"/>
                  </p:cNvSpPr>
                  <p:nvPr/>
                </p:nvSpPr>
                <p:spPr bwMode="auto">
                  <a:xfrm>
                    <a:off x="2496" y="3408"/>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2" name="AutoShape 96"/>
                  <p:cNvSpPr>
                    <a:spLocks noChangeArrowheads="1"/>
                  </p:cNvSpPr>
                  <p:nvPr/>
                </p:nvSpPr>
                <p:spPr bwMode="auto">
                  <a:xfrm>
                    <a:off x="2592" y="307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3" name="AutoShape 97"/>
                  <p:cNvSpPr>
                    <a:spLocks noChangeArrowheads="1"/>
                  </p:cNvSpPr>
                  <p:nvPr/>
                </p:nvSpPr>
                <p:spPr bwMode="auto">
                  <a:xfrm>
                    <a:off x="2976" y="302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4" name="Line 98"/>
                  <p:cNvSpPr>
                    <a:spLocks noChangeShapeType="1"/>
                  </p:cNvSpPr>
                  <p:nvPr/>
                </p:nvSpPr>
                <p:spPr bwMode="auto">
                  <a:xfrm>
                    <a:off x="1392" y="3168"/>
                    <a:ext cx="67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75" name="Line 99"/>
                  <p:cNvSpPr>
                    <a:spLocks noChangeShapeType="1"/>
                  </p:cNvSpPr>
                  <p:nvPr/>
                </p:nvSpPr>
                <p:spPr bwMode="auto">
                  <a:xfrm flipV="1">
                    <a:off x="1392" y="2928"/>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76" name="Line 100"/>
                  <p:cNvSpPr>
                    <a:spLocks noChangeShapeType="1"/>
                  </p:cNvSpPr>
                  <p:nvPr/>
                </p:nvSpPr>
                <p:spPr bwMode="auto">
                  <a:xfrm flipV="1">
                    <a:off x="2112" y="2928"/>
                    <a:ext cx="1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77" name="Line 101"/>
                  <p:cNvSpPr>
                    <a:spLocks noChangeShapeType="1"/>
                  </p:cNvSpPr>
                  <p:nvPr/>
                </p:nvSpPr>
                <p:spPr bwMode="auto">
                  <a:xfrm flipV="1">
                    <a:off x="2112" y="3456"/>
                    <a:ext cx="38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78" name="Line 102"/>
                  <p:cNvSpPr>
                    <a:spLocks noChangeShapeType="1"/>
                  </p:cNvSpPr>
                  <p:nvPr/>
                </p:nvSpPr>
                <p:spPr bwMode="auto">
                  <a:xfrm>
                    <a:off x="2304" y="2880"/>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79" name="Line 103"/>
                  <p:cNvSpPr>
                    <a:spLocks noChangeShapeType="1"/>
                  </p:cNvSpPr>
                  <p:nvPr/>
                </p:nvSpPr>
                <p:spPr bwMode="auto">
                  <a:xfrm>
                    <a:off x="2640" y="30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80" name="Line 104"/>
                  <p:cNvSpPr>
                    <a:spLocks noChangeShapeType="1"/>
                  </p:cNvSpPr>
                  <p:nvPr/>
                </p:nvSpPr>
                <p:spPr bwMode="auto">
                  <a:xfrm flipV="1">
                    <a:off x="2544" y="3120"/>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81" name="Line 105"/>
                  <p:cNvSpPr>
                    <a:spLocks noChangeShapeType="1"/>
                  </p:cNvSpPr>
                  <p:nvPr/>
                </p:nvSpPr>
                <p:spPr bwMode="auto">
                  <a:xfrm flipV="1">
                    <a:off x="2544" y="312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82" name="Line 106"/>
                  <p:cNvSpPr>
                    <a:spLocks noChangeShapeType="1"/>
                  </p:cNvSpPr>
                  <p:nvPr/>
                </p:nvSpPr>
                <p:spPr bwMode="auto">
                  <a:xfrm>
                    <a:off x="2304" y="2928"/>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83" name="Line 107"/>
                  <p:cNvSpPr>
                    <a:spLocks noChangeShapeType="1"/>
                  </p:cNvSpPr>
                  <p:nvPr/>
                </p:nvSpPr>
                <p:spPr bwMode="auto">
                  <a:xfrm>
                    <a:off x="2256" y="2928"/>
                    <a:ext cx="24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84" name="Text Box 108"/>
                  <p:cNvSpPr txBox="1">
                    <a:spLocks noChangeArrowheads="1"/>
                  </p:cNvSpPr>
                  <p:nvPr/>
                </p:nvSpPr>
                <p:spPr bwMode="auto">
                  <a:xfrm>
                    <a:off x="2016" y="355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75885" name="Text Box 109"/>
                  <p:cNvSpPr txBox="1">
                    <a:spLocks noChangeArrowheads="1"/>
                  </p:cNvSpPr>
                  <p:nvPr/>
                </p:nvSpPr>
                <p:spPr bwMode="auto">
                  <a:xfrm>
                    <a:off x="2496" y="336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75886" name="Text Box 110"/>
                  <p:cNvSpPr txBox="1">
                    <a:spLocks noChangeArrowheads="1"/>
                  </p:cNvSpPr>
                  <p:nvPr/>
                </p:nvSpPr>
                <p:spPr bwMode="auto">
                  <a:xfrm>
                    <a:off x="2544" y="28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75887" name="Text Box 111"/>
                  <p:cNvSpPr txBox="1">
                    <a:spLocks noChangeArrowheads="1"/>
                  </p:cNvSpPr>
                  <p:nvPr/>
                </p:nvSpPr>
                <p:spPr bwMode="auto">
                  <a:xfrm>
                    <a:off x="2928" y="278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grpSp>
          </p:grpSp>
        </p:grpSp>
      </p:grpSp>
      <p:grpSp>
        <p:nvGrpSpPr>
          <p:cNvPr id="75950" name="Group 174"/>
          <p:cNvGrpSpPr>
            <a:grpSpLocks/>
          </p:cNvGrpSpPr>
          <p:nvPr/>
        </p:nvGrpSpPr>
        <p:grpSpPr bwMode="auto">
          <a:xfrm>
            <a:off x="152400" y="2514600"/>
            <a:ext cx="6019800" cy="3352800"/>
            <a:chOff x="96" y="1536"/>
            <a:chExt cx="3792" cy="2112"/>
          </a:xfrm>
        </p:grpSpPr>
        <p:sp>
          <p:nvSpPr>
            <p:cNvPr id="75929" name="Text Box 153"/>
            <p:cNvSpPr txBox="1">
              <a:spLocks noChangeArrowheads="1"/>
            </p:cNvSpPr>
            <p:nvPr/>
          </p:nvSpPr>
          <p:spPr bwMode="auto">
            <a:xfrm>
              <a:off x="3504" y="23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75930" name="Text Box 154"/>
            <p:cNvSpPr txBox="1">
              <a:spLocks noChangeArrowheads="1"/>
            </p:cNvSpPr>
            <p:nvPr/>
          </p:nvSpPr>
          <p:spPr bwMode="auto">
            <a:xfrm>
              <a:off x="3408"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grpSp>
          <p:nvGrpSpPr>
            <p:cNvPr id="75888" name="Group 112"/>
            <p:cNvGrpSpPr>
              <a:grpSpLocks/>
            </p:cNvGrpSpPr>
            <p:nvPr/>
          </p:nvGrpSpPr>
          <p:grpSpPr bwMode="auto">
            <a:xfrm>
              <a:off x="96" y="1824"/>
              <a:ext cx="1680" cy="1584"/>
              <a:chOff x="576" y="1680"/>
              <a:chExt cx="1680" cy="1584"/>
            </a:xfrm>
          </p:grpSpPr>
          <p:grpSp>
            <p:nvGrpSpPr>
              <p:cNvPr id="75889" name="Group 113"/>
              <p:cNvGrpSpPr>
                <a:grpSpLocks/>
              </p:cNvGrpSpPr>
              <p:nvPr/>
            </p:nvGrpSpPr>
            <p:grpSpPr bwMode="auto">
              <a:xfrm>
                <a:off x="576" y="1680"/>
                <a:ext cx="1680" cy="1584"/>
                <a:chOff x="1824" y="1536"/>
                <a:chExt cx="1680" cy="1584"/>
              </a:xfrm>
            </p:grpSpPr>
            <p:sp>
              <p:nvSpPr>
                <p:cNvPr id="75890" name="Rectangle 114"/>
                <p:cNvSpPr>
                  <a:spLocks noChangeArrowheads="1"/>
                </p:cNvSpPr>
                <p:nvPr/>
              </p:nvSpPr>
              <p:spPr bwMode="auto">
                <a:xfrm>
                  <a:off x="1824" y="1536"/>
                  <a:ext cx="1680" cy="15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 name="Rectangle 115"/>
                <p:cNvSpPr>
                  <a:spLocks noChangeArrowheads="1"/>
                </p:cNvSpPr>
                <p:nvPr/>
              </p:nvSpPr>
              <p:spPr bwMode="auto">
                <a:xfrm>
                  <a:off x="1824" y="1536"/>
                  <a:ext cx="912"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2" name="Rectangle 116"/>
                <p:cNvSpPr>
                  <a:spLocks noChangeArrowheads="1"/>
                </p:cNvSpPr>
                <p:nvPr/>
              </p:nvSpPr>
              <p:spPr bwMode="auto">
                <a:xfrm>
                  <a:off x="1824" y="2448"/>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3" name="Rectangle 117"/>
                <p:cNvSpPr>
                  <a:spLocks noChangeArrowheads="1"/>
                </p:cNvSpPr>
                <p:nvPr/>
              </p:nvSpPr>
              <p:spPr bwMode="auto">
                <a:xfrm>
                  <a:off x="2544" y="244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4" name="Rectangle 118"/>
                <p:cNvSpPr>
                  <a:spLocks noChangeArrowheads="1"/>
                </p:cNvSpPr>
                <p:nvPr/>
              </p:nvSpPr>
              <p:spPr bwMode="auto">
                <a:xfrm>
                  <a:off x="2544" y="2640"/>
                  <a:ext cx="4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5" name="Rectangle 119"/>
                <p:cNvSpPr>
                  <a:spLocks noChangeArrowheads="1"/>
                </p:cNvSpPr>
                <p:nvPr/>
              </p:nvSpPr>
              <p:spPr bwMode="auto">
                <a:xfrm>
                  <a:off x="2736" y="1536"/>
                  <a:ext cx="768"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6" name="Rectangle 120"/>
                <p:cNvSpPr>
                  <a:spLocks noChangeArrowheads="1"/>
                </p:cNvSpPr>
                <p:nvPr/>
              </p:nvSpPr>
              <p:spPr bwMode="auto">
                <a:xfrm>
                  <a:off x="2736" y="230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7" name="Rectangle 121"/>
                <p:cNvSpPr>
                  <a:spLocks noChangeArrowheads="1"/>
                </p:cNvSpPr>
                <p:nvPr/>
              </p:nvSpPr>
              <p:spPr bwMode="auto">
                <a:xfrm>
                  <a:off x="3024" y="2736"/>
                  <a:ext cx="48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8" name="Rectangle 122"/>
                <p:cNvSpPr>
                  <a:spLocks noChangeArrowheads="1"/>
                </p:cNvSpPr>
                <p:nvPr/>
              </p:nvSpPr>
              <p:spPr bwMode="auto">
                <a:xfrm>
                  <a:off x="3120" y="2304"/>
                  <a:ext cx="384"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p>
              </p:txBody>
            </p:sp>
            <p:sp>
              <p:nvSpPr>
                <p:cNvPr id="75899" name="Text Box 123"/>
                <p:cNvSpPr txBox="1">
                  <a:spLocks noChangeArrowheads="1"/>
                </p:cNvSpPr>
                <p:nvPr/>
              </p:nvSpPr>
              <p:spPr bwMode="auto">
                <a:xfrm>
                  <a:off x="2784"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000"/>
                </a:p>
              </p:txBody>
            </p:sp>
          </p:grpSp>
          <p:sp>
            <p:nvSpPr>
              <p:cNvPr id="75900" name="Line 124"/>
              <p:cNvSpPr>
                <a:spLocks noChangeShapeType="1"/>
              </p:cNvSpPr>
              <p:nvPr/>
            </p:nvSpPr>
            <p:spPr bwMode="auto">
              <a:xfrm>
                <a:off x="1680" y="28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5901" name="Object 125"/>
              <p:cNvGraphicFramePr>
                <a:graphicFrameLocks noChangeAspect="1"/>
              </p:cNvGraphicFramePr>
              <p:nvPr/>
            </p:nvGraphicFramePr>
            <p:xfrm flipH="1" flipV="1">
              <a:off x="864" y="1968"/>
              <a:ext cx="288" cy="264"/>
            </p:xfrm>
            <a:graphic>
              <a:graphicData uri="http://schemas.openxmlformats.org/presentationml/2006/ole">
                <mc:AlternateContent xmlns:mc="http://schemas.openxmlformats.org/markup-compatibility/2006">
                  <mc:Choice xmlns:v="urn:schemas-microsoft-com:vml" Requires="v">
                    <p:oleObj spid="_x0000_s76012" name="公式" r:id="rId23" imgW="152280" imgH="139680" progId="Equation.3">
                      <p:embed/>
                    </p:oleObj>
                  </mc:Choice>
                  <mc:Fallback>
                    <p:oleObj name="公式" r:id="rId23" imgW="152280" imgH="139680" progId="Equation.3">
                      <p:embed/>
                      <p:pic>
                        <p:nvPicPr>
                          <p:cNvPr id="0" name="Object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864" y="1968"/>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2" name="Object 126"/>
              <p:cNvGraphicFramePr>
                <a:graphicFrameLocks noChangeAspect="1"/>
              </p:cNvGraphicFramePr>
              <p:nvPr/>
            </p:nvGraphicFramePr>
            <p:xfrm flipH="1" flipV="1">
              <a:off x="1668" y="1968"/>
              <a:ext cx="312" cy="264"/>
            </p:xfrm>
            <a:graphic>
              <a:graphicData uri="http://schemas.openxmlformats.org/presentationml/2006/ole">
                <mc:AlternateContent xmlns:mc="http://schemas.openxmlformats.org/markup-compatibility/2006">
                  <mc:Choice xmlns:v="urn:schemas-microsoft-com:vml" Requires="v">
                    <p:oleObj spid="_x0000_s76013" name="公式" r:id="rId24" imgW="164880" imgH="139680" progId="Equation.3">
                      <p:embed/>
                    </p:oleObj>
                  </mc:Choice>
                  <mc:Fallback>
                    <p:oleObj name="公式" r:id="rId24" imgW="164880" imgH="139680" progId="Equation.3">
                      <p:embed/>
                      <p:pic>
                        <p:nvPicPr>
                          <p:cNvPr id="0" name="Object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flipV="1">
                            <a:off x="1668" y="19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3" name="Object 127"/>
              <p:cNvGraphicFramePr>
                <a:graphicFrameLocks noChangeAspect="1"/>
              </p:cNvGraphicFramePr>
              <p:nvPr/>
            </p:nvGraphicFramePr>
            <p:xfrm flipH="1" flipV="1">
              <a:off x="1236" y="2568"/>
              <a:ext cx="312" cy="264"/>
            </p:xfrm>
            <a:graphic>
              <a:graphicData uri="http://schemas.openxmlformats.org/presentationml/2006/ole">
                <mc:AlternateContent xmlns:mc="http://schemas.openxmlformats.org/markup-compatibility/2006">
                  <mc:Choice xmlns:v="urn:schemas-microsoft-com:vml" Requires="v">
                    <p:oleObj spid="_x0000_s76014" name="公式" r:id="rId25" imgW="164880" imgH="139680" progId="Equation.3">
                      <p:embed/>
                    </p:oleObj>
                  </mc:Choice>
                  <mc:Fallback>
                    <p:oleObj name="公式" r:id="rId25" imgW="164880" imgH="139680" progId="Equation.3">
                      <p:embed/>
                      <p:pic>
                        <p:nvPicPr>
                          <p:cNvPr id="0" name="Object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flipV="1">
                            <a:off x="1236" y="256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4" name="Object 128"/>
              <p:cNvGraphicFramePr>
                <a:graphicFrameLocks noChangeAspect="1"/>
              </p:cNvGraphicFramePr>
              <p:nvPr/>
            </p:nvGraphicFramePr>
            <p:xfrm flipH="1" flipV="1">
              <a:off x="1536" y="2496"/>
              <a:ext cx="312" cy="264"/>
            </p:xfrm>
            <a:graphic>
              <a:graphicData uri="http://schemas.openxmlformats.org/presentationml/2006/ole">
                <mc:AlternateContent xmlns:mc="http://schemas.openxmlformats.org/markup-compatibility/2006">
                  <mc:Choice xmlns:v="urn:schemas-microsoft-com:vml" Requires="v">
                    <p:oleObj spid="_x0000_s76015" name="公式" r:id="rId26" imgW="164880" imgH="139680" progId="Equation.3">
                      <p:embed/>
                    </p:oleObj>
                  </mc:Choice>
                  <mc:Fallback>
                    <p:oleObj name="公式" r:id="rId26" imgW="164880" imgH="139680" progId="Equation.3">
                      <p:embed/>
                      <p:pic>
                        <p:nvPicPr>
                          <p:cNvPr id="0" name="Object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flipV="1">
                            <a:off x="1536" y="249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5" name="Object 129"/>
              <p:cNvGraphicFramePr>
                <a:graphicFrameLocks noChangeAspect="1"/>
              </p:cNvGraphicFramePr>
              <p:nvPr/>
            </p:nvGraphicFramePr>
            <p:xfrm flipH="1" flipV="1">
              <a:off x="1920" y="2544"/>
              <a:ext cx="312" cy="264"/>
            </p:xfrm>
            <a:graphic>
              <a:graphicData uri="http://schemas.openxmlformats.org/presentationml/2006/ole">
                <mc:AlternateContent xmlns:mc="http://schemas.openxmlformats.org/markup-compatibility/2006">
                  <mc:Choice xmlns:v="urn:schemas-microsoft-com:vml" Requires="v">
                    <p:oleObj spid="_x0000_s76016" name="公式" r:id="rId27" imgW="164880" imgH="139680" progId="Equation.3">
                      <p:embed/>
                    </p:oleObj>
                  </mc:Choice>
                  <mc:Fallback>
                    <p:oleObj name="公式" r:id="rId27" imgW="164880" imgH="139680" progId="Equation.3">
                      <p:embed/>
                      <p:pic>
                        <p:nvPicPr>
                          <p:cNvPr id="0" name="Object 1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flipV="1">
                            <a:off x="1920" y="2544"/>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6" name="Object 130"/>
              <p:cNvGraphicFramePr>
                <a:graphicFrameLocks noChangeAspect="1"/>
              </p:cNvGraphicFramePr>
              <p:nvPr/>
            </p:nvGraphicFramePr>
            <p:xfrm flipH="1" flipV="1">
              <a:off x="1464" y="2736"/>
              <a:ext cx="312" cy="264"/>
            </p:xfrm>
            <a:graphic>
              <a:graphicData uri="http://schemas.openxmlformats.org/presentationml/2006/ole">
                <mc:AlternateContent xmlns:mc="http://schemas.openxmlformats.org/markup-compatibility/2006">
                  <mc:Choice xmlns:v="urn:schemas-microsoft-com:vml" Requires="v">
                    <p:oleObj spid="_x0000_s76017" name="公式" r:id="rId28" imgW="164880" imgH="139680" progId="Equation.3">
                      <p:embed/>
                    </p:oleObj>
                  </mc:Choice>
                  <mc:Fallback>
                    <p:oleObj name="公式" r:id="rId28" imgW="164880" imgH="139680" progId="Equation.3">
                      <p:embed/>
                      <p:pic>
                        <p:nvPicPr>
                          <p:cNvPr id="0" name="Object 1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flipV="1">
                            <a:off x="1464" y="2736"/>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7" name="Object 131"/>
              <p:cNvGraphicFramePr>
                <a:graphicFrameLocks noChangeAspect="1"/>
              </p:cNvGraphicFramePr>
              <p:nvPr/>
            </p:nvGraphicFramePr>
            <p:xfrm flipH="1" flipV="1">
              <a:off x="744" y="2808"/>
              <a:ext cx="312" cy="264"/>
            </p:xfrm>
            <a:graphic>
              <a:graphicData uri="http://schemas.openxmlformats.org/presentationml/2006/ole">
                <mc:AlternateContent xmlns:mc="http://schemas.openxmlformats.org/markup-compatibility/2006">
                  <mc:Choice xmlns:v="urn:schemas-microsoft-com:vml" Requires="v">
                    <p:oleObj spid="_x0000_s76018" name="公式" r:id="rId29" imgW="164880" imgH="139680" progId="Equation.3">
                      <p:embed/>
                    </p:oleObj>
                  </mc:Choice>
                  <mc:Fallback>
                    <p:oleObj name="公式" r:id="rId29" imgW="164880" imgH="139680" progId="Equation.3">
                      <p:embed/>
                      <p:pic>
                        <p:nvPicPr>
                          <p:cNvPr id="0" name="Object 1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flipV="1">
                            <a:off x="744" y="280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8" name="Object 132"/>
              <p:cNvGraphicFramePr>
                <a:graphicFrameLocks noChangeAspect="1"/>
              </p:cNvGraphicFramePr>
              <p:nvPr/>
            </p:nvGraphicFramePr>
            <p:xfrm flipH="1" flipV="1">
              <a:off x="1368" y="2928"/>
              <a:ext cx="312" cy="264"/>
            </p:xfrm>
            <a:graphic>
              <a:graphicData uri="http://schemas.openxmlformats.org/presentationml/2006/ole">
                <mc:AlternateContent xmlns:mc="http://schemas.openxmlformats.org/markup-compatibility/2006">
                  <mc:Choice xmlns:v="urn:schemas-microsoft-com:vml" Requires="v">
                    <p:oleObj spid="_x0000_s76019" name="公式" r:id="rId30" imgW="164880" imgH="139680" progId="Equation.3">
                      <p:embed/>
                    </p:oleObj>
                  </mc:Choice>
                  <mc:Fallback>
                    <p:oleObj name="公式" r:id="rId30" imgW="164880" imgH="139680" progId="Equation.3">
                      <p:embed/>
                      <p:pic>
                        <p:nvPicPr>
                          <p:cNvPr id="0" name="Object 1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flipV="1">
                            <a:off x="136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909" name="Object 133"/>
              <p:cNvGraphicFramePr>
                <a:graphicFrameLocks noChangeAspect="1"/>
              </p:cNvGraphicFramePr>
              <p:nvPr/>
            </p:nvGraphicFramePr>
            <p:xfrm flipH="1" flipV="1">
              <a:off x="1848" y="2928"/>
              <a:ext cx="312" cy="264"/>
            </p:xfrm>
            <a:graphic>
              <a:graphicData uri="http://schemas.openxmlformats.org/presentationml/2006/ole">
                <mc:AlternateContent xmlns:mc="http://schemas.openxmlformats.org/markup-compatibility/2006">
                  <mc:Choice xmlns:v="urn:schemas-microsoft-com:vml" Requires="v">
                    <p:oleObj spid="_x0000_s76020" name="公式" r:id="rId31" imgW="164880" imgH="139680" progId="Equation.3">
                      <p:embed/>
                    </p:oleObj>
                  </mc:Choice>
                  <mc:Fallback>
                    <p:oleObj name="公式" r:id="rId31" imgW="164880" imgH="139680" progId="Equation.3">
                      <p:embed/>
                      <p:pic>
                        <p:nvPicPr>
                          <p:cNvPr id="0" name="Object 1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flipV="1">
                            <a:off x="1848" y="2928"/>
                            <a:ext cx="31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911" name="Line 135"/>
            <p:cNvSpPr>
              <a:spLocks noChangeShapeType="1"/>
            </p:cNvSpPr>
            <p:nvPr/>
          </p:nvSpPr>
          <p:spPr bwMode="auto">
            <a:xfrm>
              <a:off x="1776" y="1824"/>
              <a:ext cx="124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2" name="Line 136"/>
            <p:cNvSpPr>
              <a:spLocks noChangeShapeType="1"/>
            </p:cNvSpPr>
            <p:nvPr/>
          </p:nvSpPr>
          <p:spPr bwMode="auto">
            <a:xfrm>
              <a:off x="1776" y="2592"/>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3" name="Line 137"/>
            <p:cNvSpPr>
              <a:spLocks noChangeShapeType="1"/>
            </p:cNvSpPr>
            <p:nvPr/>
          </p:nvSpPr>
          <p:spPr bwMode="auto">
            <a:xfrm>
              <a:off x="1776" y="2736"/>
              <a:ext cx="72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4" name="Line 138"/>
            <p:cNvSpPr>
              <a:spLocks noChangeShapeType="1"/>
            </p:cNvSpPr>
            <p:nvPr/>
          </p:nvSpPr>
          <p:spPr bwMode="auto">
            <a:xfrm>
              <a:off x="1776" y="2928"/>
              <a:ext cx="139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5" name="Line 139"/>
            <p:cNvSpPr>
              <a:spLocks noChangeShapeType="1"/>
            </p:cNvSpPr>
            <p:nvPr/>
          </p:nvSpPr>
          <p:spPr bwMode="auto">
            <a:xfrm>
              <a:off x="1776" y="3024"/>
              <a:ext cx="17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6" name="Line 140"/>
            <p:cNvSpPr>
              <a:spLocks noChangeShapeType="1"/>
            </p:cNvSpPr>
            <p:nvPr/>
          </p:nvSpPr>
          <p:spPr bwMode="auto">
            <a:xfrm>
              <a:off x="1728" y="3408"/>
              <a:ext cx="139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17" name="Text Box 141"/>
            <p:cNvSpPr txBox="1">
              <a:spLocks noChangeArrowheads="1"/>
            </p:cNvSpPr>
            <p:nvPr/>
          </p:nvSpPr>
          <p:spPr bwMode="auto">
            <a:xfrm>
              <a:off x="3024" y="153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75918" name="AutoShape 142"/>
            <p:cNvSpPr>
              <a:spLocks noChangeArrowheads="1"/>
            </p:cNvSpPr>
            <p:nvPr/>
          </p:nvSpPr>
          <p:spPr bwMode="auto">
            <a:xfrm>
              <a:off x="3120" y="177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19" name="Text Box 143"/>
            <p:cNvSpPr txBox="1">
              <a:spLocks noChangeArrowheads="1"/>
            </p:cNvSpPr>
            <p:nvPr/>
          </p:nvSpPr>
          <p:spPr bwMode="auto">
            <a:xfrm>
              <a:off x="2352" y="244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75920" name="AutoShape 144"/>
            <p:cNvSpPr>
              <a:spLocks noChangeArrowheads="1"/>
            </p:cNvSpPr>
            <p:nvPr/>
          </p:nvSpPr>
          <p:spPr bwMode="auto">
            <a:xfrm>
              <a:off x="2496" y="2688"/>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21" name="AutoShape 145"/>
            <p:cNvSpPr>
              <a:spLocks noChangeArrowheads="1"/>
            </p:cNvSpPr>
            <p:nvPr/>
          </p:nvSpPr>
          <p:spPr bwMode="auto">
            <a:xfrm>
              <a:off x="3552" y="254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22" name="AutoShape 146"/>
            <p:cNvSpPr>
              <a:spLocks noChangeArrowheads="1"/>
            </p:cNvSpPr>
            <p:nvPr/>
          </p:nvSpPr>
          <p:spPr bwMode="auto">
            <a:xfrm>
              <a:off x="3168" y="288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23" name="AutoShape 147"/>
            <p:cNvSpPr>
              <a:spLocks noChangeArrowheads="1"/>
            </p:cNvSpPr>
            <p:nvPr/>
          </p:nvSpPr>
          <p:spPr bwMode="auto">
            <a:xfrm>
              <a:off x="3168" y="3360"/>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24" name="AutoShape 148"/>
            <p:cNvSpPr>
              <a:spLocks noChangeArrowheads="1"/>
            </p:cNvSpPr>
            <p:nvPr/>
          </p:nvSpPr>
          <p:spPr bwMode="auto">
            <a:xfrm>
              <a:off x="3504" y="297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25" name="Line 149"/>
            <p:cNvSpPr>
              <a:spLocks noChangeShapeType="1"/>
            </p:cNvSpPr>
            <p:nvPr/>
          </p:nvSpPr>
          <p:spPr bwMode="auto">
            <a:xfrm>
              <a:off x="3216" y="2928"/>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26" name="Line 150"/>
            <p:cNvSpPr>
              <a:spLocks noChangeShapeType="1"/>
            </p:cNvSpPr>
            <p:nvPr/>
          </p:nvSpPr>
          <p:spPr bwMode="auto">
            <a:xfrm>
              <a:off x="3168" y="292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27" name="Line 151"/>
            <p:cNvSpPr>
              <a:spLocks noChangeShapeType="1"/>
            </p:cNvSpPr>
            <p:nvPr/>
          </p:nvSpPr>
          <p:spPr bwMode="auto">
            <a:xfrm flipH="1">
              <a:off x="3216" y="3024"/>
              <a:ext cx="28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28" name="Text Box 152"/>
            <p:cNvSpPr txBox="1">
              <a:spLocks noChangeArrowheads="1"/>
            </p:cNvSpPr>
            <p:nvPr/>
          </p:nvSpPr>
          <p:spPr bwMode="auto">
            <a:xfrm>
              <a:off x="3072" y="26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75931" name="Text Box 155"/>
            <p:cNvSpPr txBox="1">
              <a:spLocks noChangeArrowheads="1"/>
            </p:cNvSpPr>
            <p:nvPr/>
          </p:nvSpPr>
          <p:spPr bwMode="auto">
            <a:xfrm>
              <a:off x="3072" y="336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sp>
          <p:nvSpPr>
            <p:cNvPr id="75941" name="Line 165"/>
            <p:cNvSpPr>
              <a:spLocks noChangeShapeType="1"/>
            </p:cNvSpPr>
            <p:nvPr/>
          </p:nvSpPr>
          <p:spPr bwMode="auto">
            <a:xfrm>
              <a:off x="3168" y="1824"/>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42" name="Line 166"/>
            <p:cNvSpPr>
              <a:spLocks noChangeShapeType="1"/>
            </p:cNvSpPr>
            <p:nvPr/>
          </p:nvSpPr>
          <p:spPr bwMode="auto">
            <a:xfrm flipH="1">
              <a:off x="2544" y="1824"/>
              <a:ext cx="5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43" name="Line 167"/>
            <p:cNvSpPr>
              <a:spLocks noChangeShapeType="1"/>
            </p:cNvSpPr>
            <p:nvPr/>
          </p:nvSpPr>
          <p:spPr bwMode="auto">
            <a:xfrm>
              <a:off x="2544" y="2736"/>
              <a:ext cx="57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44" name="Line 168"/>
            <p:cNvSpPr>
              <a:spLocks noChangeShapeType="1"/>
            </p:cNvSpPr>
            <p:nvPr/>
          </p:nvSpPr>
          <p:spPr bwMode="auto">
            <a:xfrm>
              <a:off x="2544" y="2736"/>
              <a:ext cx="62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45" name="Line 169"/>
            <p:cNvSpPr>
              <a:spLocks noChangeShapeType="1"/>
            </p:cNvSpPr>
            <p:nvPr/>
          </p:nvSpPr>
          <p:spPr bwMode="auto">
            <a:xfrm flipH="1">
              <a:off x="3216" y="259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46" name="Line 170"/>
            <p:cNvSpPr>
              <a:spLocks noChangeShapeType="1"/>
            </p:cNvSpPr>
            <p:nvPr/>
          </p:nvSpPr>
          <p:spPr bwMode="auto">
            <a:xfrm flipH="1">
              <a:off x="3504" y="2592"/>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951" name="Group 175"/>
          <p:cNvGrpSpPr>
            <a:grpSpLocks/>
          </p:cNvGrpSpPr>
          <p:nvPr/>
        </p:nvGrpSpPr>
        <p:grpSpPr bwMode="auto">
          <a:xfrm>
            <a:off x="0" y="838200"/>
            <a:ext cx="9144000" cy="6019800"/>
            <a:chOff x="0" y="336"/>
            <a:chExt cx="5760" cy="3456"/>
          </a:xfrm>
        </p:grpSpPr>
        <p:sp>
          <p:nvSpPr>
            <p:cNvPr id="75952" name="Rectangle 176"/>
            <p:cNvSpPr>
              <a:spLocks noChangeArrowheads="1"/>
            </p:cNvSpPr>
            <p:nvPr/>
          </p:nvSpPr>
          <p:spPr bwMode="auto">
            <a:xfrm>
              <a:off x="0" y="384"/>
              <a:ext cx="5760" cy="3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5953" name="Group 177"/>
            <p:cNvGrpSpPr>
              <a:grpSpLocks/>
            </p:cNvGrpSpPr>
            <p:nvPr/>
          </p:nvGrpSpPr>
          <p:grpSpPr bwMode="auto">
            <a:xfrm>
              <a:off x="288" y="336"/>
              <a:ext cx="5040" cy="3443"/>
              <a:chOff x="288" y="192"/>
              <a:chExt cx="5073" cy="3873"/>
            </a:xfrm>
          </p:grpSpPr>
          <p:sp>
            <p:nvSpPr>
              <p:cNvPr id="75954" name="Text Box 178"/>
              <p:cNvSpPr txBox="1">
                <a:spLocks noChangeArrowheads="1"/>
              </p:cNvSpPr>
              <p:nvPr/>
            </p:nvSpPr>
            <p:spPr bwMode="auto">
              <a:xfrm>
                <a:off x="288" y="192"/>
                <a:ext cx="4945" cy="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rPr>
                  <a:t>两个有向图是由同一个完美长方形得出的，它们之间必然存在着某种密切的关系，这种关系被称为对偶关系。在</a:t>
                </a:r>
                <a:r>
                  <a:rPr lang="en-US" altLang="zh-CN" b="1">
                    <a:solidFill>
                      <a:srgbClr val="008000"/>
                    </a:solidFill>
                  </a:rPr>
                  <a:t>A</a:t>
                </a:r>
                <a:r>
                  <a:rPr lang="zh-CN" altLang="en-US" b="1">
                    <a:solidFill>
                      <a:srgbClr val="008000"/>
                    </a:solidFill>
                  </a:rPr>
                  <a:t>、</a:t>
                </a:r>
                <a:r>
                  <a:rPr lang="en-US" altLang="zh-CN" b="1">
                    <a:solidFill>
                      <a:srgbClr val="008000"/>
                    </a:solidFill>
                  </a:rPr>
                  <a:t>F</a:t>
                </a:r>
                <a:r>
                  <a:rPr lang="zh-CN" altLang="en-US" b="1">
                    <a:solidFill>
                      <a:srgbClr val="008000"/>
                    </a:solidFill>
                  </a:rPr>
                  <a:t>和</a:t>
                </a:r>
                <a:r>
                  <a:rPr lang="en-US" altLang="zh-CN" b="1">
                    <a:solidFill>
                      <a:srgbClr val="008000"/>
                    </a:solidFill>
                  </a:rPr>
                  <a:t>a</a:t>
                </a:r>
                <a:r>
                  <a:rPr lang="zh-CN" altLang="en-US" b="1">
                    <a:solidFill>
                      <a:srgbClr val="008000"/>
                    </a:solidFill>
                  </a:rPr>
                  <a:t>、</a:t>
                </a:r>
                <a:r>
                  <a:rPr lang="en-US" altLang="zh-CN" b="1">
                    <a:solidFill>
                      <a:srgbClr val="008000"/>
                    </a:solidFill>
                  </a:rPr>
                  <a:t>f</a:t>
                </a:r>
                <a:r>
                  <a:rPr lang="zh-CN" altLang="en-US" b="1">
                    <a:solidFill>
                      <a:srgbClr val="008000"/>
                    </a:solidFill>
                  </a:rPr>
                  <a:t>之间各添加一条线段，对偶关系就显示出来，添线后的网络称为拼方完美长方形的完全网或</a:t>
                </a:r>
                <a:r>
                  <a:rPr lang="en-US" altLang="zh-CN" b="1">
                    <a:solidFill>
                      <a:srgbClr val="008000"/>
                    </a:solidFill>
                  </a:rPr>
                  <a:t>C-</a:t>
                </a:r>
                <a:r>
                  <a:rPr lang="zh-CN" altLang="en-US" b="1">
                    <a:solidFill>
                      <a:srgbClr val="008000"/>
                    </a:solidFill>
                  </a:rPr>
                  <a:t>网。每一个</a:t>
                </a:r>
                <a:r>
                  <a:rPr lang="en-US" altLang="zh-CN" b="1">
                    <a:solidFill>
                      <a:srgbClr val="008000"/>
                    </a:solidFill>
                  </a:rPr>
                  <a:t>C-</a:t>
                </a:r>
                <a:r>
                  <a:rPr lang="zh-CN" altLang="en-US" b="1">
                    <a:solidFill>
                      <a:srgbClr val="008000"/>
                    </a:solidFill>
                  </a:rPr>
                  <a:t>网将平面分割成若干个区域（称为面），而两个互为对偶的</a:t>
                </a:r>
                <a:r>
                  <a:rPr lang="en-US" altLang="zh-CN" b="1">
                    <a:solidFill>
                      <a:srgbClr val="008000"/>
                    </a:solidFill>
                  </a:rPr>
                  <a:t>C-</a:t>
                </a:r>
                <a:r>
                  <a:rPr lang="zh-CN" altLang="en-US" b="1">
                    <a:solidFill>
                      <a:srgbClr val="008000"/>
                    </a:solidFill>
                  </a:rPr>
                  <a:t>网是指具有如下性质的两个</a:t>
                </a:r>
                <a:r>
                  <a:rPr lang="en-US" altLang="zh-CN" b="1">
                    <a:solidFill>
                      <a:srgbClr val="008000"/>
                    </a:solidFill>
                  </a:rPr>
                  <a:t>C-</a:t>
                </a:r>
                <a:r>
                  <a:rPr lang="zh-CN" altLang="en-US" b="1">
                    <a:solidFill>
                      <a:srgbClr val="008000"/>
                    </a:solidFill>
                  </a:rPr>
                  <a:t>网：可以把它们画在平面上使任一个</a:t>
                </a:r>
                <a:r>
                  <a:rPr lang="en-US" altLang="zh-CN" b="1">
                    <a:solidFill>
                      <a:srgbClr val="008000"/>
                    </a:solidFill>
                  </a:rPr>
                  <a:t>C-</a:t>
                </a:r>
                <a:r>
                  <a:rPr lang="zh-CN" altLang="en-US" b="1">
                    <a:solidFill>
                      <a:srgbClr val="008000"/>
                    </a:solidFill>
                  </a:rPr>
                  <a:t>网的每一面中有且仅有另一个</a:t>
                </a:r>
                <a:r>
                  <a:rPr lang="en-US" altLang="zh-CN" b="1">
                    <a:solidFill>
                      <a:srgbClr val="008000"/>
                    </a:solidFill>
                  </a:rPr>
                  <a:t>C-</a:t>
                </a:r>
                <a:r>
                  <a:rPr lang="zh-CN" altLang="en-US" b="1">
                    <a:solidFill>
                      <a:srgbClr val="008000"/>
                    </a:solidFill>
                  </a:rPr>
                  <a:t>网的一个顶点，见图。</a:t>
                </a:r>
                <a:endParaRPr lang="zh-CN" altLang="en-US"/>
              </a:p>
            </p:txBody>
          </p:sp>
          <p:grpSp>
            <p:nvGrpSpPr>
              <p:cNvPr id="75955" name="Group 179"/>
              <p:cNvGrpSpPr>
                <a:grpSpLocks/>
              </p:cNvGrpSpPr>
              <p:nvPr/>
            </p:nvGrpSpPr>
            <p:grpSpPr bwMode="auto">
              <a:xfrm>
                <a:off x="2688" y="1824"/>
                <a:ext cx="2673" cy="2241"/>
                <a:chOff x="2895" y="1942"/>
                <a:chExt cx="2673" cy="2241"/>
              </a:xfrm>
            </p:grpSpPr>
            <p:grpSp>
              <p:nvGrpSpPr>
                <p:cNvPr id="75956" name="Group 180"/>
                <p:cNvGrpSpPr>
                  <a:grpSpLocks/>
                </p:cNvGrpSpPr>
                <p:nvPr/>
              </p:nvGrpSpPr>
              <p:grpSpPr bwMode="auto">
                <a:xfrm>
                  <a:off x="3445" y="2176"/>
                  <a:ext cx="1481" cy="2007"/>
                  <a:chOff x="2924" y="1345"/>
                  <a:chExt cx="1588" cy="2137"/>
                </a:xfrm>
              </p:grpSpPr>
              <p:sp>
                <p:nvSpPr>
                  <p:cNvPr id="75957" name="Text Box 181"/>
                  <p:cNvSpPr txBox="1">
                    <a:spLocks noChangeArrowheads="1"/>
                  </p:cNvSpPr>
                  <p:nvPr/>
                </p:nvSpPr>
                <p:spPr bwMode="auto">
                  <a:xfrm>
                    <a:off x="3595" y="1345"/>
                    <a:ext cx="38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75958" name="AutoShape 182"/>
                  <p:cNvSpPr>
                    <a:spLocks noChangeArrowheads="1"/>
                  </p:cNvSpPr>
                  <p:nvPr/>
                </p:nvSpPr>
                <p:spPr bwMode="auto">
                  <a:xfrm>
                    <a:off x="3696" y="158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59" name="Text Box 183"/>
                  <p:cNvSpPr txBox="1">
                    <a:spLocks noChangeArrowheads="1"/>
                  </p:cNvSpPr>
                  <p:nvPr/>
                </p:nvSpPr>
                <p:spPr bwMode="auto">
                  <a:xfrm>
                    <a:off x="2924" y="2259"/>
                    <a:ext cx="38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75960" name="AutoShape 184"/>
                  <p:cNvSpPr>
                    <a:spLocks noChangeArrowheads="1"/>
                  </p:cNvSpPr>
                  <p:nvPr/>
                </p:nvSpPr>
                <p:spPr bwMode="auto">
                  <a:xfrm>
                    <a:off x="3072" y="2496"/>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61" name="AutoShape 185"/>
                  <p:cNvSpPr>
                    <a:spLocks noChangeArrowheads="1"/>
                  </p:cNvSpPr>
                  <p:nvPr/>
                </p:nvSpPr>
                <p:spPr bwMode="auto">
                  <a:xfrm>
                    <a:off x="4128" y="2352"/>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62" name="AutoShape 186"/>
                  <p:cNvSpPr>
                    <a:spLocks noChangeArrowheads="1"/>
                  </p:cNvSpPr>
                  <p:nvPr/>
                </p:nvSpPr>
                <p:spPr bwMode="auto">
                  <a:xfrm>
                    <a:off x="3744" y="2688"/>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63" name="AutoShape 187"/>
                  <p:cNvSpPr>
                    <a:spLocks noChangeArrowheads="1"/>
                  </p:cNvSpPr>
                  <p:nvPr/>
                </p:nvSpPr>
                <p:spPr bwMode="auto">
                  <a:xfrm>
                    <a:off x="3744" y="3168"/>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64" name="AutoShape 188"/>
                  <p:cNvSpPr>
                    <a:spLocks noChangeArrowheads="1"/>
                  </p:cNvSpPr>
                  <p:nvPr/>
                </p:nvSpPr>
                <p:spPr bwMode="auto">
                  <a:xfrm>
                    <a:off x="4080" y="2784"/>
                    <a:ext cx="48" cy="48"/>
                  </a:xfrm>
                  <a:prstGeom prst="flowChartConnector">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65" name="Line 189"/>
                  <p:cNvSpPr>
                    <a:spLocks noChangeShapeType="1"/>
                  </p:cNvSpPr>
                  <p:nvPr/>
                </p:nvSpPr>
                <p:spPr bwMode="auto">
                  <a:xfrm>
                    <a:off x="3792" y="2736"/>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66" name="Line 190"/>
                  <p:cNvSpPr>
                    <a:spLocks noChangeShapeType="1"/>
                  </p:cNvSpPr>
                  <p:nvPr/>
                </p:nvSpPr>
                <p:spPr bwMode="auto">
                  <a:xfrm>
                    <a:off x="3744" y="2736"/>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67" name="Line 191"/>
                  <p:cNvSpPr>
                    <a:spLocks noChangeShapeType="1"/>
                  </p:cNvSpPr>
                  <p:nvPr/>
                </p:nvSpPr>
                <p:spPr bwMode="auto">
                  <a:xfrm flipH="1">
                    <a:off x="3792" y="2832"/>
                    <a:ext cx="28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68" name="Text Box 192"/>
                  <p:cNvSpPr txBox="1">
                    <a:spLocks noChangeArrowheads="1"/>
                  </p:cNvSpPr>
                  <p:nvPr/>
                </p:nvSpPr>
                <p:spPr bwMode="auto">
                  <a:xfrm>
                    <a:off x="3647" y="2448"/>
                    <a:ext cx="379"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75969" name="Text Box 193"/>
                  <p:cNvSpPr txBox="1">
                    <a:spLocks noChangeArrowheads="1"/>
                  </p:cNvSpPr>
                  <p:nvPr/>
                </p:nvSpPr>
                <p:spPr bwMode="auto">
                  <a:xfrm>
                    <a:off x="4124" y="2161"/>
                    <a:ext cx="3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75970" name="Text Box 194"/>
                  <p:cNvSpPr txBox="1">
                    <a:spLocks noChangeArrowheads="1"/>
                  </p:cNvSpPr>
                  <p:nvPr/>
                </p:nvSpPr>
                <p:spPr bwMode="auto">
                  <a:xfrm>
                    <a:off x="4026" y="2786"/>
                    <a:ext cx="38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75971" name="Text Box 195"/>
                  <p:cNvSpPr txBox="1">
                    <a:spLocks noChangeArrowheads="1"/>
                  </p:cNvSpPr>
                  <p:nvPr/>
                </p:nvSpPr>
                <p:spPr bwMode="auto">
                  <a:xfrm>
                    <a:off x="3647" y="3168"/>
                    <a:ext cx="37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sp>
                <p:nvSpPr>
                  <p:cNvPr id="75972" name="Line 196"/>
                  <p:cNvSpPr>
                    <a:spLocks noChangeShapeType="1"/>
                  </p:cNvSpPr>
                  <p:nvPr/>
                </p:nvSpPr>
                <p:spPr bwMode="auto">
                  <a:xfrm>
                    <a:off x="3744" y="1632"/>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3" name="Line 197"/>
                  <p:cNvSpPr>
                    <a:spLocks noChangeShapeType="1"/>
                  </p:cNvSpPr>
                  <p:nvPr/>
                </p:nvSpPr>
                <p:spPr bwMode="auto">
                  <a:xfrm flipH="1">
                    <a:off x="3120" y="1632"/>
                    <a:ext cx="576"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4" name="Line 198"/>
                  <p:cNvSpPr>
                    <a:spLocks noChangeShapeType="1"/>
                  </p:cNvSpPr>
                  <p:nvPr/>
                </p:nvSpPr>
                <p:spPr bwMode="auto">
                  <a:xfrm>
                    <a:off x="3120" y="2544"/>
                    <a:ext cx="57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5" name="Line 199"/>
                  <p:cNvSpPr>
                    <a:spLocks noChangeShapeType="1"/>
                  </p:cNvSpPr>
                  <p:nvPr/>
                </p:nvSpPr>
                <p:spPr bwMode="auto">
                  <a:xfrm>
                    <a:off x="3120" y="2544"/>
                    <a:ext cx="62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6" name="Line 200"/>
                  <p:cNvSpPr>
                    <a:spLocks noChangeShapeType="1"/>
                  </p:cNvSpPr>
                  <p:nvPr/>
                </p:nvSpPr>
                <p:spPr bwMode="auto">
                  <a:xfrm flipH="1">
                    <a:off x="3792" y="2400"/>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7" name="Line 201"/>
                  <p:cNvSpPr>
                    <a:spLocks noChangeShapeType="1"/>
                  </p:cNvSpPr>
                  <p:nvPr/>
                </p:nvSpPr>
                <p:spPr bwMode="auto">
                  <a:xfrm flipH="1">
                    <a:off x="4080" y="2400"/>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978" name="Freeform 202"/>
                <p:cNvSpPr>
                  <a:spLocks/>
                </p:cNvSpPr>
                <p:nvPr/>
              </p:nvSpPr>
              <p:spPr bwMode="auto">
                <a:xfrm>
                  <a:off x="4210" y="2445"/>
                  <a:ext cx="1142" cy="1646"/>
                </a:xfrm>
                <a:custGeom>
                  <a:avLst/>
                  <a:gdLst>
                    <a:gd name="T0" fmla="*/ 0 w 1224"/>
                    <a:gd name="T1" fmla="*/ 0 h 1752"/>
                    <a:gd name="T2" fmla="*/ 912 w 1224"/>
                    <a:gd name="T3" fmla="*/ 144 h 1752"/>
                    <a:gd name="T4" fmla="*/ 1152 w 1224"/>
                    <a:gd name="T5" fmla="*/ 864 h 1752"/>
                    <a:gd name="T6" fmla="*/ 480 w 1224"/>
                    <a:gd name="T7" fmla="*/ 1632 h 1752"/>
                    <a:gd name="T8" fmla="*/ 48 w 1224"/>
                    <a:gd name="T9" fmla="*/ 1584 h 1752"/>
                  </a:gdLst>
                  <a:ahLst/>
                  <a:cxnLst>
                    <a:cxn ang="0">
                      <a:pos x="T0" y="T1"/>
                    </a:cxn>
                    <a:cxn ang="0">
                      <a:pos x="T2" y="T3"/>
                    </a:cxn>
                    <a:cxn ang="0">
                      <a:pos x="T4" y="T5"/>
                    </a:cxn>
                    <a:cxn ang="0">
                      <a:pos x="T6" y="T7"/>
                    </a:cxn>
                    <a:cxn ang="0">
                      <a:pos x="T8" y="T9"/>
                    </a:cxn>
                  </a:cxnLst>
                  <a:rect l="0" t="0" r="r" b="b"/>
                  <a:pathLst>
                    <a:path w="1224" h="1752">
                      <a:moveTo>
                        <a:pt x="0" y="0"/>
                      </a:moveTo>
                      <a:cubicBezTo>
                        <a:pt x="360" y="0"/>
                        <a:pt x="720" y="0"/>
                        <a:pt x="912" y="144"/>
                      </a:cubicBezTo>
                      <a:cubicBezTo>
                        <a:pt x="1104" y="288"/>
                        <a:pt x="1224" y="616"/>
                        <a:pt x="1152" y="864"/>
                      </a:cubicBezTo>
                      <a:cubicBezTo>
                        <a:pt x="1080" y="1112"/>
                        <a:pt x="664" y="1512"/>
                        <a:pt x="480" y="1632"/>
                      </a:cubicBezTo>
                      <a:cubicBezTo>
                        <a:pt x="296" y="1752"/>
                        <a:pt x="120" y="1592"/>
                        <a:pt x="48" y="158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79" name="Text Box 203"/>
                <p:cNvSpPr txBox="1">
                  <a:spLocks noChangeArrowheads="1"/>
                </p:cNvSpPr>
                <p:nvPr/>
              </p:nvSpPr>
              <p:spPr bwMode="auto">
                <a:xfrm>
                  <a:off x="2895" y="3160"/>
                  <a:ext cx="31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75980" name="Text Box 204"/>
                <p:cNvSpPr txBox="1">
                  <a:spLocks noChangeArrowheads="1"/>
                </p:cNvSpPr>
                <p:nvPr/>
              </p:nvSpPr>
              <p:spPr bwMode="auto">
                <a:xfrm>
                  <a:off x="3969" y="3520"/>
                  <a:ext cx="31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75981" name="Text Box 205"/>
                <p:cNvSpPr txBox="1">
                  <a:spLocks noChangeArrowheads="1"/>
                </p:cNvSpPr>
                <p:nvPr/>
              </p:nvSpPr>
              <p:spPr bwMode="auto">
                <a:xfrm>
                  <a:off x="4059" y="2935"/>
                  <a:ext cx="31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75982" name="Text Box 206"/>
                <p:cNvSpPr txBox="1">
                  <a:spLocks noChangeArrowheads="1"/>
                </p:cNvSpPr>
                <p:nvPr/>
              </p:nvSpPr>
              <p:spPr bwMode="auto">
                <a:xfrm>
                  <a:off x="4193" y="3567"/>
                  <a:ext cx="31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75983" name="Text Box 207"/>
                <p:cNvSpPr txBox="1">
                  <a:spLocks noChangeArrowheads="1"/>
                </p:cNvSpPr>
                <p:nvPr/>
              </p:nvSpPr>
              <p:spPr bwMode="auto">
                <a:xfrm>
                  <a:off x="4327" y="3295"/>
                  <a:ext cx="31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p>
              </p:txBody>
            </p:sp>
            <p:sp>
              <p:nvSpPr>
                <p:cNvPr id="75984" name="Text Box 208"/>
                <p:cNvSpPr txBox="1">
                  <a:spLocks noChangeArrowheads="1"/>
                </p:cNvSpPr>
                <p:nvPr/>
              </p:nvSpPr>
              <p:spPr bwMode="auto">
                <a:xfrm>
                  <a:off x="4775" y="3207"/>
                  <a:ext cx="31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a:t>
                  </a:r>
                </a:p>
              </p:txBody>
            </p:sp>
            <p:sp>
              <p:nvSpPr>
                <p:cNvPr id="75985" name="AutoShape 209"/>
                <p:cNvSpPr>
                  <a:spLocks noChangeArrowheads="1"/>
                </p:cNvSpPr>
                <p:nvPr/>
              </p:nvSpPr>
              <p:spPr bwMode="auto">
                <a:xfrm>
                  <a:off x="3074" y="3341"/>
                  <a:ext cx="45"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86" name="AutoShape 210"/>
                <p:cNvSpPr>
                  <a:spLocks noChangeArrowheads="1"/>
                </p:cNvSpPr>
                <p:nvPr/>
              </p:nvSpPr>
              <p:spPr bwMode="auto">
                <a:xfrm>
                  <a:off x="4103" y="3161"/>
                  <a:ext cx="45"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87" name="AutoShape 211"/>
                <p:cNvSpPr>
                  <a:spLocks noChangeArrowheads="1"/>
                </p:cNvSpPr>
                <p:nvPr/>
              </p:nvSpPr>
              <p:spPr bwMode="auto">
                <a:xfrm>
                  <a:off x="4014" y="3521"/>
                  <a:ext cx="45"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88" name="AutoShape 212"/>
                <p:cNvSpPr>
                  <a:spLocks noChangeArrowheads="1"/>
                </p:cNvSpPr>
                <p:nvPr/>
              </p:nvSpPr>
              <p:spPr bwMode="auto">
                <a:xfrm>
                  <a:off x="4282" y="3611"/>
                  <a:ext cx="45"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89" name="AutoShape 213"/>
                <p:cNvSpPr>
                  <a:spLocks noChangeArrowheads="1"/>
                </p:cNvSpPr>
                <p:nvPr/>
              </p:nvSpPr>
              <p:spPr bwMode="auto">
                <a:xfrm>
                  <a:off x="4461" y="3341"/>
                  <a:ext cx="45"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90" name="AutoShape 214"/>
                <p:cNvSpPr>
                  <a:spLocks noChangeArrowheads="1"/>
                </p:cNvSpPr>
                <p:nvPr/>
              </p:nvSpPr>
              <p:spPr bwMode="auto">
                <a:xfrm>
                  <a:off x="4954" y="3161"/>
                  <a:ext cx="44" cy="45"/>
                </a:xfrm>
                <a:prstGeom prst="flowChartConnector">
                  <a:avLst/>
                </a:prstGeom>
                <a:solidFill>
                  <a:schemeClr val="tx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5991" name="Freeform 215"/>
                <p:cNvSpPr>
                  <a:spLocks/>
                </p:cNvSpPr>
                <p:nvPr/>
              </p:nvSpPr>
              <p:spPr bwMode="auto">
                <a:xfrm>
                  <a:off x="4327" y="3206"/>
                  <a:ext cx="627" cy="571"/>
                </a:xfrm>
                <a:custGeom>
                  <a:avLst/>
                  <a:gdLst>
                    <a:gd name="T0" fmla="*/ 672 w 672"/>
                    <a:gd name="T1" fmla="*/ 0 h 608"/>
                    <a:gd name="T2" fmla="*/ 432 w 672"/>
                    <a:gd name="T3" fmla="*/ 528 h 608"/>
                    <a:gd name="T4" fmla="*/ 0 w 672"/>
                    <a:gd name="T5" fmla="*/ 480 h 608"/>
                  </a:gdLst>
                  <a:ahLst/>
                  <a:cxnLst>
                    <a:cxn ang="0">
                      <a:pos x="T0" y="T1"/>
                    </a:cxn>
                    <a:cxn ang="0">
                      <a:pos x="T2" y="T3"/>
                    </a:cxn>
                    <a:cxn ang="0">
                      <a:pos x="T4" y="T5"/>
                    </a:cxn>
                  </a:cxnLst>
                  <a:rect l="0" t="0" r="r" b="b"/>
                  <a:pathLst>
                    <a:path w="672" h="608">
                      <a:moveTo>
                        <a:pt x="672" y="0"/>
                      </a:moveTo>
                      <a:cubicBezTo>
                        <a:pt x="608" y="224"/>
                        <a:pt x="544" y="448"/>
                        <a:pt x="432" y="528"/>
                      </a:cubicBezTo>
                      <a:cubicBezTo>
                        <a:pt x="320" y="608"/>
                        <a:pt x="160" y="544"/>
                        <a:pt x="0" y="48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2" name="Freeform 216"/>
                <p:cNvSpPr>
                  <a:spLocks/>
                </p:cNvSpPr>
                <p:nvPr/>
              </p:nvSpPr>
              <p:spPr bwMode="auto">
                <a:xfrm>
                  <a:off x="4506" y="3161"/>
                  <a:ext cx="448" cy="225"/>
                </a:xfrm>
                <a:custGeom>
                  <a:avLst/>
                  <a:gdLst>
                    <a:gd name="T0" fmla="*/ 480 w 480"/>
                    <a:gd name="T1" fmla="*/ 0 h 240"/>
                    <a:gd name="T2" fmla="*/ 288 w 480"/>
                    <a:gd name="T3" fmla="*/ 192 h 240"/>
                    <a:gd name="T4" fmla="*/ 0 w 480"/>
                    <a:gd name="T5" fmla="*/ 240 h 240"/>
                  </a:gdLst>
                  <a:ahLst/>
                  <a:cxnLst>
                    <a:cxn ang="0">
                      <a:pos x="T0" y="T1"/>
                    </a:cxn>
                    <a:cxn ang="0">
                      <a:pos x="T2" y="T3"/>
                    </a:cxn>
                    <a:cxn ang="0">
                      <a:pos x="T4" y="T5"/>
                    </a:cxn>
                  </a:cxnLst>
                  <a:rect l="0" t="0" r="r" b="b"/>
                  <a:pathLst>
                    <a:path w="480" h="240">
                      <a:moveTo>
                        <a:pt x="480" y="0"/>
                      </a:moveTo>
                      <a:cubicBezTo>
                        <a:pt x="424" y="76"/>
                        <a:pt x="368" y="152"/>
                        <a:pt x="288" y="192"/>
                      </a:cubicBezTo>
                      <a:cubicBezTo>
                        <a:pt x="208" y="232"/>
                        <a:pt x="104" y="236"/>
                        <a:pt x="0" y="24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3" name="Freeform 217"/>
                <p:cNvSpPr>
                  <a:spLocks/>
                </p:cNvSpPr>
                <p:nvPr/>
              </p:nvSpPr>
              <p:spPr bwMode="auto">
                <a:xfrm>
                  <a:off x="3074" y="3049"/>
                  <a:ext cx="1029" cy="292"/>
                </a:xfrm>
                <a:custGeom>
                  <a:avLst/>
                  <a:gdLst>
                    <a:gd name="T0" fmla="*/ 1104 w 1104"/>
                    <a:gd name="T1" fmla="*/ 168 h 312"/>
                    <a:gd name="T2" fmla="*/ 624 w 1104"/>
                    <a:gd name="T3" fmla="*/ 24 h 312"/>
                    <a:gd name="T4" fmla="*/ 0 w 1104"/>
                    <a:gd name="T5" fmla="*/ 312 h 312"/>
                  </a:gdLst>
                  <a:ahLst/>
                  <a:cxnLst>
                    <a:cxn ang="0">
                      <a:pos x="T0" y="T1"/>
                    </a:cxn>
                    <a:cxn ang="0">
                      <a:pos x="T2" y="T3"/>
                    </a:cxn>
                    <a:cxn ang="0">
                      <a:pos x="T4" y="T5"/>
                    </a:cxn>
                  </a:cxnLst>
                  <a:rect l="0" t="0" r="r" b="b"/>
                  <a:pathLst>
                    <a:path w="1104" h="312">
                      <a:moveTo>
                        <a:pt x="1104" y="168"/>
                      </a:moveTo>
                      <a:cubicBezTo>
                        <a:pt x="956" y="84"/>
                        <a:pt x="808" y="0"/>
                        <a:pt x="624" y="24"/>
                      </a:cubicBezTo>
                      <a:cubicBezTo>
                        <a:pt x="440" y="48"/>
                        <a:pt x="104" y="264"/>
                        <a:pt x="0" y="312"/>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4" name="Freeform 218"/>
                <p:cNvSpPr>
                  <a:spLocks/>
                </p:cNvSpPr>
                <p:nvPr/>
              </p:nvSpPr>
              <p:spPr bwMode="auto">
                <a:xfrm>
                  <a:off x="3119" y="3386"/>
                  <a:ext cx="895" cy="346"/>
                </a:xfrm>
                <a:custGeom>
                  <a:avLst/>
                  <a:gdLst>
                    <a:gd name="T0" fmla="*/ 960 w 960"/>
                    <a:gd name="T1" fmla="*/ 192 h 368"/>
                    <a:gd name="T2" fmla="*/ 576 w 960"/>
                    <a:gd name="T3" fmla="*/ 336 h 368"/>
                    <a:gd name="T4" fmla="*/ 0 w 960"/>
                    <a:gd name="T5" fmla="*/ 0 h 368"/>
                  </a:gdLst>
                  <a:ahLst/>
                  <a:cxnLst>
                    <a:cxn ang="0">
                      <a:pos x="T0" y="T1"/>
                    </a:cxn>
                    <a:cxn ang="0">
                      <a:pos x="T2" y="T3"/>
                    </a:cxn>
                    <a:cxn ang="0">
                      <a:pos x="T4" y="T5"/>
                    </a:cxn>
                  </a:cxnLst>
                  <a:rect l="0" t="0" r="r" b="b"/>
                  <a:pathLst>
                    <a:path w="960" h="368">
                      <a:moveTo>
                        <a:pt x="960" y="192"/>
                      </a:moveTo>
                      <a:cubicBezTo>
                        <a:pt x="848" y="280"/>
                        <a:pt x="736" y="368"/>
                        <a:pt x="576" y="336"/>
                      </a:cubicBezTo>
                      <a:cubicBezTo>
                        <a:pt x="416" y="304"/>
                        <a:pt x="96" y="56"/>
                        <a:pt x="0" y="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5" name="Freeform 219"/>
                <p:cNvSpPr>
                  <a:spLocks/>
                </p:cNvSpPr>
                <p:nvPr/>
              </p:nvSpPr>
              <p:spPr bwMode="auto">
                <a:xfrm>
                  <a:off x="4014" y="3206"/>
                  <a:ext cx="89" cy="360"/>
                </a:xfrm>
                <a:custGeom>
                  <a:avLst/>
                  <a:gdLst>
                    <a:gd name="T0" fmla="*/ 96 w 96"/>
                    <a:gd name="T1" fmla="*/ 0 h 384"/>
                    <a:gd name="T2" fmla="*/ 0 w 96"/>
                    <a:gd name="T3" fmla="*/ 384 h 384"/>
                  </a:gdLst>
                  <a:ahLst/>
                  <a:cxnLst>
                    <a:cxn ang="0">
                      <a:pos x="T0" y="T1"/>
                    </a:cxn>
                    <a:cxn ang="0">
                      <a:pos x="T2" y="T3"/>
                    </a:cxn>
                  </a:cxnLst>
                  <a:rect l="0" t="0" r="r" b="b"/>
                  <a:pathLst>
                    <a:path w="96" h="384">
                      <a:moveTo>
                        <a:pt x="96" y="0"/>
                      </a:moveTo>
                      <a:cubicBezTo>
                        <a:pt x="56" y="160"/>
                        <a:pt x="16" y="320"/>
                        <a:pt x="0" y="384"/>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6" name="Freeform 220"/>
                <p:cNvSpPr>
                  <a:spLocks/>
                </p:cNvSpPr>
                <p:nvPr/>
              </p:nvSpPr>
              <p:spPr bwMode="auto">
                <a:xfrm>
                  <a:off x="4148" y="2974"/>
                  <a:ext cx="806" cy="232"/>
                </a:xfrm>
                <a:custGeom>
                  <a:avLst/>
                  <a:gdLst>
                    <a:gd name="T0" fmla="*/ 864 w 864"/>
                    <a:gd name="T1" fmla="*/ 200 h 248"/>
                    <a:gd name="T2" fmla="*/ 480 w 864"/>
                    <a:gd name="T3" fmla="*/ 8 h 248"/>
                    <a:gd name="T4" fmla="*/ 0 w 864"/>
                    <a:gd name="T5" fmla="*/ 248 h 248"/>
                  </a:gdLst>
                  <a:ahLst/>
                  <a:cxnLst>
                    <a:cxn ang="0">
                      <a:pos x="T0" y="T1"/>
                    </a:cxn>
                    <a:cxn ang="0">
                      <a:pos x="T2" y="T3"/>
                    </a:cxn>
                    <a:cxn ang="0">
                      <a:pos x="T4" y="T5"/>
                    </a:cxn>
                  </a:cxnLst>
                  <a:rect l="0" t="0" r="r" b="b"/>
                  <a:pathLst>
                    <a:path w="864" h="248">
                      <a:moveTo>
                        <a:pt x="864" y="200"/>
                      </a:moveTo>
                      <a:cubicBezTo>
                        <a:pt x="744" y="100"/>
                        <a:pt x="624" y="0"/>
                        <a:pt x="480" y="8"/>
                      </a:cubicBezTo>
                      <a:cubicBezTo>
                        <a:pt x="336" y="16"/>
                        <a:pt x="80" y="208"/>
                        <a:pt x="0" y="248"/>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7" name="Freeform 221"/>
                <p:cNvSpPr>
                  <a:spLocks/>
                </p:cNvSpPr>
                <p:nvPr/>
              </p:nvSpPr>
              <p:spPr bwMode="auto">
                <a:xfrm>
                  <a:off x="4059" y="3566"/>
                  <a:ext cx="223" cy="90"/>
                </a:xfrm>
                <a:custGeom>
                  <a:avLst/>
                  <a:gdLst>
                    <a:gd name="T0" fmla="*/ 240 w 240"/>
                    <a:gd name="T1" fmla="*/ 96 h 96"/>
                    <a:gd name="T2" fmla="*/ 0 w 240"/>
                    <a:gd name="T3" fmla="*/ 0 h 96"/>
                  </a:gdLst>
                  <a:ahLst/>
                  <a:cxnLst>
                    <a:cxn ang="0">
                      <a:pos x="T0" y="T1"/>
                    </a:cxn>
                    <a:cxn ang="0">
                      <a:pos x="T2" y="T3"/>
                    </a:cxn>
                  </a:cxnLst>
                  <a:rect l="0" t="0" r="r" b="b"/>
                  <a:pathLst>
                    <a:path w="240" h="96">
                      <a:moveTo>
                        <a:pt x="240" y="96"/>
                      </a:moveTo>
                      <a:cubicBezTo>
                        <a:pt x="140" y="56"/>
                        <a:pt x="40" y="16"/>
                        <a:pt x="0" y="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8" name="Freeform 222"/>
                <p:cNvSpPr>
                  <a:spLocks/>
                </p:cNvSpPr>
                <p:nvPr/>
              </p:nvSpPr>
              <p:spPr bwMode="auto">
                <a:xfrm>
                  <a:off x="4327" y="3386"/>
                  <a:ext cx="134" cy="263"/>
                </a:xfrm>
                <a:custGeom>
                  <a:avLst/>
                  <a:gdLst>
                    <a:gd name="T0" fmla="*/ 144 w 144"/>
                    <a:gd name="T1" fmla="*/ 0 h 280"/>
                    <a:gd name="T2" fmla="*/ 48 w 144"/>
                    <a:gd name="T3" fmla="*/ 240 h 280"/>
                    <a:gd name="T4" fmla="*/ 0 w 144"/>
                    <a:gd name="T5" fmla="*/ 240 h 280"/>
                  </a:gdLst>
                  <a:ahLst/>
                  <a:cxnLst>
                    <a:cxn ang="0">
                      <a:pos x="T0" y="T1"/>
                    </a:cxn>
                    <a:cxn ang="0">
                      <a:pos x="T2" y="T3"/>
                    </a:cxn>
                    <a:cxn ang="0">
                      <a:pos x="T4" y="T5"/>
                    </a:cxn>
                  </a:cxnLst>
                  <a:rect l="0" t="0" r="r" b="b"/>
                  <a:pathLst>
                    <a:path w="144" h="280">
                      <a:moveTo>
                        <a:pt x="144" y="0"/>
                      </a:moveTo>
                      <a:cubicBezTo>
                        <a:pt x="108" y="100"/>
                        <a:pt x="72" y="200"/>
                        <a:pt x="48" y="240"/>
                      </a:cubicBezTo>
                      <a:cubicBezTo>
                        <a:pt x="24" y="280"/>
                        <a:pt x="8" y="240"/>
                        <a:pt x="0" y="24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9" name="Freeform 223"/>
                <p:cNvSpPr>
                  <a:spLocks/>
                </p:cNvSpPr>
                <p:nvPr/>
              </p:nvSpPr>
              <p:spPr bwMode="auto">
                <a:xfrm>
                  <a:off x="4148" y="3206"/>
                  <a:ext cx="313" cy="180"/>
                </a:xfrm>
                <a:custGeom>
                  <a:avLst/>
                  <a:gdLst>
                    <a:gd name="T0" fmla="*/ 336 w 336"/>
                    <a:gd name="T1" fmla="*/ 192 h 192"/>
                    <a:gd name="T2" fmla="*/ 0 w 336"/>
                    <a:gd name="T3" fmla="*/ 0 h 192"/>
                  </a:gdLst>
                  <a:ahLst/>
                  <a:cxnLst>
                    <a:cxn ang="0">
                      <a:pos x="T0" y="T1"/>
                    </a:cxn>
                    <a:cxn ang="0">
                      <a:pos x="T2" y="T3"/>
                    </a:cxn>
                  </a:cxnLst>
                  <a:rect l="0" t="0" r="r" b="b"/>
                  <a:pathLst>
                    <a:path w="336" h="192">
                      <a:moveTo>
                        <a:pt x="336" y="192"/>
                      </a:moveTo>
                      <a:cubicBezTo>
                        <a:pt x="196" y="112"/>
                        <a:pt x="56" y="32"/>
                        <a:pt x="0" y="0"/>
                      </a:cubicBezTo>
                    </a:path>
                  </a:pathLst>
                </a:custGeom>
                <a:noFill/>
                <a:ln w="952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000" name="Freeform 224"/>
                <p:cNvSpPr>
                  <a:spLocks/>
                </p:cNvSpPr>
                <p:nvPr/>
              </p:nvSpPr>
              <p:spPr bwMode="auto">
                <a:xfrm>
                  <a:off x="3091" y="1942"/>
                  <a:ext cx="2477" cy="1360"/>
                </a:xfrm>
                <a:custGeom>
                  <a:avLst/>
                  <a:gdLst>
                    <a:gd name="T0" fmla="*/ 0 w 2656"/>
                    <a:gd name="T1" fmla="*/ 1448 h 1448"/>
                    <a:gd name="T2" fmla="*/ 288 w 2656"/>
                    <a:gd name="T3" fmla="*/ 392 h 1448"/>
                    <a:gd name="T4" fmla="*/ 1728 w 2656"/>
                    <a:gd name="T5" fmla="*/ 104 h 1448"/>
                    <a:gd name="T6" fmla="*/ 2592 w 2656"/>
                    <a:gd name="T7" fmla="*/ 1016 h 1448"/>
                    <a:gd name="T8" fmla="*/ 2112 w 2656"/>
                    <a:gd name="T9" fmla="*/ 1304 h 1448"/>
                  </a:gdLst>
                  <a:ahLst/>
                  <a:cxnLst>
                    <a:cxn ang="0">
                      <a:pos x="T0" y="T1"/>
                    </a:cxn>
                    <a:cxn ang="0">
                      <a:pos x="T2" y="T3"/>
                    </a:cxn>
                    <a:cxn ang="0">
                      <a:pos x="T4" y="T5"/>
                    </a:cxn>
                    <a:cxn ang="0">
                      <a:pos x="T6" y="T7"/>
                    </a:cxn>
                    <a:cxn ang="0">
                      <a:pos x="T8" y="T9"/>
                    </a:cxn>
                  </a:cxnLst>
                  <a:rect l="0" t="0" r="r" b="b"/>
                  <a:pathLst>
                    <a:path w="2656" h="1448">
                      <a:moveTo>
                        <a:pt x="0" y="1448"/>
                      </a:moveTo>
                      <a:cubicBezTo>
                        <a:pt x="0" y="1032"/>
                        <a:pt x="0" y="616"/>
                        <a:pt x="288" y="392"/>
                      </a:cubicBezTo>
                      <a:cubicBezTo>
                        <a:pt x="576" y="168"/>
                        <a:pt x="1344" y="0"/>
                        <a:pt x="1728" y="104"/>
                      </a:cubicBezTo>
                      <a:cubicBezTo>
                        <a:pt x="2112" y="208"/>
                        <a:pt x="2528" y="816"/>
                        <a:pt x="2592" y="1016"/>
                      </a:cubicBezTo>
                      <a:cubicBezTo>
                        <a:pt x="2656" y="1216"/>
                        <a:pt x="2192" y="1256"/>
                        <a:pt x="2112" y="1304"/>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76001" name="AutoShape 225"/>
          <p:cNvSpPr>
            <a:spLocks/>
          </p:cNvSpPr>
          <p:nvPr/>
        </p:nvSpPr>
        <p:spPr bwMode="auto">
          <a:xfrm>
            <a:off x="8077200" y="3581400"/>
            <a:ext cx="838200" cy="609600"/>
          </a:xfrm>
          <a:prstGeom prst="borderCallout2">
            <a:avLst>
              <a:gd name="adj1" fmla="val 18750"/>
              <a:gd name="adj2" fmla="val -9093"/>
              <a:gd name="adj3" fmla="val 18750"/>
              <a:gd name="adj4" fmla="val -20454"/>
              <a:gd name="adj5" fmla="val 79167"/>
              <a:gd name="adj6" fmla="val -31819"/>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添加</a:t>
            </a:r>
          </a:p>
        </p:txBody>
      </p:sp>
      <p:sp>
        <p:nvSpPr>
          <p:cNvPr id="76002" name="AutoShape 226"/>
          <p:cNvSpPr>
            <a:spLocks/>
          </p:cNvSpPr>
          <p:nvPr/>
        </p:nvSpPr>
        <p:spPr bwMode="auto">
          <a:xfrm>
            <a:off x="8229600" y="5638800"/>
            <a:ext cx="838200" cy="609600"/>
          </a:xfrm>
          <a:prstGeom prst="borderCallout2">
            <a:avLst>
              <a:gd name="adj1" fmla="val 18750"/>
              <a:gd name="adj2" fmla="val -9093"/>
              <a:gd name="adj3" fmla="val 18750"/>
              <a:gd name="adj4" fmla="val -44699"/>
              <a:gd name="adj5" fmla="val 70833"/>
              <a:gd name="adj6" fmla="val -80301"/>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添加</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5950"/>
                                        </p:tgtEl>
                                        <p:attrNameLst>
                                          <p:attrName>style.visibility</p:attrName>
                                        </p:attrNameLst>
                                      </p:cBhvr>
                                      <p:to>
                                        <p:strVal val="visible"/>
                                      </p:to>
                                    </p:set>
                                    <p:animEffect transition="in" filter="wipe(left)">
                                      <p:cBhvr>
                                        <p:cTn id="11" dur="500"/>
                                        <p:tgtEl>
                                          <p:spTgt spid="75950"/>
                                        </p:tgtEl>
                                      </p:cBhvr>
                                    </p:animEffect>
                                  </p:childTnLst>
                                  <p:subTnLst>
                                    <p:audio>
                                      <p:cMediaNode>
                                        <p:cTn display="0" masterRel="sameClick">
                                          <p:stCondLst>
                                            <p:cond evt="begin" delay="0">
                                              <p:tn val="9"/>
                                            </p:cond>
                                          </p:stCondLst>
                                          <p:endCondLst>
                                            <p:cond evt="onStopAudio" delay="0">
                                              <p:tgtEl>
                                                <p:sldTgt/>
                                              </p:tgtEl>
                                            </p:cond>
                                          </p:endCondLst>
                                        </p:cTn>
                                        <p:tgtEl>
                                          <p:sndTgt r:embed="rId3" name="chimes.wav"/>
                                        </p:tgtEl>
                                      </p:cMediaNode>
                                    </p:audio>
                                  </p:sub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75833"/>
                                        </p:tgtEl>
                                        <p:attrNameLst>
                                          <p:attrName>style.visibility</p:attrName>
                                        </p:attrNameLst>
                                      </p:cBhvr>
                                      <p:to>
                                        <p:strVal val="visible"/>
                                      </p:to>
                                    </p:set>
                                    <p:animEffect transition="in" filter="wipe(up)">
                                      <p:cBhvr>
                                        <p:cTn id="15" dur="500"/>
                                        <p:tgtEl>
                                          <p:spTgt spid="75833"/>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5951"/>
                                        </p:tgtEl>
                                        <p:attrNameLst>
                                          <p:attrName>style.visibility</p:attrName>
                                        </p:attrNameLst>
                                      </p:cBhvr>
                                      <p:to>
                                        <p:strVal val="visible"/>
                                      </p:to>
                                    </p:set>
                                    <p:animEffect transition="in" filter="wipe(up)">
                                      <p:cBhvr>
                                        <p:cTn id="20" dur="500"/>
                                        <p:tgtEl>
                                          <p:spTgt spid="75951"/>
                                        </p:tgtEl>
                                      </p:cBhvr>
                                    </p:animEffect>
                                  </p:childTnLst>
                                </p:cTn>
                              </p:par>
                            </p:childTnLst>
                          </p:cTn>
                        </p:par>
                        <p:par>
                          <p:cTn id="21" fill="hold" nodeType="afterGroup">
                            <p:stCondLst>
                              <p:cond delay="500"/>
                            </p:stCondLst>
                            <p:childTnLst>
                              <p:par>
                                <p:cTn id="22" presetID="1" presetClass="entr" presetSubtype="0" fill="hold" grpId="0" nodeType="afterEffect">
                                  <p:stCondLst>
                                    <p:cond delay="1000"/>
                                  </p:stCondLst>
                                  <p:childTnLst>
                                    <p:set>
                                      <p:cBhvr>
                                        <p:cTn id="23" dur="1" fill="hold">
                                          <p:stCondLst>
                                            <p:cond delay="499"/>
                                          </p:stCondLst>
                                        </p:cTn>
                                        <p:tgtEl>
                                          <p:spTgt spid="76002"/>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76001"/>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utoUpdateAnimBg="0"/>
      <p:bldP spid="76001" grpId="0" animBg="1" autoUpdateAnimBg="0"/>
      <p:bldP spid="7600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905" name="Group 57"/>
          <p:cNvGrpSpPr>
            <a:grpSpLocks/>
          </p:cNvGrpSpPr>
          <p:nvPr/>
        </p:nvGrpSpPr>
        <p:grpSpPr bwMode="auto">
          <a:xfrm>
            <a:off x="76200" y="304800"/>
            <a:ext cx="7467600" cy="519113"/>
            <a:chOff x="48" y="192"/>
            <a:chExt cx="4704" cy="327"/>
          </a:xfrm>
        </p:grpSpPr>
        <p:sp>
          <p:nvSpPr>
            <p:cNvPr id="78906" name="Text Box 58"/>
            <p:cNvSpPr txBox="1">
              <a:spLocks noChangeArrowheads="1"/>
            </p:cNvSpPr>
            <p:nvPr/>
          </p:nvSpPr>
          <p:spPr bwMode="auto">
            <a:xfrm>
              <a:off x="48"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solidFill>
                    <a:srgbClr val="FF3300"/>
                  </a:solidFill>
                  <a:latin typeface="宋体" pitchFamily="2" charset="-122"/>
                  <a:ea typeface="宋体" pitchFamily="2" charset="-122"/>
                </a:rPr>
                <a:t>    </a:t>
              </a:r>
              <a:r>
                <a:rPr lang="en-US" altLang="zh-CN" b="1">
                  <a:solidFill>
                    <a:srgbClr val="FF3300"/>
                  </a:solidFill>
                </a:rPr>
                <a:t>3-</a:t>
              </a:r>
              <a:r>
                <a:rPr lang="zh-CN" altLang="en-US" b="1">
                  <a:solidFill>
                    <a:srgbClr val="FF3300"/>
                  </a:solidFill>
                </a:rPr>
                <a:t>连通理论  </a:t>
              </a:r>
            </a:p>
          </p:txBody>
        </p:sp>
        <p:sp>
          <p:nvSpPr>
            <p:cNvPr id="78907" name="Rectangle 59"/>
            <p:cNvSpPr>
              <a:spLocks noChangeArrowheads="1"/>
            </p:cNvSpPr>
            <p:nvPr/>
          </p:nvSpPr>
          <p:spPr bwMode="auto">
            <a:xfrm>
              <a:off x="234"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sp>
        <p:nvSpPr>
          <p:cNvPr id="78911" name="Rectangle 63"/>
          <p:cNvSpPr>
            <a:spLocks noChangeArrowheads="1"/>
          </p:cNvSpPr>
          <p:nvPr/>
        </p:nvSpPr>
        <p:spPr bwMode="auto">
          <a:xfrm>
            <a:off x="381000" y="8382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前面我们已经看到，由几个完美长方形可以拼出一个新的完美长方形。相应地，新网络图与原有的完美长方形的网络之间存在着十分密切的联系。应当看到这种拼合而成的完美长方形是比较特殊的，它们与那些非拼合而成的（基本）完美长方形有着重大的区别，这些区别必然会在图论中反映出来。例如，考察由两个完美长方形拼接成的完美长方形，可以导出下述定义： </a:t>
            </a:r>
          </a:p>
        </p:txBody>
      </p:sp>
      <p:grpSp>
        <p:nvGrpSpPr>
          <p:cNvPr id="78914" name="Group 66"/>
          <p:cNvGrpSpPr>
            <a:grpSpLocks/>
          </p:cNvGrpSpPr>
          <p:nvPr/>
        </p:nvGrpSpPr>
        <p:grpSpPr bwMode="auto">
          <a:xfrm>
            <a:off x="457200" y="914400"/>
            <a:ext cx="8458200" cy="2308225"/>
            <a:chOff x="288" y="2030"/>
            <a:chExt cx="5328" cy="1454"/>
          </a:xfrm>
        </p:grpSpPr>
        <p:sp>
          <p:nvSpPr>
            <p:cNvPr id="78912" name="Rectangle 64"/>
            <p:cNvSpPr>
              <a:spLocks noChangeArrowheads="1"/>
            </p:cNvSpPr>
            <p:nvPr/>
          </p:nvSpPr>
          <p:spPr bwMode="auto">
            <a:xfrm>
              <a:off x="288" y="2030"/>
              <a:ext cx="5328" cy="7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定义</a:t>
              </a:r>
              <a:r>
                <a:rPr kumimoji="1" lang="en-US" altLang="zh-CN" b="1">
                  <a:solidFill>
                    <a:srgbClr val="008000"/>
                  </a:solidFill>
                </a:rPr>
                <a:t>11.1</a:t>
              </a:r>
              <a:r>
                <a:rPr kumimoji="1" lang="en-US" altLang="zh-CN" b="1"/>
                <a:t>  </a:t>
              </a:r>
              <a:r>
                <a:rPr kumimoji="1" lang="zh-CN" altLang="en-US" b="1"/>
                <a:t>一个连通图如可分成两部分，这两部分只有一个公共顶点，且每一部分均含有另一部分所没有的顶点，则称此图为可分离的。不可分离的图称为</a:t>
              </a:r>
              <a:r>
                <a:rPr kumimoji="1" lang="en-US" altLang="zh-CN" b="1"/>
                <a:t>2-</a:t>
              </a:r>
              <a:r>
                <a:rPr kumimoji="1" lang="zh-CN" altLang="en-US" b="1"/>
                <a:t>连通图。 </a:t>
              </a:r>
            </a:p>
          </p:txBody>
        </p:sp>
        <p:sp>
          <p:nvSpPr>
            <p:cNvPr id="78913" name="Rectangle 65"/>
            <p:cNvSpPr>
              <a:spLocks noChangeArrowheads="1"/>
            </p:cNvSpPr>
            <p:nvPr/>
          </p:nvSpPr>
          <p:spPr bwMode="auto">
            <a:xfrm>
              <a:off x="288" y="2736"/>
              <a:ext cx="5328" cy="7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定义</a:t>
              </a:r>
              <a:r>
                <a:rPr kumimoji="1" lang="en-US" altLang="zh-CN" b="1">
                  <a:solidFill>
                    <a:srgbClr val="008000"/>
                  </a:solidFill>
                </a:rPr>
                <a:t>11.2</a:t>
              </a:r>
              <a:r>
                <a:rPr kumimoji="1" lang="en-US" altLang="zh-CN" b="1"/>
                <a:t>  </a:t>
              </a:r>
              <a:r>
                <a:rPr kumimoji="1" lang="zh-CN" altLang="en-US" b="1"/>
                <a:t>一个</a:t>
              </a:r>
              <a:r>
                <a:rPr kumimoji="1" lang="en-US" altLang="zh-CN" b="1"/>
                <a:t>2-</a:t>
              </a:r>
              <a:r>
                <a:rPr kumimoji="1" lang="zh-CN" altLang="en-US" b="1"/>
                <a:t>连通图若可被分成两部分，这两部分恰有两个公共顶点，且每一部分均含有另一部分所没有的顶点，则称此图为</a:t>
              </a:r>
              <a:r>
                <a:rPr kumimoji="1" lang="en-US" altLang="zh-CN" b="1"/>
                <a:t>2-</a:t>
              </a:r>
              <a:r>
                <a:rPr kumimoji="1" lang="zh-CN" altLang="en-US" b="1"/>
                <a:t>可分离的，</a:t>
              </a:r>
              <a:r>
                <a:rPr kumimoji="1" lang="en-US" altLang="zh-CN" b="1"/>
                <a:t>2-</a:t>
              </a:r>
              <a:r>
                <a:rPr kumimoji="1" lang="zh-CN" altLang="en-US" b="1"/>
                <a:t>连通但非</a:t>
              </a:r>
              <a:r>
                <a:rPr kumimoji="1" lang="en-US" altLang="zh-CN" b="1"/>
                <a:t>2-</a:t>
              </a:r>
              <a:r>
                <a:rPr kumimoji="1" lang="zh-CN" altLang="en-US" b="1"/>
                <a:t>可分离的图称为</a:t>
              </a:r>
              <a:r>
                <a:rPr kumimoji="1" lang="en-US" altLang="zh-CN" b="1"/>
                <a:t>3-</a:t>
              </a:r>
              <a:r>
                <a:rPr kumimoji="1" lang="zh-CN" altLang="en-US" b="1"/>
                <a:t>连通图。</a:t>
              </a:r>
              <a:r>
                <a:rPr kumimoji="1" lang="zh-CN" altLang="en-US" b="1">
                  <a:ea typeface="宋体" pitchFamily="2" charset="-122"/>
                </a:rPr>
                <a:t> </a:t>
              </a:r>
            </a:p>
          </p:txBody>
        </p:sp>
      </p:grpSp>
      <p:grpSp>
        <p:nvGrpSpPr>
          <p:cNvPr id="78915" name="Group 67"/>
          <p:cNvGrpSpPr>
            <a:grpSpLocks/>
          </p:cNvGrpSpPr>
          <p:nvPr/>
        </p:nvGrpSpPr>
        <p:grpSpPr bwMode="auto">
          <a:xfrm>
            <a:off x="4038600" y="3429000"/>
            <a:ext cx="5029200" cy="2971800"/>
            <a:chOff x="1824" y="1296"/>
            <a:chExt cx="3168" cy="1872"/>
          </a:xfrm>
        </p:grpSpPr>
        <p:grpSp>
          <p:nvGrpSpPr>
            <p:cNvPr id="78916" name="Group 68"/>
            <p:cNvGrpSpPr>
              <a:grpSpLocks/>
            </p:cNvGrpSpPr>
            <p:nvPr/>
          </p:nvGrpSpPr>
          <p:grpSpPr bwMode="auto">
            <a:xfrm>
              <a:off x="1824" y="1344"/>
              <a:ext cx="1344" cy="960"/>
              <a:chOff x="1824" y="1344"/>
              <a:chExt cx="1344" cy="960"/>
            </a:xfrm>
          </p:grpSpPr>
          <p:sp>
            <p:nvSpPr>
              <p:cNvPr id="78917" name="Rectangle 69"/>
              <p:cNvSpPr>
                <a:spLocks noChangeArrowheads="1"/>
              </p:cNvSpPr>
              <p:nvPr/>
            </p:nvSpPr>
            <p:spPr bwMode="auto">
              <a:xfrm>
                <a:off x="1824" y="1344"/>
                <a:ext cx="1344"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18" name="Rectangle 70"/>
              <p:cNvSpPr>
                <a:spLocks noChangeArrowheads="1"/>
              </p:cNvSpPr>
              <p:nvPr/>
            </p:nvSpPr>
            <p:spPr bwMode="auto">
              <a:xfrm>
                <a:off x="1824" y="1824"/>
                <a:ext cx="1344"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8919" name="Line 71"/>
            <p:cNvSpPr>
              <a:spLocks noChangeShapeType="1"/>
            </p:cNvSpPr>
            <p:nvPr/>
          </p:nvSpPr>
          <p:spPr bwMode="auto">
            <a:xfrm>
              <a:off x="3168" y="1344"/>
              <a:ext cx="6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0" name="Line 72"/>
            <p:cNvSpPr>
              <a:spLocks noChangeShapeType="1"/>
            </p:cNvSpPr>
            <p:nvPr/>
          </p:nvSpPr>
          <p:spPr bwMode="auto">
            <a:xfrm>
              <a:off x="3168" y="1824"/>
              <a:ext cx="6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1" name="Line 73"/>
            <p:cNvSpPr>
              <a:spLocks noChangeShapeType="1"/>
            </p:cNvSpPr>
            <p:nvPr/>
          </p:nvSpPr>
          <p:spPr bwMode="auto">
            <a:xfrm>
              <a:off x="3168" y="2304"/>
              <a:ext cx="62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2" name="AutoShape 74"/>
            <p:cNvSpPr>
              <a:spLocks noChangeArrowheads="1"/>
            </p:cNvSpPr>
            <p:nvPr/>
          </p:nvSpPr>
          <p:spPr bwMode="auto">
            <a:xfrm>
              <a:off x="3792" y="1296"/>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3" name="AutoShape 75"/>
            <p:cNvSpPr>
              <a:spLocks noChangeArrowheads="1"/>
            </p:cNvSpPr>
            <p:nvPr/>
          </p:nvSpPr>
          <p:spPr bwMode="auto">
            <a:xfrm>
              <a:off x="3792" y="1776"/>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4" name="AutoShape 76"/>
            <p:cNvSpPr>
              <a:spLocks noChangeArrowheads="1"/>
            </p:cNvSpPr>
            <p:nvPr/>
          </p:nvSpPr>
          <p:spPr bwMode="auto">
            <a:xfrm>
              <a:off x="3792" y="2256"/>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5" name="Line 77"/>
            <p:cNvSpPr>
              <a:spLocks noChangeShapeType="1"/>
            </p:cNvSpPr>
            <p:nvPr/>
          </p:nvSpPr>
          <p:spPr bwMode="auto">
            <a:xfrm>
              <a:off x="1824"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6" name="Line 78"/>
            <p:cNvSpPr>
              <a:spLocks noChangeShapeType="1"/>
            </p:cNvSpPr>
            <p:nvPr/>
          </p:nvSpPr>
          <p:spPr bwMode="auto">
            <a:xfrm>
              <a:off x="3168"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27" name="AutoShape 79"/>
            <p:cNvSpPr>
              <a:spLocks noChangeArrowheads="1"/>
            </p:cNvSpPr>
            <p:nvPr/>
          </p:nvSpPr>
          <p:spPr bwMode="auto">
            <a:xfrm>
              <a:off x="1824" y="2784"/>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8928" name="AutoShape 80"/>
            <p:cNvSpPr>
              <a:spLocks noChangeArrowheads="1"/>
            </p:cNvSpPr>
            <p:nvPr/>
          </p:nvSpPr>
          <p:spPr bwMode="auto">
            <a:xfrm>
              <a:off x="3168" y="2784"/>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9" name="Oval 81"/>
            <p:cNvSpPr>
              <a:spLocks noChangeArrowheads="1"/>
            </p:cNvSpPr>
            <p:nvPr/>
          </p:nvSpPr>
          <p:spPr bwMode="auto">
            <a:xfrm>
              <a:off x="3696" y="1344"/>
              <a:ext cx="240" cy="43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0" name="Oval 82"/>
            <p:cNvSpPr>
              <a:spLocks noChangeArrowheads="1"/>
            </p:cNvSpPr>
            <p:nvPr/>
          </p:nvSpPr>
          <p:spPr bwMode="auto">
            <a:xfrm>
              <a:off x="3696" y="1824"/>
              <a:ext cx="240" cy="43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1" name="Oval 83"/>
            <p:cNvSpPr>
              <a:spLocks noChangeArrowheads="1"/>
            </p:cNvSpPr>
            <p:nvPr/>
          </p:nvSpPr>
          <p:spPr bwMode="auto">
            <a:xfrm>
              <a:off x="1872" y="2496"/>
              <a:ext cx="1296" cy="67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2" name="Oval 84"/>
            <p:cNvSpPr>
              <a:spLocks noChangeArrowheads="1"/>
            </p:cNvSpPr>
            <p:nvPr/>
          </p:nvSpPr>
          <p:spPr bwMode="auto">
            <a:xfrm>
              <a:off x="1872" y="2688"/>
              <a:ext cx="129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3" name="Text Box 85"/>
            <p:cNvSpPr txBox="1">
              <a:spLocks noChangeArrowheads="1"/>
            </p:cNvSpPr>
            <p:nvPr/>
          </p:nvSpPr>
          <p:spPr bwMode="auto">
            <a:xfrm>
              <a:off x="3984" y="168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rPr>
                <a:t>可分离图</a:t>
              </a:r>
            </a:p>
          </p:txBody>
        </p:sp>
        <p:sp>
          <p:nvSpPr>
            <p:cNvPr id="78934" name="Text Box 86"/>
            <p:cNvSpPr txBox="1">
              <a:spLocks noChangeArrowheads="1"/>
            </p:cNvSpPr>
            <p:nvPr/>
          </p:nvSpPr>
          <p:spPr bwMode="auto">
            <a:xfrm>
              <a:off x="3264" y="268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2-</a:t>
              </a:r>
              <a:r>
                <a:rPr lang="zh-CN" altLang="en-US" b="1">
                  <a:solidFill>
                    <a:srgbClr val="008000"/>
                  </a:solidFill>
                </a:rPr>
                <a:t>可分离图</a:t>
              </a:r>
            </a:p>
          </p:txBody>
        </p:sp>
      </p:grpSp>
      <p:grpSp>
        <p:nvGrpSpPr>
          <p:cNvPr id="78937" name="Group 89"/>
          <p:cNvGrpSpPr>
            <a:grpSpLocks/>
          </p:cNvGrpSpPr>
          <p:nvPr/>
        </p:nvGrpSpPr>
        <p:grpSpPr bwMode="auto">
          <a:xfrm>
            <a:off x="0" y="3276600"/>
            <a:ext cx="9144000" cy="3581400"/>
            <a:chOff x="0" y="2064"/>
            <a:chExt cx="5760" cy="2256"/>
          </a:xfrm>
        </p:grpSpPr>
        <p:sp>
          <p:nvSpPr>
            <p:cNvPr id="78936" name="Rectangle 88"/>
            <p:cNvSpPr>
              <a:spLocks noChangeArrowheads="1"/>
            </p:cNvSpPr>
            <p:nvPr/>
          </p:nvSpPr>
          <p:spPr bwMode="auto">
            <a:xfrm>
              <a:off x="0" y="2064"/>
              <a:ext cx="5760" cy="225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5" name="Text Box 87"/>
            <p:cNvSpPr txBox="1">
              <a:spLocks noChangeArrowheads="1"/>
            </p:cNvSpPr>
            <p:nvPr/>
          </p:nvSpPr>
          <p:spPr bwMode="auto">
            <a:xfrm>
              <a:off x="240" y="2592"/>
              <a:ext cx="5424" cy="97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Tutte</a:t>
              </a:r>
              <a:r>
                <a:rPr lang="zh-CN" altLang="en-US" b="1"/>
                <a:t>等人从着迷于一个数学游戏开始，而最终却成了研究图论问题的专家创建了图的对偶理论、</a:t>
              </a:r>
              <a:r>
                <a:rPr lang="en-US" altLang="zh-CN" b="1"/>
                <a:t>3-</a:t>
              </a:r>
              <a:r>
                <a:rPr lang="zh-CN" altLang="en-US" b="1"/>
                <a:t>连通理论等。在他们取得的极其丰硕的研究成果中，人们可以清晰地看到</a:t>
              </a:r>
              <a:r>
                <a:rPr lang="zh-CN" altLang="en-US" b="1">
                  <a:solidFill>
                    <a:srgbClr val="008000"/>
                  </a:solidFill>
                </a:rPr>
                <a:t>丰富的想象力</a:t>
              </a:r>
              <a:r>
                <a:rPr lang="zh-CN" altLang="en-US" b="1"/>
                <a:t>、</a:t>
              </a:r>
              <a:r>
                <a:rPr lang="zh-CN" altLang="en-US" b="1">
                  <a:solidFill>
                    <a:srgbClr val="008000"/>
                  </a:solidFill>
                </a:rPr>
                <a:t>敏锐的洞察力</a:t>
              </a:r>
              <a:r>
                <a:rPr lang="zh-CN" altLang="en-US" b="1"/>
                <a:t>和</a:t>
              </a:r>
              <a:r>
                <a:rPr lang="zh-CN" altLang="en-US" b="1">
                  <a:solidFill>
                    <a:srgbClr val="008000"/>
                  </a:solidFill>
                </a:rPr>
                <a:t>严密的逻辑推理能力</a:t>
              </a:r>
              <a:r>
                <a:rPr lang="zh-CN" altLang="en-US" b="1"/>
                <a:t>得到了巧妙的结合。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911"/>
                                        </p:tgtEl>
                                        <p:attrNameLst>
                                          <p:attrName>style.visibility</p:attrName>
                                        </p:attrNameLst>
                                      </p:cBhvr>
                                      <p:to>
                                        <p:strVal val="visible"/>
                                      </p:to>
                                    </p:set>
                                    <p:animEffect transition="in" filter="dissolve">
                                      <p:cBhvr>
                                        <p:cTn id="7" dur="500"/>
                                        <p:tgtEl>
                                          <p:spTgt spid="78911"/>
                                        </p:tgtEl>
                                      </p:cBhvr>
                                    </p:animEffect>
                                  </p:childTnLst>
                                  <p:subTnLst>
                                    <p:set>
                                      <p:cBhvr override="childStyle">
                                        <p:cTn dur="1" fill="hold" display="0" masterRel="nextClick" afterEffect="1"/>
                                        <p:tgtEl>
                                          <p:spTgt spid="7891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78915"/>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78914"/>
                                        </p:tgtEl>
                                        <p:attrNameLst>
                                          <p:attrName>style.visibility</p:attrName>
                                        </p:attrNameLst>
                                      </p:cBhvr>
                                      <p:to>
                                        <p:strVal val="visible"/>
                                      </p:to>
                                    </p:set>
                                    <p:animEffect transition="in" filter="wipe(left)">
                                      <p:cBhvr>
                                        <p:cTn id="15" dur="500"/>
                                        <p:tgtEl>
                                          <p:spTgt spid="78914"/>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8937"/>
                                        </p:tgtEl>
                                        <p:attrNameLst>
                                          <p:attrName>style.visibility</p:attrName>
                                        </p:attrNameLst>
                                      </p:cBhvr>
                                      <p:to>
                                        <p:strVal val="visible"/>
                                      </p:to>
                                    </p:set>
                                    <p:animEffect transition="in" filter="wipe(up)">
                                      <p:cBhvr>
                                        <p:cTn id="20" dur="500"/>
                                        <p:tgtEl>
                                          <p:spTgt spid="78937"/>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1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0" y="4572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a typeface="宋体" pitchFamily="2" charset="-122"/>
              </a:rPr>
              <a:t>  </a:t>
            </a:r>
            <a:r>
              <a:rPr kumimoji="1" lang="en-US" altLang="zh-CN" sz="2800" b="1">
                <a:solidFill>
                  <a:srgbClr val="FF3300"/>
                </a:solidFill>
                <a:ea typeface="宋体" pitchFamily="2" charset="-122"/>
              </a:rPr>
              <a:t>§</a:t>
            </a:r>
            <a:r>
              <a:rPr kumimoji="1" lang="en-US" altLang="zh-CN" sz="2800" b="1">
                <a:ea typeface="宋体" pitchFamily="2" charset="-122"/>
              </a:rPr>
              <a:t> </a:t>
            </a:r>
            <a:r>
              <a:rPr kumimoji="1" lang="en-US" altLang="zh-CN" sz="2800" b="1">
                <a:solidFill>
                  <a:srgbClr val="FF3300"/>
                </a:solidFill>
              </a:rPr>
              <a:t>9.2</a:t>
            </a:r>
            <a:r>
              <a:rPr kumimoji="1" lang="en-US" altLang="zh-CN" sz="2800" b="1">
                <a:solidFill>
                  <a:srgbClr val="FF3300"/>
                </a:solidFill>
                <a:ea typeface="宋体" pitchFamily="2" charset="-122"/>
              </a:rPr>
              <a:t>  </a:t>
            </a:r>
            <a:r>
              <a:rPr kumimoji="1" lang="zh-CN" altLang="en-US" sz="2800" b="1">
                <a:solidFill>
                  <a:srgbClr val="FF3300"/>
                </a:solidFill>
              </a:rPr>
              <a:t>合作对策模型</a:t>
            </a:r>
          </a:p>
        </p:txBody>
      </p:sp>
      <p:grpSp>
        <p:nvGrpSpPr>
          <p:cNvPr id="82947" name="Group 3"/>
          <p:cNvGrpSpPr>
            <a:grpSpLocks/>
          </p:cNvGrpSpPr>
          <p:nvPr/>
        </p:nvGrpSpPr>
        <p:grpSpPr bwMode="auto">
          <a:xfrm>
            <a:off x="457200" y="1371600"/>
            <a:ext cx="8305800" cy="2755900"/>
            <a:chOff x="288" y="864"/>
            <a:chExt cx="5232" cy="1736"/>
          </a:xfrm>
        </p:grpSpPr>
        <p:sp>
          <p:nvSpPr>
            <p:cNvPr id="82948" name="Rectangle 4" descr="再生纸"/>
            <p:cNvSpPr>
              <a:spLocks noChangeArrowheads="1"/>
            </p:cNvSpPr>
            <p:nvPr/>
          </p:nvSpPr>
          <p:spPr bwMode="auto">
            <a:xfrm>
              <a:off x="288" y="1392"/>
              <a:ext cx="5232" cy="1208"/>
            </a:xfrm>
            <a:prstGeom prst="rect">
              <a:avLst/>
            </a:prstGeom>
            <a:blipFill dpi="0" rotWithShape="0">
              <a:blip r:embed="rId4"/>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a:ea typeface="宋体" pitchFamily="2" charset="-122"/>
                </a:rPr>
                <a:t>            </a:t>
              </a:r>
              <a:r>
                <a:rPr kumimoji="1" lang="zh-CN" altLang="en-US" b="1">
                  <a:latin typeface="楷体_GB2312" pitchFamily="49" charset="-122"/>
                </a:rPr>
                <a:t>在上一章我们已经看到，从事某一活动的各方如能通力合作，常常可以获得更大的总收益（或受到更小的总损失）。本节主要讨论在这种合作中应当如何分配收益（或分摊损失），这一问题如果处理不当，合作显然是无法实现的。先让我们来分析一个具体实例 </a:t>
              </a:r>
            </a:p>
          </p:txBody>
        </p:sp>
        <p:pic>
          <p:nvPicPr>
            <p:cNvPr id="82949" name="Picture 5" descr="j01989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864"/>
              <a:ext cx="624" cy="816"/>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checkerboard(across)">
                                      <p:cBhvr>
                                        <p:cTn id="7" dur="500"/>
                                        <p:tgtEl>
                                          <p:spTgt spid="8294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2"/>
          <p:cNvGrpSpPr>
            <a:grpSpLocks/>
          </p:cNvGrpSpPr>
          <p:nvPr/>
        </p:nvGrpSpPr>
        <p:grpSpPr bwMode="auto">
          <a:xfrm>
            <a:off x="0" y="228600"/>
            <a:ext cx="9144000" cy="5562600"/>
            <a:chOff x="0" y="144"/>
            <a:chExt cx="5760" cy="3504"/>
          </a:xfrm>
        </p:grpSpPr>
        <p:sp>
          <p:nvSpPr>
            <p:cNvPr id="86019" name="Rectangle 3"/>
            <p:cNvSpPr>
              <a:spLocks noChangeArrowheads="1"/>
            </p:cNvSpPr>
            <p:nvPr/>
          </p:nvSpPr>
          <p:spPr bwMode="auto">
            <a:xfrm>
              <a:off x="0" y="144"/>
              <a:ext cx="5760" cy="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kumimoji="1" lang="zh-CN" altLang="en-US" sz="2800" b="1">
                  <a:solidFill>
                    <a:schemeClr val="accent1"/>
                  </a:solidFill>
                  <a:latin typeface="楷体_GB2312" pitchFamily="49" charset="-122"/>
                </a:rPr>
                <a:t>例</a:t>
              </a:r>
              <a:r>
                <a:rPr kumimoji="1" lang="en-US" altLang="zh-CN" sz="2800" b="1">
                  <a:solidFill>
                    <a:schemeClr val="accent1"/>
                  </a:solidFill>
                </a:rPr>
                <a:t>7</a:t>
              </a:r>
              <a:r>
                <a:rPr kumimoji="1" lang="en-US" altLang="zh-CN" b="1">
                  <a:ea typeface="宋体" pitchFamily="2" charset="-122"/>
                </a:rPr>
                <a:t> </a:t>
              </a:r>
              <a:r>
                <a:rPr kumimoji="1" lang="en-US" altLang="zh-CN">
                  <a:ea typeface="宋体" pitchFamily="2" charset="-122"/>
                </a:rPr>
                <a:t> </a:t>
              </a:r>
              <a:r>
                <a:rPr kumimoji="1" lang="zh-CN" altLang="en-US" b="1">
                  <a:latin typeface="楷体_GB2312" pitchFamily="49" charset="-122"/>
                </a:rPr>
                <a:t>有三个位于某河流同旁的城镇城</a:t>
              </a:r>
              <a:r>
                <a:rPr kumimoji="1" lang="en-US" altLang="zh-CN" b="1">
                  <a:latin typeface="楷体_GB2312" pitchFamily="49" charset="-122"/>
                </a:rPr>
                <a:t>1</a:t>
              </a:r>
              <a:r>
                <a:rPr kumimoji="1" lang="zh-CN" altLang="en-US" b="1">
                  <a:latin typeface="楷体_GB2312" pitchFamily="49" charset="-122"/>
                </a:rPr>
                <a:t>、城 </a:t>
              </a:r>
              <a:r>
                <a:rPr kumimoji="1" lang="en-US" altLang="zh-CN" b="1">
                  <a:latin typeface="楷体_GB2312" pitchFamily="49" charset="-122"/>
                </a:rPr>
                <a:t>2</a:t>
              </a:r>
              <a:r>
                <a:rPr kumimoji="1" lang="zh-CN" altLang="en-US" b="1">
                  <a:latin typeface="楷体_GB2312" pitchFamily="49" charset="-122"/>
                </a:rPr>
                <a:t>、城</a:t>
              </a:r>
              <a:r>
                <a:rPr kumimoji="1" lang="en-US" altLang="zh-CN" b="1">
                  <a:latin typeface="楷体_GB2312" pitchFamily="49" charset="-122"/>
                </a:rPr>
                <a:t>3(</a:t>
              </a:r>
              <a:r>
                <a:rPr kumimoji="1" lang="zh-CN" altLang="en-US" b="1">
                  <a:latin typeface="楷体_GB2312" pitchFamily="49" charset="-122"/>
                </a:rPr>
                <a:t>如图）三城镇的污水必须经过处理后方能排入河中，他们既可以单独建立污水处理厂，也可以通过管道输送联合建厂。为了讨论方便起见，我们再假设污水只能由上游往下游。</a:t>
              </a:r>
            </a:p>
            <a:p>
              <a:pPr indent="276225" algn="just"/>
              <a:r>
                <a:rPr kumimoji="1" lang="zh-CN" altLang="en-US" b="1">
                  <a:latin typeface="楷体_GB2312" pitchFamily="49" charset="-122"/>
                </a:rPr>
                <a:t>用</a:t>
              </a:r>
              <a:r>
                <a:rPr kumimoji="1" lang="en-US" altLang="zh-CN" b="1">
                  <a:latin typeface="楷体_GB2312" pitchFamily="49" charset="-122"/>
                </a:rPr>
                <a:t>Q</a:t>
              </a:r>
              <a:r>
                <a:rPr kumimoji="1" lang="zh-CN" altLang="en-US" b="1">
                  <a:latin typeface="楷体_GB2312" pitchFamily="49" charset="-122"/>
                </a:rPr>
                <a:t>表示污水量，单位为米</a:t>
              </a:r>
              <a:r>
                <a:rPr kumimoji="1" lang="en-US" altLang="zh-CN" b="1" baseline="30000">
                  <a:latin typeface="楷体_GB2312" pitchFamily="49" charset="-122"/>
                </a:rPr>
                <a:t>3</a:t>
              </a:r>
              <a:r>
                <a:rPr kumimoji="1" lang="en-US" altLang="zh-CN" b="1">
                  <a:latin typeface="楷体_GB2312" pitchFamily="49" charset="-122"/>
                </a:rPr>
                <a:t>/</a:t>
              </a:r>
              <a:r>
                <a:rPr kumimoji="1" lang="zh-CN" altLang="en-US" b="1">
                  <a:latin typeface="楷体_GB2312" pitchFamily="49" charset="-122"/>
                </a:rPr>
                <a:t>秒，</a:t>
              </a:r>
              <a:r>
                <a:rPr kumimoji="1" lang="en-US" altLang="zh-CN" b="1">
                  <a:latin typeface="楷体_GB2312" pitchFamily="49" charset="-122"/>
                </a:rPr>
                <a:t>L</a:t>
              </a:r>
              <a:r>
                <a:rPr kumimoji="1" lang="zh-CN" altLang="en-US" b="1">
                  <a:latin typeface="楷体_GB2312" pitchFamily="49" charset="-122"/>
                </a:rPr>
                <a:t>表示管道长度，单位为公里，则有经验公式：</a:t>
              </a:r>
            </a:p>
            <a:p>
              <a:pPr indent="276225" algn="just"/>
              <a:r>
                <a:rPr kumimoji="1" lang="zh-CN" altLang="en-US" b="1">
                  <a:latin typeface="楷体_GB2312" pitchFamily="49" charset="-122"/>
                </a:rPr>
                <a:t>建厂费用</a:t>
              </a:r>
            </a:p>
            <a:p>
              <a:pPr indent="276225" algn="just"/>
              <a:r>
                <a:rPr kumimoji="1" lang="en-US" altLang="zh-CN" b="1"/>
                <a:t>C</a:t>
              </a:r>
              <a:r>
                <a:rPr kumimoji="1" lang="en-US" altLang="zh-CN" b="1" baseline="-30000"/>
                <a:t>1</a:t>
              </a:r>
              <a:r>
                <a:rPr kumimoji="1" lang="en-US" altLang="zh-CN" b="1"/>
                <a:t>=730Q</a:t>
              </a:r>
              <a:r>
                <a:rPr kumimoji="1" lang="en-US" altLang="zh-CN" b="1" baseline="30000"/>
                <a:t>0.712</a:t>
              </a:r>
              <a:r>
                <a:rPr kumimoji="1" lang="zh-CN" altLang="en-US" b="1">
                  <a:latin typeface="楷体_GB2312" pitchFamily="49" charset="-122"/>
                </a:rPr>
                <a:t>（万元）</a:t>
              </a:r>
            </a:p>
            <a:p>
              <a:pPr indent="276225" algn="just"/>
              <a:r>
                <a:rPr kumimoji="1" lang="zh-CN" altLang="en-US" b="1">
                  <a:latin typeface="楷体_GB2312" pitchFamily="49" charset="-122"/>
                </a:rPr>
                <a:t>管道费用</a:t>
              </a:r>
            </a:p>
            <a:p>
              <a:pPr indent="276225" algn="just"/>
              <a:r>
                <a:rPr kumimoji="1" lang="en-US" altLang="zh-CN" b="1"/>
                <a:t>C</a:t>
              </a:r>
              <a:r>
                <a:rPr kumimoji="1" lang="en-US" altLang="zh-CN" b="1" baseline="-30000"/>
                <a:t>2</a:t>
              </a:r>
              <a:r>
                <a:rPr kumimoji="1" lang="en-US" altLang="zh-CN" b="1"/>
                <a:t>=6.6Q</a:t>
              </a:r>
              <a:r>
                <a:rPr kumimoji="1" lang="en-US" altLang="zh-CN" b="1" baseline="30000"/>
                <a:t>0.51</a:t>
              </a:r>
              <a:r>
                <a:rPr kumimoji="1" lang="en-US" altLang="zh-CN" b="1"/>
                <a:t>L</a:t>
              </a:r>
              <a:r>
                <a:rPr kumimoji="1" lang="en-US" altLang="zh-CN" b="1">
                  <a:latin typeface="楷体_GB2312" pitchFamily="49" charset="-122"/>
                </a:rPr>
                <a:t>(</a:t>
              </a:r>
              <a:r>
                <a:rPr kumimoji="1" lang="zh-CN" altLang="en-US" b="1">
                  <a:latin typeface="楷体_GB2312" pitchFamily="49" charset="-122"/>
                </a:rPr>
                <a:t>万元）</a:t>
              </a:r>
            </a:p>
            <a:p>
              <a:pPr indent="276225" algn="just"/>
              <a:r>
                <a:rPr kumimoji="1" lang="zh-CN" altLang="en-US" b="1">
                  <a:latin typeface="楷体_GB2312" pitchFamily="49" charset="-122"/>
                </a:rPr>
                <a:t>已知三城镇的污水量分别为：</a:t>
              </a:r>
            </a:p>
            <a:p>
              <a:pPr indent="276225" algn="just"/>
              <a:r>
                <a:rPr kumimoji="1" lang="en-US" altLang="zh-CN" b="1">
                  <a:latin typeface="楷体_GB2312" pitchFamily="49" charset="-122"/>
                </a:rPr>
                <a:t>Q</a:t>
              </a:r>
              <a:r>
                <a:rPr kumimoji="1" lang="en-US" altLang="zh-CN" b="1" baseline="-30000">
                  <a:latin typeface="楷体_GB2312" pitchFamily="49" charset="-122"/>
                </a:rPr>
                <a:t>1</a:t>
              </a:r>
              <a:r>
                <a:rPr kumimoji="1" lang="en-US" altLang="zh-CN" b="1">
                  <a:latin typeface="楷体_GB2312" pitchFamily="49" charset="-122"/>
                </a:rPr>
                <a:t>=5</a:t>
              </a:r>
              <a:r>
                <a:rPr kumimoji="1" lang="zh-CN" altLang="en-US" b="1">
                  <a:latin typeface="楷体_GB2312" pitchFamily="49" charset="-122"/>
                </a:rPr>
                <a:t>米</a:t>
              </a:r>
              <a:r>
                <a:rPr kumimoji="1" lang="en-US" altLang="zh-CN" b="1" baseline="30000">
                  <a:latin typeface="楷体_GB2312" pitchFamily="49" charset="-122"/>
                </a:rPr>
                <a:t>3</a:t>
              </a:r>
              <a:r>
                <a:rPr kumimoji="1" lang="en-US" altLang="zh-CN" b="1">
                  <a:latin typeface="楷体_GB2312" pitchFamily="49" charset="-122"/>
                </a:rPr>
                <a:t>/</a:t>
              </a:r>
              <a:r>
                <a:rPr kumimoji="1" lang="zh-CN" altLang="en-US" b="1">
                  <a:latin typeface="楷体_GB2312" pitchFamily="49" charset="-122"/>
                </a:rPr>
                <a:t>秒，</a:t>
              </a:r>
              <a:r>
                <a:rPr kumimoji="1" lang="en-US" altLang="zh-CN" b="1">
                  <a:latin typeface="楷体_GB2312" pitchFamily="49" charset="-122"/>
                </a:rPr>
                <a:t>Q</a:t>
              </a:r>
              <a:r>
                <a:rPr kumimoji="1" lang="en-US" altLang="zh-CN" b="1" baseline="-30000">
                  <a:latin typeface="楷体_GB2312" pitchFamily="49" charset="-122"/>
                </a:rPr>
                <a:t>2</a:t>
              </a:r>
              <a:r>
                <a:rPr kumimoji="1" lang="en-US" altLang="zh-CN" b="1">
                  <a:latin typeface="楷体_GB2312" pitchFamily="49" charset="-122"/>
                </a:rPr>
                <a:t>=3</a:t>
              </a:r>
              <a:r>
                <a:rPr kumimoji="1" lang="zh-CN" altLang="en-US" b="1">
                  <a:latin typeface="楷体_GB2312" pitchFamily="49" charset="-122"/>
                </a:rPr>
                <a:t>米</a:t>
              </a:r>
              <a:r>
                <a:rPr kumimoji="1" lang="en-US" altLang="zh-CN" b="1" baseline="30000">
                  <a:latin typeface="楷体_GB2312" pitchFamily="49" charset="-122"/>
                </a:rPr>
                <a:t>3</a:t>
              </a:r>
              <a:r>
                <a:rPr kumimoji="1" lang="en-US" altLang="zh-CN" b="1">
                  <a:latin typeface="楷体_GB2312" pitchFamily="49" charset="-122"/>
                </a:rPr>
                <a:t>/</a:t>
              </a:r>
              <a:r>
                <a:rPr kumimoji="1" lang="zh-CN" altLang="en-US" b="1">
                  <a:latin typeface="楷体_GB2312" pitchFamily="49" charset="-122"/>
                </a:rPr>
                <a:t>秒，</a:t>
              </a:r>
              <a:r>
                <a:rPr kumimoji="1" lang="en-US" altLang="zh-CN" b="1">
                  <a:latin typeface="楷体_GB2312" pitchFamily="49" charset="-122"/>
                </a:rPr>
                <a:t>Q</a:t>
              </a:r>
              <a:r>
                <a:rPr kumimoji="1" lang="en-US" altLang="zh-CN" b="1" baseline="-30000">
                  <a:latin typeface="楷体_GB2312" pitchFamily="49" charset="-122"/>
                </a:rPr>
                <a:t>3</a:t>
              </a:r>
              <a:r>
                <a:rPr kumimoji="1" lang="en-US" altLang="zh-CN" b="1">
                  <a:latin typeface="楷体_GB2312" pitchFamily="49" charset="-122"/>
                </a:rPr>
                <a:t>=5</a:t>
              </a:r>
              <a:r>
                <a:rPr kumimoji="1" lang="zh-CN" altLang="en-US" b="1">
                  <a:latin typeface="楷体_GB2312" pitchFamily="49" charset="-122"/>
                </a:rPr>
                <a:t>米</a:t>
              </a:r>
              <a:r>
                <a:rPr kumimoji="1" lang="en-US" altLang="zh-CN" b="1" baseline="30000">
                  <a:latin typeface="楷体_GB2312" pitchFamily="49" charset="-122"/>
                </a:rPr>
                <a:t>3</a:t>
              </a:r>
              <a:r>
                <a:rPr kumimoji="1" lang="en-US" altLang="zh-CN" b="1">
                  <a:latin typeface="楷体_GB2312" pitchFamily="49" charset="-122"/>
                </a:rPr>
                <a:t>/</a:t>
              </a:r>
              <a:r>
                <a:rPr kumimoji="1" lang="zh-CN" altLang="en-US" b="1">
                  <a:latin typeface="楷体_GB2312" pitchFamily="49" charset="-122"/>
                </a:rPr>
                <a:t>秒，问：</a:t>
              </a:r>
            </a:p>
            <a:p>
              <a:pPr indent="276225" algn="just"/>
              <a:r>
                <a:rPr kumimoji="1" lang="zh-CN" altLang="en-US" b="1">
                  <a:latin typeface="楷体_GB2312" pitchFamily="49" charset="-122"/>
                </a:rPr>
                <a:t>三城镇应怎样处理污水方可使总开支最少？</a:t>
              </a:r>
            </a:p>
            <a:p>
              <a:pPr indent="276225" algn="just"/>
              <a:r>
                <a:rPr kumimoji="1" lang="zh-CN" altLang="en-US" b="1">
                  <a:latin typeface="楷体_GB2312" pitchFamily="49" charset="-122"/>
                </a:rPr>
                <a:t>每一城镇负担的费用应各为多少？</a:t>
              </a:r>
              <a:r>
                <a:rPr kumimoji="1" lang="zh-CN" altLang="en-US">
                  <a:latin typeface="楷体_GB2312" pitchFamily="49" charset="-122"/>
                </a:rPr>
                <a:t> </a:t>
              </a:r>
            </a:p>
          </p:txBody>
        </p:sp>
        <p:grpSp>
          <p:nvGrpSpPr>
            <p:cNvPr id="86020" name="Group 4"/>
            <p:cNvGrpSpPr>
              <a:grpSpLocks/>
            </p:cNvGrpSpPr>
            <p:nvPr/>
          </p:nvGrpSpPr>
          <p:grpSpPr bwMode="auto">
            <a:xfrm>
              <a:off x="3552" y="1392"/>
              <a:ext cx="1984" cy="2256"/>
              <a:chOff x="3552" y="1584"/>
              <a:chExt cx="1984" cy="2256"/>
            </a:xfrm>
          </p:grpSpPr>
          <p:sp>
            <p:nvSpPr>
              <p:cNvPr id="86021" name="Freeform 5"/>
              <p:cNvSpPr>
                <a:spLocks/>
              </p:cNvSpPr>
              <p:nvPr/>
            </p:nvSpPr>
            <p:spPr bwMode="auto">
              <a:xfrm>
                <a:off x="4832" y="1680"/>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2" name="Freeform 6"/>
              <p:cNvSpPr>
                <a:spLocks/>
              </p:cNvSpPr>
              <p:nvPr/>
            </p:nvSpPr>
            <p:spPr bwMode="auto">
              <a:xfrm>
                <a:off x="5088" y="1680"/>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3" name="Line 7"/>
              <p:cNvSpPr>
                <a:spLocks noChangeShapeType="1"/>
              </p:cNvSpPr>
              <p:nvPr/>
            </p:nvSpPr>
            <p:spPr bwMode="auto">
              <a:xfrm>
                <a:off x="4896" y="1584"/>
                <a:ext cx="144" cy="19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4" name="Rectangle 8"/>
              <p:cNvSpPr>
                <a:spLocks noChangeArrowheads="1"/>
              </p:cNvSpPr>
              <p:nvPr/>
            </p:nvSpPr>
            <p:spPr bwMode="auto">
              <a:xfrm>
                <a:off x="4368" y="1776"/>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城一</a:t>
                </a:r>
              </a:p>
            </p:txBody>
          </p:sp>
          <p:sp>
            <p:nvSpPr>
              <p:cNvPr id="86025" name="Rectangle 9"/>
              <p:cNvSpPr>
                <a:spLocks noChangeArrowheads="1"/>
              </p:cNvSpPr>
              <p:nvPr/>
            </p:nvSpPr>
            <p:spPr bwMode="auto">
              <a:xfrm>
                <a:off x="4416" y="2544"/>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城二</a:t>
                </a:r>
              </a:p>
            </p:txBody>
          </p:sp>
          <p:sp>
            <p:nvSpPr>
              <p:cNvPr id="86026" name="Rectangle 10"/>
              <p:cNvSpPr>
                <a:spLocks noChangeArrowheads="1"/>
              </p:cNvSpPr>
              <p:nvPr/>
            </p:nvSpPr>
            <p:spPr bwMode="auto">
              <a:xfrm>
                <a:off x="4464" y="3552"/>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城三</a:t>
                </a:r>
              </a:p>
            </p:txBody>
          </p:sp>
          <p:sp>
            <p:nvSpPr>
              <p:cNvPr id="86027" name="Line 11"/>
              <p:cNvSpPr>
                <a:spLocks noChangeShapeType="1"/>
              </p:cNvSpPr>
              <p:nvPr/>
            </p:nvSpPr>
            <p:spPr bwMode="auto">
              <a:xfrm>
                <a:off x="3888" y="192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8" name="Line 12"/>
              <p:cNvSpPr>
                <a:spLocks noChangeShapeType="1"/>
              </p:cNvSpPr>
              <p:nvPr/>
            </p:nvSpPr>
            <p:spPr bwMode="auto">
              <a:xfrm>
                <a:off x="3936" y="268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9" name="Line 13"/>
              <p:cNvSpPr>
                <a:spLocks noChangeShapeType="1"/>
              </p:cNvSpPr>
              <p:nvPr/>
            </p:nvSpPr>
            <p:spPr bwMode="auto">
              <a:xfrm>
                <a:off x="3984" y="37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0" name="Line 14"/>
              <p:cNvSpPr>
                <a:spLocks noChangeShapeType="1"/>
              </p:cNvSpPr>
              <p:nvPr/>
            </p:nvSpPr>
            <p:spPr bwMode="auto">
              <a:xfrm>
                <a:off x="4128"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1" name="Line 15"/>
              <p:cNvSpPr>
                <a:spLocks noChangeShapeType="1"/>
              </p:cNvSpPr>
              <p:nvPr/>
            </p:nvSpPr>
            <p:spPr bwMode="auto">
              <a:xfrm flipV="1">
                <a:off x="4128"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2" name="Text Box 16"/>
              <p:cNvSpPr txBox="1">
                <a:spLocks noChangeArrowheads="1"/>
              </p:cNvSpPr>
              <p:nvPr/>
            </p:nvSpPr>
            <p:spPr bwMode="auto">
              <a:xfrm>
                <a:off x="3552" y="30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38</a:t>
                </a:r>
                <a:r>
                  <a:rPr lang="zh-CN" altLang="en-US" b="1"/>
                  <a:t>公里</a:t>
                </a:r>
              </a:p>
            </p:txBody>
          </p:sp>
          <p:sp>
            <p:nvSpPr>
              <p:cNvPr id="86033" name="Line 17"/>
              <p:cNvSpPr>
                <a:spLocks noChangeShapeType="1"/>
              </p:cNvSpPr>
              <p:nvPr/>
            </p:nvSpPr>
            <p:spPr bwMode="auto">
              <a:xfrm>
                <a:off x="4128" y="326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4" name="Line 18"/>
              <p:cNvSpPr>
                <a:spLocks noChangeShapeType="1"/>
              </p:cNvSpPr>
              <p:nvPr/>
            </p:nvSpPr>
            <p:spPr bwMode="auto">
              <a:xfrm flipV="1">
                <a:off x="4128" y="268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5" name="Text Box 19"/>
              <p:cNvSpPr txBox="1">
                <a:spLocks noChangeArrowheads="1"/>
              </p:cNvSpPr>
              <p:nvPr/>
            </p:nvSpPr>
            <p:spPr bwMode="auto">
              <a:xfrm>
                <a:off x="3696" y="23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20</a:t>
                </a:r>
                <a:r>
                  <a:rPr lang="zh-CN" altLang="en-US" b="1"/>
                  <a:t>公里</a:t>
                </a:r>
              </a:p>
            </p:txBody>
          </p:sp>
        </p:grpSp>
      </p:grpSp>
    </p:spTree>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0" y="228600"/>
            <a:ext cx="8915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b="1">
                <a:solidFill>
                  <a:srgbClr val="FF3300"/>
                </a:solidFill>
                <a:latin typeface="楷体_GB2312" pitchFamily="49" charset="-122"/>
              </a:rPr>
              <a:t>分析</a:t>
            </a:r>
            <a:r>
              <a:rPr lang="zh-CN" altLang="en-US" b="1">
                <a:latin typeface="楷体_GB2312" pitchFamily="49" charset="-122"/>
              </a:rPr>
              <a:t> 本问题中三城镇处理污水可以有五种方案：</a:t>
            </a:r>
          </a:p>
          <a:p>
            <a:pPr algn="just">
              <a:spcBef>
                <a:spcPct val="50000"/>
              </a:spcBef>
            </a:pPr>
            <a:r>
              <a:rPr lang="zh-CN" altLang="en-US" b="1">
                <a:latin typeface="楷体_GB2312" pitchFamily="49" charset="-122"/>
              </a:rPr>
              <a:t>  </a:t>
            </a:r>
            <a:r>
              <a:rPr lang="en-US" altLang="zh-CN" b="1">
                <a:latin typeface="楷体_GB2312" pitchFamily="49" charset="-122"/>
              </a:rPr>
              <a:t>(1)</a:t>
            </a:r>
            <a:r>
              <a:rPr lang="zh-CN" altLang="en-US" b="1">
                <a:latin typeface="楷体_GB2312" pitchFamily="49" charset="-122"/>
              </a:rPr>
              <a:t>每城镇各建一个处理厂（单干）。</a:t>
            </a:r>
          </a:p>
          <a:p>
            <a:pPr algn="just">
              <a:spcBef>
                <a:spcPct val="50000"/>
              </a:spcBef>
            </a:pPr>
            <a:r>
              <a:rPr lang="zh-CN" altLang="en-US" b="1">
                <a:latin typeface="楷体_GB2312" pitchFamily="49" charset="-122"/>
              </a:rPr>
              <a:t>  </a:t>
            </a:r>
            <a:r>
              <a:rPr lang="en-US" altLang="zh-CN" b="1">
                <a:latin typeface="楷体_GB2312" pitchFamily="49" charset="-122"/>
              </a:rPr>
              <a:t>(2)</a:t>
            </a:r>
            <a:r>
              <a:rPr lang="zh-CN" altLang="en-US" b="1">
                <a:latin typeface="楷体_GB2312" pitchFamily="49" charset="-122"/>
              </a:rPr>
              <a:t>城</a:t>
            </a:r>
            <a:r>
              <a:rPr lang="en-US" altLang="zh-CN" b="1">
                <a:latin typeface="楷体_GB2312" pitchFamily="49" charset="-122"/>
              </a:rPr>
              <a:t>1,</a:t>
            </a:r>
            <a:r>
              <a:rPr lang="zh-CN" altLang="en-US" b="1">
                <a:latin typeface="楷体_GB2312" pitchFamily="49" charset="-122"/>
              </a:rPr>
              <a:t>城</a:t>
            </a:r>
            <a:r>
              <a:rPr lang="en-US" altLang="zh-CN" b="1">
                <a:latin typeface="楷体_GB2312" pitchFamily="49" charset="-122"/>
              </a:rPr>
              <a:t>2</a:t>
            </a:r>
            <a:r>
              <a:rPr lang="zh-CN" altLang="en-US" b="1">
                <a:latin typeface="楷体_GB2312" pitchFamily="49" charset="-122"/>
              </a:rPr>
              <a:t>合建一个</a:t>
            </a:r>
            <a:r>
              <a:rPr lang="en-US" altLang="zh-CN" b="1">
                <a:latin typeface="楷体_GB2312" pitchFamily="49" charset="-122"/>
              </a:rPr>
              <a:t>,</a:t>
            </a:r>
            <a:r>
              <a:rPr lang="zh-CN" altLang="en-US" b="1">
                <a:latin typeface="楷体_GB2312" pitchFamily="49" charset="-122"/>
              </a:rPr>
              <a:t>城</a:t>
            </a:r>
            <a:r>
              <a:rPr lang="en-US" altLang="zh-CN" b="1">
                <a:latin typeface="楷体_GB2312" pitchFamily="49" charset="-122"/>
              </a:rPr>
              <a:t>3</a:t>
            </a:r>
            <a:r>
              <a:rPr lang="zh-CN" altLang="en-US" b="1">
                <a:latin typeface="楷体_GB2312" pitchFamily="49" charset="-122"/>
              </a:rPr>
              <a:t>单独建一个</a:t>
            </a:r>
            <a:r>
              <a:rPr lang="en-US" altLang="zh-CN" b="1">
                <a:latin typeface="楷体_GB2312" pitchFamily="49" charset="-122"/>
              </a:rPr>
              <a:t>(1</a:t>
            </a:r>
            <a:r>
              <a:rPr lang="zh-CN" altLang="en-US" b="1">
                <a:latin typeface="楷体_GB2312" pitchFamily="49" charset="-122"/>
              </a:rPr>
              <a:t>、</a:t>
            </a:r>
            <a:r>
              <a:rPr lang="en-US" altLang="zh-CN" b="1">
                <a:latin typeface="楷体_GB2312" pitchFamily="49" charset="-122"/>
              </a:rPr>
              <a:t>2</a:t>
            </a:r>
            <a:r>
              <a:rPr lang="zh-CN" altLang="en-US" b="1">
                <a:latin typeface="楷体_GB2312" pitchFamily="49" charset="-122"/>
              </a:rPr>
              <a:t>城合作建于城</a:t>
            </a:r>
            <a:r>
              <a:rPr lang="en-US" altLang="zh-CN" b="1">
                <a:latin typeface="楷体_GB2312" pitchFamily="49" charset="-122"/>
              </a:rPr>
              <a:t>2</a:t>
            </a:r>
            <a:r>
              <a:rPr lang="zh-CN" altLang="en-US" b="1">
                <a:latin typeface="楷体_GB2312" pitchFamily="49" charset="-122"/>
              </a:rPr>
              <a:t>处</a:t>
            </a:r>
            <a:r>
              <a:rPr lang="en-US" altLang="zh-CN" b="1">
                <a:latin typeface="楷体_GB2312" pitchFamily="49" charset="-122"/>
              </a:rPr>
              <a:t>)</a:t>
            </a:r>
            <a:r>
              <a:rPr lang="zh-CN" altLang="en-US" b="1">
                <a:latin typeface="楷体_GB2312" pitchFamily="49" charset="-122"/>
              </a:rPr>
              <a:t>。</a:t>
            </a:r>
          </a:p>
          <a:p>
            <a:pPr algn="just">
              <a:spcBef>
                <a:spcPct val="50000"/>
              </a:spcBef>
            </a:pPr>
            <a:r>
              <a:rPr lang="zh-CN" altLang="en-US" b="1">
                <a:latin typeface="楷体_GB2312" pitchFamily="49" charset="-122"/>
              </a:rPr>
              <a:t>  </a:t>
            </a:r>
            <a:r>
              <a:rPr lang="en-US" altLang="zh-CN" b="1">
                <a:latin typeface="楷体_GB2312" pitchFamily="49" charset="-122"/>
              </a:rPr>
              <a:t>(3)</a:t>
            </a:r>
            <a:r>
              <a:rPr lang="zh-CN" altLang="en-US" b="1">
                <a:latin typeface="楷体_GB2312" pitchFamily="49" charset="-122"/>
              </a:rPr>
              <a:t>城</a:t>
            </a:r>
            <a:r>
              <a:rPr lang="en-US" altLang="zh-CN" b="1">
                <a:latin typeface="楷体_GB2312" pitchFamily="49" charset="-122"/>
              </a:rPr>
              <a:t>2,</a:t>
            </a:r>
            <a:r>
              <a:rPr lang="zh-CN" altLang="en-US" b="1">
                <a:latin typeface="楷体_GB2312" pitchFamily="49" charset="-122"/>
              </a:rPr>
              <a:t>城</a:t>
            </a:r>
            <a:r>
              <a:rPr lang="en-US" altLang="zh-CN" b="1">
                <a:latin typeface="楷体_GB2312" pitchFamily="49" charset="-122"/>
              </a:rPr>
              <a:t>3</a:t>
            </a:r>
            <a:r>
              <a:rPr lang="zh-CN" altLang="en-US" b="1">
                <a:latin typeface="楷体_GB2312" pitchFamily="49" charset="-122"/>
              </a:rPr>
              <a:t>合建一个</a:t>
            </a:r>
            <a:r>
              <a:rPr lang="en-US" altLang="zh-CN" b="1">
                <a:latin typeface="楷体_GB2312" pitchFamily="49" charset="-122"/>
              </a:rPr>
              <a:t>,</a:t>
            </a:r>
            <a:r>
              <a:rPr lang="zh-CN" altLang="en-US" b="1">
                <a:latin typeface="楷体_GB2312" pitchFamily="49" charset="-122"/>
              </a:rPr>
              <a:t>城</a:t>
            </a:r>
            <a:r>
              <a:rPr lang="en-US" altLang="zh-CN" b="1">
                <a:latin typeface="楷体_GB2312" pitchFamily="49" charset="-122"/>
              </a:rPr>
              <a:t>1</a:t>
            </a:r>
            <a:r>
              <a:rPr lang="zh-CN" altLang="en-US" b="1">
                <a:latin typeface="楷体_GB2312" pitchFamily="49" charset="-122"/>
              </a:rPr>
              <a:t>单独建一个</a:t>
            </a:r>
            <a:r>
              <a:rPr lang="en-US" altLang="zh-CN" b="1">
                <a:latin typeface="楷体_GB2312" pitchFamily="49" charset="-122"/>
              </a:rPr>
              <a:t>(2</a:t>
            </a:r>
            <a:r>
              <a:rPr lang="zh-CN" altLang="en-US" b="1">
                <a:latin typeface="楷体_GB2312" pitchFamily="49" charset="-122"/>
              </a:rPr>
              <a:t>、</a:t>
            </a:r>
            <a:r>
              <a:rPr lang="en-US" altLang="zh-CN" b="1">
                <a:latin typeface="楷体_GB2312" pitchFamily="49" charset="-122"/>
              </a:rPr>
              <a:t>3</a:t>
            </a:r>
            <a:r>
              <a:rPr lang="zh-CN" altLang="en-US" b="1">
                <a:latin typeface="楷体_GB2312" pitchFamily="49" charset="-122"/>
              </a:rPr>
              <a:t>城合作建于城</a:t>
            </a:r>
            <a:r>
              <a:rPr lang="en-US" altLang="zh-CN" b="1">
                <a:latin typeface="楷体_GB2312" pitchFamily="49" charset="-122"/>
              </a:rPr>
              <a:t>3</a:t>
            </a:r>
            <a:r>
              <a:rPr lang="zh-CN" altLang="en-US" b="1">
                <a:latin typeface="楷体_GB2312" pitchFamily="49" charset="-122"/>
              </a:rPr>
              <a:t>处</a:t>
            </a:r>
            <a:r>
              <a:rPr lang="en-US" altLang="zh-CN" b="1">
                <a:latin typeface="楷体_GB2312" pitchFamily="49" charset="-122"/>
              </a:rPr>
              <a:t>)</a:t>
            </a:r>
            <a:r>
              <a:rPr lang="zh-CN" altLang="en-US" b="1">
                <a:latin typeface="楷体_GB2312" pitchFamily="49" charset="-122"/>
              </a:rPr>
              <a:t>。</a:t>
            </a:r>
          </a:p>
          <a:p>
            <a:pPr algn="just">
              <a:spcBef>
                <a:spcPct val="50000"/>
              </a:spcBef>
            </a:pPr>
            <a:r>
              <a:rPr lang="zh-CN" altLang="en-US" b="1">
                <a:latin typeface="楷体_GB2312" pitchFamily="49" charset="-122"/>
              </a:rPr>
              <a:t>  </a:t>
            </a:r>
            <a:r>
              <a:rPr lang="en-US" altLang="zh-CN" b="1">
                <a:latin typeface="楷体_GB2312" pitchFamily="49" charset="-122"/>
              </a:rPr>
              <a:t>(4)</a:t>
            </a:r>
            <a:r>
              <a:rPr lang="zh-CN" altLang="en-US" b="1">
                <a:latin typeface="楷体_GB2312" pitchFamily="49" charset="-122"/>
              </a:rPr>
              <a:t>城</a:t>
            </a:r>
            <a:r>
              <a:rPr lang="en-US" altLang="zh-CN" b="1">
                <a:latin typeface="楷体_GB2312" pitchFamily="49" charset="-122"/>
              </a:rPr>
              <a:t>3,</a:t>
            </a:r>
            <a:r>
              <a:rPr lang="zh-CN" altLang="en-US" b="1">
                <a:latin typeface="楷体_GB2312" pitchFamily="49" charset="-122"/>
              </a:rPr>
              <a:t>城</a:t>
            </a:r>
            <a:r>
              <a:rPr lang="en-US" altLang="zh-CN" b="1">
                <a:latin typeface="楷体_GB2312" pitchFamily="49" charset="-122"/>
              </a:rPr>
              <a:t>1</a:t>
            </a:r>
            <a:r>
              <a:rPr lang="zh-CN" altLang="en-US" b="1">
                <a:latin typeface="楷体_GB2312" pitchFamily="49" charset="-122"/>
              </a:rPr>
              <a:t>合建一个</a:t>
            </a:r>
            <a:r>
              <a:rPr lang="en-US" altLang="zh-CN" b="1">
                <a:latin typeface="楷体_GB2312" pitchFamily="49" charset="-122"/>
              </a:rPr>
              <a:t>,</a:t>
            </a:r>
            <a:r>
              <a:rPr lang="zh-CN" altLang="en-US" b="1">
                <a:latin typeface="楷体_GB2312" pitchFamily="49" charset="-122"/>
              </a:rPr>
              <a:t>城</a:t>
            </a:r>
            <a:r>
              <a:rPr lang="en-US" altLang="zh-CN" b="1">
                <a:latin typeface="楷体_GB2312" pitchFamily="49" charset="-122"/>
              </a:rPr>
              <a:t>2</a:t>
            </a:r>
            <a:r>
              <a:rPr lang="zh-CN" altLang="en-US" b="1">
                <a:latin typeface="楷体_GB2312" pitchFamily="49" charset="-122"/>
              </a:rPr>
              <a:t>单独建一个</a:t>
            </a:r>
            <a:r>
              <a:rPr lang="en-US" altLang="zh-CN" b="1">
                <a:latin typeface="楷体_GB2312" pitchFamily="49" charset="-122"/>
              </a:rPr>
              <a:t>(1</a:t>
            </a:r>
            <a:r>
              <a:rPr lang="zh-CN" altLang="en-US" b="1">
                <a:latin typeface="楷体_GB2312" pitchFamily="49" charset="-122"/>
              </a:rPr>
              <a:t>、</a:t>
            </a:r>
            <a:r>
              <a:rPr lang="en-US" altLang="zh-CN" b="1">
                <a:latin typeface="楷体_GB2312" pitchFamily="49" charset="-122"/>
              </a:rPr>
              <a:t>3</a:t>
            </a:r>
            <a:r>
              <a:rPr lang="zh-CN" altLang="en-US" b="1">
                <a:latin typeface="楷体_GB2312" pitchFamily="49" charset="-122"/>
              </a:rPr>
              <a:t>城合作建于城</a:t>
            </a:r>
            <a:r>
              <a:rPr lang="en-US" altLang="zh-CN" b="1">
                <a:latin typeface="楷体_GB2312" pitchFamily="49" charset="-122"/>
              </a:rPr>
              <a:t>3</a:t>
            </a:r>
            <a:r>
              <a:rPr lang="zh-CN" altLang="en-US" b="1">
                <a:latin typeface="楷体_GB2312" pitchFamily="49" charset="-122"/>
              </a:rPr>
              <a:t>处</a:t>
            </a:r>
            <a:r>
              <a:rPr lang="en-US" altLang="zh-CN" b="1">
                <a:latin typeface="楷体_GB2312" pitchFamily="49" charset="-122"/>
              </a:rPr>
              <a:t>)</a:t>
            </a:r>
            <a:r>
              <a:rPr lang="zh-CN" altLang="en-US" b="1">
                <a:latin typeface="楷体_GB2312" pitchFamily="49" charset="-122"/>
              </a:rPr>
              <a:t>。     </a:t>
            </a:r>
          </a:p>
          <a:p>
            <a:pPr algn="just">
              <a:spcBef>
                <a:spcPct val="50000"/>
              </a:spcBef>
            </a:pPr>
            <a:r>
              <a:rPr lang="zh-CN" altLang="en-US" b="1">
                <a:latin typeface="楷体_GB2312" pitchFamily="49" charset="-122"/>
              </a:rPr>
              <a:t>  </a:t>
            </a:r>
            <a:r>
              <a:rPr lang="en-US" altLang="zh-CN" b="1">
                <a:latin typeface="楷体_GB2312" pitchFamily="49" charset="-122"/>
              </a:rPr>
              <a:t>(5)</a:t>
            </a:r>
            <a:r>
              <a:rPr lang="zh-CN" altLang="en-US" b="1">
                <a:latin typeface="楷体_GB2312" pitchFamily="49" charset="-122"/>
              </a:rPr>
              <a:t>三城合建一个污水处理厂（建于城</a:t>
            </a:r>
            <a:r>
              <a:rPr lang="en-US" altLang="zh-CN" b="1">
                <a:latin typeface="楷体_GB2312" pitchFamily="49" charset="-122"/>
              </a:rPr>
              <a:t>3</a:t>
            </a:r>
            <a:r>
              <a:rPr lang="zh-CN" altLang="en-US" b="1">
                <a:latin typeface="楷体_GB2312" pitchFamily="49" charset="-122"/>
              </a:rPr>
              <a:t>处） </a:t>
            </a:r>
          </a:p>
        </p:txBody>
      </p:sp>
      <p:grpSp>
        <p:nvGrpSpPr>
          <p:cNvPr id="87043" name="Group 3"/>
          <p:cNvGrpSpPr>
            <a:grpSpLocks/>
          </p:cNvGrpSpPr>
          <p:nvPr/>
        </p:nvGrpSpPr>
        <p:grpSpPr bwMode="auto">
          <a:xfrm>
            <a:off x="5994400" y="2971800"/>
            <a:ext cx="3149600" cy="3581400"/>
            <a:chOff x="3552" y="1584"/>
            <a:chExt cx="1984" cy="2256"/>
          </a:xfrm>
        </p:grpSpPr>
        <p:sp>
          <p:nvSpPr>
            <p:cNvPr id="87044" name="Freeform 4"/>
            <p:cNvSpPr>
              <a:spLocks/>
            </p:cNvSpPr>
            <p:nvPr/>
          </p:nvSpPr>
          <p:spPr bwMode="auto">
            <a:xfrm>
              <a:off x="4832" y="1680"/>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5" name="Freeform 5"/>
            <p:cNvSpPr>
              <a:spLocks/>
            </p:cNvSpPr>
            <p:nvPr/>
          </p:nvSpPr>
          <p:spPr bwMode="auto">
            <a:xfrm>
              <a:off x="5088" y="1680"/>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6" name="Line 6"/>
            <p:cNvSpPr>
              <a:spLocks noChangeShapeType="1"/>
            </p:cNvSpPr>
            <p:nvPr/>
          </p:nvSpPr>
          <p:spPr bwMode="auto">
            <a:xfrm>
              <a:off x="4896" y="1584"/>
              <a:ext cx="144" cy="19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7" name="Rectangle 7"/>
            <p:cNvSpPr>
              <a:spLocks noChangeArrowheads="1"/>
            </p:cNvSpPr>
            <p:nvPr/>
          </p:nvSpPr>
          <p:spPr bwMode="auto">
            <a:xfrm>
              <a:off x="4368" y="1776"/>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城一</a:t>
              </a:r>
            </a:p>
          </p:txBody>
        </p:sp>
        <p:sp>
          <p:nvSpPr>
            <p:cNvPr id="87048" name="Rectangle 8"/>
            <p:cNvSpPr>
              <a:spLocks noChangeArrowheads="1"/>
            </p:cNvSpPr>
            <p:nvPr/>
          </p:nvSpPr>
          <p:spPr bwMode="auto">
            <a:xfrm>
              <a:off x="4416" y="2544"/>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城二</a:t>
              </a:r>
            </a:p>
          </p:txBody>
        </p:sp>
        <p:sp>
          <p:nvSpPr>
            <p:cNvPr id="87049" name="Rectangle 9"/>
            <p:cNvSpPr>
              <a:spLocks noChangeArrowheads="1"/>
            </p:cNvSpPr>
            <p:nvPr/>
          </p:nvSpPr>
          <p:spPr bwMode="auto">
            <a:xfrm>
              <a:off x="4464" y="3552"/>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城三</a:t>
              </a:r>
            </a:p>
          </p:txBody>
        </p:sp>
        <p:sp>
          <p:nvSpPr>
            <p:cNvPr id="87050" name="Line 10"/>
            <p:cNvSpPr>
              <a:spLocks noChangeShapeType="1"/>
            </p:cNvSpPr>
            <p:nvPr/>
          </p:nvSpPr>
          <p:spPr bwMode="auto">
            <a:xfrm>
              <a:off x="3888" y="192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1" name="Line 11"/>
            <p:cNvSpPr>
              <a:spLocks noChangeShapeType="1"/>
            </p:cNvSpPr>
            <p:nvPr/>
          </p:nvSpPr>
          <p:spPr bwMode="auto">
            <a:xfrm>
              <a:off x="3936" y="268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2" name="Line 12"/>
            <p:cNvSpPr>
              <a:spLocks noChangeShapeType="1"/>
            </p:cNvSpPr>
            <p:nvPr/>
          </p:nvSpPr>
          <p:spPr bwMode="auto">
            <a:xfrm>
              <a:off x="3984" y="37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3" name="Line 13"/>
            <p:cNvSpPr>
              <a:spLocks noChangeShapeType="1"/>
            </p:cNvSpPr>
            <p:nvPr/>
          </p:nvSpPr>
          <p:spPr bwMode="auto">
            <a:xfrm>
              <a:off x="4128"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4" name="Line 14"/>
            <p:cNvSpPr>
              <a:spLocks noChangeShapeType="1"/>
            </p:cNvSpPr>
            <p:nvPr/>
          </p:nvSpPr>
          <p:spPr bwMode="auto">
            <a:xfrm flipV="1">
              <a:off x="4128"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5" name="Text Box 15"/>
            <p:cNvSpPr txBox="1">
              <a:spLocks noChangeArrowheads="1"/>
            </p:cNvSpPr>
            <p:nvPr/>
          </p:nvSpPr>
          <p:spPr bwMode="auto">
            <a:xfrm>
              <a:off x="3552" y="30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38</a:t>
              </a:r>
              <a:r>
                <a:rPr lang="zh-CN" altLang="en-US" b="1"/>
                <a:t>公里</a:t>
              </a:r>
            </a:p>
          </p:txBody>
        </p:sp>
        <p:sp>
          <p:nvSpPr>
            <p:cNvPr id="87056" name="Line 16"/>
            <p:cNvSpPr>
              <a:spLocks noChangeShapeType="1"/>
            </p:cNvSpPr>
            <p:nvPr/>
          </p:nvSpPr>
          <p:spPr bwMode="auto">
            <a:xfrm>
              <a:off x="4128" y="326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7" name="Line 17"/>
            <p:cNvSpPr>
              <a:spLocks noChangeShapeType="1"/>
            </p:cNvSpPr>
            <p:nvPr/>
          </p:nvSpPr>
          <p:spPr bwMode="auto">
            <a:xfrm flipV="1">
              <a:off x="4128" y="268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8" name="Text Box 18"/>
            <p:cNvSpPr txBox="1">
              <a:spLocks noChangeArrowheads="1"/>
            </p:cNvSpPr>
            <p:nvPr/>
          </p:nvSpPr>
          <p:spPr bwMode="auto">
            <a:xfrm>
              <a:off x="3696" y="23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20</a:t>
              </a:r>
              <a:r>
                <a:rPr lang="zh-CN" altLang="en-US" b="1"/>
                <a:t>公里</a:t>
              </a:r>
            </a:p>
          </p:txBody>
        </p:sp>
      </p:grpSp>
      <p:sp>
        <p:nvSpPr>
          <p:cNvPr id="87059" name="Text Box 19"/>
          <p:cNvSpPr txBox="1">
            <a:spLocks noChangeArrowheads="1"/>
          </p:cNvSpPr>
          <p:nvPr/>
        </p:nvSpPr>
        <p:spPr bwMode="auto">
          <a:xfrm>
            <a:off x="0" y="35814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宋体" pitchFamily="2" charset="-122"/>
              </a:rPr>
              <a:t>  </a:t>
            </a:r>
            <a:r>
              <a:rPr lang="zh-CN" altLang="en-US" sz="2800" b="1">
                <a:solidFill>
                  <a:srgbClr val="FF3300"/>
                </a:solidFill>
              </a:rPr>
              <a:t>容易计算：</a:t>
            </a:r>
          </a:p>
        </p:txBody>
      </p:sp>
      <p:graphicFrame>
        <p:nvGraphicFramePr>
          <p:cNvPr id="87060" name="Group 20"/>
          <p:cNvGraphicFramePr>
            <a:graphicFrameLocks noGrp="1"/>
          </p:cNvGraphicFramePr>
          <p:nvPr/>
        </p:nvGraphicFramePr>
        <p:xfrm>
          <a:off x="2438400" y="3581400"/>
          <a:ext cx="3657600" cy="3152775"/>
        </p:xfrm>
        <a:graphic>
          <a:graphicData uri="http://schemas.openxmlformats.org/drawingml/2006/table">
            <a:tbl>
              <a:tblPr/>
              <a:tblGrid>
                <a:gridCol w="990600"/>
                <a:gridCol w="2667000"/>
              </a:tblGrid>
              <a:tr h="53340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方案</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总投资</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：万元</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875">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1</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6200</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9275">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2</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5800</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3</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5950</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875">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4</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6230</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5</a:t>
                      </a: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5560</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87087" name="Oval 47"/>
          <p:cNvSpPr>
            <a:spLocks noChangeArrowheads="1"/>
          </p:cNvSpPr>
          <p:nvPr/>
        </p:nvSpPr>
        <p:spPr bwMode="auto">
          <a:xfrm>
            <a:off x="2362200" y="6172200"/>
            <a:ext cx="3429000" cy="5334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8" name="AutoShape 48"/>
          <p:cNvSpPr>
            <a:spLocks noChangeArrowheads="1"/>
          </p:cNvSpPr>
          <p:nvPr/>
        </p:nvSpPr>
        <p:spPr bwMode="auto">
          <a:xfrm>
            <a:off x="4876800" y="4114800"/>
            <a:ext cx="3810000" cy="990600"/>
          </a:xfrm>
          <a:prstGeom prst="wedgeRectCallout">
            <a:avLst>
              <a:gd name="adj1" fmla="val -47250"/>
              <a:gd name="adj2" fmla="val 16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latin typeface="楷体_GB2312" pitchFamily="49" charset="-122"/>
              </a:rPr>
              <a:t>以三城合作总投资为最少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up)">
                                      <p:cBhvr>
                                        <p:cTn id="7" dur="500"/>
                                        <p:tgtEl>
                                          <p:spTgt spid="8704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7059"/>
                                        </p:tgtEl>
                                        <p:attrNameLst>
                                          <p:attrName>style.visibility</p:attrName>
                                        </p:attrNameLst>
                                      </p:cBhvr>
                                      <p:to>
                                        <p:strVal val="visible"/>
                                      </p:to>
                                    </p:set>
                                    <p:anim calcmode="lin" valueType="num">
                                      <p:cBhvr additive="base">
                                        <p:cTn id="12" dur="500" fill="hold"/>
                                        <p:tgtEl>
                                          <p:spTgt spid="87059"/>
                                        </p:tgtEl>
                                        <p:attrNameLst>
                                          <p:attrName>ppt_x</p:attrName>
                                        </p:attrNameLst>
                                      </p:cBhvr>
                                      <p:tavLst>
                                        <p:tav tm="0">
                                          <p:val>
                                            <p:strVal val="0-#ppt_w/2"/>
                                          </p:val>
                                        </p:tav>
                                        <p:tav tm="100000">
                                          <p:val>
                                            <p:strVal val="#ppt_x"/>
                                          </p:val>
                                        </p:tav>
                                      </p:tavLst>
                                    </p:anim>
                                    <p:anim calcmode="lin" valueType="num">
                                      <p:cBhvr additive="base">
                                        <p:cTn id="13" dur="500" fill="hold"/>
                                        <p:tgtEl>
                                          <p:spTgt spid="870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87060"/>
                                        </p:tgtEl>
                                        <p:attrNameLst>
                                          <p:attrName>style.visibility</p:attrName>
                                        </p:attrNameLst>
                                      </p:cBhvr>
                                      <p:to>
                                        <p:strVal val="visible"/>
                                      </p:to>
                                    </p:set>
                                    <p:animEffect transition="in" filter="box(out)">
                                      <p:cBhvr>
                                        <p:cTn id="18" dur="500"/>
                                        <p:tgtEl>
                                          <p:spTgt spid="87060"/>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7087"/>
                                        </p:tgtEl>
                                        <p:attrNameLst>
                                          <p:attrName>style.visibility</p:attrName>
                                        </p:attrNameLst>
                                      </p:cBhvr>
                                      <p:to>
                                        <p:strVal val="visible"/>
                                      </p:to>
                                    </p:set>
                                    <p:animEffect transition="in" filter="barn(outHorizontal)">
                                      <p:cBhvr>
                                        <p:cTn id="23" dur="500"/>
                                        <p:tgtEl>
                                          <p:spTgt spid="87087"/>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7088"/>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59" grpId="0" autoUpdateAnimBg="0"/>
      <p:bldP spid="87087" grpId="0" animBg="1"/>
      <p:bldP spid="8708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2"/>
          <p:cNvGrpSpPr>
            <a:grpSpLocks/>
          </p:cNvGrpSpPr>
          <p:nvPr/>
        </p:nvGrpSpPr>
        <p:grpSpPr bwMode="auto">
          <a:xfrm>
            <a:off x="228600" y="152400"/>
            <a:ext cx="8915400" cy="1524000"/>
            <a:chOff x="144" y="672"/>
            <a:chExt cx="5616" cy="1104"/>
          </a:xfrm>
        </p:grpSpPr>
        <p:sp>
          <p:nvSpPr>
            <p:cNvPr id="88067" name="Text Box 3"/>
            <p:cNvSpPr txBox="1">
              <a:spLocks noChangeArrowheads="1"/>
            </p:cNvSpPr>
            <p:nvPr/>
          </p:nvSpPr>
          <p:spPr bwMode="auto">
            <a:xfrm>
              <a:off x="720" y="864"/>
              <a:ext cx="5040"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rPr>
                <a:t>费用怎么分摊呢？</a:t>
              </a:r>
            </a:p>
          </p:txBody>
        </p:sp>
        <p:pic>
          <p:nvPicPr>
            <p:cNvPr id="88068" name="Picture 4" descr="AMCONF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sp>
        <p:nvSpPr>
          <p:cNvPr id="88069" name="AutoShape 5"/>
          <p:cNvSpPr>
            <a:spLocks noChangeArrowheads="1"/>
          </p:cNvSpPr>
          <p:nvPr/>
        </p:nvSpPr>
        <p:spPr bwMode="auto">
          <a:xfrm>
            <a:off x="609600" y="2590800"/>
            <a:ext cx="6858000" cy="2667000"/>
          </a:xfrm>
          <a:prstGeom prst="cloudCallout">
            <a:avLst>
              <a:gd name="adj1" fmla="val 53403"/>
              <a:gd name="adj2" fmla="val 80120"/>
            </a:avLst>
          </a:prstGeom>
          <a:solidFill>
            <a:schemeClr val="accent1"/>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latin typeface="楷体_GB2312" pitchFamily="49" charset="-122"/>
              </a:rPr>
              <a:t>建厂费用按三城污水量之比</a:t>
            </a:r>
            <a:r>
              <a:rPr lang="en-US" altLang="zh-CN" sz="2800" b="1">
                <a:latin typeface="楷体_GB2312" pitchFamily="49" charset="-122"/>
              </a:rPr>
              <a:t>5</a:t>
            </a:r>
            <a:r>
              <a:rPr lang="zh-CN" altLang="en-US" sz="2800" b="1">
                <a:latin typeface="楷体_GB2312" pitchFamily="49" charset="-122"/>
              </a:rPr>
              <a:t>：</a:t>
            </a:r>
            <a:r>
              <a:rPr lang="en-US" altLang="zh-CN" sz="2800" b="1">
                <a:latin typeface="楷体_GB2312" pitchFamily="49" charset="-122"/>
              </a:rPr>
              <a:t>3</a:t>
            </a:r>
            <a:r>
              <a:rPr lang="zh-CN" altLang="en-US" sz="2800" b="1">
                <a:latin typeface="楷体_GB2312" pitchFamily="49" charset="-122"/>
              </a:rPr>
              <a:t>：</a:t>
            </a:r>
            <a:r>
              <a:rPr lang="en-US" altLang="zh-CN" sz="2800" b="1">
                <a:latin typeface="楷体_GB2312" pitchFamily="49" charset="-122"/>
              </a:rPr>
              <a:t>5</a:t>
            </a:r>
            <a:r>
              <a:rPr lang="zh-CN" altLang="en-US" sz="2800" b="1">
                <a:latin typeface="楷体_GB2312" pitchFamily="49" charset="-122"/>
              </a:rPr>
              <a:t>分摊，管道是为城</a:t>
            </a:r>
            <a:r>
              <a:rPr lang="en-US" altLang="zh-CN" sz="2800" b="1">
                <a:latin typeface="楷体_GB2312" pitchFamily="49" charset="-122"/>
              </a:rPr>
              <a:t>1</a:t>
            </a:r>
            <a:r>
              <a:rPr lang="zh-CN" altLang="en-US" sz="2800" b="1">
                <a:latin typeface="楷体_GB2312" pitchFamily="49" charset="-122"/>
              </a:rPr>
              <a:t>、城</a:t>
            </a:r>
            <a:r>
              <a:rPr lang="en-US" altLang="zh-CN" sz="2800" b="1">
                <a:latin typeface="楷体_GB2312" pitchFamily="49" charset="-122"/>
              </a:rPr>
              <a:t>2</a:t>
            </a:r>
            <a:r>
              <a:rPr lang="zh-CN" altLang="en-US" sz="2800" b="1">
                <a:latin typeface="楷体_GB2312" pitchFamily="49" charset="-122"/>
              </a:rPr>
              <a:t>建的，应由两城协商分摊。</a:t>
            </a:r>
            <a:r>
              <a:rPr lang="zh-CN" altLang="en-US" sz="2800">
                <a:ea typeface="宋体" pitchFamily="2" charset="-122"/>
              </a:rPr>
              <a:t> </a:t>
            </a:r>
          </a:p>
        </p:txBody>
      </p:sp>
      <p:grpSp>
        <p:nvGrpSpPr>
          <p:cNvPr id="88070" name="Group 6"/>
          <p:cNvGrpSpPr>
            <a:grpSpLocks/>
          </p:cNvGrpSpPr>
          <p:nvPr/>
        </p:nvGrpSpPr>
        <p:grpSpPr bwMode="auto">
          <a:xfrm>
            <a:off x="5689600" y="2819400"/>
            <a:ext cx="3454400" cy="3581400"/>
            <a:chOff x="3408" y="1776"/>
            <a:chExt cx="2176" cy="2256"/>
          </a:xfrm>
        </p:grpSpPr>
        <p:grpSp>
          <p:nvGrpSpPr>
            <p:cNvPr id="88071" name="Group 7"/>
            <p:cNvGrpSpPr>
              <a:grpSpLocks/>
            </p:cNvGrpSpPr>
            <p:nvPr/>
          </p:nvGrpSpPr>
          <p:grpSpPr bwMode="auto">
            <a:xfrm>
              <a:off x="3600" y="1776"/>
              <a:ext cx="1984" cy="2256"/>
              <a:chOff x="3600" y="1776"/>
              <a:chExt cx="1984" cy="2256"/>
            </a:xfrm>
          </p:grpSpPr>
          <p:sp>
            <p:nvSpPr>
              <p:cNvPr id="88072" name="Freeform 8"/>
              <p:cNvSpPr>
                <a:spLocks/>
              </p:cNvSpPr>
              <p:nvPr/>
            </p:nvSpPr>
            <p:spPr bwMode="auto">
              <a:xfrm>
                <a:off x="4880" y="1872"/>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3" name="Freeform 9"/>
              <p:cNvSpPr>
                <a:spLocks/>
              </p:cNvSpPr>
              <p:nvPr/>
            </p:nvSpPr>
            <p:spPr bwMode="auto">
              <a:xfrm>
                <a:off x="5136" y="1872"/>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4" name="Line 10"/>
              <p:cNvSpPr>
                <a:spLocks noChangeShapeType="1"/>
              </p:cNvSpPr>
              <p:nvPr/>
            </p:nvSpPr>
            <p:spPr bwMode="auto">
              <a:xfrm>
                <a:off x="4944" y="1776"/>
                <a:ext cx="144" cy="19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5" name="Rectangle 11"/>
              <p:cNvSpPr>
                <a:spLocks noChangeArrowheads="1"/>
              </p:cNvSpPr>
              <p:nvPr/>
            </p:nvSpPr>
            <p:spPr bwMode="auto">
              <a:xfrm>
                <a:off x="4416" y="1968"/>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城一</a:t>
                </a:r>
              </a:p>
            </p:txBody>
          </p:sp>
          <p:sp>
            <p:nvSpPr>
              <p:cNvPr id="88076" name="Rectangle 12"/>
              <p:cNvSpPr>
                <a:spLocks noChangeArrowheads="1"/>
              </p:cNvSpPr>
              <p:nvPr/>
            </p:nvSpPr>
            <p:spPr bwMode="auto">
              <a:xfrm>
                <a:off x="4464" y="2736"/>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城二</a:t>
                </a:r>
              </a:p>
            </p:txBody>
          </p:sp>
          <p:sp>
            <p:nvSpPr>
              <p:cNvPr id="88077" name="Rectangle 13"/>
              <p:cNvSpPr>
                <a:spLocks noChangeArrowheads="1"/>
              </p:cNvSpPr>
              <p:nvPr/>
            </p:nvSpPr>
            <p:spPr bwMode="auto">
              <a:xfrm>
                <a:off x="4512" y="3744"/>
                <a:ext cx="432" cy="288"/>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城三</a:t>
                </a:r>
              </a:p>
            </p:txBody>
          </p:sp>
          <p:sp>
            <p:nvSpPr>
              <p:cNvPr id="88078" name="Line 14"/>
              <p:cNvSpPr>
                <a:spLocks noChangeShapeType="1"/>
              </p:cNvSpPr>
              <p:nvPr/>
            </p:nvSpPr>
            <p:spPr bwMode="auto">
              <a:xfrm>
                <a:off x="3936" y="211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9" name="Line 15"/>
              <p:cNvSpPr>
                <a:spLocks noChangeShapeType="1"/>
              </p:cNvSpPr>
              <p:nvPr/>
            </p:nvSpPr>
            <p:spPr bwMode="auto">
              <a:xfrm>
                <a:off x="3984" y="288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0" name="Line 16"/>
              <p:cNvSpPr>
                <a:spLocks noChangeShapeType="1"/>
              </p:cNvSpPr>
              <p:nvPr/>
            </p:nvSpPr>
            <p:spPr bwMode="auto">
              <a:xfrm>
                <a:off x="4032" y="39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1" name="Line 17"/>
              <p:cNvSpPr>
                <a:spLocks noChangeShapeType="1"/>
              </p:cNvSpPr>
              <p:nvPr/>
            </p:nvSpPr>
            <p:spPr bwMode="auto">
              <a:xfrm>
                <a:off x="4176" y="26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2" name="Line 18"/>
              <p:cNvSpPr>
                <a:spLocks noChangeShapeType="1"/>
              </p:cNvSpPr>
              <p:nvPr/>
            </p:nvSpPr>
            <p:spPr bwMode="auto">
              <a:xfrm flipV="1">
                <a:off x="4176" y="211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3" name="Text Box 19"/>
              <p:cNvSpPr txBox="1">
                <a:spLocks noChangeArrowheads="1"/>
              </p:cNvSpPr>
              <p:nvPr/>
            </p:nvSpPr>
            <p:spPr bwMode="auto">
              <a:xfrm>
                <a:off x="3600" y="321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38</a:t>
                </a:r>
                <a:r>
                  <a:rPr lang="zh-CN" altLang="en-US" b="1"/>
                  <a:t>公里</a:t>
                </a:r>
              </a:p>
            </p:txBody>
          </p:sp>
          <p:sp>
            <p:nvSpPr>
              <p:cNvPr id="88084" name="Line 20"/>
              <p:cNvSpPr>
                <a:spLocks noChangeShapeType="1"/>
              </p:cNvSpPr>
              <p:nvPr/>
            </p:nvSpPr>
            <p:spPr bwMode="auto">
              <a:xfrm>
                <a:off x="4176" y="3456"/>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5" name="Line 21"/>
              <p:cNvSpPr>
                <a:spLocks noChangeShapeType="1"/>
              </p:cNvSpPr>
              <p:nvPr/>
            </p:nvSpPr>
            <p:spPr bwMode="auto">
              <a:xfrm flipV="1">
                <a:off x="4176" y="2880"/>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6" name="Text Box 22"/>
              <p:cNvSpPr txBox="1">
                <a:spLocks noChangeArrowheads="1"/>
              </p:cNvSpPr>
              <p:nvPr/>
            </p:nvSpPr>
            <p:spPr bwMode="auto">
              <a:xfrm>
                <a:off x="3744" y="249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20</a:t>
                </a:r>
                <a:r>
                  <a:rPr lang="zh-CN" altLang="en-US" b="1"/>
                  <a:t>公里</a:t>
                </a:r>
              </a:p>
            </p:txBody>
          </p:sp>
        </p:grpSp>
        <p:sp>
          <p:nvSpPr>
            <p:cNvPr id="88087" name="AutoShape 23"/>
            <p:cNvSpPr>
              <a:spLocks noChangeArrowheads="1"/>
            </p:cNvSpPr>
            <p:nvPr/>
          </p:nvSpPr>
          <p:spPr bwMode="auto">
            <a:xfrm>
              <a:off x="3408" y="3552"/>
              <a:ext cx="864" cy="288"/>
            </a:xfrm>
            <a:prstGeom prst="wedgeRectCallout">
              <a:avLst>
                <a:gd name="adj1" fmla="val 80324"/>
                <a:gd name="adj2" fmla="val 55556"/>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sz="2800" b="1"/>
                <a:t>建厂处</a:t>
              </a:r>
            </a:p>
          </p:txBody>
        </p:sp>
      </p:grpSp>
      <p:sp>
        <p:nvSpPr>
          <p:cNvPr id="88088" name="AutoShape 24"/>
          <p:cNvSpPr>
            <a:spLocks noChangeArrowheads="1"/>
          </p:cNvSpPr>
          <p:nvPr/>
        </p:nvSpPr>
        <p:spPr bwMode="auto">
          <a:xfrm>
            <a:off x="304800" y="1524000"/>
            <a:ext cx="9144000" cy="1828800"/>
          </a:xfrm>
          <a:prstGeom prst="cloudCallout">
            <a:avLst>
              <a:gd name="adj1" fmla="val 28750"/>
              <a:gd name="adj2" fmla="val 10928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latin typeface="楷体_GB2312" pitchFamily="49" charset="-122"/>
              </a:rPr>
              <a:t>同意城</a:t>
            </a:r>
            <a:r>
              <a:rPr lang="en-US" altLang="zh-CN" sz="2800" b="1">
                <a:latin typeface="楷体_GB2312" pitchFamily="49" charset="-122"/>
              </a:rPr>
              <a:t>3</a:t>
            </a:r>
            <a:r>
              <a:rPr lang="zh-CN" altLang="en-US" sz="2800" b="1">
                <a:latin typeface="楷体_GB2312" pitchFamily="49" charset="-122"/>
              </a:rPr>
              <a:t>意见，由城</a:t>
            </a:r>
            <a:r>
              <a:rPr lang="en-US" altLang="zh-CN" sz="2800" b="1">
                <a:latin typeface="楷体_GB2312" pitchFamily="49" charset="-122"/>
              </a:rPr>
              <a:t>2→</a:t>
            </a:r>
            <a:r>
              <a:rPr lang="zh-CN" altLang="en-US" sz="2800" b="1">
                <a:latin typeface="楷体_GB2312" pitchFamily="49" charset="-122"/>
              </a:rPr>
              <a:t>城</a:t>
            </a:r>
            <a:r>
              <a:rPr lang="en-US" altLang="zh-CN" sz="2800" b="1">
                <a:latin typeface="楷体_GB2312" pitchFamily="49" charset="-122"/>
              </a:rPr>
              <a:t>3</a:t>
            </a:r>
            <a:r>
              <a:rPr lang="zh-CN" altLang="en-US" sz="2800" b="1">
                <a:latin typeface="楷体_GB2312" pitchFamily="49" charset="-122"/>
              </a:rPr>
              <a:t>的管道费用可按污水量之比</a:t>
            </a:r>
            <a:r>
              <a:rPr lang="en-US" altLang="zh-CN" sz="2800" b="1">
                <a:latin typeface="楷体_GB2312" pitchFamily="49" charset="-122"/>
              </a:rPr>
              <a:t>5</a:t>
            </a:r>
            <a:r>
              <a:rPr lang="zh-CN" altLang="en-US" sz="2800" b="1">
                <a:latin typeface="楷体_GB2312" pitchFamily="49" charset="-122"/>
              </a:rPr>
              <a:t>：</a:t>
            </a:r>
            <a:r>
              <a:rPr lang="en-US" altLang="zh-CN" sz="2800" b="1">
                <a:latin typeface="楷体_GB2312" pitchFamily="49" charset="-122"/>
              </a:rPr>
              <a:t>3</a:t>
            </a:r>
            <a:r>
              <a:rPr lang="zh-CN" altLang="en-US" sz="2800" b="1">
                <a:latin typeface="楷体_GB2312" pitchFamily="49" charset="-122"/>
              </a:rPr>
              <a:t>：</a:t>
            </a:r>
            <a:r>
              <a:rPr lang="en-US" altLang="zh-CN" sz="2800" b="1">
                <a:latin typeface="楷体_GB2312" pitchFamily="49" charset="-122"/>
              </a:rPr>
              <a:t>5</a:t>
            </a:r>
            <a:r>
              <a:rPr lang="zh-CN" altLang="en-US" sz="2800" b="1">
                <a:latin typeface="楷体_GB2312" pitchFamily="49" charset="-122"/>
              </a:rPr>
              <a:t>分摊，但城</a:t>
            </a:r>
            <a:r>
              <a:rPr lang="en-US" altLang="zh-CN" sz="2800" b="1">
                <a:latin typeface="楷体_GB2312" pitchFamily="49" charset="-122"/>
              </a:rPr>
              <a:t>1→</a:t>
            </a:r>
            <a:r>
              <a:rPr lang="zh-CN" altLang="en-US" sz="2800" b="1">
                <a:latin typeface="楷体_GB2312" pitchFamily="49" charset="-122"/>
              </a:rPr>
              <a:t>城</a:t>
            </a:r>
            <a:r>
              <a:rPr lang="en-US" altLang="zh-CN" sz="2800" b="1">
                <a:latin typeface="楷体_GB2312" pitchFamily="49" charset="-122"/>
              </a:rPr>
              <a:t>2</a:t>
            </a:r>
            <a:r>
              <a:rPr lang="zh-CN" altLang="en-US" sz="2800" b="1">
                <a:latin typeface="楷体_GB2312" pitchFamily="49" charset="-122"/>
              </a:rPr>
              <a:t>的管道费用应由城</a:t>
            </a:r>
            <a:r>
              <a:rPr lang="en-US" altLang="zh-CN" sz="2800" b="1">
                <a:latin typeface="楷体_GB2312" pitchFamily="49" charset="-122"/>
              </a:rPr>
              <a:t>1</a:t>
            </a:r>
            <a:r>
              <a:rPr lang="zh-CN" altLang="en-US" sz="2800" b="1">
                <a:latin typeface="楷体_GB2312" pitchFamily="49" charset="-122"/>
              </a:rPr>
              <a:t>承担。</a:t>
            </a:r>
            <a:r>
              <a:rPr lang="zh-CN" altLang="en-US" sz="2800">
                <a:ea typeface="宋体" pitchFamily="2" charset="-122"/>
              </a:rPr>
              <a:t> </a:t>
            </a:r>
          </a:p>
        </p:txBody>
      </p:sp>
      <p:sp>
        <p:nvSpPr>
          <p:cNvPr id="88089" name="AutoShape 25"/>
          <p:cNvSpPr>
            <a:spLocks noChangeArrowheads="1"/>
          </p:cNvSpPr>
          <p:nvPr/>
        </p:nvSpPr>
        <p:spPr bwMode="auto">
          <a:xfrm>
            <a:off x="1600200" y="1295400"/>
            <a:ext cx="7010400" cy="1371600"/>
          </a:xfrm>
          <a:prstGeom prst="cloudCallout">
            <a:avLst>
              <a:gd name="adj1" fmla="val 31954"/>
              <a:gd name="adj2" fmla="val 9814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latin typeface="楷体_GB2312" pitchFamily="49" charset="-122"/>
              </a:rPr>
              <a:t>分摊方案有道理，但得作一番 </a:t>
            </a:r>
            <a:r>
              <a:rPr lang="zh-CN" altLang="en-US" sz="2800" b="1">
                <a:latin typeface="Times New Roman"/>
              </a:rPr>
              <a:t>“</a:t>
            </a:r>
            <a:r>
              <a:rPr lang="zh-CN" altLang="en-US" sz="2800" b="1">
                <a:latin typeface="楷体_GB2312" pitchFamily="49" charset="-122"/>
              </a:rPr>
              <a:t>可行性论证</a:t>
            </a:r>
            <a:r>
              <a:rPr lang="zh-CN" altLang="en-US" sz="2800" b="1">
                <a:latin typeface="Times New Roman"/>
              </a:rPr>
              <a:t>”</a:t>
            </a:r>
            <a:r>
              <a:rPr lang="zh-CN" altLang="en-US" sz="2800" b="1">
                <a:latin typeface="楷体_GB2312" pitchFamily="49" charset="-122"/>
              </a:rPr>
              <a:t>，</a:t>
            </a:r>
            <a:r>
              <a:rPr lang="zh-CN" altLang="en-US" sz="2800">
                <a:ea typeface="宋体" pitchFamily="2" charset="-122"/>
              </a:rPr>
              <a:t> </a:t>
            </a:r>
          </a:p>
        </p:txBody>
      </p:sp>
      <p:sp>
        <p:nvSpPr>
          <p:cNvPr id="88090" name="Text Box 26"/>
          <p:cNvSpPr txBox="1">
            <a:spLocks noChangeArrowheads="1"/>
          </p:cNvSpPr>
          <p:nvPr/>
        </p:nvSpPr>
        <p:spPr bwMode="auto">
          <a:xfrm>
            <a:off x="0" y="17526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楷体_GB2312" pitchFamily="49" charset="-122"/>
              </a:rPr>
              <a:t>城</a:t>
            </a:r>
            <a:r>
              <a:rPr lang="en-US" altLang="zh-CN" sz="2800" b="1">
                <a:solidFill>
                  <a:schemeClr val="accent2"/>
                </a:solidFill>
                <a:latin typeface="楷体_GB2312" pitchFamily="49" charset="-122"/>
              </a:rPr>
              <a:t>1</a:t>
            </a:r>
            <a:r>
              <a:rPr lang="zh-CN" altLang="en-US" sz="2800" b="1">
                <a:solidFill>
                  <a:schemeClr val="accent2"/>
                </a:solidFill>
                <a:latin typeface="楷体_GB2312" pitchFamily="49" charset="-122"/>
              </a:rPr>
              <a:t>的</a:t>
            </a:r>
            <a:r>
              <a:rPr lang="zh-CN" altLang="en-US" sz="2800" b="1">
                <a:solidFill>
                  <a:schemeClr val="accent2"/>
                </a:solidFill>
                <a:latin typeface="Times New Roman"/>
              </a:rPr>
              <a:t>“</a:t>
            </a:r>
            <a:r>
              <a:rPr lang="zh-CN" altLang="en-US" sz="2800" b="1">
                <a:solidFill>
                  <a:schemeClr val="accent2"/>
                </a:solidFill>
                <a:latin typeface="楷体_GB2312" pitchFamily="49" charset="-122"/>
              </a:rPr>
              <a:t>可行性论证</a:t>
            </a:r>
            <a:r>
              <a:rPr lang="zh-CN" altLang="en-US" sz="2800" b="1">
                <a:solidFill>
                  <a:schemeClr val="accent2"/>
                </a:solidFill>
                <a:latin typeface="Times New Roman"/>
              </a:rPr>
              <a:t>”</a:t>
            </a:r>
            <a:r>
              <a:rPr lang="zh-CN" altLang="en-US" sz="2800" b="1">
                <a:solidFill>
                  <a:schemeClr val="accent2"/>
                </a:solidFill>
                <a:latin typeface="楷体_GB2312" pitchFamily="49" charset="-122"/>
              </a:rPr>
              <a:t>：</a:t>
            </a:r>
          </a:p>
        </p:txBody>
      </p:sp>
      <p:sp>
        <p:nvSpPr>
          <p:cNvPr id="88091" name="Rectangle 27"/>
          <p:cNvSpPr>
            <a:spLocks noChangeArrowheads="1"/>
          </p:cNvSpPr>
          <p:nvPr/>
        </p:nvSpPr>
        <p:spPr bwMode="auto">
          <a:xfrm>
            <a:off x="402431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88092" name="Group 28"/>
          <p:cNvGrpSpPr>
            <a:grpSpLocks/>
          </p:cNvGrpSpPr>
          <p:nvPr/>
        </p:nvGrpSpPr>
        <p:grpSpPr bwMode="auto">
          <a:xfrm>
            <a:off x="0" y="2362200"/>
            <a:ext cx="9144000" cy="2647950"/>
            <a:chOff x="0" y="1488"/>
            <a:chExt cx="5760" cy="1668"/>
          </a:xfrm>
        </p:grpSpPr>
        <p:sp>
          <p:nvSpPr>
            <p:cNvPr id="88093" name="Rectangle 29"/>
            <p:cNvSpPr>
              <a:spLocks noChangeArrowheads="1"/>
            </p:cNvSpPr>
            <p:nvPr/>
          </p:nvSpPr>
          <p:spPr bwMode="auto">
            <a:xfrm>
              <a:off x="0" y="1488"/>
              <a:ext cx="5760"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联合建厂费    ：                   （万元）</a:t>
              </a:r>
            </a:p>
            <a:p>
              <a:r>
                <a:rPr kumimoji="1" lang="zh-CN" altLang="en-US" b="1">
                  <a:latin typeface="楷体_GB2312" pitchFamily="49" charset="-122"/>
                </a:rPr>
                <a:t>城</a:t>
              </a:r>
              <a:r>
                <a:rPr kumimoji="1" lang="en-US" altLang="zh-CN" b="1">
                  <a:latin typeface="楷体_GB2312" pitchFamily="49" charset="-122"/>
                </a:rPr>
                <a:t>1</a:t>
              </a:r>
              <a:r>
                <a:rPr kumimoji="1" lang="zh-CN" altLang="en-US" b="1">
                  <a:latin typeface="楷体_GB2312" pitchFamily="49" charset="-122"/>
                </a:rPr>
                <a:t>负担       ：                   （万元）</a:t>
              </a:r>
            </a:p>
            <a:p>
              <a:r>
                <a:rPr kumimoji="1" lang="zh-CN" altLang="en-US" b="1">
                  <a:latin typeface="楷体_GB2312" pitchFamily="49" charset="-122"/>
                </a:rPr>
                <a:t>城</a:t>
              </a:r>
              <a:r>
                <a:rPr kumimoji="1" lang="en-US" altLang="zh-CN" b="1">
                  <a:latin typeface="楷体_GB2312" pitchFamily="49" charset="-122"/>
                </a:rPr>
                <a:t>1→</a:t>
              </a:r>
              <a:r>
                <a:rPr kumimoji="1" lang="zh-CN" altLang="en-US" b="1">
                  <a:latin typeface="楷体_GB2312" pitchFamily="49" charset="-122"/>
                </a:rPr>
                <a:t>城</a:t>
              </a:r>
              <a:r>
                <a:rPr kumimoji="1" lang="en-US" altLang="zh-CN" b="1">
                  <a:latin typeface="楷体_GB2312" pitchFamily="49" charset="-122"/>
                </a:rPr>
                <a:t>2</a:t>
              </a:r>
              <a:r>
                <a:rPr kumimoji="1" lang="zh-CN" altLang="en-US" b="1">
                  <a:latin typeface="楷体_GB2312" pitchFamily="49" charset="-122"/>
                </a:rPr>
                <a:t>管道费：                   （万元）</a:t>
              </a:r>
            </a:p>
            <a:p>
              <a:r>
                <a:rPr kumimoji="1" lang="zh-CN" altLang="en-US" b="1">
                  <a:latin typeface="楷体_GB2312" pitchFamily="49" charset="-122"/>
                </a:rPr>
                <a:t>全部由城</a:t>
              </a:r>
              <a:r>
                <a:rPr kumimoji="1" lang="en-US" altLang="zh-CN" b="1">
                  <a:latin typeface="楷体_GB2312" pitchFamily="49" charset="-122"/>
                </a:rPr>
                <a:t>1</a:t>
              </a:r>
              <a:r>
                <a:rPr kumimoji="1" lang="zh-CN" altLang="en-US" b="1">
                  <a:latin typeface="楷体_GB2312" pitchFamily="49" charset="-122"/>
                </a:rPr>
                <a:t>负担</a:t>
              </a:r>
            </a:p>
            <a:p>
              <a:r>
                <a:rPr kumimoji="1" lang="zh-CN" altLang="en-US" b="1">
                  <a:latin typeface="楷体_GB2312" pitchFamily="49" charset="-122"/>
                </a:rPr>
                <a:t>城</a:t>
              </a:r>
              <a:r>
                <a:rPr kumimoji="1" lang="en-US" altLang="zh-CN" b="1">
                  <a:latin typeface="楷体_GB2312" pitchFamily="49" charset="-122"/>
                </a:rPr>
                <a:t>2→</a:t>
              </a:r>
              <a:r>
                <a:rPr kumimoji="1" lang="zh-CN" altLang="en-US" b="1">
                  <a:latin typeface="楷体_GB2312" pitchFamily="49" charset="-122"/>
                </a:rPr>
                <a:t>城</a:t>
              </a:r>
              <a:r>
                <a:rPr kumimoji="1" lang="en-US" altLang="zh-CN" b="1">
                  <a:latin typeface="楷体_GB2312" pitchFamily="49" charset="-122"/>
                </a:rPr>
                <a:t>3</a:t>
              </a:r>
              <a:r>
                <a:rPr kumimoji="1" lang="zh-CN" altLang="en-US" b="1">
                  <a:latin typeface="楷体_GB2312" pitchFamily="49" charset="-122"/>
                </a:rPr>
                <a:t>管道费：                   （万元）</a:t>
              </a:r>
            </a:p>
            <a:p>
              <a:r>
                <a:rPr kumimoji="1" lang="zh-CN" altLang="en-US" b="1">
                  <a:latin typeface="楷体_GB2312" pitchFamily="49" charset="-122"/>
                </a:rPr>
                <a:t>城</a:t>
              </a:r>
              <a:r>
                <a:rPr kumimoji="1" lang="en-US" altLang="zh-CN" b="1">
                  <a:latin typeface="楷体_GB2312" pitchFamily="49" charset="-122"/>
                </a:rPr>
                <a:t>1</a:t>
              </a:r>
              <a:r>
                <a:rPr kumimoji="1" lang="zh-CN" altLang="en-US" b="1">
                  <a:latin typeface="楷体_GB2312" pitchFamily="49" charset="-122"/>
                </a:rPr>
                <a:t>负担       ：                   （万元）</a:t>
              </a:r>
            </a:p>
            <a:p>
              <a:r>
                <a:rPr kumimoji="1" lang="zh-CN" altLang="en-US" b="1">
                  <a:latin typeface="楷体_GB2312" pitchFamily="49" charset="-122"/>
                </a:rPr>
                <a:t>城</a:t>
              </a:r>
              <a:r>
                <a:rPr kumimoji="1" lang="en-US" altLang="zh-CN" b="1">
                  <a:latin typeface="楷体_GB2312" pitchFamily="49" charset="-122"/>
                </a:rPr>
                <a:t>1</a:t>
              </a:r>
              <a:r>
                <a:rPr kumimoji="1" lang="zh-CN" altLang="en-US" b="1">
                  <a:latin typeface="楷体_GB2312" pitchFamily="49" charset="-122"/>
                </a:rPr>
                <a:t>的总负担   ：约为</a:t>
              </a:r>
              <a:r>
                <a:rPr kumimoji="1" lang="en-US" altLang="zh-CN" b="1">
                  <a:latin typeface="楷体_GB2312" pitchFamily="49" charset="-122"/>
                </a:rPr>
                <a:t>2457</a:t>
              </a:r>
              <a:r>
                <a:rPr kumimoji="1" lang="zh-CN" altLang="en-US" b="1">
                  <a:latin typeface="楷体_GB2312" pitchFamily="49" charset="-122"/>
                </a:rPr>
                <a:t>万元 </a:t>
              </a:r>
            </a:p>
          </p:txBody>
        </p:sp>
        <p:grpSp>
          <p:nvGrpSpPr>
            <p:cNvPr id="88094" name="Group 30"/>
            <p:cNvGrpSpPr>
              <a:grpSpLocks/>
            </p:cNvGrpSpPr>
            <p:nvPr/>
          </p:nvGrpSpPr>
          <p:grpSpPr bwMode="auto">
            <a:xfrm>
              <a:off x="1488" y="1488"/>
              <a:ext cx="2016" cy="1449"/>
              <a:chOff x="1488" y="1488"/>
              <a:chExt cx="2016" cy="1449"/>
            </a:xfrm>
          </p:grpSpPr>
          <p:graphicFrame>
            <p:nvGraphicFramePr>
              <p:cNvPr id="88095" name="Object 31"/>
              <p:cNvGraphicFramePr>
                <a:graphicFrameLocks noChangeAspect="1"/>
              </p:cNvGraphicFramePr>
              <p:nvPr/>
            </p:nvGraphicFramePr>
            <p:xfrm>
              <a:off x="1488" y="1488"/>
              <a:ext cx="1968" cy="312"/>
            </p:xfrm>
            <a:graphic>
              <a:graphicData uri="http://schemas.openxmlformats.org/presentationml/2006/ole">
                <mc:AlternateContent xmlns:mc="http://schemas.openxmlformats.org/markup-compatibility/2006">
                  <mc:Choice xmlns:v="urn:schemas-microsoft-com:vml" Requires="v">
                    <p:oleObj spid="_x0000_s88104" name="公式" r:id="rId9" imgW="1650960" imgH="228600" progId="Equation.3">
                      <p:embed/>
                    </p:oleObj>
                  </mc:Choice>
                  <mc:Fallback>
                    <p:oleObj name="公式" r:id="rId9" imgW="1650960" imgH="2286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1488"/>
                            <a:ext cx="196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96" name="Object 32"/>
              <p:cNvGraphicFramePr>
                <a:graphicFrameLocks noChangeAspect="1"/>
              </p:cNvGraphicFramePr>
              <p:nvPr/>
            </p:nvGraphicFramePr>
            <p:xfrm>
              <a:off x="1536" y="1728"/>
              <a:ext cx="1968" cy="288"/>
            </p:xfrm>
            <a:graphic>
              <a:graphicData uri="http://schemas.openxmlformats.org/presentationml/2006/ole">
                <mc:AlternateContent xmlns:mc="http://schemas.openxmlformats.org/markup-compatibility/2006">
                  <mc:Choice xmlns:v="urn:schemas-microsoft-com:vml" Requires="v">
                    <p:oleObj spid="_x0000_s88105" name="公式" r:id="rId11" imgW="1168200" imgH="215640" progId="Equation.3">
                      <p:embed/>
                    </p:oleObj>
                  </mc:Choice>
                  <mc:Fallback>
                    <p:oleObj name="公式" r:id="rId11" imgW="1168200" imgH="2156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1728"/>
                            <a:ext cx="196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97" name="Object 33"/>
              <p:cNvGraphicFramePr>
                <a:graphicFrameLocks noChangeAspect="1"/>
              </p:cNvGraphicFramePr>
              <p:nvPr/>
            </p:nvGraphicFramePr>
            <p:xfrm>
              <a:off x="1536" y="1968"/>
              <a:ext cx="1604" cy="288"/>
            </p:xfrm>
            <a:graphic>
              <a:graphicData uri="http://schemas.openxmlformats.org/presentationml/2006/ole">
                <mc:AlternateContent xmlns:mc="http://schemas.openxmlformats.org/markup-compatibility/2006">
                  <mc:Choice xmlns:v="urn:schemas-microsoft-com:vml" Requires="v">
                    <p:oleObj spid="_x0000_s88106" name="公式" r:id="rId13" imgW="1231560" imgH="203040" progId="Equation.3">
                      <p:embed/>
                    </p:oleObj>
                  </mc:Choice>
                  <mc:Fallback>
                    <p:oleObj name="公式" r:id="rId13" imgW="1231560" imgH="20304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6" y="1968"/>
                            <a:ext cx="160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98" name="Object 34"/>
              <p:cNvGraphicFramePr>
                <a:graphicFrameLocks noChangeAspect="1"/>
              </p:cNvGraphicFramePr>
              <p:nvPr/>
            </p:nvGraphicFramePr>
            <p:xfrm>
              <a:off x="1488" y="2400"/>
              <a:ext cx="2016" cy="300"/>
            </p:xfrm>
            <a:graphic>
              <a:graphicData uri="http://schemas.openxmlformats.org/presentationml/2006/ole">
                <mc:AlternateContent xmlns:mc="http://schemas.openxmlformats.org/markup-compatibility/2006">
                  <mc:Choice xmlns:v="urn:schemas-microsoft-com:vml" Requires="v">
                    <p:oleObj spid="_x0000_s88107" name="公式" r:id="rId15" imgW="1536480" imgH="228600" progId="Equation.3">
                      <p:embed/>
                    </p:oleObj>
                  </mc:Choice>
                  <mc:Fallback>
                    <p:oleObj name="公式" r:id="rId15" imgW="1536480" imgH="22860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 y="2400"/>
                            <a:ext cx="201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99" name="Object 35"/>
              <p:cNvGraphicFramePr>
                <a:graphicFrameLocks noChangeAspect="1"/>
              </p:cNvGraphicFramePr>
              <p:nvPr/>
            </p:nvGraphicFramePr>
            <p:xfrm>
              <a:off x="1536" y="2640"/>
              <a:ext cx="1488" cy="297"/>
            </p:xfrm>
            <a:graphic>
              <a:graphicData uri="http://schemas.openxmlformats.org/presentationml/2006/ole">
                <mc:AlternateContent xmlns:mc="http://schemas.openxmlformats.org/markup-compatibility/2006">
                  <mc:Choice xmlns:v="urn:schemas-microsoft-com:vml" Requires="v">
                    <p:oleObj spid="_x0000_s88108" name="公式" r:id="rId17" imgW="1079280" imgH="215640" progId="Equation.3">
                      <p:embed/>
                    </p:oleObj>
                  </mc:Choice>
                  <mc:Fallback>
                    <p:oleObj name="公式" r:id="rId17" imgW="1079280" imgH="21564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6" y="2640"/>
                            <a:ext cx="1488"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8100" name="Text Box 36"/>
          <p:cNvSpPr txBox="1">
            <a:spLocks noChangeArrowheads="1"/>
          </p:cNvSpPr>
          <p:nvPr/>
        </p:nvSpPr>
        <p:spPr bwMode="auto">
          <a:xfrm>
            <a:off x="0" y="518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rPr>
              <a:t>城</a:t>
            </a:r>
            <a:r>
              <a:rPr lang="en-US" altLang="zh-CN" b="1">
                <a:latin typeface="楷体_GB2312" pitchFamily="49" charset="-122"/>
              </a:rPr>
              <a:t>1</a:t>
            </a:r>
            <a:r>
              <a:rPr lang="zh-CN" altLang="en-US" b="1">
                <a:latin typeface="楷体_GB2312" pitchFamily="49" charset="-122"/>
              </a:rPr>
              <a:t>自己建厂费用   ：</a:t>
            </a:r>
            <a:r>
              <a:rPr lang="en-US" altLang="zh-CN" b="1">
                <a:latin typeface="楷体_GB2312" pitchFamily="49" charset="-122"/>
              </a:rPr>
              <a:t>2300</a:t>
            </a:r>
            <a:r>
              <a:rPr lang="zh-CN" altLang="en-US" b="1">
                <a:latin typeface="楷体_GB2312" pitchFamily="49" charset="-122"/>
              </a:rPr>
              <a:t>万元 </a:t>
            </a:r>
          </a:p>
        </p:txBody>
      </p:sp>
      <p:sp>
        <p:nvSpPr>
          <p:cNvPr id="88101" name="Oval 37"/>
          <p:cNvSpPr>
            <a:spLocks noChangeArrowheads="1"/>
          </p:cNvSpPr>
          <p:nvPr/>
        </p:nvSpPr>
        <p:spPr bwMode="auto">
          <a:xfrm>
            <a:off x="3200400" y="4495800"/>
            <a:ext cx="609600" cy="13716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2" name="AutoShape 38"/>
          <p:cNvSpPr>
            <a:spLocks noChangeArrowheads="1"/>
          </p:cNvSpPr>
          <p:nvPr/>
        </p:nvSpPr>
        <p:spPr bwMode="auto">
          <a:xfrm>
            <a:off x="533400" y="2819400"/>
            <a:ext cx="3810000" cy="762000"/>
          </a:xfrm>
          <a:prstGeom prst="wedgeRectCallout">
            <a:avLst>
              <a:gd name="adj1" fmla="val 24792"/>
              <a:gd name="adj2" fmla="val 177292"/>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sz="2800" b="1">
                <a:latin typeface="楷体_GB2312" pitchFamily="49" charset="-122"/>
              </a:rPr>
              <a:t>合作后城</a:t>
            </a:r>
            <a:r>
              <a:rPr lang="en-US" altLang="zh-CN" sz="2800" b="1">
                <a:latin typeface="楷体_GB2312" pitchFamily="49" charset="-122"/>
              </a:rPr>
              <a:t>1</a:t>
            </a:r>
            <a:r>
              <a:rPr lang="zh-CN" altLang="en-US" sz="2800" b="1">
                <a:latin typeface="楷体_GB2312" pitchFamily="49" charset="-122"/>
              </a:rPr>
              <a:t>费用增加！</a:t>
            </a:r>
          </a:p>
        </p:txBody>
      </p:sp>
      <p:sp>
        <p:nvSpPr>
          <p:cNvPr id="88103" name="AutoShape 39"/>
          <p:cNvSpPr>
            <a:spLocks noChangeArrowheads="1"/>
          </p:cNvSpPr>
          <p:nvPr/>
        </p:nvSpPr>
        <p:spPr bwMode="auto">
          <a:xfrm>
            <a:off x="4800600" y="1447800"/>
            <a:ext cx="4343400" cy="1143000"/>
          </a:xfrm>
          <a:prstGeom prst="cloudCallout">
            <a:avLst>
              <a:gd name="adj1" fmla="val 18384"/>
              <a:gd name="adj2" fmla="val 9930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t>差点做了冤大头！！！</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down)">
                                      <p:cBhvr>
                                        <p:cTn id="7" dur="500"/>
                                        <p:tgtEl>
                                          <p:spTgt spid="8806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8069"/>
                                        </p:tgtEl>
                                        <p:attrNameLst>
                                          <p:attrName>style.visibility</p:attrName>
                                        </p:attrNameLst>
                                      </p:cBhvr>
                                      <p:to>
                                        <p:strVal val="visible"/>
                                      </p:to>
                                    </p:set>
                                  </p:childTnLst>
                                  <p:subTnLst>
                                    <p:set>
                                      <p:cBhvr override="childStyle">
                                        <p:cTn dur="1" fill="hold" display="0" masterRel="nextClick" afterEffect="1"/>
                                        <p:tgtEl>
                                          <p:spTgt spid="8806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8088"/>
                                        </p:tgtEl>
                                        <p:attrNameLst>
                                          <p:attrName>style.visibility</p:attrName>
                                        </p:attrNameLst>
                                      </p:cBhvr>
                                      <p:to>
                                        <p:strVal val="visible"/>
                                      </p:to>
                                    </p:set>
                                  </p:childTnLst>
                                  <p:subTnLst>
                                    <p:set>
                                      <p:cBhvr override="childStyle">
                                        <p:cTn dur="1" fill="hold" display="0" masterRel="nextClick" afterEffect="1"/>
                                        <p:tgtEl>
                                          <p:spTgt spid="88088"/>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8089"/>
                                        </p:tgtEl>
                                        <p:attrNameLst>
                                          <p:attrName>style.visibility</p:attrName>
                                        </p:attrNameLst>
                                      </p:cBhvr>
                                      <p:to>
                                        <p:strVal val="visible"/>
                                      </p:to>
                                    </p:set>
                                  </p:childTnLst>
                                  <p:subTnLst>
                                    <p:set>
                                      <p:cBhvr override="childStyle">
                                        <p:cTn dur="1" fill="hold" display="0" masterRel="nextClick" afterEffect="1"/>
                                        <p:tgtEl>
                                          <p:spTgt spid="88089"/>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4"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8090"/>
                                        </p:tgtEl>
                                        <p:attrNameLst>
                                          <p:attrName>style.visibility</p:attrName>
                                        </p:attrNameLst>
                                      </p:cBhvr>
                                      <p:to>
                                        <p:strVal val="visible"/>
                                      </p:to>
                                    </p:set>
                                    <p:anim calcmode="lin" valueType="num">
                                      <p:cBhvr additive="base">
                                        <p:cTn id="24" dur="500" fill="hold"/>
                                        <p:tgtEl>
                                          <p:spTgt spid="88090"/>
                                        </p:tgtEl>
                                        <p:attrNameLst>
                                          <p:attrName>ppt_x</p:attrName>
                                        </p:attrNameLst>
                                      </p:cBhvr>
                                      <p:tavLst>
                                        <p:tav tm="0">
                                          <p:val>
                                            <p:strVal val="0-#ppt_w/2"/>
                                          </p:val>
                                        </p:tav>
                                        <p:tav tm="100000">
                                          <p:val>
                                            <p:strVal val="#ppt_x"/>
                                          </p:val>
                                        </p:tav>
                                      </p:tavLst>
                                    </p:anim>
                                    <p:anim calcmode="lin" valueType="num">
                                      <p:cBhvr additive="base">
                                        <p:cTn id="25" dur="500" fill="hold"/>
                                        <p:tgtEl>
                                          <p:spTgt spid="880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88092"/>
                                        </p:tgtEl>
                                        <p:attrNameLst>
                                          <p:attrName>style.visibility</p:attrName>
                                        </p:attrNameLst>
                                      </p:cBhvr>
                                      <p:to>
                                        <p:strVal val="visible"/>
                                      </p:to>
                                    </p:set>
                                    <p:animEffect transition="in" filter="wipe(up)">
                                      <p:cBhvr>
                                        <p:cTn id="30" dur="500"/>
                                        <p:tgtEl>
                                          <p:spTgt spid="8809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88100"/>
                                        </p:tgtEl>
                                        <p:attrNameLst>
                                          <p:attrName>style.visibility</p:attrName>
                                        </p:attrNameLst>
                                      </p:cBhvr>
                                      <p:to>
                                        <p:strVal val="visible"/>
                                      </p:to>
                                    </p:set>
                                    <p:anim calcmode="lin" valueType="num">
                                      <p:cBhvr>
                                        <p:cTn id="35" dur="500" fill="hold"/>
                                        <p:tgtEl>
                                          <p:spTgt spid="88100"/>
                                        </p:tgtEl>
                                        <p:attrNameLst>
                                          <p:attrName>ppt_x</p:attrName>
                                        </p:attrNameLst>
                                      </p:cBhvr>
                                      <p:tavLst>
                                        <p:tav tm="0">
                                          <p:val>
                                            <p:strVal val="#ppt_x"/>
                                          </p:val>
                                        </p:tav>
                                        <p:tav tm="100000">
                                          <p:val>
                                            <p:strVal val="#ppt_x"/>
                                          </p:val>
                                        </p:tav>
                                      </p:tavLst>
                                    </p:anim>
                                    <p:anim calcmode="lin" valueType="num">
                                      <p:cBhvr>
                                        <p:cTn id="36" dur="500" fill="hold"/>
                                        <p:tgtEl>
                                          <p:spTgt spid="88100"/>
                                        </p:tgtEl>
                                        <p:attrNameLst>
                                          <p:attrName>ppt_y</p:attrName>
                                        </p:attrNameLst>
                                      </p:cBhvr>
                                      <p:tavLst>
                                        <p:tav tm="0">
                                          <p:val>
                                            <p:strVal val="#ppt_y+#ppt_h/2"/>
                                          </p:val>
                                        </p:tav>
                                        <p:tav tm="100000">
                                          <p:val>
                                            <p:strVal val="#ppt_y"/>
                                          </p:val>
                                        </p:tav>
                                      </p:tavLst>
                                    </p:anim>
                                    <p:anim calcmode="lin" valueType="num">
                                      <p:cBhvr>
                                        <p:cTn id="37" dur="500" fill="hold"/>
                                        <p:tgtEl>
                                          <p:spTgt spid="88100"/>
                                        </p:tgtEl>
                                        <p:attrNameLst>
                                          <p:attrName>ppt_w</p:attrName>
                                        </p:attrNameLst>
                                      </p:cBhvr>
                                      <p:tavLst>
                                        <p:tav tm="0">
                                          <p:val>
                                            <p:strVal val="#ppt_w"/>
                                          </p:val>
                                        </p:tav>
                                        <p:tav tm="100000">
                                          <p:val>
                                            <p:strVal val="#ppt_w"/>
                                          </p:val>
                                        </p:tav>
                                      </p:tavLst>
                                    </p:anim>
                                    <p:anim calcmode="lin" valueType="num">
                                      <p:cBhvr>
                                        <p:cTn id="38" dur="500" fill="hold"/>
                                        <p:tgtEl>
                                          <p:spTgt spid="8810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5"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88101"/>
                                        </p:tgtEl>
                                        <p:attrNameLst>
                                          <p:attrName>style.visibility</p:attrName>
                                        </p:attrNameLst>
                                      </p:cBhvr>
                                      <p:to>
                                        <p:strVal val="visible"/>
                                      </p:to>
                                    </p:set>
                                    <p:animEffect transition="in" filter="barn(outHorizontal)">
                                      <p:cBhvr>
                                        <p:cTn id="43" dur="500"/>
                                        <p:tgtEl>
                                          <p:spTgt spid="88101"/>
                                        </p:tgtEl>
                                      </p:cBhvr>
                                    </p:animEffect>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102"/>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6" name="drumroll.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88103"/>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7"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autoUpdateAnimBg="0"/>
      <p:bldP spid="88088" grpId="0" animBg="1" autoUpdateAnimBg="0"/>
      <p:bldP spid="88089" grpId="0" animBg="1" autoUpdateAnimBg="0"/>
      <p:bldP spid="88090" grpId="0" autoUpdateAnimBg="0"/>
      <p:bldP spid="88100" grpId="0" autoUpdateAnimBg="0"/>
      <p:bldP spid="88101" grpId="0" animBg="1"/>
      <p:bldP spid="88102" grpId="0" animBg="1" autoUpdateAnimBg="0"/>
      <p:bldP spid="8810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2"/>
          <p:cNvGrpSpPr>
            <a:grpSpLocks/>
          </p:cNvGrpSpPr>
          <p:nvPr/>
        </p:nvGrpSpPr>
        <p:grpSpPr bwMode="auto">
          <a:xfrm>
            <a:off x="152400" y="152400"/>
            <a:ext cx="8763000" cy="1600200"/>
            <a:chOff x="144" y="672"/>
            <a:chExt cx="5616" cy="1104"/>
          </a:xfrm>
        </p:grpSpPr>
        <p:sp>
          <p:nvSpPr>
            <p:cNvPr id="89091" name="Text Box 3"/>
            <p:cNvSpPr txBox="1">
              <a:spLocks noChangeArrowheads="1"/>
            </p:cNvSpPr>
            <p:nvPr/>
          </p:nvSpPr>
          <p:spPr bwMode="auto">
            <a:xfrm>
              <a:off x="720" y="864"/>
              <a:ext cx="504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楷体_GB2312" pitchFamily="49" charset="-122"/>
                </a:rPr>
                <a:t>怎样找出一个合理的分摊原则，以保证合作的实现呢？</a:t>
              </a:r>
              <a:r>
                <a:rPr lang="zh-CN" altLang="en-US"/>
                <a:t> </a:t>
              </a:r>
            </a:p>
          </p:txBody>
        </p:sp>
        <p:pic>
          <p:nvPicPr>
            <p:cNvPr id="89092" name="Picture 4" descr="AMCONF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093" name="Group 5"/>
          <p:cNvGrpSpPr>
            <a:grpSpLocks/>
          </p:cNvGrpSpPr>
          <p:nvPr/>
        </p:nvGrpSpPr>
        <p:grpSpPr bwMode="auto">
          <a:xfrm>
            <a:off x="304800" y="1828800"/>
            <a:ext cx="9906000" cy="1066800"/>
            <a:chOff x="192" y="1152"/>
            <a:chExt cx="6336" cy="768"/>
          </a:xfrm>
        </p:grpSpPr>
        <p:sp>
          <p:nvSpPr>
            <p:cNvPr id="89094" name="Rectangle 6"/>
            <p:cNvSpPr>
              <a:spLocks noChangeArrowheads="1"/>
            </p:cNvSpPr>
            <p:nvPr/>
          </p:nvSpPr>
          <p:spPr bwMode="auto">
            <a:xfrm>
              <a:off x="768" y="1440"/>
              <a:ext cx="576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rPr>
                <a:t>N</a:t>
              </a:r>
              <a:r>
                <a:rPr kumimoji="1" lang="zh-CN" altLang="en-US" sz="2800" b="1">
                  <a:latin typeface="楷体_GB2312" pitchFamily="49" charset="-122"/>
                </a:rPr>
                <a:t>人合作对策模型 </a:t>
              </a:r>
            </a:p>
          </p:txBody>
        </p:sp>
        <p:pic>
          <p:nvPicPr>
            <p:cNvPr id="89095" name="Picture 7" descr="j01989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152"/>
              <a:ext cx="603" cy="768"/>
            </a:xfrm>
            <a:prstGeom prst="rect">
              <a:avLst/>
            </a:prstGeom>
            <a:noFill/>
            <a:extLst>
              <a:ext uri="{909E8E84-426E-40DD-AFC4-6F175D3DCCD1}">
                <a14:hiddenFill xmlns:a14="http://schemas.microsoft.com/office/drawing/2010/main">
                  <a:solidFill>
                    <a:srgbClr val="FFFFFF"/>
                  </a:solidFill>
                </a14:hiddenFill>
              </a:ext>
            </a:extLst>
          </p:spPr>
        </p:pic>
      </p:grpSp>
      <p:sp>
        <p:nvSpPr>
          <p:cNvPr id="89096" name="Rectangle 8"/>
          <p:cNvSpPr>
            <a:spLocks noChangeArrowheads="1"/>
          </p:cNvSpPr>
          <p:nvPr/>
        </p:nvSpPr>
        <p:spPr bwMode="auto">
          <a:xfrm>
            <a:off x="0" y="29718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latin typeface="楷体_GB2312" pitchFamily="49" charset="-122"/>
              </a:rPr>
              <a:t>    </a:t>
            </a:r>
            <a:r>
              <a:rPr kumimoji="1" lang="zh-CN" altLang="en-US" sz="2000" b="1">
                <a:latin typeface="楷体_GB2312" pitchFamily="49" charset="-122"/>
              </a:rPr>
              <a:t>设有一个</a:t>
            </a:r>
            <a:r>
              <a:rPr kumimoji="1" lang="en-US" altLang="zh-CN" sz="2000" b="1">
                <a:latin typeface="楷体_GB2312" pitchFamily="49" charset="-122"/>
              </a:rPr>
              <a:t>n</a:t>
            </a:r>
            <a:r>
              <a:rPr kumimoji="1" lang="zh-CN" altLang="en-US" sz="2000" b="1">
                <a:latin typeface="楷体_GB2312" pitchFamily="49" charset="-122"/>
              </a:rPr>
              <a:t>人的集合</a:t>
            </a:r>
            <a:r>
              <a:rPr kumimoji="1" lang="en-US" altLang="zh-CN" sz="2000" b="1">
                <a:latin typeface="楷体_GB2312" pitchFamily="49" charset="-122"/>
              </a:rPr>
              <a:t>I={1,2,</a:t>
            </a:r>
            <a:r>
              <a:rPr kumimoji="1" lang="en-US" altLang="zh-CN" sz="2000" b="1">
                <a:latin typeface="Times New Roman"/>
              </a:rPr>
              <a:t>…</a:t>
            </a:r>
            <a:r>
              <a:rPr kumimoji="1" lang="en-US" altLang="zh-CN" sz="2000" b="1">
                <a:latin typeface="楷体_GB2312" pitchFamily="49" charset="-122"/>
              </a:rPr>
              <a:t>,n}</a:t>
            </a:r>
            <a:r>
              <a:rPr kumimoji="1" lang="zh-CN" altLang="en-US" sz="2000" b="1">
                <a:latin typeface="楷体_GB2312" pitchFamily="49" charset="-122"/>
              </a:rPr>
              <a:t>，其元素是某一合作的可能参加者。 </a:t>
            </a:r>
          </a:p>
        </p:txBody>
      </p:sp>
      <p:grpSp>
        <p:nvGrpSpPr>
          <p:cNvPr id="89097" name="Group 9"/>
          <p:cNvGrpSpPr>
            <a:grpSpLocks/>
          </p:cNvGrpSpPr>
          <p:nvPr/>
        </p:nvGrpSpPr>
        <p:grpSpPr bwMode="auto">
          <a:xfrm>
            <a:off x="533400" y="3505200"/>
            <a:ext cx="8458200" cy="1371600"/>
            <a:chOff x="336" y="2208"/>
            <a:chExt cx="5328" cy="864"/>
          </a:xfrm>
        </p:grpSpPr>
        <p:sp>
          <p:nvSpPr>
            <p:cNvPr id="89098" name="Rectangle 10"/>
            <p:cNvSpPr>
              <a:spLocks noChangeArrowheads="1"/>
            </p:cNvSpPr>
            <p:nvPr/>
          </p:nvSpPr>
          <p:spPr bwMode="auto">
            <a:xfrm>
              <a:off x="336" y="2208"/>
              <a:ext cx="532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en-US" altLang="zh-CN" sz="2000" b="1">
                  <a:latin typeface="楷体_GB2312" pitchFamily="49" charset="-122"/>
                </a:rPr>
                <a:t>(1)</a:t>
              </a:r>
              <a:r>
                <a:rPr kumimoji="1" lang="zh-CN" altLang="en-US" sz="2000" b="1">
                  <a:latin typeface="楷体_GB2312" pitchFamily="49" charset="-122"/>
                </a:rPr>
                <a:t>对于每一子集</a:t>
              </a:r>
              <a:r>
                <a:rPr kumimoji="1" lang="en-US" altLang="zh-CN" sz="2000" b="1">
                  <a:latin typeface="楷体_GB2312" pitchFamily="49" charset="-122"/>
                </a:rPr>
                <a:t>S   I</a:t>
              </a:r>
              <a:r>
                <a:rPr kumimoji="1" lang="zh-CN" altLang="en-US" sz="2000" b="1">
                  <a:latin typeface="楷体_GB2312" pitchFamily="49" charset="-122"/>
                </a:rPr>
                <a:t>，对应地可以确定一个实数</a:t>
              </a:r>
              <a:r>
                <a:rPr kumimoji="1" lang="en-US" altLang="zh-CN" sz="2000" b="1">
                  <a:latin typeface="楷体_GB2312" pitchFamily="49" charset="-122"/>
                </a:rPr>
                <a:t>V(S)</a:t>
              </a:r>
              <a:r>
                <a:rPr kumimoji="1" lang="zh-CN" altLang="en-US" sz="2000" b="1">
                  <a:latin typeface="楷体_GB2312" pitchFamily="49" charset="-122"/>
                </a:rPr>
                <a:t>，此数的实际意义为如果</a:t>
              </a:r>
              <a:r>
                <a:rPr kumimoji="1" lang="en-US" altLang="zh-CN" sz="2000" b="1">
                  <a:latin typeface="楷体_GB2312" pitchFamily="49" charset="-122"/>
                </a:rPr>
                <a:t>S</a:t>
              </a:r>
              <a:r>
                <a:rPr kumimoji="1" lang="zh-CN" altLang="en-US" sz="2000" b="1">
                  <a:latin typeface="楷体_GB2312" pitchFamily="49" charset="-122"/>
                </a:rPr>
                <a:t>中的人参加此项合作，则此合作的总获利数为</a:t>
              </a:r>
              <a:r>
                <a:rPr kumimoji="1" lang="en-US" altLang="zh-CN" sz="2000" b="1">
                  <a:latin typeface="楷体_GB2312" pitchFamily="49" charset="-122"/>
                </a:rPr>
                <a:t>V(S)</a:t>
              </a:r>
              <a:r>
                <a:rPr kumimoji="1" lang="zh-CN" altLang="en-US" sz="2000" b="1">
                  <a:latin typeface="楷体_GB2312" pitchFamily="49" charset="-122"/>
                </a:rPr>
                <a:t>，十分明显，</a:t>
              </a:r>
              <a:r>
                <a:rPr kumimoji="1" lang="en-US" altLang="zh-CN" sz="2000" b="1">
                  <a:latin typeface="楷体_GB2312" pitchFamily="49" charset="-122"/>
                </a:rPr>
                <a:t>V(S)</a:t>
              </a:r>
              <a:r>
                <a:rPr kumimoji="1" lang="zh-CN" altLang="en-US" sz="2000" b="1">
                  <a:latin typeface="楷体_GB2312" pitchFamily="49" charset="-122"/>
                </a:rPr>
                <a:t>是定义于</a:t>
              </a:r>
              <a:r>
                <a:rPr kumimoji="1" lang="en-US" altLang="zh-CN" sz="2000" b="1">
                  <a:latin typeface="楷体_GB2312" pitchFamily="49" charset="-122"/>
                </a:rPr>
                <a:t>I</a:t>
              </a:r>
              <a:r>
                <a:rPr kumimoji="1" lang="zh-CN" altLang="en-US" sz="2000" b="1">
                  <a:latin typeface="楷体_GB2312" pitchFamily="49" charset="-122"/>
                </a:rPr>
                <a:t>的一切子集上的一个集合函数。根据本问题的实际背景，还应要求</a:t>
              </a:r>
              <a:r>
                <a:rPr kumimoji="1" lang="en-US" altLang="zh-CN" sz="2000" b="1">
                  <a:latin typeface="楷体_GB2312" pitchFamily="49" charset="-122"/>
                </a:rPr>
                <a:t>V(S)</a:t>
              </a:r>
              <a:r>
                <a:rPr kumimoji="1" lang="zh-CN" altLang="en-US" sz="2000" b="1">
                  <a:latin typeface="楷体_GB2312" pitchFamily="49" charset="-122"/>
                </a:rPr>
                <a:t>满足以下性质</a:t>
              </a:r>
              <a:r>
                <a:rPr kumimoji="1" lang="en-US" altLang="zh-CN" sz="2000" b="1">
                  <a:latin typeface="楷体_GB2312" pitchFamily="49" charset="-122"/>
                </a:rPr>
                <a:t>: </a:t>
              </a:r>
            </a:p>
          </p:txBody>
        </p:sp>
        <p:graphicFrame>
          <p:nvGraphicFramePr>
            <p:cNvPr id="89099" name="Object 11"/>
            <p:cNvGraphicFramePr>
              <a:graphicFrameLocks noChangeAspect="1"/>
            </p:cNvGraphicFramePr>
            <p:nvPr/>
          </p:nvGraphicFramePr>
          <p:xfrm>
            <a:off x="1920" y="2256"/>
            <a:ext cx="576" cy="240"/>
          </p:xfrm>
          <a:graphic>
            <a:graphicData uri="http://schemas.openxmlformats.org/presentationml/2006/ole">
              <mc:AlternateContent xmlns:mc="http://schemas.openxmlformats.org/markup-compatibility/2006">
                <mc:Choice xmlns:v="urn:schemas-microsoft-com:vml" Requires="v">
                  <p:oleObj spid="_x0000_s89107" name="公式" r:id="rId6" imgW="152268" imgH="152268" progId="Equation.3">
                    <p:embed/>
                  </p:oleObj>
                </mc:Choice>
                <mc:Fallback>
                  <p:oleObj name="公式" r:id="rId6" imgW="152268" imgH="152268"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2256"/>
                          <a:ext cx="57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100" name="Group 12"/>
          <p:cNvGrpSpPr>
            <a:grpSpLocks/>
          </p:cNvGrpSpPr>
          <p:nvPr/>
        </p:nvGrpSpPr>
        <p:grpSpPr bwMode="auto">
          <a:xfrm>
            <a:off x="-1143000" y="4953000"/>
            <a:ext cx="11201400" cy="1082675"/>
            <a:chOff x="-720" y="3120"/>
            <a:chExt cx="7056" cy="682"/>
          </a:xfrm>
        </p:grpSpPr>
        <p:sp>
          <p:nvSpPr>
            <p:cNvPr id="89101" name="Text Box 13"/>
            <p:cNvSpPr txBox="1">
              <a:spLocks noChangeArrowheads="1"/>
            </p:cNvSpPr>
            <p:nvPr/>
          </p:nvSpPr>
          <p:spPr bwMode="auto">
            <a:xfrm>
              <a:off x="-720" y="3120"/>
              <a:ext cx="5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latin typeface="楷体_GB2312" pitchFamily="49" charset="-122"/>
                </a:rPr>
                <a:t>                     =0</a:t>
              </a:r>
              <a:r>
                <a:rPr lang="zh-CN" altLang="en-US" sz="2000" b="1">
                  <a:latin typeface="楷体_GB2312" pitchFamily="49" charset="-122"/>
                </a:rPr>
                <a:t>（没有人参加合作则合作获利不能实现）</a:t>
              </a:r>
            </a:p>
          </p:txBody>
        </p:sp>
        <p:graphicFrame>
          <p:nvGraphicFramePr>
            <p:cNvPr id="89102" name="Object 14"/>
            <p:cNvGraphicFramePr>
              <a:graphicFrameLocks noChangeAspect="1"/>
            </p:cNvGraphicFramePr>
            <p:nvPr/>
          </p:nvGraphicFramePr>
          <p:xfrm>
            <a:off x="624" y="3120"/>
            <a:ext cx="384" cy="240"/>
          </p:xfrm>
          <a:graphic>
            <a:graphicData uri="http://schemas.openxmlformats.org/presentationml/2006/ole">
              <mc:AlternateContent xmlns:mc="http://schemas.openxmlformats.org/markup-compatibility/2006">
                <mc:Choice xmlns:v="urn:schemas-microsoft-com:vml" Requires="v">
                  <p:oleObj spid="_x0000_s89108" name="公式" r:id="rId8" imgW="342751" imgH="203112" progId="Equation.3">
                    <p:embed/>
                  </p:oleObj>
                </mc:Choice>
                <mc:Fallback>
                  <p:oleObj name="公式" r:id="rId8" imgW="342751" imgH="20311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3120"/>
                          <a:ext cx="38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9103" name="Group 15"/>
            <p:cNvGrpSpPr>
              <a:grpSpLocks/>
            </p:cNvGrpSpPr>
            <p:nvPr/>
          </p:nvGrpSpPr>
          <p:grpSpPr bwMode="auto">
            <a:xfrm>
              <a:off x="576" y="3360"/>
              <a:ext cx="5760" cy="442"/>
              <a:chOff x="576" y="3360"/>
              <a:chExt cx="5760" cy="442"/>
            </a:xfrm>
          </p:grpSpPr>
          <p:sp>
            <p:nvSpPr>
              <p:cNvPr id="89104" name="Rectangle 16"/>
              <p:cNvSpPr>
                <a:spLocks noChangeArrowheads="1"/>
              </p:cNvSpPr>
              <p:nvPr/>
            </p:nvSpPr>
            <p:spPr bwMode="auto">
              <a:xfrm>
                <a:off x="576" y="3360"/>
                <a:ext cx="5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楷体_GB2312" pitchFamily="49" charset="-122"/>
                  </a:rPr>
                  <a:t>                          </a:t>
                </a:r>
                <a:r>
                  <a:rPr kumimoji="1" lang="zh-CN" altLang="en-US" sz="2000" b="1">
                    <a:latin typeface="楷体_GB2312" pitchFamily="49" charset="-122"/>
                  </a:rPr>
                  <a:t>对一切满足           的</a:t>
                </a:r>
                <a:r>
                  <a:rPr kumimoji="1" lang="en-US" altLang="zh-CN" sz="2000" b="1">
                    <a:latin typeface="楷体_GB2312" pitchFamily="49" charset="-122"/>
                  </a:rPr>
                  <a:t>S</a:t>
                </a:r>
                <a:r>
                  <a:rPr kumimoji="1" lang="en-US" altLang="zh-CN" sz="2000" b="1" baseline="-30000">
                    <a:latin typeface="楷体_GB2312" pitchFamily="49" charset="-122"/>
                  </a:rPr>
                  <a:t>1</a:t>
                </a:r>
                <a:r>
                  <a:rPr kumimoji="1" lang="zh-CN" altLang="en-US" sz="2000" b="1">
                    <a:latin typeface="楷体_GB2312" pitchFamily="49" charset="-122"/>
                  </a:rPr>
                  <a:t>、</a:t>
                </a:r>
                <a:r>
                  <a:rPr kumimoji="1" lang="en-US" altLang="zh-CN" sz="2000" b="1">
                    <a:latin typeface="楷体_GB2312" pitchFamily="49" charset="-122"/>
                  </a:rPr>
                  <a:t>S</a:t>
                </a:r>
                <a:r>
                  <a:rPr kumimoji="1" lang="en-US" altLang="zh-CN" sz="2000" b="1" baseline="-30000">
                    <a:latin typeface="楷体_GB2312" pitchFamily="49" charset="-122"/>
                  </a:rPr>
                  <a:t>2</a:t>
                </a:r>
                <a:r>
                  <a:rPr kumimoji="1" lang="zh-CN" altLang="en-US" sz="2000" b="1">
                    <a:latin typeface="楷体_GB2312" pitchFamily="49" charset="-122"/>
                  </a:rPr>
                  <a:t>成立</a:t>
                </a:r>
              </a:p>
              <a:p>
                <a:pPr algn="just"/>
                <a:r>
                  <a:rPr kumimoji="1" lang="zh-CN" altLang="en-US" sz="2000" b="1">
                    <a:latin typeface="楷体_GB2312" pitchFamily="49" charset="-122"/>
                  </a:rPr>
                  <a:t>具有这种性质的集合函数</a:t>
                </a:r>
                <a:r>
                  <a:rPr kumimoji="1" lang="en-US" altLang="zh-CN" sz="2000" b="1">
                    <a:latin typeface="楷体_GB2312" pitchFamily="49" charset="-122"/>
                  </a:rPr>
                  <a:t>V</a:t>
                </a:r>
                <a:r>
                  <a:rPr kumimoji="1" lang="zh-CN" altLang="en-US" sz="2000" b="1">
                    <a:latin typeface="楷体_GB2312" pitchFamily="49" charset="-122"/>
                  </a:rPr>
                  <a:t>（</a:t>
                </a:r>
                <a:r>
                  <a:rPr kumimoji="1" lang="en-US" altLang="zh-CN" sz="2000" b="1">
                    <a:latin typeface="楷体_GB2312" pitchFamily="49" charset="-122"/>
                  </a:rPr>
                  <a:t>S</a:t>
                </a:r>
                <a:r>
                  <a:rPr kumimoji="1" lang="zh-CN" altLang="en-US" sz="2000" b="1">
                    <a:latin typeface="楷体_GB2312" pitchFamily="49" charset="-122"/>
                  </a:rPr>
                  <a:t>）称为</a:t>
                </a:r>
                <a:r>
                  <a:rPr kumimoji="1" lang="en-US" altLang="zh-CN" sz="2000" b="1">
                    <a:latin typeface="楷体_GB2312" pitchFamily="49" charset="-122"/>
                  </a:rPr>
                  <a:t>I</a:t>
                </a:r>
                <a:r>
                  <a:rPr kumimoji="1" lang="zh-CN" altLang="en-US" sz="2000" b="1">
                    <a:latin typeface="楷体_GB2312" pitchFamily="49" charset="-122"/>
                  </a:rPr>
                  <a:t>的特征函数。</a:t>
                </a:r>
              </a:p>
            </p:txBody>
          </p:sp>
          <p:graphicFrame>
            <p:nvGraphicFramePr>
              <p:cNvPr id="89105" name="Object 17"/>
              <p:cNvGraphicFramePr>
                <a:graphicFrameLocks noChangeAspect="1"/>
              </p:cNvGraphicFramePr>
              <p:nvPr/>
            </p:nvGraphicFramePr>
            <p:xfrm>
              <a:off x="816" y="3360"/>
              <a:ext cx="1920" cy="244"/>
            </p:xfrm>
            <a:graphic>
              <a:graphicData uri="http://schemas.openxmlformats.org/presentationml/2006/ole">
                <mc:AlternateContent xmlns:mc="http://schemas.openxmlformats.org/markup-compatibility/2006">
                  <mc:Choice xmlns:v="urn:schemas-microsoft-com:vml" Requires="v">
                    <p:oleObj spid="_x0000_s89109" name="公式" r:id="rId10" imgW="1726451" imgH="215806" progId="Equation.3">
                      <p:embed/>
                    </p:oleObj>
                  </mc:Choice>
                  <mc:Fallback>
                    <p:oleObj name="公式" r:id="rId10" imgW="1726451" imgH="215806"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3360"/>
                            <a:ext cx="1920"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6" name="Object 18"/>
              <p:cNvGraphicFramePr>
                <a:graphicFrameLocks noChangeAspect="1"/>
              </p:cNvGraphicFramePr>
              <p:nvPr/>
            </p:nvGraphicFramePr>
            <p:xfrm>
              <a:off x="3552" y="3360"/>
              <a:ext cx="864" cy="260"/>
            </p:xfrm>
            <a:graphic>
              <a:graphicData uri="http://schemas.openxmlformats.org/presentationml/2006/ole">
                <mc:AlternateContent xmlns:mc="http://schemas.openxmlformats.org/markup-compatibility/2006">
                  <mc:Choice xmlns:v="urn:schemas-microsoft-com:vml" Requires="v">
                    <p:oleObj spid="_x0000_s89110" name="公式" r:id="rId12" imgW="748975" imgH="215806" progId="Equation.3">
                      <p:embed/>
                    </p:oleObj>
                  </mc:Choice>
                  <mc:Fallback>
                    <p:oleObj name="公式" r:id="rId12" imgW="748975" imgH="215806"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3360"/>
                            <a:ext cx="864"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p:cTn id="7" dur="500" fill="hold"/>
                                        <p:tgtEl>
                                          <p:spTgt spid="89090"/>
                                        </p:tgtEl>
                                        <p:attrNameLst>
                                          <p:attrName>ppt_x</p:attrName>
                                        </p:attrNameLst>
                                      </p:cBhvr>
                                      <p:tavLst>
                                        <p:tav tm="0">
                                          <p:val>
                                            <p:strVal val="#ppt_x"/>
                                          </p:val>
                                        </p:tav>
                                        <p:tav tm="100000">
                                          <p:val>
                                            <p:strVal val="#ppt_x"/>
                                          </p:val>
                                        </p:tav>
                                      </p:tavLst>
                                    </p:anim>
                                    <p:anim calcmode="lin" valueType="num">
                                      <p:cBhvr>
                                        <p:cTn id="8" dur="500" fill="hold"/>
                                        <p:tgtEl>
                                          <p:spTgt spid="89090"/>
                                        </p:tgtEl>
                                        <p:attrNameLst>
                                          <p:attrName>ppt_y</p:attrName>
                                        </p:attrNameLst>
                                      </p:cBhvr>
                                      <p:tavLst>
                                        <p:tav tm="0">
                                          <p:val>
                                            <p:strVal val="#ppt_y+#ppt_h/2"/>
                                          </p:val>
                                        </p:tav>
                                        <p:tav tm="100000">
                                          <p:val>
                                            <p:strVal val="#ppt_y"/>
                                          </p:val>
                                        </p:tav>
                                      </p:tavLst>
                                    </p:anim>
                                    <p:anim calcmode="lin" valueType="num">
                                      <p:cBhvr>
                                        <p:cTn id="9" dur="500" fill="hold"/>
                                        <p:tgtEl>
                                          <p:spTgt spid="89090"/>
                                        </p:tgtEl>
                                        <p:attrNameLst>
                                          <p:attrName>ppt_w</p:attrName>
                                        </p:attrNameLst>
                                      </p:cBhvr>
                                      <p:tavLst>
                                        <p:tav tm="0">
                                          <p:val>
                                            <p:strVal val="#ppt_w"/>
                                          </p:val>
                                        </p:tav>
                                        <p:tav tm="100000">
                                          <p:val>
                                            <p:strVal val="#ppt_w"/>
                                          </p:val>
                                        </p:tav>
                                      </p:tavLst>
                                    </p:anim>
                                    <p:anim calcmode="lin" valueType="num">
                                      <p:cBhvr>
                                        <p:cTn id="10" dur="500" fill="hold"/>
                                        <p:tgtEl>
                                          <p:spTgt spid="8909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89093"/>
                                        </p:tgtEl>
                                        <p:attrNameLst>
                                          <p:attrName>style.visibility</p:attrName>
                                        </p:attrNameLst>
                                      </p:cBhvr>
                                      <p:to>
                                        <p:strVal val="visible"/>
                                      </p:to>
                                    </p:set>
                                    <p:anim calcmode="lin" valueType="num">
                                      <p:cBhvr>
                                        <p:cTn id="15" dur="500" fill="hold"/>
                                        <p:tgtEl>
                                          <p:spTgt spid="89093"/>
                                        </p:tgtEl>
                                        <p:attrNameLst>
                                          <p:attrName>ppt_x</p:attrName>
                                        </p:attrNameLst>
                                      </p:cBhvr>
                                      <p:tavLst>
                                        <p:tav tm="0">
                                          <p:val>
                                            <p:strVal val="#ppt_x"/>
                                          </p:val>
                                        </p:tav>
                                        <p:tav tm="100000">
                                          <p:val>
                                            <p:strVal val="#ppt_x"/>
                                          </p:val>
                                        </p:tav>
                                      </p:tavLst>
                                    </p:anim>
                                    <p:anim calcmode="lin" valueType="num">
                                      <p:cBhvr>
                                        <p:cTn id="16" dur="500" fill="hold"/>
                                        <p:tgtEl>
                                          <p:spTgt spid="89093"/>
                                        </p:tgtEl>
                                        <p:attrNameLst>
                                          <p:attrName>ppt_y</p:attrName>
                                        </p:attrNameLst>
                                      </p:cBhvr>
                                      <p:tavLst>
                                        <p:tav tm="0">
                                          <p:val>
                                            <p:strVal val="#ppt_y+#ppt_h/2"/>
                                          </p:val>
                                        </p:tav>
                                        <p:tav tm="100000">
                                          <p:val>
                                            <p:strVal val="#ppt_y"/>
                                          </p:val>
                                        </p:tav>
                                      </p:tavLst>
                                    </p:anim>
                                    <p:anim calcmode="lin" valueType="num">
                                      <p:cBhvr>
                                        <p:cTn id="17" dur="500" fill="hold"/>
                                        <p:tgtEl>
                                          <p:spTgt spid="89093"/>
                                        </p:tgtEl>
                                        <p:attrNameLst>
                                          <p:attrName>ppt_w</p:attrName>
                                        </p:attrNameLst>
                                      </p:cBhvr>
                                      <p:tavLst>
                                        <p:tav tm="0">
                                          <p:val>
                                            <p:strVal val="#ppt_w"/>
                                          </p:val>
                                        </p:tav>
                                        <p:tav tm="100000">
                                          <p:val>
                                            <p:strVal val="#ppt_w"/>
                                          </p:val>
                                        </p:tav>
                                      </p:tavLst>
                                    </p:anim>
                                    <p:anim calcmode="lin" valueType="num">
                                      <p:cBhvr>
                                        <p:cTn id="18" dur="500" fill="hold"/>
                                        <p:tgtEl>
                                          <p:spTgt spid="890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89096"/>
                                        </p:tgtEl>
                                        <p:attrNameLst>
                                          <p:attrName>style.visibility</p:attrName>
                                        </p:attrNameLst>
                                      </p:cBhvr>
                                      <p:to>
                                        <p:strVal val="visible"/>
                                      </p:to>
                                    </p:set>
                                    <p:animEffect transition="in" filter="barn(outVertical)">
                                      <p:cBhvr>
                                        <p:cTn id="23" dur="500"/>
                                        <p:tgtEl>
                                          <p:spTgt spid="89096"/>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89097"/>
                                        </p:tgtEl>
                                        <p:attrNameLst>
                                          <p:attrName>style.visibility</p:attrName>
                                        </p:attrNameLst>
                                      </p:cBhvr>
                                      <p:to>
                                        <p:strVal val="visible"/>
                                      </p:to>
                                    </p:set>
                                    <p:animEffect transition="in" filter="strips(downRight)">
                                      <p:cBhvr>
                                        <p:cTn id="28" dur="500"/>
                                        <p:tgtEl>
                                          <p:spTgt spid="89097"/>
                                        </p:tgtEl>
                                      </p:cBhvr>
                                    </p:animEffect>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89100"/>
                                        </p:tgtEl>
                                        <p:attrNameLst>
                                          <p:attrName>style.visibility</p:attrName>
                                        </p:attrNameLst>
                                      </p:cBhvr>
                                      <p:to>
                                        <p:strVal val="visible"/>
                                      </p:to>
                                    </p:set>
                                    <p:animEffect transition="in" filter="strips(downRight)">
                                      <p:cBhvr>
                                        <p:cTn id="33" dur="500"/>
                                        <p:tgtEl>
                                          <p:spTgt spid="89100"/>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93" name="Group 73"/>
          <p:cNvGrpSpPr>
            <a:grpSpLocks/>
          </p:cNvGrpSpPr>
          <p:nvPr/>
        </p:nvGrpSpPr>
        <p:grpSpPr bwMode="auto">
          <a:xfrm>
            <a:off x="5549900" y="3657600"/>
            <a:ext cx="3594100" cy="2784475"/>
            <a:chOff x="2544" y="672"/>
            <a:chExt cx="3124" cy="2355"/>
          </a:xfrm>
        </p:grpSpPr>
        <p:sp>
          <p:nvSpPr>
            <p:cNvPr id="30794" name="Rectangle 74"/>
            <p:cNvSpPr>
              <a:spLocks noChangeArrowheads="1"/>
            </p:cNvSpPr>
            <p:nvPr/>
          </p:nvSpPr>
          <p:spPr bwMode="auto">
            <a:xfrm>
              <a:off x="3119" y="672"/>
              <a:ext cx="58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2</a:t>
              </a:r>
              <a:r>
                <a:rPr lang="en-US" altLang="zh-CN"/>
                <a:t> </a:t>
              </a:r>
            </a:p>
          </p:txBody>
        </p:sp>
        <p:sp>
          <p:nvSpPr>
            <p:cNvPr id="30795" name="Rectangle 75"/>
            <p:cNvSpPr>
              <a:spLocks noChangeArrowheads="1"/>
            </p:cNvSpPr>
            <p:nvPr/>
          </p:nvSpPr>
          <p:spPr bwMode="auto">
            <a:xfrm>
              <a:off x="4416" y="672"/>
              <a:ext cx="58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1</a:t>
              </a:r>
              <a:r>
                <a:rPr lang="en-US" altLang="zh-CN"/>
                <a:t> </a:t>
              </a:r>
            </a:p>
          </p:txBody>
        </p:sp>
        <p:sp>
          <p:nvSpPr>
            <p:cNvPr id="30796" name="Rectangle 76"/>
            <p:cNvSpPr>
              <a:spLocks noChangeArrowheads="1"/>
            </p:cNvSpPr>
            <p:nvPr/>
          </p:nvSpPr>
          <p:spPr bwMode="auto">
            <a:xfrm>
              <a:off x="2544" y="1680"/>
              <a:ext cx="58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3</a:t>
              </a:r>
              <a:r>
                <a:rPr lang="en-US" altLang="zh-CN">
                  <a:solidFill>
                    <a:srgbClr val="FF3300"/>
                  </a:solidFill>
                </a:rPr>
                <a:t> </a:t>
              </a:r>
            </a:p>
          </p:txBody>
        </p:sp>
        <p:sp>
          <p:nvSpPr>
            <p:cNvPr id="30797" name="Rectangle 77"/>
            <p:cNvSpPr>
              <a:spLocks noChangeArrowheads="1"/>
            </p:cNvSpPr>
            <p:nvPr/>
          </p:nvSpPr>
          <p:spPr bwMode="auto">
            <a:xfrm>
              <a:off x="3168" y="2640"/>
              <a:ext cx="57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4</a:t>
              </a:r>
              <a:r>
                <a:rPr lang="en-US" altLang="zh-CN">
                  <a:solidFill>
                    <a:srgbClr val="FF3300"/>
                  </a:solidFill>
                </a:rPr>
                <a:t> </a:t>
              </a:r>
            </a:p>
          </p:txBody>
        </p:sp>
        <p:sp>
          <p:nvSpPr>
            <p:cNvPr id="30798" name="Rectangle 78"/>
            <p:cNvSpPr>
              <a:spLocks noChangeArrowheads="1"/>
            </p:cNvSpPr>
            <p:nvPr/>
          </p:nvSpPr>
          <p:spPr bwMode="auto">
            <a:xfrm>
              <a:off x="5089" y="1680"/>
              <a:ext cx="57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6</a:t>
              </a:r>
              <a:r>
                <a:rPr lang="en-US" altLang="zh-CN">
                  <a:solidFill>
                    <a:srgbClr val="FF3300"/>
                  </a:solidFill>
                </a:rPr>
                <a:t> </a:t>
              </a:r>
            </a:p>
          </p:txBody>
        </p:sp>
        <p:sp>
          <p:nvSpPr>
            <p:cNvPr id="30799" name="Rectangle 79"/>
            <p:cNvSpPr>
              <a:spLocks noChangeArrowheads="1"/>
            </p:cNvSpPr>
            <p:nvPr/>
          </p:nvSpPr>
          <p:spPr bwMode="auto">
            <a:xfrm>
              <a:off x="4463" y="2641"/>
              <a:ext cx="58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5</a:t>
              </a:r>
              <a:r>
                <a:rPr lang="en-US" altLang="zh-CN">
                  <a:solidFill>
                    <a:srgbClr val="FF3300"/>
                  </a:solidFill>
                </a:rPr>
                <a:t> </a:t>
              </a:r>
            </a:p>
          </p:txBody>
        </p:sp>
      </p:grpSp>
      <p:sp>
        <p:nvSpPr>
          <p:cNvPr id="30825" name="Rectangle 105"/>
          <p:cNvSpPr>
            <a:spLocks noChangeArrowheads="1"/>
          </p:cNvSpPr>
          <p:nvPr/>
        </p:nvSpPr>
        <p:spPr bwMode="auto">
          <a:xfrm>
            <a:off x="7715250" y="3657600"/>
            <a:ext cx="66675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1</a:t>
            </a:r>
            <a:r>
              <a:rPr lang="en-US" altLang="zh-CN"/>
              <a:t> </a:t>
            </a:r>
          </a:p>
        </p:txBody>
      </p:sp>
      <p:sp>
        <p:nvSpPr>
          <p:cNvPr id="30826" name="Rectangle 106"/>
          <p:cNvSpPr>
            <a:spLocks noChangeArrowheads="1"/>
          </p:cNvSpPr>
          <p:nvPr/>
        </p:nvSpPr>
        <p:spPr bwMode="auto">
          <a:xfrm>
            <a:off x="6248400" y="3657600"/>
            <a:ext cx="66675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2</a:t>
            </a:r>
            <a:r>
              <a:rPr lang="en-US" altLang="zh-CN"/>
              <a:t> </a:t>
            </a:r>
          </a:p>
        </p:txBody>
      </p:sp>
      <p:sp>
        <p:nvSpPr>
          <p:cNvPr id="30827" name="Rectangle 107"/>
          <p:cNvSpPr>
            <a:spLocks noChangeArrowheads="1"/>
          </p:cNvSpPr>
          <p:nvPr/>
        </p:nvSpPr>
        <p:spPr bwMode="auto">
          <a:xfrm>
            <a:off x="5562600" y="4800600"/>
            <a:ext cx="59055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3300"/>
                </a:solidFill>
                <a:ea typeface="宋体" pitchFamily="2" charset="-122"/>
              </a:rPr>
              <a:t>υ</a:t>
            </a:r>
            <a:r>
              <a:rPr lang="en-US" altLang="zh-CN" baseline="-25000">
                <a:solidFill>
                  <a:srgbClr val="FF3300"/>
                </a:solidFill>
                <a:ea typeface="宋体" pitchFamily="2" charset="-122"/>
              </a:rPr>
              <a:t>3</a:t>
            </a:r>
          </a:p>
        </p:txBody>
      </p:sp>
      <p:sp>
        <p:nvSpPr>
          <p:cNvPr id="30828" name="Rectangle 108"/>
          <p:cNvSpPr>
            <a:spLocks noChangeArrowheads="1"/>
          </p:cNvSpPr>
          <p:nvPr/>
        </p:nvSpPr>
        <p:spPr bwMode="auto">
          <a:xfrm>
            <a:off x="6267450" y="6019800"/>
            <a:ext cx="66675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3300"/>
                </a:solidFill>
                <a:ea typeface="宋体" pitchFamily="2" charset="-122"/>
              </a:rPr>
              <a:t>υ</a:t>
            </a:r>
            <a:r>
              <a:rPr lang="en-US" altLang="zh-CN" baseline="-25000">
                <a:solidFill>
                  <a:srgbClr val="FF3300"/>
                </a:solidFill>
                <a:ea typeface="宋体" pitchFamily="2" charset="-122"/>
              </a:rPr>
              <a:t>4</a:t>
            </a:r>
            <a:r>
              <a:rPr lang="en-US" altLang="zh-CN">
                <a:solidFill>
                  <a:srgbClr val="FF3300"/>
                </a:solidFill>
              </a:rPr>
              <a:t> </a:t>
            </a:r>
          </a:p>
        </p:txBody>
      </p:sp>
      <p:sp>
        <p:nvSpPr>
          <p:cNvPr id="30740" name="Text Box 20"/>
          <p:cNvSpPr txBox="1">
            <a:spLocks noChangeArrowheads="1"/>
          </p:cNvSpPr>
          <p:nvPr/>
        </p:nvSpPr>
        <p:spPr bwMode="auto">
          <a:xfrm>
            <a:off x="228600" y="457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rPr>
              <a:t>任取一顶点，不妨</a:t>
            </a:r>
            <a:r>
              <a:rPr lang="en-US" altLang="zh-CN" b="1">
                <a:latin typeface="楷体_GB2312" pitchFamily="49" charset="-122"/>
              </a:rPr>
              <a:t>υ</a:t>
            </a:r>
            <a:r>
              <a:rPr lang="en-US" altLang="zh-CN" b="1" baseline="-30000">
                <a:latin typeface="楷体_GB2312" pitchFamily="49" charset="-122"/>
              </a:rPr>
              <a:t>1 </a:t>
            </a:r>
            <a:endParaRPr lang="en-US" altLang="zh-CN" b="1">
              <a:latin typeface="楷体_GB2312" pitchFamily="49" charset="-122"/>
            </a:endParaRPr>
          </a:p>
        </p:txBody>
      </p:sp>
      <p:sp>
        <p:nvSpPr>
          <p:cNvPr id="30771" name="Rectangle 51"/>
          <p:cNvSpPr>
            <a:spLocks noChangeArrowheads="1"/>
          </p:cNvSpPr>
          <p:nvPr/>
        </p:nvSpPr>
        <p:spPr bwMode="auto">
          <a:xfrm>
            <a:off x="228600" y="26670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考察</a:t>
            </a:r>
            <a:r>
              <a:rPr lang="en-US" altLang="zh-CN" b="1"/>
              <a:t>υ</a:t>
            </a:r>
            <a:r>
              <a:rPr lang="en-US" altLang="zh-CN" b="1" baseline="-30000"/>
              <a:t>2</a:t>
            </a:r>
            <a:r>
              <a:rPr lang="en-US" altLang="zh-CN" b="1"/>
              <a:t>υ</a:t>
            </a:r>
            <a:r>
              <a:rPr lang="en-US" altLang="zh-CN" b="1" baseline="-30000"/>
              <a:t>3</a:t>
            </a:r>
            <a:r>
              <a:rPr lang="zh-CN" altLang="en-US" b="1"/>
              <a:t>、</a:t>
            </a:r>
            <a:r>
              <a:rPr lang="en-US" altLang="zh-CN" b="1"/>
              <a:t>υ</a:t>
            </a:r>
            <a:r>
              <a:rPr lang="en-US" altLang="zh-CN" b="1" baseline="-30000"/>
              <a:t>2</a:t>
            </a:r>
            <a:r>
              <a:rPr lang="en-US" altLang="zh-CN" b="1"/>
              <a:t>υ</a:t>
            </a:r>
            <a:r>
              <a:rPr lang="en-US" altLang="zh-CN" b="1" baseline="-30000"/>
              <a:t>4</a:t>
            </a:r>
            <a:r>
              <a:rPr lang="zh-CN" altLang="en-US" b="1"/>
              <a:t>和</a:t>
            </a:r>
            <a:r>
              <a:rPr lang="en-US" altLang="zh-CN" b="1"/>
              <a:t>υ</a:t>
            </a:r>
            <a:r>
              <a:rPr lang="en-US" altLang="zh-CN" b="1" baseline="-30000"/>
              <a:t>3</a:t>
            </a:r>
            <a:r>
              <a:rPr lang="en-US" altLang="zh-CN" b="1"/>
              <a:t>υ</a:t>
            </a:r>
            <a:r>
              <a:rPr lang="en-US" altLang="zh-CN" b="1" baseline="-30000"/>
              <a:t>4</a:t>
            </a:r>
            <a:endParaRPr kumimoji="1" lang="en-US" altLang="zh-CN" b="1"/>
          </a:p>
        </p:txBody>
      </p:sp>
      <p:sp>
        <p:nvSpPr>
          <p:cNvPr id="30773" name="Rectangle 53"/>
          <p:cNvSpPr>
            <a:spLocks noChangeArrowheads="1"/>
          </p:cNvSpPr>
          <p:nvPr/>
        </p:nvSpPr>
        <p:spPr bwMode="auto">
          <a:xfrm>
            <a:off x="228600" y="32988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υ</a:t>
            </a:r>
            <a:r>
              <a:rPr kumimoji="1" lang="en-US" altLang="zh-CN" b="1" baseline="-30000">
                <a:solidFill>
                  <a:srgbClr val="008000"/>
                </a:solidFill>
              </a:rPr>
              <a:t>2</a:t>
            </a:r>
            <a:r>
              <a:rPr kumimoji="1" lang="en-US" altLang="zh-CN" b="1">
                <a:solidFill>
                  <a:srgbClr val="008000"/>
                </a:solidFill>
              </a:rPr>
              <a:t>υ</a:t>
            </a:r>
            <a:r>
              <a:rPr kumimoji="1" lang="en-US" altLang="zh-CN" b="1" baseline="-30000">
                <a:solidFill>
                  <a:srgbClr val="008000"/>
                </a:solidFill>
              </a:rPr>
              <a:t>3</a:t>
            </a:r>
            <a:r>
              <a:rPr kumimoji="1" lang="zh-CN" altLang="en-US" b="1">
                <a:solidFill>
                  <a:srgbClr val="008000"/>
                </a:solidFill>
              </a:rPr>
              <a:t>、</a:t>
            </a:r>
            <a:r>
              <a:rPr kumimoji="1" lang="en-US" altLang="zh-CN" b="1">
                <a:solidFill>
                  <a:srgbClr val="008000"/>
                </a:solidFill>
              </a:rPr>
              <a:t>υ</a:t>
            </a:r>
            <a:r>
              <a:rPr kumimoji="1" lang="en-US" altLang="zh-CN" b="1" baseline="-30000">
                <a:solidFill>
                  <a:srgbClr val="008000"/>
                </a:solidFill>
              </a:rPr>
              <a:t>2</a:t>
            </a:r>
            <a:r>
              <a:rPr kumimoji="1" lang="en-US" altLang="zh-CN" b="1">
                <a:solidFill>
                  <a:srgbClr val="008000"/>
                </a:solidFill>
              </a:rPr>
              <a:t>υ</a:t>
            </a:r>
            <a:r>
              <a:rPr kumimoji="1" lang="en-US" altLang="zh-CN" b="1" baseline="-30000">
                <a:solidFill>
                  <a:srgbClr val="008000"/>
                </a:solidFill>
              </a:rPr>
              <a:t>4</a:t>
            </a:r>
            <a:r>
              <a:rPr kumimoji="1" lang="zh-CN" altLang="en-US" b="1">
                <a:solidFill>
                  <a:srgbClr val="008000"/>
                </a:solidFill>
              </a:rPr>
              <a:t>和</a:t>
            </a:r>
            <a:r>
              <a:rPr kumimoji="1" lang="en-US" altLang="zh-CN" b="1">
                <a:solidFill>
                  <a:srgbClr val="008000"/>
                </a:solidFill>
              </a:rPr>
              <a:t>υ</a:t>
            </a:r>
            <a:r>
              <a:rPr kumimoji="1" lang="en-US" altLang="zh-CN" b="1" baseline="-30000">
                <a:solidFill>
                  <a:srgbClr val="008000"/>
                </a:solidFill>
              </a:rPr>
              <a:t>3</a:t>
            </a:r>
            <a:r>
              <a:rPr kumimoji="1" lang="en-US" altLang="zh-CN" b="1">
                <a:solidFill>
                  <a:srgbClr val="008000"/>
                </a:solidFill>
              </a:rPr>
              <a:t>υ</a:t>
            </a:r>
            <a:r>
              <a:rPr kumimoji="1" lang="en-US" altLang="zh-CN" b="1" baseline="-30000">
                <a:solidFill>
                  <a:srgbClr val="008000"/>
                </a:solidFill>
              </a:rPr>
              <a:t>4</a:t>
            </a:r>
            <a:r>
              <a:rPr kumimoji="1" lang="zh-CN" altLang="en-US" b="1">
                <a:solidFill>
                  <a:srgbClr val="008000"/>
                </a:solidFill>
              </a:rPr>
              <a:t>只能是虚线</a:t>
            </a:r>
            <a:r>
              <a:rPr kumimoji="1" lang="zh-CN" altLang="en-US" b="1"/>
              <a:t> ，否则得证</a:t>
            </a:r>
          </a:p>
        </p:txBody>
      </p:sp>
      <p:sp>
        <p:nvSpPr>
          <p:cNvPr id="30775" name="Rectangle 55"/>
          <p:cNvSpPr>
            <a:spLocks noChangeArrowheads="1"/>
          </p:cNvSpPr>
          <p:nvPr/>
        </p:nvSpPr>
        <p:spPr bwMode="auto">
          <a:xfrm>
            <a:off x="228600" y="3962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但这样三角形</a:t>
            </a:r>
            <a:r>
              <a:rPr kumimoji="1" lang="en-US" altLang="zh-CN" b="1"/>
              <a:t>υ</a:t>
            </a:r>
            <a:r>
              <a:rPr kumimoji="1" lang="en-US" altLang="zh-CN" b="1" baseline="-30000"/>
              <a:t>2</a:t>
            </a:r>
            <a:r>
              <a:rPr kumimoji="1" lang="en-US" altLang="zh-CN" b="1"/>
              <a:t>υ</a:t>
            </a:r>
            <a:r>
              <a:rPr kumimoji="1" lang="en-US" altLang="zh-CN" b="1" baseline="-30000"/>
              <a:t>3</a:t>
            </a:r>
            <a:r>
              <a:rPr kumimoji="1" lang="en-US" altLang="zh-CN" b="1"/>
              <a:t>υ</a:t>
            </a:r>
            <a:r>
              <a:rPr kumimoji="1" lang="en-US" altLang="zh-CN" b="1" baseline="-30000"/>
              <a:t>4</a:t>
            </a:r>
            <a:r>
              <a:rPr kumimoji="1" lang="zh-CN" altLang="en-US" b="1"/>
              <a:t>的三边均为虚线 </a:t>
            </a:r>
          </a:p>
        </p:txBody>
      </p:sp>
      <p:grpSp>
        <p:nvGrpSpPr>
          <p:cNvPr id="30830" name="Group 110"/>
          <p:cNvGrpSpPr>
            <a:grpSpLocks/>
          </p:cNvGrpSpPr>
          <p:nvPr/>
        </p:nvGrpSpPr>
        <p:grpSpPr bwMode="auto">
          <a:xfrm>
            <a:off x="228600" y="914400"/>
            <a:ext cx="9144000" cy="1600200"/>
            <a:chOff x="0" y="576"/>
            <a:chExt cx="5760" cy="1008"/>
          </a:xfrm>
        </p:grpSpPr>
        <p:sp>
          <p:nvSpPr>
            <p:cNvPr id="30765" name="Rectangle 45"/>
            <p:cNvSpPr>
              <a:spLocks noChangeArrowheads="1"/>
            </p:cNvSpPr>
            <p:nvPr/>
          </p:nvSpPr>
          <p:spPr bwMode="auto">
            <a:xfrm>
              <a:off x="0" y="1296"/>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不妨取</a:t>
              </a:r>
              <a:r>
                <a:rPr lang="en-US" altLang="zh-CN" b="1"/>
                <a:t>υ</a:t>
              </a:r>
              <a:r>
                <a:rPr lang="en-US" altLang="zh-CN" b="1" baseline="-30000"/>
                <a:t>1</a:t>
              </a:r>
              <a:r>
                <a:rPr lang="en-US" altLang="zh-CN" b="1"/>
                <a:t> υ</a:t>
              </a:r>
              <a:r>
                <a:rPr lang="en-US" altLang="zh-CN" b="1" baseline="-30000"/>
                <a:t>2 </a:t>
              </a:r>
              <a:r>
                <a:rPr lang="zh-CN" altLang="en-US" b="1"/>
                <a:t>、</a:t>
              </a:r>
              <a:r>
                <a:rPr lang="zh-CN" altLang="en-US" b="1" baseline="-30000"/>
                <a:t> </a:t>
              </a:r>
              <a:r>
                <a:rPr lang="en-US" altLang="zh-CN" b="1"/>
                <a:t>υ</a:t>
              </a:r>
              <a:r>
                <a:rPr lang="en-US" altLang="zh-CN" b="1" baseline="-30000"/>
                <a:t>1</a:t>
              </a:r>
              <a:r>
                <a:rPr lang="en-US" altLang="zh-CN" b="1"/>
                <a:t> υ</a:t>
              </a:r>
              <a:r>
                <a:rPr lang="en-US" altLang="zh-CN" b="1" baseline="-30000"/>
                <a:t>3 </a:t>
              </a:r>
              <a:r>
                <a:rPr lang="zh-CN" altLang="en-US" b="1"/>
                <a:t>、</a:t>
              </a:r>
              <a:r>
                <a:rPr lang="zh-CN" altLang="en-US" b="1" baseline="-30000"/>
                <a:t> </a:t>
              </a:r>
              <a:r>
                <a:rPr lang="en-US" altLang="zh-CN" b="1"/>
                <a:t>υ</a:t>
              </a:r>
              <a:r>
                <a:rPr lang="en-US" altLang="zh-CN" b="1" baseline="-30000"/>
                <a:t>1</a:t>
              </a:r>
              <a:r>
                <a:rPr lang="en-US" altLang="zh-CN" b="1"/>
                <a:t> υ</a:t>
              </a:r>
              <a:r>
                <a:rPr lang="en-US" altLang="zh-CN" b="1" baseline="-30000"/>
                <a:t>4</a:t>
              </a:r>
              <a:r>
                <a:rPr lang="en-US" altLang="zh-CN" b="1"/>
                <a:t> </a:t>
              </a:r>
              <a:r>
                <a:rPr lang="zh-CN" altLang="en-US" b="1"/>
                <a:t>实线</a:t>
              </a:r>
            </a:p>
          </p:txBody>
        </p:sp>
        <p:grpSp>
          <p:nvGrpSpPr>
            <p:cNvPr id="30829" name="Group 109"/>
            <p:cNvGrpSpPr>
              <a:grpSpLocks/>
            </p:cNvGrpSpPr>
            <p:nvPr/>
          </p:nvGrpSpPr>
          <p:grpSpPr bwMode="auto">
            <a:xfrm>
              <a:off x="0" y="576"/>
              <a:ext cx="3360" cy="624"/>
              <a:chOff x="0" y="576"/>
              <a:chExt cx="3360" cy="624"/>
            </a:xfrm>
          </p:grpSpPr>
          <p:sp>
            <p:nvSpPr>
              <p:cNvPr id="30741" name="Text Box 21"/>
              <p:cNvSpPr txBox="1">
                <a:spLocks noChangeArrowheads="1"/>
              </p:cNvSpPr>
              <p:nvPr/>
            </p:nvSpPr>
            <p:spPr bwMode="auto">
              <a:xfrm>
                <a:off x="0" y="576"/>
                <a:ext cx="3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rPr>
                  <a:t>与</a:t>
                </a:r>
                <a:r>
                  <a:rPr lang="en-US" altLang="zh-CN" b="1">
                    <a:latin typeface="楷体_GB2312" pitchFamily="49" charset="-122"/>
                  </a:rPr>
                  <a:t>υ</a:t>
                </a:r>
                <a:r>
                  <a:rPr lang="en-US" altLang="zh-CN" b="1" baseline="-30000">
                    <a:latin typeface="楷体_GB2312" pitchFamily="49" charset="-122"/>
                  </a:rPr>
                  <a:t>1</a:t>
                </a:r>
                <a:r>
                  <a:rPr lang="zh-CN" altLang="en-US" b="1">
                    <a:latin typeface="楷体_GB2312" pitchFamily="49" charset="-122"/>
                  </a:rPr>
                  <a:t>相连的边必然有：</a:t>
                </a:r>
              </a:p>
            </p:txBody>
          </p:sp>
          <p:sp>
            <p:nvSpPr>
              <p:cNvPr id="30800" name="Rectangle 80"/>
              <p:cNvSpPr>
                <a:spLocks noChangeArrowheads="1"/>
              </p:cNvSpPr>
              <p:nvPr/>
            </p:nvSpPr>
            <p:spPr bwMode="auto">
              <a:xfrm>
                <a:off x="0" y="912"/>
                <a:ext cx="3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solidFill>
                      <a:srgbClr val="008000"/>
                    </a:solidFill>
                    <a:latin typeface="楷体_GB2312" pitchFamily="49" charset="-122"/>
                  </a:rPr>
                  <a:t>实线条数不小于</a:t>
                </a:r>
                <a:r>
                  <a:rPr lang="en-US" altLang="zh-CN" b="1">
                    <a:solidFill>
                      <a:srgbClr val="008000"/>
                    </a:solidFill>
                    <a:latin typeface="楷体_GB2312" pitchFamily="49" charset="-122"/>
                  </a:rPr>
                  <a:t>3</a:t>
                </a:r>
                <a:r>
                  <a:rPr lang="zh-CN" altLang="en-US" b="1">
                    <a:solidFill>
                      <a:srgbClr val="008000"/>
                    </a:solidFill>
                    <a:latin typeface="楷体_GB2312" pitchFamily="49" charset="-122"/>
                  </a:rPr>
                  <a:t>或虚线条数不小于</a:t>
                </a:r>
                <a:r>
                  <a:rPr lang="en-US" altLang="zh-CN" b="1">
                    <a:solidFill>
                      <a:srgbClr val="008000"/>
                    </a:solidFill>
                    <a:latin typeface="楷体_GB2312" pitchFamily="49" charset="-122"/>
                  </a:rPr>
                  <a:t>3</a:t>
                </a:r>
              </a:p>
            </p:txBody>
          </p:sp>
        </p:grpSp>
      </p:grpSp>
      <p:sp>
        <p:nvSpPr>
          <p:cNvPr id="30803" name="Line 83"/>
          <p:cNvSpPr>
            <a:spLocks noChangeShapeType="1"/>
          </p:cNvSpPr>
          <p:nvPr/>
        </p:nvSpPr>
        <p:spPr bwMode="auto">
          <a:xfrm flipH="1">
            <a:off x="5943600" y="3962400"/>
            <a:ext cx="198120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4" name="Line 84"/>
          <p:cNvSpPr>
            <a:spLocks noChangeShapeType="1"/>
          </p:cNvSpPr>
          <p:nvPr/>
        </p:nvSpPr>
        <p:spPr bwMode="auto">
          <a:xfrm flipH="1">
            <a:off x="6878638" y="3962400"/>
            <a:ext cx="1046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5" name="Line 85"/>
          <p:cNvSpPr>
            <a:spLocks noChangeShapeType="1"/>
          </p:cNvSpPr>
          <p:nvPr/>
        </p:nvSpPr>
        <p:spPr bwMode="auto">
          <a:xfrm flipH="1">
            <a:off x="6713538" y="3962400"/>
            <a:ext cx="1211262"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15" name="Group 95"/>
          <p:cNvGrpSpPr>
            <a:grpSpLocks/>
          </p:cNvGrpSpPr>
          <p:nvPr/>
        </p:nvGrpSpPr>
        <p:grpSpPr bwMode="auto">
          <a:xfrm>
            <a:off x="5943600" y="3962400"/>
            <a:ext cx="914400" cy="2133600"/>
            <a:chOff x="3744" y="2496"/>
            <a:chExt cx="576" cy="1344"/>
          </a:xfrm>
        </p:grpSpPr>
        <p:sp>
          <p:nvSpPr>
            <p:cNvPr id="30812" name="Line 92"/>
            <p:cNvSpPr>
              <a:spLocks noChangeShapeType="1"/>
            </p:cNvSpPr>
            <p:nvPr/>
          </p:nvSpPr>
          <p:spPr bwMode="auto">
            <a:xfrm flipH="1">
              <a:off x="3744" y="2496"/>
              <a:ext cx="576" cy="72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3" name="Line 93"/>
            <p:cNvSpPr>
              <a:spLocks noChangeShapeType="1"/>
            </p:cNvSpPr>
            <p:nvPr/>
          </p:nvSpPr>
          <p:spPr bwMode="auto">
            <a:xfrm>
              <a:off x="3744" y="3216"/>
              <a:ext cx="480" cy="6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4" name="Line 94"/>
            <p:cNvSpPr>
              <a:spLocks noChangeShapeType="1"/>
            </p:cNvSpPr>
            <p:nvPr/>
          </p:nvSpPr>
          <p:spPr bwMode="auto">
            <a:xfrm flipV="1">
              <a:off x="4224" y="2496"/>
              <a:ext cx="96" cy="13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817" name="Line 97"/>
          <p:cNvSpPr>
            <a:spLocks noChangeShapeType="1"/>
          </p:cNvSpPr>
          <p:nvPr/>
        </p:nvSpPr>
        <p:spPr bwMode="auto">
          <a:xfrm flipH="1">
            <a:off x="5943600" y="3962400"/>
            <a:ext cx="914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8" name="Line 98"/>
          <p:cNvSpPr>
            <a:spLocks noChangeShapeType="1"/>
          </p:cNvSpPr>
          <p:nvPr/>
        </p:nvSpPr>
        <p:spPr bwMode="auto">
          <a:xfrm>
            <a:off x="5943600" y="5105400"/>
            <a:ext cx="762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9" name="Line 99"/>
          <p:cNvSpPr>
            <a:spLocks noChangeShapeType="1"/>
          </p:cNvSpPr>
          <p:nvPr/>
        </p:nvSpPr>
        <p:spPr bwMode="auto">
          <a:xfrm flipV="1">
            <a:off x="6705600" y="3962400"/>
            <a:ext cx="1524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832" name="Picture 112" descr="BS02064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4800600"/>
            <a:ext cx="1600200" cy="1592263"/>
          </a:xfrm>
          <a:prstGeom prst="rect">
            <a:avLst/>
          </a:prstGeom>
          <a:noFill/>
          <a:extLst>
            <a:ext uri="{909E8E84-426E-40DD-AFC4-6F175D3DCCD1}">
              <a14:hiddenFill xmlns:a14="http://schemas.microsoft.com/office/drawing/2010/main">
                <a:solidFill>
                  <a:srgbClr val="FFFFFF"/>
                </a:solidFill>
              </a14:hiddenFill>
            </a:ext>
          </a:extLst>
        </p:spPr>
      </p:pic>
      <p:sp>
        <p:nvSpPr>
          <p:cNvPr id="30833" name="AutoShape 113"/>
          <p:cNvSpPr>
            <a:spLocks noChangeArrowheads="1"/>
          </p:cNvSpPr>
          <p:nvPr/>
        </p:nvSpPr>
        <p:spPr bwMode="auto">
          <a:xfrm>
            <a:off x="914400" y="2514600"/>
            <a:ext cx="6400800" cy="1524000"/>
          </a:xfrm>
          <a:prstGeom prst="cloudCallout">
            <a:avLst>
              <a:gd name="adj1" fmla="val -48412"/>
              <a:gd name="adj2" fmla="val 123125"/>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b="1">
                <a:solidFill>
                  <a:srgbClr val="FF3300"/>
                </a:solidFill>
              </a:rPr>
              <a:t>拉姆齐问题也可这样叙述： </a:t>
            </a:r>
            <a:r>
              <a:rPr lang="en-US" altLang="zh-CN" b="1">
                <a:solidFill>
                  <a:srgbClr val="FF3300"/>
                </a:solidFill>
              </a:rPr>
              <a:t>6</a:t>
            </a:r>
            <a:r>
              <a:rPr lang="zh-CN" altLang="en-US" b="1">
                <a:solidFill>
                  <a:srgbClr val="FF3300"/>
                </a:solidFill>
              </a:rPr>
              <a:t>阶</a:t>
            </a:r>
            <a:r>
              <a:rPr lang="en-US" altLang="zh-CN" b="1">
                <a:solidFill>
                  <a:srgbClr val="FF3300"/>
                </a:solidFill>
              </a:rPr>
              <a:t>2</a:t>
            </a:r>
            <a:r>
              <a:rPr lang="zh-CN" altLang="en-US" b="1">
                <a:solidFill>
                  <a:srgbClr val="FF3300"/>
                </a:solidFill>
              </a:rPr>
              <a:t>色完全图中必含有</a:t>
            </a:r>
            <a:r>
              <a:rPr lang="en-US" altLang="zh-CN" b="1">
                <a:solidFill>
                  <a:srgbClr val="FF3300"/>
                </a:solidFill>
              </a:rPr>
              <a:t>3</a:t>
            </a:r>
            <a:r>
              <a:rPr lang="zh-CN" altLang="en-US" b="1">
                <a:solidFill>
                  <a:srgbClr val="FF3300"/>
                </a:solidFill>
              </a:rPr>
              <a:t>阶单色完全图。</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30830"/>
                                        </p:tgtEl>
                                        <p:attrNameLst>
                                          <p:attrName>style.visibility</p:attrName>
                                        </p:attrNameLst>
                                      </p:cBhvr>
                                      <p:to>
                                        <p:strVal val="visible"/>
                                      </p:to>
                                    </p:set>
                                    <p:anim calcmode="lin" valueType="num">
                                      <p:cBhvr additive="base">
                                        <p:cTn id="11" dur="500" fill="hold"/>
                                        <p:tgtEl>
                                          <p:spTgt spid="30830"/>
                                        </p:tgtEl>
                                        <p:attrNameLst>
                                          <p:attrName>ppt_x</p:attrName>
                                        </p:attrNameLst>
                                      </p:cBhvr>
                                      <p:tavLst>
                                        <p:tav tm="0">
                                          <p:val>
                                            <p:strVal val="0-#ppt_w/2"/>
                                          </p:val>
                                        </p:tav>
                                        <p:tav tm="100000">
                                          <p:val>
                                            <p:strVal val="#ppt_x"/>
                                          </p:val>
                                        </p:tav>
                                      </p:tavLst>
                                    </p:anim>
                                    <p:anim calcmode="lin" valueType="num">
                                      <p:cBhvr additive="base">
                                        <p:cTn id="12" dur="500" fill="hold"/>
                                        <p:tgtEl>
                                          <p:spTgt spid="308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0804"/>
                                        </p:tgtEl>
                                        <p:attrNameLst>
                                          <p:attrName>style.visibility</p:attrName>
                                        </p:attrNameLst>
                                      </p:cBhvr>
                                      <p:to>
                                        <p:strVal val="visible"/>
                                      </p:to>
                                    </p:set>
                                    <p:animEffect transition="in" filter="wipe(right)">
                                      <p:cBhvr>
                                        <p:cTn id="17" dur="500"/>
                                        <p:tgtEl>
                                          <p:spTgt spid="30804"/>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30826"/>
                                        </p:tgtEl>
                                        <p:attrNameLst>
                                          <p:attrName>style.visibility</p:attrName>
                                        </p:attrNameLst>
                                      </p:cBhvr>
                                      <p:to>
                                        <p:strVal val="visible"/>
                                      </p:to>
                                    </p:set>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0803"/>
                                        </p:tgtEl>
                                        <p:attrNameLst>
                                          <p:attrName>style.visibility</p:attrName>
                                        </p:attrNameLst>
                                      </p:cBhvr>
                                      <p:to>
                                        <p:strVal val="visible"/>
                                      </p:to>
                                    </p:set>
                                    <p:animEffect transition="in" filter="wipe(right)">
                                      <p:cBhvr>
                                        <p:cTn id="24" dur="500"/>
                                        <p:tgtEl>
                                          <p:spTgt spid="30803"/>
                                        </p:tgtEl>
                                      </p:cBhvr>
                                    </p:animEffect>
                                  </p:childTnLst>
                                  <p:subTnLs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par>
                          <p:cTn id="25" fill="hold" nodeType="afterGroup">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30827"/>
                                        </p:tgtEl>
                                        <p:attrNameLst>
                                          <p:attrName>style.visibility</p:attrName>
                                        </p:attrNameLst>
                                      </p:cBhvr>
                                      <p:to>
                                        <p:strVal val="visible"/>
                                      </p:to>
                                    </p:set>
                                  </p:childTnLst>
                                </p:cTn>
                              </p:par>
                            </p:childTnLst>
                          </p:cTn>
                        </p:par>
                        <p:par>
                          <p:cTn id="28" fill="hold" nodeType="afterGroup">
                            <p:stCondLst>
                              <p:cond delay="2000"/>
                            </p:stCondLst>
                            <p:childTnLst>
                              <p:par>
                                <p:cTn id="29" presetID="22" presetClass="entr" presetSubtype="2" fill="hold" grpId="0" nodeType="afterEffect">
                                  <p:stCondLst>
                                    <p:cond delay="0"/>
                                  </p:stCondLst>
                                  <p:childTnLst>
                                    <p:set>
                                      <p:cBhvr>
                                        <p:cTn id="30" dur="1" fill="hold">
                                          <p:stCondLst>
                                            <p:cond delay="0"/>
                                          </p:stCondLst>
                                        </p:cTn>
                                        <p:tgtEl>
                                          <p:spTgt spid="30805"/>
                                        </p:tgtEl>
                                        <p:attrNameLst>
                                          <p:attrName>style.visibility</p:attrName>
                                        </p:attrNameLst>
                                      </p:cBhvr>
                                      <p:to>
                                        <p:strVal val="visible"/>
                                      </p:to>
                                    </p:set>
                                    <p:animEffect transition="in" filter="wipe(right)">
                                      <p:cBhvr>
                                        <p:cTn id="31" dur="500"/>
                                        <p:tgtEl>
                                          <p:spTgt spid="30805"/>
                                        </p:tgtEl>
                                      </p:cBhvr>
                                    </p:animEffect>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308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0771"/>
                                        </p:tgtEl>
                                        <p:attrNameLst>
                                          <p:attrName>style.visibility</p:attrName>
                                        </p:attrNameLst>
                                      </p:cBhvr>
                                      <p:to>
                                        <p:strVal val="visible"/>
                                      </p:to>
                                    </p:set>
                                    <p:anim calcmode="lin" valueType="num">
                                      <p:cBhvr additive="base">
                                        <p:cTn id="39" dur="500" fill="hold"/>
                                        <p:tgtEl>
                                          <p:spTgt spid="30771"/>
                                        </p:tgtEl>
                                        <p:attrNameLst>
                                          <p:attrName>ppt_x</p:attrName>
                                        </p:attrNameLst>
                                      </p:cBhvr>
                                      <p:tavLst>
                                        <p:tav tm="0">
                                          <p:val>
                                            <p:strVal val="0-#ppt_w/2"/>
                                          </p:val>
                                        </p:tav>
                                        <p:tav tm="100000">
                                          <p:val>
                                            <p:strVal val="#ppt_x"/>
                                          </p:val>
                                        </p:tav>
                                      </p:tavLst>
                                    </p:anim>
                                    <p:anim calcmode="lin" valueType="num">
                                      <p:cBhvr additive="base">
                                        <p:cTn id="40" dur="500" fill="hold"/>
                                        <p:tgtEl>
                                          <p:spTgt spid="307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30817"/>
                                        </p:tgtEl>
                                        <p:attrNameLst>
                                          <p:attrName>style.visibility</p:attrName>
                                        </p:attrNameLst>
                                      </p:cBhvr>
                                      <p:to>
                                        <p:strVal val="visible"/>
                                      </p:to>
                                    </p:set>
                                    <p:animEffect transition="in" filter="wipe(right)">
                                      <p:cBhvr>
                                        <p:cTn id="45" dur="500"/>
                                        <p:tgtEl>
                                          <p:spTgt spid="30817"/>
                                        </p:tgtEl>
                                      </p:cBhvr>
                                    </p:animEffect>
                                  </p:childTnLst>
                                  <p:subTnLst>
                                    <p:set>
                                      <p:cBhvr override="childStyle">
                                        <p:cTn dur="1" fill="hold" display="0" masterRel="nextClick" afterEffect="1"/>
                                        <p:tgtEl>
                                          <p:spTgt spid="30817"/>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4" name="ricochet.wav"/>
                                        </p:tgtEl>
                                      </p:cMediaNode>
                                    </p:audio>
                                  </p:subTnLst>
                                </p:cTn>
                              </p:par>
                            </p:childTnLst>
                          </p:cTn>
                        </p:par>
                        <p:par>
                          <p:cTn id="46" fill="hold" nodeType="afterGroup">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30819"/>
                                        </p:tgtEl>
                                        <p:attrNameLst>
                                          <p:attrName>style.visibility</p:attrName>
                                        </p:attrNameLst>
                                      </p:cBhvr>
                                      <p:to>
                                        <p:strVal val="visible"/>
                                      </p:to>
                                    </p:set>
                                    <p:animEffect transition="in" filter="wipe(right)">
                                      <p:cBhvr>
                                        <p:cTn id="49" dur="500"/>
                                        <p:tgtEl>
                                          <p:spTgt spid="30819"/>
                                        </p:tgtEl>
                                      </p:cBhvr>
                                    </p:animEffect>
                                  </p:childTnLst>
                                  <p:subTnLst>
                                    <p:set>
                                      <p:cBhvr override="childStyle">
                                        <p:cTn dur="1" fill="hold" display="0" masterRel="nextClick" afterEffect="1"/>
                                        <p:tgtEl>
                                          <p:spTgt spid="30819"/>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4" name="ricochet.wav"/>
                                        </p:tgtEl>
                                      </p:cMediaNode>
                                    </p:audio>
                                  </p:sub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30818"/>
                                        </p:tgtEl>
                                        <p:attrNameLst>
                                          <p:attrName>style.visibility</p:attrName>
                                        </p:attrNameLst>
                                      </p:cBhvr>
                                      <p:to>
                                        <p:strVal val="visible"/>
                                      </p:to>
                                    </p:set>
                                    <p:animEffect transition="in" filter="wipe(up)">
                                      <p:cBhvr>
                                        <p:cTn id="53" dur="500"/>
                                        <p:tgtEl>
                                          <p:spTgt spid="30818"/>
                                        </p:tgtEl>
                                      </p:cBhvr>
                                    </p:animEffect>
                                  </p:childTnLst>
                                  <p:subTnLst>
                                    <p:set>
                                      <p:cBhvr override="childStyle">
                                        <p:cTn dur="1" fill="hold" display="0" masterRel="nextClick" afterEffect="1"/>
                                        <p:tgtEl>
                                          <p:spTgt spid="30818"/>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ricochet.wav"/>
                                        </p:tgtEl>
                                      </p:cMediaNode>
                                    </p:audio>
                                  </p:subTnLst>
                                </p:cTn>
                              </p:par>
                            </p:childTnLst>
                          </p:cTn>
                        </p:par>
                        <p:par>
                          <p:cTn id="54" fill="hold" nodeType="afterGroup">
                            <p:stCondLst>
                              <p:cond delay="1500"/>
                            </p:stCondLst>
                            <p:childTnLst>
                              <p:par>
                                <p:cTn id="55" presetID="1" presetClass="entr" presetSubtype="0" fill="hold" grpId="0" nodeType="afterEffect">
                                  <p:stCondLst>
                                    <p:cond delay="0"/>
                                  </p:stCondLst>
                                  <p:childTnLst>
                                    <p:set>
                                      <p:cBhvr>
                                        <p:cTn id="56" dur="1" fill="hold">
                                          <p:stCondLst>
                                            <p:cond delay="499"/>
                                          </p:stCondLst>
                                        </p:cTn>
                                        <p:tgtEl>
                                          <p:spTgt spid="3077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077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30815"/>
                                        </p:tgtEl>
                                        <p:attrNameLst>
                                          <p:attrName>style.visibility</p:attrName>
                                        </p:attrNameLst>
                                      </p:cBhvr>
                                      <p:to>
                                        <p:strVal val="visible"/>
                                      </p:to>
                                    </p:set>
                                    <p:anim calcmode="lin" valueType="num">
                                      <p:cBhvr>
                                        <p:cTn id="65" dur="1000" fill="hold"/>
                                        <p:tgtEl>
                                          <p:spTgt spid="30815"/>
                                        </p:tgtEl>
                                        <p:attrNameLst>
                                          <p:attrName>ppt_w</p:attrName>
                                        </p:attrNameLst>
                                      </p:cBhvr>
                                      <p:tavLst>
                                        <p:tav tm="0">
                                          <p:val>
                                            <p:fltVal val="0"/>
                                          </p:val>
                                        </p:tav>
                                        <p:tav tm="100000">
                                          <p:val>
                                            <p:strVal val="#ppt_w"/>
                                          </p:val>
                                        </p:tav>
                                      </p:tavLst>
                                    </p:anim>
                                    <p:anim calcmode="lin" valueType="num">
                                      <p:cBhvr>
                                        <p:cTn id="66" dur="1000" fill="hold"/>
                                        <p:tgtEl>
                                          <p:spTgt spid="30815"/>
                                        </p:tgtEl>
                                        <p:attrNameLst>
                                          <p:attrName>ppt_h</p:attrName>
                                        </p:attrNameLst>
                                      </p:cBhvr>
                                      <p:tavLst>
                                        <p:tav tm="0">
                                          <p:val>
                                            <p:fltVal val="0"/>
                                          </p:val>
                                        </p:tav>
                                        <p:tav tm="100000">
                                          <p:val>
                                            <p:strVal val="#ppt_h"/>
                                          </p:val>
                                        </p:tav>
                                      </p:tavLst>
                                    </p:anim>
                                    <p:anim calcmode="lin" valueType="num">
                                      <p:cBhvr>
                                        <p:cTn id="67" dur="1000" fill="hold"/>
                                        <p:tgtEl>
                                          <p:spTgt spid="30815"/>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3081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63"/>
                                            </p:cond>
                                          </p:stCondLst>
                                          <p:endCondLst>
                                            <p:cond evt="onStopAudio" delay="0">
                                              <p:tgtEl>
                                                <p:sldTgt/>
                                              </p:tgtEl>
                                            </p:cond>
                                          </p:endCondLst>
                                        </p:cTn>
                                        <p:tgtEl>
                                          <p:sndTgt r:embed="rId5" name="drumroll.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30832"/>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0833"/>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 grpId="0" animBg="1" autoUpdateAnimBg="0"/>
      <p:bldP spid="30826" grpId="0" animBg="1" autoUpdateAnimBg="0"/>
      <p:bldP spid="30827" grpId="0" animBg="1" autoUpdateAnimBg="0"/>
      <p:bldP spid="30828" grpId="0" animBg="1" autoUpdateAnimBg="0"/>
      <p:bldP spid="30771" grpId="0" autoUpdateAnimBg="0"/>
      <p:bldP spid="30773" grpId="0" autoUpdateAnimBg="0"/>
      <p:bldP spid="30775" grpId="0" autoUpdateAnimBg="0"/>
      <p:bldP spid="30803" grpId="0" animBg="1"/>
      <p:bldP spid="30804" grpId="0" animBg="1"/>
      <p:bldP spid="30805" grpId="0" animBg="1"/>
      <p:bldP spid="30817" grpId="0" animBg="1"/>
      <p:bldP spid="30818" grpId="0" animBg="1"/>
      <p:bldP spid="30819" grpId="0" animBg="1"/>
      <p:bldP spid="30833"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457200" y="685800"/>
            <a:ext cx="8458200" cy="1081088"/>
            <a:chOff x="288" y="432"/>
            <a:chExt cx="5328" cy="681"/>
          </a:xfrm>
        </p:grpSpPr>
        <p:sp>
          <p:nvSpPr>
            <p:cNvPr id="90115" name="Rectangle 3"/>
            <p:cNvSpPr>
              <a:spLocks noChangeArrowheads="1"/>
            </p:cNvSpPr>
            <p:nvPr/>
          </p:nvSpPr>
          <p:spPr bwMode="auto">
            <a:xfrm>
              <a:off x="288" y="432"/>
              <a:ext cx="532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en-US" altLang="zh-CN" sz="2000" b="1">
                  <a:latin typeface="楷体_GB2312" pitchFamily="49" charset="-122"/>
                </a:rPr>
                <a:t>(2)</a:t>
              </a:r>
              <a:r>
                <a:rPr kumimoji="1" lang="zh-CN" altLang="en-US" sz="2000" b="1">
                  <a:latin typeface="楷体_GB2312" pitchFamily="49" charset="-122"/>
                </a:rPr>
                <a:t>定义合作结果</a:t>
              </a:r>
              <a:r>
                <a:rPr kumimoji="1" lang="en-US" altLang="zh-CN" sz="2000" b="1">
                  <a:latin typeface="楷体_GB2312" pitchFamily="49" charset="-122"/>
                </a:rPr>
                <a:t>V</a:t>
              </a:r>
              <a:r>
                <a:rPr kumimoji="1" lang="zh-CN" altLang="en-US" sz="2000" b="1">
                  <a:latin typeface="楷体_GB2312" pitchFamily="49" charset="-122"/>
                </a:rPr>
                <a:t>（</a:t>
              </a:r>
              <a:r>
                <a:rPr kumimoji="1" lang="en-US" altLang="zh-CN" sz="2000" b="1">
                  <a:latin typeface="楷体_GB2312" pitchFamily="49" charset="-122"/>
                </a:rPr>
                <a:t>S</a:t>
              </a:r>
              <a:r>
                <a:rPr kumimoji="1" lang="zh-CN" altLang="en-US" sz="2000" b="1">
                  <a:latin typeface="楷体_GB2312" pitchFamily="49" charset="-122"/>
                </a:rPr>
                <a:t>）的分配为                   ，其中     表示第</a:t>
              </a:r>
              <a:r>
                <a:rPr kumimoji="1" lang="en-US" altLang="zh-CN" sz="2000" b="1">
                  <a:latin typeface="楷体_GB2312" pitchFamily="49" charset="-122"/>
                </a:rPr>
                <a:t>i</a:t>
              </a:r>
              <a:r>
                <a:rPr kumimoji="1" lang="zh-CN" altLang="en-US" sz="2000" b="1">
                  <a:latin typeface="楷体_GB2312" pitchFamily="49" charset="-122"/>
                </a:rPr>
                <a:t>人在这种合作下分配到的获利。显然，不同的合作应有不同的分配，问题归结为找出一个合理的分配原则     来，    被称为合作对策 </a:t>
              </a:r>
            </a:p>
          </p:txBody>
        </p:sp>
        <p:graphicFrame>
          <p:nvGraphicFramePr>
            <p:cNvPr id="90116" name="Object 4"/>
            <p:cNvGraphicFramePr>
              <a:graphicFrameLocks noChangeAspect="1"/>
            </p:cNvGraphicFramePr>
            <p:nvPr/>
          </p:nvGraphicFramePr>
          <p:xfrm>
            <a:off x="3024" y="480"/>
            <a:ext cx="1392" cy="240"/>
          </p:xfrm>
          <a:graphic>
            <a:graphicData uri="http://schemas.openxmlformats.org/presentationml/2006/ole">
              <mc:AlternateContent xmlns:mc="http://schemas.openxmlformats.org/markup-compatibility/2006">
                <mc:Choice xmlns:v="urn:schemas-microsoft-com:vml" Requires="v">
                  <p:oleObj spid="_x0000_s90129" name="公式" r:id="rId5" imgW="1625600" imgH="228600" progId="Equation.3">
                    <p:embed/>
                  </p:oleObj>
                </mc:Choice>
                <mc:Fallback>
                  <p:oleObj name="公式" r:id="rId5" imgW="16256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480"/>
                          <a:ext cx="139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5"/>
            <p:cNvGraphicFramePr>
              <a:graphicFrameLocks noChangeAspect="1"/>
            </p:cNvGraphicFramePr>
            <p:nvPr/>
          </p:nvGraphicFramePr>
          <p:xfrm>
            <a:off x="4992" y="432"/>
            <a:ext cx="384" cy="269"/>
          </p:xfrm>
          <a:graphic>
            <a:graphicData uri="http://schemas.openxmlformats.org/presentationml/2006/ole">
              <mc:AlternateContent xmlns:mc="http://schemas.openxmlformats.org/markup-compatibility/2006">
                <mc:Choice xmlns:v="urn:schemas-microsoft-com:vml" Requires="v">
                  <p:oleObj spid="_x0000_s90130" name="公式" r:id="rId7" imgW="393529" imgH="228501" progId="Equation.3">
                    <p:embed/>
                  </p:oleObj>
                </mc:Choice>
                <mc:Fallback>
                  <p:oleObj name="公式" r:id="rId7" imgW="393529"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 y="432"/>
                          <a:ext cx="384"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6"/>
            <p:cNvGraphicFramePr>
              <a:graphicFrameLocks noChangeAspect="1"/>
            </p:cNvGraphicFramePr>
            <p:nvPr/>
          </p:nvGraphicFramePr>
          <p:xfrm>
            <a:off x="3264" y="864"/>
            <a:ext cx="384" cy="249"/>
          </p:xfrm>
          <a:graphic>
            <a:graphicData uri="http://schemas.openxmlformats.org/presentationml/2006/ole">
              <mc:AlternateContent xmlns:mc="http://schemas.openxmlformats.org/markup-compatibility/2006">
                <mc:Choice xmlns:v="urn:schemas-microsoft-com:vml" Requires="v">
                  <p:oleObj spid="_x0000_s90131" name="公式" r:id="rId9" imgW="355292" imgH="203024" progId="Equation.3">
                    <p:embed/>
                  </p:oleObj>
                </mc:Choice>
                <mc:Fallback>
                  <p:oleObj name="公式" r:id="rId9" imgW="355292" imgH="20302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864"/>
                          <a:ext cx="38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9" name="Object 7"/>
            <p:cNvGraphicFramePr>
              <a:graphicFrameLocks noChangeAspect="1"/>
            </p:cNvGraphicFramePr>
            <p:nvPr/>
          </p:nvGraphicFramePr>
          <p:xfrm>
            <a:off x="3888" y="864"/>
            <a:ext cx="384" cy="249"/>
          </p:xfrm>
          <a:graphic>
            <a:graphicData uri="http://schemas.openxmlformats.org/presentationml/2006/ole">
              <mc:AlternateContent xmlns:mc="http://schemas.openxmlformats.org/markup-compatibility/2006">
                <mc:Choice xmlns:v="urn:schemas-microsoft-com:vml" Requires="v">
                  <p:oleObj spid="_x0000_s90132" name="公式" r:id="rId11" imgW="355292" imgH="203024" progId="Equation.3">
                    <p:embed/>
                  </p:oleObj>
                </mc:Choice>
                <mc:Fallback>
                  <p:oleObj name="公式" r:id="rId11" imgW="355292" imgH="2030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864"/>
                          <a:ext cx="38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0120" name="Group 8"/>
          <p:cNvGrpSpPr>
            <a:grpSpLocks/>
          </p:cNvGrpSpPr>
          <p:nvPr/>
        </p:nvGrpSpPr>
        <p:grpSpPr bwMode="auto">
          <a:xfrm>
            <a:off x="533400" y="3886200"/>
            <a:ext cx="8077200" cy="2227263"/>
            <a:chOff x="384" y="2640"/>
            <a:chExt cx="5088" cy="1403"/>
          </a:xfrm>
        </p:grpSpPr>
        <p:sp>
          <p:nvSpPr>
            <p:cNvPr id="90121" name="Rectangle 9" descr="白色大理石"/>
            <p:cNvSpPr>
              <a:spLocks noChangeArrowheads="1"/>
            </p:cNvSpPr>
            <p:nvPr/>
          </p:nvSpPr>
          <p:spPr bwMode="auto">
            <a:xfrm>
              <a:off x="384" y="2640"/>
              <a:ext cx="5088" cy="1403"/>
            </a:xfrm>
            <a:prstGeom prst="rect">
              <a:avLst/>
            </a:prstGeom>
            <a:blipFill dpi="0" rotWithShape="0">
              <a:blip r:embed="rId1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800" b="1">
                  <a:latin typeface="楷体_GB2312" pitchFamily="49" charset="-122"/>
                </a:rPr>
                <a:t>1953</a:t>
              </a:r>
              <a:r>
                <a:rPr kumimoji="1" lang="zh-CN" altLang="en-US" sz="2800" b="1">
                  <a:latin typeface="楷体_GB2312" pitchFamily="49" charset="-122"/>
                </a:rPr>
                <a:t>年</a:t>
              </a:r>
              <a:r>
                <a:rPr kumimoji="1" lang="en-US" altLang="zh-CN" sz="2800" b="1"/>
                <a:t>Shapley</a:t>
              </a:r>
              <a:r>
                <a:rPr kumimoji="1" lang="zh-CN" altLang="en-US" sz="2800" b="1">
                  <a:latin typeface="楷体_GB2312" pitchFamily="49" charset="-122"/>
                </a:rPr>
                <a:t>采用逻辑建模方法研究了这一问题。首先，他归纳出了几条合理分配原则    应当满足的基本性质（用公理形式表示），进而证明满足这些基本性质的合作对策    是唯一存在的，从而妥善地解决了问题。 </a:t>
              </a:r>
            </a:p>
          </p:txBody>
        </p:sp>
        <p:graphicFrame>
          <p:nvGraphicFramePr>
            <p:cNvPr id="90122" name="Object 10" descr="白色大理石"/>
            <p:cNvGraphicFramePr>
              <a:graphicFrameLocks noChangeAspect="1"/>
            </p:cNvGraphicFramePr>
            <p:nvPr/>
          </p:nvGraphicFramePr>
          <p:xfrm>
            <a:off x="4032" y="2928"/>
            <a:ext cx="528" cy="330"/>
          </p:xfrm>
          <a:graphic>
            <a:graphicData uri="http://schemas.openxmlformats.org/presentationml/2006/ole">
              <mc:AlternateContent xmlns:mc="http://schemas.openxmlformats.org/markup-compatibility/2006">
                <mc:Choice xmlns:v="urn:schemas-microsoft-com:vml" Requires="v">
                  <p:oleObj spid="_x0000_s90133" name="公式" r:id="rId13" imgW="355292" imgH="203024" progId="Equation.3">
                    <p:embed/>
                  </p:oleObj>
                </mc:Choice>
                <mc:Fallback>
                  <p:oleObj name="公式" r:id="rId13" imgW="355292" imgH="203024" progId="Equation.3">
                    <p:embed/>
                    <p:pic>
                      <p:nvPicPr>
                        <p:cNvPr id="0" name="Object 10" descr="白色大理石"/>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2928"/>
                          <a:ext cx="528" cy="330"/>
                        </a:xfrm>
                        <a:prstGeom prst="rect">
                          <a:avLst/>
                        </a:prstGeom>
                        <a:blipFill dpi="0" rotWithShape="0">
                          <a:blip r:embed="rId12"/>
                          <a:srcRect/>
                          <a:tile tx="0" ty="0" sx="100000" sy="100000" flip="none" algn="tl"/>
                        </a:blipFill>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90123" name="Object 11" descr="白色大理石"/>
            <p:cNvGraphicFramePr>
              <a:graphicFrameLocks noChangeAspect="1"/>
            </p:cNvGraphicFramePr>
            <p:nvPr/>
          </p:nvGraphicFramePr>
          <p:xfrm>
            <a:off x="2640" y="3456"/>
            <a:ext cx="528" cy="330"/>
          </p:xfrm>
          <a:graphic>
            <a:graphicData uri="http://schemas.openxmlformats.org/presentationml/2006/ole">
              <mc:AlternateContent xmlns:mc="http://schemas.openxmlformats.org/markup-compatibility/2006">
                <mc:Choice xmlns:v="urn:schemas-microsoft-com:vml" Requires="v">
                  <p:oleObj spid="_x0000_s90134" name="公式" r:id="rId14" imgW="355292" imgH="203024" progId="Equation.3">
                    <p:embed/>
                  </p:oleObj>
                </mc:Choice>
                <mc:Fallback>
                  <p:oleObj name="公式" r:id="rId14" imgW="355292" imgH="203024" progId="Equation.3">
                    <p:embed/>
                    <p:pic>
                      <p:nvPicPr>
                        <p:cNvPr id="0" name="Object 11" descr="白色大理石"/>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 y="3456"/>
                          <a:ext cx="528" cy="330"/>
                        </a:xfrm>
                        <a:prstGeom prst="rect">
                          <a:avLst/>
                        </a:prstGeom>
                        <a:blipFill dpi="0" rotWithShape="0">
                          <a:blip r:embed="rId12"/>
                          <a:srcRect/>
                          <a:tile tx="0" ty="0" sx="100000" sy="100000" flip="none" algn="tl"/>
                        </a:blipFill>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grpSp>
        <p:nvGrpSpPr>
          <p:cNvPr id="90124" name="Group 12"/>
          <p:cNvGrpSpPr>
            <a:grpSpLocks/>
          </p:cNvGrpSpPr>
          <p:nvPr/>
        </p:nvGrpSpPr>
        <p:grpSpPr bwMode="auto">
          <a:xfrm>
            <a:off x="152400" y="1905000"/>
            <a:ext cx="8763000" cy="1600200"/>
            <a:chOff x="96" y="1200"/>
            <a:chExt cx="5520" cy="1008"/>
          </a:xfrm>
        </p:grpSpPr>
        <p:grpSp>
          <p:nvGrpSpPr>
            <p:cNvPr id="90125" name="Group 13"/>
            <p:cNvGrpSpPr>
              <a:grpSpLocks/>
            </p:cNvGrpSpPr>
            <p:nvPr/>
          </p:nvGrpSpPr>
          <p:grpSpPr bwMode="auto">
            <a:xfrm>
              <a:off x="96" y="1200"/>
              <a:ext cx="5520" cy="1008"/>
              <a:chOff x="144" y="672"/>
              <a:chExt cx="5616" cy="1104"/>
            </a:xfrm>
          </p:grpSpPr>
          <p:sp>
            <p:nvSpPr>
              <p:cNvPr id="90126" name="Text Box 14"/>
              <p:cNvSpPr txBox="1">
                <a:spLocks noChangeArrowheads="1"/>
              </p:cNvSpPr>
              <p:nvPr/>
            </p:nvSpPr>
            <p:spPr bwMode="auto">
              <a:xfrm>
                <a:off x="720" y="864"/>
                <a:ext cx="504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rPr>
                  <a:t>是否存在</a:t>
                </a:r>
                <a:r>
                  <a:rPr kumimoji="1" lang="zh-CN" altLang="en-US" b="1">
                    <a:solidFill>
                      <a:srgbClr val="FF3300"/>
                    </a:solidFill>
                    <a:latin typeface="楷体_GB2312" pitchFamily="49" charset="-122"/>
                  </a:rPr>
                  <a:t>合理分配原则 </a:t>
                </a:r>
              </a:p>
            </p:txBody>
          </p:sp>
          <p:pic>
            <p:nvPicPr>
              <p:cNvPr id="90127" name="Picture 15" descr="AMCONFUS"/>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90128" name="Object 16"/>
            <p:cNvGraphicFramePr>
              <a:graphicFrameLocks noChangeAspect="1"/>
            </p:cNvGraphicFramePr>
            <p:nvPr/>
          </p:nvGraphicFramePr>
          <p:xfrm>
            <a:off x="2688" y="1392"/>
            <a:ext cx="384" cy="249"/>
          </p:xfrm>
          <a:graphic>
            <a:graphicData uri="http://schemas.openxmlformats.org/presentationml/2006/ole">
              <mc:AlternateContent xmlns:mc="http://schemas.openxmlformats.org/markup-compatibility/2006">
                <mc:Choice xmlns:v="urn:schemas-microsoft-com:vml" Requires="v">
                  <p:oleObj spid="_x0000_s90135" name="公式" r:id="rId16" imgW="355320" imgH="203040" progId="Equation.3">
                    <p:embed/>
                  </p:oleObj>
                </mc:Choice>
                <mc:Fallback>
                  <p:oleObj name="公式" r:id="rId16" imgW="355320" imgH="20304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88" y="1392"/>
                          <a:ext cx="38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strips(downRight)">
                                      <p:cBhvr>
                                        <p:cTn id="7" dur="500"/>
                                        <p:tgtEl>
                                          <p:spTgt spid="9011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0124"/>
                                        </p:tgtEl>
                                        <p:attrNameLst>
                                          <p:attrName>style.visibility</p:attrName>
                                        </p:attrNameLst>
                                      </p:cBhvr>
                                      <p:to>
                                        <p:strVal val="visible"/>
                                      </p:to>
                                    </p:set>
                                    <p:animEffect transition="in" filter="wipe(down)">
                                      <p:cBhvr>
                                        <p:cTn id="12" dur="500"/>
                                        <p:tgtEl>
                                          <p:spTgt spid="90124"/>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90120"/>
                                        </p:tgtEl>
                                        <p:attrNameLst>
                                          <p:attrName>style.visibility</p:attrName>
                                        </p:attrNameLst>
                                      </p:cBhvr>
                                      <p:to>
                                        <p:strVal val="visible"/>
                                      </p:to>
                                    </p:set>
                                    <p:animEffect transition="in" filter="barn(outVertical)">
                                      <p:cBhvr>
                                        <p:cTn id="17" dur="500"/>
                                        <p:tgtEl>
                                          <p:spTgt spid="90120"/>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0" y="228600"/>
            <a:ext cx="9144000" cy="884238"/>
            <a:chOff x="0" y="144"/>
            <a:chExt cx="5760" cy="557"/>
          </a:xfrm>
        </p:grpSpPr>
        <p:sp>
          <p:nvSpPr>
            <p:cNvPr id="91139" name="Rectangle 3"/>
            <p:cNvSpPr>
              <a:spLocks noChangeArrowheads="1"/>
            </p:cNvSpPr>
            <p:nvPr/>
          </p:nvSpPr>
          <p:spPr bwMode="auto">
            <a:xfrm>
              <a:off x="0" y="144"/>
              <a:ext cx="576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b="1">
                  <a:solidFill>
                    <a:srgbClr val="008000"/>
                  </a:solidFill>
                </a:rPr>
                <a:t>Shapley</a:t>
              </a:r>
              <a:r>
                <a:rPr kumimoji="1" lang="zh-CN" altLang="en-US" b="1">
                  <a:solidFill>
                    <a:srgbClr val="008000"/>
                  </a:solidFill>
                  <a:latin typeface="楷体_GB2312" pitchFamily="49" charset="-122"/>
                </a:rPr>
                <a:t>提出了以下公理：</a:t>
              </a:r>
            </a:p>
            <a:p>
              <a:pPr algn="just" eaLnBrk="0" hangingPunct="0"/>
              <a:r>
                <a:rPr kumimoji="1" lang="zh-CN" altLang="en-US" sz="2800" b="1">
                  <a:solidFill>
                    <a:srgbClr val="FF3300"/>
                  </a:solidFill>
                  <a:latin typeface="楷体_GB2312" pitchFamily="49" charset="-122"/>
                </a:rPr>
                <a:t>   </a:t>
              </a:r>
              <a:r>
                <a:rPr kumimoji="1" lang="zh-CN" altLang="en-US" sz="2000" b="1">
                  <a:latin typeface="楷体_GB2312" pitchFamily="49" charset="-122"/>
                </a:rPr>
                <a:t>设</a:t>
              </a:r>
              <a:r>
                <a:rPr kumimoji="1" lang="en-US" altLang="zh-CN" sz="2000" b="1"/>
                <a:t>V</a:t>
              </a:r>
              <a:r>
                <a:rPr kumimoji="1" lang="zh-CN" altLang="en-US" sz="2000" b="1">
                  <a:latin typeface="楷体_GB2312" pitchFamily="49" charset="-122"/>
                </a:rPr>
                <a:t>是</a:t>
              </a:r>
              <a:r>
                <a:rPr kumimoji="1" lang="en-US" altLang="zh-CN" sz="2000" b="1"/>
                <a:t>I</a:t>
              </a:r>
              <a:r>
                <a:rPr kumimoji="1" lang="zh-CN" altLang="en-US" sz="2000" b="1">
                  <a:latin typeface="楷体_GB2312" pitchFamily="49" charset="-122"/>
                </a:rPr>
                <a:t>上的特征函数，   是合作对策，则有</a:t>
              </a:r>
            </a:p>
          </p:txBody>
        </p:sp>
        <p:graphicFrame>
          <p:nvGraphicFramePr>
            <p:cNvPr id="91140" name="Object 4"/>
            <p:cNvGraphicFramePr>
              <a:graphicFrameLocks noChangeAspect="1"/>
            </p:cNvGraphicFramePr>
            <p:nvPr/>
          </p:nvGraphicFramePr>
          <p:xfrm>
            <a:off x="1920" y="462"/>
            <a:ext cx="336" cy="210"/>
          </p:xfrm>
          <a:graphic>
            <a:graphicData uri="http://schemas.openxmlformats.org/presentationml/2006/ole">
              <mc:AlternateContent xmlns:mc="http://schemas.openxmlformats.org/markup-compatibility/2006">
                <mc:Choice xmlns:v="urn:schemas-microsoft-com:vml" Requires="v">
                  <p:oleObj spid="_x0000_s91154" name="公式" r:id="rId6" imgW="355292" imgH="203024" progId="Equation.3">
                    <p:embed/>
                  </p:oleObj>
                </mc:Choice>
                <mc:Fallback>
                  <p:oleObj name="公式" r:id="rId6" imgW="355292" imgH="20302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462"/>
                          <a:ext cx="336"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41" name="AutoShape 5" descr="白色大理石"/>
          <p:cNvSpPr>
            <a:spLocks noChangeArrowheads="1"/>
          </p:cNvSpPr>
          <p:nvPr/>
        </p:nvSpPr>
        <p:spPr bwMode="auto">
          <a:xfrm>
            <a:off x="381000" y="1295400"/>
            <a:ext cx="1066800" cy="6096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公理</a:t>
            </a:r>
            <a:r>
              <a:rPr lang="en-US" altLang="zh-CN" b="1"/>
              <a:t>1</a:t>
            </a:r>
          </a:p>
        </p:txBody>
      </p:sp>
      <p:sp>
        <p:nvSpPr>
          <p:cNvPr id="91142" name="Rectangle 6"/>
          <p:cNvSpPr>
            <a:spLocks noChangeArrowheads="1"/>
          </p:cNvSpPr>
          <p:nvPr/>
        </p:nvSpPr>
        <p:spPr bwMode="auto">
          <a:xfrm>
            <a:off x="1524000" y="13716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合作获利对每人的分配与此人的标号无关。</a:t>
            </a:r>
            <a:r>
              <a:rPr kumimoji="1" lang="zh-CN" altLang="en-US">
                <a:latin typeface="楷体_GB2312" pitchFamily="49" charset="-122"/>
              </a:rPr>
              <a:t> </a:t>
            </a:r>
          </a:p>
        </p:txBody>
      </p:sp>
      <p:sp>
        <p:nvSpPr>
          <p:cNvPr id="91143" name="AutoShape 7" descr="白色大理石"/>
          <p:cNvSpPr>
            <a:spLocks noChangeArrowheads="1"/>
          </p:cNvSpPr>
          <p:nvPr/>
        </p:nvSpPr>
        <p:spPr bwMode="auto">
          <a:xfrm>
            <a:off x="381000" y="2514600"/>
            <a:ext cx="1066800" cy="6096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公理</a:t>
            </a:r>
            <a:r>
              <a:rPr lang="en-US" altLang="zh-CN" b="1"/>
              <a:t>2</a:t>
            </a:r>
          </a:p>
        </p:txBody>
      </p:sp>
      <p:grpSp>
        <p:nvGrpSpPr>
          <p:cNvPr id="91144" name="Group 8"/>
          <p:cNvGrpSpPr>
            <a:grpSpLocks/>
          </p:cNvGrpSpPr>
          <p:nvPr/>
        </p:nvGrpSpPr>
        <p:grpSpPr bwMode="auto">
          <a:xfrm>
            <a:off x="1371600" y="2438400"/>
            <a:ext cx="7391400" cy="806450"/>
            <a:chOff x="960" y="1536"/>
            <a:chExt cx="4656" cy="508"/>
          </a:xfrm>
        </p:grpSpPr>
        <p:sp>
          <p:nvSpPr>
            <p:cNvPr id="91145" name="Rectangle 9"/>
            <p:cNvSpPr>
              <a:spLocks noChangeArrowheads="1"/>
            </p:cNvSpPr>
            <p:nvPr/>
          </p:nvSpPr>
          <p:spPr bwMode="auto">
            <a:xfrm>
              <a:off x="960" y="1632"/>
              <a:ext cx="46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           </a:t>
              </a:r>
              <a:r>
                <a:rPr kumimoji="1" lang="zh-CN" altLang="en-US" b="1">
                  <a:latin typeface="楷体_GB2312" pitchFamily="49" charset="-122"/>
                </a:rPr>
                <a:t>，即每人分配数的总和等于总获利数。</a:t>
              </a:r>
            </a:p>
          </p:txBody>
        </p:sp>
        <p:graphicFrame>
          <p:nvGraphicFramePr>
            <p:cNvPr id="91146" name="Object 10"/>
            <p:cNvGraphicFramePr>
              <a:graphicFrameLocks noChangeAspect="1"/>
            </p:cNvGraphicFramePr>
            <p:nvPr/>
          </p:nvGraphicFramePr>
          <p:xfrm>
            <a:off x="1104" y="1536"/>
            <a:ext cx="996" cy="508"/>
          </p:xfrm>
          <a:graphic>
            <a:graphicData uri="http://schemas.openxmlformats.org/presentationml/2006/ole">
              <mc:AlternateContent xmlns:mc="http://schemas.openxmlformats.org/markup-compatibility/2006">
                <mc:Choice xmlns:v="urn:schemas-microsoft-com:vml" Requires="v">
                  <p:oleObj spid="_x0000_s91155" name="公式" r:id="rId9" imgW="1028254" imgH="431613" progId="Equation.3">
                    <p:embed/>
                  </p:oleObj>
                </mc:Choice>
                <mc:Fallback>
                  <p:oleObj name="公式" r:id="rId9" imgW="1028254" imgH="43161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1536"/>
                          <a:ext cx="996"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47" name="AutoShape 11" descr="白色大理石"/>
          <p:cNvSpPr>
            <a:spLocks noChangeArrowheads="1"/>
          </p:cNvSpPr>
          <p:nvPr/>
        </p:nvSpPr>
        <p:spPr bwMode="auto">
          <a:xfrm>
            <a:off x="381000" y="3810000"/>
            <a:ext cx="1066800" cy="6096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公理</a:t>
            </a:r>
            <a:r>
              <a:rPr lang="en-US" altLang="zh-CN" b="1"/>
              <a:t>3</a:t>
            </a:r>
          </a:p>
        </p:txBody>
      </p:sp>
      <p:grpSp>
        <p:nvGrpSpPr>
          <p:cNvPr id="91148" name="Group 12"/>
          <p:cNvGrpSpPr>
            <a:grpSpLocks/>
          </p:cNvGrpSpPr>
          <p:nvPr/>
        </p:nvGrpSpPr>
        <p:grpSpPr bwMode="auto">
          <a:xfrm>
            <a:off x="1600200" y="3886200"/>
            <a:ext cx="6172200" cy="852488"/>
            <a:chOff x="1008" y="2448"/>
            <a:chExt cx="3888" cy="537"/>
          </a:xfrm>
        </p:grpSpPr>
        <p:sp>
          <p:nvSpPr>
            <p:cNvPr id="91149" name="Rectangle 13"/>
            <p:cNvSpPr>
              <a:spLocks noChangeArrowheads="1"/>
            </p:cNvSpPr>
            <p:nvPr/>
          </p:nvSpPr>
          <p:spPr bwMode="auto">
            <a:xfrm>
              <a:off x="1008" y="2448"/>
              <a:ext cx="3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若对所有包含的</a:t>
              </a:r>
              <a:r>
                <a:rPr kumimoji="1" lang="en-US" altLang="zh-CN" b="1">
                  <a:latin typeface="楷体_GB2312" pitchFamily="49" charset="-122"/>
                </a:rPr>
                <a:t>i</a:t>
              </a:r>
              <a:r>
                <a:rPr kumimoji="1" lang="zh-CN" altLang="en-US" b="1">
                  <a:latin typeface="楷体_GB2312" pitchFamily="49" charset="-122"/>
                </a:rPr>
                <a:t>的子集</a:t>
              </a:r>
              <a:r>
                <a:rPr kumimoji="1" lang="en-US" altLang="zh-CN" b="1">
                  <a:latin typeface="楷体_GB2312" pitchFamily="49" charset="-122"/>
                </a:rPr>
                <a:t>S</a:t>
              </a:r>
              <a:r>
                <a:rPr kumimoji="1" lang="zh-CN" altLang="en-US" b="1">
                  <a:latin typeface="楷体_GB2312" pitchFamily="49" charset="-122"/>
                </a:rPr>
                <a:t>有： </a:t>
              </a:r>
            </a:p>
            <a:p>
              <a:r>
                <a:rPr kumimoji="1" lang="en-US" altLang="zh-CN" b="1">
                  <a:ea typeface="宋体" pitchFamily="2" charset="-122"/>
                </a:rPr>
                <a:t>V(S-{i})=V(S)</a:t>
              </a:r>
              <a:r>
                <a:rPr kumimoji="1" lang="zh-CN" altLang="en-US" b="1">
                  <a:ea typeface="宋体" pitchFamily="2" charset="-122"/>
                </a:rPr>
                <a:t>，</a:t>
              </a:r>
              <a:r>
                <a:rPr kumimoji="1" lang="zh-CN" altLang="en-US" b="1"/>
                <a:t>        </a:t>
              </a:r>
              <a:r>
                <a:rPr kumimoji="1" lang="en-US" altLang="zh-CN" b="1"/>
                <a:t>=0</a:t>
              </a:r>
              <a:r>
                <a:rPr kumimoji="1" lang="zh-CN" altLang="en-US" b="1"/>
                <a:t>。</a:t>
              </a:r>
            </a:p>
          </p:txBody>
        </p:sp>
        <p:graphicFrame>
          <p:nvGraphicFramePr>
            <p:cNvPr id="91150" name="Object 14"/>
            <p:cNvGraphicFramePr>
              <a:graphicFrameLocks noChangeAspect="1"/>
            </p:cNvGraphicFramePr>
            <p:nvPr/>
          </p:nvGraphicFramePr>
          <p:xfrm>
            <a:off x="2256" y="2688"/>
            <a:ext cx="507" cy="297"/>
          </p:xfrm>
          <a:graphic>
            <a:graphicData uri="http://schemas.openxmlformats.org/presentationml/2006/ole">
              <mc:AlternateContent xmlns:mc="http://schemas.openxmlformats.org/markup-compatibility/2006">
                <mc:Choice xmlns:v="urn:schemas-microsoft-com:vml" Requires="v">
                  <p:oleObj spid="_x0000_s91156" name="公式" r:id="rId11" imgW="393529" imgH="228501" progId="Equation.3">
                    <p:embed/>
                  </p:oleObj>
                </mc:Choice>
                <mc:Fallback>
                  <p:oleObj name="公式" r:id="rId11" imgW="393529" imgH="228501"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6" y="2688"/>
                          <a:ext cx="507"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51" name="AutoShape 15"/>
          <p:cNvSpPr>
            <a:spLocks noChangeArrowheads="1"/>
          </p:cNvSpPr>
          <p:nvPr/>
        </p:nvSpPr>
        <p:spPr bwMode="auto">
          <a:xfrm>
            <a:off x="2971800" y="2514600"/>
            <a:ext cx="5334000" cy="914400"/>
          </a:xfrm>
          <a:prstGeom prst="wedgeRoundRectCallout">
            <a:avLst>
              <a:gd name="adj1" fmla="val -40000"/>
              <a:gd name="adj2" fmla="val 17274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楷体_GB2312" pitchFamily="49" charset="-122"/>
              </a:rPr>
              <a:t>即若第</a:t>
            </a:r>
            <a:r>
              <a:rPr lang="en-US" altLang="zh-CN" b="1"/>
              <a:t>i</a:t>
            </a:r>
            <a:r>
              <a:rPr lang="zh-CN" altLang="en-US" sz="2000" b="1">
                <a:latin typeface="楷体_GB2312" pitchFamily="49" charset="-122"/>
              </a:rPr>
              <a:t>人在他参加的任一合作中均不</a:t>
            </a:r>
          </a:p>
          <a:p>
            <a:pPr algn="ctr"/>
            <a:r>
              <a:rPr lang="zh-CN" altLang="en-US" sz="2000" b="1">
                <a:latin typeface="楷体_GB2312" pitchFamily="49" charset="-122"/>
              </a:rPr>
              <a:t>作出任何贡献，则他不应从合作中获利 </a:t>
            </a:r>
          </a:p>
        </p:txBody>
      </p:sp>
      <p:sp>
        <p:nvSpPr>
          <p:cNvPr id="91152" name="AutoShape 16" descr="白色大理石"/>
          <p:cNvSpPr>
            <a:spLocks noChangeArrowheads="1"/>
          </p:cNvSpPr>
          <p:nvPr/>
        </p:nvSpPr>
        <p:spPr bwMode="auto">
          <a:xfrm>
            <a:off x="381000" y="5105400"/>
            <a:ext cx="1066800" cy="6096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公理</a:t>
            </a:r>
            <a:r>
              <a:rPr lang="en-US" altLang="zh-CN" b="1"/>
              <a:t>4</a:t>
            </a:r>
          </a:p>
        </p:txBody>
      </p:sp>
      <p:sp>
        <p:nvSpPr>
          <p:cNvPr id="91153" name="Rectangle 17"/>
          <p:cNvSpPr>
            <a:spLocks noChangeArrowheads="1"/>
          </p:cNvSpPr>
          <p:nvPr/>
        </p:nvSpPr>
        <p:spPr bwMode="auto">
          <a:xfrm>
            <a:off x="1524000" y="5181600"/>
            <a:ext cx="617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若此</a:t>
            </a:r>
            <a:r>
              <a:rPr kumimoji="1" lang="en-US" altLang="zh-CN" b="1">
                <a:latin typeface="楷体_GB2312" pitchFamily="49" charset="-122"/>
              </a:rPr>
              <a:t>n</a:t>
            </a:r>
            <a:r>
              <a:rPr kumimoji="1" lang="zh-CN" altLang="en-US" b="1">
                <a:latin typeface="楷体_GB2312" pitchFamily="49" charset="-122"/>
              </a:rPr>
              <a:t>个人同时进行两项互不影响的合作，则两项合作的分配也应互不影响，每人的分配额即两项合作单独进行时应分配数的和</a:t>
            </a:r>
            <a:r>
              <a:rPr kumimoji="1" lang="zh-CN" altLang="en-US" b="1">
                <a:latin typeface="宋体" pitchFamily="2" charset="-122"/>
                <a:ea typeface="宋体" pitchFamily="2" charset="-122"/>
              </a:rPr>
              <a:t>。</a:t>
            </a:r>
            <a:r>
              <a:rPr kumimoji="1" lang="zh-CN" altLang="en-US" b="1">
                <a:latin typeface="楷体_GB2312" pitchFamily="49" charset="-122"/>
              </a:rPr>
              <a:t>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p:cTn id="7" dur="500" fill="hold"/>
                                        <p:tgtEl>
                                          <p:spTgt spid="91141"/>
                                        </p:tgtEl>
                                        <p:attrNameLst>
                                          <p:attrName>ppt_x</p:attrName>
                                        </p:attrNameLst>
                                      </p:cBhvr>
                                      <p:tavLst>
                                        <p:tav tm="0">
                                          <p:val>
                                            <p:strVal val="#ppt_x"/>
                                          </p:val>
                                        </p:tav>
                                        <p:tav tm="100000">
                                          <p:val>
                                            <p:strVal val="#ppt_x"/>
                                          </p:val>
                                        </p:tav>
                                      </p:tavLst>
                                    </p:anim>
                                    <p:anim calcmode="lin" valueType="num">
                                      <p:cBhvr>
                                        <p:cTn id="8" dur="500" fill="hold"/>
                                        <p:tgtEl>
                                          <p:spTgt spid="91141"/>
                                        </p:tgtEl>
                                        <p:attrNameLst>
                                          <p:attrName>ppt_y</p:attrName>
                                        </p:attrNameLst>
                                      </p:cBhvr>
                                      <p:tavLst>
                                        <p:tav tm="0">
                                          <p:val>
                                            <p:strVal val="#ppt_y-#ppt_h/2"/>
                                          </p:val>
                                        </p:tav>
                                        <p:tav tm="100000">
                                          <p:val>
                                            <p:strVal val="#ppt_y"/>
                                          </p:val>
                                        </p:tav>
                                      </p:tavLst>
                                    </p:anim>
                                    <p:anim calcmode="lin" valueType="num">
                                      <p:cBhvr>
                                        <p:cTn id="9" dur="500" fill="hold"/>
                                        <p:tgtEl>
                                          <p:spTgt spid="91141"/>
                                        </p:tgtEl>
                                        <p:attrNameLst>
                                          <p:attrName>ppt_w</p:attrName>
                                        </p:attrNameLst>
                                      </p:cBhvr>
                                      <p:tavLst>
                                        <p:tav tm="0">
                                          <p:val>
                                            <p:strVal val="#ppt_w"/>
                                          </p:val>
                                        </p:tav>
                                        <p:tav tm="100000">
                                          <p:val>
                                            <p:strVal val="#ppt_w"/>
                                          </p:val>
                                        </p:tav>
                                      </p:tavLst>
                                    </p:anim>
                                    <p:anim calcmode="lin" valueType="num">
                                      <p:cBhvr>
                                        <p:cTn id="10" dur="500" fill="hold"/>
                                        <p:tgtEl>
                                          <p:spTgt spid="911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11" fill="hold" nodeType="afterGroup">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91142"/>
                                        </p:tgtEl>
                                        <p:attrNameLst>
                                          <p:attrName>style.visibility</p:attrName>
                                        </p:attrNameLst>
                                      </p:cBhvr>
                                      <p:to>
                                        <p:strVal val="visible"/>
                                      </p:to>
                                    </p:set>
                                    <p:animEffect transition="in" filter="barn(outVertical)">
                                      <p:cBhvr>
                                        <p:cTn id="14" dur="500"/>
                                        <p:tgtEl>
                                          <p:spTgt spid="91142"/>
                                        </p:tgtEl>
                                      </p:cBhvr>
                                    </p:animEffect>
                                  </p:childTnLst>
                                  <p:subTnLst>
                                    <p:audio>
                                      <p:cMediaNode>
                                        <p:cTn display="0" masterRel="sameClick">
                                          <p:stCondLst>
                                            <p:cond evt="begin" delay="0">
                                              <p:tn val="12"/>
                                            </p:cond>
                                          </p:stCondLst>
                                          <p:endCondLst>
                                            <p:cond evt="onStopAudio" delay="0">
                                              <p:tgtEl>
                                                <p:sldTgt/>
                                              </p:tgtEl>
                                            </p:cond>
                                          </p:endCondLst>
                                        </p:cTn>
                                        <p:tgtEl>
                                          <p:sndTgt r:embed="rId4" name="lase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91143"/>
                                        </p:tgtEl>
                                        <p:attrNameLst>
                                          <p:attrName>style.visibility</p:attrName>
                                        </p:attrNameLst>
                                      </p:cBhvr>
                                      <p:to>
                                        <p:strVal val="visible"/>
                                      </p:to>
                                    </p:set>
                                    <p:anim calcmode="lin" valueType="num">
                                      <p:cBhvr>
                                        <p:cTn id="19" dur="500" fill="hold"/>
                                        <p:tgtEl>
                                          <p:spTgt spid="91143"/>
                                        </p:tgtEl>
                                        <p:attrNameLst>
                                          <p:attrName>ppt_x</p:attrName>
                                        </p:attrNameLst>
                                      </p:cBhvr>
                                      <p:tavLst>
                                        <p:tav tm="0">
                                          <p:val>
                                            <p:strVal val="#ppt_x"/>
                                          </p:val>
                                        </p:tav>
                                        <p:tav tm="100000">
                                          <p:val>
                                            <p:strVal val="#ppt_x"/>
                                          </p:val>
                                        </p:tav>
                                      </p:tavLst>
                                    </p:anim>
                                    <p:anim calcmode="lin" valueType="num">
                                      <p:cBhvr>
                                        <p:cTn id="20" dur="500" fill="hold"/>
                                        <p:tgtEl>
                                          <p:spTgt spid="91143"/>
                                        </p:tgtEl>
                                        <p:attrNameLst>
                                          <p:attrName>ppt_y</p:attrName>
                                        </p:attrNameLst>
                                      </p:cBhvr>
                                      <p:tavLst>
                                        <p:tav tm="0">
                                          <p:val>
                                            <p:strVal val="#ppt_y-#ppt_h/2"/>
                                          </p:val>
                                        </p:tav>
                                        <p:tav tm="100000">
                                          <p:val>
                                            <p:strVal val="#ppt_y"/>
                                          </p:val>
                                        </p:tav>
                                      </p:tavLst>
                                    </p:anim>
                                    <p:anim calcmode="lin" valueType="num">
                                      <p:cBhvr>
                                        <p:cTn id="21" dur="500" fill="hold"/>
                                        <p:tgtEl>
                                          <p:spTgt spid="91143"/>
                                        </p:tgtEl>
                                        <p:attrNameLst>
                                          <p:attrName>ppt_w</p:attrName>
                                        </p:attrNameLst>
                                      </p:cBhvr>
                                      <p:tavLst>
                                        <p:tav tm="0">
                                          <p:val>
                                            <p:strVal val="#ppt_w"/>
                                          </p:val>
                                        </p:tav>
                                        <p:tav tm="100000">
                                          <p:val>
                                            <p:strVal val="#ppt_w"/>
                                          </p:val>
                                        </p:tav>
                                      </p:tavLst>
                                    </p:anim>
                                    <p:anim calcmode="lin" valueType="num">
                                      <p:cBhvr>
                                        <p:cTn id="22" dur="500" fill="hold"/>
                                        <p:tgtEl>
                                          <p:spTgt spid="91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cashreg.wav"/>
                                        </p:tgtEl>
                                      </p:cMediaNode>
                                    </p:audio>
                                  </p:subTnLst>
                                </p:cTn>
                              </p:par>
                            </p:childTnLst>
                          </p:cTn>
                        </p:par>
                        <p:par>
                          <p:cTn id="23" fill="hold" nodeType="afterGroup">
                            <p:stCondLst>
                              <p:cond delay="500"/>
                            </p:stCondLst>
                            <p:childTnLst>
                              <p:par>
                                <p:cTn id="24" presetID="16" presetClass="entr" presetSubtype="37" fill="hold" nodeType="afterEffect">
                                  <p:stCondLst>
                                    <p:cond delay="0"/>
                                  </p:stCondLst>
                                  <p:childTnLst>
                                    <p:set>
                                      <p:cBhvr>
                                        <p:cTn id="25" dur="1" fill="hold">
                                          <p:stCondLst>
                                            <p:cond delay="0"/>
                                          </p:stCondLst>
                                        </p:cTn>
                                        <p:tgtEl>
                                          <p:spTgt spid="91144"/>
                                        </p:tgtEl>
                                        <p:attrNameLst>
                                          <p:attrName>style.visibility</p:attrName>
                                        </p:attrNameLst>
                                      </p:cBhvr>
                                      <p:to>
                                        <p:strVal val="visible"/>
                                      </p:to>
                                    </p:set>
                                    <p:animEffect transition="in" filter="barn(outVertical)">
                                      <p:cBhvr>
                                        <p:cTn id="26" dur="500"/>
                                        <p:tgtEl>
                                          <p:spTgt spid="91144"/>
                                        </p:tgtEl>
                                      </p:cBhvr>
                                    </p:animEffect>
                                  </p:childTnLst>
                                  <p:subTnLst>
                                    <p:audio>
                                      <p:cMediaNode>
                                        <p:cTn display="0" masterRel="sameClick">
                                          <p:stCondLst>
                                            <p:cond evt="begin" delay="0">
                                              <p:tn val="24"/>
                                            </p:cond>
                                          </p:stCondLst>
                                          <p:endCondLst>
                                            <p:cond evt="onStopAudio" delay="0">
                                              <p:tgtEl>
                                                <p:sldTgt/>
                                              </p:tgtEl>
                                            </p:cond>
                                          </p:endCondLst>
                                        </p:cTn>
                                        <p:tgtEl>
                                          <p:sndTgt r:embed="rId4" name="lase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91147"/>
                                        </p:tgtEl>
                                        <p:attrNameLst>
                                          <p:attrName>style.visibility</p:attrName>
                                        </p:attrNameLst>
                                      </p:cBhvr>
                                      <p:to>
                                        <p:strVal val="visible"/>
                                      </p:to>
                                    </p:set>
                                    <p:anim calcmode="lin" valueType="num">
                                      <p:cBhvr>
                                        <p:cTn id="31" dur="500" fill="hold"/>
                                        <p:tgtEl>
                                          <p:spTgt spid="91147"/>
                                        </p:tgtEl>
                                        <p:attrNameLst>
                                          <p:attrName>ppt_x</p:attrName>
                                        </p:attrNameLst>
                                      </p:cBhvr>
                                      <p:tavLst>
                                        <p:tav tm="0">
                                          <p:val>
                                            <p:strVal val="#ppt_x"/>
                                          </p:val>
                                        </p:tav>
                                        <p:tav tm="100000">
                                          <p:val>
                                            <p:strVal val="#ppt_x"/>
                                          </p:val>
                                        </p:tav>
                                      </p:tavLst>
                                    </p:anim>
                                    <p:anim calcmode="lin" valueType="num">
                                      <p:cBhvr>
                                        <p:cTn id="32" dur="500" fill="hold"/>
                                        <p:tgtEl>
                                          <p:spTgt spid="91147"/>
                                        </p:tgtEl>
                                        <p:attrNameLst>
                                          <p:attrName>ppt_y</p:attrName>
                                        </p:attrNameLst>
                                      </p:cBhvr>
                                      <p:tavLst>
                                        <p:tav tm="0">
                                          <p:val>
                                            <p:strVal val="#ppt_y-#ppt_h/2"/>
                                          </p:val>
                                        </p:tav>
                                        <p:tav tm="100000">
                                          <p:val>
                                            <p:strVal val="#ppt_y"/>
                                          </p:val>
                                        </p:tav>
                                      </p:tavLst>
                                    </p:anim>
                                    <p:anim calcmode="lin" valueType="num">
                                      <p:cBhvr>
                                        <p:cTn id="33" dur="500" fill="hold"/>
                                        <p:tgtEl>
                                          <p:spTgt spid="91147"/>
                                        </p:tgtEl>
                                        <p:attrNameLst>
                                          <p:attrName>ppt_w</p:attrName>
                                        </p:attrNameLst>
                                      </p:cBhvr>
                                      <p:tavLst>
                                        <p:tav tm="0">
                                          <p:val>
                                            <p:strVal val="#ppt_w"/>
                                          </p:val>
                                        </p:tav>
                                        <p:tav tm="100000">
                                          <p:val>
                                            <p:strVal val="#ppt_w"/>
                                          </p:val>
                                        </p:tav>
                                      </p:tavLst>
                                    </p:anim>
                                    <p:anim calcmode="lin" valueType="num">
                                      <p:cBhvr>
                                        <p:cTn id="34" dur="500" fill="hold"/>
                                        <p:tgtEl>
                                          <p:spTgt spid="9114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par>
                          <p:cTn id="35" fill="hold" nodeType="afterGroup">
                            <p:stCondLst>
                              <p:cond delay="500"/>
                            </p:stCondLst>
                            <p:childTnLst>
                              <p:par>
                                <p:cTn id="36" presetID="16" presetClass="entr" presetSubtype="37" fill="hold" nodeType="afterEffect">
                                  <p:stCondLst>
                                    <p:cond delay="0"/>
                                  </p:stCondLst>
                                  <p:childTnLst>
                                    <p:set>
                                      <p:cBhvr>
                                        <p:cTn id="37" dur="1" fill="hold">
                                          <p:stCondLst>
                                            <p:cond delay="0"/>
                                          </p:stCondLst>
                                        </p:cTn>
                                        <p:tgtEl>
                                          <p:spTgt spid="91148"/>
                                        </p:tgtEl>
                                        <p:attrNameLst>
                                          <p:attrName>style.visibility</p:attrName>
                                        </p:attrNameLst>
                                      </p:cBhvr>
                                      <p:to>
                                        <p:strVal val="visible"/>
                                      </p:to>
                                    </p:set>
                                    <p:animEffect transition="in" filter="barn(outVertical)">
                                      <p:cBhvr>
                                        <p:cTn id="38" dur="500"/>
                                        <p:tgtEl>
                                          <p:spTgt spid="91148"/>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1151"/>
                                        </p:tgtEl>
                                        <p:attrNameLst>
                                          <p:attrName>style.visibility</p:attrName>
                                        </p:attrNameLst>
                                      </p:cBhvr>
                                      <p:to>
                                        <p:strVal val="visible"/>
                                      </p:to>
                                    </p:set>
                                  </p:childTnLst>
                                  <p:subTnLst>
                                    <p:set>
                                      <p:cBhvr override="childStyle">
                                        <p:cTn dur="1" fill="hold" display="0" masterRel="nextClick" afterEffect="1"/>
                                        <p:tgtEl>
                                          <p:spTgt spid="9115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5"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91152"/>
                                        </p:tgtEl>
                                        <p:attrNameLst>
                                          <p:attrName>style.visibility</p:attrName>
                                        </p:attrNameLst>
                                      </p:cBhvr>
                                      <p:to>
                                        <p:strVal val="visible"/>
                                      </p:to>
                                    </p:set>
                                    <p:anim calcmode="lin" valueType="num">
                                      <p:cBhvr>
                                        <p:cTn id="47" dur="500" fill="hold"/>
                                        <p:tgtEl>
                                          <p:spTgt spid="91152"/>
                                        </p:tgtEl>
                                        <p:attrNameLst>
                                          <p:attrName>ppt_x</p:attrName>
                                        </p:attrNameLst>
                                      </p:cBhvr>
                                      <p:tavLst>
                                        <p:tav tm="0">
                                          <p:val>
                                            <p:strVal val="#ppt_x"/>
                                          </p:val>
                                        </p:tav>
                                        <p:tav tm="100000">
                                          <p:val>
                                            <p:strVal val="#ppt_x"/>
                                          </p:val>
                                        </p:tav>
                                      </p:tavLst>
                                    </p:anim>
                                    <p:anim calcmode="lin" valueType="num">
                                      <p:cBhvr>
                                        <p:cTn id="48" dur="500" fill="hold"/>
                                        <p:tgtEl>
                                          <p:spTgt spid="91152"/>
                                        </p:tgtEl>
                                        <p:attrNameLst>
                                          <p:attrName>ppt_y</p:attrName>
                                        </p:attrNameLst>
                                      </p:cBhvr>
                                      <p:tavLst>
                                        <p:tav tm="0">
                                          <p:val>
                                            <p:strVal val="#ppt_y-#ppt_h/2"/>
                                          </p:val>
                                        </p:tav>
                                        <p:tav tm="100000">
                                          <p:val>
                                            <p:strVal val="#ppt_y"/>
                                          </p:val>
                                        </p:tav>
                                      </p:tavLst>
                                    </p:anim>
                                    <p:anim calcmode="lin" valueType="num">
                                      <p:cBhvr>
                                        <p:cTn id="49" dur="500" fill="hold"/>
                                        <p:tgtEl>
                                          <p:spTgt spid="91152"/>
                                        </p:tgtEl>
                                        <p:attrNameLst>
                                          <p:attrName>ppt_w</p:attrName>
                                        </p:attrNameLst>
                                      </p:cBhvr>
                                      <p:tavLst>
                                        <p:tav tm="0">
                                          <p:val>
                                            <p:strVal val="#ppt_w"/>
                                          </p:val>
                                        </p:tav>
                                        <p:tav tm="100000">
                                          <p:val>
                                            <p:strVal val="#ppt_w"/>
                                          </p:val>
                                        </p:tav>
                                      </p:tavLst>
                                    </p:anim>
                                    <p:anim calcmode="lin" valueType="num">
                                      <p:cBhvr>
                                        <p:cTn id="50" dur="500" fill="hold"/>
                                        <p:tgtEl>
                                          <p:spTgt spid="911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par>
                          <p:cTn id="51" fill="hold" nodeType="afterGroup">
                            <p:stCondLst>
                              <p:cond delay="500"/>
                            </p:stCondLst>
                            <p:childTnLst>
                              <p:par>
                                <p:cTn id="52" presetID="16" presetClass="entr" presetSubtype="37" fill="hold" grpId="0" nodeType="afterEffect">
                                  <p:stCondLst>
                                    <p:cond delay="0"/>
                                  </p:stCondLst>
                                  <p:childTnLst>
                                    <p:set>
                                      <p:cBhvr>
                                        <p:cTn id="53" dur="1" fill="hold">
                                          <p:stCondLst>
                                            <p:cond delay="0"/>
                                          </p:stCondLst>
                                        </p:cTn>
                                        <p:tgtEl>
                                          <p:spTgt spid="91153"/>
                                        </p:tgtEl>
                                        <p:attrNameLst>
                                          <p:attrName>style.visibility</p:attrName>
                                        </p:attrNameLst>
                                      </p:cBhvr>
                                      <p:to>
                                        <p:strVal val="visible"/>
                                      </p:to>
                                    </p:set>
                                    <p:animEffect transition="in" filter="barn(outVertical)">
                                      <p:cBhvr>
                                        <p:cTn id="54" dur="500"/>
                                        <p:tgtEl>
                                          <p:spTgt spid="91153"/>
                                        </p:tgtEl>
                                      </p:cBhvr>
                                    </p:animEffect>
                                  </p:childTnLst>
                                  <p:subTnLst>
                                    <p:audio>
                                      <p:cMediaNode>
                                        <p:cTn display="0" masterRel="sameClick">
                                          <p:stCondLst>
                                            <p:cond evt="begin" delay="0">
                                              <p:tn val="52"/>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autoUpdateAnimBg="0"/>
      <p:bldP spid="91142" grpId="0" autoUpdateAnimBg="0"/>
      <p:bldP spid="91143" grpId="0" animBg="1" autoUpdateAnimBg="0"/>
      <p:bldP spid="91147" grpId="0" animBg="1" autoUpdateAnimBg="0"/>
      <p:bldP spid="91151" grpId="0" animBg="1" autoUpdateAnimBg="0"/>
      <p:bldP spid="91152" grpId="0" animBg="1" autoUpdateAnimBg="0"/>
      <p:bldP spid="9115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957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92163" name="Group 3"/>
          <p:cNvGrpSpPr>
            <a:grpSpLocks/>
          </p:cNvGrpSpPr>
          <p:nvPr/>
        </p:nvGrpSpPr>
        <p:grpSpPr bwMode="auto">
          <a:xfrm>
            <a:off x="0" y="381000"/>
            <a:ext cx="9144000" cy="457200"/>
            <a:chOff x="0" y="144"/>
            <a:chExt cx="5760" cy="288"/>
          </a:xfrm>
        </p:grpSpPr>
        <p:sp>
          <p:nvSpPr>
            <p:cNvPr id="92164" name="Rectangle 4"/>
            <p:cNvSpPr>
              <a:spLocks noChangeArrowheads="1"/>
            </p:cNvSpPr>
            <p:nvPr/>
          </p:nvSpPr>
          <p:spPr bwMode="auto">
            <a:xfrm>
              <a:off x="0" y="144"/>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利用上述公理可以证明满足公理</a:t>
              </a:r>
              <a:r>
                <a:rPr kumimoji="1" lang="en-US" altLang="zh-CN" b="1">
                  <a:latin typeface="楷体_GB2312" pitchFamily="49" charset="-122"/>
                </a:rPr>
                <a:t>1</a:t>
              </a:r>
              <a:r>
                <a:rPr kumimoji="1" lang="en-US" altLang="zh-CN" b="1"/>
                <a:t>~</a:t>
              </a:r>
              <a:r>
                <a:rPr kumimoji="1" lang="en-US" altLang="zh-CN" b="1">
                  <a:latin typeface="楷体_GB2312" pitchFamily="49" charset="-122"/>
                </a:rPr>
                <a:t>4</a:t>
              </a:r>
              <a:r>
                <a:rPr kumimoji="1" lang="zh-CN" altLang="en-US" b="1">
                  <a:latin typeface="楷体_GB2312" pitchFamily="49" charset="-122"/>
                </a:rPr>
                <a:t>的    是唯一存在的</a:t>
              </a:r>
              <a:r>
                <a:rPr kumimoji="1" lang="en-US" altLang="zh-CN" b="1">
                  <a:latin typeface="楷体_GB2312" pitchFamily="49" charset="-122"/>
                </a:rPr>
                <a:t>(</a:t>
              </a:r>
              <a:r>
                <a:rPr kumimoji="1" lang="zh-CN" altLang="en-US" b="1">
                  <a:latin typeface="楷体_GB2312" pitchFamily="49" charset="-122"/>
                </a:rPr>
                <a:t>证明略</a:t>
              </a:r>
              <a:r>
                <a:rPr kumimoji="1" lang="en-US" altLang="zh-CN" b="1">
                  <a:latin typeface="楷体_GB2312" pitchFamily="49" charset="-122"/>
                </a:rPr>
                <a:t>) </a:t>
              </a:r>
            </a:p>
          </p:txBody>
        </p:sp>
        <p:graphicFrame>
          <p:nvGraphicFramePr>
            <p:cNvPr id="92165" name="Object 5"/>
            <p:cNvGraphicFramePr>
              <a:graphicFrameLocks noChangeAspect="1"/>
            </p:cNvGraphicFramePr>
            <p:nvPr/>
          </p:nvGraphicFramePr>
          <p:xfrm>
            <a:off x="3216" y="144"/>
            <a:ext cx="447" cy="254"/>
          </p:xfrm>
          <a:graphic>
            <a:graphicData uri="http://schemas.openxmlformats.org/presentationml/2006/ole">
              <mc:AlternateContent xmlns:mc="http://schemas.openxmlformats.org/markup-compatibility/2006">
                <mc:Choice xmlns:v="urn:schemas-microsoft-com:vml" Requires="v">
                  <p:oleObj spid="_x0000_s92186" name="公式" r:id="rId5" imgW="355292" imgH="203024" progId="Equation.3">
                    <p:embed/>
                  </p:oleObj>
                </mc:Choice>
                <mc:Fallback>
                  <p:oleObj name="公式" r:id="rId5" imgW="355292"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44"/>
                          <a:ext cx="447"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166" name="Group 6"/>
          <p:cNvGrpSpPr>
            <a:grpSpLocks/>
          </p:cNvGrpSpPr>
          <p:nvPr/>
        </p:nvGrpSpPr>
        <p:grpSpPr bwMode="auto">
          <a:xfrm>
            <a:off x="0" y="990600"/>
            <a:ext cx="8763000" cy="1447800"/>
            <a:chOff x="0" y="720"/>
            <a:chExt cx="5520" cy="1008"/>
          </a:xfrm>
        </p:grpSpPr>
        <p:grpSp>
          <p:nvGrpSpPr>
            <p:cNvPr id="92167" name="Group 7"/>
            <p:cNvGrpSpPr>
              <a:grpSpLocks/>
            </p:cNvGrpSpPr>
            <p:nvPr/>
          </p:nvGrpSpPr>
          <p:grpSpPr bwMode="auto">
            <a:xfrm>
              <a:off x="0" y="720"/>
              <a:ext cx="5520" cy="1008"/>
              <a:chOff x="144" y="672"/>
              <a:chExt cx="5616" cy="1104"/>
            </a:xfrm>
          </p:grpSpPr>
          <p:sp>
            <p:nvSpPr>
              <p:cNvPr id="92168" name="Text Box 8"/>
              <p:cNvSpPr txBox="1">
                <a:spLocks noChangeArrowheads="1"/>
              </p:cNvSpPr>
              <p:nvPr/>
            </p:nvSpPr>
            <p:spPr bwMode="auto">
              <a:xfrm>
                <a:off x="720" y="865"/>
                <a:ext cx="50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latin typeface="楷体_GB2312" pitchFamily="49" charset="-122"/>
                  </a:rPr>
                  <a:t>存在    的公式吗</a:t>
                </a:r>
              </a:p>
            </p:txBody>
          </p:sp>
          <p:pic>
            <p:nvPicPr>
              <p:cNvPr id="92169" name="Picture 9" descr="AMCONF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92170" name="Object 10"/>
            <p:cNvGraphicFramePr>
              <a:graphicFrameLocks noChangeAspect="1"/>
            </p:cNvGraphicFramePr>
            <p:nvPr/>
          </p:nvGraphicFramePr>
          <p:xfrm>
            <a:off x="1008" y="912"/>
            <a:ext cx="384" cy="249"/>
          </p:xfrm>
          <a:graphic>
            <a:graphicData uri="http://schemas.openxmlformats.org/presentationml/2006/ole">
              <mc:AlternateContent xmlns:mc="http://schemas.openxmlformats.org/markup-compatibility/2006">
                <mc:Choice xmlns:v="urn:schemas-microsoft-com:vml" Requires="v">
                  <p:oleObj spid="_x0000_s92187" name="公式" r:id="rId8" imgW="355320" imgH="203040" progId="Equation.3">
                    <p:embed/>
                  </p:oleObj>
                </mc:Choice>
                <mc:Fallback>
                  <p:oleObj name="公式" r:id="rId8" imgW="355320" imgH="2030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912"/>
                          <a:ext cx="38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171" name="Group 11"/>
          <p:cNvGrpSpPr>
            <a:grpSpLocks/>
          </p:cNvGrpSpPr>
          <p:nvPr/>
        </p:nvGrpSpPr>
        <p:grpSpPr bwMode="auto">
          <a:xfrm>
            <a:off x="0" y="2667000"/>
            <a:ext cx="9144000" cy="457200"/>
            <a:chOff x="480" y="1872"/>
            <a:chExt cx="5760" cy="288"/>
          </a:xfrm>
        </p:grpSpPr>
        <p:sp>
          <p:nvSpPr>
            <p:cNvPr id="92172" name="Rectangle 12"/>
            <p:cNvSpPr>
              <a:spLocks noChangeArrowheads="1"/>
            </p:cNvSpPr>
            <p:nvPr/>
          </p:nvSpPr>
          <p:spPr bwMode="auto">
            <a:xfrm>
              <a:off x="480" y="1872"/>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Shapley</a:t>
              </a:r>
              <a:r>
                <a:rPr kumimoji="1" lang="zh-CN" altLang="en-US" b="1">
                  <a:latin typeface="楷体_GB2312" pitchFamily="49" charset="-122"/>
                </a:rPr>
                <a:t>指出，   可按</a:t>
              </a:r>
              <a:r>
                <a:rPr kumimoji="1" lang="zh-CN" altLang="en-US" b="1">
                  <a:solidFill>
                    <a:srgbClr val="FF3300"/>
                  </a:solidFill>
                  <a:latin typeface="楷体_GB2312" pitchFamily="49" charset="-122"/>
                </a:rPr>
                <a:t>下列公式</a:t>
              </a:r>
              <a:r>
                <a:rPr kumimoji="1" lang="zh-CN" altLang="en-US" b="1">
                  <a:latin typeface="楷体_GB2312" pitchFamily="49" charset="-122"/>
                </a:rPr>
                <a:t>给出：</a:t>
              </a:r>
              <a:r>
                <a:rPr kumimoji="1" lang="zh-CN" altLang="en-US">
                  <a:ea typeface="宋体" pitchFamily="2" charset="-122"/>
                </a:rPr>
                <a:t> </a:t>
              </a:r>
            </a:p>
          </p:txBody>
        </p:sp>
        <p:graphicFrame>
          <p:nvGraphicFramePr>
            <p:cNvPr id="92173" name="Object 13"/>
            <p:cNvGraphicFramePr>
              <a:graphicFrameLocks noChangeAspect="1"/>
            </p:cNvGraphicFramePr>
            <p:nvPr/>
          </p:nvGraphicFramePr>
          <p:xfrm>
            <a:off x="1632" y="1872"/>
            <a:ext cx="480" cy="273"/>
          </p:xfrm>
          <a:graphic>
            <a:graphicData uri="http://schemas.openxmlformats.org/presentationml/2006/ole">
              <mc:AlternateContent xmlns:mc="http://schemas.openxmlformats.org/markup-compatibility/2006">
                <mc:Choice xmlns:v="urn:schemas-microsoft-com:vml" Requires="v">
                  <p:oleObj spid="_x0000_s92188" name="公式" r:id="rId10" imgW="355292" imgH="203024" progId="Equation.3">
                    <p:embed/>
                  </p:oleObj>
                </mc:Choice>
                <mc:Fallback>
                  <p:oleObj name="公式" r:id="rId10" imgW="355292" imgH="203024"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1872"/>
                          <a:ext cx="480"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174" name="Group 14"/>
          <p:cNvGrpSpPr>
            <a:grpSpLocks/>
          </p:cNvGrpSpPr>
          <p:nvPr/>
        </p:nvGrpSpPr>
        <p:grpSpPr bwMode="auto">
          <a:xfrm>
            <a:off x="457200" y="3276600"/>
            <a:ext cx="8686800" cy="914400"/>
            <a:chOff x="288" y="2064"/>
            <a:chExt cx="5472" cy="576"/>
          </a:xfrm>
        </p:grpSpPr>
        <p:graphicFrame>
          <p:nvGraphicFramePr>
            <p:cNvPr id="92175" name="Object 15"/>
            <p:cNvGraphicFramePr>
              <a:graphicFrameLocks noChangeAspect="1"/>
            </p:cNvGraphicFramePr>
            <p:nvPr/>
          </p:nvGraphicFramePr>
          <p:xfrm>
            <a:off x="288" y="2064"/>
            <a:ext cx="4320" cy="576"/>
          </p:xfrm>
          <a:graphic>
            <a:graphicData uri="http://schemas.openxmlformats.org/presentationml/2006/ole">
              <mc:AlternateContent xmlns:mc="http://schemas.openxmlformats.org/markup-compatibility/2006">
                <mc:Choice xmlns:v="urn:schemas-microsoft-com:vml" Requires="v">
                  <p:oleObj spid="_x0000_s92189" name="公式" r:id="rId11" imgW="2362200" imgH="368300" progId="Equation.3">
                    <p:embed/>
                  </p:oleObj>
                </mc:Choice>
                <mc:Fallback>
                  <p:oleObj name="公式" r:id="rId11" imgW="2362200" imgH="3683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2064"/>
                          <a:ext cx="4320"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6" name="Rectangle 16"/>
            <p:cNvSpPr>
              <a:spLocks noChangeArrowheads="1"/>
            </p:cNvSpPr>
            <p:nvPr/>
          </p:nvSpPr>
          <p:spPr bwMode="auto">
            <a:xfrm>
              <a:off x="4512" y="2112"/>
              <a:ext cx="12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ea typeface="宋体" pitchFamily="2" charset="-122"/>
                </a:rPr>
                <a:t>                (11.1)</a:t>
              </a:r>
            </a:p>
            <a:p>
              <a:r>
                <a:rPr kumimoji="1" lang="en-US" altLang="zh-CN" sz="2000" b="1" i="1"/>
                <a:t>i=1,…,n</a:t>
              </a:r>
            </a:p>
          </p:txBody>
        </p:sp>
      </p:grpSp>
      <p:grpSp>
        <p:nvGrpSpPr>
          <p:cNvPr id="92177" name="Group 17"/>
          <p:cNvGrpSpPr>
            <a:grpSpLocks/>
          </p:cNvGrpSpPr>
          <p:nvPr/>
        </p:nvGrpSpPr>
        <p:grpSpPr bwMode="auto">
          <a:xfrm>
            <a:off x="-304800" y="4157663"/>
            <a:ext cx="9448800" cy="1785937"/>
            <a:chOff x="0" y="2832"/>
            <a:chExt cx="5952" cy="1125"/>
          </a:xfrm>
        </p:grpSpPr>
        <p:sp>
          <p:nvSpPr>
            <p:cNvPr id="92178" name="Rectangle 18"/>
            <p:cNvSpPr>
              <a:spLocks noChangeArrowheads="1"/>
            </p:cNvSpPr>
            <p:nvPr/>
          </p:nvSpPr>
          <p:spPr bwMode="auto">
            <a:xfrm>
              <a:off x="0" y="2832"/>
              <a:ext cx="59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          </a:t>
              </a:r>
              <a:r>
                <a:rPr kumimoji="1" lang="en-US" altLang="zh-CN" b="1"/>
                <a:t>S</a:t>
              </a:r>
              <a:r>
                <a:rPr kumimoji="1" lang="en-US" altLang="zh-CN" b="1" baseline="-30000"/>
                <a:t>i</a:t>
              </a:r>
              <a:r>
                <a:rPr kumimoji="1" lang="zh-CN" altLang="en-US" b="1">
                  <a:latin typeface="楷体_GB2312" pitchFamily="49" charset="-122"/>
                </a:rPr>
                <a:t>是</a:t>
              </a:r>
              <a:r>
                <a:rPr kumimoji="1" lang="en-US" altLang="zh-CN" b="1"/>
                <a:t>I</a:t>
              </a:r>
              <a:r>
                <a:rPr kumimoji="1" lang="zh-CN" altLang="en-US" b="1">
                  <a:latin typeface="楷体_GB2312" pitchFamily="49" charset="-122"/>
                </a:rPr>
                <a:t>中包含</a:t>
              </a:r>
              <a:r>
                <a:rPr kumimoji="1" lang="en-US" altLang="zh-CN" b="1"/>
                <a:t>i</a:t>
              </a:r>
              <a:r>
                <a:rPr kumimoji="1" lang="zh-CN" altLang="en-US" b="1">
                  <a:latin typeface="楷体_GB2312" pitchFamily="49" charset="-122"/>
                </a:rPr>
                <a:t>的一切子集所成的集合，</a:t>
              </a:r>
            </a:p>
            <a:p>
              <a:pPr algn="just"/>
              <a:r>
                <a:rPr kumimoji="1" lang="zh-CN" altLang="en-US" b="1"/>
                <a:t>        </a:t>
              </a:r>
              <a:r>
                <a:rPr kumimoji="1" lang="en-US" altLang="zh-CN" b="1"/>
                <a:t>|S|</a:t>
              </a:r>
              <a:r>
                <a:rPr kumimoji="1" lang="zh-CN" altLang="en-US" b="1">
                  <a:latin typeface="楷体_GB2312" pitchFamily="49" charset="-122"/>
                </a:rPr>
                <a:t>表示集合</a:t>
              </a:r>
              <a:r>
                <a:rPr kumimoji="1" lang="en-US" altLang="zh-CN" b="1"/>
                <a:t>S</a:t>
              </a:r>
              <a:r>
                <a:rPr kumimoji="1" lang="zh-CN" altLang="en-US" b="1">
                  <a:latin typeface="楷体_GB2312" pitchFamily="49" charset="-122"/>
                </a:rPr>
                <a:t>中的元素个数，而 </a:t>
              </a:r>
            </a:p>
          </p:txBody>
        </p:sp>
        <p:grpSp>
          <p:nvGrpSpPr>
            <p:cNvPr id="92179" name="Group 19"/>
            <p:cNvGrpSpPr>
              <a:grpSpLocks/>
            </p:cNvGrpSpPr>
            <p:nvPr/>
          </p:nvGrpSpPr>
          <p:grpSpPr bwMode="auto">
            <a:xfrm>
              <a:off x="624" y="3360"/>
              <a:ext cx="5136" cy="597"/>
              <a:chOff x="624" y="3360"/>
              <a:chExt cx="5136" cy="597"/>
            </a:xfrm>
          </p:grpSpPr>
          <p:graphicFrame>
            <p:nvGraphicFramePr>
              <p:cNvPr id="92180" name="Object 20"/>
              <p:cNvGraphicFramePr>
                <a:graphicFrameLocks noChangeAspect="1"/>
              </p:cNvGraphicFramePr>
              <p:nvPr/>
            </p:nvGraphicFramePr>
            <p:xfrm>
              <a:off x="624" y="3360"/>
              <a:ext cx="2736" cy="597"/>
            </p:xfrm>
            <a:graphic>
              <a:graphicData uri="http://schemas.openxmlformats.org/presentationml/2006/ole">
                <mc:AlternateContent xmlns:mc="http://schemas.openxmlformats.org/markup-compatibility/2006">
                  <mc:Choice xmlns:v="urn:schemas-microsoft-com:vml" Requires="v">
                    <p:oleObj spid="_x0000_s92190" name="公式" r:id="rId13" imgW="1790700" imgH="393700" progId="Equation.3">
                      <p:embed/>
                    </p:oleObj>
                  </mc:Choice>
                  <mc:Fallback>
                    <p:oleObj name="公式" r:id="rId13" imgW="1790700" imgH="3937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3360"/>
                            <a:ext cx="2736" cy="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1" name="Rectangle 21"/>
              <p:cNvSpPr>
                <a:spLocks noChangeArrowheads="1"/>
              </p:cNvSpPr>
              <p:nvPr/>
            </p:nvSpPr>
            <p:spPr bwMode="auto">
              <a:xfrm>
                <a:off x="4944" y="345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000" b="1">
                    <a:latin typeface="宋体" pitchFamily="2" charset="-122"/>
                    <a:ea typeface="宋体" pitchFamily="2" charset="-122"/>
                  </a:rPr>
                  <a:t>   (</a:t>
                </a:r>
                <a:r>
                  <a:rPr kumimoji="1" lang="en-US" altLang="zh-CN" sz="2000" b="1">
                    <a:ea typeface="宋体" pitchFamily="2" charset="-122"/>
                  </a:rPr>
                  <a:t>11.2</a:t>
                </a:r>
                <a:r>
                  <a:rPr kumimoji="1" lang="en-US" altLang="zh-CN" sz="2000" b="1">
                    <a:latin typeface="宋体" pitchFamily="2" charset="-122"/>
                    <a:ea typeface="宋体" pitchFamily="2" charset="-122"/>
                  </a:rPr>
                  <a:t>)</a:t>
                </a:r>
                <a:r>
                  <a:rPr kumimoji="1" lang="en-US" altLang="zh-CN" sz="2000" b="1"/>
                  <a:t> </a:t>
                </a:r>
              </a:p>
            </p:txBody>
          </p:sp>
        </p:grpSp>
      </p:grpSp>
      <p:sp>
        <p:nvSpPr>
          <p:cNvPr id="92182" name="Oval 22"/>
          <p:cNvSpPr>
            <a:spLocks noChangeArrowheads="1"/>
          </p:cNvSpPr>
          <p:nvPr/>
        </p:nvSpPr>
        <p:spPr bwMode="auto">
          <a:xfrm>
            <a:off x="3886200" y="3200400"/>
            <a:ext cx="3200400" cy="7620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83" name="AutoShape 23"/>
          <p:cNvSpPr>
            <a:spLocks noChangeArrowheads="1"/>
          </p:cNvSpPr>
          <p:nvPr/>
        </p:nvSpPr>
        <p:spPr bwMode="auto">
          <a:xfrm>
            <a:off x="5410200" y="5410200"/>
            <a:ext cx="3048000" cy="990600"/>
          </a:xfrm>
          <a:prstGeom prst="wedgeRectCallout">
            <a:avLst>
              <a:gd name="adj1" fmla="val -41301"/>
              <a:gd name="adj2" fmla="val -210898"/>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sz="2800" b="1">
                <a:latin typeface="楷体_GB2312" pitchFamily="49" charset="-122"/>
              </a:rPr>
              <a:t>可视为</a:t>
            </a:r>
            <a:r>
              <a:rPr lang="en-US" altLang="zh-CN" sz="2800" b="1"/>
              <a:t>i</a:t>
            </a:r>
            <a:r>
              <a:rPr lang="zh-CN" altLang="en-US" sz="2800" b="1">
                <a:latin typeface="楷体_GB2312" pitchFamily="49" charset="-122"/>
              </a:rPr>
              <a:t>在合作</a:t>
            </a:r>
          </a:p>
          <a:p>
            <a:pPr algn="ctr"/>
            <a:r>
              <a:rPr lang="en-US" altLang="zh-CN" sz="2800" b="1"/>
              <a:t>S</a:t>
            </a:r>
            <a:r>
              <a:rPr lang="zh-CN" altLang="en-US" sz="2800" b="1">
                <a:latin typeface="楷体_GB2312" pitchFamily="49" charset="-122"/>
              </a:rPr>
              <a:t>中所作的贡献 </a:t>
            </a:r>
          </a:p>
        </p:txBody>
      </p:sp>
      <p:sp>
        <p:nvSpPr>
          <p:cNvPr id="92184" name="AutoShape 24"/>
          <p:cNvSpPr>
            <a:spLocks noChangeArrowheads="1"/>
          </p:cNvSpPr>
          <p:nvPr/>
        </p:nvSpPr>
        <p:spPr bwMode="auto">
          <a:xfrm>
            <a:off x="3581400" y="1066800"/>
            <a:ext cx="2971800" cy="990600"/>
          </a:xfrm>
          <a:prstGeom prst="wedgeRectCallout">
            <a:avLst>
              <a:gd name="adj1" fmla="val -52245"/>
              <a:gd name="adj2" fmla="val 176602"/>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en-US" altLang="zh-CN" sz="2800" b="1">
                <a:ea typeface="宋体" pitchFamily="2" charset="-122"/>
              </a:rPr>
              <a:t>W(|S|)</a:t>
            </a:r>
            <a:r>
              <a:rPr lang="zh-CN" altLang="en-US" sz="2800" b="1">
                <a:latin typeface="楷体_GB2312" pitchFamily="49" charset="-122"/>
              </a:rPr>
              <a:t>可看作这</a:t>
            </a:r>
          </a:p>
          <a:p>
            <a:pPr algn="ctr"/>
            <a:r>
              <a:rPr lang="zh-CN" altLang="en-US" sz="2800" b="1">
                <a:latin typeface="楷体_GB2312" pitchFamily="49" charset="-122"/>
              </a:rPr>
              <a:t>种贡献的权因子 </a:t>
            </a:r>
          </a:p>
        </p:txBody>
      </p:sp>
      <p:sp>
        <p:nvSpPr>
          <p:cNvPr id="92185" name="Oval 25"/>
          <p:cNvSpPr>
            <a:spLocks noChangeArrowheads="1"/>
          </p:cNvSpPr>
          <p:nvPr/>
        </p:nvSpPr>
        <p:spPr bwMode="auto">
          <a:xfrm>
            <a:off x="2590800" y="2514600"/>
            <a:ext cx="1143000" cy="1981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166"/>
                                        </p:tgtEl>
                                        <p:attrNameLst>
                                          <p:attrName>style.visibility</p:attrName>
                                        </p:attrNameLst>
                                      </p:cBhvr>
                                      <p:to>
                                        <p:strVal val="visible"/>
                                      </p:to>
                                    </p:set>
                                    <p:animEffect transition="in" filter="wipe(up)">
                                      <p:cBhvr>
                                        <p:cTn id="7" dur="500"/>
                                        <p:tgtEl>
                                          <p:spTgt spid="9216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2171"/>
                                        </p:tgtEl>
                                        <p:attrNameLst>
                                          <p:attrName>style.visibility</p:attrName>
                                        </p:attrNameLst>
                                      </p:cBhvr>
                                      <p:to>
                                        <p:strVal val="visible"/>
                                      </p:to>
                                    </p:set>
                                    <p:animEffect transition="in" filter="box(out)">
                                      <p:cBhvr>
                                        <p:cTn id="12" dur="500"/>
                                        <p:tgtEl>
                                          <p:spTgt spid="92171"/>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174"/>
                                        </p:tgtEl>
                                        <p:attrNameLst>
                                          <p:attrName>style.visibility</p:attrName>
                                        </p:attrNameLst>
                                      </p:cBhvr>
                                      <p:to>
                                        <p:strVal val="visible"/>
                                      </p:to>
                                    </p:set>
                                    <p:animEffect transition="in" filter="wipe(up)">
                                      <p:cBhvr>
                                        <p:cTn id="17" dur="500"/>
                                        <p:tgtEl>
                                          <p:spTgt spid="92174"/>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92177"/>
                                        </p:tgtEl>
                                        <p:attrNameLst>
                                          <p:attrName>style.visibility</p:attrName>
                                        </p:attrNameLst>
                                      </p:cBhvr>
                                      <p:to>
                                        <p:strVal val="visible"/>
                                      </p:to>
                                    </p:set>
                                    <p:animEffect transition="in" filter="barn(outVertical)">
                                      <p:cBhvr>
                                        <p:cTn id="22" dur="500"/>
                                        <p:tgtEl>
                                          <p:spTgt spid="92177"/>
                                        </p:tgtEl>
                                      </p:cBhvr>
                                    </p:animEffect>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2182"/>
                                        </p:tgtEl>
                                        <p:attrNameLst>
                                          <p:attrName>style.visibility</p:attrName>
                                        </p:attrNameLst>
                                      </p:cBhvr>
                                      <p:to>
                                        <p:strVal val="visible"/>
                                      </p:to>
                                    </p:set>
                                    <p:animEffect transition="in" filter="barn(outHorizontal)">
                                      <p:cBhvr>
                                        <p:cTn id="27" dur="500"/>
                                        <p:tgtEl>
                                          <p:spTgt spid="92182"/>
                                        </p:tgtEl>
                                      </p:cBhvr>
                                    </p:animEffec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9218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92185"/>
                                        </p:tgtEl>
                                        <p:attrNameLst>
                                          <p:attrName>style.visibility</p:attrName>
                                        </p:attrNameLst>
                                      </p:cBhvr>
                                      <p:to>
                                        <p:strVal val="visible"/>
                                      </p:to>
                                    </p:set>
                                    <p:animEffect transition="in" filter="barn(outHorizontal)">
                                      <p:cBhvr>
                                        <p:cTn id="35" dur="500"/>
                                        <p:tgtEl>
                                          <p:spTgt spid="92185"/>
                                        </p:tgtEl>
                                      </p:cBhvr>
                                    </p:animEffect>
                                  </p:childTnLst>
                                  <p:subTnLs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92184"/>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2" grpId="0" animBg="1"/>
      <p:bldP spid="92183" grpId="0" animBg="1" autoUpdateAnimBg="0"/>
      <p:bldP spid="92184" grpId="0" animBg="1" autoUpdateAnimBg="0"/>
      <p:bldP spid="921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0" y="152400"/>
            <a:ext cx="8763000" cy="1295400"/>
            <a:chOff x="144" y="672"/>
            <a:chExt cx="5616" cy="1104"/>
          </a:xfrm>
        </p:grpSpPr>
        <p:sp>
          <p:nvSpPr>
            <p:cNvPr id="93187" name="Text Box 3"/>
            <p:cNvSpPr txBox="1">
              <a:spLocks noChangeArrowheads="1"/>
            </p:cNvSpPr>
            <p:nvPr/>
          </p:nvSpPr>
          <p:spPr bwMode="auto">
            <a:xfrm>
              <a:off x="720" y="865"/>
              <a:ext cx="5040"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3300"/>
                  </a:solidFill>
                  <a:latin typeface="楷体_GB2312" pitchFamily="49" charset="-122"/>
                </a:rPr>
                <a:t>合作的获利真的不少于他单干时的获利吗 </a:t>
              </a:r>
            </a:p>
          </p:txBody>
        </p:sp>
        <p:pic>
          <p:nvPicPr>
            <p:cNvPr id="93188" name="Picture 4" descr="AMCONFU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189" name="Group 5"/>
          <p:cNvGrpSpPr>
            <a:grpSpLocks/>
          </p:cNvGrpSpPr>
          <p:nvPr/>
        </p:nvGrpSpPr>
        <p:grpSpPr bwMode="auto">
          <a:xfrm>
            <a:off x="1600200" y="1676400"/>
            <a:ext cx="5715000" cy="457200"/>
            <a:chOff x="96" y="1104"/>
            <a:chExt cx="3600" cy="288"/>
          </a:xfrm>
        </p:grpSpPr>
        <p:sp>
          <p:nvSpPr>
            <p:cNvPr id="93190" name="Rectangle 6"/>
            <p:cNvSpPr>
              <a:spLocks noChangeArrowheads="1"/>
            </p:cNvSpPr>
            <p:nvPr/>
          </p:nvSpPr>
          <p:spPr bwMode="auto">
            <a:xfrm>
              <a:off x="96" y="1104"/>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对每一</a:t>
              </a:r>
              <a:r>
                <a:rPr kumimoji="1" lang="en-US" altLang="zh-CN" b="1"/>
                <a:t>i∈I</a:t>
              </a:r>
              <a:r>
                <a:rPr kumimoji="1" lang="zh-CN" altLang="en-US" b="1"/>
                <a:t>，有</a:t>
              </a:r>
              <a:r>
                <a:rPr kumimoji="1" lang="zh-CN" altLang="en-US" b="1">
                  <a:latin typeface="楷体_GB2312" pitchFamily="49" charset="-122"/>
                </a:rPr>
                <a:t> </a:t>
              </a:r>
            </a:p>
          </p:txBody>
        </p:sp>
        <p:graphicFrame>
          <p:nvGraphicFramePr>
            <p:cNvPr id="93191" name="Object 7"/>
            <p:cNvGraphicFramePr>
              <a:graphicFrameLocks noChangeAspect="1"/>
            </p:cNvGraphicFramePr>
            <p:nvPr/>
          </p:nvGraphicFramePr>
          <p:xfrm>
            <a:off x="1440" y="1104"/>
            <a:ext cx="1305" cy="288"/>
          </p:xfrm>
          <a:graphic>
            <a:graphicData uri="http://schemas.openxmlformats.org/presentationml/2006/ole">
              <mc:AlternateContent xmlns:mc="http://schemas.openxmlformats.org/markup-compatibility/2006">
                <mc:Choice xmlns:v="urn:schemas-microsoft-com:vml" Requires="v">
                  <p:oleObj spid="_x0000_s93217" name="公式" r:id="rId7" imgW="939800" imgH="228600" progId="Equation.3">
                    <p:embed/>
                  </p:oleObj>
                </mc:Choice>
                <mc:Fallback>
                  <p:oleObj name="公式" r:id="rId7" imgW="9398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104"/>
                          <a:ext cx="130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192" name="AutoShape 8" descr="白色大理石"/>
          <p:cNvSpPr>
            <a:spLocks noChangeArrowheads="1"/>
          </p:cNvSpPr>
          <p:nvPr/>
        </p:nvSpPr>
        <p:spPr bwMode="auto">
          <a:xfrm>
            <a:off x="304800" y="1600200"/>
            <a:ext cx="1066800" cy="609600"/>
          </a:xfrm>
          <a:prstGeom prst="bevel">
            <a:avLst>
              <a:gd name="adj" fmla="val 12500"/>
            </a:avLst>
          </a:prstGeom>
          <a:blipFill dpi="0" rotWithShape="0">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求证</a:t>
            </a:r>
            <a:r>
              <a:rPr lang="en-US" altLang="zh-CN" sz="2800" b="1"/>
              <a:t>:</a:t>
            </a:r>
            <a:endParaRPr lang="en-US" altLang="zh-CN" b="1"/>
          </a:p>
        </p:txBody>
      </p:sp>
      <p:sp>
        <p:nvSpPr>
          <p:cNvPr id="93193" name="AutoShape 9" descr="白色大理石"/>
          <p:cNvSpPr>
            <a:spLocks noChangeArrowheads="1"/>
          </p:cNvSpPr>
          <p:nvPr/>
        </p:nvSpPr>
        <p:spPr bwMode="auto">
          <a:xfrm>
            <a:off x="304800" y="2590800"/>
            <a:ext cx="1066800" cy="609600"/>
          </a:xfrm>
          <a:prstGeom prst="bevel">
            <a:avLst>
              <a:gd name="adj" fmla="val 12500"/>
            </a:avLst>
          </a:prstGeom>
          <a:blipFill dpi="0" rotWithShape="0">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t>证明</a:t>
            </a:r>
            <a:r>
              <a:rPr lang="en-US" altLang="zh-CN" sz="2800" b="1"/>
              <a:t>:</a:t>
            </a:r>
          </a:p>
        </p:txBody>
      </p:sp>
      <p:grpSp>
        <p:nvGrpSpPr>
          <p:cNvPr id="93194" name="Group 10"/>
          <p:cNvGrpSpPr>
            <a:grpSpLocks/>
          </p:cNvGrpSpPr>
          <p:nvPr/>
        </p:nvGrpSpPr>
        <p:grpSpPr bwMode="auto">
          <a:xfrm>
            <a:off x="1600200" y="2590800"/>
            <a:ext cx="7086600" cy="595313"/>
            <a:chOff x="1008" y="1632"/>
            <a:chExt cx="4464" cy="375"/>
          </a:xfrm>
        </p:grpSpPr>
        <p:sp>
          <p:nvSpPr>
            <p:cNvPr id="93195" name="Rectangle 11"/>
            <p:cNvSpPr>
              <a:spLocks noChangeArrowheads="1"/>
            </p:cNvSpPr>
            <p:nvPr/>
          </p:nvSpPr>
          <p:spPr bwMode="auto">
            <a:xfrm>
              <a:off x="1008" y="1680"/>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ea typeface="宋体" pitchFamily="2" charset="-122"/>
                </a:rPr>
                <a:t>|S|=K</a:t>
              </a:r>
              <a:r>
                <a:rPr kumimoji="1" lang="zh-CN" altLang="en-US" b="1">
                  <a:latin typeface="楷体_GB2312" pitchFamily="49" charset="-122"/>
                </a:rPr>
                <a:t>时，包含</a:t>
              </a:r>
              <a:r>
                <a:rPr kumimoji="1" lang="en-US" altLang="zh-CN" b="1">
                  <a:latin typeface="楷体_GB2312" pitchFamily="49" charset="-122"/>
                </a:rPr>
                <a:t>i</a:t>
              </a:r>
              <a:r>
                <a:rPr kumimoji="1" lang="zh-CN" altLang="en-US" b="1">
                  <a:latin typeface="楷体_GB2312" pitchFamily="49" charset="-122"/>
                </a:rPr>
                <a:t>的子集</a:t>
              </a:r>
              <a:r>
                <a:rPr kumimoji="1" lang="en-US" altLang="zh-CN" b="1"/>
                <a:t>S</a:t>
              </a:r>
              <a:r>
                <a:rPr kumimoji="1" lang="zh-CN" altLang="en-US" b="1">
                  <a:latin typeface="楷体_GB2312" pitchFamily="49" charset="-122"/>
                </a:rPr>
                <a:t>共有    个 </a:t>
              </a:r>
            </a:p>
          </p:txBody>
        </p:sp>
        <p:graphicFrame>
          <p:nvGraphicFramePr>
            <p:cNvPr id="93196" name="Object 12"/>
            <p:cNvGraphicFramePr>
              <a:graphicFrameLocks noChangeAspect="1"/>
            </p:cNvGraphicFramePr>
            <p:nvPr/>
          </p:nvGraphicFramePr>
          <p:xfrm>
            <a:off x="3408" y="1632"/>
            <a:ext cx="480" cy="375"/>
          </p:xfrm>
          <a:graphic>
            <a:graphicData uri="http://schemas.openxmlformats.org/presentationml/2006/ole">
              <mc:AlternateContent xmlns:mc="http://schemas.openxmlformats.org/markup-compatibility/2006">
                <mc:Choice xmlns:v="urn:schemas-microsoft-com:vml" Requires="v">
                  <p:oleObj spid="_x0000_s93218" name="公式" r:id="rId10" imgW="304668" imgH="241195" progId="Equation.3">
                    <p:embed/>
                  </p:oleObj>
                </mc:Choice>
                <mc:Fallback>
                  <p:oleObj name="公式" r:id="rId10" imgW="304668" imgH="24119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1632"/>
                          <a:ext cx="480"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197" name="Rectangle 13"/>
          <p:cNvSpPr>
            <a:spLocks noChangeArrowheads="1"/>
          </p:cNvSpPr>
          <p:nvPr/>
        </p:nvSpPr>
        <p:spPr bwMode="auto">
          <a:xfrm>
            <a:off x="40576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93198" name="Group 14"/>
          <p:cNvGrpSpPr>
            <a:grpSpLocks/>
          </p:cNvGrpSpPr>
          <p:nvPr/>
        </p:nvGrpSpPr>
        <p:grpSpPr bwMode="auto">
          <a:xfrm>
            <a:off x="228600" y="3124200"/>
            <a:ext cx="8458200" cy="838200"/>
            <a:chOff x="288" y="2112"/>
            <a:chExt cx="5328" cy="528"/>
          </a:xfrm>
        </p:grpSpPr>
        <p:sp>
          <p:nvSpPr>
            <p:cNvPr id="93199" name="Text Box 15"/>
            <p:cNvSpPr txBox="1">
              <a:spLocks noChangeArrowheads="1"/>
            </p:cNvSpPr>
            <p:nvPr/>
          </p:nvSpPr>
          <p:spPr bwMode="auto">
            <a:xfrm>
              <a:off x="288" y="2208"/>
              <a:ext cx="5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宋体" pitchFamily="2" charset="-122"/>
                </a:rPr>
                <a:t>             </a:t>
              </a:r>
              <a:r>
                <a:rPr lang="zh-CN" altLang="en-US" b="1">
                  <a:solidFill>
                    <a:srgbClr val="008000"/>
                  </a:solidFill>
                  <a:latin typeface="楷体_GB2312" pitchFamily="49" charset="-122"/>
                </a:rPr>
                <a:t>即 </a:t>
              </a:r>
              <a:r>
                <a:rPr lang="zh-CN" altLang="en-US" b="1">
                  <a:latin typeface="楷体_GB2312" pitchFamily="49" charset="-122"/>
                </a:rPr>
                <a:t>                          个</a:t>
              </a:r>
            </a:p>
          </p:txBody>
        </p:sp>
        <p:graphicFrame>
          <p:nvGraphicFramePr>
            <p:cNvPr id="93200" name="Object 16"/>
            <p:cNvGraphicFramePr>
              <a:graphicFrameLocks noChangeAspect="1"/>
            </p:cNvGraphicFramePr>
            <p:nvPr/>
          </p:nvGraphicFramePr>
          <p:xfrm>
            <a:off x="2592" y="2112"/>
            <a:ext cx="1296" cy="528"/>
          </p:xfrm>
          <a:graphic>
            <a:graphicData uri="http://schemas.openxmlformats.org/presentationml/2006/ole">
              <mc:AlternateContent xmlns:mc="http://schemas.openxmlformats.org/markup-compatibility/2006">
                <mc:Choice xmlns:v="urn:schemas-microsoft-com:vml" Requires="v">
                  <p:oleObj spid="_x0000_s93219" name="公式" r:id="rId12" imgW="1028700" imgH="419100" progId="Equation.3">
                    <p:embed/>
                  </p:oleObj>
                </mc:Choice>
                <mc:Fallback>
                  <p:oleObj name="公式" r:id="rId12" imgW="1028700" imgH="4191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2" y="2112"/>
                          <a:ext cx="1296"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201" name="Rectangle 17"/>
          <p:cNvSpPr>
            <a:spLocks noChangeArrowheads="1"/>
          </p:cNvSpPr>
          <p:nvPr/>
        </p:nvSpPr>
        <p:spPr bwMode="auto">
          <a:xfrm>
            <a:off x="3109913"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202" name="Rectangle 18"/>
          <p:cNvSpPr>
            <a:spLocks noChangeArrowheads="1"/>
          </p:cNvSpPr>
          <p:nvPr/>
        </p:nvSpPr>
        <p:spPr bwMode="auto">
          <a:xfrm>
            <a:off x="3548063"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203" name="Rectangle 19"/>
          <p:cNvSpPr>
            <a:spLocks noChangeArrowheads="1"/>
          </p:cNvSpPr>
          <p:nvPr/>
        </p:nvSpPr>
        <p:spPr bwMode="auto">
          <a:xfrm>
            <a:off x="375285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93204" name="Group 20"/>
          <p:cNvGrpSpPr>
            <a:grpSpLocks/>
          </p:cNvGrpSpPr>
          <p:nvPr/>
        </p:nvGrpSpPr>
        <p:grpSpPr bwMode="auto">
          <a:xfrm>
            <a:off x="609600" y="3124200"/>
            <a:ext cx="7620000" cy="1066800"/>
            <a:chOff x="480" y="2544"/>
            <a:chExt cx="4800" cy="672"/>
          </a:xfrm>
        </p:grpSpPr>
        <p:graphicFrame>
          <p:nvGraphicFramePr>
            <p:cNvPr id="93205" name="Object 21"/>
            <p:cNvGraphicFramePr>
              <a:graphicFrameLocks noChangeAspect="1"/>
            </p:cNvGraphicFramePr>
            <p:nvPr/>
          </p:nvGraphicFramePr>
          <p:xfrm>
            <a:off x="1392" y="2544"/>
            <a:ext cx="3360" cy="672"/>
          </p:xfrm>
          <a:graphic>
            <a:graphicData uri="http://schemas.openxmlformats.org/presentationml/2006/ole">
              <mc:AlternateContent xmlns:mc="http://schemas.openxmlformats.org/markup-compatibility/2006">
                <mc:Choice xmlns:v="urn:schemas-microsoft-com:vml" Requires="v">
                  <p:oleObj spid="_x0000_s93220" name="公式" r:id="rId14" imgW="2921000" imgH="533400" progId="Equation.3">
                    <p:embed/>
                  </p:oleObj>
                </mc:Choice>
                <mc:Fallback>
                  <p:oleObj name="公式" r:id="rId14" imgW="2921000" imgH="5334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2" y="2544"/>
                          <a:ext cx="3360"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06" name="Rectangle 22"/>
            <p:cNvSpPr>
              <a:spLocks noChangeArrowheads="1"/>
            </p:cNvSpPr>
            <p:nvPr/>
          </p:nvSpPr>
          <p:spPr bwMode="auto">
            <a:xfrm>
              <a:off x="480" y="2640"/>
              <a:ext cx="48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solidFill>
                    <a:srgbClr val="008000"/>
                  </a:solidFill>
                  <a:latin typeface="楷体_GB2312" pitchFamily="49" charset="-122"/>
                </a:rPr>
                <a:t>故</a:t>
              </a:r>
              <a:r>
                <a:rPr kumimoji="1" lang="zh-CN" altLang="en-US" b="1">
                  <a:latin typeface="楷体_GB2312" pitchFamily="49" charset="-122"/>
                </a:rPr>
                <a:t>                                     </a:t>
              </a:r>
              <a:r>
                <a:rPr kumimoji="1" lang="en-US" altLang="zh-CN" b="1"/>
                <a:t>= 1/n</a:t>
              </a:r>
              <a:r>
                <a:rPr kumimoji="1" lang="en-US" altLang="zh-CN" b="1">
                  <a:latin typeface="楷体_GB2312" pitchFamily="49" charset="-122"/>
                </a:rPr>
                <a:t>    </a:t>
              </a:r>
            </a:p>
          </p:txBody>
        </p:sp>
      </p:grpSp>
      <p:grpSp>
        <p:nvGrpSpPr>
          <p:cNvPr id="93207" name="Group 23"/>
          <p:cNvGrpSpPr>
            <a:grpSpLocks/>
          </p:cNvGrpSpPr>
          <p:nvPr/>
        </p:nvGrpSpPr>
        <p:grpSpPr bwMode="auto">
          <a:xfrm>
            <a:off x="152400" y="3124200"/>
            <a:ext cx="9144000" cy="1066800"/>
            <a:chOff x="144" y="2112"/>
            <a:chExt cx="5760" cy="672"/>
          </a:xfrm>
        </p:grpSpPr>
        <p:graphicFrame>
          <p:nvGraphicFramePr>
            <p:cNvPr id="93208" name="Object 24"/>
            <p:cNvGraphicFramePr>
              <a:graphicFrameLocks noChangeAspect="1"/>
            </p:cNvGraphicFramePr>
            <p:nvPr/>
          </p:nvGraphicFramePr>
          <p:xfrm>
            <a:off x="1584" y="2112"/>
            <a:ext cx="2640" cy="672"/>
          </p:xfrm>
          <a:graphic>
            <a:graphicData uri="http://schemas.openxmlformats.org/presentationml/2006/ole">
              <mc:AlternateContent xmlns:mc="http://schemas.openxmlformats.org/markup-compatibility/2006">
                <mc:Choice xmlns:v="urn:schemas-microsoft-com:vml" Requires="v">
                  <p:oleObj spid="_x0000_s93221" name="公式" r:id="rId16" imgW="2043813" imgH="545863" progId="Equation.3">
                    <p:embed/>
                  </p:oleObj>
                </mc:Choice>
                <mc:Fallback>
                  <p:oleObj name="公式" r:id="rId16" imgW="2043813" imgH="545863"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4" y="2112"/>
                          <a:ext cx="2640"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09" name="Text Box 25"/>
            <p:cNvSpPr txBox="1">
              <a:spLocks noChangeArrowheads="1"/>
            </p:cNvSpPr>
            <p:nvPr/>
          </p:nvSpPr>
          <p:spPr bwMode="auto">
            <a:xfrm>
              <a:off x="144" y="2208"/>
              <a:ext cx="57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宋体" pitchFamily="2" charset="-122"/>
                  <a:ea typeface="宋体" pitchFamily="2" charset="-122"/>
                </a:rPr>
                <a:t>       </a:t>
              </a:r>
              <a:r>
                <a:rPr lang="zh-CN" altLang="en-US" b="1">
                  <a:solidFill>
                    <a:srgbClr val="008000"/>
                  </a:solidFill>
                  <a:latin typeface="楷体_GB2312" pitchFamily="49" charset="-122"/>
                </a:rPr>
                <a:t>从而</a:t>
              </a:r>
              <a:r>
                <a:rPr lang="zh-CN" altLang="en-US" b="1">
                  <a:latin typeface="楷体_GB2312" pitchFamily="49" charset="-122"/>
                </a:rPr>
                <a:t> </a:t>
              </a:r>
            </a:p>
          </p:txBody>
        </p:sp>
      </p:grpSp>
      <p:grpSp>
        <p:nvGrpSpPr>
          <p:cNvPr id="93210" name="Group 26"/>
          <p:cNvGrpSpPr>
            <a:grpSpLocks/>
          </p:cNvGrpSpPr>
          <p:nvPr/>
        </p:nvGrpSpPr>
        <p:grpSpPr bwMode="auto">
          <a:xfrm>
            <a:off x="152400" y="4191000"/>
            <a:ext cx="9144000" cy="914400"/>
            <a:chOff x="96" y="2640"/>
            <a:chExt cx="5760" cy="576"/>
          </a:xfrm>
        </p:grpSpPr>
        <p:graphicFrame>
          <p:nvGraphicFramePr>
            <p:cNvPr id="93211" name="Object 27"/>
            <p:cNvGraphicFramePr>
              <a:graphicFrameLocks noChangeAspect="1"/>
            </p:cNvGraphicFramePr>
            <p:nvPr/>
          </p:nvGraphicFramePr>
          <p:xfrm>
            <a:off x="1584" y="2928"/>
            <a:ext cx="2551" cy="288"/>
          </p:xfrm>
          <a:graphic>
            <a:graphicData uri="http://schemas.openxmlformats.org/presentationml/2006/ole">
              <mc:AlternateContent xmlns:mc="http://schemas.openxmlformats.org/markup-compatibility/2006">
                <mc:Choice xmlns:v="urn:schemas-microsoft-com:vml" Requires="v">
                  <p:oleObj spid="_x0000_s93222" name="公式" r:id="rId18" imgW="1612800" imgH="203040" progId="Equation.3">
                    <p:embed/>
                  </p:oleObj>
                </mc:Choice>
                <mc:Fallback>
                  <p:oleObj name="公式" r:id="rId18" imgW="1612800" imgH="20304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4" y="2928"/>
                          <a:ext cx="255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12" name="Rectangle 28"/>
            <p:cNvSpPr>
              <a:spLocks noChangeArrowheads="1"/>
            </p:cNvSpPr>
            <p:nvPr/>
          </p:nvSpPr>
          <p:spPr bwMode="auto">
            <a:xfrm>
              <a:off x="96" y="2640"/>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        </a:t>
              </a:r>
              <a:r>
                <a:rPr kumimoji="1" lang="zh-CN" altLang="en-US" b="1">
                  <a:solidFill>
                    <a:srgbClr val="008000"/>
                  </a:solidFill>
                  <a:latin typeface="楷体_GB2312" pitchFamily="49" charset="-122"/>
                </a:rPr>
                <a:t>又根据性质，有</a:t>
              </a:r>
              <a:r>
                <a:rPr kumimoji="1" lang="zh-CN" altLang="en-US" b="1">
                  <a:latin typeface="楷体_GB2312" pitchFamily="49" charset="-122"/>
                </a:rPr>
                <a:t> </a:t>
              </a:r>
            </a:p>
          </p:txBody>
        </p:sp>
      </p:grpSp>
      <p:grpSp>
        <p:nvGrpSpPr>
          <p:cNvPr id="93213" name="Group 29"/>
          <p:cNvGrpSpPr>
            <a:grpSpLocks/>
          </p:cNvGrpSpPr>
          <p:nvPr/>
        </p:nvGrpSpPr>
        <p:grpSpPr bwMode="auto">
          <a:xfrm>
            <a:off x="381000" y="5105400"/>
            <a:ext cx="7467600" cy="1371600"/>
            <a:chOff x="240" y="3216"/>
            <a:chExt cx="4704" cy="864"/>
          </a:xfrm>
        </p:grpSpPr>
        <p:graphicFrame>
          <p:nvGraphicFramePr>
            <p:cNvPr id="93214" name="Object 30"/>
            <p:cNvGraphicFramePr>
              <a:graphicFrameLocks noChangeAspect="1"/>
            </p:cNvGraphicFramePr>
            <p:nvPr/>
          </p:nvGraphicFramePr>
          <p:xfrm>
            <a:off x="1650" y="3216"/>
            <a:ext cx="2651" cy="480"/>
          </p:xfrm>
          <a:graphic>
            <a:graphicData uri="http://schemas.openxmlformats.org/presentationml/2006/ole">
              <mc:AlternateContent xmlns:mc="http://schemas.openxmlformats.org/markup-compatibility/2006">
                <mc:Choice xmlns:v="urn:schemas-microsoft-com:vml" Requires="v">
                  <p:oleObj spid="_x0000_s93223" name="公式" r:id="rId20" imgW="2286000" imgH="368280" progId="Equation.3">
                    <p:embed/>
                  </p:oleObj>
                </mc:Choice>
                <mc:Fallback>
                  <p:oleObj name="公式" r:id="rId20" imgW="2286000" imgH="368280"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0" y="3216"/>
                          <a:ext cx="2651"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15" name="Object 31"/>
            <p:cNvGraphicFramePr>
              <a:graphicFrameLocks noChangeAspect="1"/>
            </p:cNvGraphicFramePr>
            <p:nvPr/>
          </p:nvGraphicFramePr>
          <p:xfrm>
            <a:off x="1584" y="3648"/>
            <a:ext cx="2400" cy="432"/>
          </p:xfrm>
          <a:graphic>
            <a:graphicData uri="http://schemas.openxmlformats.org/presentationml/2006/ole">
              <mc:AlternateContent xmlns:mc="http://schemas.openxmlformats.org/markup-compatibility/2006">
                <mc:Choice xmlns:v="urn:schemas-microsoft-com:vml" Requires="v">
                  <p:oleObj spid="_x0000_s93224" name="公式" r:id="rId22" imgW="1739900" imgH="368300" progId="Equation.3">
                    <p:embed/>
                  </p:oleObj>
                </mc:Choice>
                <mc:Fallback>
                  <p:oleObj name="公式" r:id="rId22" imgW="1739900" imgH="3683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4" y="3648"/>
                          <a:ext cx="24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16" name="Rectangle 32"/>
            <p:cNvSpPr>
              <a:spLocks noChangeArrowheads="1"/>
            </p:cNvSpPr>
            <p:nvPr/>
          </p:nvSpPr>
          <p:spPr bwMode="auto">
            <a:xfrm>
              <a:off x="240" y="3216"/>
              <a:ext cx="4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       </a:t>
              </a:r>
              <a:r>
                <a:rPr kumimoji="1" lang="zh-CN" altLang="en-US" b="1">
                  <a:solidFill>
                    <a:srgbClr val="FF3300"/>
                  </a:solidFill>
                  <a:latin typeface="楷体_GB2312" pitchFamily="49" charset="-122"/>
                </a:rPr>
                <a:t>故有</a:t>
              </a:r>
              <a:r>
                <a:rPr kumimoji="1" lang="zh-CN" altLang="en-US" b="1">
                  <a:latin typeface="楷体_GB2312" pitchFamily="49" charset="-122"/>
                </a:rPr>
                <a:t>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up)">
                                      <p:cBhvr>
                                        <p:cTn id="7" dur="500"/>
                                        <p:tgtEl>
                                          <p:spTgt spid="9318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93192"/>
                                        </p:tgtEl>
                                        <p:attrNameLst>
                                          <p:attrName>style.visibility</p:attrName>
                                        </p:attrNameLst>
                                      </p:cBhvr>
                                      <p:to>
                                        <p:strVal val="visible"/>
                                      </p:to>
                                    </p:set>
                                    <p:anim calcmode="lin" valueType="num">
                                      <p:cBhvr>
                                        <p:cTn id="12" dur="500" fill="hold"/>
                                        <p:tgtEl>
                                          <p:spTgt spid="93192"/>
                                        </p:tgtEl>
                                        <p:attrNameLst>
                                          <p:attrName>ppt_x</p:attrName>
                                        </p:attrNameLst>
                                      </p:cBhvr>
                                      <p:tavLst>
                                        <p:tav tm="0">
                                          <p:val>
                                            <p:strVal val="#ppt_x"/>
                                          </p:val>
                                        </p:tav>
                                        <p:tav tm="100000">
                                          <p:val>
                                            <p:strVal val="#ppt_x"/>
                                          </p:val>
                                        </p:tav>
                                      </p:tavLst>
                                    </p:anim>
                                    <p:anim calcmode="lin" valueType="num">
                                      <p:cBhvr>
                                        <p:cTn id="13" dur="500" fill="hold"/>
                                        <p:tgtEl>
                                          <p:spTgt spid="93192"/>
                                        </p:tgtEl>
                                        <p:attrNameLst>
                                          <p:attrName>ppt_y</p:attrName>
                                        </p:attrNameLst>
                                      </p:cBhvr>
                                      <p:tavLst>
                                        <p:tav tm="0">
                                          <p:val>
                                            <p:strVal val="#ppt_y-#ppt_h/2"/>
                                          </p:val>
                                        </p:tav>
                                        <p:tav tm="100000">
                                          <p:val>
                                            <p:strVal val="#ppt_y"/>
                                          </p:val>
                                        </p:tav>
                                      </p:tavLst>
                                    </p:anim>
                                    <p:anim calcmode="lin" valueType="num">
                                      <p:cBhvr>
                                        <p:cTn id="14" dur="500" fill="hold"/>
                                        <p:tgtEl>
                                          <p:spTgt spid="93192"/>
                                        </p:tgtEl>
                                        <p:attrNameLst>
                                          <p:attrName>ppt_w</p:attrName>
                                        </p:attrNameLst>
                                      </p:cBhvr>
                                      <p:tavLst>
                                        <p:tav tm="0">
                                          <p:val>
                                            <p:strVal val="#ppt_w"/>
                                          </p:val>
                                        </p:tav>
                                        <p:tav tm="100000">
                                          <p:val>
                                            <p:strVal val="#ppt_w"/>
                                          </p:val>
                                        </p:tav>
                                      </p:tavLst>
                                    </p:anim>
                                    <p:anim calcmode="lin" valueType="num">
                                      <p:cBhvr>
                                        <p:cTn id="15" dur="500" fill="hold"/>
                                        <p:tgtEl>
                                          <p:spTgt spid="9319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93189"/>
                                        </p:tgtEl>
                                        <p:attrNameLst>
                                          <p:attrName>style.visibility</p:attrName>
                                        </p:attrNameLst>
                                      </p:cBhvr>
                                      <p:to>
                                        <p:strVal val="visible"/>
                                      </p:to>
                                    </p:set>
                                    <p:animEffect transition="in" filter="barn(outVertical)">
                                      <p:cBhvr>
                                        <p:cTn id="20" dur="500"/>
                                        <p:tgtEl>
                                          <p:spTgt spid="93189"/>
                                        </p:tgtEl>
                                      </p:cBhvr>
                                    </p:animEffect>
                                  </p:childTnLst>
                                  <p:subTnLst>
                                    <p:audio>
                                      <p:cMediaNode>
                                        <p:cTn display="0" masterRel="sameClick">
                                          <p:stCondLst>
                                            <p:cond evt="begin" delay="0">
                                              <p:tn val="18"/>
                                            </p:cond>
                                          </p:stCondLst>
                                          <p:endCondLst>
                                            <p:cond evt="onStopAudio" delay="0">
                                              <p:tgtEl>
                                                <p:sldTgt/>
                                              </p:tgtEl>
                                            </p:cond>
                                          </p:endCondLst>
                                        </p:cTn>
                                        <p:tgtEl>
                                          <p:sndTgt r:embed="rId5"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93193"/>
                                        </p:tgtEl>
                                        <p:attrNameLst>
                                          <p:attrName>style.visibility</p:attrName>
                                        </p:attrNameLst>
                                      </p:cBhvr>
                                      <p:to>
                                        <p:strVal val="visible"/>
                                      </p:to>
                                    </p:set>
                                    <p:anim calcmode="lin" valueType="num">
                                      <p:cBhvr>
                                        <p:cTn id="25" dur="500" fill="hold"/>
                                        <p:tgtEl>
                                          <p:spTgt spid="93193"/>
                                        </p:tgtEl>
                                        <p:attrNameLst>
                                          <p:attrName>ppt_x</p:attrName>
                                        </p:attrNameLst>
                                      </p:cBhvr>
                                      <p:tavLst>
                                        <p:tav tm="0">
                                          <p:val>
                                            <p:strVal val="#ppt_x"/>
                                          </p:val>
                                        </p:tav>
                                        <p:tav tm="100000">
                                          <p:val>
                                            <p:strVal val="#ppt_x"/>
                                          </p:val>
                                        </p:tav>
                                      </p:tavLst>
                                    </p:anim>
                                    <p:anim calcmode="lin" valueType="num">
                                      <p:cBhvr>
                                        <p:cTn id="26" dur="500" fill="hold"/>
                                        <p:tgtEl>
                                          <p:spTgt spid="93193"/>
                                        </p:tgtEl>
                                        <p:attrNameLst>
                                          <p:attrName>ppt_y</p:attrName>
                                        </p:attrNameLst>
                                      </p:cBhvr>
                                      <p:tavLst>
                                        <p:tav tm="0">
                                          <p:val>
                                            <p:strVal val="#ppt_y-#ppt_h/2"/>
                                          </p:val>
                                        </p:tav>
                                        <p:tav tm="100000">
                                          <p:val>
                                            <p:strVal val="#ppt_y"/>
                                          </p:val>
                                        </p:tav>
                                      </p:tavLst>
                                    </p:anim>
                                    <p:anim calcmode="lin" valueType="num">
                                      <p:cBhvr>
                                        <p:cTn id="27" dur="500" fill="hold"/>
                                        <p:tgtEl>
                                          <p:spTgt spid="93193"/>
                                        </p:tgtEl>
                                        <p:attrNameLst>
                                          <p:attrName>ppt_w</p:attrName>
                                        </p:attrNameLst>
                                      </p:cBhvr>
                                      <p:tavLst>
                                        <p:tav tm="0">
                                          <p:val>
                                            <p:strVal val="#ppt_w"/>
                                          </p:val>
                                        </p:tav>
                                        <p:tav tm="100000">
                                          <p:val>
                                            <p:strVal val="#ppt_w"/>
                                          </p:val>
                                        </p:tav>
                                      </p:tavLst>
                                    </p:anim>
                                    <p:anim calcmode="lin" valueType="num">
                                      <p:cBhvr>
                                        <p:cTn id="28" dur="500" fill="hold"/>
                                        <p:tgtEl>
                                          <p:spTgt spid="931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4" name="cashreg.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nodeType="clickEffect">
                                  <p:stCondLst>
                                    <p:cond delay="0"/>
                                  </p:stCondLst>
                                  <p:childTnLst>
                                    <p:set>
                                      <p:cBhvr>
                                        <p:cTn id="32" dur="1" fill="hold">
                                          <p:stCondLst>
                                            <p:cond delay="0"/>
                                          </p:stCondLst>
                                        </p:cTn>
                                        <p:tgtEl>
                                          <p:spTgt spid="93194"/>
                                        </p:tgtEl>
                                        <p:attrNameLst>
                                          <p:attrName>style.visibility</p:attrName>
                                        </p:attrNameLst>
                                      </p:cBhvr>
                                      <p:to>
                                        <p:strVal val="visible"/>
                                      </p:to>
                                    </p:set>
                                    <p:animEffect transition="in" filter="barn(outVertical)">
                                      <p:cBhvr>
                                        <p:cTn id="33" dur="500"/>
                                        <p:tgtEl>
                                          <p:spTgt spid="93194"/>
                                        </p:tgtEl>
                                      </p:cBhvr>
                                    </p:animEffect>
                                  </p:childTnLst>
                                  <p:subTnLst>
                                    <p:audio>
                                      <p:cMediaNode>
                                        <p:cTn display="0" masterRel="sameClick">
                                          <p:stCondLst>
                                            <p:cond evt="begin" delay="0">
                                              <p:tn val="31"/>
                                            </p:cond>
                                          </p:stCondLst>
                                          <p:endCondLst>
                                            <p:cond evt="onStopAudio" delay="0">
                                              <p:tgtEl>
                                                <p:sldTgt/>
                                              </p:tgtEl>
                                            </p:cond>
                                          </p:endCondLst>
                                        </p:cTn>
                                        <p:tgtEl>
                                          <p:sndTgt r:embed="rId5" name="whoosh.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nodeType="clickEffect">
                                  <p:stCondLst>
                                    <p:cond delay="0"/>
                                  </p:stCondLst>
                                  <p:childTnLst>
                                    <p:set>
                                      <p:cBhvr>
                                        <p:cTn id="37" dur="1" fill="hold">
                                          <p:stCondLst>
                                            <p:cond delay="0"/>
                                          </p:stCondLst>
                                        </p:cTn>
                                        <p:tgtEl>
                                          <p:spTgt spid="93198"/>
                                        </p:tgtEl>
                                        <p:attrNameLst>
                                          <p:attrName>style.visibility</p:attrName>
                                        </p:attrNameLst>
                                      </p:cBhvr>
                                      <p:to>
                                        <p:strVal val="visible"/>
                                      </p:to>
                                    </p:set>
                                    <p:animEffect transition="in" filter="barn(outVertical)">
                                      <p:cBhvr>
                                        <p:cTn id="38" dur="500"/>
                                        <p:tgtEl>
                                          <p:spTgt spid="93198"/>
                                        </p:tgtEl>
                                      </p:cBhvr>
                                    </p:animEffect>
                                  </p:childTnLst>
                                  <p:subTnLst>
                                    <p:set>
                                      <p:cBhvr override="childStyle">
                                        <p:cTn dur="1" fill="hold" display="0" masterRel="nextClick" afterEffect="1"/>
                                        <p:tgtEl>
                                          <p:spTgt spid="93198"/>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5"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nodeType="clickEffect">
                                  <p:stCondLst>
                                    <p:cond delay="0"/>
                                  </p:stCondLst>
                                  <p:childTnLst>
                                    <p:set>
                                      <p:cBhvr>
                                        <p:cTn id="42" dur="1" fill="hold">
                                          <p:stCondLst>
                                            <p:cond delay="0"/>
                                          </p:stCondLst>
                                        </p:cTn>
                                        <p:tgtEl>
                                          <p:spTgt spid="93204"/>
                                        </p:tgtEl>
                                        <p:attrNameLst>
                                          <p:attrName>style.visibility</p:attrName>
                                        </p:attrNameLst>
                                      </p:cBhvr>
                                      <p:to>
                                        <p:strVal val="visible"/>
                                      </p:to>
                                    </p:set>
                                    <p:animEffect transition="in" filter="barn(outVertical)">
                                      <p:cBhvr>
                                        <p:cTn id="43" dur="500"/>
                                        <p:tgtEl>
                                          <p:spTgt spid="93204"/>
                                        </p:tgtEl>
                                      </p:cBhvr>
                                    </p:animEffect>
                                  </p:childTnLst>
                                  <p:subTnLst>
                                    <p:set>
                                      <p:cBhvr override="childStyle">
                                        <p:cTn dur="1" fill="hold" display="0" masterRel="nextClick" afterEffect="1"/>
                                        <p:tgtEl>
                                          <p:spTgt spid="93204"/>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5"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nodeType="clickEffect">
                                  <p:stCondLst>
                                    <p:cond delay="0"/>
                                  </p:stCondLst>
                                  <p:childTnLst>
                                    <p:set>
                                      <p:cBhvr>
                                        <p:cTn id="47" dur="1" fill="hold">
                                          <p:stCondLst>
                                            <p:cond delay="0"/>
                                          </p:stCondLst>
                                        </p:cTn>
                                        <p:tgtEl>
                                          <p:spTgt spid="93207"/>
                                        </p:tgtEl>
                                        <p:attrNameLst>
                                          <p:attrName>style.visibility</p:attrName>
                                        </p:attrNameLst>
                                      </p:cBhvr>
                                      <p:to>
                                        <p:strVal val="visible"/>
                                      </p:to>
                                    </p:set>
                                    <p:animEffect transition="in" filter="barn(outVertical)">
                                      <p:cBhvr>
                                        <p:cTn id="48" dur="500"/>
                                        <p:tgtEl>
                                          <p:spTgt spid="93207"/>
                                        </p:tgtEl>
                                      </p:cBhvr>
                                    </p:animEffect>
                                  </p:childTnLst>
                                  <p:subTnLst>
                                    <p:audio>
                                      <p:cMediaNode>
                                        <p:cTn display="0" masterRel="sameClick">
                                          <p:stCondLst>
                                            <p:cond evt="begin" delay="0">
                                              <p:tn val="46"/>
                                            </p:cond>
                                          </p:stCondLst>
                                          <p:endCondLst>
                                            <p:cond evt="onStopAudio" delay="0">
                                              <p:tgtEl>
                                                <p:sldTgt/>
                                              </p:tgtEl>
                                            </p:cond>
                                          </p:endCondLst>
                                        </p:cTn>
                                        <p:tgtEl>
                                          <p:sndTgt r:embed="rId5" name="whoosh.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nodeType="clickEffect">
                                  <p:stCondLst>
                                    <p:cond delay="0"/>
                                  </p:stCondLst>
                                  <p:childTnLst>
                                    <p:set>
                                      <p:cBhvr>
                                        <p:cTn id="52" dur="1" fill="hold">
                                          <p:stCondLst>
                                            <p:cond delay="0"/>
                                          </p:stCondLst>
                                        </p:cTn>
                                        <p:tgtEl>
                                          <p:spTgt spid="93210"/>
                                        </p:tgtEl>
                                        <p:attrNameLst>
                                          <p:attrName>style.visibility</p:attrName>
                                        </p:attrNameLst>
                                      </p:cBhvr>
                                      <p:to>
                                        <p:strVal val="visible"/>
                                      </p:to>
                                    </p:set>
                                    <p:animEffect transition="in" filter="barn(outVertical)">
                                      <p:cBhvr>
                                        <p:cTn id="53" dur="500"/>
                                        <p:tgtEl>
                                          <p:spTgt spid="93210"/>
                                        </p:tgtEl>
                                      </p:cBhvr>
                                    </p:animEffect>
                                  </p:childTnLst>
                                  <p:subTnLst>
                                    <p:audio>
                                      <p:cMediaNode>
                                        <p:cTn display="0" masterRel="sameClick">
                                          <p:stCondLst>
                                            <p:cond evt="begin" delay="0">
                                              <p:tn val="51"/>
                                            </p:cond>
                                          </p:stCondLst>
                                          <p:endCondLst>
                                            <p:cond evt="onStopAudio" delay="0">
                                              <p:tgtEl>
                                                <p:sldTgt/>
                                              </p:tgtEl>
                                            </p:cond>
                                          </p:endCondLst>
                                        </p:cTn>
                                        <p:tgtEl>
                                          <p:sndTgt r:embed="rId5"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37" fill="hold" nodeType="clickEffect">
                                  <p:stCondLst>
                                    <p:cond delay="0"/>
                                  </p:stCondLst>
                                  <p:childTnLst>
                                    <p:set>
                                      <p:cBhvr>
                                        <p:cTn id="57" dur="1" fill="hold">
                                          <p:stCondLst>
                                            <p:cond delay="0"/>
                                          </p:stCondLst>
                                        </p:cTn>
                                        <p:tgtEl>
                                          <p:spTgt spid="93213"/>
                                        </p:tgtEl>
                                        <p:attrNameLst>
                                          <p:attrName>style.visibility</p:attrName>
                                        </p:attrNameLst>
                                      </p:cBhvr>
                                      <p:to>
                                        <p:strVal val="visible"/>
                                      </p:to>
                                    </p:set>
                                    <p:animEffect transition="in" filter="barn(outVertical)">
                                      <p:cBhvr>
                                        <p:cTn id="58" dur="500"/>
                                        <p:tgtEl>
                                          <p:spTgt spid="93213"/>
                                        </p:tgtEl>
                                      </p:cBhvr>
                                    </p:animEffect>
                                  </p:childTnLst>
                                  <p:subTnLst>
                                    <p:audio>
                                      <p:cMediaNode>
                                        <p:cTn display="0" masterRel="sameClick">
                                          <p:stCondLst>
                                            <p:cond evt="begin" delay="0">
                                              <p:tn val="56"/>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2" grpId="0" animBg="1" autoUpdateAnimBg="0"/>
      <p:bldP spid="9319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2"/>
          <p:cNvGrpSpPr>
            <a:grpSpLocks/>
          </p:cNvGrpSpPr>
          <p:nvPr/>
        </p:nvGrpSpPr>
        <p:grpSpPr bwMode="auto">
          <a:xfrm>
            <a:off x="228600" y="3276600"/>
            <a:ext cx="5638800" cy="3282950"/>
            <a:chOff x="144" y="2064"/>
            <a:chExt cx="3552" cy="2068"/>
          </a:xfrm>
        </p:grpSpPr>
        <p:sp>
          <p:nvSpPr>
            <p:cNvPr id="94211" name="Rectangle 3"/>
            <p:cNvSpPr>
              <a:spLocks noChangeArrowheads="1"/>
            </p:cNvSpPr>
            <p:nvPr/>
          </p:nvSpPr>
          <p:spPr bwMode="auto">
            <a:xfrm>
              <a:off x="144" y="3694"/>
              <a:ext cx="3552"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t">
                <a:spcBef>
                  <a:spcPct val="20000"/>
                </a:spcBef>
              </a:pPr>
              <a:r>
                <a:rPr kumimoji="1" lang="zh-CN" altLang="en-US" sz="1800" b="1">
                  <a:ea typeface="宋体" pitchFamily="2" charset="-122"/>
                </a:rPr>
                <a:t>城</a:t>
              </a:r>
              <a:r>
                <a:rPr kumimoji="1" lang="en-US" altLang="zh-CN" sz="1800" b="1">
                  <a:ea typeface="宋体" pitchFamily="2" charset="-122"/>
                </a:rPr>
                <a:t>1 </a:t>
              </a:r>
              <a:r>
                <a:rPr kumimoji="1" lang="zh-CN" altLang="en-US" sz="1800" b="1">
                  <a:ea typeface="宋体" pitchFamily="2" charset="-122"/>
                </a:rPr>
                <a:t>获利             </a:t>
              </a:r>
              <a:r>
                <a:rPr kumimoji="1" lang="en-US" altLang="zh-CN" sz="1800" b="1">
                  <a:ea typeface="宋体" pitchFamily="2" charset="-122"/>
                </a:rPr>
                <a:t>=67+130=197</a:t>
              </a:r>
              <a:r>
                <a:rPr kumimoji="1" lang="zh-CN" altLang="en-US" sz="1800" b="1">
                  <a:ea typeface="宋体" pitchFamily="2" charset="-122"/>
                </a:rPr>
                <a:t>（万元）</a:t>
              </a:r>
            </a:p>
            <a:p>
              <a:pPr algn="ctr" fontAlgn="t">
                <a:spcBef>
                  <a:spcPct val="20000"/>
                </a:spcBef>
              </a:pPr>
              <a:r>
                <a:rPr kumimoji="1" lang="zh-CN" altLang="en-US" sz="1800" b="1">
                  <a:ea typeface="宋体" pitchFamily="2" charset="-122"/>
                </a:rPr>
                <a:t>承担总费用： </a:t>
              </a:r>
              <a:r>
                <a:rPr kumimoji="1" lang="en-US" altLang="zh-CN" sz="1800" b="1">
                  <a:ea typeface="宋体" pitchFamily="2" charset="-122"/>
                </a:rPr>
                <a:t>2300-197=2103</a:t>
              </a:r>
              <a:r>
                <a:rPr kumimoji="1" lang="zh-CN" altLang="en-US" sz="1800" b="1">
                  <a:ea typeface="宋体" pitchFamily="2" charset="-122"/>
                </a:rPr>
                <a:t>（万元）</a:t>
              </a:r>
            </a:p>
          </p:txBody>
        </p:sp>
        <p:sp>
          <p:nvSpPr>
            <p:cNvPr id="94212" name="Rectangle 4"/>
            <p:cNvSpPr>
              <a:spLocks noChangeArrowheads="1"/>
            </p:cNvSpPr>
            <p:nvPr/>
          </p:nvSpPr>
          <p:spPr bwMode="auto">
            <a:xfrm>
              <a:off x="2928" y="3464"/>
              <a:ext cx="7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130</a:t>
              </a:r>
            </a:p>
          </p:txBody>
        </p:sp>
        <p:sp>
          <p:nvSpPr>
            <p:cNvPr id="94213" name="Rectangle 5"/>
            <p:cNvSpPr>
              <a:spLocks noChangeArrowheads="1"/>
            </p:cNvSpPr>
            <p:nvPr/>
          </p:nvSpPr>
          <p:spPr bwMode="auto">
            <a:xfrm>
              <a:off x="2448" y="34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14" name="Rectangle 6"/>
            <p:cNvSpPr>
              <a:spLocks noChangeArrowheads="1"/>
            </p:cNvSpPr>
            <p:nvPr/>
          </p:nvSpPr>
          <p:spPr bwMode="auto">
            <a:xfrm>
              <a:off x="1968" y="34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67</a:t>
              </a:r>
            </a:p>
          </p:txBody>
        </p:sp>
        <p:sp>
          <p:nvSpPr>
            <p:cNvPr id="94215" name="Rectangle 7"/>
            <p:cNvSpPr>
              <a:spLocks noChangeArrowheads="1"/>
            </p:cNvSpPr>
            <p:nvPr/>
          </p:nvSpPr>
          <p:spPr bwMode="auto">
            <a:xfrm>
              <a:off x="1536" y="3464"/>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16" name="Rectangle 8"/>
            <p:cNvSpPr>
              <a:spLocks noChangeArrowheads="1"/>
            </p:cNvSpPr>
            <p:nvPr/>
          </p:nvSpPr>
          <p:spPr bwMode="auto">
            <a:xfrm>
              <a:off x="144" y="3464"/>
              <a:ext cx="13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W(|S|)[V(S)-V(S-{I})]</a:t>
              </a:r>
            </a:p>
          </p:txBody>
        </p:sp>
        <p:sp>
          <p:nvSpPr>
            <p:cNvPr id="94217" name="Rectangle 9"/>
            <p:cNvSpPr>
              <a:spLocks noChangeArrowheads="1"/>
            </p:cNvSpPr>
            <p:nvPr/>
          </p:nvSpPr>
          <p:spPr bwMode="auto">
            <a:xfrm>
              <a:off x="2928" y="3234"/>
              <a:ext cx="7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1/3</a:t>
              </a:r>
            </a:p>
          </p:txBody>
        </p:sp>
        <p:sp>
          <p:nvSpPr>
            <p:cNvPr id="94218" name="Rectangle 10"/>
            <p:cNvSpPr>
              <a:spLocks noChangeArrowheads="1"/>
            </p:cNvSpPr>
            <p:nvPr/>
          </p:nvSpPr>
          <p:spPr bwMode="auto">
            <a:xfrm>
              <a:off x="2448" y="323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1/6</a:t>
              </a:r>
            </a:p>
          </p:txBody>
        </p:sp>
        <p:sp>
          <p:nvSpPr>
            <p:cNvPr id="94219" name="Rectangle 11"/>
            <p:cNvSpPr>
              <a:spLocks noChangeArrowheads="1"/>
            </p:cNvSpPr>
            <p:nvPr/>
          </p:nvSpPr>
          <p:spPr bwMode="auto">
            <a:xfrm>
              <a:off x="1968" y="323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1/6</a:t>
              </a:r>
            </a:p>
          </p:txBody>
        </p:sp>
        <p:sp>
          <p:nvSpPr>
            <p:cNvPr id="94220" name="Rectangle 12"/>
            <p:cNvSpPr>
              <a:spLocks noChangeArrowheads="1"/>
            </p:cNvSpPr>
            <p:nvPr/>
          </p:nvSpPr>
          <p:spPr bwMode="auto">
            <a:xfrm>
              <a:off x="1536" y="3234"/>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1/3</a:t>
              </a:r>
            </a:p>
          </p:txBody>
        </p:sp>
        <p:sp>
          <p:nvSpPr>
            <p:cNvPr id="94221" name="Rectangle 13"/>
            <p:cNvSpPr>
              <a:spLocks noChangeArrowheads="1"/>
            </p:cNvSpPr>
            <p:nvPr/>
          </p:nvSpPr>
          <p:spPr bwMode="auto">
            <a:xfrm>
              <a:off x="144" y="3234"/>
              <a:ext cx="13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W(|S|)</a:t>
              </a:r>
            </a:p>
          </p:txBody>
        </p:sp>
        <p:sp>
          <p:nvSpPr>
            <p:cNvPr id="94222" name="Rectangle 14"/>
            <p:cNvSpPr>
              <a:spLocks noChangeArrowheads="1"/>
            </p:cNvSpPr>
            <p:nvPr/>
          </p:nvSpPr>
          <p:spPr bwMode="auto">
            <a:xfrm>
              <a:off x="2928" y="3004"/>
              <a:ext cx="7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3</a:t>
              </a:r>
            </a:p>
          </p:txBody>
        </p:sp>
        <p:sp>
          <p:nvSpPr>
            <p:cNvPr id="94223" name="Rectangle 15"/>
            <p:cNvSpPr>
              <a:spLocks noChangeArrowheads="1"/>
            </p:cNvSpPr>
            <p:nvPr/>
          </p:nvSpPr>
          <p:spPr bwMode="auto">
            <a:xfrm>
              <a:off x="2448" y="30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2</a:t>
              </a:r>
            </a:p>
          </p:txBody>
        </p:sp>
        <p:sp>
          <p:nvSpPr>
            <p:cNvPr id="94224" name="Rectangle 16"/>
            <p:cNvSpPr>
              <a:spLocks noChangeArrowheads="1"/>
            </p:cNvSpPr>
            <p:nvPr/>
          </p:nvSpPr>
          <p:spPr bwMode="auto">
            <a:xfrm>
              <a:off x="1968" y="30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2</a:t>
              </a:r>
            </a:p>
          </p:txBody>
        </p:sp>
        <p:sp>
          <p:nvSpPr>
            <p:cNvPr id="94225" name="Rectangle 17"/>
            <p:cNvSpPr>
              <a:spLocks noChangeArrowheads="1"/>
            </p:cNvSpPr>
            <p:nvPr/>
          </p:nvSpPr>
          <p:spPr bwMode="auto">
            <a:xfrm>
              <a:off x="1536" y="3004"/>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a:t>
              </a:r>
            </a:p>
          </p:txBody>
        </p:sp>
        <p:sp>
          <p:nvSpPr>
            <p:cNvPr id="94226" name="Rectangle 18"/>
            <p:cNvSpPr>
              <a:spLocks noChangeArrowheads="1"/>
            </p:cNvSpPr>
            <p:nvPr/>
          </p:nvSpPr>
          <p:spPr bwMode="auto">
            <a:xfrm>
              <a:off x="144" y="3004"/>
              <a:ext cx="13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|S|</a:t>
              </a:r>
            </a:p>
          </p:txBody>
        </p:sp>
        <p:sp>
          <p:nvSpPr>
            <p:cNvPr id="94227" name="Rectangle 19"/>
            <p:cNvSpPr>
              <a:spLocks noChangeArrowheads="1"/>
            </p:cNvSpPr>
            <p:nvPr/>
          </p:nvSpPr>
          <p:spPr bwMode="auto">
            <a:xfrm>
              <a:off x="2928" y="2774"/>
              <a:ext cx="7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390</a:t>
              </a:r>
            </a:p>
          </p:txBody>
        </p:sp>
        <p:sp>
          <p:nvSpPr>
            <p:cNvPr id="94228" name="Rectangle 20"/>
            <p:cNvSpPr>
              <a:spLocks noChangeArrowheads="1"/>
            </p:cNvSpPr>
            <p:nvPr/>
          </p:nvSpPr>
          <p:spPr bwMode="auto">
            <a:xfrm>
              <a:off x="2448" y="277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29" name="Rectangle 21"/>
            <p:cNvSpPr>
              <a:spLocks noChangeArrowheads="1"/>
            </p:cNvSpPr>
            <p:nvPr/>
          </p:nvSpPr>
          <p:spPr bwMode="auto">
            <a:xfrm>
              <a:off x="1968" y="277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400</a:t>
              </a:r>
            </a:p>
          </p:txBody>
        </p:sp>
        <p:sp>
          <p:nvSpPr>
            <p:cNvPr id="94230" name="Rectangle 22"/>
            <p:cNvSpPr>
              <a:spLocks noChangeArrowheads="1"/>
            </p:cNvSpPr>
            <p:nvPr/>
          </p:nvSpPr>
          <p:spPr bwMode="auto">
            <a:xfrm>
              <a:off x="1536" y="2774"/>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31" name="Rectangle 23"/>
            <p:cNvSpPr>
              <a:spLocks noChangeArrowheads="1"/>
            </p:cNvSpPr>
            <p:nvPr/>
          </p:nvSpPr>
          <p:spPr bwMode="auto">
            <a:xfrm>
              <a:off x="144" y="2774"/>
              <a:ext cx="13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V(S)-V(S-{I})</a:t>
              </a:r>
            </a:p>
          </p:txBody>
        </p:sp>
        <p:sp>
          <p:nvSpPr>
            <p:cNvPr id="94232" name="Rectangle 24"/>
            <p:cNvSpPr>
              <a:spLocks noChangeArrowheads="1"/>
            </p:cNvSpPr>
            <p:nvPr/>
          </p:nvSpPr>
          <p:spPr bwMode="auto">
            <a:xfrm>
              <a:off x="2928" y="2534"/>
              <a:ext cx="7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250</a:t>
              </a:r>
            </a:p>
          </p:txBody>
        </p:sp>
        <p:sp>
          <p:nvSpPr>
            <p:cNvPr id="94233" name="Rectangle 25"/>
            <p:cNvSpPr>
              <a:spLocks noChangeArrowheads="1"/>
            </p:cNvSpPr>
            <p:nvPr/>
          </p:nvSpPr>
          <p:spPr bwMode="auto">
            <a:xfrm>
              <a:off x="2448" y="2534"/>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34" name="Rectangle 26"/>
            <p:cNvSpPr>
              <a:spLocks noChangeArrowheads="1"/>
            </p:cNvSpPr>
            <p:nvPr/>
          </p:nvSpPr>
          <p:spPr bwMode="auto">
            <a:xfrm>
              <a:off x="1968" y="2534"/>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35" name="Rectangle 27"/>
            <p:cNvSpPr>
              <a:spLocks noChangeArrowheads="1"/>
            </p:cNvSpPr>
            <p:nvPr/>
          </p:nvSpPr>
          <p:spPr bwMode="auto">
            <a:xfrm>
              <a:off x="1536" y="2534"/>
              <a:ext cx="4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36" name="Rectangle 28"/>
            <p:cNvSpPr>
              <a:spLocks noChangeArrowheads="1"/>
            </p:cNvSpPr>
            <p:nvPr/>
          </p:nvSpPr>
          <p:spPr bwMode="auto">
            <a:xfrm>
              <a:off x="144" y="2534"/>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V(S-{I})</a:t>
              </a:r>
            </a:p>
          </p:txBody>
        </p:sp>
        <p:sp>
          <p:nvSpPr>
            <p:cNvPr id="94237" name="Rectangle 29"/>
            <p:cNvSpPr>
              <a:spLocks noChangeArrowheads="1"/>
            </p:cNvSpPr>
            <p:nvPr/>
          </p:nvSpPr>
          <p:spPr bwMode="auto">
            <a:xfrm>
              <a:off x="2928" y="2294"/>
              <a:ext cx="7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640</a:t>
              </a:r>
            </a:p>
          </p:txBody>
        </p:sp>
        <p:sp>
          <p:nvSpPr>
            <p:cNvPr id="94238" name="Rectangle 30"/>
            <p:cNvSpPr>
              <a:spLocks noChangeArrowheads="1"/>
            </p:cNvSpPr>
            <p:nvPr/>
          </p:nvSpPr>
          <p:spPr bwMode="auto">
            <a:xfrm>
              <a:off x="2448" y="2294"/>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39" name="Rectangle 31"/>
            <p:cNvSpPr>
              <a:spLocks noChangeArrowheads="1"/>
            </p:cNvSpPr>
            <p:nvPr/>
          </p:nvSpPr>
          <p:spPr bwMode="auto">
            <a:xfrm>
              <a:off x="1968" y="2294"/>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400</a:t>
              </a:r>
            </a:p>
          </p:txBody>
        </p:sp>
        <p:sp>
          <p:nvSpPr>
            <p:cNvPr id="94240" name="Rectangle 32"/>
            <p:cNvSpPr>
              <a:spLocks noChangeArrowheads="1"/>
            </p:cNvSpPr>
            <p:nvPr/>
          </p:nvSpPr>
          <p:spPr bwMode="auto">
            <a:xfrm>
              <a:off x="1536" y="2294"/>
              <a:ext cx="4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0</a:t>
              </a:r>
            </a:p>
          </p:txBody>
        </p:sp>
        <p:sp>
          <p:nvSpPr>
            <p:cNvPr id="94241" name="Rectangle 33"/>
            <p:cNvSpPr>
              <a:spLocks noChangeArrowheads="1"/>
            </p:cNvSpPr>
            <p:nvPr/>
          </p:nvSpPr>
          <p:spPr bwMode="auto">
            <a:xfrm>
              <a:off x="144" y="2294"/>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V(S)</a:t>
              </a:r>
            </a:p>
          </p:txBody>
        </p:sp>
        <p:sp>
          <p:nvSpPr>
            <p:cNvPr id="94242" name="Rectangle 34"/>
            <p:cNvSpPr>
              <a:spLocks noChangeArrowheads="1"/>
            </p:cNvSpPr>
            <p:nvPr/>
          </p:nvSpPr>
          <p:spPr bwMode="auto">
            <a:xfrm>
              <a:off x="2928" y="2064"/>
              <a:ext cx="76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a:t>
              </a:r>
              <a:r>
                <a:rPr kumimoji="1" lang="zh-CN" altLang="en-US" sz="1800" b="1">
                  <a:ea typeface="宋体" pitchFamily="2" charset="-122"/>
                </a:rPr>
                <a:t>，</a:t>
              </a:r>
              <a:r>
                <a:rPr kumimoji="1" lang="en-US" altLang="zh-CN" sz="1800" b="1">
                  <a:ea typeface="宋体" pitchFamily="2" charset="-122"/>
                </a:rPr>
                <a:t>2</a:t>
              </a:r>
              <a:r>
                <a:rPr kumimoji="1" lang="zh-CN" altLang="en-US" sz="1800" b="1">
                  <a:ea typeface="宋体" pitchFamily="2" charset="-122"/>
                </a:rPr>
                <a:t>，</a:t>
              </a:r>
              <a:r>
                <a:rPr kumimoji="1" lang="en-US" altLang="zh-CN" sz="1800" b="1">
                  <a:ea typeface="宋体" pitchFamily="2" charset="-122"/>
                </a:rPr>
                <a:t>3}</a:t>
              </a:r>
            </a:p>
          </p:txBody>
        </p:sp>
        <p:sp>
          <p:nvSpPr>
            <p:cNvPr id="94243" name="Rectangle 35"/>
            <p:cNvSpPr>
              <a:spLocks noChangeArrowheads="1"/>
            </p:cNvSpPr>
            <p:nvPr/>
          </p:nvSpPr>
          <p:spPr bwMode="auto">
            <a:xfrm>
              <a:off x="2448" y="20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a:t>
              </a:r>
              <a:r>
                <a:rPr kumimoji="1" lang="zh-CN" altLang="en-US" sz="1800" b="1">
                  <a:ea typeface="宋体" pitchFamily="2" charset="-122"/>
                </a:rPr>
                <a:t>，</a:t>
              </a:r>
              <a:r>
                <a:rPr kumimoji="1" lang="en-US" altLang="zh-CN" sz="1800" b="1">
                  <a:ea typeface="宋体" pitchFamily="2" charset="-122"/>
                </a:rPr>
                <a:t>3}</a:t>
              </a:r>
            </a:p>
          </p:txBody>
        </p:sp>
        <p:sp>
          <p:nvSpPr>
            <p:cNvPr id="94244" name="Rectangle 36"/>
            <p:cNvSpPr>
              <a:spLocks noChangeArrowheads="1"/>
            </p:cNvSpPr>
            <p:nvPr/>
          </p:nvSpPr>
          <p:spPr bwMode="auto">
            <a:xfrm>
              <a:off x="1968" y="20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a:t>
              </a:r>
              <a:r>
                <a:rPr kumimoji="1" lang="zh-CN" altLang="en-US" sz="1800" b="1">
                  <a:ea typeface="宋体" pitchFamily="2" charset="-122"/>
                </a:rPr>
                <a:t>，</a:t>
              </a:r>
              <a:r>
                <a:rPr kumimoji="1" lang="en-US" altLang="zh-CN" sz="1800" b="1">
                  <a:ea typeface="宋体" pitchFamily="2" charset="-122"/>
                </a:rPr>
                <a:t>2}</a:t>
              </a:r>
            </a:p>
          </p:txBody>
        </p:sp>
        <p:sp>
          <p:nvSpPr>
            <p:cNvPr id="94245" name="Rectangle 37"/>
            <p:cNvSpPr>
              <a:spLocks noChangeArrowheads="1"/>
            </p:cNvSpPr>
            <p:nvPr/>
          </p:nvSpPr>
          <p:spPr bwMode="auto">
            <a:xfrm>
              <a:off x="1536" y="2064"/>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{1}</a:t>
              </a:r>
            </a:p>
          </p:txBody>
        </p:sp>
        <p:sp>
          <p:nvSpPr>
            <p:cNvPr id="94246" name="Rectangle 38"/>
            <p:cNvSpPr>
              <a:spLocks noChangeArrowheads="1"/>
            </p:cNvSpPr>
            <p:nvPr/>
          </p:nvSpPr>
          <p:spPr bwMode="auto">
            <a:xfrm>
              <a:off x="144" y="2064"/>
              <a:ext cx="13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kumimoji="1" lang="en-US" altLang="zh-CN" sz="1800" b="1">
                  <a:ea typeface="宋体" pitchFamily="2" charset="-122"/>
                </a:rPr>
                <a:t>S</a:t>
              </a:r>
            </a:p>
          </p:txBody>
        </p:sp>
        <p:sp>
          <p:nvSpPr>
            <p:cNvPr id="94247" name="Line 39"/>
            <p:cNvSpPr>
              <a:spLocks noChangeShapeType="1"/>
            </p:cNvSpPr>
            <p:nvPr/>
          </p:nvSpPr>
          <p:spPr bwMode="auto">
            <a:xfrm>
              <a:off x="144" y="2064"/>
              <a:ext cx="35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8" name="Line 40"/>
            <p:cNvSpPr>
              <a:spLocks noChangeShapeType="1"/>
            </p:cNvSpPr>
            <p:nvPr/>
          </p:nvSpPr>
          <p:spPr bwMode="auto">
            <a:xfrm>
              <a:off x="144" y="229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9" name="Line 41"/>
            <p:cNvSpPr>
              <a:spLocks noChangeShapeType="1"/>
            </p:cNvSpPr>
            <p:nvPr/>
          </p:nvSpPr>
          <p:spPr bwMode="auto">
            <a:xfrm>
              <a:off x="144" y="253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0" name="Line 42"/>
            <p:cNvSpPr>
              <a:spLocks noChangeShapeType="1"/>
            </p:cNvSpPr>
            <p:nvPr/>
          </p:nvSpPr>
          <p:spPr bwMode="auto">
            <a:xfrm>
              <a:off x="144" y="277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1" name="Line 43"/>
            <p:cNvSpPr>
              <a:spLocks noChangeShapeType="1"/>
            </p:cNvSpPr>
            <p:nvPr/>
          </p:nvSpPr>
          <p:spPr bwMode="auto">
            <a:xfrm>
              <a:off x="144" y="300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2" name="Line 44"/>
            <p:cNvSpPr>
              <a:spLocks noChangeShapeType="1"/>
            </p:cNvSpPr>
            <p:nvPr/>
          </p:nvSpPr>
          <p:spPr bwMode="auto">
            <a:xfrm>
              <a:off x="144" y="323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3" name="Line 45"/>
            <p:cNvSpPr>
              <a:spLocks noChangeShapeType="1"/>
            </p:cNvSpPr>
            <p:nvPr/>
          </p:nvSpPr>
          <p:spPr bwMode="auto">
            <a:xfrm>
              <a:off x="144" y="346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4" name="Line 46"/>
            <p:cNvSpPr>
              <a:spLocks noChangeShapeType="1"/>
            </p:cNvSpPr>
            <p:nvPr/>
          </p:nvSpPr>
          <p:spPr bwMode="auto">
            <a:xfrm>
              <a:off x="144" y="4132"/>
              <a:ext cx="35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5" name="Line 47"/>
            <p:cNvSpPr>
              <a:spLocks noChangeShapeType="1"/>
            </p:cNvSpPr>
            <p:nvPr/>
          </p:nvSpPr>
          <p:spPr bwMode="auto">
            <a:xfrm>
              <a:off x="144" y="2064"/>
              <a:ext cx="0" cy="206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6" name="Line 48"/>
            <p:cNvSpPr>
              <a:spLocks noChangeShapeType="1"/>
            </p:cNvSpPr>
            <p:nvPr/>
          </p:nvSpPr>
          <p:spPr bwMode="auto">
            <a:xfrm>
              <a:off x="1536" y="2064"/>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7" name="Line 49"/>
            <p:cNvSpPr>
              <a:spLocks noChangeShapeType="1"/>
            </p:cNvSpPr>
            <p:nvPr/>
          </p:nvSpPr>
          <p:spPr bwMode="auto">
            <a:xfrm>
              <a:off x="1968" y="2064"/>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8" name="Line 50"/>
            <p:cNvSpPr>
              <a:spLocks noChangeShapeType="1"/>
            </p:cNvSpPr>
            <p:nvPr/>
          </p:nvSpPr>
          <p:spPr bwMode="auto">
            <a:xfrm>
              <a:off x="2448" y="2064"/>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9" name="Line 51"/>
            <p:cNvSpPr>
              <a:spLocks noChangeShapeType="1"/>
            </p:cNvSpPr>
            <p:nvPr/>
          </p:nvSpPr>
          <p:spPr bwMode="auto">
            <a:xfrm>
              <a:off x="2928" y="2064"/>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0" name="Line 52"/>
            <p:cNvSpPr>
              <a:spLocks noChangeShapeType="1"/>
            </p:cNvSpPr>
            <p:nvPr/>
          </p:nvSpPr>
          <p:spPr bwMode="auto">
            <a:xfrm>
              <a:off x="3696" y="2064"/>
              <a:ext cx="0" cy="206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1" name="Line 53"/>
            <p:cNvSpPr>
              <a:spLocks noChangeShapeType="1"/>
            </p:cNvSpPr>
            <p:nvPr/>
          </p:nvSpPr>
          <p:spPr bwMode="auto">
            <a:xfrm>
              <a:off x="144" y="3694"/>
              <a:ext cx="3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4262" name="Object 54"/>
            <p:cNvGraphicFramePr>
              <a:graphicFrameLocks noChangeAspect="1"/>
            </p:cNvGraphicFramePr>
            <p:nvPr/>
          </p:nvGraphicFramePr>
          <p:xfrm>
            <a:off x="1296" y="3648"/>
            <a:ext cx="432" cy="269"/>
          </p:xfrm>
          <a:graphic>
            <a:graphicData uri="http://schemas.openxmlformats.org/presentationml/2006/ole">
              <mc:AlternateContent xmlns:mc="http://schemas.openxmlformats.org/markup-compatibility/2006">
                <mc:Choice xmlns:v="urn:schemas-microsoft-com:vml" Requires="v">
                  <p:oleObj spid="_x0000_s94314" name="公式" r:id="rId6" imgW="406048" imgH="215713" progId="Equation.3">
                    <p:embed/>
                  </p:oleObj>
                </mc:Choice>
                <mc:Fallback>
                  <p:oleObj name="公式" r:id="rId6" imgW="406048" imgH="215713" progId="Equation.3">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3648"/>
                          <a:ext cx="432"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4263" name="Group 55"/>
          <p:cNvGrpSpPr>
            <a:grpSpLocks/>
          </p:cNvGrpSpPr>
          <p:nvPr/>
        </p:nvGrpSpPr>
        <p:grpSpPr bwMode="auto">
          <a:xfrm>
            <a:off x="5486400" y="2743200"/>
            <a:ext cx="3454400" cy="3581400"/>
            <a:chOff x="3408" y="1776"/>
            <a:chExt cx="2176" cy="2256"/>
          </a:xfrm>
        </p:grpSpPr>
        <p:grpSp>
          <p:nvGrpSpPr>
            <p:cNvPr id="94264" name="Group 56"/>
            <p:cNvGrpSpPr>
              <a:grpSpLocks/>
            </p:cNvGrpSpPr>
            <p:nvPr/>
          </p:nvGrpSpPr>
          <p:grpSpPr bwMode="auto">
            <a:xfrm>
              <a:off x="3600" y="1776"/>
              <a:ext cx="1984" cy="2256"/>
              <a:chOff x="3600" y="1776"/>
              <a:chExt cx="1984" cy="2256"/>
            </a:xfrm>
          </p:grpSpPr>
          <p:sp>
            <p:nvSpPr>
              <p:cNvPr id="94265" name="Freeform 57"/>
              <p:cNvSpPr>
                <a:spLocks/>
              </p:cNvSpPr>
              <p:nvPr/>
            </p:nvSpPr>
            <p:spPr bwMode="auto">
              <a:xfrm>
                <a:off x="4880" y="1872"/>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6" name="Freeform 58"/>
              <p:cNvSpPr>
                <a:spLocks/>
              </p:cNvSpPr>
              <p:nvPr/>
            </p:nvSpPr>
            <p:spPr bwMode="auto">
              <a:xfrm>
                <a:off x="5136" y="1872"/>
                <a:ext cx="448" cy="2160"/>
              </a:xfrm>
              <a:custGeom>
                <a:avLst/>
                <a:gdLst>
                  <a:gd name="T0" fmla="*/ 16 w 448"/>
                  <a:gd name="T1" fmla="*/ 0 h 2160"/>
                  <a:gd name="T2" fmla="*/ 208 w 448"/>
                  <a:gd name="T3" fmla="*/ 528 h 2160"/>
                  <a:gd name="T4" fmla="*/ 64 w 448"/>
                  <a:gd name="T5" fmla="*/ 1056 h 2160"/>
                  <a:gd name="T6" fmla="*/ 64 w 448"/>
                  <a:gd name="T7" fmla="*/ 1536 h 2160"/>
                  <a:gd name="T8" fmla="*/ 448 w 448"/>
                  <a:gd name="T9" fmla="*/ 2160 h 2160"/>
                </a:gdLst>
                <a:ahLst/>
                <a:cxnLst>
                  <a:cxn ang="0">
                    <a:pos x="T0" y="T1"/>
                  </a:cxn>
                  <a:cxn ang="0">
                    <a:pos x="T2" y="T3"/>
                  </a:cxn>
                  <a:cxn ang="0">
                    <a:pos x="T4" y="T5"/>
                  </a:cxn>
                  <a:cxn ang="0">
                    <a:pos x="T6" y="T7"/>
                  </a:cxn>
                  <a:cxn ang="0">
                    <a:pos x="T8" y="T9"/>
                  </a:cxn>
                </a:cxnLst>
                <a:rect l="0" t="0" r="r" b="b"/>
                <a:pathLst>
                  <a:path w="448" h="2160">
                    <a:moveTo>
                      <a:pt x="16" y="0"/>
                    </a:moveTo>
                    <a:cubicBezTo>
                      <a:pt x="108" y="176"/>
                      <a:pt x="200" y="352"/>
                      <a:pt x="208" y="528"/>
                    </a:cubicBezTo>
                    <a:cubicBezTo>
                      <a:pt x="216" y="704"/>
                      <a:pt x="88" y="888"/>
                      <a:pt x="64" y="1056"/>
                    </a:cubicBezTo>
                    <a:cubicBezTo>
                      <a:pt x="40" y="1224"/>
                      <a:pt x="0" y="1352"/>
                      <a:pt x="64" y="1536"/>
                    </a:cubicBezTo>
                    <a:cubicBezTo>
                      <a:pt x="128" y="1720"/>
                      <a:pt x="384" y="2056"/>
                      <a:pt x="448" y="2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7" name="Line 59"/>
              <p:cNvSpPr>
                <a:spLocks noChangeShapeType="1"/>
              </p:cNvSpPr>
              <p:nvPr/>
            </p:nvSpPr>
            <p:spPr bwMode="auto">
              <a:xfrm>
                <a:off x="4944" y="1776"/>
                <a:ext cx="144" cy="19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8" name="Rectangle 60"/>
              <p:cNvSpPr>
                <a:spLocks noChangeArrowheads="1"/>
              </p:cNvSpPr>
              <p:nvPr/>
            </p:nvSpPr>
            <p:spPr bwMode="auto">
              <a:xfrm>
                <a:off x="4416" y="1968"/>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城一</a:t>
                </a:r>
              </a:p>
            </p:txBody>
          </p:sp>
          <p:sp>
            <p:nvSpPr>
              <p:cNvPr id="94269" name="Rectangle 61"/>
              <p:cNvSpPr>
                <a:spLocks noChangeArrowheads="1"/>
              </p:cNvSpPr>
              <p:nvPr/>
            </p:nvSpPr>
            <p:spPr bwMode="auto">
              <a:xfrm>
                <a:off x="4464" y="2736"/>
                <a:ext cx="43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城二</a:t>
                </a:r>
              </a:p>
            </p:txBody>
          </p:sp>
          <p:sp>
            <p:nvSpPr>
              <p:cNvPr id="94270" name="Rectangle 62"/>
              <p:cNvSpPr>
                <a:spLocks noChangeArrowheads="1"/>
              </p:cNvSpPr>
              <p:nvPr/>
            </p:nvSpPr>
            <p:spPr bwMode="auto">
              <a:xfrm>
                <a:off x="4512" y="3744"/>
                <a:ext cx="432" cy="288"/>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城三</a:t>
                </a:r>
              </a:p>
            </p:txBody>
          </p:sp>
          <p:sp>
            <p:nvSpPr>
              <p:cNvPr id="94271" name="Line 63"/>
              <p:cNvSpPr>
                <a:spLocks noChangeShapeType="1"/>
              </p:cNvSpPr>
              <p:nvPr/>
            </p:nvSpPr>
            <p:spPr bwMode="auto">
              <a:xfrm>
                <a:off x="3936" y="211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2" name="Line 64"/>
              <p:cNvSpPr>
                <a:spLocks noChangeShapeType="1"/>
              </p:cNvSpPr>
              <p:nvPr/>
            </p:nvSpPr>
            <p:spPr bwMode="auto">
              <a:xfrm>
                <a:off x="3984" y="288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3" name="Line 65"/>
              <p:cNvSpPr>
                <a:spLocks noChangeShapeType="1"/>
              </p:cNvSpPr>
              <p:nvPr/>
            </p:nvSpPr>
            <p:spPr bwMode="auto">
              <a:xfrm>
                <a:off x="4032" y="39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4" name="Line 66"/>
              <p:cNvSpPr>
                <a:spLocks noChangeShapeType="1"/>
              </p:cNvSpPr>
              <p:nvPr/>
            </p:nvSpPr>
            <p:spPr bwMode="auto">
              <a:xfrm>
                <a:off x="4176" y="26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5" name="Line 67"/>
              <p:cNvSpPr>
                <a:spLocks noChangeShapeType="1"/>
              </p:cNvSpPr>
              <p:nvPr/>
            </p:nvSpPr>
            <p:spPr bwMode="auto">
              <a:xfrm flipV="1">
                <a:off x="4176" y="211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6" name="Text Box 68"/>
              <p:cNvSpPr txBox="1">
                <a:spLocks noChangeArrowheads="1"/>
              </p:cNvSpPr>
              <p:nvPr/>
            </p:nvSpPr>
            <p:spPr bwMode="auto">
              <a:xfrm>
                <a:off x="3600" y="321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38</a:t>
                </a:r>
                <a:r>
                  <a:rPr lang="zh-CN" altLang="en-US" b="1"/>
                  <a:t>公里</a:t>
                </a:r>
              </a:p>
            </p:txBody>
          </p:sp>
          <p:sp>
            <p:nvSpPr>
              <p:cNvPr id="94277" name="Line 69"/>
              <p:cNvSpPr>
                <a:spLocks noChangeShapeType="1"/>
              </p:cNvSpPr>
              <p:nvPr/>
            </p:nvSpPr>
            <p:spPr bwMode="auto">
              <a:xfrm>
                <a:off x="4176" y="3456"/>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8" name="Line 70"/>
              <p:cNvSpPr>
                <a:spLocks noChangeShapeType="1"/>
              </p:cNvSpPr>
              <p:nvPr/>
            </p:nvSpPr>
            <p:spPr bwMode="auto">
              <a:xfrm flipV="1">
                <a:off x="4176" y="2880"/>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9" name="Text Box 71"/>
              <p:cNvSpPr txBox="1">
                <a:spLocks noChangeArrowheads="1"/>
              </p:cNvSpPr>
              <p:nvPr/>
            </p:nvSpPr>
            <p:spPr bwMode="auto">
              <a:xfrm>
                <a:off x="3744" y="249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itchFamily="2" charset="-122"/>
                  </a:rPr>
                  <a:t>    20</a:t>
                </a:r>
                <a:r>
                  <a:rPr lang="zh-CN" altLang="en-US" b="1"/>
                  <a:t>公里</a:t>
                </a:r>
              </a:p>
            </p:txBody>
          </p:sp>
        </p:grpSp>
        <p:sp>
          <p:nvSpPr>
            <p:cNvPr id="94280" name="AutoShape 72"/>
            <p:cNvSpPr>
              <a:spLocks noChangeArrowheads="1"/>
            </p:cNvSpPr>
            <p:nvPr/>
          </p:nvSpPr>
          <p:spPr bwMode="auto">
            <a:xfrm>
              <a:off x="3408" y="3552"/>
              <a:ext cx="864" cy="288"/>
            </a:xfrm>
            <a:prstGeom prst="wedgeRectCallout">
              <a:avLst>
                <a:gd name="adj1" fmla="val 80324"/>
                <a:gd name="adj2" fmla="val 55556"/>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sz="2800" b="1"/>
                <a:t>建厂处</a:t>
              </a:r>
            </a:p>
          </p:txBody>
        </p:sp>
      </p:grpSp>
      <p:grpSp>
        <p:nvGrpSpPr>
          <p:cNvPr id="94281" name="Group 73"/>
          <p:cNvGrpSpPr>
            <a:grpSpLocks/>
          </p:cNvGrpSpPr>
          <p:nvPr/>
        </p:nvGrpSpPr>
        <p:grpSpPr bwMode="auto">
          <a:xfrm>
            <a:off x="-228600" y="228600"/>
            <a:ext cx="9144000" cy="723900"/>
            <a:chOff x="0" y="288"/>
            <a:chExt cx="5760" cy="456"/>
          </a:xfrm>
        </p:grpSpPr>
        <p:grpSp>
          <p:nvGrpSpPr>
            <p:cNvPr id="94282" name="Group 74"/>
            <p:cNvGrpSpPr>
              <a:grpSpLocks/>
            </p:cNvGrpSpPr>
            <p:nvPr/>
          </p:nvGrpSpPr>
          <p:grpSpPr bwMode="auto">
            <a:xfrm flipH="1">
              <a:off x="240" y="288"/>
              <a:ext cx="648" cy="456"/>
              <a:chOff x="432" y="288"/>
              <a:chExt cx="549" cy="456"/>
            </a:xfrm>
          </p:grpSpPr>
          <p:grpSp>
            <p:nvGrpSpPr>
              <p:cNvPr id="94283" name="Group 75"/>
              <p:cNvGrpSpPr>
                <a:grpSpLocks/>
              </p:cNvGrpSpPr>
              <p:nvPr/>
            </p:nvGrpSpPr>
            <p:grpSpPr bwMode="auto">
              <a:xfrm>
                <a:off x="572" y="401"/>
                <a:ext cx="409" cy="343"/>
                <a:chOff x="572" y="401"/>
                <a:chExt cx="409" cy="343"/>
              </a:xfrm>
            </p:grpSpPr>
            <p:sp>
              <p:nvSpPr>
                <p:cNvPr id="94284" name="Freeform 76"/>
                <p:cNvSpPr>
                  <a:spLocks/>
                </p:cNvSpPr>
                <p:nvPr/>
              </p:nvSpPr>
              <p:spPr bwMode="auto">
                <a:xfrm>
                  <a:off x="572" y="406"/>
                  <a:ext cx="406" cy="338"/>
                </a:xfrm>
                <a:custGeom>
                  <a:avLst/>
                  <a:gdLst>
                    <a:gd name="T0" fmla="*/ 119 w 1624"/>
                    <a:gd name="T1" fmla="*/ 0 h 1350"/>
                    <a:gd name="T2" fmla="*/ 574 w 1624"/>
                    <a:gd name="T3" fmla="*/ 334 h 1350"/>
                    <a:gd name="T4" fmla="*/ 907 w 1624"/>
                    <a:gd name="T5" fmla="*/ 588 h 1350"/>
                    <a:gd name="T6" fmla="*/ 1224 w 1624"/>
                    <a:gd name="T7" fmla="*/ 817 h 1350"/>
                    <a:gd name="T8" fmla="*/ 1355 w 1624"/>
                    <a:gd name="T9" fmla="*/ 901 h 1350"/>
                    <a:gd name="T10" fmla="*/ 1541 w 1624"/>
                    <a:gd name="T11" fmla="*/ 1000 h 1350"/>
                    <a:gd name="T12" fmla="*/ 1624 w 1624"/>
                    <a:gd name="T13" fmla="*/ 1043 h 1350"/>
                    <a:gd name="T14" fmla="*/ 1589 w 1624"/>
                    <a:gd name="T15" fmla="*/ 1161 h 1350"/>
                    <a:gd name="T16" fmla="*/ 1522 w 1624"/>
                    <a:gd name="T17" fmla="*/ 1267 h 1350"/>
                    <a:gd name="T18" fmla="*/ 1456 w 1624"/>
                    <a:gd name="T19" fmla="*/ 1325 h 1350"/>
                    <a:gd name="T20" fmla="*/ 1416 w 1624"/>
                    <a:gd name="T21" fmla="*/ 1350 h 1350"/>
                    <a:gd name="T22" fmla="*/ 1262 w 1624"/>
                    <a:gd name="T23" fmla="*/ 1215 h 1350"/>
                    <a:gd name="T24" fmla="*/ 1057 w 1624"/>
                    <a:gd name="T25" fmla="*/ 1045 h 1350"/>
                    <a:gd name="T26" fmla="*/ 769 w 1624"/>
                    <a:gd name="T27" fmla="*/ 792 h 1350"/>
                    <a:gd name="T28" fmla="*/ 522 w 1624"/>
                    <a:gd name="T29" fmla="*/ 590 h 1350"/>
                    <a:gd name="T30" fmla="*/ 241 w 1624"/>
                    <a:gd name="T31" fmla="*/ 343 h 1350"/>
                    <a:gd name="T32" fmla="*/ 0 w 1624"/>
                    <a:gd name="T33" fmla="*/ 144 h 1350"/>
                    <a:gd name="T34" fmla="*/ 119 w 1624"/>
                    <a:gd name="T35" fmla="*/ 0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4" h="1350">
                      <a:moveTo>
                        <a:pt x="119" y="0"/>
                      </a:moveTo>
                      <a:lnTo>
                        <a:pt x="574" y="334"/>
                      </a:lnTo>
                      <a:lnTo>
                        <a:pt x="907" y="588"/>
                      </a:lnTo>
                      <a:lnTo>
                        <a:pt x="1224" y="817"/>
                      </a:lnTo>
                      <a:lnTo>
                        <a:pt x="1355" y="901"/>
                      </a:lnTo>
                      <a:lnTo>
                        <a:pt x="1541" y="1000"/>
                      </a:lnTo>
                      <a:lnTo>
                        <a:pt x="1624" y="1043"/>
                      </a:lnTo>
                      <a:lnTo>
                        <a:pt x="1589" y="1161"/>
                      </a:lnTo>
                      <a:lnTo>
                        <a:pt x="1522" y="1267"/>
                      </a:lnTo>
                      <a:lnTo>
                        <a:pt x="1456" y="1325"/>
                      </a:lnTo>
                      <a:lnTo>
                        <a:pt x="1416" y="1350"/>
                      </a:lnTo>
                      <a:lnTo>
                        <a:pt x="1262" y="1215"/>
                      </a:lnTo>
                      <a:lnTo>
                        <a:pt x="1057" y="1045"/>
                      </a:lnTo>
                      <a:lnTo>
                        <a:pt x="769" y="792"/>
                      </a:lnTo>
                      <a:lnTo>
                        <a:pt x="522" y="590"/>
                      </a:lnTo>
                      <a:lnTo>
                        <a:pt x="241" y="343"/>
                      </a:lnTo>
                      <a:lnTo>
                        <a:pt x="0" y="144"/>
                      </a:lnTo>
                      <a:lnTo>
                        <a:pt x="119"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94285" name="Freeform 77"/>
                <p:cNvSpPr>
                  <a:spLocks/>
                </p:cNvSpPr>
                <p:nvPr/>
              </p:nvSpPr>
              <p:spPr bwMode="auto">
                <a:xfrm>
                  <a:off x="575" y="401"/>
                  <a:ext cx="406" cy="339"/>
                </a:xfrm>
                <a:custGeom>
                  <a:avLst/>
                  <a:gdLst>
                    <a:gd name="T0" fmla="*/ 119 w 1624"/>
                    <a:gd name="T1" fmla="*/ 0 h 1356"/>
                    <a:gd name="T2" fmla="*/ 574 w 1624"/>
                    <a:gd name="T3" fmla="*/ 333 h 1356"/>
                    <a:gd name="T4" fmla="*/ 907 w 1624"/>
                    <a:gd name="T5" fmla="*/ 588 h 1356"/>
                    <a:gd name="T6" fmla="*/ 1224 w 1624"/>
                    <a:gd name="T7" fmla="*/ 817 h 1356"/>
                    <a:gd name="T8" fmla="*/ 1355 w 1624"/>
                    <a:gd name="T9" fmla="*/ 901 h 1356"/>
                    <a:gd name="T10" fmla="*/ 1541 w 1624"/>
                    <a:gd name="T11" fmla="*/ 1000 h 1356"/>
                    <a:gd name="T12" fmla="*/ 1624 w 1624"/>
                    <a:gd name="T13" fmla="*/ 1043 h 1356"/>
                    <a:gd name="T14" fmla="*/ 1612 w 1624"/>
                    <a:gd name="T15" fmla="*/ 1097 h 1356"/>
                    <a:gd name="T16" fmla="*/ 1592 w 1624"/>
                    <a:gd name="T17" fmla="*/ 1164 h 1356"/>
                    <a:gd name="T18" fmla="*/ 1563 w 1624"/>
                    <a:gd name="T19" fmla="*/ 1219 h 1356"/>
                    <a:gd name="T20" fmla="*/ 1525 w 1624"/>
                    <a:gd name="T21" fmla="*/ 1272 h 1356"/>
                    <a:gd name="T22" fmla="*/ 1500 w 1624"/>
                    <a:gd name="T23" fmla="*/ 1299 h 1356"/>
                    <a:gd name="T24" fmla="*/ 1457 w 1624"/>
                    <a:gd name="T25" fmla="*/ 1330 h 1356"/>
                    <a:gd name="T26" fmla="*/ 1419 w 1624"/>
                    <a:gd name="T27" fmla="*/ 1356 h 1356"/>
                    <a:gd name="T28" fmla="*/ 1262 w 1624"/>
                    <a:gd name="T29" fmla="*/ 1215 h 1356"/>
                    <a:gd name="T30" fmla="*/ 1057 w 1624"/>
                    <a:gd name="T31" fmla="*/ 1045 h 1356"/>
                    <a:gd name="T32" fmla="*/ 769 w 1624"/>
                    <a:gd name="T33" fmla="*/ 792 h 1356"/>
                    <a:gd name="T34" fmla="*/ 522 w 1624"/>
                    <a:gd name="T35" fmla="*/ 590 h 1356"/>
                    <a:gd name="T36" fmla="*/ 240 w 1624"/>
                    <a:gd name="T37" fmla="*/ 343 h 1356"/>
                    <a:gd name="T38" fmla="*/ 0 w 1624"/>
                    <a:gd name="T39" fmla="*/ 144 h 1356"/>
                    <a:gd name="T40" fmla="*/ 119 w 1624"/>
                    <a:gd name="T41"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356">
                      <a:moveTo>
                        <a:pt x="119" y="0"/>
                      </a:moveTo>
                      <a:lnTo>
                        <a:pt x="574" y="333"/>
                      </a:lnTo>
                      <a:lnTo>
                        <a:pt x="907" y="588"/>
                      </a:lnTo>
                      <a:lnTo>
                        <a:pt x="1224" y="817"/>
                      </a:lnTo>
                      <a:lnTo>
                        <a:pt x="1355" y="901"/>
                      </a:lnTo>
                      <a:lnTo>
                        <a:pt x="1541" y="1000"/>
                      </a:lnTo>
                      <a:lnTo>
                        <a:pt x="1624" y="1043"/>
                      </a:lnTo>
                      <a:lnTo>
                        <a:pt x="1612" y="1097"/>
                      </a:lnTo>
                      <a:lnTo>
                        <a:pt x="1592" y="1164"/>
                      </a:lnTo>
                      <a:lnTo>
                        <a:pt x="1563" y="1219"/>
                      </a:lnTo>
                      <a:lnTo>
                        <a:pt x="1525" y="1272"/>
                      </a:lnTo>
                      <a:lnTo>
                        <a:pt x="1500" y="1299"/>
                      </a:lnTo>
                      <a:lnTo>
                        <a:pt x="1457" y="1330"/>
                      </a:lnTo>
                      <a:lnTo>
                        <a:pt x="1419" y="1356"/>
                      </a:lnTo>
                      <a:lnTo>
                        <a:pt x="1262" y="1215"/>
                      </a:lnTo>
                      <a:lnTo>
                        <a:pt x="1057" y="1045"/>
                      </a:lnTo>
                      <a:lnTo>
                        <a:pt x="769" y="792"/>
                      </a:lnTo>
                      <a:lnTo>
                        <a:pt x="522" y="590"/>
                      </a:lnTo>
                      <a:lnTo>
                        <a:pt x="240" y="343"/>
                      </a:lnTo>
                      <a:lnTo>
                        <a:pt x="0" y="144"/>
                      </a:lnTo>
                      <a:lnTo>
                        <a:pt x="11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4286" name="Group 78"/>
              <p:cNvGrpSpPr>
                <a:grpSpLocks/>
              </p:cNvGrpSpPr>
              <p:nvPr/>
            </p:nvGrpSpPr>
            <p:grpSpPr bwMode="auto">
              <a:xfrm>
                <a:off x="452" y="288"/>
                <a:ext cx="233" cy="185"/>
                <a:chOff x="452" y="288"/>
                <a:chExt cx="233" cy="185"/>
              </a:xfrm>
            </p:grpSpPr>
            <p:sp>
              <p:nvSpPr>
                <p:cNvPr id="94287" name="Freeform 79"/>
                <p:cNvSpPr>
                  <a:spLocks/>
                </p:cNvSpPr>
                <p:nvPr/>
              </p:nvSpPr>
              <p:spPr bwMode="auto">
                <a:xfrm>
                  <a:off x="457" y="291"/>
                  <a:ext cx="228" cy="182"/>
                </a:xfrm>
                <a:custGeom>
                  <a:avLst/>
                  <a:gdLst>
                    <a:gd name="T0" fmla="*/ 0 w 912"/>
                    <a:gd name="T1" fmla="*/ 650 h 725"/>
                    <a:gd name="T2" fmla="*/ 142 w 912"/>
                    <a:gd name="T3" fmla="*/ 725 h 725"/>
                    <a:gd name="T4" fmla="*/ 278 w 912"/>
                    <a:gd name="T5" fmla="*/ 561 h 725"/>
                    <a:gd name="T6" fmla="*/ 310 w 912"/>
                    <a:gd name="T7" fmla="*/ 541 h 725"/>
                    <a:gd name="T8" fmla="*/ 346 w 912"/>
                    <a:gd name="T9" fmla="*/ 532 h 725"/>
                    <a:gd name="T10" fmla="*/ 380 w 912"/>
                    <a:gd name="T11" fmla="*/ 541 h 725"/>
                    <a:gd name="T12" fmla="*/ 462 w 912"/>
                    <a:gd name="T13" fmla="*/ 606 h 725"/>
                    <a:gd name="T14" fmla="*/ 595 w 912"/>
                    <a:gd name="T15" fmla="*/ 439 h 725"/>
                    <a:gd name="T16" fmla="*/ 509 w 912"/>
                    <a:gd name="T17" fmla="*/ 362 h 725"/>
                    <a:gd name="T18" fmla="*/ 486 w 912"/>
                    <a:gd name="T19" fmla="*/ 325 h 725"/>
                    <a:gd name="T20" fmla="*/ 482 w 912"/>
                    <a:gd name="T21" fmla="*/ 288 h 725"/>
                    <a:gd name="T22" fmla="*/ 488 w 912"/>
                    <a:gd name="T23" fmla="*/ 253 h 725"/>
                    <a:gd name="T24" fmla="*/ 499 w 912"/>
                    <a:gd name="T25" fmla="*/ 232 h 725"/>
                    <a:gd name="T26" fmla="*/ 520 w 912"/>
                    <a:gd name="T27" fmla="*/ 206 h 725"/>
                    <a:gd name="T28" fmla="*/ 576 w 912"/>
                    <a:gd name="T29" fmla="*/ 160 h 725"/>
                    <a:gd name="T30" fmla="*/ 643 w 912"/>
                    <a:gd name="T31" fmla="*/ 112 h 725"/>
                    <a:gd name="T32" fmla="*/ 739 w 912"/>
                    <a:gd name="T33" fmla="*/ 64 h 725"/>
                    <a:gd name="T34" fmla="*/ 837 w 912"/>
                    <a:gd name="T35" fmla="*/ 29 h 725"/>
                    <a:gd name="T36" fmla="*/ 912 w 912"/>
                    <a:gd name="T37" fmla="*/ 0 h 725"/>
                    <a:gd name="T38" fmla="*/ 752 w 912"/>
                    <a:gd name="T39" fmla="*/ 20 h 725"/>
                    <a:gd name="T40" fmla="*/ 607 w 912"/>
                    <a:gd name="T41" fmla="*/ 54 h 725"/>
                    <a:gd name="T42" fmla="*/ 523 w 912"/>
                    <a:gd name="T43" fmla="*/ 80 h 725"/>
                    <a:gd name="T44" fmla="*/ 472 w 912"/>
                    <a:gd name="T45" fmla="*/ 99 h 725"/>
                    <a:gd name="T46" fmla="*/ 374 w 912"/>
                    <a:gd name="T47" fmla="*/ 157 h 725"/>
                    <a:gd name="T48" fmla="*/ 314 w 912"/>
                    <a:gd name="T49" fmla="*/ 208 h 725"/>
                    <a:gd name="T50" fmla="*/ 263 w 912"/>
                    <a:gd name="T51" fmla="*/ 259 h 725"/>
                    <a:gd name="T52" fmla="*/ 213 w 912"/>
                    <a:gd name="T53" fmla="*/ 314 h 725"/>
                    <a:gd name="T54" fmla="*/ 171 w 912"/>
                    <a:gd name="T55" fmla="*/ 372 h 725"/>
                    <a:gd name="T56" fmla="*/ 122 w 912"/>
                    <a:gd name="T57" fmla="*/ 448 h 725"/>
                    <a:gd name="T58" fmla="*/ 80 w 912"/>
                    <a:gd name="T59" fmla="*/ 522 h 725"/>
                    <a:gd name="T60" fmla="*/ 0 w 912"/>
                    <a:gd name="T61" fmla="*/ 65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2" h="725">
                      <a:moveTo>
                        <a:pt x="0" y="650"/>
                      </a:moveTo>
                      <a:lnTo>
                        <a:pt x="142" y="725"/>
                      </a:lnTo>
                      <a:lnTo>
                        <a:pt x="278" y="561"/>
                      </a:lnTo>
                      <a:lnTo>
                        <a:pt x="310" y="541"/>
                      </a:lnTo>
                      <a:lnTo>
                        <a:pt x="346" y="532"/>
                      </a:lnTo>
                      <a:lnTo>
                        <a:pt x="380" y="541"/>
                      </a:lnTo>
                      <a:lnTo>
                        <a:pt x="462" y="606"/>
                      </a:lnTo>
                      <a:lnTo>
                        <a:pt x="595" y="439"/>
                      </a:lnTo>
                      <a:lnTo>
                        <a:pt x="509" y="362"/>
                      </a:lnTo>
                      <a:lnTo>
                        <a:pt x="486" y="325"/>
                      </a:lnTo>
                      <a:lnTo>
                        <a:pt x="482" y="288"/>
                      </a:lnTo>
                      <a:lnTo>
                        <a:pt x="488" y="253"/>
                      </a:lnTo>
                      <a:lnTo>
                        <a:pt x="499" y="232"/>
                      </a:lnTo>
                      <a:lnTo>
                        <a:pt x="520" y="206"/>
                      </a:lnTo>
                      <a:lnTo>
                        <a:pt x="576" y="160"/>
                      </a:lnTo>
                      <a:lnTo>
                        <a:pt x="643" y="112"/>
                      </a:lnTo>
                      <a:lnTo>
                        <a:pt x="739" y="64"/>
                      </a:lnTo>
                      <a:lnTo>
                        <a:pt x="837" y="29"/>
                      </a:lnTo>
                      <a:lnTo>
                        <a:pt x="912" y="0"/>
                      </a:lnTo>
                      <a:lnTo>
                        <a:pt x="752" y="20"/>
                      </a:lnTo>
                      <a:lnTo>
                        <a:pt x="607" y="54"/>
                      </a:lnTo>
                      <a:lnTo>
                        <a:pt x="523" y="80"/>
                      </a:lnTo>
                      <a:lnTo>
                        <a:pt x="472" y="99"/>
                      </a:lnTo>
                      <a:lnTo>
                        <a:pt x="374" y="157"/>
                      </a:lnTo>
                      <a:lnTo>
                        <a:pt x="314" y="208"/>
                      </a:lnTo>
                      <a:lnTo>
                        <a:pt x="263" y="259"/>
                      </a:lnTo>
                      <a:lnTo>
                        <a:pt x="213" y="314"/>
                      </a:lnTo>
                      <a:lnTo>
                        <a:pt x="171" y="372"/>
                      </a:lnTo>
                      <a:lnTo>
                        <a:pt x="122" y="448"/>
                      </a:lnTo>
                      <a:lnTo>
                        <a:pt x="80" y="522"/>
                      </a:lnTo>
                      <a:lnTo>
                        <a:pt x="0" y="65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8" name="Freeform 80"/>
                <p:cNvSpPr>
                  <a:spLocks/>
                </p:cNvSpPr>
                <p:nvPr/>
              </p:nvSpPr>
              <p:spPr bwMode="auto">
                <a:xfrm>
                  <a:off x="452" y="288"/>
                  <a:ext cx="228" cy="181"/>
                </a:xfrm>
                <a:custGeom>
                  <a:avLst/>
                  <a:gdLst>
                    <a:gd name="T0" fmla="*/ 0 w 912"/>
                    <a:gd name="T1" fmla="*/ 651 h 725"/>
                    <a:gd name="T2" fmla="*/ 142 w 912"/>
                    <a:gd name="T3" fmla="*/ 725 h 725"/>
                    <a:gd name="T4" fmla="*/ 278 w 912"/>
                    <a:gd name="T5" fmla="*/ 561 h 725"/>
                    <a:gd name="T6" fmla="*/ 310 w 912"/>
                    <a:gd name="T7" fmla="*/ 542 h 725"/>
                    <a:gd name="T8" fmla="*/ 346 w 912"/>
                    <a:gd name="T9" fmla="*/ 532 h 725"/>
                    <a:gd name="T10" fmla="*/ 380 w 912"/>
                    <a:gd name="T11" fmla="*/ 542 h 725"/>
                    <a:gd name="T12" fmla="*/ 461 w 912"/>
                    <a:gd name="T13" fmla="*/ 606 h 725"/>
                    <a:gd name="T14" fmla="*/ 595 w 912"/>
                    <a:gd name="T15" fmla="*/ 439 h 725"/>
                    <a:gd name="T16" fmla="*/ 508 w 912"/>
                    <a:gd name="T17" fmla="*/ 362 h 725"/>
                    <a:gd name="T18" fmla="*/ 486 w 912"/>
                    <a:gd name="T19" fmla="*/ 325 h 725"/>
                    <a:gd name="T20" fmla="*/ 482 w 912"/>
                    <a:gd name="T21" fmla="*/ 288 h 725"/>
                    <a:gd name="T22" fmla="*/ 488 w 912"/>
                    <a:gd name="T23" fmla="*/ 253 h 725"/>
                    <a:gd name="T24" fmla="*/ 499 w 912"/>
                    <a:gd name="T25" fmla="*/ 232 h 725"/>
                    <a:gd name="T26" fmla="*/ 520 w 912"/>
                    <a:gd name="T27" fmla="*/ 206 h 725"/>
                    <a:gd name="T28" fmla="*/ 576 w 912"/>
                    <a:gd name="T29" fmla="*/ 160 h 725"/>
                    <a:gd name="T30" fmla="*/ 643 w 912"/>
                    <a:gd name="T31" fmla="*/ 112 h 725"/>
                    <a:gd name="T32" fmla="*/ 739 w 912"/>
                    <a:gd name="T33" fmla="*/ 64 h 725"/>
                    <a:gd name="T34" fmla="*/ 837 w 912"/>
                    <a:gd name="T35" fmla="*/ 29 h 725"/>
                    <a:gd name="T36" fmla="*/ 912 w 912"/>
                    <a:gd name="T37" fmla="*/ 0 h 725"/>
                    <a:gd name="T38" fmla="*/ 752 w 912"/>
                    <a:gd name="T39" fmla="*/ 20 h 725"/>
                    <a:gd name="T40" fmla="*/ 607 w 912"/>
                    <a:gd name="T41" fmla="*/ 54 h 725"/>
                    <a:gd name="T42" fmla="*/ 523 w 912"/>
                    <a:gd name="T43" fmla="*/ 80 h 725"/>
                    <a:gd name="T44" fmla="*/ 472 w 912"/>
                    <a:gd name="T45" fmla="*/ 99 h 725"/>
                    <a:gd name="T46" fmla="*/ 420 w 912"/>
                    <a:gd name="T47" fmla="*/ 125 h 725"/>
                    <a:gd name="T48" fmla="*/ 374 w 912"/>
                    <a:gd name="T49" fmla="*/ 157 h 725"/>
                    <a:gd name="T50" fmla="*/ 314 w 912"/>
                    <a:gd name="T51" fmla="*/ 208 h 725"/>
                    <a:gd name="T52" fmla="*/ 263 w 912"/>
                    <a:gd name="T53" fmla="*/ 260 h 725"/>
                    <a:gd name="T54" fmla="*/ 213 w 912"/>
                    <a:gd name="T55" fmla="*/ 314 h 725"/>
                    <a:gd name="T56" fmla="*/ 171 w 912"/>
                    <a:gd name="T57" fmla="*/ 372 h 725"/>
                    <a:gd name="T58" fmla="*/ 122 w 912"/>
                    <a:gd name="T59" fmla="*/ 449 h 725"/>
                    <a:gd name="T60" fmla="*/ 80 w 912"/>
                    <a:gd name="T61" fmla="*/ 522 h 725"/>
                    <a:gd name="T62" fmla="*/ 0 w 912"/>
                    <a:gd name="T63" fmla="*/ 651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2" h="725">
                      <a:moveTo>
                        <a:pt x="0" y="651"/>
                      </a:moveTo>
                      <a:lnTo>
                        <a:pt x="142" y="725"/>
                      </a:lnTo>
                      <a:lnTo>
                        <a:pt x="278" y="561"/>
                      </a:lnTo>
                      <a:lnTo>
                        <a:pt x="310" y="542"/>
                      </a:lnTo>
                      <a:lnTo>
                        <a:pt x="346" y="532"/>
                      </a:lnTo>
                      <a:lnTo>
                        <a:pt x="380" y="542"/>
                      </a:lnTo>
                      <a:lnTo>
                        <a:pt x="461" y="606"/>
                      </a:lnTo>
                      <a:lnTo>
                        <a:pt x="595" y="439"/>
                      </a:lnTo>
                      <a:lnTo>
                        <a:pt x="508" y="362"/>
                      </a:lnTo>
                      <a:lnTo>
                        <a:pt x="486" y="325"/>
                      </a:lnTo>
                      <a:lnTo>
                        <a:pt x="482" y="288"/>
                      </a:lnTo>
                      <a:lnTo>
                        <a:pt x="488" y="253"/>
                      </a:lnTo>
                      <a:lnTo>
                        <a:pt x="499" y="232"/>
                      </a:lnTo>
                      <a:lnTo>
                        <a:pt x="520" y="206"/>
                      </a:lnTo>
                      <a:lnTo>
                        <a:pt x="576" y="160"/>
                      </a:lnTo>
                      <a:lnTo>
                        <a:pt x="643" y="112"/>
                      </a:lnTo>
                      <a:lnTo>
                        <a:pt x="739" y="64"/>
                      </a:lnTo>
                      <a:lnTo>
                        <a:pt x="837" y="29"/>
                      </a:lnTo>
                      <a:lnTo>
                        <a:pt x="912" y="0"/>
                      </a:lnTo>
                      <a:lnTo>
                        <a:pt x="752" y="20"/>
                      </a:lnTo>
                      <a:lnTo>
                        <a:pt x="607" y="54"/>
                      </a:lnTo>
                      <a:lnTo>
                        <a:pt x="523" y="80"/>
                      </a:lnTo>
                      <a:lnTo>
                        <a:pt x="472" y="99"/>
                      </a:lnTo>
                      <a:lnTo>
                        <a:pt x="420" y="125"/>
                      </a:lnTo>
                      <a:lnTo>
                        <a:pt x="374" y="157"/>
                      </a:lnTo>
                      <a:lnTo>
                        <a:pt x="314" y="208"/>
                      </a:lnTo>
                      <a:lnTo>
                        <a:pt x="263" y="260"/>
                      </a:lnTo>
                      <a:lnTo>
                        <a:pt x="213" y="314"/>
                      </a:lnTo>
                      <a:lnTo>
                        <a:pt x="171" y="372"/>
                      </a:lnTo>
                      <a:lnTo>
                        <a:pt x="122" y="449"/>
                      </a:lnTo>
                      <a:lnTo>
                        <a:pt x="80" y="522"/>
                      </a:lnTo>
                      <a:lnTo>
                        <a:pt x="0" y="65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4289" name="Group 81"/>
              <p:cNvGrpSpPr>
                <a:grpSpLocks/>
              </p:cNvGrpSpPr>
              <p:nvPr/>
            </p:nvGrpSpPr>
            <p:grpSpPr bwMode="auto">
              <a:xfrm>
                <a:off x="432" y="443"/>
                <a:ext cx="67" cy="65"/>
                <a:chOff x="432" y="443"/>
                <a:chExt cx="67" cy="65"/>
              </a:xfrm>
            </p:grpSpPr>
            <p:sp>
              <p:nvSpPr>
                <p:cNvPr id="94290" name="Freeform 82"/>
                <p:cNvSpPr>
                  <a:spLocks/>
                </p:cNvSpPr>
                <p:nvPr/>
              </p:nvSpPr>
              <p:spPr bwMode="auto">
                <a:xfrm>
                  <a:off x="432" y="448"/>
                  <a:ext cx="66" cy="60"/>
                </a:xfrm>
                <a:custGeom>
                  <a:avLst/>
                  <a:gdLst>
                    <a:gd name="T0" fmla="*/ 66 w 265"/>
                    <a:gd name="T1" fmla="*/ 0 h 241"/>
                    <a:gd name="T2" fmla="*/ 172 w 265"/>
                    <a:gd name="T3" fmla="*/ 67 h 241"/>
                    <a:gd name="T4" fmla="*/ 265 w 265"/>
                    <a:gd name="T5" fmla="*/ 128 h 241"/>
                    <a:gd name="T6" fmla="*/ 199 w 265"/>
                    <a:gd name="T7" fmla="*/ 241 h 241"/>
                    <a:gd name="T8" fmla="*/ 170 w 265"/>
                    <a:gd name="T9" fmla="*/ 237 h 241"/>
                    <a:gd name="T10" fmla="*/ 141 w 265"/>
                    <a:gd name="T11" fmla="*/ 227 h 241"/>
                    <a:gd name="T12" fmla="*/ 110 w 265"/>
                    <a:gd name="T13" fmla="*/ 215 h 241"/>
                    <a:gd name="T14" fmla="*/ 67 w 265"/>
                    <a:gd name="T15" fmla="*/ 186 h 241"/>
                    <a:gd name="T16" fmla="*/ 33 w 265"/>
                    <a:gd name="T17" fmla="*/ 152 h 241"/>
                    <a:gd name="T18" fmla="*/ 14 w 265"/>
                    <a:gd name="T19" fmla="*/ 122 h 241"/>
                    <a:gd name="T20" fmla="*/ 0 w 265"/>
                    <a:gd name="T21" fmla="*/ 93 h 241"/>
                    <a:gd name="T22" fmla="*/ 66 w 265"/>
                    <a:gd name="T2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 h="241">
                      <a:moveTo>
                        <a:pt x="66" y="0"/>
                      </a:moveTo>
                      <a:lnTo>
                        <a:pt x="172" y="67"/>
                      </a:lnTo>
                      <a:lnTo>
                        <a:pt x="265" y="128"/>
                      </a:lnTo>
                      <a:lnTo>
                        <a:pt x="199" y="241"/>
                      </a:lnTo>
                      <a:lnTo>
                        <a:pt x="170" y="237"/>
                      </a:lnTo>
                      <a:lnTo>
                        <a:pt x="141" y="227"/>
                      </a:lnTo>
                      <a:lnTo>
                        <a:pt x="110" y="215"/>
                      </a:lnTo>
                      <a:lnTo>
                        <a:pt x="67" y="186"/>
                      </a:lnTo>
                      <a:lnTo>
                        <a:pt x="33" y="152"/>
                      </a:lnTo>
                      <a:lnTo>
                        <a:pt x="14" y="122"/>
                      </a:lnTo>
                      <a:lnTo>
                        <a:pt x="0" y="93"/>
                      </a:lnTo>
                      <a:lnTo>
                        <a:pt x="6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1" name="Freeform 83"/>
                <p:cNvSpPr>
                  <a:spLocks/>
                </p:cNvSpPr>
                <p:nvPr/>
              </p:nvSpPr>
              <p:spPr bwMode="auto">
                <a:xfrm>
                  <a:off x="433" y="443"/>
                  <a:ext cx="66" cy="61"/>
                </a:xfrm>
                <a:custGeom>
                  <a:avLst/>
                  <a:gdLst>
                    <a:gd name="T0" fmla="*/ 66 w 265"/>
                    <a:gd name="T1" fmla="*/ 0 h 241"/>
                    <a:gd name="T2" fmla="*/ 172 w 265"/>
                    <a:gd name="T3" fmla="*/ 67 h 241"/>
                    <a:gd name="T4" fmla="*/ 265 w 265"/>
                    <a:gd name="T5" fmla="*/ 128 h 241"/>
                    <a:gd name="T6" fmla="*/ 199 w 265"/>
                    <a:gd name="T7" fmla="*/ 241 h 241"/>
                    <a:gd name="T8" fmla="*/ 168 w 265"/>
                    <a:gd name="T9" fmla="*/ 237 h 241"/>
                    <a:gd name="T10" fmla="*/ 136 w 265"/>
                    <a:gd name="T11" fmla="*/ 225 h 241"/>
                    <a:gd name="T12" fmla="*/ 110 w 265"/>
                    <a:gd name="T13" fmla="*/ 214 h 241"/>
                    <a:gd name="T14" fmla="*/ 67 w 265"/>
                    <a:gd name="T15" fmla="*/ 186 h 241"/>
                    <a:gd name="T16" fmla="*/ 33 w 265"/>
                    <a:gd name="T17" fmla="*/ 151 h 241"/>
                    <a:gd name="T18" fmla="*/ 14 w 265"/>
                    <a:gd name="T19" fmla="*/ 122 h 241"/>
                    <a:gd name="T20" fmla="*/ 0 w 265"/>
                    <a:gd name="T21" fmla="*/ 93 h 241"/>
                    <a:gd name="T22" fmla="*/ 66 w 265"/>
                    <a:gd name="T2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 h="241">
                      <a:moveTo>
                        <a:pt x="66" y="0"/>
                      </a:moveTo>
                      <a:lnTo>
                        <a:pt x="172" y="67"/>
                      </a:lnTo>
                      <a:lnTo>
                        <a:pt x="265" y="128"/>
                      </a:lnTo>
                      <a:lnTo>
                        <a:pt x="199" y="241"/>
                      </a:lnTo>
                      <a:lnTo>
                        <a:pt x="168" y="237"/>
                      </a:lnTo>
                      <a:lnTo>
                        <a:pt x="136" y="225"/>
                      </a:lnTo>
                      <a:lnTo>
                        <a:pt x="110" y="214"/>
                      </a:lnTo>
                      <a:lnTo>
                        <a:pt x="67" y="186"/>
                      </a:lnTo>
                      <a:lnTo>
                        <a:pt x="33" y="151"/>
                      </a:lnTo>
                      <a:lnTo>
                        <a:pt x="14" y="122"/>
                      </a:lnTo>
                      <a:lnTo>
                        <a:pt x="0" y="93"/>
                      </a:lnTo>
                      <a:lnTo>
                        <a:pt x="66"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4292" name="Text Box 84"/>
            <p:cNvSpPr txBox="1">
              <a:spLocks noChangeArrowheads="1"/>
            </p:cNvSpPr>
            <p:nvPr/>
          </p:nvSpPr>
          <p:spPr bwMode="auto">
            <a:xfrm>
              <a:off x="0" y="384"/>
              <a:ext cx="57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3300"/>
                  </a:solidFill>
                  <a:latin typeface="楷体_GB2312" pitchFamily="49" charset="-122"/>
                </a:rPr>
                <a:t>       </a:t>
              </a:r>
              <a:r>
                <a:rPr lang="zh-CN" altLang="en-US" sz="2800" b="1">
                  <a:solidFill>
                    <a:srgbClr val="FF3300"/>
                  </a:solidFill>
                  <a:latin typeface="楷体_GB2312" pitchFamily="49" charset="-122"/>
                </a:rPr>
                <a:t>解决三城镇污水处理问题 </a:t>
              </a:r>
            </a:p>
          </p:txBody>
        </p:sp>
      </p:grpSp>
      <p:grpSp>
        <p:nvGrpSpPr>
          <p:cNvPr id="94293" name="Group 85"/>
          <p:cNvGrpSpPr>
            <a:grpSpLocks/>
          </p:cNvGrpSpPr>
          <p:nvPr/>
        </p:nvGrpSpPr>
        <p:grpSpPr bwMode="auto">
          <a:xfrm>
            <a:off x="228600" y="1295400"/>
            <a:ext cx="4495800" cy="685800"/>
            <a:chOff x="384" y="864"/>
            <a:chExt cx="2832" cy="432"/>
          </a:xfrm>
        </p:grpSpPr>
        <p:sp>
          <p:nvSpPr>
            <p:cNvPr id="94294" name="Rectangle 86"/>
            <p:cNvSpPr>
              <a:spLocks noChangeArrowheads="1"/>
            </p:cNvSpPr>
            <p:nvPr/>
          </p:nvSpPr>
          <p:spPr bwMode="auto">
            <a:xfrm>
              <a:off x="816" y="912"/>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城</a:t>
              </a:r>
              <a:r>
                <a:rPr kumimoji="1" lang="en-US" altLang="zh-CN" b="1">
                  <a:latin typeface="楷体_GB2312" pitchFamily="49" charset="-122"/>
                </a:rPr>
                <a:t>1</a:t>
              </a:r>
              <a:r>
                <a:rPr kumimoji="1" lang="zh-CN" altLang="en-US" b="1">
                  <a:latin typeface="楷体_GB2312" pitchFamily="49" charset="-122"/>
                </a:rPr>
                <a:t>究竟应当承担多少费用</a:t>
              </a:r>
            </a:p>
          </p:txBody>
        </p:sp>
        <p:pic>
          <p:nvPicPr>
            <p:cNvPr id="94295" name="Picture 87" descr="BD00028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864"/>
              <a:ext cx="480" cy="432"/>
            </a:xfrm>
            <a:prstGeom prst="rect">
              <a:avLst/>
            </a:prstGeom>
            <a:noFill/>
            <a:extLst>
              <a:ext uri="{909E8E84-426E-40DD-AFC4-6F175D3DCCD1}">
                <a14:hiddenFill xmlns:a14="http://schemas.microsoft.com/office/drawing/2010/main">
                  <a:solidFill>
                    <a:srgbClr val="FFFFFF"/>
                  </a:solidFill>
                </a14:hiddenFill>
              </a:ext>
            </a:extLst>
          </p:spPr>
        </p:pic>
      </p:grpSp>
      <p:sp>
        <p:nvSpPr>
          <p:cNvPr id="94296" name="Rectangle 88"/>
          <p:cNvSpPr>
            <a:spLocks noChangeArrowheads="1"/>
          </p:cNvSpPr>
          <p:nvPr/>
        </p:nvSpPr>
        <p:spPr bwMode="auto">
          <a:xfrm>
            <a:off x="228600" y="21336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首先不难看出 ：</a:t>
            </a:r>
            <a:r>
              <a:rPr kumimoji="1" lang="zh-CN" altLang="en-US">
                <a:ea typeface="宋体" pitchFamily="2" charset="-122"/>
              </a:rPr>
              <a:t>    </a:t>
            </a:r>
            <a:r>
              <a:rPr kumimoji="1" lang="en-US" altLang="zh-CN" b="1">
                <a:ea typeface="宋体" pitchFamily="2" charset="-122"/>
              </a:rPr>
              <a:t>S</a:t>
            </a:r>
            <a:r>
              <a:rPr kumimoji="1" lang="en-US" altLang="zh-CN" b="1" baseline="-30000">
                <a:ea typeface="宋体" pitchFamily="2" charset="-122"/>
              </a:rPr>
              <a:t>1</a:t>
            </a:r>
            <a:r>
              <a:rPr kumimoji="1" lang="en-US" altLang="zh-CN" b="1">
                <a:ea typeface="宋体" pitchFamily="2" charset="-122"/>
              </a:rPr>
              <a:t>={{1},{1,2},{1,3},{1,2,3}} </a:t>
            </a:r>
          </a:p>
          <a:p>
            <a:r>
              <a:rPr kumimoji="1" lang="zh-CN" altLang="en-US" b="1">
                <a:latin typeface="楷体_GB2312" pitchFamily="49" charset="-122"/>
              </a:rPr>
              <a:t>计算出与</a:t>
            </a:r>
            <a:r>
              <a:rPr kumimoji="1" lang="en-US" altLang="zh-CN" sz="2000" b="1"/>
              <a:t>(11.1)</a:t>
            </a:r>
            <a:r>
              <a:rPr kumimoji="1" lang="zh-CN" altLang="en-US" b="1">
                <a:latin typeface="楷体_GB2312" pitchFamily="49" charset="-122"/>
              </a:rPr>
              <a:t>式有关的数据并列成表 </a:t>
            </a:r>
          </a:p>
        </p:txBody>
      </p:sp>
      <p:graphicFrame>
        <p:nvGraphicFramePr>
          <p:cNvPr id="94297" name="Object 89"/>
          <p:cNvGraphicFramePr>
            <a:graphicFrameLocks noChangeAspect="1"/>
          </p:cNvGraphicFramePr>
          <p:nvPr/>
        </p:nvGraphicFramePr>
        <p:xfrm>
          <a:off x="1524000" y="11161713"/>
          <a:ext cx="142875" cy="390525"/>
        </p:xfrm>
        <a:graphic>
          <a:graphicData uri="http://schemas.openxmlformats.org/presentationml/2006/ole">
            <mc:AlternateContent xmlns:mc="http://schemas.openxmlformats.org/markup-compatibility/2006">
              <mc:Choice xmlns:v="urn:schemas-microsoft-com:vml" Requires="v">
                <p:oleObj spid="_x0000_s94315" name="公式" r:id="rId9" imgW="139639" imgH="393529" progId="Equation.3">
                  <p:embed/>
                </p:oleObj>
              </mc:Choice>
              <mc:Fallback>
                <p:oleObj name="公式" r:id="rId9" imgW="139639" imgH="393529" progId="Equation.3">
                  <p:embed/>
                  <p:pic>
                    <p:nvPicPr>
                      <p:cNvPr id="0" name="Object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1161713"/>
                        <a:ext cx="1428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8" name="Object 90"/>
          <p:cNvGraphicFramePr>
            <a:graphicFrameLocks noChangeAspect="1"/>
          </p:cNvGraphicFramePr>
          <p:nvPr/>
        </p:nvGraphicFramePr>
        <p:xfrm>
          <a:off x="1524000" y="11161713"/>
          <a:ext cx="152400" cy="390525"/>
        </p:xfrm>
        <a:graphic>
          <a:graphicData uri="http://schemas.openxmlformats.org/presentationml/2006/ole">
            <mc:AlternateContent xmlns:mc="http://schemas.openxmlformats.org/markup-compatibility/2006">
              <mc:Choice xmlns:v="urn:schemas-microsoft-com:vml" Requires="v">
                <p:oleObj spid="_x0000_s94316" name="公式" r:id="rId11" imgW="152334" imgH="393529" progId="Equation.3">
                  <p:embed/>
                </p:oleObj>
              </mc:Choice>
              <mc:Fallback>
                <p:oleObj name="公式" r:id="rId11" imgW="152334" imgH="393529" progId="Equation.3">
                  <p:embed/>
                  <p:pic>
                    <p:nvPicPr>
                      <p:cNvPr id="0" name="Object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11161713"/>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9" name="Object 91"/>
          <p:cNvGraphicFramePr>
            <a:graphicFrameLocks noChangeAspect="1"/>
          </p:cNvGraphicFramePr>
          <p:nvPr/>
        </p:nvGraphicFramePr>
        <p:xfrm>
          <a:off x="1524000" y="11161713"/>
          <a:ext cx="152400" cy="390525"/>
        </p:xfrm>
        <a:graphic>
          <a:graphicData uri="http://schemas.openxmlformats.org/presentationml/2006/ole">
            <mc:AlternateContent xmlns:mc="http://schemas.openxmlformats.org/markup-compatibility/2006">
              <mc:Choice xmlns:v="urn:schemas-microsoft-com:vml" Requires="v">
                <p:oleObj spid="_x0000_s94317" name="公式" r:id="rId13" imgW="152334" imgH="393529" progId="Equation.3">
                  <p:embed/>
                </p:oleObj>
              </mc:Choice>
              <mc:Fallback>
                <p:oleObj name="公式" r:id="rId13" imgW="152334" imgH="393529" progId="Equation.3">
                  <p:embed/>
                  <p:pic>
                    <p:nvPicPr>
                      <p:cNvPr id="0" name="Object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11161713"/>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00" name="Object 92"/>
          <p:cNvGraphicFramePr>
            <a:graphicFrameLocks noChangeAspect="1"/>
          </p:cNvGraphicFramePr>
          <p:nvPr/>
        </p:nvGraphicFramePr>
        <p:xfrm>
          <a:off x="1524000" y="11161713"/>
          <a:ext cx="142875" cy="390525"/>
        </p:xfrm>
        <a:graphic>
          <a:graphicData uri="http://schemas.openxmlformats.org/presentationml/2006/ole">
            <mc:AlternateContent xmlns:mc="http://schemas.openxmlformats.org/markup-compatibility/2006">
              <mc:Choice xmlns:v="urn:schemas-microsoft-com:vml" Requires="v">
                <p:oleObj spid="_x0000_s94318" name="公式" r:id="rId14" imgW="139639" imgH="393529" progId="Equation.3">
                  <p:embed/>
                </p:oleObj>
              </mc:Choice>
              <mc:Fallback>
                <p:oleObj name="公式" r:id="rId14" imgW="139639" imgH="393529" progId="Equation.3">
                  <p:embed/>
                  <p:pic>
                    <p:nvPicPr>
                      <p:cNvPr id="0" name="Object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1161713"/>
                        <a:ext cx="1428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01" name="Object 93"/>
          <p:cNvGraphicFramePr>
            <a:graphicFrameLocks noChangeAspect="1"/>
          </p:cNvGraphicFramePr>
          <p:nvPr/>
        </p:nvGraphicFramePr>
        <p:xfrm>
          <a:off x="1524000" y="11161713"/>
          <a:ext cx="142875" cy="390525"/>
        </p:xfrm>
        <a:graphic>
          <a:graphicData uri="http://schemas.openxmlformats.org/presentationml/2006/ole">
            <mc:AlternateContent xmlns:mc="http://schemas.openxmlformats.org/markup-compatibility/2006">
              <mc:Choice xmlns:v="urn:schemas-microsoft-com:vml" Requires="v">
                <p:oleObj spid="_x0000_s94319" name="公式" r:id="rId15" imgW="139639" imgH="393529" progId="Equation.3">
                  <p:embed/>
                </p:oleObj>
              </mc:Choice>
              <mc:Fallback>
                <p:oleObj name="公式" r:id="rId15" imgW="139639" imgH="393529" progId="Equation.3">
                  <p:embed/>
                  <p:pic>
                    <p:nvPicPr>
                      <p:cNvPr id="0" name="Object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1161713"/>
                        <a:ext cx="1428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02" name="Object 94"/>
          <p:cNvGraphicFramePr>
            <a:graphicFrameLocks noChangeAspect="1"/>
          </p:cNvGraphicFramePr>
          <p:nvPr/>
        </p:nvGraphicFramePr>
        <p:xfrm>
          <a:off x="1524000" y="11161713"/>
          <a:ext cx="152400" cy="390525"/>
        </p:xfrm>
        <a:graphic>
          <a:graphicData uri="http://schemas.openxmlformats.org/presentationml/2006/ole">
            <mc:AlternateContent xmlns:mc="http://schemas.openxmlformats.org/markup-compatibility/2006">
              <mc:Choice xmlns:v="urn:schemas-microsoft-com:vml" Requires="v">
                <p:oleObj spid="_x0000_s94320" name="公式" r:id="rId16" imgW="152334" imgH="393529" progId="Equation.3">
                  <p:embed/>
                </p:oleObj>
              </mc:Choice>
              <mc:Fallback>
                <p:oleObj name="公式" r:id="rId16" imgW="152334" imgH="393529" progId="Equation.3">
                  <p:embed/>
                  <p:pic>
                    <p:nvPicPr>
                      <p:cNvPr id="0" name="Object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11161713"/>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03" name="Object 95"/>
          <p:cNvGraphicFramePr>
            <a:graphicFrameLocks noChangeAspect="1"/>
          </p:cNvGraphicFramePr>
          <p:nvPr/>
        </p:nvGraphicFramePr>
        <p:xfrm>
          <a:off x="1524000" y="11161713"/>
          <a:ext cx="152400" cy="390525"/>
        </p:xfrm>
        <a:graphic>
          <a:graphicData uri="http://schemas.openxmlformats.org/presentationml/2006/ole">
            <mc:AlternateContent xmlns:mc="http://schemas.openxmlformats.org/markup-compatibility/2006">
              <mc:Choice xmlns:v="urn:schemas-microsoft-com:vml" Requires="v">
                <p:oleObj spid="_x0000_s94321" name="公式" r:id="rId17" imgW="152334" imgH="393529" progId="Equation.3">
                  <p:embed/>
                </p:oleObj>
              </mc:Choice>
              <mc:Fallback>
                <p:oleObj name="公式" r:id="rId17" imgW="152334" imgH="393529"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11161713"/>
                        <a:ext cx="152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304" name="Object 96"/>
          <p:cNvGraphicFramePr>
            <a:graphicFrameLocks noChangeAspect="1"/>
          </p:cNvGraphicFramePr>
          <p:nvPr/>
        </p:nvGraphicFramePr>
        <p:xfrm>
          <a:off x="1524000" y="11161713"/>
          <a:ext cx="142875" cy="390525"/>
        </p:xfrm>
        <a:graphic>
          <a:graphicData uri="http://schemas.openxmlformats.org/presentationml/2006/ole">
            <mc:AlternateContent xmlns:mc="http://schemas.openxmlformats.org/markup-compatibility/2006">
              <mc:Choice xmlns:v="urn:schemas-microsoft-com:vml" Requires="v">
                <p:oleObj spid="_x0000_s94322" name="公式" r:id="rId18" imgW="139639" imgH="393529" progId="Equation.3">
                  <p:embed/>
                </p:oleObj>
              </mc:Choice>
              <mc:Fallback>
                <p:oleObj name="公式" r:id="rId18" imgW="139639" imgH="393529" progId="Equation.3">
                  <p:embed/>
                  <p:pic>
                    <p:nvPicPr>
                      <p:cNvPr id="0" name="Object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1161713"/>
                        <a:ext cx="1428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305" name="Rectangle 97"/>
          <p:cNvSpPr>
            <a:spLocks noChangeArrowheads="1"/>
          </p:cNvSpPr>
          <p:nvPr/>
        </p:nvSpPr>
        <p:spPr bwMode="auto">
          <a:xfrm>
            <a:off x="43672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4306" name="Oval 98"/>
          <p:cNvSpPr>
            <a:spLocks noChangeArrowheads="1"/>
          </p:cNvSpPr>
          <p:nvPr/>
        </p:nvSpPr>
        <p:spPr bwMode="auto">
          <a:xfrm>
            <a:off x="2286000" y="5410200"/>
            <a:ext cx="990600" cy="457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07" name="Oval 99"/>
          <p:cNvSpPr>
            <a:spLocks noChangeArrowheads="1"/>
          </p:cNvSpPr>
          <p:nvPr/>
        </p:nvSpPr>
        <p:spPr bwMode="auto">
          <a:xfrm>
            <a:off x="3733800" y="5410200"/>
            <a:ext cx="990600" cy="457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308" name="Group 100"/>
          <p:cNvGrpSpPr>
            <a:grpSpLocks/>
          </p:cNvGrpSpPr>
          <p:nvPr/>
        </p:nvGrpSpPr>
        <p:grpSpPr bwMode="auto">
          <a:xfrm>
            <a:off x="3124200" y="3200400"/>
            <a:ext cx="4038600" cy="1524000"/>
            <a:chOff x="1968" y="2016"/>
            <a:chExt cx="2544" cy="960"/>
          </a:xfrm>
        </p:grpSpPr>
        <p:sp>
          <p:nvSpPr>
            <p:cNvPr id="94309" name="AutoShape 101"/>
            <p:cNvSpPr>
              <a:spLocks noChangeArrowheads="1"/>
            </p:cNvSpPr>
            <p:nvPr/>
          </p:nvSpPr>
          <p:spPr bwMode="auto">
            <a:xfrm>
              <a:off x="1968" y="2016"/>
              <a:ext cx="2544" cy="960"/>
            </a:xfrm>
            <a:prstGeom prst="wedgeEllipseCallout">
              <a:avLst>
                <a:gd name="adj1" fmla="val -23190"/>
                <a:gd name="adj2" fmla="val 106458"/>
              </a:avLst>
            </a:prstGeom>
            <a:gradFill rotWithShape="0">
              <a:gsLst>
                <a:gs pos="0">
                  <a:schemeClr val="bg1"/>
                </a:gs>
                <a:gs pos="100000">
                  <a:srgbClr val="CCFFCC"/>
                </a:gs>
              </a:gsLst>
              <a:lin ang="2700000" scaled="1"/>
            </a:gra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endParaRPr kumimoji="1" lang="zh-CN" altLang="zh-CN" b="1"/>
            </a:p>
          </p:txBody>
        </p:sp>
        <p:sp>
          <p:nvSpPr>
            <p:cNvPr id="94310" name="AutoShape 102"/>
            <p:cNvSpPr>
              <a:spLocks noChangeArrowheads="1"/>
            </p:cNvSpPr>
            <p:nvPr/>
          </p:nvSpPr>
          <p:spPr bwMode="auto">
            <a:xfrm>
              <a:off x="1968" y="2016"/>
              <a:ext cx="2544" cy="960"/>
            </a:xfrm>
            <a:prstGeom prst="wedgeEllipseCallout">
              <a:avLst>
                <a:gd name="adj1" fmla="val -53028"/>
                <a:gd name="adj2" fmla="val 106667"/>
              </a:avLst>
            </a:prstGeom>
            <a:gradFill rotWithShape="0">
              <a:gsLst>
                <a:gs pos="0">
                  <a:schemeClr val="bg1"/>
                </a:gs>
                <a:gs pos="100000">
                  <a:srgbClr val="CCFFCC"/>
                </a:gs>
              </a:gsLst>
              <a:lin ang="2700000" scaled="1"/>
            </a:gra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kumimoji="1" lang="zh-CN" altLang="en-US" sz="2000" b="1">
                  <a:latin typeface="楷体_GB2312" pitchFamily="49" charset="-122"/>
                </a:rPr>
                <a:t>总投资大于单干总投资，合作不可能实现，合作  获利为</a:t>
              </a:r>
              <a:r>
                <a:rPr kumimoji="1" lang="en-US" altLang="zh-CN" sz="2000" b="1">
                  <a:latin typeface="楷体_GB2312" pitchFamily="49" charset="-122"/>
                </a:rPr>
                <a:t>0</a:t>
              </a:r>
              <a:r>
                <a:rPr kumimoji="1" lang="en-US" altLang="zh-CN" b="1"/>
                <a:t> </a:t>
              </a:r>
            </a:p>
          </p:txBody>
        </p:sp>
      </p:grpSp>
      <p:sp>
        <p:nvSpPr>
          <p:cNvPr id="94311" name="AutoShape 103"/>
          <p:cNvSpPr>
            <a:spLocks noChangeArrowheads="1"/>
          </p:cNvSpPr>
          <p:nvPr/>
        </p:nvSpPr>
        <p:spPr bwMode="auto">
          <a:xfrm>
            <a:off x="228600" y="3429000"/>
            <a:ext cx="3429000" cy="1143000"/>
          </a:xfrm>
          <a:prstGeom prst="wedgeRoundRectCallout">
            <a:avLst>
              <a:gd name="adj1" fmla="val 54120"/>
              <a:gd name="adj2" fmla="val 19972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latin typeface="楷体_GB2312" pitchFamily="49" charset="-122"/>
              </a:rPr>
              <a:t>城</a:t>
            </a:r>
            <a:r>
              <a:rPr kumimoji="1" lang="en-US" altLang="zh-CN" sz="2800" b="1">
                <a:latin typeface="楷体_GB2312" pitchFamily="49" charset="-122"/>
              </a:rPr>
              <a:t>2</a:t>
            </a:r>
            <a:r>
              <a:rPr kumimoji="1" lang="zh-CN" altLang="en-US" sz="2800" b="1">
                <a:latin typeface="楷体_GB2312" pitchFamily="49" charset="-122"/>
              </a:rPr>
              <a:t>和城</a:t>
            </a:r>
            <a:r>
              <a:rPr kumimoji="1" lang="en-US" altLang="zh-CN" sz="2800" b="1">
                <a:latin typeface="楷体_GB2312" pitchFamily="49" charset="-122"/>
              </a:rPr>
              <a:t>3</a:t>
            </a:r>
            <a:r>
              <a:rPr kumimoji="1" lang="zh-CN" altLang="en-US" sz="2800" b="1">
                <a:latin typeface="楷体_GB2312" pitchFamily="49" charset="-122"/>
              </a:rPr>
              <a:t>应该承担</a:t>
            </a:r>
          </a:p>
          <a:p>
            <a:pPr algn="ctr"/>
            <a:r>
              <a:rPr kumimoji="1" lang="zh-CN" altLang="en-US" sz="2800" b="1">
                <a:latin typeface="楷体_GB2312" pitchFamily="49" charset="-122"/>
              </a:rPr>
              <a:t>的费用可类似算出</a:t>
            </a:r>
          </a:p>
        </p:txBody>
      </p:sp>
      <p:sp>
        <p:nvSpPr>
          <p:cNvPr id="94312" name="Oval 104"/>
          <p:cNvSpPr>
            <a:spLocks noChangeArrowheads="1"/>
          </p:cNvSpPr>
          <p:nvPr/>
        </p:nvSpPr>
        <p:spPr bwMode="auto">
          <a:xfrm>
            <a:off x="3505200" y="6172200"/>
            <a:ext cx="990600" cy="457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13" name="AutoShape 105"/>
          <p:cNvSpPr>
            <a:spLocks noChangeArrowheads="1"/>
          </p:cNvSpPr>
          <p:nvPr/>
        </p:nvSpPr>
        <p:spPr bwMode="auto">
          <a:xfrm>
            <a:off x="2286000" y="1295400"/>
            <a:ext cx="6858000" cy="1219200"/>
          </a:xfrm>
          <a:prstGeom prst="cloudCallout">
            <a:avLst>
              <a:gd name="adj1" fmla="val 24167"/>
              <a:gd name="adj2" fmla="val 10143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latin typeface="楷体_GB2312" pitchFamily="49" charset="-122"/>
              </a:rPr>
              <a:t>我们应该承担的是</a:t>
            </a:r>
            <a:r>
              <a:rPr lang="en-US" altLang="zh-CN" sz="2800" b="1">
                <a:latin typeface="楷体_GB2312" pitchFamily="49" charset="-122"/>
              </a:rPr>
              <a:t>2103</a:t>
            </a:r>
            <a:r>
              <a:rPr lang="zh-CN" altLang="en-US" sz="2800" b="1">
                <a:latin typeface="楷体_GB2312" pitchFamily="49" charset="-122"/>
              </a:rPr>
              <a:t>万元！</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93"/>
                                        </p:tgtEl>
                                        <p:attrNameLst>
                                          <p:attrName>style.visibility</p:attrName>
                                        </p:attrNameLst>
                                      </p:cBhvr>
                                      <p:to>
                                        <p:strVal val="visible"/>
                                      </p:to>
                                    </p:set>
                                    <p:animEffect transition="in" filter="wipe(left)">
                                      <p:cBhvr>
                                        <p:cTn id="7" dur="500"/>
                                        <p:tgtEl>
                                          <p:spTgt spid="9429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4296"/>
                                        </p:tgtEl>
                                        <p:attrNameLst>
                                          <p:attrName>style.visibility</p:attrName>
                                        </p:attrNameLst>
                                      </p:cBhvr>
                                      <p:to>
                                        <p:strVal val="visible"/>
                                      </p:to>
                                    </p:set>
                                    <p:animEffect transition="in" filter="barn(outHorizontal)">
                                      <p:cBhvr>
                                        <p:cTn id="12" dur="500"/>
                                        <p:tgtEl>
                                          <p:spTgt spid="94296"/>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nodeType="clickEffect">
                                  <p:stCondLst>
                                    <p:cond delay="0"/>
                                  </p:stCondLst>
                                  <p:childTnLst>
                                    <p:set>
                                      <p:cBhvr>
                                        <p:cTn id="16" dur="1" fill="hold">
                                          <p:stCondLst>
                                            <p:cond delay="0"/>
                                          </p:stCondLst>
                                        </p:cTn>
                                        <p:tgtEl>
                                          <p:spTgt spid="94210"/>
                                        </p:tgtEl>
                                        <p:attrNameLst>
                                          <p:attrName>style.visibility</p:attrName>
                                        </p:attrNameLst>
                                      </p:cBhvr>
                                      <p:to>
                                        <p:strVal val="visible"/>
                                      </p:to>
                                    </p:set>
                                    <p:animEffect transition="in" filter="checkerboard(down)">
                                      <p:cBhvr>
                                        <p:cTn id="17" dur="500"/>
                                        <p:tgtEl>
                                          <p:spTgt spid="9421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4306"/>
                                        </p:tgtEl>
                                        <p:attrNameLst>
                                          <p:attrName>style.visibility</p:attrName>
                                        </p:attrNameLst>
                                      </p:cBhvr>
                                      <p:to>
                                        <p:strVal val="visible"/>
                                      </p:to>
                                    </p:set>
                                    <p:animEffect transition="in" filter="barn(outHorizontal)">
                                      <p:cBhvr>
                                        <p:cTn id="22" dur="500"/>
                                        <p:tgtEl>
                                          <p:spTgt spid="94306"/>
                                        </p:tgtEl>
                                      </p:cBhvr>
                                    </p:animEffect>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par>
                          <p:cTn id="23" fill="hold" nodeType="afterGroup">
                            <p:stCondLst>
                              <p:cond delay="500"/>
                            </p:stCondLst>
                            <p:childTnLst>
                              <p:par>
                                <p:cTn id="24" presetID="16" presetClass="entr" presetSubtype="42" fill="hold" grpId="0" nodeType="afterEffect">
                                  <p:stCondLst>
                                    <p:cond delay="0"/>
                                  </p:stCondLst>
                                  <p:childTnLst>
                                    <p:set>
                                      <p:cBhvr>
                                        <p:cTn id="25" dur="1" fill="hold">
                                          <p:stCondLst>
                                            <p:cond delay="0"/>
                                          </p:stCondLst>
                                        </p:cTn>
                                        <p:tgtEl>
                                          <p:spTgt spid="94307"/>
                                        </p:tgtEl>
                                        <p:attrNameLst>
                                          <p:attrName>style.visibility</p:attrName>
                                        </p:attrNameLst>
                                      </p:cBhvr>
                                      <p:to>
                                        <p:strVal val="visible"/>
                                      </p:to>
                                    </p:set>
                                    <p:animEffect transition="in" filter="barn(outHorizontal)">
                                      <p:cBhvr>
                                        <p:cTn id="26" dur="500"/>
                                        <p:tgtEl>
                                          <p:spTgt spid="94307"/>
                                        </p:tgtEl>
                                      </p:cBhvr>
                                    </p:animEffect>
                                  </p:childTnLst>
                                  <p:subTnLs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499"/>
                                          </p:stCondLst>
                                        </p:cTn>
                                        <p:tgtEl>
                                          <p:spTgt spid="94308"/>
                                        </p:tgtEl>
                                        <p:attrNameLst>
                                          <p:attrName>style.visibility</p:attrName>
                                        </p:attrNameLst>
                                      </p:cBhvr>
                                      <p:to>
                                        <p:strVal val="visible"/>
                                      </p:to>
                                    </p:set>
                                  </p:childTnLst>
                                  <p:subTnLst>
                                    <p:set>
                                      <p:cBhvr override="childStyle">
                                        <p:cTn dur="1" fill="hold" display="0" masterRel="nextClick" afterEffect="1"/>
                                        <p:tgtEl>
                                          <p:spTgt spid="94308"/>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94312"/>
                                        </p:tgtEl>
                                        <p:attrNameLst>
                                          <p:attrName>style.visibility</p:attrName>
                                        </p:attrNameLst>
                                      </p:cBhvr>
                                      <p:to>
                                        <p:strVal val="visible"/>
                                      </p:to>
                                    </p:set>
                                    <p:animEffect transition="in" filter="barn(outHorizontal)">
                                      <p:cBhvr>
                                        <p:cTn id="34" dur="500"/>
                                        <p:tgtEl>
                                          <p:spTgt spid="94312"/>
                                        </p:tgtEl>
                                      </p:cBhvr>
                                    </p:animEffect>
                                  </p:childTnLst>
                                  <p:subTnLst>
                                    <p:audio>
                                      <p:cMediaNode>
                                        <p:cTn display="0" masterRel="sameClick">
                                          <p:stCondLst>
                                            <p:cond evt="begin" delay="0">
                                              <p:tn val="32"/>
                                            </p:cond>
                                          </p:stCondLst>
                                          <p:endCondLst>
                                            <p:cond evt="onStopAudio" delay="0">
                                              <p:tgtEl>
                                                <p:sldTgt/>
                                              </p:tgtEl>
                                            </p:cond>
                                          </p:endCondLst>
                                        </p:cTn>
                                        <p:tgtEl>
                                          <p:sndTgt r:embed="rId4" name="whoosh.wav"/>
                                        </p:tgtEl>
                                      </p:cMediaNode>
                                    </p:audio>
                                  </p:sub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94311"/>
                                        </p:tgtEl>
                                        <p:attrNameLst>
                                          <p:attrName>style.visibility</p:attrName>
                                        </p:attrNameLst>
                                      </p:cBhvr>
                                      <p:to>
                                        <p:strVal val="visible"/>
                                      </p:to>
                                    </p:set>
                                  </p:childTnLst>
                                  <p:subTnLst>
                                    <p:set>
                                      <p:cBhvr override="childStyle">
                                        <p:cTn dur="1" fill="hold" display="0" masterRel="nextClick" afterEffect="1"/>
                                        <p:tgtEl>
                                          <p:spTgt spid="94311"/>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4"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94313"/>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5"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96" grpId="0" autoUpdateAnimBg="0"/>
      <p:bldP spid="94306" grpId="0" animBg="1"/>
      <p:bldP spid="94307" grpId="0" animBg="1"/>
      <p:bldP spid="94311" grpId="0" animBg="1" autoUpdateAnimBg="0"/>
      <p:bldP spid="94312" grpId="0" animBg="1"/>
      <p:bldP spid="9431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0" y="3048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a typeface="宋体" pitchFamily="2" charset="-122"/>
              </a:rPr>
              <a:t> </a:t>
            </a:r>
            <a:r>
              <a:rPr kumimoji="1" lang="en-US" altLang="zh-CN" sz="2800" b="1">
                <a:solidFill>
                  <a:srgbClr val="FF3300"/>
                </a:solidFill>
                <a:ea typeface="宋体" pitchFamily="2" charset="-122"/>
              </a:rPr>
              <a:t>§</a:t>
            </a:r>
            <a:r>
              <a:rPr kumimoji="1" lang="en-US" altLang="zh-CN" sz="2800" b="1">
                <a:ea typeface="宋体" pitchFamily="2" charset="-122"/>
              </a:rPr>
              <a:t> </a:t>
            </a:r>
            <a:r>
              <a:rPr kumimoji="1" lang="en-US" altLang="zh-CN" sz="2800" b="1">
                <a:solidFill>
                  <a:srgbClr val="FF3300"/>
                </a:solidFill>
              </a:rPr>
              <a:t>9.3  </a:t>
            </a:r>
            <a:r>
              <a:rPr kumimoji="1" lang="zh-CN" altLang="en-US" sz="2800" b="1">
                <a:solidFill>
                  <a:srgbClr val="FF3300"/>
                </a:solidFill>
                <a:latin typeface="楷体_GB2312" pitchFamily="49" charset="-122"/>
              </a:rPr>
              <a:t>公平选举是可能的吗</a:t>
            </a:r>
            <a:r>
              <a:rPr kumimoji="1" lang="en-US" altLang="zh-CN" sz="2800" b="1">
                <a:solidFill>
                  <a:srgbClr val="FF3300"/>
                </a:solidFill>
                <a:latin typeface="楷体_GB2312" pitchFamily="49" charset="-122"/>
              </a:rPr>
              <a:t>? </a:t>
            </a:r>
          </a:p>
        </p:txBody>
      </p:sp>
      <p:grpSp>
        <p:nvGrpSpPr>
          <p:cNvPr id="95235" name="Group 3"/>
          <p:cNvGrpSpPr>
            <a:grpSpLocks/>
          </p:cNvGrpSpPr>
          <p:nvPr/>
        </p:nvGrpSpPr>
        <p:grpSpPr bwMode="auto">
          <a:xfrm>
            <a:off x="228600" y="1062038"/>
            <a:ext cx="7924800" cy="1143000"/>
            <a:chOff x="144" y="672"/>
            <a:chExt cx="4992" cy="720"/>
          </a:xfrm>
        </p:grpSpPr>
        <p:pic>
          <p:nvPicPr>
            <p:cNvPr id="95236" name="Picture 4" descr="BD0002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672"/>
              <a:ext cx="543" cy="720"/>
            </a:xfrm>
            <a:prstGeom prst="rect">
              <a:avLst/>
            </a:prstGeom>
            <a:noFill/>
            <a:extLst>
              <a:ext uri="{909E8E84-426E-40DD-AFC4-6F175D3DCCD1}">
                <a14:hiddenFill xmlns:a14="http://schemas.microsoft.com/office/drawing/2010/main">
                  <a:solidFill>
                    <a:srgbClr val="FFFFFF"/>
                  </a:solidFill>
                </a14:hiddenFill>
              </a:ext>
            </a:extLst>
          </p:spPr>
        </p:pic>
        <p:sp>
          <p:nvSpPr>
            <p:cNvPr id="95237" name="Text Box 5"/>
            <p:cNvSpPr txBox="1">
              <a:spLocks noChangeArrowheads="1"/>
            </p:cNvSpPr>
            <p:nvPr/>
          </p:nvSpPr>
          <p:spPr bwMode="auto">
            <a:xfrm>
              <a:off x="672" y="864"/>
              <a:ext cx="44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1"/>
                  </a:solidFill>
                </a:rPr>
                <a:t> </a:t>
              </a:r>
              <a:r>
                <a:rPr lang="zh-CN" altLang="en-US" sz="2800" b="1">
                  <a:solidFill>
                    <a:schemeClr val="accent1"/>
                  </a:solidFill>
                </a:rPr>
                <a:t>什么是选举</a:t>
              </a:r>
            </a:p>
          </p:txBody>
        </p:sp>
      </p:grpSp>
      <p:sp>
        <p:nvSpPr>
          <p:cNvPr id="95238" name="Rectangle 6"/>
          <p:cNvSpPr>
            <a:spLocks noChangeArrowheads="1"/>
          </p:cNvSpPr>
          <p:nvPr/>
        </p:nvSpPr>
        <p:spPr bwMode="auto">
          <a:xfrm>
            <a:off x="838200" y="1905000"/>
            <a:ext cx="8153400" cy="2647950"/>
          </a:xfrm>
          <a:prstGeom prst="rect">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b="1">
                <a:latin typeface="楷体_GB2312" pitchFamily="49" charset="-122"/>
              </a:rPr>
              <a:t>    </a:t>
            </a:r>
            <a:r>
              <a:rPr kumimoji="1" lang="zh-CN" altLang="en-US" b="1">
                <a:latin typeface="楷体_GB2312" pitchFamily="49" charset="-122"/>
              </a:rPr>
              <a:t>所谓选举，其实质就是在评选人对候选人先后（优劣）次序排队的基础上，根据某一事先规定的选举规则决定出候选人的一个先后次序，即得出选举结果。现用</a:t>
            </a:r>
            <a:r>
              <a:rPr kumimoji="1" lang="en-US" altLang="zh-CN" b="1"/>
              <a:t>I={1,2,…,n}</a:t>
            </a:r>
            <a:r>
              <a:rPr kumimoji="1" lang="zh-CN" altLang="en-US" b="1">
                <a:latin typeface="楷体_GB2312" pitchFamily="49" charset="-122"/>
              </a:rPr>
              <a:t>表示评选人集合，用有限集</a:t>
            </a:r>
            <a:r>
              <a:rPr kumimoji="1" lang="en-US" altLang="zh-CN" b="1">
                <a:latin typeface="楷体_GB2312" pitchFamily="49" charset="-122"/>
              </a:rPr>
              <a:t>A={x,y,</a:t>
            </a:r>
            <a:r>
              <a:rPr kumimoji="1" lang="en-US" altLang="zh-CN" b="1">
                <a:latin typeface="Times New Roman"/>
              </a:rPr>
              <a:t>…</a:t>
            </a:r>
            <a:r>
              <a:rPr kumimoji="1" lang="en-US" altLang="zh-CN" b="1">
                <a:latin typeface="楷体_GB2312" pitchFamily="49" charset="-122"/>
              </a:rPr>
              <a:t>}</a:t>
            </a:r>
            <a:r>
              <a:rPr kumimoji="1" lang="zh-CN" altLang="en-US" b="1">
                <a:latin typeface="楷体_GB2312" pitchFamily="49" charset="-122"/>
              </a:rPr>
              <a:t>表示候选人集合，用</a:t>
            </a:r>
            <a:r>
              <a:rPr kumimoji="1" lang="en-US" altLang="zh-CN" b="1">
                <a:latin typeface="楷体_GB2312" pitchFamily="49" charset="-122"/>
              </a:rPr>
              <a:t>&gt;,=,&lt;</a:t>
            </a:r>
            <a:r>
              <a:rPr kumimoji="1" lang="zh-CN" altLang="en-US" b="1">
                <a:latin typeface="楷体_GB2312" pitchFamily="49" charset="-122"/>
              </a:rPr>
              <a:t>分别表示优于、等于、劣于，用</a:t>
            </a:r>
            <a:r>
              <a:rPr kumimoji="1" lang="en-US" altLang="zh-CN" b="1"/>
              <a:t>(x&gt;y)</a:t>
            </a:r>
            <a:r>
              <a:rPr kumimoji="1" lang="en-US" altLang="zh-CN" b="1" baseline="-30000"/>
              <a:t>i</a:t>
            </a:r>
            <a:r>
              <a:rPr kumimoji="1" lang="zh-CN" altLang="en-US" b="1">
                <a:latin typeface="楷体_GB2312" pitchFamily="49" charset="-122"/>
              </a:rPr>
              <a:t>表示评选人</a:t>
            </a:r>
            <a:r>
              <a:rPr kumimoji="1" lang="en-US" altLang="zh-CN" b="1"/>
              <a:t>i</a:t>
            </a:r>
            <a:r>
              <a:rPr kumimoji="1" lang="zh-CN" altLang="en-US" b="1">
                <a:latin typeface="楷体_GB2312" pitchFamily="49" charset="-122"/>
              </a:rPr>
              <a:t>认为</a:t>
            </a:r>
            <a:r>
              <a:rPr kumimoji="1" lang="en-US" altLang="zh-CN" b="1">
                <a:latin typeface="楷体_GB2312" pitchFamily="49" charset="-122"/>
              </a:rPr>
              <a:t>x</a:t>
            </a:r>
            <a:r>
              <a:rPr kumimoji="1" lang="zh-CN" altLang="en-US" b="1">
                <a:latin typeface="楷体_GB2312" pitchFamily="49" charset="-122"/>
              </a:rPr>
              <a:t>优于</a:t>
            </a:r>
            <a:r>
              <a:rPr kumimoji="1" lang="en-US" altLang="zh-CN" b="1">
                <a:latin typeface="楷体_GB2312" pitchFamily="49" charset="-122"/>
              </a:rPr>
              <a:t>y</a:t>
            </a:r>
            <a:r>
              <a:rPr kumimoji="1" lang="zh-CN" altLang="en-US" b="1">
                <a:latin typeface="楷体_GB2312" pitchFamily="49" charset="-122"/>
              </a:rPr>
              <a:t>，用</a:t>
            </a:r>
            <a:r>
              <a:rPr kumimoji="1" lang="en-US" altLang="zh-CN" b="1"/>
              <a:t>(x&gt;y)</a:t>
            </a:r>
            <a:r>
              <a:rPr kumimoji="1" lang="zh-CN" altLang="en-US" b="1">
                <a:latin typeface="楷体_GB2312" pitchFamily="49" charset="-122"/>
              </a:rPr>
              <a:t>表示选举结果为</a:t>
            </a:r>
            <a:r>
              <a:rPr kumimoji="1" lang="en-US" altLang="zh-CN" b="1">
                <a:latin typeface="楷体_GB2312" pitchFamily="49" charset="-122"/>
              </a:rPr>
              <a:t>x</a:t>
            </a:r>
            <a:r>
              <a:rPr kumimoji="1" lang="zh-CN" altLang="en-US" b="1">
                <a:latin typeface="楷体_GB2312" pitchFamily="49" charset="-122"/>
              </a:rPr>
              <a:t>优于</a:t>
            </a:r>
            <a:r>
              <a:rPr kumimoji="1" lang="en-US" altLang="zh-CN" b="1">
                <a:latin typeface="楷体_GB2312" pitchFamily="49" charset="-122"/>
              </a:rPr>
              <a:t>y</a:t>
            </a:r>
            <a:r>
              <a:rPr kumimoji="1" lang="zh-CN" altLang="en-US" b="1">
                <a:latin typeface="楷体_GB2312" pitchFamily="49" charset="-122"/>
              </a:rPr>
              <a:t>并用</a:t>
            </a:r>
            <a:r>
              <a:rPr kumimoji="1" lang="en-US" altLang="zh-CN" b="1"/>
              <a:t>p</a:t>
            </a:r>
            <a:r>
              <a:rPr kumimoji="1" lang="en-US" altLang="zh-CN" b="1" baseline="-30000"/>
              <a:t>i</a:t>
            </a:r>
            <a:r>
              <a:rPr kumimoji="1" lang="zh-CN" altLang="en-US" b="1">
                <a:latin typeface="楷体_GB2312" pitchFamily="49" charset="-122"/>
              </a:rPr>
              <a:t>表示评选人</a:t>
            </a:r>
            <a:r>
              <a:rPr kumimoji="1" lang="en-US" altLang="zh-CN" b="1">
                <a:latin typeface="楷体_GB2312" pitchFamily="49" charset="-122"/>
              </a:rPr>
              <a:t>i</a:t>
            </a:r>
            <a:r>
              <a:rPr kumimoji="1" lang="zh-CN" altLang="en-US" b="1">
                <a:latin typeface="楷体_GB2312" pitchFamily="49" charset="-122"/>
              </a:rPr>
              <a:t>的排序，</a:t>
            </a:r>
            <a:r>
              <a:rPr kumimoji="1" lang="en-US" altLang="zh-CN" b="1"/>
              <a:t>p</a:t>
            </a:r>
            <a:r>
              <a:rPr kumimoji="1" lang="zh-CN" altLang="en-US" b="1">
                <a:latin typeface="楷体_GB2312" pitchFamily="49" charset="-122"/>
              </a:rPr>
              <a:t>表示选举结果。 </a:t>
            </a:r>
          </a:p>
        </p:txBody>
      </p:sp>
      <p:sp>
        <p:nvSpPr>
          <p:cNvPr id="95239" name="Rectangle 7"/>
          <p:cNvSpPr>
            <a:spLocks noChangeArrowheads="1"/>
          </p:cNvSpPr>
          <p:nvPr/>
        </p:nvSpPr>
        <p:spPr bwMode="auto">
          <a:xfrm>
            <a:off x="0" y="47244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  </a:t>
            </a:r>
            <a:r>
              <a:rPr kumimoji="1" lang="en-US" altLang="zh-CN" sz="2800" b="1">
                <a:solidFill>
                  <a:schemeClr val="accent1"/>
                </a:solidFill>
              </a:rPr>
              <a:t>A</a:t>
            </a:r>
            <a:r>
              <a:rPr kumimoji="1" lang="zh-CN" altLang="en-US" sz="2800" b="1">
                <a:solidFill>
                  <a:schemeClr val="accent1"/>
                </a:solidFill>
                <a:latin typeface="楷体_GB2312" pitchFamily="49" charset="-122"/>
              </a:rPr>
              <a:t>的排序应满足</a:t>
            </a:r>
            <a:r>
              <a:rPr kumimoji="1" lang="zh-CN" altLang="en-US" sz="2800" b="1">
                <a:solidFill>
                  <a:srgbClr val="FF3300"/>
                </a:solidFill>
                <a:latin typeface="楷体_GB2312" pitchFamily="49" charset="-122"/>
              </a:rPr>
              <a:t>以下</a:t>
            </a:r>
            <a:r>
              <a:rPr kumimoji="1" lang="zh-CN" altLang="en-US" sz="2800" b="1">
                <a:solidFill>
                  <a:schemeClr val="accent1"/>
                </a:solidFill>
                <a:latin typeface="楷体_GB2312" pitchFamily="49" charset="-122"/>
              </a:rPr>
              <a:t>性质： </a:t>
            </a:r>
          </a:p>
        </p:txBody>
      </p:sp>
      <p:grpSp>
        <p:nvGrpSpPr>
          <p:cNvPr id="95240" name="Group 8"/>
          <p:cNvGrpSpPr>
            <a:grpSpLocks/>
          </p:cNvGrpSpPr>
          <p:nvPr/>
        </p:nvGrpSpPr>
        <p:grpSpPr bwMode="auto">
          <a:xfrm>
            <a:off x="228600" y="5257800"/>
            <a:ext cx="9144000" cy="1109663"/>
            <a:chOff x="144" y="3312"/>
            <a:chExt cx="5760" cy="699"/>
          </a:xfrm>
        </p:grpSpPr>
        <p:grpSp>
          <p:nvGrpSpPr>
            <p:cNvPr id="95241" name="Group 9"/>
            <p:cNvGrpSpPr>
              <a:grpSpLocks/>
            </p:cNvGrpSpPr>
            <p:nvPr/>
          </p:nvGrpSpPr>
          <p:grpSpPr bwMode="auto">
            <a:xfrm>
              <a:off x="144" y="3312"/>
              <a:ext cx="5760" cy="315"/>
              <a:chOff x="192" y="3360"/>
              <a:chExt cx="5760" cy="315"/>
            </a:xfrm>
          </p:grpSpPr>
          <p:sp>
            <p:nvSpPr>
              <p:cNvPr id="95242" name="Rectangle 10"/>
              <p:cNvSpPr>
                <a:spLocks noChangeArrowheads="1"/>
              </p:cNvSpPr>
              <p:nvPr/>
            </p:nvSpPr>
            <p:spPr bwMode="auto">
              <a:xfrm>
                <a:off x="192" y="3360"/>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(1)</a:t>
                </a:r>
                <a:r>
                  <a:rPr kumimoji="1" lang="zh-CN" altLang="en-US" b="1">
                    <a:solidFill>
                      <a:srgbClr val="FF3300"/>
                    </a:solidFill>
                    <a:latin typeface="楷体_GB2312" pitchFamily="49" charset="-122"/>
                  </a:rPr>
                  <a:t>择一性</a:t>
                </a:r>
                <a:r>
                  <a:rPr kumimoji="1" lang="zh-CN" altLang="en-US" b="1">
                    <a:latin typeface="楷体_GB2312" pitchFamily="49" charset="-122"/>
                  </a:rPr>
                  <a:t>        </a:t>
                </a:r>
                <a:r>
                  <a:rPr kumimoji="1" lang="zh-CN" altLang="en-US" sz="2000" b="1">
                    <a:latin typeface="楷体_GB2312" pitchFamily="49" charset="-122"/>
                  </a:rPr>
                  <a:t>关系式</a:t>
                </a:r>
                <a:r>
                  <a:rPr kumimoji="1" lang="en-US" altLang="zh-CN" sz="2000" b="1">
                    <a:latin typeface="楷体_GB2312" pitchFamily="49" charset="-122"/>
                  </a:rPr>
                  <a:t>(x&gt;y)</a:t>
                </a:r>
                <a:r>
                  <a:rPr kumimoji="1" lang="zh-CN" altLang="en-US" sz="2000" b="1">
                    <a:latin typeface="楷体_GB2312" pitchFamily="49" charset="-122"/>
                  </a:rPr>
                  <a:t>、</a:t>
                </a:r>
                <a:r>
                  <a:rPr kumimoji="1" lang="en-US" altLang="zh-CN" sz="2000" b="1">
                    <a:latin typeface="楷体_GB2312" pitchFamily="49" charset="-122"/>
                  </a:rPr>
                  <a:t>(x=y)</a:t>
                </a:r>
                <a:r>
                  <a:rPr kumimoji="1" lang="zh-CN" altLang="en-US" sz="2000" b="1">
                    <a:latin typeface="楷体_GB2312" pitchFamily="49" charset="-122"/>
                  </a:rPr>
                  <a:t>、</a:t>
                </a:r>
                <a:r>
                  <a:rPr kumimoji="1" lang="en-US" altLang="zh-CN" sz="2000" b="1">
                    <a:latin typeface="楷体_GB2312" pitchFamily="49" charset="-122"/>
                  </a:rPr>
                  <a:t>(x&lt;y)</a:t>
                </a:r>
                <a:r>
                  <a:rPr kumimoji="1" lang="zh-CN" altLang="en-US" sz="2000" b="1">
                    <a:latin typeface="楷体_GB2312" pitchFamily="49" charset="-122"/>
                  </a:rPr>
                  <a:t>有且仅有一个成立</a:t>
                </a:r>
              </a:p>
            </p:txBody>
          </p:sp>
          <p:graphicFrame>
            <p:nvGraphicFramePr>
              <p:cNvPr id="95243" name="Object 11"/>
              <p:cNvGraphicFramePr>
                <a:graphicFrameLocks noChangeAspect="1"/>
              </p:cNvGraphicFramePr>
              <p:nvPr/>
            </p:nvGraphicFramePr>
            <p:xfrm>
              <a:off x="1248" y="3408"/>
              <a:ext cx="624" cy="267"/>
            </p:xfrm>
            <a:graphic>
              <a:graphicData uri="http://schemas.openxmlformats.org/presentationml/2006/ole">
                <mc:AlternateContent xmlns:mc="http://schemas.openxmlformats.org/markup-compatibility/2006">
                  <mc:Choice xmlns:v="urn:schemas-microsoft-com:vml" Requires="v">
                    <p:oleObj spid="_x0000_s95247" name="公式" r:id="rId7" imgW="622030" imgH="203112" progId="Equation.3">
                      <p:embed/>
                    </p:oleObj>
                  </mc:Choice>
                  <mc:Fallback>
                    <p:oleObj name="公式" r:id="rId7" imgW="622030"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3408"/>
                            <a:ext cx="624"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5244" name="Group 12"/>
            <p:cNvGrpSpPr>
              <a:grpSpLocks/>
            </p:cNvGrpSpPr>
            <p:nvPr/>
          </p:nvGrpSpPr>
          <p:grpSpPr bwMode="auto">
            <a:xfrm>
              <a:off x="144" y="3696"/>
              <a:ext cx="5760" cy="315"/>
              <a:chOff x="144" y="3696"/>
              <a:chExt cx="5760" cy="315"/>
            </a:xfrm>
          </p:grpSpPr>
          <p:sp>
            <p:nvSpPr>
              <p:cNvPr id="95245" name="Rectangle 13"/>
              <p:cNvSpPr>
                <a:spLocks noChangeArrowheads="1"/>
              </p:cNvSpPr>
              <p:nvPr/>
            </p:nvSpPr>
            <p:spPr bwMode="auto">
              <a:xfrm>
                <a:off x="144" y="3696"/>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楷体_GB2312" pitchFamily="49" charset="-122"/>
                  </a:rPr>
                  <a:t>(2)</a:t>
                </a:r>
                <a:r>
                  <a:rPr kumimoji="1" lang="zh-CN" altLang="en-US" b="1">
                    <a:solidFill>
                      <a:srgbClr val="FF3300"/>
                    </a:solidFill>
                    <a:latin typeface="楷体_GB2312" pitchFamily="49" charset="-122"/>
                  </a:rPr>
                  <a:t>传递性</a:t>
                </a:r>
                <a:r>
                  <a:rPr kumimoji="1" lang="zh-CN" altLang="en-US" b="1">
                    <a:latin typeface="楷体_GB2312" pitchFamily="49" charset="-122"/>
                  </a:rPr>
                  <a:t>         </a:t>
                </a:r>
                <a:r>
                  <a:rPr kumimoji="1" lang="zh-CN" altLang="en-US" sz="2000" b="1">
                    <a:latin typeface="楷体_GB2312" pitchFamily="49" charset="-122"/>
                  </a:rPr>
                  <a:t>若</a:t>
                </a:r>
                <a:r>
                  <a:rPr kumimoji="1" lang="en-US" altLang="zh-CN" sz="2000" b="1">
                    <a:latin typeface="楷体_GB2312" pitchFamily="49" charset="-122"/>
                  </a:rPr>
                  <a:t>x≥y, y≥z,</a:t>
                </a:r>
                <a:r>
                  <a:rPr kumimoji="1" lang="zh-CN" altLang="en-US" sz="2000" b="1">
                    <a:latin typeface="楷体_GB2312" pitchFamily="49" charset="-122"/>
                  </a:rPr>
                  <a:t>则必有</a:t>
                </a:r>
                <a:r>
                  <a:rPr kumimoji="1" lang="en-US" altLang="zh-CN" sz="2000" b="1">
                    <a:latin typeface="楷体_GB2312" pitchFamily="49" charset="-122"/>
                  </a:rPr>
                  <a:t>x≥z</a:t>
                </a:r>
              </a:p>
            </p:txBody>
          </p:sp>
          <p:graphicFrame>
            <p:nvGraphicFramePr>
              <p:cNvPr id="95246" name="Object 14"/>
              <p:cNvGraphicFramePr>
                <a:graphicFrameLocks noChangeAspect="1"/>
              </p:cNvGraphicFramePr>
              <p:nvPr/>
            </p:nvGraphicFramePr>
            <p:xfrm>
              <a:off x="1200" y="3744"/>
              <a:ext cx="739" cy="267"/>
            </p:xfrm>
            <a:graphic>
              <a:graphicData uri="http://schemas.openxmlformats.org/presentationml/2006/ole">
                <mc:AlternateContent xmlns:mc="http://schemas.openxmlformats.org/markup-compatibility/2006">
                  <mc:Choice xmlns:v="urn:schemas-microsoft-com:vml" Requires="v">
                    <p:oleObj spid="_x0000_s95248" name="公式" r:id="rId9" imgW="736560" imgH="203040" progId="Equation.3">
                      <p:embed/>
                    </p:oleObj>
                  </mc:Choice>
                  <mc:Fallback>
                    <p:oleObj name="公式" r:id="rId9" imgW="736560" imgH="2030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744"/>
                            <a:ext cx="739"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wipe(left)">
                                      <p:cBhvr>
                                        <p:cTn id="7" dur="500"/>
                                        <p:tgtEl>
                                          <p:spTgt spid="95235"/>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5238"/>
                                        </p:tgtEl>
                                        <p:attrNameLst>
                                          <p:attrName>style.visibility</p:attrName>
                                        </p:attrNameLst>
                                      </p:cBhvr>
                                      <p:to>
                                        <p:strVal val="visible"/>
                                      </p:to>
                                    </p:set>
                                    <p:animEffect transition="in" filter="barn(outVertical)">
                                      <p:cBhvr>
                                        <p:cTn id="12" dur="500"/>
                                        <p:tgtEl>
                                          <p:spTgt spid="9523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9"/>
                                        </p:tgtEl>
                                        <p:attrNameLst>
                                          <p:attrName>style.visibility</p:attrName>
                                        </p:attrNameLst>
                                      </p:cBhvr>
                                      <p:to>
                                        <p:strVal val="visible"/>
                                      </p:to>
                                    </p:set>
                                    <p:animEffect transition="in" filter="wipe(left)">
                                      <p:cBhvr>
                                        <p:cTn id="17" dur="500"/>
                                        <p:tgtEl>
                                          <p:spTgt spid="95239"/>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95240"/>
                                        </p:tgtEl>
                                        <p:attrNameLst>
                                          <p:attrName>style.visibility</p:attrName>
                                        </p:attrNameLst>
                                      </p:cBhvr>
                                      <p:to>
                                        <p:strVal val="visible"/>
                                      </p:to>
                                    </p:set>
                                    <p:animEffect transition="in" filter="barn(outVertical)">
                                      <p:cBhvr>
                                        <p:cTn id="22" dur="500"/>
                                        <p:tgtEl>
                                          <p:spTgt spid="95240"/>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autoUpdateAnimBg="0"/>
      <p:bldP spid="9523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85800" y="10668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zh-CN" altLang="en-US" b="1">
                <a:latin typeface="楷体_GB2312" pitchFamily="49" charset="-122"/>
                <a:sym typeface="Wingdings" pitchFamily="2" charset="2"/>
              </a:rPr>
              <a:t>简单多数规则</a:t>
            </a:r>
            <a:r>
              <a:rPr kumimoji="1" lang="zh-CN" altLang="en-US" b="1">
                <a:solidFill>
                  <a:schemeClr val="accent2"/>
                </a:solidFill>
                <a:latin typeface="楷体_GB2312" pitchFamily="49" charset="-122"/>
                <a:sym typeface="Wingdings" pitchFamily="2" charset="2"/>
              </a:rPr>
              <a:t> </a:t>
            </a:r>
          </a:p>
        </p:txBody>
      </p:sp>
      <p:sp>
        <p:nvSpPr>
          <p:cNvPr id="96259" name="AutoShape 3" descr="白色大理石"/>
          <p:cNvSpPr>
            <a:spLocks noChangeArrowheads="1"/>
          </p:cNvSpPr>
          <p:nvPr/>
        </p:nvSpPr>
        <p:spPr bwMode="auto">
          <a:xfrm>
            <a:off x="228600" y="228600"/>
            <a:ext cx="2514600" cy="609600"/>
          </a:xfrm>
          <a:prstGeom prst="bevel">
            <a:avLst>
              <a:gd name="adj" fmla="val 12500"/>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solidFill>
                  <a:srgbClr val="FF3300"/>
                </a:solidFill>
              </a:rPr>
              <a:t>几种选举规则</a:t>
            </a:r>
          </a:p>
        </p:txBody>
      </p:sp>
      <p:sp>
        <p:nvSpPr>
          <p:cNvPr id="96260" name="Rectangle 4"/>
          <p:cNvSpPr>
            <a:spLocks noChangeArrowheads="1"/>
          </p:cNvSpPr>
          <p:nvPr/>
        </p:nvSpPr>
        <p:spPr bwMode="auto">
          <a:xfrm>
            <a:off x="1066800" y="1600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t>它规定当且仅当</a:t>
            </a:r>
            <a:r>
              <a:rPr kumimoji="1" lang="en-US" altLang="zh-CN" sz="2000" b="1">
                <a:ea typeface="宋体" pitchFamily="2" charset="-122"/>
              </a:rPr>
              <a:t>(x&gt;y)</a:t>
            </a:r>
            <a:r>
              <a:rPr kumimoji="1" lang="en-US" altLang="zh-CN" sz="2000" b="1" baseline="-30000">
                <a:ea typeface="宋体" pitchFamily="2" charset="-122"/>
              </a:rPr>
              <a:t>i</a:t>
            </a:r>
            <a:r>
              <a:rPr kumimoji="1" lang="zh-CN" altLang="en-US" sz="2000" b="1">
                <a:latin typeface="楷体_GB2312" pitchFamily="49" charset="-122"/>
              </a:rPr>
              <a:t>的评选人超过半数时选举结果才为</a:t>
            </a:r>
            <a:r>
              <a:rPr kumimoji="1" lang="en-US" altLang="zh-CN" sz="2000" b="1"/>
              <a:t>(x&gt;y)</a:t>
            </a:r>
            <a:r>
              <a:rPr kumimoji="1" lang="zh-CN" altLang="en-US" sz="2000" b="1">
                <a:latin typeface="楷体_GB2312" pitchFamily="49" charset="-122"/>
              </a:rPr>
              <a:t>。</a:t>
            </a:r>
            <a:r>
              <a:rPr kumimoji="1" lang="zh-CN" altLang="en-US" sz="2000">
                <a:ea typeface="宋体" pitchFamily="2" charset="-122"/>
              </a:rPr>
              <a:t> </a:t>
            </a:r>
          </a:p>
        </p:txBody>
      </p:sp>
      <p:sp>
        <p:nvSpPr>
          <p:cNvPr id="96261" name="AutoShape 5"/>
          <p:cNvSpPr>
            <a:spLocks noChangeArrowheads="1"/>
          </p:cNvSpPr>
          <p:nvPr/>
        </p:nvSpPr>
        <p:spPr bwMode="auto">
          <a:xfrm>
            <a:off x="5181600" y="3124200"/>
            <a:ext cx="3048000" cy="609600"/>
          </a:xfrm>
          <a:prstGeom prst="wedgeRectCallout">
            <a:avLst>
              <a:gd name="adj1" fmla="val -41301"/>
              <a:gd name="adj2" fmla="val -248958"/>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latin typeface="楷体_GB2312" pitchFamily="49" charset="-122"/>
              </a:rPr>
              <a:t>有时要超过</a:t>
            </a:r>
            <a:r>
              <a:rPr lang="en-US" altLang="zh-CN" b="1"/>
              <a:t>2/3</a:t>
            </a:r>
            <a:r>
              <a:rPr lang="zh-CN" altLang="en-US" b="1">
                <a:latin typeface="楷体_GB2312" pitchFamily="49" charset="-122"/>
              </a:rPr>
              <a:t>多数等 </a:t>
            </a:r>
          </a:p>
        </p:txBody>
      </p:sp>
      <p:grpSp>
        <p:nvGrpSpPr>
          <p:cNvPr id="96262" name="Group 6"/>
          <p:cNvGrpSpPr>
            <a:grpSpLocks/>
          </p:cNvGrpSpPr>
          <p:nvPr/>
        </p:nvGrpSpPr>
        <p:grpSpPr bwMode="auto">
          <a:xfrm>
            <a:off x="762000" y="2438400"/>
            <a:ext cx="9829800" cy="1568450"/>
            <a:chOff x="480" y="1536"/>
            <a:chExt cx="6192" cy="988"/>
          </a:xfrm>
        </p:grpSpPr>
        <p:sp>
          <p:nvSpPr>
            <p:cNvPr id="96263" name="Rectangle 7"/>
            <p:cNvSpPr>
              <a:spLocks noChangeArrowheads="1"/>
            </p:cNvSpPr>
            <p:nvPr/>
          </p:nvSpPr>
          <p:spPr bwMode="auto">
            <a:xfrm>
              <a:off x="480" y="1536"/>
              <a:ext cx="57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宋体" pitchFamily="2" charset="-122"/>
                  <a:ea typeface="宋体" pitchFamily="2" charset="-122"/>
                </a:rPr>
                <a:t>  </a:t>
              </a:r>
              <a:r>
                <a:rPr kumimoji="1" lang="zh-CN" altLang="en-US" sz="2800" b="1">
                  <a:solidFill>
                    <a:srgbClr val="008000"/>
                  </a:solidFill>
                  <a:latin typeface="楷体_GB2312" pitchFamily="49" charset="-122"/>
                </a:rPr>
                <a:t>例</a:t>
              </a:r>
              <a:r>
                <a:rPr kumimoji="1" lang="en-US" altLang="zh-CN" sz="2800" b="1">
                  <a:solidFill>
                    <a:srgbClr val="008000"/>
                  </a:solidFill>
                  <a:latin typeface="楷体_GB2312" pitchFamily="49" charset="-122"/>
                </a:rPr>
                <a:t>8</a:t>
              </a:r>
              <a:r>
                <a:rPr kumimoji="1" lang="en-US" altLang="zh-CN">
                  <a:ea typeface="宋体" pitchFamily="2" charset="-122"/>
                </a:rPr>
                <a:t>   </a:t>
              </a:r>
              <a:r>
                <a:rPr kumimoji="1" lang="zh-CN" altLang="en-US" b="1"/>
                <a:t>设</a:t>
              </a:r>
              <a:r>
                <a:rPr kumimoji="1" lang="en-US" altLang="zh-CN" b="1">
                  <a:ea typeface="宋体" pitchFamily="2" charset="-122"/>
                </a:rPr>
                <a:t>I={1,2,3},A={x,y,u,v}</a:t>
              </a:r>
              <a:r>
                <a:rPr kumimoji="1" lang="zh-CN" altLang="en-US" b="1">
                  <a:ea typeface="宋体" pitchFamily="2" charset="-122"/>
                </a:rPr>
                <a:t>，</a:t>
              </a:r>
              <a:r>
                <a:rPr kumimoji="1" lang="zh-CN" altLang="en-US" b="1"/>
                <a:t>三位评选人的选票为</a:t>
              </a:r>
              <a:r>
                <a:rPr kumimoji="1" lang="zh-CN" altLang="en-US" b="1">
                  <a:ea typeface="宋体" pitchFamily="2" charset="-122"/>
                </a:rPr>
                <a:t> </a:t>
              </a:r>
            </a:p>
          </p:txBody>
        </p:sp>
        <p:sp>
          <p:nvSpPr>
            <p:cNvPr id="96264" name="Rectangle 8"/>
            <p:cNvSpPr>
              <a:spLocks noChangeArrowheads="1"/>
            </p:cNvSpPr>
            <p:nvPr/>
          </p:nvSpPr>
          <p:spPr bwMode="auto">
            <a:xfrm>
              <a:off x="912" y="1776"/>
              <a:ext cx="57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66725" algn="just" eaLnBrk="0" hangingPunct="0"/>
              <a:r>
                <a:rPr kumimoji="1" lang="es-ES_tradnl" altLang="zh-CN" b="1">
                  <a:ea typeface="宋体" pitchFamily="2" charset="-122"/>
                </a:rPr>
                <a:t>p</a:t>
              </a:r>
              <a:r>
                <a:rPr kumimoji="1" lang="es-ES_tradnl" altLang="zh-CN" b="1" baseline="-30000">
                  <a:ea typeface="宋体" pitchFamily="2" charset="-122"/>
                </a:rPr>
                <a:t>1</a:t>
              </a:r>
              <a:r>
                <a:rPr kumimoji="1" lang="es-ES_tradnl" altLang="zh-CN" b="1">
                  <a:ea typeface="宋体" pitchFamily="2" charset="-122"/>
                </a:rPr>
                <a:t>:    x&gt;y&gt;u=v</a:t>
              </a:r>
              <a:endParaRPr kumimoji="1" lang="en-US" altLang="zh-CN" b="1">
                <a:ea typeface="宋体" pitchFamily="2" charset="-122"/>
              </a:endParaRPr>
            </a:p>
            <a:p>
              <a:pPr indent="466725" algn="just" eaLnBrk="0" hangingPunct="0"/>
              <a:r>
                <a:rPr kumimoji="1" lang="es-ES_tradnl" altLang="zh-CN" b="1">
                  <a:ea typeface="宋体" pitchFamily="2" charset="-122"/>
                </a:rPr>
                <a:t>p</a:t>
              </a:r>
              <a:r>
                <a:rPr kumimoji="1" lang="es-ES_tradnl" altLang="zh-CN" b="1" baseline="-30000">
                  <a:ea typeface="宋体" pitchFamily="2" charset="-122"/>
                </a:rPr>
                <a:t>2</a:t>
              </a:r>
              <a:r>
                <a:rPr kumimoji="1" lang="es-ES_tradnl" altLang="zh-CN" b="1">
                  <a:ea typeface="宋体" pitchFamily="2" charset="-122"/>
                </a:rPr>
                <a:t>:    y&gt;x&gt;u&gt;v</a:t>
              </a:r>
              <a:endParaRPr kumimoji="1" lang="en-US" altLang="zh-CN" b="1">
                <a:ea typeface="宋体" pitchFamily="2" charset="-122"/>
              </a:endParaRPr>
            </a:p>
            <a:p>
              <a:pPr indent="466725" algn="just" eaLnBrk="0" hangingPunct="0"/>
              <a:r>
                <a:rPr kumimoji="1" lang="es-ES_tradnl" altLang="zh-CN" b="1">
                  <a:ea typeface="宋体" pitchFamily="2" charset="-122"/>
                </a:rPr>
                <a:t>p</a:t>
              </a:r>
              <a:r>
                <a:rPr kumimoji="1" lang="es-ES_tradnl" altLang="zh-CN" b="1" baseline="-30000">
                  <a:ea typeface="宋体" pitchFamily="2" charset="-122"/>
                </a:rPr>
                <a:t>3</a:t>
              </a:r>
              <a:r>
                <a:rPr kumimoji="1" lang="es-ES_tradnl" altLang="zh-CN" b="1">
                  <a:ea typeface="宋体" pitchFamily="2" charset="-122"/>
                </a:rPr>
                <a:t>:    x=u&gt;v&gt;y</a:t>
              </a:r>
              <a:endParaRPr kumimoji="1" lang="en-US" altLang="zh-CN" b="1">
                <a:ea typeface="宋体" pitchFamily="2" charset="-122"/>
              </a:endParaRPr>
            </a:p>
          </p:txBody>
        </p:sp>
      </p:grpSp>
      <p:sp>
        <p:nvSpPr>
          <p:cNvPr id="96265" name="Rectangle 9"/>
          <p:cNvSpPr>
            <a:spLocks noChangeArrowheads="1"/>
          </p:cNvSpPr>
          <p:nvPr/>
        </p:nvSpPr>
        <p:spPr bwMode="auto">
          <a:xfrm>
            <a:off x="609600" y="41148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66725" algn="just" eaLnBrk="0" hangingPunct="0"/>
            <a:r>
              <a:rPr kumimoji="1" lang="en-US" altLang="zh-CN" b="1">
                <a:solidFill>
                  <a:srgbClr val="FF3300"/>
                </a:solidFill>
              </a:rPr>
              <a:t>   </a:t>
            </a:r>
            <a:r>
              <a:rPr kumimoji="1" lang="zh-CN" altLang="en-US" b="1">
                <a:solidFill>
                  <a:srgbClr val="FF3300"/>
                </a:solidFill>
              </a:rPr>
              <a:t>根据选举规划，结果应为</a:t>
            </a:r>
          </a:p>
          <a:p>
            <a:pPr indent="466725" algn="just" eaLnBrk="0" hangingPunct="0"/>
            <a:r>
              <a:rPr kumimoji="1" lang="zh-CN" altLang="en-US">
                <a:ea typeface="宋体" pitchFamily="2" charset="-122"/>
              </a:rPr>
              <a:t>           </a:t>
            </a:r>
            <a:r>
              <a:rPr kumimoji="1" lang="en-US" altLang="zh-CN" b="1">
                <a:ea typeface="宋体" pitchFamily="2" charset="-122"/>
              </a:rPr>
              <a:t>P:     x&gt;y&gt;u&gt;v</a:t>
            </a:r>
          </a:p>
        </p:txBody>
      </p:sp>
      <p:grpSp>
        <p:nvGrpSpPr>
          <p:cNvPr id="96266" name="Group 10"/>
          <p:cNvGrpSpPr>
            <a:grpSpLocks/>
          </p:cNvGrpSpPr>
          <p:nvPr/>
        </p:nvGrpSpPr>
        <p:grpSpPr bwMode="auto">
          <a:xfrm>
            <a:off x="152400" y="5181600"/>
            <a:ext cx="1447800" cy="1479550"/>
            <a:chOff x="2051" y="1696"/>
            <a:chExt cx="1004" cy="1028"/>
          </a:xfrm>
        </p:grpSpPr>
        <p:sp>
          <p:nvSpPr>
            <p:cNvPr id="96267" name="Freeform 11"/>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96268" name="Group 12"/>
            <p:cNvGrpSpPr>
              <a:grpSpLocks/>
            </p:cNvGrpSpPr>
            <p:nvPr/>
          </p:nvGrpSpPr>
          <p:grpSpPr bwMode="auto">
            <a:xfrm rot="1123344">
              <a:off x="2441" y="2029"/>
              <a:ext cx="511" cy="637"/>
              <a:chOff x="2308" y="1206"/>
              <a:chExt cx="710" cy="940"/>
            </a:xfrm>
          </p:grpSpPr>
          <p:sp>
            <p:nvSpPr>
              <p:cNvPr id="96269" name="Freeform 13"/>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96270" name="Freeform 14"/>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6271" name="Freeform 15"/>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96272" name="Group 16"/>
            <p:cNvGrpSpPr>
              <a:grpSpLocks/>
            </p:cNvGrpSpPr>
            <p:nvPr/>
          </p:nvGrpSpPr>
          <p:grpSpPr bwMode="auto">
            <a:xfrm rot="1123344">
              <a:off x="2051" y="1977"/>
              <a:ext cx="454" cy="747"/>
              <a:chOff x="1799" y="1328"/>
              <a:chExt cx="630" cy="1101"/>
            </a:xfrm>
          </p:grpSpPr>
          <p:grpSp>
            <p:nvGrpSpPr>
              <p:cNvPr id="96273" name="Group 17"/>
              <p:cNvGrpSpPr>
                <a:grpSpLocks/>
              </p:cNvGrpSpPr>
              <p:nvPr/>
            </p:nvGrpSpPr>
            <p:grpSpPr bwMode="auto">
              <a:xfrm>
                <a:off x="1968" y="1328"/>
                <a:ext cx="461" cy="1101"/>
                <a:chOff x="1968" y="1328"/>
                <a:chExt cx="461" cy="1101"/>
              </a:xfrm>
            </p:grpSpPr>
            <p:sp>
              <p:nvSpPr>
                <p:cNvPr id="96274" name="Freeform 18"/>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96275" name="Freeform 19"/>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276" name="Group 20"/>
              <p:cNvGrpSpPr>
                <a:grpSpLocks/>
              </p:cNvGrpSpPr>
              <p:nvPr/>
            </p:nvGrpSpPr>
            <p:grpSpPr bwMode="auto">
              <a:xfrm>
                <a:off x="1799" y="1444"/>
                <a:ext cx="549" cy="922"/>
                <a:chOff x="1799" y="1444"/>
                <a:chExt cx="549" cy="922"/>
              </a:xfrm>
            </p:grpSpPr>
            <p:sp>
              <p:nvSpPr>
                <p:cNvPr id="96277" name="Freeform 21"/>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96278" name="Freeform 22"/>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96279" name="Freeform 23"/>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96280" name="Group 24"/>
            <p:cNvGrpSpPr>
              <a:grpSpLocks/>
            </p:cNvGrpSpPr>
            <p:nvPr/>
          </p:nvGrpSpPr>
          <p:grpSpPr bwMode="auto">
            <a:xfrm rot="1123344">
              <a:off x="2327" y="1696"/>
              <a:ext cx="255" cy="314"/>
              <a:chOff x="1947" y="869"/>
              <a:chExt cx="355" cy="463"/>
            </a:xfrm>
          </p:grpSpPr>
          <p:grpSp>
            <p:nvGrpSpPr>
              <p:cNvPr id="96281" name="Group 25"/>
              <p:cNvGrpSpPr>
                <a:grpSpLocks/>
              </p:cNvGrpSpPr>
              <p:nvPr/>
            </p:nvGrpSpPr>
            <p:grpSpPr bwMode="auto">
              <a:xfrm>
                <a:off x="1982" y="1005"/>
                <a:ext cx="305" cy="220"/>
                <a:chOff x="1982" y="1005"/>
                <a:chExt cx="305" cy="220"/>
              </a:xfrm>
            </p:grpSpPr>
            <p:sp>
              <p:nvSpPr>
                <p:cNvPr id="96282" name="Freeform 26"/>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96283" name="Freeform 27"/>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96284" name="Freeform 28"/>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96285" name="Group 29"/>
              <p:cNvGrpSpPr>
                <a:grpSpLocks/>
              </p:cNvGrpSpPr>
              <p:nvPr/>
            </p:nvGrpSpPr>
            <p:grpSpPr bwMode="auto">
              <a:xfrm>
                <a:off x="1997" y="1009"/>
                <a:ext cx="257" cy="143"/>
                <a:chOff x="1997" y="1009"/>
                <a:chExt cx="257" cy="143"/>
              </a:xfrm>
            </p:grpSpPr>
            <p:sp>
              <p:nvSpPr>
                <p:cNvPr id="96286" name="Freeform 30"/>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96287" name="Freeform 31"/>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96288" name="Freeform 32"/>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96289" name="Group 33"/>
              <p:cNvGrpSpPr>
                <a:grpSpLocks/>
              </p:cNvGrpSpPr>
              <p:nvPr/>
            </p:nvGrpSpPr>
            <p:grpSpPr bwMode="auto">
              <a:xfrm>
                <a:off x="2027" y="1019"/>
                <a:ext cx="218" cy="158"/>
                <a:chOff x="2027" y="1019"/>
                <a:chExt cx="218" cy="158"/>
              </a:xfrm>
            </p:grpSpPr>
            <p:sp>
              <p:nvSpPr>
                <p:cNvPr id="96290" name="Freeform 34"/>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96291" name="Oval 35"/>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96292" name="Freeform 36"/>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96293" name="Oval 37"/>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96294" name="Freeform 38"/>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96295" name="Freeform 39"/>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96" name="Freeform 40"/>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96297" name="Freeform 41"/>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96298" name="Group 42"/>
            <p:cNvGrpSpPr>
              <a:grpSpLocks/>
            </p:cNvGrpSpPr>
            <p:nvPr/>
          </p:nvGrpSpPr>
          <p:grpSpPr bwMode="auto">
            <a:xfrm rot="1123344">
              <a:off x="2928" y="1942"/>
              <a:ext cx="127" cy="227"/>
              <a:chOff x="2833" y="962"/>
              <a:chExt cx="176" cy="334"/>
            </a:xfrm>
          </p:grpSpPr>
          <p:sp>
            <p:nvSpPr>
              <p:cNvPr id="96299" name="Freeform 43"/>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00" name="Freeform 44"/>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96301" name="Freeform 45"/>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96302" name="Freeform 46"/>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6303" name="Freeform 47"/>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6304" name="Freeform 48"/>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05" name="Freeform 49"/>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96306" name="Freeform 50"/>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96307" name="Freeform 51"/>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08" name="Freeform 52"/>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6309" name="Freeform 53"/>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10" name="Freeform 54"/>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96311" name="Freeform 55"/>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12" name="Freeform 56"/>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96313" name="Freeform 57"/>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96314" name="Group 58"/>
          <p:cNvGrpSpPr>
            <a:grpSpLocks/>
          </p:cNvGrpSpPr>
          <p:nvPr/>
        </p:nvGrpSpPr>
        <p:grpSpPr bwMode="auto">
          <a:xfrm>
            <a:off x="228600" y="4953000"/>
            <a:ext cx="8534400" cy="1568450"/>
            <a:chOff x="144" y="3168"/>
            <a:chExt cx="5376" cy="988"/>
          </a:xfrm>
        </p:grpSpPr>
        <p:sp>
          <p:nvSpPr>
            <p:cNvPr id="96315" name="Rectangle 59"/>
            <p:cNvSpPr>
              <a:spLocks noChangeArrowheads="1"/>
            </p:cNvSpPr>
            <p:nvPr/>
          </p:nvSpPr>
          <p:spPr bwMode="auto">
            <a:xfrm>
              <a:off x="144" y="3168"/>
              <a:ext cx="53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宋体" pitchFamily="2" charset="-122"/>
                  <a:ea typeface="宋体" pitchFamily="2" charset="-122"/>
                </a:rPr>
                <a:t>     </a:t>
              </a:r>
              <a:r>
                <a:rPr kumimoji="1" lang="zh-CN" altLang="en-US" sz="2800" b="1">
                  <a:solidFill>
                    <a:srgbClr val="008000"/>
                  </a:solidFill>
                  <a:latin typeface="楷体_GB2312" pitchFamily="49" charset="-122"/>
                </a:rPr>
                <a:t>例</a:t>
              </a:r>
              <a:r>
                <a:rPr kumimoji="1" lang="en-US" altLang="zh-CN" sz="2800" b="1">
                  <a:solidFill>
                    <a:srgbClr val="008000"/>
                  </a:solidFill>
                  <a:latin typeface="楷体_GB2312" pitchFamily="49" charset="-122"/>
                </a:rPr>
                <a:t>9</a:t>
              </a:r>
              <a:r>
                <a:rPr kumimoji="1" lang="en-US" altLang="zh-CN" b="1">
                  <a:ea typeface="宋体" pitchFamily="2" charset="-122"/>
                </a:rPr>
                <a:t> </a:t>
              </a:r>
              <a:r>
                <a:rPr kumimoji="1" lang="en-US" altLang="zh-CN">
                  <a:ea typeface="宋体" pitchFamily="2" charset="-122"/>
                </a:rPr>
                <a:t>   </a:t>
              </a:r>
              <a:r>
                <a:rPr kumimoji="1" lang="zh-CN" altLang="en-US" b="1">
                  <a:latin typeface="楷体_GB2312" pitchFamily="49" charset="-122"/>
                </a:rPr>
                <a:t>设</a:t>
              </a:r>
              <a:r>
                <a:rPr kumimoji="1" lang="en-US" altLang="zh-CN" b="1">
                  <a:ea typeface="宋体" pitchFamily="2" charset="-122"/>
                </a:rPr>
                <a:t>I={1,2,3}, A={x,y,z} </a:t>
              </a:r>
            </a:p>
          </p:txBody>
        </p:sp>
        <p:sp>
          <p:nvSpPr>
            <p:cNvPr id="96316" name="Rectangle 60"/>
            <p:cNvSpPr>
              <a:spLocks noChangeArrowheads="1"/>
            </p:cNvSpPr>
            <p:nvPr/>
          </p:nvSpPr>
          <p:spPr bwMode="auto">
            <a:xfrm>
              <a:off x="864" y="3408"/>
              <a:ext cx="403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33400" algn="just"/>
              <a:r>
                <a:rPr kumimoji="1" lang="en-US" altLang="zh-CN" b="1">
                  <a:ea typeface="宋体" pitchFamily="2" charset="-122"/>
                </a:rPr>
                <a:t>p</a:t>
              </a:r>
              <a:r>
                <a:rPr kumimoji="1" lang="en-US" altLang="zh-CN" b="1" baseline="-30000">
                  <a:ea typeface="宋体" pitchFamily="2" charset="-122"/>
                </a:rPr>
                <a:t>1</a:t>
              </a:r>
              <a:r>
                <a:rPr kumimoji="1" lang="en-US" altLang="zh-CN" b="1">
                  <a:ea typeface="宋体" pitchFamily="2" charset="-122"/>
                </a:rPr>
                <a:t>:    x&gt;y&gt;z</a:t>
              </a:r>
            </a:p>
            <a:p>
              <a:pPr indent="533400" algn="just"/>
              <a:r>
                <a:rPr kumimoji="1" lang="en-US" altLang="zh-CN" b="1">
                  <a:ea typeface="宋体" pitchFamily="2" charset="-122"/>
                </a:rPr>
                <a:t>p</a:t>
              </a:r>
              <a:r>
                <a:rPr kumimoji="1" lang="en-US" altLang="zh-CN" b="1" baseline="-30000">
                  <a:ea typeface="宋体" pitchFamily="2" charset="-122"/>
                </a:rPr>
                <a:t>2</a:t>
              </a:r>
              <a:r>
                <a:rPr kumimoji="1" lang="en-US" altLang="zh-CN" b="1">
                  <a:ea typeface="宋体" pitchFamily="2" charset="-122"/>
                </a:rPr>
                <a:t>:    y&gt;z&gt;x</a:t>
              </a:r>
            </a:p>
            <a:p>
              <a:pPr indent="533400" algn="just"/>
              <a:r>
                <a:rPr kumimoji="1" lang="en-US" altLang="zh-CN" b="1">
                  <a:ea typeface="宋体" pitchFamily="2" charset="-122"/>
                </a:rPr>
                <a:t>p</a:t>
              </a:r>
              <a:r>
                <a:rPr kumimoji="1" lang="en-US" altLang="zh-CN" b="1" baseline="-30000">
                  <a:ea typeface="宋体" pitchFamily="2" charset="-122"/>
                </a:rPr>
                <a:t>3</a:t>
              </a:r>
              <a:r>
                <a:rPr kumimoji="1" lang="en-US" altLang="zh-CN" b="1">
                  <a:ea typeface="宋体" pitchFamily="2" charset="-122"/>
                </a:rPr>
                <a:t>:    z&gt;x&gt;y </a:t>
              </a:r>
            </a:p>
          </p:txBody>
        </p:sp>
      </p:grpSp>
      <p:sp>
        <p:nvSpPr>
          <p:cNvPr id="96317" name="Rectangle 61"/>
          <p:cNvSpPr>
            <a:spLocks noChangeArrowheads="1"/>
          </p:cNvSpPr>
          <p:nvPr/>
        </p:nvSpPr>
        <p:spPr bwMode="auto">
          <a:xfrm>
            <a:off x="4114800" y="5562600"/>
            <a:ext cx="342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FF3300"/>
                </a:solidFill>
                <a:latin typeface="楷体_GB2312" pitchFamily="49" charset="-122"/>
              </a:rPr>
              <a:t>根据规则，自然应有</a:t>
            </a:r>
            <a:endParaRPr kumimoji="1" lang="zh-CN" altLang="en-US" b="1">
              <a:solidFill>
                <a:srgbClr val="FF3300"/>
              </a:solidFill>
            </a:endParaRPr>
          </a:p>
          <a:p>
            <a:r>
              <a:rPr kumimoji="1" lang="zh-CN" altLang="en-US" b="1">
                <a:ea typeface="宋体" pitchFamily="2" charset="-122"/>
              </a:rPr>
              <a:t>        </a:t>
            </a:r>
            <a:r>
              <a:rPr kumimoji="1" lang="en-US" altLang="zh-CN" b="1">
                <a:ea typeface="宋体" pitchFamily="2" charset="-122"/>
              </a:rPr>
              <a:t>(x&gt;y), (y&gt;z)</a:t>
            </a:r>
            <a:r>
              <a:rPr kumimoji="1" lang="zh-CN" altLang="en-US" b="1"/>
              <a:t>和</a:t>
            </a:r>
            <a:r>
              <a:rPr kumimoji="1" lang="en-US" altLang="zh-CN" b="1">
                <a:ea typeface="宋体" pitchFamily="2" charset="-122"/>
              </a:rPr>
              <a:t>(z&gt;x)</a:t>
            </a:r>
          </a:p>
        </p:txBody>
      </p:sp>
      <p:sp>
        <p:nvSpPr>
          <p:cNvPr id="96318" name="Oval 62"/>
          <p:cNvSpPr>
            <a:spLocks noChangeArrowheads="1"/>
          </p:cNvSpPr>
          <p:nvPr/>
        </p:nvSpPr>
        <p:spPr bwMode="auto">
          <a:xfrm>
            <a:off x="4648200" y="5943600"/>
            <a:ext cx="2819400" cy="457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9" name="AutoShape 63"/>
          <p:cNvSpPr>
            <a:spLocks noChangeArrowheads="1"/>
          </p:cNvSpPr>
          <p:nvPr/>
        </p:nvSpPr>
        <p:spPr bwMode="auto">
          <a:xfrm>
            <a:off x="5257800" y="4114800"/>
            <a:ext cx="3048000" cy="609600"/>
          </a:xfrm>
          <a:prstGeom prst="wedgeRectCallout">
            <a:avLst>
              <a:gd name="adj1" fmla="val 7083"/>
              <a:gd name="adj2" fmla="val 277343"/>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latin typeface="楷体_GB2312" pitchFamily="49" charset="-122"/>
              </a:rPr>
              <a:t>违反传递性（</a:t>
            </a:r>
            <a:r>
              <a:rPr lang="en-US" altLang="zh-CN" b="1">
                <a:latin typeface="楷体_GB2312" pitchFamily="49" charset="-122"/>
              </a:rPr>
              <a:t>2</a:t>
            </a:r>
            <a:r>
              <a:rPr lang="zh-CN" altLang="en-US" b="1">
                <a:latin typeface="楷体_GB2312" pitchFamily="49" charset="-122"/>
              </a:rPr>
              <a:t>） </a:t>
            </a:r>
          </a:p>
        </p:txBody>
      </p:sp>
      <p:sp>
        <p:nvSpPr>
          <p:cNvPr id="96320" name="AutoShape 64"/>
          <p:cNvSpPr>
            <a:spLocks noChangeArrowheads="1"/>
          </p:cNvSpPr>
          <p:nvPr/>
        </p:nvSpPr>
        <p:spPr bwMode="auto">
          <a:xfrm>
            <a:off x="1066800" y="2209800"/>
            <a:ext cx="5867400" cy="2438400"/>
          </a:xfrm>
          <a:prstGeom prst="cloudCallout">
            <a:avLst>
              <a:gd name="adj1" fmla="val -47134"/>
              <a:gd name="adj2" fmla="val 79231"/>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楷体_GB2312" pitchFamily="49" charset="-122"/>
              </a:rPr>
              <a:t>简单多数规则的主要优点是简单易行，使用方便。但可惜的是这一规则有时会违反传递性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p:cTn id="7" dur="500" fill="hold"/>
                                        <p:tgtEl>
                                          <p:spTgt spid="96259"/>
                                        </p:tgtEl>
                                        <p:attrNameLst>
                                          <p:attrName>ppt_w</p:attrName>
                                        </p:attrNameLst>
                                      </p:cBhvr>
                                      <p:tavLst>
                                        <p:tav tm="0">
                                          <p:val>
                                            <p:fltVal val="0"/>
                                          </p:val>
                                        </p:tav>
                                        <p:tav tm="100000">
                                          <p:val>
                                            <p:strVal val="#ppt_w"/>
                                          </p:val>
                                        </p:tav>
                                      </p:tavLst>
                                    </p:anim>
                                    <p:anim calcmode="lin" valueType="num">
                                      <p:cBhvr>
                                        <p:cTn id="8" dur="500" fill="hold"/>
                                        <p:tgtEl>
                                          <p:spTgt spid="9625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6258"/>
                                        </p:tgtEl>
                                        <p:attrNameLst>
                                          <p:attrName>style.visibility</p:attrName>
                                        </p:attrNameLst>
                                      </p:cBhvr>
                                      <p:to>
                                        <p:strVal val="visible"/>
                                      </p:to>
                                    </p:set>
                                    <p:animEffect transition="in" filter="wipe(left)">
                                      <p:cBhvr>
                                        <p:cTn id="12" dur="500"/>
                                        <p:tgtEl>
                                          <p:spTgt spid="96258"/>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6260"/>
                                        </p:tgtEl>
                                        <p:attrNameLst>
                                          <p:attrName>style.visibility</p:attrName>
                                        </p:attrNameLst>
                                      </p:cBhvr>
                                      <p:to>
                                        <p:strVal val="visible"/>
                                      </p:to>
                                    </p:set>
                                    <p:animEffect transition="in" filter="barn(outVertical)">
                                      <p:cBhvr>
                                        <p:cTn id="17" dur="500"/>
                                        <p:tgtEl>
                                          <p:spTgt spid="96260"/>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96261"/>
                                        </p:tgtEl>
                                        <p:attrNameLst>
                                          <p:attrName>style.visibility</p:attrName>
                                        </p:attrNameLst>
                                      </p:cBhvr>
                                      <p:to>
                                        <p:strVal val="visible"/>
                                      </p:to>
                                    </p:set>
                                  </p:childTnLst>
                                  <p:subTnLst>
                                    <p:set>
                                      <p:cBhvr override="childStyle">
                                        <p:cTn dur="1" fill="hold" display="0" masterRel="nextClick" afterEffect="1"/>
                                        <p:tgtEl>
                                          <p:spTgt spid="96261"/>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96262"/>
                                        </p:tgtEl>
                                        <p:attrNameLst>
                                          <p:attrName>style.visibility</p:attrName>
                                        </p:attrNameLst>
                                      </p:cBhvr>
                                      <p:to>
                                        <p:strVal val="visible"/>
                                      </p:to>
                                    </p:set>
                                    <p:animEffect transition="in" filter="barn(outVertical)">
                                      <p:cBhvr>
                                        <p:cTn id="25" dur="500"/>
                                        <p:tgtEl>
                                          <p:spTgt spid="96262"/>
                                        </p:tgtEl>
                                      </p:cBhvr>
                                    </p:animEffect>
                                  </p:childTnLst>
                                  <p:subTnLst>
                                    <p:audio>
                                      <p:cMediaNode>
                                        <p:cTn display="0" masterRel="sameClick">
                                          <p:stCondLst>
                                            <p:cond evt="begin" delay="0">
                                              <p:tn val="23"/>
                                            </p:cond>
                                          </p:stCondLst>
                                          <p:endCondLst>
                                            <p:cond evt="onStopAudio" delay="0">
                                              <p:tgtEl>
                                                <p:sldTgt/>
                                              </p:tgtEl>
                                            </p:cond>
                                          </p:endCondLst>
                                        </p:cTn>
                                        <p:tgtEl>
                                          <p:sndTgt r:embed="rId5"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6265"/>
                                        </p:tgtEl>
                                        <p:attrNameLst>
                                          <p:attrName>style.visibility</p:attrName>
                                        </p:attrNameLst>
                                      </p:cBhvr>
                                      <p:to>
                                        <p:strVal val="visible"/>
                                      </p:to>
                                    </p:set>
                                    <p:anim calcmode="lin" valueType="num">
                                      <p:cBhvr additive="base">
                                        <p:cTn id="30" dur="500" fill="hold"/>
                                        <p:tgtEl>
                                          <p:spTgt spid="96265"/>
                                        </p:tgtEl>
                                        <p:attrNameLst>
                                          <p:attrName>ppt_x</p:attrName>
                                        </p:attrNameLst>
                                      </p:cBhvr>
                                      <p:tavLst>
                                        <p:tav tm="0">
                                          <p:val>
                                            <p:strVal val="0-#ppt_w/2"/>
                                          </p:val>
                                        </p:tav>
                                        <p:tav tm="100000">
                                          <p:val>
                                            <p:strVal val="#ppt_x"/>
                                          </p:val>
                                        </p:tav>
                                      </p:tavLst>
                                    </p:anim>
                                    <p:anim calcmode="lin" valueType="num">
                                      <p:cBhvr additive="base">
                                        <p:cTn id="31" dur="500" fill="hold"/>
                                        <p:tgtEl>
                                          <p:spTgt spid="962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nodeType="clickEffect">
                                  <p:stCondLst>
                                    <p:cond delay="0"/>
                                  </p:stCondLst>
                                  <p:childTnLst>
                                    <p:set>
                                      <p:cBhvr>
                                        <p:cTn id="35" dur="1" fill="hold">
                                          <p:stCondLst>
                                            <p:cond delay="0"/>
                                          </p:stCondLst>
                                        </p:cTn>
                                        <p:tgtEl>
                                          <p:spTgt spid="96314"/>
                                        </p:tgtEl>
                                        <p:attrNameLst>
                                          <p:attrName>style.visibility</p:attrName>
                                        </p:attrNameLst>
                                      </p:cBhvr>
                                      <p:to>
                                        <p:strVal val="visible"/>
                                      </p:to>
                                    </p:set>
                                    <p:animEffect transition="in" filter="barn(outVertical)">
                                      <p:cBhvr>
                                        <p:cTn id="36" dur="500"/>
                                        <p:tgtEl>
                                          <p:spTgt spid="96314"/>
                                        </p:tgtEl>
                                      </p:cBhvr>
                                    </p:animEffect>
                                  </p:childTnLst>
                                  <p:subTnLst>
                                    <p:audio>
                                      <p:cMediaNode>
                                        <p:cTn display="0" masterRel="sameClick">
                                          <p:stCondLst>
                                            <p:cond evt="begin" delay="0">
                                              <p:tn val="34"/>
                                            </p:cond>
                                          </p:stCondLst>
                                          <p:endCondLst>
                                            <p:cond evt="onStopAudio" delay="0">
                                              <p:tgtEl>
                                                <p:sldTgt/>
                                              </p:tgtEl>
                                            </p:cond>
                                          </p:endCondLst>
                                        </p:cTn>
                                        <p:tgtEl>
                                          <p:sndTgt r:embed="rId5"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6317"/>
                                        </p:tgtEl>
                                        <p:attrNameLst>
                                          <p:attrName>style.visibility</p:attrName>
                                        </p:attrNameLst>
                                      </p:cBhvr>
                                      <p:to>
                                        <p:strVal val="visible"/>
                                      </p:to>
                                    </p:set>
                                    <p:anim calcmode="lin" valueType="num">
                                      <p:cBhvr additive="base">
                                        <p:cTn id="41" dur="500" fill="hold"/>
                                        <p:tgtEl>
                                          <p:spTgt spid="96317"/>
                                        </p:tgtEl>
                                        <p:attrNameLst>
                                          <p:attrName>ppt_x</p:attrName>
                                        </p:attrNameLst>
                                      </p:cBhvr>
                                      <p:tavLst>
                                        <p:tav tm="0">
                                          <p:val>
                                            <p:strVal val="#ppt_x"/>
                                          </p:val>
                                        </p:tav>
                                        <p:tav tm="100000">
                                          <p:val>
                                            <p:strVal val="#ppt_x"/>
                                          </p:val>
                                        </p:tav>
                                      </p:tavLst>
                                    </p:anim>
                                    <p:anim calcmode="lin" valueType="num">
                                      <p:cBhvr additive="base">
                                        <p:cTn id="42" dur="500" fill="hold"/>
                                        <p:tgtEl>
                                          <p:spTgt spid="963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96318"/>
                                        </p:tgtEl>
                                        <p:attrNameLst>
                                          <p:attrName>style.visibility</p:attrName>
                                        </p:attrNameLst>
                                      </p:cBhvr>
                                      <p:to>
                                        <p:strVal val="visible"/>
                                      </p:to>
                                    </p:set>
                                    <p:animEffect transition="in" filter="barn(outHorizontal)">
                                      <p:cBhvr>
                                        <p:cTn id="47" dur="500"/>
                                        <p:tgtEl>
                                          <p:spTgt spid="96318"/>
                                        </p:tgtEl>
                                      </p:cBhvr>
                                    </p:animEffect>
                                  </p:childTnLst>
                                  <p:subTnLst>
                                    <p:audio>
                                      <p:cMediaNode>
                                        <p:cTn display="0" masterRel="sameClick">
                                          <p:stCondLst>
                                            <p:cond evt="begin" delay="0">
                                              <p:tn val="45"/>
                                            </p:cond>
                                          </p:stCondLst>
                                          <p:endCondLst>
                                            <p:cond evt="onStopAudio" delay="0">
                                              <p:tgtEl>
                                                <p:sldTgt/>
                                              </p:tgtEl>
                                            </p:cond>
                                          </p:endCondLst>
                                        </p:cTn>
                                        <p:tgtEl>
                                          <p:sndTgt r:embed="rId4" name="whoosh.wav"/>
                                        </p:tgtEl>
                                      </p:cMediaNode>
                                    </p:audio>
                                  </p:sub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9631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6" name="ricochet.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96266"/>
                                        </p:tgtEl>
                                        <p:attrNameLst>
                                          <p:attrName>style.visibility</p:attrName>
                                        </p:attrNameLst>
                                      </p:cBhvr>
                                      <p:to>
                                        <p:strVal val="visible"/>
                                      </p:to>
                                    </p:set>
                                    <p:animEffect transition="in" filter="dissolve">
                                      <p:cBhvr>
                                        <p:cTn id="55" dur="500"/>
                                        <p:tgtEl>
                                          <p:spTgt spid="96266"/>
                                        </p:tgtEl>
                                      </p:cBhvr>
                                    </p:animEffect>
                                  </p:childTnLst>
                                  <p:subTnLst>
                                    <p:audio>
                                      <p:cMediaNode>
                                        <p:cTn display="0" masterRel="sameClick">
                                          <p:stCondLst>
                                            <p:cond evt="begin" delay="0">
                                              <p:tn val="53"/>
                                            </p:cond>
                                          </p:stCondLst>
                                          <p:endCondLst>
                                            <p:cond evt="onStopAudio" delay="0">
                                              <p:tgtEl>
                                                <p:sldTgt/>
                                              </p:tgtEl>
                                            </p:cond>
                                          </p:endCondLst>
                                        </p:cTn>
                                        <p:tgtEl>
                                          <p:sndTgt r:embed="rId4" name="whoosh.wav"/>
                                        </p:tgtEl>
                                      </p:cMediaNode>
                                    </p:audio>
                                  </p:sub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96320"/>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nimBg="1" autoUpdateAnimBg="0"/>
      <p:bldP spid="96260" grpId="0" autoUpdateAnimBg="0"/>
      <p:bldP spid="96261" grpId="0" animBg="1" autoUpdateAnimBg="0"/>
      <p:bldP spid="96265" grpId="0" autoUpdateAnimBg="0"/>
      <p:bldP spid="96317" grpId="0" autoUpdateAnimBg="0"/>
      <p:bldP spid="96318" grpId="0" animBg="1"/>
      <p:bldP spid="96319" grpId="0" animBg="1" autoUpdateAnimBg="0"/>
      <p:bldP spid="9632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09600" y="45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en-US" altLang="zh-CN" b="1">
                <a:ea typeface="宋体" pitchFamily="2" charset="-122"/>
                <a:sym typeface="Wingdings" pitchFamily="2" charset="2"/>
              </a:rPr>
              <a:t>Borda</a:t>
            </a:r>
            <a:r>
              <a:rPr kumimoji="1" lang="zh-CN" altLang="en-US" b="1">
                <a:latin typeface="楷体_GB2312" pitchFamily="49" charset="-122"/>
                <a:sym typeface="Wingdings" pitchFamily="2" charset="2"/>
              </a:rPr>
              <a:t>数规则 </a:t>
            </a:r>
          </a:p>
        </p:txBody>
      </p:sp>
      <p:grpSp>
        <p:nvGrpSpPr>
          <p:cNvPr id="97283" name="Group 3"/>
          <p:cNvGrpSpPr>
            <a:grpSpLocks/>
          </p:cNvGrpSpPr>
          <p:nvPr/>
        </p:nvGrpSpPr>
        <p:grpSpPr bwMode="auto">
          <a:xfrm>
            <a:off x="1143000" y="762000"/>
            <a:ext cx="7772400" cy="1143000"/>
            <a:chOff x="720" y="624"/>
            <a:chExt cx="4896" cy="720"/>
          </a:xfrm>
        </p:grpSpPr>
        <p:sp>
          <p:nvSpPr>
            <p:cNvPr id="97284" name="Rectangle 4"/>
            <p:cNvSpPr>
              <a:spLocks noChangeArrowheads="1"/>
            </p:cNvSpPr>
            <p:nvPr/>
          </p:nvSpPr>
          <p:spPr bwMode="auto">
            <a:xfrm>
              <a:off x="720" y="672"/>
              <a:ext cx="489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sz="2000" b="1">
                  <a:latin typeface="楷体_GB2312" pitchFamily="49" charset="-122"/>
                </a:rPr>
                <a:t>记</a:t>
              </a:r>
              <a:r>
                <a:rPr kumimoji="1" lang="en-US" altLang="zh-CN" sz="2000" b="1"/>
                <a:t>B</a:t>
              </a:r>
              <a:r>
                <a:rPr kumimoji="1" lang="en-US" altLang="zh-CN" sz="2000" b="1" baseline="-30000"/>
                <a:t>i</a:t>
              </a:r>
              <a:r>
                <a:rPr kumimoji="1" lang="en-US" altLang="zh-CN" sz="2000" b="1"/>
                <a:t>(x)</a:t>
              </a:r>
              <a:r>
                <a:rPr kumimoji="1" lang="zh-CN" altLang="en-US" sz="2000" b="1">
                  <a:latin typeface="楷体_GB2312" pitchFamily="49" charset="-122"/>
                </a:rPr>
                <a:t>为</a:t>
              </a:r>
              <a:r>
                <a:rPr kumimoji="1" lang="en-US" altLang="zh-CN" sz="2000" b="1"/>
                <a:t>p</a:t>
              </a:r>
              <a:r>
                <a:rPr kumimoji="1" lang="en-US" altLang="zh-CN" sz="2000" b="1" baseline="-30000"/>
                <a:t>1</a:t>
              </a:r>
              <a:r>
                <a:rPr kumimoji="1" lang="zh-CN" altLang="en-US" sz="2000" b="1">
                  <a:latin typeface="楷体_GB2312" pitchFamily="49" charset="-122"/>
                </a:rPr>
                <a:t>中劣于</a:t>
              </a:r>
              <a:r>
                <a:rPr kumimoji="1" lang="en-US" altLang="zh-CN" sz="2000" b="1">
                  <a:latin typeface="楷体_GB2312" pitchFamily="49" charset="-122"/>
                </a:rPr>
                <a:t>x</a:t>
              </a:r>
              <a:r>
                <a:rPr kumimoji="1" lang="zh-CN" altLang="en-US" sz="2000" b="1">
                  <a:latin typeface="楷体_GB2312" pitchFamily="49" charset="-122"/>
                </a:rPr>
                <a:t>的候选人数目，记            ，称</a:t>
              </a:r>
              <a:r>
                <a:rPr kumimoji="1" lang="en-US" altLang="zh-CN" sz="2000" b="1"/>
                <a:t>B(x)</a:t>
              </a:r>
              <a:r>
                <a:rPr kumimoji="1" lang="zh-CN" altLang="en-US" sz="2000" b="1">
                  <a:latin typeface="楷体_GB2312" pitchFamily="49" charset="-122"/>
                </a:rPr>
                <a:t>为</a:t>
              </a:r>
              <a:r>
                <a:rPr kumimoji="1" lang="en-US" altLang="zh-CN" sz="2000" b="1">
                  <a:latin typeface="楷体_GB2312" pitchFamily="49" charset="-122"/>
                </a:rPr>
                <a:t>x</a:t>
              </a:r>
              <a:r>
                <a:rPr kumimoji="1" lang="zh-CN" altLang="en-US" sz="2000" b="1">
                  <a:latin typeface="楷体_GB2312" pitchFamily="49" charset="-122"/>
                </a:rPr>
                <a:t>的</a:t>
              </a:r>
              <a:r>
                <a:rPr kumimoji="1" lang="en-US" altLang="zh-CN" sz="2000" b="1"/>
                <a:t>Borda</a:t>
              </a:r>
              <a:r>
                <a:rPr kumimoji="1" lang="zh-CN" altLang="en-US" sz="2000" b="1">
                  <a:latin typeface="楷体_GB2312" pitchFamily="49" charset="-122"/>
                </a:rPr>
                <a:t>数，</a:t>
              </a:r>
              <a:r>
                <a:rPr kumimoji="1" lang="en-US" altLang="zh-CN" sz="2000" b="1">
                  <a:solidFill>
                    <a:srgbClr val="FF3300"/>
                  </a:solidFill>
                </a:rPr>
                <a:t>Borda</a:t>
              </a:r>
              <a:r>
                <a:rPr kumimoji="1" lang="zh-CN" altLang="en-US" sz="2000" b="1">
                  <a:solidFill>
                    <a:srgbClr val="FF3300"/>
                  </a:solidFill>
                  <a:latin typeface="楷体_GB2312" pitchFamily="49" charset="-122"/>
                </a:rPr>
                <a:t>数规则规定</a:t>
              </a:r>
              <a:r>
                <a:rPr kumimoji="1" lang="zh-CN" altLang="en-US" sz="2000" b="1">
                  <a:latin typeface="楷体_GB2312" pitchFamily="49" charset="-122"/>
                </a:rPr>
                <a:t>按</a:t>
              </a:r>
              <a:r>
                <a:rPr kumimoji="1" lang="en-US" altLang="zh-CN" sz="2000" b="1"/>
                <a:t>Borda</a:t>
              </a:r>
              <a:r>
                <a:rPr kumimoji="1" lang="zh-CN" altLang="en-US" sz="2000" b="1">
                  <a:latin typeface="楷体_GB2312" pitchFamily="49" charset="-122"/>
                </a:rPr>
                <a:t>数大小排列候选人的优劣次序，即当</a:t>
              </a:r>
              <a:r>
                <a:rPr kumimoji="1" lang="en-US" altLang="zh-CN" sz="2000" b="1"/>
                <a:t>B(x)≥B(y)</a:t>
              </a:r>
              <a:r>
                <a:rPr kumimoji="1" lang="zh-CN" altLang="en-US" sz="2000" b="1">
                  <a:latin typeface="楷体_GB2312" pitchFamily="49" charset="-122"/>
                </a:rPr>
                <a:t>时有</a:t>
              </a:r>
              <a:r>
                <a:rPr kumimoji="1" lang="en-US" altLang="zh-CN" sz="2000" b="1"/>
                <a:t>(x≥y)</a:t>
              </a:r>
              <a:r>
                <a:rPr kumimoji="1" lang="zh-CN" altLang="en-US" sz="2000" b="1">
                  <a:latin typeface="楷体_GB2312" pitchFamily="49" charset="-122"/>
                </a:rPr>
                <a:t>，两关系式中的等号必须同时成立。 </a:t>
              </a:r>
            </a:p>
          </p:txBody>
        </p:sp>
        <p:graphicFrame>
          <p:nvGraphicFramePr>
            <p:cNvPr id="97285" name="Object 5"/>
            <p:cNvGraphicFramePr>
              <a:graphicFrameLocks noChangeAspect="1"/>
            </p:cNvGraphicFramePr>
            <p:nvPr/>
          </p:nvGraphicFramePr>
          <p:xfrm>
            <a:off x="3696" y="624"/>
            <a:ext cx="1008" cy="432"/>
          </p:xfrm>
          <a:graphic>
            <a:graphicData uri="http://schemas.openxmlformats.org/presentationml/2006/ole">
              <mc:AlternateContent xmlns:mc="http://schemas.openxmlformats.org/markup-compatibility/2006">
                <mc:Choice xmlns:v="urn:schemas-microsoft-com:vml" Requires="v">
                  <p:oleObj spid="_x0000_s97293" name="公式" r:id="rId9" imgW="1016000" imgH="431800" progId="Equation.3">
                    <p:embed/>
                  </p:oleObj>
                </mc:Choice>
                <mc:Fallback>
                  <p:oleObj name="公式" r:id="rId9" imgW="10160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624"/>
                          <a:ext cx="100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7286" name="Rectangle 6"/>
          <p:cNvSpPr>
            <a:spLocks noChangeArrowheads="1"/>
          </p:cNvSpPr>
          <p:nvPr/>
        </p:nvSpPr>
        <p:spPr bwMode="auto">
          <a:xfrm>
            <a:off x="0" y="20574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a:ea typeface="宋体" pitchFamily="2" charset="-122"/>
              </a:rPr>
              <a:t>          </a:t>
            </a:r>
            <a:r>
              <a:rPr kumimoji="1" lang="zh-CN" altLang="en-US" b="1"/>
              <a:t>对于例</a:t>
            </a:r>
            <a:r>
              <a:rPr kumimoji="1" lang="en-US" altLang="zh-CN" sz="2000" b="1">
                <a:ea typeface="宋体" pitchFamily="2" charset="-122"/>
              </a:rPr>
              <a:t>11.9</a:t>
            </a:r>
            <a:r>
              <a:rPr kumimoji="1" lang="zh-CN" altLang="en-US">
                <a:ea typeface="宋体" pitchFamily="2" charset="-122"/>
              </a:rPr>
              <a:t>，</a:t>
            </a:r>
            <a:r>
              <a:rPr kumimoji="1" lang="zh-CN" altLang="en-US" b="1"/>
              <a:t>  计算出</a:t>
            </a:r>
            <a:r>
              <a:rPr kumimoji="1" lang="en-US" altLang="zh-CN" b="1">
                <a:ea typeface="宋体" pitchFamily="2" charset="-122"/>
              </a:rPr>
              <a:t>B(x)=B(y)=B(z)=3</a:t>
            </a:r>
          </a:p>
          <a:p>
            <a:pPr algn="just" eaLnBrk="0" hangingPunct="0"/>
            <a:r>
              <a:rPr kumimoji="1" lang="en-US" altLang="zh-CN" b="1">
                <a:solidFill>
                  <a:srgbClr val="FF3300"/>
                </a:solidFill>
              </a:rPr>
              <a:t>          </a:t>
            </a:r>
            <a:r>
              <a:rPr kumimoji="1" lang="zh-CN" altLang="en-US" b="1">
                <a:solidFill>
                  <a:srgbClr val="FF3300"/>
                </a:solidFill>
              </a:rPr>
              <a:t>故选举结果为                                </a:t>
            </a:r>
            <a:r>
              <a:rPr kumimoji="1" lang="en-US" altLang="zh-CN" b="1">
                <a:ea typeface="宋体" pitchFamily="2" charset="-122"/>
              </a:rPr>
              <a:t>x=y=z</a:t>
            </a:r>
          </a:p>
        </p:txBody>
      </p:sp>
      <p:sp>
        <p:nvSpPr>
          <p:cNvPr id="97287" name="AutoShape 7"/>
          <p:cNvSpPr>
            <a:spLocks noChangeArrowheads="1"/>
          </p:cNvSpPr>
          <p:nvPr/>
        </p:nvSpPr>
        <p:spPr bwMode="auto">
          <a:xfrm>
            <a:off x="5334000" y="3886200"/>
            <a:ext cx="3505200" cy="990600"/>
          </a:xfrm>
          <a:prstGeom prst="wedgeRectCallout">
            <a:avLst>
              <a:gd name="adj1" fmla="val -35324"/>
              <a:gd name="adj2" fmla="val -165065"/>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latin typeface="宋体" pitchFamily="2" charset="-122"/>
                <a:ea typeface="宋体" pitchFamily="2" charset="-122"/>
              </a:rPr>
              <a:t>用</a:t>
            </a:r>
            <a:r>
              <a:rPr lang="en-US" altLang="zh-CN" b="1">
                <a:ea typeface="宋体" pitchFamily="2" charset="-122"/>
              </a:rPr>
              <a:t>Borda</a:t>
            </a:r>
            <a:r>
              <a:rPr lang="zh-CN" altLang="en-US" b="1">
                <a:latin typeface="宋体" pitchFamily="2" charset="-122"/>
                <a:ea typeface="宋体" pitchFamily="2" charset="-122"/>
              </a:rPr>
              <a:t>数规则得出</a:t>
            </a:r>
          </a:p>
          <a:p>
            <a:pPr algn="ctr"/>
            <a:r>
              <a:rPr lang="zh-CN" altLang="en-US" b="1">
                <a:latin typeface="宋体" pitchFamily="2" charset="-122"/>
                <a:ea typeface="宋体" pitchFamily="2" charset="-122"/>
              </a:rPr>
              <a:t>的结果更合乎常理</a:t>
            </a:r>
            <a:r>
              <a:rPr lang="zh-CN" altLang="en-US" b="1">
                <a:latin typeface="楷体_GB2312" pitchFamily="49" charset="-122"/>
              </a:rPr>
              <a:t> </a:t>
            </a:r>
          </a:p>
        </p:txBody>
      </p:sp>
      <p:sp>
        <p:nvSpPr>
          <p:cNvPr id="97288" name="Rectangle 8"/>
          <p:cNvSpPr>
            <a:spLocks noChangeArrowheads="1"/>
          </p:cNvSpPr>
          <p:nvPr/>
        </p:nvSpPr>
        <p:spPr bwMode="auto">
          <a:xfrm>
            <a:off x="685800" y="3352800"/>
            <a:ext cx="91440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00075" algn="just" eaLnBrk="0" hangingPunct="0"/>
            <a:r>
              <a:rPr kumimoji="1" lang="zh-CN" altLang="en-US" sz="2800" b="1">
                <a:solidFill>
                  <a:srgbClr val="008000"/>
                </a:solidFill>
                <a:latin typeface="楷体_GB2312" pitchFamily="49" charset="-122"/>
              </a:rPr>
              <a:t>例</a:t>
            </a:r>
            <a:r>
              <a:rPr kumimoji="1" lang="en-US" altLang="zh-CN" sz="2800" b="1">
                <a:solidFill>
                  <a:srgbClr val="008000"/>
                </a:solidFill>
                <a:latin typeface="楷体_GB2312" pitchFamily="49" charset="-122"/>
              </a:rPr>
              <a:t>10</a:t>
            </a:r>
            <a:r>
              <a:rPr kumimoji="1" lang="en-US" altLang="zh-CN" b="1">
                <a:ea typeface="宋体" pitchFamily="2" charset="-122"/>
              </a:rPr>
              <a:t> </a:t>
            </a:r>
            <a:r>
              <a:rPr kumimoji="1" lang="en-US" altLang="zh-CN">
                <a:ea typeface="宋体" pitchFamily="2" charset="-122"/>
              </a:rPr>
              <a:t> </a:t>
            </a:r>
            <a:r>
              <a:rPr kumimoji="1" lang="en-US" altLang="zh-CN" b="1">
                <a:ea typeface="宋体" pitchFamily="2" charset="-122"/>
              </a:rPr>
              <a:t>I={1,2,3,4}, A={x,y,z,u,v}</a:t>
            </a:r>
            <a:r>
              <a:rPr kumimoji="1" lang="zh-CN" altLang="en-US" b="1">
                <a:ea typeface="宋体" pitchFamily="2" charset="-122"/>
              </a:rPr>
              <a:t>，</a:t>
            </a:r>
            <a:r>
              <a:rPr kumimoji="1" lang="zh-CN" altLang="en-US" b="1"/>
              <a:t>选票情况为</a:t>
            </a:r>
          </a:p>
          <a:p>
            <a:pPr indent="600075" algn="just" eaLnBrk="0" hangingPunct="0"/>
            <a:r>
              <a:rPr kumimoji="1" lang="es-ES_tradnl" altLang="zh-CN" b="1">
                <a:ea typeface="宋体" pitchFamily="2" charset="-122"/>
              </a:rPr>
              <a:t>       p</a:t>
            </a:r>
            <a:r>
              <a:rPr kumimoji="1" lang="es-ES_tradnl" altLang="zh-CN" b="1" baseline="-30000">
                <a:ea typeface="宋体" pitchFamily="2" charset="-122"/>
              </a:rPr>
              <a:t>1</a:t>
            </a:r>
            <a:r>
              <a:rPr kumimoji="1" lang="es-ES_tradnl" altLang="zh-CN" b="1">
                <a:ea typeface="宋体" pitchFamily="2" charset="-122"/>
              </a:rPr>
              <a:t>p</a:t>
            </a:r>
            <a:r>
              <a:rPr kumimoji="1" lang="es-ES_tradnl" altLang="zh-CN" b="1" baseline="-30000">
                <a:ea typeface="宋体" pitchFamily="2" charset="-122"/>
              </a:rPr>
              <a:t>2</a:t>
            </a:r>
            <a:r>
              <a:rPr kumimoji="1" lang="es-ES_tradnl" altLang="zh-CN" b="1">
                <a:ea typeface="宋体" pitchFamily="2" charset="-122"/>
              </a:rPr>
              <a:t>p</a:t>
            </a:r>
            <a:r>
              <a:rPr kumimoji="1" lang="es-ES_tradnl" altLang="zh-CN" b="1" baseline="-30000">
                <a:ea typeface="宋体" pitchFamily="2" charset="-122"/>
              </a:rPr>
              <a:t>3</a:t>
            </a:r>
            <a:r>
              <a:rPr kumimoji="1" lang="es-ES_tradnl" altLang="zh-CN" b="1">
                <a:ea typeface="宋体" pitchFamily="2" charset="-122"/>
              </a:rPr>
              <a:t>:      x&gt;y&gt;z&gt;u&gt;v</a:t>
            </a:r>
            <a:endParaRPr kumimoji="1" lang="en-US" altLang="zh-CN" b="1">
              <a:ea typeface="宋体" pitchFamily="2" charset="-122"/>
            </a:endParaRPr>
          </a:p>
          <a:p>
            <a:pPr indent="600075" algn="just" eaLnBrk="0" hangingPunct="0"/>
            <a:r>
              <a:rPr kumimoji="1" lang="es-ES_tradnl" altLang="zh-CN" b="1">
                <a:ea typeface="宋体" pitchFamily="2" charset="-122"/>
              </a:rPr>
              <a:t>       P</a:t>
            </a:r>
            <a:r>
              <a:rPr kumimoji="1" lang="es-ES_tradnl" altLang="zh-CN" b="1" baseline="-30000">
                <a:ea typeface="宋体" pitchFamily="2" charset="-122"/>
              </a:rPr>
              <a:t>4           </a:t>
            </a:r>
            <a:r>
              <a:rPr kumimoji="1" lang="es-ES_tradnl" altLang="zh-CN" b="1">
                <a:ea typeface="宋体" pitchFamily="2" charset="-122"/>
              </a:rPr>
              <a:t>:      y&gt;z&gt;u&gt;v&gt;x</a:t>
            </a:r>
            <a:endParaRPr kumimoji="1" lang="en-US" altLang="zh-CN" b="1">
              <a:ea typeface="宋体" pitchFamily="2" charset="-122"/>
            </a:endParaRPr>
          </a:p>
        </p:txBody>
      </p:sp>
      <p:sp>
        <p:nvSpPr>
          <p:cNvPr id="97289" name="Rectangle 9"/>
          <p:cNvSpPr>
            <a:spLocks noChangeArrowheads="1"/>
          </p:cNvSpPr>
          <p:nvPr/>
        </p:nvSpPr>
        <p:spPr bwMode="auto">
          <a:xfrm>
            <a:off x="533400" y="49530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latin typeface="楷体_GB2312" pitchFamily="49" charset="-122"/>
              </a:rPr>
              <a:t>计算得        </a:t>
            </a:r>
            <a:r>
              <a:rPr kumimoji="1" lang="en-US" altLang="zh-CN" b="1">
                <a:ea typeface="宋体" pitchFamily="2" charset="-122"/>
              </a:rPr>
              <a:t>B(x)=12</a:t>
            </a:r>
            <a:r>
              <a:rPr kumimoji="1" lang="zh-CN" altLang="en-US" b="1">
                <a:ea typeface="宋体" pitchFamily="2" charset="-122"/>
              </a:rPr>
              <a:t>，</a:t>
            </a:r>
            <a:r>
              <a:rPr kumimoji="1" lang="en-US" altLang="zh-CN" b="1">
                <a:ea typeface="宋体" pitchFamily="2" charset="-122"/>
              </a:rPr>
              <a:t>B(y)=13</a:t>
            </a:r>
          </a:p>
          <a:p>
            <a:r>
              <a:rPr kumimoji="1" lang="en-US" altLang="zh-CN" b="1">
                <a:ea typeface="宋体" pitchFamily="2" charset="-122"/>
              </a:rPr>
              <a:t>      </a:t>
            </a:r>
            <a:r>
              <a:rPr kumimoji="1" lang="zh-CN" altLang="en-US" b="1">
                <a:solidFill>
                  <a:srgbClr val="FF3300"/>
                </a:solidFill>
                <a:latin typeface="楷体_GB2312" pitchFamily="49" charset="-122"/>
              </a:rPr>
              <a:t>故选举结果为</a:t>
            </a:r>
            <a:r>
              <a:rPr kumimoji="1" lang="zh-CN" altLang="en-US">
                <a:latin typeface="宋体" pitchFamily="2" charset="-122"/>
                <a:ea typeface="宋体" pitchFamily="2" charset="-122"/>
              </a:rPr>
              <a:t>  </a:t>
            </a:r>
            <a:r>
              <a:rPr kumimoji="1" lang="en-US" altLang="zh-CN" b="1">
                <a:ea typeface="宋体" pitchFamily="2" charset="-122"/>
              </a:rPr>
              <a:t>y&gt;x </a:t>
            </a:r>
          </a:p>
        </p:txBody>
      </p:sp>
      <p:sp>
        <p:nvSpPr>
          <p:cNvPr id="97290" name="Oval 10"/>
          <p:cNvSpPr>
            <a:spLocks noChangeArrowheads="1"/>
          </p:cNvSpPr>
          <p:nvPr/>
        </p:nvSpPr>
        <p:spPr bwMode="auto">
          <a:xfrm>
            <a:off x="3048000" y="3810000"/>
            <a:ext cx="1828800" cy="4572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AutoShape 11"/>
          <p:cNvSpPr>
            <a:spLocks noChangeArrowheads="1"/>
          </p:cNvSpPr>
          <p:nvPr/>
        </p:nvSpPr>
        <p:spPr bwMode="auto">
          <a:xfrm>
            <a:off x="2133600" y="2438400"/>
            <a:ext cx="3048000" cy="609600"/>
          </a:xfrm>
          <a:prstGeom prst="wedgeRectCallout">
            <a:avLst>
              <a:gd name="adj1" fmla="val 22759"/>
              <a:gd name="adj2" fmla="val 196875"/>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latin typeface="宋体" pitchFamily="2" charset="-122"/>
                <a:ea typeface="宋体" pitchFamily="2" charset="-122"/>
              </a:rPr>
              <a:t>但有三人认为</a:t>
            </a:r>
            <a:r>
              <a:rPr lang="en-US" altLang="zh-CN" b="1">
                <a:latin typeface="楷体_GB2312" pitchFamily="49" charset="-122"/>
                <a:ea typeface="宋体" pitchFamily="2" charset="-122"/>
              </a:rPr>
              <a:t>x</a:t>
            </a:r>
            <a:r>
              <a:rPr lang="zh-CN" altLang="en-US" b="1">
                <a:latin typeface="宋体" pitchFamily="2" charset="-122"/>
                <a:ea typeface="宋体" pitchFamily="2" charset="-122"/>
              </a:rPr>
              <a:t>优于</a:t>
            </a:r>
            <a:r>
              <a:rPr lang="en-US" altLang="zh-CN" b="1">
                <a:latin typeface="楷体_GB2312" pitchFamily="49" charset="-122"/>
                <a:ea typeface="宋体" pitchFamily="2" charset="-122"/>
              </a:rPr>
              <a:t>y</a:t>
            </a:r>
            <a:r>
              <a:rPr lang="en-US" altLang="zh-CN" b="1">
                <a:latin typeface="楷体_GB2312" pitchFamily="49" charset="-122"/>
              </a:rPr>
              <a:t> </a:t>
            </a:r>
          </a:p>
        </p:txBody>
      </p:sp>
      <p:sp>
        <p:nvSpPr>
          <p:cNvPr id="97292" name="AutoShape 12"/>
          <p:cNvSpPr>
            <a:spLocks noChangeArrowheads="1"/>
          </p:cNvSpPr>
          <p:nvPr/>
        </p:nvSpPr>
        <p:spPr bwMode="auto">
          <a:xfrm>
            <a:off x="533400" y="1905000"/>
            <a:ext cx="3200400" cy="990600"/>
          </a:xfrm>
          <a:prstGeom prst="wedgeRectCallout">
            <a:avLst>
              <a:gd name="adj1" fmla="val 6250"/>
              <a:gd name="adj2" fmla="val -164264"/>
            </a:avLst>
          </a:prstGeom>
          <a:solidFill>
            <a:schemeClr val="hlink"/>
          </a:solidFill>
          <a:ln w="9525">
            <a:solidFill>
              <a:schemeClr val="tx1"/>
            </a:solidFill>
            <a:miter lim="800000"/>
            <a:headEnd/>
            <a:tailEnd/>
          </a:ln>
          <a:effectLst>
            <a:outerShdw dist="107763" dir="2700000" algn="ctr" rotWithShape="0">
              <a:schemeClr val="bg2"/>
            </a:outerShdw>
          </a:effectLst>
        </p:spPr>
        <p:txBody>
          <a:bodyPr/>
          <a:lstStyle/>
          <a:p>
            <a:pPr algn="ctr"/>
            <a:r>
              <a:rPr lang="zh-CN" altLang="en-US" b="1">
                <a:latin typeface="宋体" pitchFamily="2" charset="-122"/>
                <a:ea typeface="宋体" pitchFamily="2" charset="-122"/>
              </a:rPr>
              <a:t>用</a:t>
            </a:r>
            <a:r>
              <a:rPr lang="en-US" altLang="zh-CN" b="1">
                <a:ea typeface="宋体" pitchFamily="2" charset="-122"/>
              </a:rPr>
              <a:t>Borda</a:t>
            </a:r>
            <a:r>
              <a:rPr lang="zh-CN" altLang="en-US" b="1">
                <a:latin typeface="宋体" pitchFamily="2" charset="-122"/>
                <a:ea typeface="宋体" pitchFamily="2" charset="-122"/>
              </a:rPr>
              <a:t>数规则得出</a:t>
            </a:r>
          </a:p>
          <a:p>
            <a:pPr algn="ctr"/>
            <a:r>
              <a:rPr lang="zh-CN" altLang="en-US" b="1">
                <a:latin typeface="宋体" pitchFamily="2" charset="-122"/>
                <a:ea typeface="宋体" pitchFamily="2" charset="-122"/>
              </a:rPr>
              <a:t>的结果未必合理</a:t>
            </a:r>
            <a:r>
              <a:rPr lang="zh-CN" altLang="en-US" b="1">
                <a:latin typeface="楷体_GB2312" pitchFamily="49" charset="-122"/>
              </a:rPr>
              <a:t>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left)">
                                      <p:cBhvr>
                                        <p:cTn id="7" dur="500"/>
                                        <p:tgtEl>
                                          <p:spTgt spid="9728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arn(outVertical)">
                                      <p:cBhvr>
                                        <p:cTn id="12" dur="500"/>
                                        <p:tgtEl>
                                          <p:spTgt spid="97283"/>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 calcmode="lin" valueType="num">
                                      <p:cBhvr>
                                        <p:cTn id="17" dur="500" fill="hold"/>
                                        <p:tgtEl>
                                          <p:spTgt spid="97286"/>
                                        </p:tgtEl>
                                        <p:attrNameLst>
                                          <p:attrName>ppt_x</p:attrName>
                                        </p:attrNameLst>
                                      </p:cBhvr>
                                      <p:tavLst>
                                        <p:tav tm="0">
                                          <p:val>
                                            <p:strVal val="#ppt_x"/>
                                          </p:val>
                                        </p:tav>
                                        <p:tav tm="100000">
                                          <p:val>
                                            <p:strVal val="#ppt_x"/>
                                          </p:val>
                                        </p:tav>
                                      </p:tavLst>
                                    </p:anim>
                                    <p:anim calcmode="lin" valueType="num">
                                      <p:cBhvr>
                                        <p:cTn id="18" dur="500" fill="hold"/>
                                        <p:tgtEl>
                                          <p:spTgt spid="97286"/>
                                        </p:tgtEl>
                                        <p:attrNameLst>
                                          <p:attrName>ppt_y</p:attrName>
                                        </p:attrNameLst>
                                      </p:cBhvr>
                                      <p:tavLst>
                                        <p:tav tm="0">
                                          <p:val>
                                            <p:strVal val="#ppt_y+#ppt_h/2"/>
                                          </p:val>
                                        </p:tav>
                                        <p:tav tm="100000">
                                          <p:val>
                                            <p:strVal val="#ppt_y"/>
                                          </p:val>
                                        </p:tav>
                                      </p:tavLst>
                                    </p:anim>
                                    <p:anim calcmode="lin" valueType="num">
                                      <p:cBhvr>
                                        <p:cTn id="19" dur="500" fill="hold"/>
                                        <p:tgtEl>
                                          <p:spTgt spid="97286"/>
                                        </p:tgtEl>
                                        <p:attrNameLst>
                                          <p:attrName>ppt_w</p:attrName>
                                        </p:attrNameLst>
                                      </p:cBhvr>
                                      <p:tavLst>
                                        <p:tav tm="0">
                                          <p:val>
                                            <p:strVal val="#ppt_w"/>
                                          </p:val>
                                        </p:tav>
                                        <p:tav tm="100000">
                                          <p:val>
                                            <p:strVal val="#ppt_w"/>
                                          </p:val>
                                        </p:tav>
                                      </p:tavLst>
                                    </p:anim>
                                    <p:anim calcmode="lin" valueType="num">
                                      <p:cBhvr>
                                        <p:cTn id="20" dur="500" fill="hold"/>
                                        <p:tgtEl>
                                          <p:spTgt spid="9728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5"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7287"/>
                                        </p:tgtEl>
                                        <p:attrNameLst>
                                          <p:attrName>style.visibility</p:attrName>
                                        </p:attrNameLst>
                                      </p:cBhvr>
                                      <p:to>
                                        <p:strVal val="visible"/>
                                      </p:to>
                                    </p:set>
                                  </p:childTnLst>
                                  <p:subTnLst>
                                    <p:set>
                                      <p:cBhvr override="childStyle">
                                        <p:cTn dur="1" fill="hold" display="0" masterRel="nextClick" afterEffect="1"/>
                                        <p:tgtEl>
                                          <p:spTgt spid="97287"/>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6" name="drumroll.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97288"/>
                                        </p:tgtEl>
                                        <p:attrNameLst>
                                          <p:attrName>style.visibility</p:attrName>
                                        </p:attrNameLst>
                                      </p:cBhvr>
                                      <p:to>
                                        <p:strVal val="visible"/>
                                      </p:to>
                                    </p:set>
                                    <p:animEffect transition="in" filter="barn(outVertical)">
                                      <p:cBhvr>
                                        <p:cTn id="29" dur="500"/>
                                        <p:tgtEl>
                                          <p:spTgt spid="97288"/>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4" fill="hold" grpId="0" nodeType="clickEffect">
                                  <p:stCondLst>
                                    <p:cond delay="0"/>
                                  </p:stCondLst>
                                  <p:childTnLst>
                                    <p:set>
                                      <p:cBhvr>
                                        <p:cTn id="33" dur="1" fill="hold">
                                          <p:stCondLst>
                                            <p:cond delay="0"/>
                                          </p:stCondLst>
                                        </p:cTn>
                                        <p:tgtEl>
                                          <p:spTgt spid="97289"/>
                                        </p:tgtEl>
                                        <p:attrNameLst>
                                          <p:attrName>style.visibility</p:attrName>
                                        </p:attrNameLst>
                                      </p:cBhvr>
                                      <p:to>
                                        <p:strVal val="visible"/>
                                      </p:to>
                                    </p:set>
                                    <p:anim calcmode="lin" valueType="num">
                                      <p:cBhvr>
                                        <p:cTn id="34" dur="500" fill="hold"/>
                                        <p:tgtEl>
                                          <p:spTgt spid="97289"/>
                                        </p:tgtEl>
                                        <p:attrNameLst>
                                          <p:attrName>ppt_x</p:attrName>
                                        </p:attrNameLst>
                                      </p:cBhvr>
                                      <p:tavLst>
                                        <p:tav tm="0">
                                          <p:val>
                                            <p:strVal val="#ppt_x"/>
                                          </p:val>
                                        </p:tav>
                                        <p:tav tm="100000">
                                          <p:val>
                                            <p:strVal val="#ppt_x"/>
                                          </p:val>
                                        </p:tav>
                                      </p:tavLst>
                                    </p:anim>
                                    <p:anim calcmode="lin" valueType="num">
                                      <p:cBhvr>
                                        <p:cTn id="35" dur="500" fill="hold"/>
                                        <p:tgtEl>
                                          <p:spTgt spid="97289"/>
                                        </p:tgtEl>
                                        <p:attrNameLst>
                                          <p:attrName>ppt_y</p:attrName>
                                        </p:attrNameLst>
                                      </p:cBhvr>
                                      <p:tavLst>
                                        <p:tav tm="0">
                                          <p:val>
                                            <p:strVal val="#ppt_y+#ppt_h/2"/>
                                          </p:val>
                                        </p:tav>
                                        <p:tav tm="100000">
                                          <p:val>
                                            <p:strVal val="#ppt_y"/>
                                          </p:val>
                                        </p:tav>
                                      </p:tavLst>
                                    </p:anim>
                                    <p:anim calcmode="lin" valueType="num">
                                      <p:cBhvr>
                                        <p:cTn id="36" dur="500" fill="hold"/>
                                        <p:tgtEl>
                                          <p:spTgt spid="97289"/>
                                        </p:tgtEl>
                                        <p:attrNameLst>
                                          <p:attrName>ppt_w</p:attrName>
                                        </p:attrNameLst>
                                      </p:cBhvr>
                                      <p:tavLst>
                                        <p:tav tm="0">
                                          <p:val>
                                            <p:strVal val="#ppt_w"/>
                                          </p:val>
                                        </p:tav>
                                        <p:tav tm="100000">
                                          <p:val>
                                            <p:strVal val="#ppt_w"/>
                                          </p:val>
                                        </p:tav>
                                      </p:tavLst>
                                    </p:anim>
                                    <p:anim calcmode="lin" valueType="num">
                                      <p:cBhvr>
                                        <p:cTn id="37" dur="500" fill="hold"/>
                                        <p:tgtEl>
                                          <p:spTgt spid="9728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5"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97290"/>
                                        </p:tgtEl>
                                        <p:attrNameLst>
                                          <p:attrName>style.visibility</p:attrName>
                                        </p:attrNameLst>
                                      </p:cBhvr>
                                      <p:to>
                                        <p:strVal val="visible"/>
                                      </p:to>
                                    </p:set>
                                    <p:animEffect transition="in" filter="barn(outHorizontal)">
                                      <p:cBhvr>
                                        <p:cTn id="42" dur="500"/>
                                        <p:tgtEl>
                                          <p:spTgt spid="97290"/>
                                        </p:tgtEl>
                                      </p:cBhvr>
                                    </p:animEffect>
                                  </p:childTnLst>
                                  <p:subTnLst>
                                    <p:audio>
                                      <p:cMediaNode>
                                        <p:cTn display="0" masterRel="sameClick">
                                          <p:stCondLst>
                                            <p:cond evt="begin" delay="0">
                                              <p:tn val="40"/>
                                            </p:cond>
                                          </p:stCondLst>
                                          <p:endCondLst>
                                            <p:cond evt="onStopAudio" delay="0">
                                              <p:tgtEl>
                                                <p:sldTgt/>
                                              </p:tgtEl>
                                            </p:cond>
                                          </p:endCondLst>
                                        </p:cTn>
                                        <p:tgtEl>
                                          <p:sndTgt r:embed="rId7" name="whoosh.wav"/>
                                        </p:tgtEl>
                                      </p:cMediaNode>
                                    </p:audio>
                                  </p:sub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97291"/>
                                        </p:tgtEl>
                                        <p:attrNameLst>
                                          <p:attrName>style.visibility</p:attrName>
                                        </p:attrNameLst>
                                      </p:cBhvr>
                                      <p:to>
                                        <p:strVal val="visible"/>
                                      </p:to>
                                    </p:set>
                                  </p:childTnLst>
                                  <p:subTnLst>
                                    <p:set>
                                      <p:cBhvr override="childStyle">
                                        <p:cTn dur="1" fill="hold" display="0" masterRel="nextClick" afterEffect="1"/>
                                        <p:tgtEl>
                                          <p:spTgt spid="97291"/>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7" name="whoosh.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7292"/>
                                        </p:tgtEl>
                                        <p:attrNameLst>
                                          <p:attrName>style.visibility</p:attrName>
                                        </p:attrNameLst>
                                      </p:cBhvr>
                                      <p:to>
                                        <p:strVal val="visible"/>
                                      </p:to>
                                    </p:set>
                                  </p:childTnLst>
                                  <p:subTnLst>
                                    <p:set>
                                      <p:cBhvr override="childStyle">
                                        <p:cTn dur="1" fill="hold" display="0" masterRel="nextClick" afterEffect="1"/>
                                        <p:tgtEl>
                                          <p:spTgt spid="97292"/>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8"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6" grpId="0" autoUpdateAnimBg="0"/>
      <p:bldP spid="97287" grpId="0" animBg="1" autoUpdateAnimBg="0"/>
      <p:bldP spid="97288" grpId="0" autoUpdateAnimBg="0"/>
      <p:bldP spid="97289" grpId="0" autoUpdateAnimBg="0"/>
      <p:bldP spid="97290" grpId="0" animBg="1"/>
      <p:bldP spid="97291" grpId="0" animBg="1" autoUpdateAnimBg="0"/>
      <p:bldP spid="9729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228600" y="152400"/>
            <a:ext cx="8686800" cy="1371600"/>
            <a:chOff x="144" y="672"/>
            <a:chExt cx="5616" cy="1104"/>
          </a:xfrm>
        </p:grpSpPr>
        <p:sp>
          <p:nvSpPr>
            <p:cNvPr id="98307" name="Text Box 3"/>
            <p:cNvSpPr txBox="1">
              <a:spLocks noChangeArrowheads="1"/>
            </p:cNvSpPr>
            <p:nvPr/>
          </p:nvSpPr>
          <p:spPr bwMode="auto">
            <a:xfrm>
              <a:off x="720" y="864"/>
              <a:ext cx="50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楷体_GB2312" pitchFamily="49" charset="-122"/>
                </a:rPr>
                <a:t>能找到一种在任何情况下都</a:t>
              </a:r>
              <a:r>
                <a:rPr lang="zh-CN" altLang="en-US" b="1">
                  <a:solidFill>
                    <a:srgbClr val="FF3300"/>
                  </a:solidFill>
                  <a:latin typeface="Times New Roman"/>
                </a:rPr>
                <a:t>“</a:t>
              </a:r>
              <a:r>
                <a:rPr lang="zh-CN" altLang="en-US" b="1">
                  <a:solidFill>
                    <a:srgbClr val="FF3300"/>
                  </a:solidFill>
                  <a:latin typeface="楷体_GB2312" pitchFamily="49" charset="-122"/>
                </a:rPr>
                <a:t>公平</a:t>
              </a:r>
              <a:r>
                <a:rPr lang="zh-CN" altLang="en-US" b="1">
                  <a:solidFill>
                    <a:srgbClr val="FF3300"/>
                  </a:solidFill>
                  <a:latin typeface="Times New Roman"/>
                </a:rPr>
                <a:t>”</a:t>
              </a:r>
              <a:r>
                <a:rPr lang="zh-CN" altLang="en-US" b="1">
                  <a:solidFill>
                    <a:srgbClr val="FF3300"/>
                  </a:solidFill>
                  <a:latin typeface="楷体_GB2312" pitchFamily="49" charset="-122"/>
                </a:rPr>
                <a:t>的选举规则吗</a:t>
              </a:r>
            </a:p>
          </p:txBody>
        </p:sp>
        <p:pic>
          <p:nvPicPr>
            <p:cNvPr id="98308" name="Picture 4" descr="AMCONF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sp>
        <p:nvSpPr>
          <p:cNvPr id="98309" name="Text Box 5"/>
          <p:cNvSpPr txBox="1">
            <a:spLocks noChangeArrowheads="1"/>
          </p:cNvSpPr>
          <p:nvPr/>
        </p:nvSpPr>
        <p:spPr bwMode="auto">
          <a:xfrm>
            <a:off x="304800" y="15240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1"/>
                </a:solidFill>
                <a:latin typeface="楷体_GB2312" pitchFamily="49" charset="-122"/>
              </a:rPr>
              <a:t> </a:t>
            </a:r>
            <a:r>
              <a:rPr lang="zh-CN" altLang="en-US" sz="2800" b="1">
                <a:solidFill>
                  <a:schemeClr val="accent1"/>
                </a:solidFill>
                <a:latin typeface="楷体_GB2312" pitchFamily="49" charset="-122"/>
              </a:rPr>
              <a:t>什么是</a:t>
            </a:r>
            <a:r>
              <a:rPr lang="zh-CN" altLang="en-US" sz="2800" b="1">
                <a:solidFill>
                  <a:schemeClr val="accent1"/>
                </a:solidFill>
                <a:latin typeface="Times New Roman"/>
              </a:rPr>
              <a:t>“</a:t>
            </a:r>
            <a:r>
              <a:rPr lang="zh-CN" altLang="en-US" sz="2800" b="1">
                <a:solidFill>
                  <a:schemeClr val="accent1"/>
                </a:solidFill>
                <a:latin typeface="楷体_GB2312" pitchFamily="49" charset="-122"/>
              </a:rPr>
              <a:t>公平</a:t>
            </a:r>
            <a:r>
              <a:rPr lang="zh-CN" altLang="en-US" sz="2800" b="1">
                <a:solidFill>
                  <a:schemeClr val="accent1"/>
                </a:solidFill>
                <a:latin typeface="Times New Roman"/>
              </a:rPr>
              <a:t>”</a:t>
            </a:r>
            <a:r>
              <a:rPr lang="zh-CN" altLang="en-US" sz="2800" b="1">
                <a:solidFill>
                  <a:schemeClr val="accent1"/>
                </a:solidFill>
                <a:latin typeface="楷体_GB2312" pitchFamily="49" charset="-122"/>
              </a:rPr>
              <a:t>的选举规则 </a:t>
            </a:r>
          </a:p>
        </p:txBody>
      </p:sp>
      <p:sp>
        <p:nvSpPr>
          <p:cNvPr id="98310" name="Rectangle 6"/>
          <p:cNvSpPr>
            <a:spLocks noChangeArrowheads="1"/>
          </p:cNvSpPr>
          <p:nvPr/>
        </p:nvSpPr>
        <p:spPr bwMode="auto">
          <a:xfrm>
            <a:off x="1295400" y="2133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Times New Roman"/>
              </a:rPr>
              <a:t>“</a:t>
            </a:r>
            <a:r>
              <a:rPr kumimoji="1" lang="zh-CN" altLang="en-US" b="1">
                <a:latin typeface="楷体_GB2312" pitchFamily="49" charset="-122"/>
              </a:rPr>
              <a:t>公平</a:t>
            </a:r>
            <a:r>
              <a:rPr kumimoji="1" lang="zh-CN" altLang="en-US" b="1">
                <a:latin typeface="Times New Roman"/>
              </a:rPr>
              <a:t>”</a:t>
            </a:r>
            <a:r>
              <a:rPr kumimoji="1" lang="zh-CN" altLang="en-US" b="1">
                <a:latin typeface="楷体_GB2312" pitchFamily="49" charset="-122"/>
              </a:rPr>
              <a:t>的选举规则应当满足</a:t>
            </a:r>
            <a:r>
              <a:rPr kumimoji="1" lang="zh-CN" altLang="en-US" b="1">
                <a:solidFill>
                  <a:srgbClr val="FF3300"/>
                </a:solidFill>
                <a:latin typeface="楷体_GB2312" pitchFamily="49" charset="-122"/>
              </a:rPr>
              <a:t>以下</a:t>
            </a:r>
            <a:r>
              <a:rPr kumimoji="1" lang="zh-CN" altLang="en-US" b="1">
                <a:latin typeface="楷体_GB2312" pitchFamily="49" charset="-122"/>
              </a:rPr>
              <a:t>公理</a:t>
            </a:r>
          </a:p>
        </p:txBody>
      </p:sp>
      <p:sp>
        <p:nvSpPr>
          <p:cNvPr id="98311" name="AutoShape 7" descr="白色大理石"/>
          <p:cNvSpPr>
            <a:spLocks noChangeArrowheads="1"/>
          </p:cNvSpPr>
          <p:nvPr/>
        </p:nvSpPr>
        <p:spPr bwMode="auto">
          <a:xfrm>
            <a:off x="685800" y="2667000"/>
            <a:ext cx="914400" cy="4572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1</a:t>
            </a:r>
          </a:p>
        </p:txBody>
      </p:sp>
      <p:sp>
        <p:nvSpPr>
          <p:cNvPr id="98312" name="Rectangle 8"/>
          <p:cNvSpPr>
            <a:spLocks noChangeArrowheads="1"/>
          </p:cNvSpPr>
          <p:nvPr/>
        </p:nvSpPr>
        <p:spPr bwMode="auto">
          <a:xfrm>
            <a:off x="1676400" y="2743200"/>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投票人对候选人排出的所有可能排列都是可以实现的。 </a:t>
            </a:r>
          </a:p>
        </p:txBody>
      </p:sp>
      <p:sp>
        <p:nvSpPr>
          <p:cNvPr id="98313" name="AutoShape 9" descr="白色大理石"/>
          <p:cNvSpPr>
            <a:spLocks noChangeArrowheads="1"/>
          </p:cNvSpPr>
          <p:nvPr/>
        </p:nvSpPr>
        <p:spPr bwMode="auto">
          <a:xfrm>
            <a:off x="685800" y="3581400"/>
            <a:ext cx="914400" cy="4572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2</a:t>
            </a:r>
          </a:p>
        </p:txBody>
      </p:sp>
      <p:sp>
        <p:nvSpPr>
          <p:cNvPr id="98314" name="Rectangle 10"/>
          <p:cNvSpPr>
            <a:spLocks noChangeArrowheads="1"/>
          </p:cNvSpPr>
          <p:nvPr/>
        </p:nvSpPr>
        <p:spPr bwMode="auto">
          <a:xfrm>
            <a:off x="1600200" y="36576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a typeface="宋体" pitchFamily="2" charset="-122"/>
              </a:rPr>
              <a:t> </a:t>
            </a:r>
            <a:r>
              <a:rPr kumimoji="1" lang="zh-CN" altLang="en-US" sz="2000" b="1">
                <a:latin typeface="楷体_GB2312" pitchFamily="49" charset="-122"/>
              </a:rPr>
              <a:t>如果对所有的</a:t>
            </a:r>
            <a:r>
              <a:rPr kumimoji="1" lang="en-US" altLang="zh-CN" sz="2000" b="1">
                <a:ea typeface="宋体" pitchFamily="2" charset="-122"/>
              </a:rPr>
              <a:t>i</a:t>
            </a:r>
            <a:r>
              <a:rPr kumimoji="1" lang="zh-CN" altLang="en-US" sz="2000" b="1">
                <a:ea typeface="宋体" pitchFamily="2" charset="-122"/>
              </a:rPr>
              <a:t>，</a:t>
            </a:r>
            <a:r>
              <a:rPr kumimoji="1" lang="zh-CN" altLang="en-US" sz="2000" b="1">
                <a:latin typeface="楷体_GB2312" pitchFamily="49" charset="-122"/>
              </a:rPr>
              <a:t>有</a:t>
            </a:r>
            <a:r>
              <a:rPr kumimoji="1" lang="en-US" altLang="zh-CN" sz="2000" b="1">
                <a:ea typeface="宋体" pitchFamily="2" charset="-122"/>
              </a:rPr>
              <a:t>(x≥y)</a:t>
            </a:r>
            <a:r>
              <a:rPr kumimoji="1" lang="en-US" altLang="zh-CN" sz="2000" b="1" baseline="-30000">
                <a:ea typeface="宋体" pitchFamily="2" charset="-122"/>
              </a:rPr>
              <a:t>i</a:t>
            </a:r>
            <a:r>
              <a:rPr kumimoji="1" lang="zh-CN" altLang="en-US" sz="2000" b="1">
                <a:latin typeface="宋体" pitchFamily="2" charset="-122"/>
                <a:ea typeface="宋体" pitchFamily="2" charset="-122"/>
              </a:rPr>
              <a:t>，</a:t>
            </a:r>
            <a:r>
              <a:rPr kumimoji="1" lang="zh-CN" altLang="en-US" sz="2000" b="1">
                <a:latin typeface="楷体_GB2312" pitchFamily="49" charset="-122"/>
              </a:rPr>
              <a:t>则必须有</a:t>
            </a:r>
            <a:r>
              <a:rPr kumimoji="1" lang="en-US" altLang="zh-CN" sz="2000" b="1">
                <a:ea typeface="宋体" pitchFamily="2" charset="-122"/>
              </a:rPr>
              <a:t>(x≥y)</a:t>
            </a:r>
            <a:r>
              <a:rPr kumimoji="1" lang="zh-CN" altLang="en-US" sz="2000" b="1">
                <a:ea typeface="宋体" pitchFamily="2" charset="-122"/>
              </a:rPr>
              <a:t>。</a:t>
            </a:r>
          </a:p>
        </p:txBody>
      </p:sp>
      <p:sp>
        <p:nvSpPr>
          <p:cNvPr id="98315" name="AutoShape 11" descr="白色大理石"/>
          <p:cNvSpPr>
            <a:spLocks noChangeArrowheads="1"/>
          </p:cNvSpPr>
          <p:nvPr/>
        </p:nvSpPr>
        <p:spPr bwMode="auto">
          <a:xfrm>
            <a:off x="685800" y="4572000"/>
            <a:ext cx="914400" cy="4572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3</a:t>
            </a:r>
          </a:p>
        </p:txBody>
      </p:sp>
      <p:grpSp>
        <p:nvGrpSpPr>
          <p:cNvPr id="98316" name="Group 12"/>
          <p:cNvGrpSpPr>
            <a:grpSpLocks/>
          </p:cNvGrpSpPr>
          <p:nvPr/>
        </p:nvGrpSpPr>
        <p:grpSpPr bwMode="auto">
          <a:xfrm>
            <a:off x="1676400" y="4648200"/>
            <a:ext cx="7086600" cy="809625"/>
            <a:chOff x="1008" y="2928"/>
            <a:chExt cx="4464" cy="510"/>
          </a:xfrm>
        </p:grpSpPr>
        <p:sp>
          <p:nvSpPr>
            <p:cNvPr id="98317" name="Rectangle 13"/>
            <p:cNvSpPr>
              <a:spLocks noChangeArrowheads="1"/>
            </p:cNvSpPr>
            <p:nvPr/>
          </p:nvSpPr>
          <p:spPr bwMode="auto">
            <a:xfrm>
              <a:off x="1008" y="2928"/>
              <a:ext cx="44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如果在两次选举中，对任意</a:t>
              </a:r>
              <a:r>
                <a:rPr kumimoji="1" lang="en-US" altLang="zh-CN" sz="2000" b="1"/>
                <a:t>i</a:t>
              </a:r>
              <a:r>
                <a:rPr kumimoji="1" lang="zh-CN" altLang="en-US" sz="2000" b="1">
                  <a:latin typeface="楷体_GB2312" pitchFamily="49" charset="-122"/>
                </a:rPr>
                <a:t>，由        必可得出        ，则由        必可得出</a:t>
              </a:r>
              <a:r>
                <a:rPr kumimoji="1" lang="zh-CN" altLang="en-US">
                  <a:ea typeface="宋体" pitchFamily="2" charset="-122"/>
                </a:rPr>
                <a:t>            </a:t>
              </a:r>
              <a:r>
                <a:rPr kumimoji="1" lang="zh-CN" altLang="en-US" b="1"/>
                <a:t>。</a:t>
              </a:r>
            </a:p>
          </p:txBody>
        </p:sp>
        <p:graphicFrame>
          <p:nvGraphicFramePr>
            <p:cNvPr id="98318" name="Object 14"/>
            <p:cNvGraphicFramePr>
              <a:graphicFrameLocks noChangeAspect="1"/>
            </p:cNvGraphicFramePr>
            <p:nvPr/>
          </p:nvGraphicFramePr>
          <p:xfrm>
            <a:off x="3408" y="2928"/>
            <a:ext cx="672" cy="276"/>
          </p:xfrm>
          <a:graphic>
            <a:graphicData uri="http://schemas.openxmlformats.org/presentationml/2006/ole">
              <mc:AlternateContent xmlns:mc="http://schemas.openxmlformats.org/markup-compatibility/2006">
                <mc:Choice xmlns:v="urn:schemas-microsoft-com:vml" Requires="v">
                  <p:oleObj spid="_x0000_s98324" name="公式" r:id="rId9" imgW="583947" imgH="241195" progId="Equation.3">
                    <p:embed/>
                  </p:oleObj>
                </mc:Choice>
                <mc:Fallback>
                  <p:oleObj name="公式" r:id="rId9" imgW="583947" imgH="24119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928"/>
                          <a:ext cx="672"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9" name="Object 15"/>
            <p:cNvGraphicFramePr>
              <a:graphicFrameLocks noChangeAspect="1"/>
            </p:cNvGraphicFramePr>
            <p:nvPr/>
          </p:nvGraphicFramePr>
          <p:xfrm>
            <a:off x="4656" y="2928"/>
            <a:ext cx="672" cy="263"/>
          </p:xfrm>
          <a:graphic>
            <a:graphicData uri="http://schemas.openxmlformats.org/presentationml/2006/ole">
              <mc:AlternateContent xmlns:mc="http://schemas.openxmlformats.org/markup-compatibility/2006">
                <mc:Choice xmlns:v="urn:schemas-microsoft-com:vml" Requires="v">
                  <p:oleObj spid="_x0000_s98325" name="公式" r:id="rId11" imgW="609336" imgH="241195" progId="Equation.3">
                    <p:embed/>
                  </p:oleObj>
                </mc:Choice>
                <mc:Fallback>
                  <p:oleObj name="公式" r:id="rId11" imgW="609336" imgH="241195"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2928"/>
                          <a:ext cx="672"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0" name="Object 16"/>
            <p:cNvGraphicFramePr>
              <a:graphicFrameLocks noChangeAspect="1"/>
            </p:cNvGraphicFramePr>
            <p:nvPr/>
          </p:nvGraphicFramePr>
          <p:xfrm>
            <a:off x="1392" y="3120"/>
            <a:ext cx="720" cy="318"/>
          </p:xfrm>
          <a:graphic>
            <a:graphicData uri="http://schemas.openxmlformats.org/presentationml/2006/ole">
              <mc:AlternateContent xmlns:mc="http://schemas.openxmlformats.org/markup-compatibility/2006">
                <mc:Choice xmlns:v="urn:schemas-microsoft-com:vml" Requires="v">
                  <p:oleObj spid="_x0000_s98326" name="公式" r:id="rId13" imgW="583947" imgH="253890" progId="Equation.3">
                    <p:embed/>
                  </p:oleObj>
                </mc:Choice>
                <mc:Fallback>
                  <p:oleObj name="公式" r:id="rId13" imgW="583947" imgH="25389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2" y="3120"/>
                          <a:ext cx="720"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1" name="Object 17"/>
            <p:cNvGraphicFramePr>
              <a:graphicFrameLocks noChangeAspect="1"/>
            </p:cNvGraphicFramePr>
            <p:nvPr/>
          </p:nvGraphicFramePr>
          <p:xfrm>
            <a:off x="2688" y="3120"/>
            <a:ext cx="720" cy="305"/>
          </p:xfrm>
          <a:graphic>
            <a:graphicData uri="http://schemas.openxmlformats.org/presentationml/2006/ole">
              <mc:AlternateContent xmlns:mc="http://schemas.openxmlformats.org/markup-compatibility/2006">
                <mc:Choice xmlns:v="urn:schemas-microsoft-com:vml" Requires="v">
                  <p:oleObj spid="_x0000_s98327" name="公式" r:id="rId15" imgW="609336" imgH="253890" progId="Equation.3">
                    <p:embed/>
                  </p:oleObj>
                </mc:Choice>
                <mc:Fallback>
                  <p:oleObj name="公式" r:id="rId15" imgW="609336" imgH="25389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3120"/>
                          <a:ext cx="720"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8322" name="AutoShape 18" descr="白色大理石"/>
          <p:cNvSpPr>
            <a:spLocks noChangeArrowheads="1"/>
          </p:cNvSpPr>
          <p:nvPr/>
        </p:nvSpPr>
        <p:spPr bwMode="auto">
          <a:xfrm>
            <a:off x="685800" y="5638800"/>
            <a:ext cx="914400" cy="457200"/>
          </a:xfrm>
          <a:prstGeom prst="bevel">
            <a:avLst>
              <a:gd name="adj" fmla="val 12500"/>
            </a:avLst>
          </a:pr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4</a:t>
            </a:r>
          </a:p>
        </p:txBody>
      </p:sp>
      <p:sp>
        <p:nvSpPr>
          <p:cNvPr id="98323" name="Rectangle 19"/>
          <p:cNvSpPr>
            <a:spLocks noChangeArrowheads="1"/>
          </p:cNvSpPr>
          <p:nvPr/>
        </p:nvSpPr>
        <p:spPr bwMode="auto">
          <a:xfrm>
            <a:off x="1676400" y="57912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如果两次选举中，每个投票人对</a:t>
            </a:r>
            <a:r>
              <a:rPr kumimoji="1" lang="en-US" altLang="zh-CN" sz="2000" b="1"/>
              <a:t>x</a:t>
            </a:r>
            <a:r>
              <a:rPr kumimoji="1" lang="zh-CN" altLang="en-US" sz="2000" b="1"/>
              <a:t>、</a:t>
            </a:r>
            <a:r>
              <a:rPr kumimoji="1" lang="en-US" altLang="zh-CN" sz="2000" b="1"/>
              <a:t>y</a:t>
            </a:r>
            <a:r>
              <a:rPr kumimoji="1" lang="zh-CN" altLang="en-US" sz="2000" b="1">
                <a:latin typeface="楷体_GB2312" pitchFamily="49" charset="-122"/>
              </a:rPr>
              <a:t>的排序都未改变，则对</a:t>
            </a:r>
            <a:r>
              <a:rPr kumimoji="1" lang="en-US" altLang="zh-CN" sz="2000" b="1"/>
              <a:t>x</a:t>
            </a:r>
            <a:r>
              <a:rPr kumimoji="1" lang="zh-CN" altLang="en-US" sz="2000" b="1"/>
              <a:t>、</a:t>
            </a:r>
            <a:r>
              <a:rPr kumimoji="1" lang="en-US" altLang="zh-CN" sz="2000" b="1"/>
              <a:t>y</a:t>
            </a:r>
            <a:r>
              <a:rPr kumimoji="1" lang="zh-CN" altLang="en-US" sz="2000" b="1">
                <a:latin typeface="楷体_GB2312" pitchFamily="49" charset="-122"/>
              </a:rPr>
              <a:t>的排序两次结果也应相同。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up)">
                                      <p:cBhvr>
                                        <p:cTn id="7" dur="500"/>
                                        <p:tgtEl>
                                          <p:spTgt spid="983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8309"/>
                                        </p:tgtEl>
                                        <p:attrNameLst>
                                          <p:attrName>style.visibility</p:attrName>
                                        </p:attrNameLst>
                                      </p:cBhvr>
                                      <p:to>
                                        <p:strVal val="visible"/>
                                      </p:to>
                                    </p:set>
                                    <p:anim calcmode="lin" valueType="num">
                                      <p:cBhvr additive="base">
                                        <p:cTn id="12" dur="500" fill="hold"/>
                                        <p:tgtEl>
                                          <p:spTgt spid="98309"/>
                                        </p:tgtEl>
                                        <p:attrNameLst>
                                          <p:attrName>ppt_x</p:attrName>
                                        </p:attrNameLst>
                                      </p:cBhvr>
                                      <p:tavLst>
                                        <p:tav tm="0">
                                          <p:val>
                                            <p:strVal val="0-#ppt_w/2"/>
                                          </p:val>
                                        </p:tav>
                                        <p:tav tm="100000">
                                          <p:val>
                                            <p:strVal val="#ppt_x"/>
                                          </p:val>
                                        </p:tav>
                                      </p:tavLst>
                                    </p:anim>
                                    <p:anim calcmode="lin" valueType="num">
                                      <p:cBhvr additive="base">
                                        <p:cTn id="13" dur="500" fill="hold"/>
                                        <p:tgtEl>
                                          <p:spTgt spid="983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8310"/>
                                        </p:tgtEl>
                                        <p:attrNameLst>
                                          <p:attrName>style.visibility</p:attrName>
                                        </p:attrNameLst>
                                      </p:cBhvr>
                                      <p:to>
                                        <p:strVal val="visible"/>
                                      </p:to>
                                    </p:set>
                                    <p:animEffect transition="in" filter="wipe(left)">
                                      <p:cBhvr>
                                        <p:cTn id="18" dur="500"/>
                                        <p:tgtEl>
                                          <p:spTgt spid="98310"/>
                                        </p:tgtEl>
                                      </p:cBhvr>
                                    </p:animEffect>
                                  </p:childTnLst>
                                  <p:subTnLst>
                                    <p:audio>
                                      <p:cMediaNode>
                                        <p:cTn display="0" masterRel="sameClick">
                                          <p:stCondLst>
                                            <p:cond evt="begin" delay="0">
                                              <p:tn val="16"/>
                                            </p:cond>
                                          </p:stCondLst>
                                          <p:endCondLst>
                                            <p:cond evt="onStopAudio" delay="0">
                                              <p:tgtEl>
                                                <p:sldTgt/>
                                              </p:tgtEl>
                                            </p:cond>
                                          </p:endCondLst>
                                        </p:cTn>
                                        <p:tgtEl>
                                          <p:sndTgt r:embed="rId5"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98311"/>
                                        </p:tgtEl>
                                        <p:attrNameLst>
                                          <p:attrName>style.visibility</p:attrName>
                                        </p:attrNameLst>
                                      </p:cBhvr>
                                      <p:to>
                                        <p:strVal val="visible"/>
                                      </p:to>
                                    </p:set>
                                    <p:anim calcmode="lin" valueType="num">
                                      <p:cBhvr>
                                        <p:cTn id="23" dur="500" fill="hold"/>
                                        <p:tgtEl>
                                          <p:spTgt spid="98311"/>
                                        </p:tgtEl>
                                        <p:attrNameLst>
                                          <p:attrName>ppt_x</p:attrName>
                                        </p:attrNameLst>
                                      </p:cBhvr>
                                      <p:tavLst>
                                        <p:tav tm="0">
                                          <p:val>
                                            <p:strVal val="#ppt_x"/>
                                          </p:val>
                                        </p:tav>
                                        <p:tav tm="100000">
                                          <p:val>
                                            <p:strVal val="#ppt_x"/>
                                          </p:val>
                                        </p:tav>
                                      </p:tavLst>
                                    </p:anim>
                                    <p:anim calcmode="lin" valueType="num">
                                      <p:cBhvr>
                                        <p:cTn id="24" dur="500" fill="hold"/>
                                        <p:tgtEl>
                                          <p:spTgt spid="98311"/>
                                        </p:tgtEl>
                                        <p:attrNameLst>
                                          <p:attrName>ppt_y</p:attrName>
                                        </p:attrNameLst>
                                      </p:cBhvr>
                                      <p:tavLst>
                                        <p:tav tm="0">
                                          <p:val>
                                            <p:strVal val="#ppt_y-#ppt_h/2"/>
                                          </p:val>
                                        </p:tav>
                                        <p:tav tm="100000">
                                          <p:val>
                                            <p:strVal val="#ppt_y"/>
                                          </p:val>
                                        </p:tav>
                                      </p:tavLst>
                                    </p:anim>
                                    <p:anim calcmode="lin" valueType="num">
                                      <p:cBhvr>
                                        <p:cTn id="25" dur="500" fill="hold"/>
                                        <p:tgtEl>
                                          <p:spTgt spid="98311"/>
                                        </p:tgtEl>
                                        <p:attrNameLst>
                                          <p:attrName>ppt_w</p:attrName>
                                        </p:attrNameLst>
                                      </p:cBhvr>
                                      <p:tavLst>
                                        <p:tav tm="0">
                                          <p:val>
                                            <p:strVal val="#ppt_w"/>
                                          </p:val>
                                        </p:tav>
                                        <p:tav tm="100000">
                                          <p:val>
                                            <p:strVal val="#ppt_w"/>
                                          </p:val>
                                        </p:tav>
                                      </p:tavLst>
                                    </p:anim>
                                    <p:anim calcmode="lin" valueType="num">
                                      <p:cBhvr>
                                        <p:cTn id="26" dur="500" fill="hold"/>
                                        <p:tgtEl>
                                          <p:spTgt spid="983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6" name="cashreg.wav"/>
                                        </p:tgtEl>
                                      </p:cMediaNode>
                                    </p:audio>
                                  </p:subTnLst>
                                </p:cTn>
                              </p:par>
                            </p:childTnLst>
                          </p:cTn>
                        </p:par>
                        <p:par>
                          <p:cTn id="27" fill="hold" nodeType="afterGroup">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98312"/>
                                        </p:tgtEl>
                                        <p:attrNameLst>
                                          <p:attrName>style.visibility</p:attrName>
                                        </p:attrNameLst>
                                      </p:cBhvr>
                                      <p:to>
                                        <p:strVal val="visible"/>
                                      </p:to>
                                    </p:set>
                                    <p:animEffect transition="in" filter="barn(outVertical)">
                                      <p:cBhvr>
                                        <p:cTn id="30" dur="500"/>
                                        <p:tgtEl>
                                          <p:spTgt spid="98312"/>
                                        </p:tgtEl>
                                      </p:cBhvr>
                                    </p:animEffect>
                                  </p:childTnLst>
                                  <p:subTnLs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98313"/>
                                        </p:tgtEl>
                                        <p:attrNameLst>
                                          <p:attrName>style.visibility</p:attrName>
                                        </p:attrNameLst>
                                      </p:cBhvr>
                                      <p:to>
                                        <p:strVal val="visible"/>
                                      </p:to>
                                    </p:set>
                                    <p:anim calcmode="lin" valueType="num">
                                      <p:cBhvr>
                                        <p:cTn id="35" dur="500" fill="hold"/>
                                        <p:tgtEl>
                                          <p:spTgt spid="98313"/>
                                        </p:tgtEl>
                                        <p:attrNameLst>
                                          <p:attrName>ppt_x</p:attrName>
                                        </p:attrNameLst>
                                      </p:cBhvr>
                                      <p:tavLst>
                                        <p:tav tm="0">
                                          <p:val>
                                            <p:strVal val="#ppt_x"/>
                                          </p:val>
                                        </p:tav>
                                        <p:tav tm="100000">
                                          <p:val>
                                            <p:strVal val="#ppt_x"/>
                                          </p:val>
                                        </p:tav>
                                      </p:tavLst>
                                    </p:anim>
                                    <p:anim calcmode="lin" valueType="num">
                                      <p:cBhvr>
                                        <p:cTn id="36" dur="500" fill="hold"/>
                                        <p:tgtEl>
                                          <p:spTgt spid="98313"/>
                                        </p:tgtEl>
                                        <p:attrNameLst>
                                          <p:attrName>ppt_y</p:attrName>
                                        </p:attrNameLst>
                                      </p:cBhvr>
                                      <p:tavLst>
                                        <p:tav tm="0">
                                          <p:val>
                                            <p:strVal val="#ppt_y-#ppt_h/2"/>
                                          </p:val>
                                        </p:tav>
                                        <p:tav tm="100000">
                                          <p:val>
                                            <p:strVal val="#ppt_y"/>
                                          </p:val>
                                        </p:tav>
                                      </p:tavLst>
                                    </p:anim>
                                    <p:anim calcmode="lin" valueType="num">
                                      <p:cBhvr>
                                        <p:cTn id="37" dur="500" fill="hold"/>
                                        <p:tgtEl>
                                          <p:spTgt spid="98313"/>
                                        </p:tgtEl>
                                        <p:attrNameLst>
                                          <p:attrName>ppt_w</p:attrName>
                                        </p:attrNameLst>
                                      </p:cBhvr>
                                      <p:tavLst>
                                        <p:tav tm="0">
                                          <p:val>
                                            <p:strVal val="#ppt_w"/>
                                          </p:val>
                                        </p:tav>
                                        <p:tav tm="100000">
                                          <p:val>
                                            <p:strVal val="#ppt_w"/>
                                          </p:val>
                                        </p:tav>
                                      </p:tavLst>
                                    </p:anim>
                                    <p:anim calcmode="lin" valueType="num">
                                      <p:cBhvr>
                                        <p:cTn id="38" dur="500" fill="hold"/>
                                        <p:tgtEl>
                                          <p:spTgt spid="983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6" name="cashreg.wav"/>
                                        </p:tgtEl>
                                      </p:cMediaNode>
                                    </p:audio>
                                  </p:subTnLst>
                                </p:cTn>
                              </p:par>
                            </p:childTnLst>
                          </p:cTn>
                        </p:par>
                        <p:par>
                          <p:cTn id="39" fill="hold" nodeType="afterGroup">
                            <p:stCondLst>
                              <p:cond delay="500"/>
                            </p:stCondLst>
                            <p:childTnLst>
                              <p:par>
                                <p:cTn id="40" presetID="16" presetClass="entr" presetSubtype="37" fill="hold" grpId="0" nodeType="afterEffect">
                                  <p:stCondLst>
                                    <p:cond delay="0"/>
                                  </p:stCondLst>
                                  <p:childTnLst>
                                    <p:set>
                                      <p:cBhvr>
                                        <p:cTn id="41" dur="1" fill="hold">
                                          <p:stCondLst>
                                            <p:cond delay="0"/>
                                          </p:stCondLst>
                                        </p:cTn>
                                        <p:tgtEl>
                                          <p:spTgt spid="98314"/>
                                        </p:tgtEl>
                                        <p:attrNameLst>
                                          <p:attrName>style.visibility</p:attrName>
                                        </p:attrNameLst>
                                      </p:cBhvr>
                                      <p:to>
                                        <p:strVal val="visible"/>
                                      </p:to>
                                    </p:set>
                                    <p:animEffect transition="in" filter="barn(outVertical)">
                                      <p:cBhvr>
                                        <p:cTn id="42" dur="500"/>
                                        <p:tgtEl>
                                          <p:spTgt spid="98314"/>
                                        </p:tgtEl>
                                      </p:cBhvr>
                                    </p:animEffect>
                                  </p:childTnLst>
                                  <p:subTnLs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98315"/>
                                        </p:tgtEl>
                                        <p:attrNameLst>
                                          <p:attrName>style.visibility</p:attrName>
                                        </p:attrNameLst>
                                      </p:cBhvr>
                                      <p:to>
                                        <p:strVal val="visible"/>
                                      </p:to>
                                    </p:set>
                                    <p:anim calcmode="lin" valueType="num">
                                      <p:cBhvr>
                                        <p:cTn id="47" dur="500" fill="hold"/>
                                        <p:tgtEl>
                                          <p:spTgt spid="98315"/>
                                        </p:tgtEl>
                                        <p:attrNameLst>
                                          <p:attrName>ppt_x</p:attrName>
                                        </p:attrNameLst>
                                      </p:cBhvr>
                                      <p:tavLst>
                                        <p:tav tm="0">
                                          <p:val>
                                            <p:strVal val="#ppt_x"/>
                                          </p:val>
                                        </p:tav>
                                        <p:tav tm="100000">
                                          <p:val>
                                            <p:strVal val="#ppt_x"/>
                                          </p:val>
                                        </p:tav>
                                      </p:tavLst>
                                    </p:anim>
                                    <p:anim calcmode="lin" valueType="num">
                                      <p:cBhvr>
                                        <p:cTn id="48" dur="500" fill="hold"/>
                                        <p:tgtEl>
                                          <p:spTgt spid="98315"/>
                                        </p:tgtEl>
                                        <p:attrNameLst>
                                          <p:attrName>ppt_y</p:attrName>
                                        </p:attrNameLst>
                                      </p:cBhvr>
                                      <p:tavLst>
                                        <p:tav tm="0">
                                          <p:val>
                                            <p:strVal val="#ppt_y-#ppt_h/2"/>
                                          </p:val>
                                        </p:tav>
                                        <p:tav tm="100000">
                                          <p:val>
                                            <p:strVal val="#ppt_y"/>
                                          </p:val>
                                        </p:tav>
                                      </p:tavLst>
                                    </p:anim>
                                    <p:anim calcmode="lin" valueType="num">
                                      <p:cBhvr>
                                        <p:cTn id="49" dur="500" fill="hold"/>
                                        <p:tgtEl>
                                          <p:spTgt spid="98315"/>
                                        </p:tgtEl>
                                        <p:attrNameLst>
                                          <p:attrName>ppt_w</p:attrName>
                                        </p:attrNameLst>
                                      </p:cBhvr>
                                      <p:tavLst>
                                        <p:tav tm="0">
                                          <p:val>
                                            <p:strVal val="#ppt_w"/>
                                          </p:val>
                                        </p:tav>
                                        <p:tav tm="100000">
                                          <p:val>
                                            <p:strVal val="#ppt_w"/>
                                          </p:val>
                                        </p:tav>
                                      </p:tavLst>
                                    </p:anim>
                                    <p:anim calcmode="lin" valueType="num">
                                      <p:cBhvr>
                                        <p:cTn id="50" dur="500" fill="hold"/>
                                        <p:tgtEl>
                                          <p:spTgt spid="983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6" name="cashreg.wav"/>
                                        </p:tgtEl>
                                      </p:cMediaNode>
                                    </p:audio>
                                  </p:subTnLst>
                                </p:cTn>
                              </p:par>
                            </p:childTnLst>
                          </p:cTn>
                        </p:par>
                        <p:par>
                          <p:cTn id="51" fill="hold" nodeType="afterGroup">
                            <p:stCondLst>
                              <p:cond delay="500"/>
                            </p:stCondLst>
                            <p:childTnLst>
                              <p:par>
                                <p:cTn id="52" presetID="16" presetClass="entr" presetSubtype="37" fill="hold" nodeType="afterEffect">
                                  <p:stCondLst>
                                    <p:cond delay="0"/>
                                  </p:stCondLst>
                                  <p:childTnLst>
                                    <p:set>
                                      <p:cBhvr>
                                        <p:cTn id="53" dur="1" fill="hold">
                                          <p:stCondLst>
                                            <p:cond delay="0"/>
                                          </p:stCondLst>
                                        </p:cTn>
                                        <p:tgtEl>
                                          <p:spTgt spid="98316"/>
                                        </p:tgtEl>
                                        <p:attrNameLst>
                                          <p:attrName>style.visibility</p:attrName>
                                        </p:attrNameLst>
                                      </p:cBhvr>
                                      <p:to>
                                        <p:strVal val="visible"/>
                                      </p:to>
                                    </p:set>
                                    <p:animEffect transition="in" filter="barn(outVertical)">
                                      <p:cBhvr>
                                        <p:cTn id="54" dur="500"/>
                                        <p:tgtEl>
                                          <p:spTgt spid="98316"/>
                                        </p:tgtEl>
                                      </p:cBhvr>
                                    </p:animEffect>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98322"/>
                                        </p:tgtEl>
                                        <p:attrNameLst>
                                          <p:attrName>style.visibility</p:attrName>
                                        </p:attrNameLst>
                                      </p:cBhvr>
                                      <p:to>
                                        <p:strVal val="visible"/>
                                      </p:to>
                                    </p:set>
                                    <p:anim calcmode="lin" valueType="num">
                                      <p:cBhvr>
                                        <p:cTn id="59" dur="500" fill="hold"/>
                                        <p:tgtEl>
                                          <p:spTgt spid="98322"/>
                                        </p:tgtEl>
                                        <p:attrNameLst>
                                          <p:attrName>ppt_x</p:attrName>
                                        </p:attrNameLst>
                                      </p:cBhvr>
                                      <p:tavLst>
                                        <p:tav tm="0">
                                          <p:val>
                                            <p:strVal val="#ppt_x"/>
                                          </p:val>
                                        </p:tav>
                                        <p:tav tm="100000">
                                          <p:val>
                                            <p:strVal val="#ppt_x"/>
                                          </p:val>
                                        </p:tav>
                                      </p:tavLst>
                                    </p:anim>
                                    <p:anim calcmode="lin" valueType="num">
                                      <p:cBhvr>
                                        <p:cTn id="60" dur="500" fill="hold"/>
                                        <p:tgtEl>
                                          <p:spTgt spid="98322"/>
                                        </p:tgtEl>
                                        <p:attrNameLst>
                                          <p:attrName>ppt_y</p:attrName>
                                        </p:attrNameLst>
                                      </p:cBhvr>
                                      <p:tavLst>
                                        <p:tav tm="0">
                                          <p:val>
                                            <p:strVal val="#ppt_y-#ppt_h/2"/>
                                          </p:val>
                                        </p:tav>
                                        <p:tav tm="100000">
                                          <p:val>
                                            <p:strVal val="#ppt_y"/>
                                          </p:val>
                                        </p:tav>
                                      </p:tavLst>
                                    </p:anim>
                                    <p:anim calcmode="lin" valueType="num">
                                      <p:cBhvr>
                                        <p:cTn id="61" dur="500" fill="hold"/>
                                        <p:tgtEl>
                                          <p:spTgt spid="98322"/>
                                        </p:tgtEl>
                                        <p:attrNameLst>
                                          <p:attrName>ppt_w</p:attrName>
                                        </p:attrNameLst>
                                      </p:cBhvr>
                                      <p:tavLst>
                                        <p:tav tm="0">
                                          <p:val>
                                            <p:strVal val="#ppt_w"/>
                                          </p:val>
                                        </p:tav>
                                        <p:tav tm="100000">
                                          <p:val>
                                            <p:strVal val="#ppt_w"/>
                                          </p:val>
                                        </p:tav>
                                      </p:tavLst>
                                    </p:anim>
                                    <p:anim calcmode="lin" valueType="num">
                                      <p:cBhvr>
                                        <p:cTn id="62" dur="500" fill="hold"/>
                                        <p:tgtEl>
                                          <p:spTgt spid="9832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7"/>
                                            </p:cond>
                                          </p:stCondLst>
                                          <p:endCondLst>
                                            <p:cond evt="onStopAudio" delay="0">
                                              <p:tgtEl>
                                                <p:sldTgt/>
                                              </p:tgtEl>
                                            </p:cond>
                                          </p:endCondLst>
                                        </p:cTn>
                                        <p:tgtEl>
                                          <p:sndTgt r:embed="rId6" name="cashreg.wav"/>
                                        </p:tgtEl>
                                      </p:cMediaNode>
                                    </p:audio>
                                  </p:subTnLst>
                                </p:cTn>
                              </p:par>
                            </p:childTnLst>
                          </p:cTn>
                        </p:par>
                        <p:par>
                          <p:cTn id="63" fill="hold" nodeType="afterGroup">
                            <p:stCondLst>
                              <p:cond delay="500"/>
                            </p:stCondLst>
                            <p:childTnLst>
                              <p:par>
                                <p:cTn id="64" presetID="16" presetClass="entr" presetSubtype="37" fill="hold" grpId="0" nodeType="afterEffect">
                                  <p:stCondLst>
                                    <p:cond delay="0"/>
                                  </p:stCondLst>
                                  <p:childTnLst>
                                    <p:set>
                                      <p:cBhvr>
                                        <p:cTn id="65" dur="1" fill="hold">
                                          <p:stCondLst>
                                            <p:cond delay="0"/>
                                          </p:stCondLst>
                                        </p:cTn>
                                        <p:tgtEl>
                                          <p:spTgt spid="98323"/>
                                        </p:tgtEl>
                                        <p:attrNameLst>
                                          <p:attrName>style.visibility</p:attrName>
                                        </p:attrNameLst>
                                      </p:cBhvr>
                                      <p:to>
                                        <p:strVal val="visible"/>
                                      </p:to>
                                    </p:set>
                                    <p:animEffect transition="in" filter="barn(outVertical)">
                                      <p:cBhvr>
                                        <p:cTn id="66" dur="500"/>
                                        <p:tgtEl>
                                          <p:spTgt spid="98323"/>
                                        </p:tgtEl>
                                      </p:cBhvr>
                                    </p:animEffect>
                                  </p:childTnLst>
                                  <p:subTnLst>
                                    <p:audio>
                                      <p:cMediaNode>
                                        <p:cTn display="0" masterRel="sameClick">
                                          <p:stCondLst>
                                            <p:cond evt="begin" delay="0">
                                              <p:tn val="6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10" grpId="0" autoUpdateAnimBg="0"/>
      <p:bldP spid="98311" grpId="0" animBg="1" autoUpdateAnimBg="0"/>
      <p:bldP spid="98312" grpId="0" autoUpdateAnimBg="0"/>
      <p:bldP spid="98313" grpId="0" animBg="1" autoUpdateAnimBg="0"/>
      <p:bldP spid="98314" grpId="0" autoUpdateAnimBg="0"/>
      <p:bldP spid="98315" grpId="0" animBg="1" autoUpdateAnimBg="0"/>
      <p:bldP spid="98322" grpId="0" animBg="1" autoUpdateAnimBg="0"/>
      <p:bldP spid="9832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descr="白色大理石"/>
          <p:cNvSpPr>
            <a:spLocks noChangeArrowheads="1"/>
          </p:cNvSpPr>
          <p:nvPr/>
        </p:nvSpPr>
        <p:spPr bwMode="auto">
          <a:xfrm>
            <a:off x="609600" y="457200"/>
            <a:ext cx="914400" cy="457200"/>
          </a:xfrm>
          <a:prstGeom prst="bevel">
            <a:avLst>
              <a:gd name="adj" fmla="val 12500"/>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5</a:t>
            </a:r>
          </a:p>
        </p:txBody>
      </p:sp>
      <p:sp>
        <p:nvSpPr>
          <p:cNvPr id="99331" name="Rectangle 3"/>
          <p:cNvSpPr>
            <a:spLocks noChangeArrowheads="1"/>
          </p:cNvSpPr>
          <p:nvPr/>
        </p:nvSpPr>
        <p:spPr bwMode="auto">
          <a:xfrm>
            <a:off x="1600200" y="6096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不存在这样的投票人</a:t>
            </a:r>
            <a:r>
              <a:rPr kumimoji="1" lang="en-US" altLang="zh-CN" sz="2000" b="1">
                <a:ea typeface="宋体" pitchFamily="2" charset="-122"/>
              </a:rPr>
              <a:t>i</a:t>
            </a:r>
            <a:r>
              <a:rPr kumimoji="1" lang="zh-CN" altLang="en-US" sz="2000" b="1">
                <a:ea typeface="宋体" pitchFamily="2" charset="-122"/>
              </a:rPr>
              <a:t>，</a:t>
            </a:r>
            <a:r>
              <a:rPr kumimoji="1" lang="zh-CN" altLang="en-US" sz="2000" b="1">
                <a:latin typeface="楷体_GB2312" pitchFamily="49" charset="-122"/>
              </a:rPr>
              <a:t>使得对任意一对候选人</a:t>
            </a:r>
            <a:r>
              <a:rPr kumimoji="1" lang="en-US" altLang="zh-CN" sz="2000" b="1">
                <a:ea typeface="宋体" pitchFamily="2" charset="-122"/>
              </a:rPr>
              <a:t>x</a:t>
            </a:r>
            <a:r>
              <a:rPr kumimoji="1" lang="zh-CN" altLang="en-US" sz="2000" b="1">
                <a:ea typeface="宋体" pitchFamily="2" charset="-122"/>
              </a:rPr>
              <a:t>、</a:t>
            </a:r>
            <a:r>
              <a:rPr kumimoji="1" lang="en-US" altLang="zh-CN" sz="2000" b="1">
                <a:ea typeface="宋体" pitchFamily="2" charset="-122"/>
              </a:rPr>
              <a:t>y</a:t>
            </a:r>
            <a:r>
              <a:rPr kumimoji="1" lang="zh-CN" altLang="en-US" sz="2000" b="1">
                <a:ea typeface="宋体" pitchFamily="2" charset="-122"/>
              </a:rPr>
              <a:t>，</a:t>
            </a:r>
            <a:r>
              <a:rPr kumimoji="1" lang="zh-CN" altLang="en-US" sz="2000" b="1">
                <a:latin typeface="楷体_GB2312" pitchFamily="49" charset="-122"/>
              </a:rPr>
              <a:t>只要</a:t>
            </a:r>
          </a:p>
          <a:p>
            <a:r>
              <a:rPr kumimoji="1" lang="zh-CN" altLang="en-US" sz="2000" b="1">
                <a:latin typeface="楷体_GB2312" pitchFamily="49" charset="-122"/>
              </a:rPr>
              <a:t>有</a:t>
            </a:r>
            <a:r>
              <a:rPr kumimoji="1" lang="en-US" altLang="zh-CN" sz="2000" b="1">
                <a:ea typeface="宋体" pitchFamily="2" charset="-122"/>
              </a:rPr>
              <a:t>(x≥y)</a:t>
            </a:r>
            <a:r>
              <a:rPr kumimoji="1" lang="en-US" altLang="zh-CN" sz="2000" b="1" baseline="-30000">
                <a:ea typeface="宋体" pitchFamily="2" charset="-122"/>
              </a:rPr>
              <a:t>i,</a:t>
            </a:r>
            <a:r>
              <a:rPr kumimoji="1" lang="zh-CN" altLang="en-US" sz="2000" b="1">
                <a:latin typeface="楷体_GB2312" pitchFamily="49" charset="-122"/>
              </a:rPr>
              <a:t>，就必有</a:t>
            </a:r>
            <a:r>
              <a:rPr kumimoji="1" lang="en-US" altLang="zh-CN" sz="2000" b="1">
                <a:ea typeface="宋体" pitchFamily="2" charset="-122"/>
              </a:rPr>
              <a:t>(x≥y)</a:t>
            </a:r>
            <a:r>
              <a:rPr kumimoji="1" lang="zh-CN" altLang="en-US" sz="2000" b="1">
                <a:ea typeface="宋体" pitchFamily="2" charset="-122"/>
              </a:rPr>
              <a:t>。 </a:t>
            </a:r>
          </a:p>
        </p:txBody>
      </p:sp>
      <p:grpSp>
        <p:nvGrpSpPr>
          <p:cNvPr id="99332" name="Group 4"/>
          <p:cNvGrpSpPr>
            <a:grpSpLocks/>
          </p:cNvGrpSpPr>
          <p:nvPr/>
        </p:nvGrpSpPr>
        <p:grpSpPr bwMode="auto">
          <a:xfrm>
            <a:off x="685800" y="1371600"/>
            <a:ext cx="7391400" cy="844550"/>
            <a:chOff x="432" y="1008"/>
            <a:chExt cx="4656" cy="532"/>
          </a:xfrm>
        </p:grpSpPr>
        <p:pic>
          <p:nvPicPr>
            <p:cNvPr id="99333" name="Picture 5" descr="BD00028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008"/>
              <a:ext cx="543" cy="532"/>
            </a:xfrm>
            <a:prstGeom prst="rect">
              <a:avLst/>
            </a:prstGeom>
            <a:noFill/>
            <a:extLst>
              <a:ext uri="{909E8E84-426E-40DD-AFC4-6F175D3DCCD1}">
                <a14:hiddenFill xmlns:a14="http://schemas.microsoft.com/office/drawing/2010/main">
                  <a:solidFill>
                    <a:srgbClr val="FFFFFF"/>
                  </a:solidFill>
                </a14:hiddenFill>
              </a:ext>
            </a:extLst>
          </p:spPr>
        </p:pic>
        <p:sp>
          <p:nvSpPr>
            <p:cNvPr id="99334" name="Text Box 6"/>
            <p:cNvSpPr txBox="1">
              <a:spLocks noChangeArrowheads="1"/>
            </p:cNvSpPr>
            <p:nvPr/>
          </p:nvSpPr>
          <p:spPr bwMode="auto">
            <a:xfrm>
              <a:off x="960" y="1152"/>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rPr>
                <a:t>有满足上述公理的选举规则吗</a:t>
              </a:r>
            </a:p>
          </p:txBody>
        </p:sp>
      </p:grpSp>
      <p:sp>
        <p:nvSpPr>
          <p:cNvPr id="99335" name="Rectangle 7"/>
          <p:cNvSpPr>
            <a:spLocks noChangeArrowheads="1"/>
          </p:cNvSpPr>
          <p:nvPr/>
        </p:nvSpPr>
        <p:spPr bwMode="auto">
          <a:xfrm>
            <a:off x="685800" y="24384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rPr>
              <a:t>Arrow</a:t>
            </a:r>
            <a:r>
              <a:rPr kumimoji="1" lang="zh-CN" altLang="en-US" b="1">
                <a:solidFill>
                  <a:srgbClr val="008000"/>
                </a:solidFill>
                <a:latin typeface="楷体_GB2312" pitchFamily="49" charset="-122"/>
              </a:rPr>
              <a:t>不可能性定理使上述想法终结</a:t>
            </a:r>
          </a:p>
        </p:txBody>
      </p:sp>
      <p:grpSp>
        <p:nvGrpSpPr>
          <p:cNvPr id="99336" name="Group 8"/>
          <p:cNvGrpSpPr>
            <a:grpSpLocks/>
          </p:cNvGrpSpPr>
          <p:nvPr/>
        </p:nvGrpSpPr>
        <p:grpSpPr bwMode="auto">
          <a:xfrm>
            <a:off x="5638800" y="1676400"/>
            <a:ext cx="1981200" cy="914400"/>
            <a:chOff x="3552" y="1056"/>
            <a:chExt cx="1248" cy="576"/>
          </a:xfrm>
        </p:grpSpPr>
        <p:sp>
          <p:nvSpPr>
            <p:cNvPr id="99337" name="AutoShape 9"/>
            <p:cNvSpPr>
              <a:spLocks noChangeArrowheads="1"/>
            </p:cNvSpPr>
            <p:nvPr/>
          </p:nvSpPr>
          <p:spPr bwMode="auto">
            <a:xfrm flipH="1">
              <a:off x="3552" y="1056"/>
              <a:ext cx="624" cy="528"/>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8" name="AutoShape 10"/>
            <p:cNvSpPr>
              <a:spLocks noChangeArrowheads="1"/>
            </p:cNvSpPr>
            <p:nvPr/>
          </p:nvSpPr>
          <p:spPr bwMode="auto">
            <a:xfrm flipH="1">
              <a:off x="3600" y="1248"/>
              <a:ext cx="864" cy="336"/>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AutoShape 11"/>
            <p:cNvSpPr>
              <a:spLocks noChangeArrowheads="1"/>
            </p:cNvSpPr>
            <p:nvPr/>
          </p:nvSpPr>
          <p:spPr bwMode="auto">
            <a:xfrm flipH="1">
              <a:off x="3648" y="1296"/>
              <a:ext cx="1152" cy="336"/>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40" name="AutoShape 12" descr="白色大理石"/>
          <p:cNvSpPr>
            <a:spLocks noChangeArrowheads="1"/>
          </p:cNvSpPr>
          <p:nvPr/>
        </p:nvSpPr>
        <p:spPr bwMode="auto">
          <a:xfrm>
            <a:off x="609600" y="3124200"/>
            <a:ext cx="1219200" cy="533400"/>
          </a:xfrm>
          <a:prstGeom prst="bevel">
            <a:avLst>
              <a:gd name="adj" fmla="val 12500"/>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楷体_GB2312" pitchFamily="49" charset="-122"/>
              </a:rPr>
              <a:t>定理</a:t>
            </a:r>
            <a:r>
              <a:rPr lang="en-US" altLang="zh-CN" sz="2000" b="1"/>
              <a:t>9.1</a:t>
            </a:r>
            <a:r>
              <a:rPr lang="en-US" altLang="zh-CN" b="1"/>
              <a:t> </a:t>
            </a:r>
          </a:p>
        </p:txBody>
      </p:sp>
      <p:sp>
        <p:nvSpPr>
          <p:cNvPr id="99341" name="Rectangle 13"/>
          <p:cNvSpPr>
            <a:spLocks noChangeArrowheads="1"/>
          </p:cNvSpPr>
          <p:nvPr/>
        </p:nvSpPr>
        <p:spPr bwMode="auto">
          <a:xfrm>
            <a:off x="1752600" y="3352800"/>
            <a:ext cx="693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000">
                <a:ea typeface="宋体" pitchFamily="2" charset="-122"/>
              </a:rPr>
              <a:t> </a:t>
            </a:r>
            <a:r>
              <a:rPr kumimoji="1" lang="en-US" altLang="zh-CN">
                <a:ea typeface="宋体" pitchFamily="2" charset="-122"/>
              </a:rPr>
              <a:t>  </a:t>
            </a:r>
            <a:r>
              <a:rPr kumimoji="1" lang="zh-CN" altLang="en-US" sz="2000" b="1">
                <a:latin typeface="楷体_GB2312" pitchFamily="49" charset="-122"/>
              </a:rPr>
              <a:t>如果至少有三名候选人，则满足公理</a:t>
            </a:r>
            <a:r>
              <a:rPr kumimoji="1" lang="en-US" altLang="zh-CN" sz="2000" b="1">
                <a:latin typeface="楷体_GB2312" pitchFamily="49" charset="-122"/>
              </a:rPr>
              <a:t>1</a:t>
            </a:r>
            <a:r>
              <a:rPr kumimoji="1" lang="en-US" altLang="zh-CN" sz="2000" b="1"/>
              <a:t>~</a:t>
            </a:r>
            <a:r>
              <a:rPr kumimoji="1" lang="zh-CN" altLang="en-US" sz="2000" b="1">
                <a:latin typeface="楷体_GB2312" pitchFamily="49" charset="-122"/>
              </a:rPr>
              <a:t>公理</a:t>
            </a:r>
            <a:r>
              <a:rPr kumimoji="1" lang="en-US" altLang="zh-CN" sz="2000" b="1">
                <a:latin typeface="楷体_GB2312" pitchFamily="49" charset="-122"/>
              </a:rPr>
              <a:t>5</a:t>
            </a:r>
            <a:r>
              <a:rPr kumimoji="1" lang="zh-CN" altLang="en-US" sz="2000" b="1">
                <a:latin typeface="楷体_GB2312" pitchFamily="49" charset="-122"/>
              </a:rPr>
              <a:t>的选举规划</a:t>
            </a:r>
          </a:p>
          <a:p>
            <a:r>
              <a:rPr kumimoji="1" lang="zh-CN" altLang="en-US" sz="2000" b="1">
                <a:latin typeface="楷体_GB2312" pitchFamily="49" charset="-122"/>
              </a:rPr>
              <a:t> 事实上是不可能存在的。 </a:t>
            </a:r>
          </a:p>
        </p:txBody>
      </p:sp>
      <p:sp>
        <p:nvSpPr>
          <p:cNvPr id="99342" name="Rectangle 14"/>
          <p:cNvSpPr>
            <a:spLocks noChangeArrowheads="1"/>
          </p:cNvSpPr>
          <p:nvPr/>
        </p:nvSpPr>
        <p:spPr bwMode="auto">
          <a:xfrm>
            <a:off x="685800" y="4267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证：</a:t>
            </a:r>
            <a:r>
              <a:rPr kumimoji="1" lang="zh-CN" altLang="en-US">
                <a:ea typeface="宋体" pitchFamily="2" charset="-122"/>
              </a:rPr>
              <a:t> </a:t>
            </a:r>
          </a:p>
        </p:txBody>
      </p:sp>
      <p:sp>
        <p:nvSpPr>
          <p:cNvPr id="99343" name="Rectangle 15"/>
          <p:cNvSpPr>
            <a:spLocks noChangeArrowheads="1"/>
          </p:cNvSpPr>
          <p:nvPr/>
        </p:nvSpPr>
        <p:spPr bwMode="auto">
          <a:xfrm>
            <a:off x="1295400" y="45720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将证明由公理</a:t>
            </a:r>
            <a:r>
              <a:rPr kumimoji="1" lang="en-US" altLang="zh-CN" sz="2000" b="1">
                <a:latin typeface="楷体_GB2312" pitchFamily="49" charset="-122"/>
              </a:rPr>
              <a:t>1</a:t>
            </a:r>
            <a:r>
              <a:rPr kumimoji="1" lang="en-US" altLang="zh-CN" sz="2000" b="1"/>
              <a:t>~</a:t>
            </a:r>
            <a:r>
              <a:rPr kumimoji="1" lang="zh-CN" altLang="en-US" sz="2000" b="1">
                <a:latin typeface="楷体_GB2312" pitchFamily="49" charset="-122"/>
              </a:rPr>
              <a:t>公理</a:t>
            </a:r>
            <a:r>
              <a:rPr kumimoji="1" lang="en-US" altLang="zh-CN" sz="2000" b="1">
                <a:latin typeface="楷体_GB2312" pitchFamily="49" charset="-122"/>
              </a:rPr>
              <a:t>4</a:t>
            </a:r>
            <a:r>
              <a:rPr kumimoji="1" lang="zh-CN" altLang="en-US" sz="2000" b="1">
                <a:latin typeface="楷体_GB2312" pitchFamily="49" charset="-122"/>
              </a:rPr>
              <a:t>必可导出存在一个独裁者，从而违反了公理</a:t>
            </a:r>
            <a:r>
              <a:rPr kumimoji="1" lang="en-US" altLang="zh-CN" sz="2000" b="1">
                <a:latin typeface="楷体_GB2312" pitchFamily="49" charset="-122"/>
              </a:rPr>
              <a:t>5 </a:t>
            </a:r>
          </a:p>
        </p:txBody>
      </p:sp>
      <p:sp>
        <p:nvSpPr>
          <p:cNvPr id="99344" name="Rectangle 16"/>
          <p:cNvSpPr>
            <a:spLocks noChangeArrowheads="1"/>
          </p:cNvSpPr>
          <p:nvPr/>
        </p:nvSpPr>
        <p:spPr bwMode="auto">
          <a:xfrm>
            <a:off x="381000" y="4876800"/>
            <a:ext cx="85344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a typeface="宋体" pitchFamily="2" charset="-122"/>
              </a:rPr>
              <a:t>            </a:t>
            </a:r>
            <a:r>
              <a:rPr kumimoji="1" lang="zh-CN" altLang="en-US" sz="2000" b="1">
                <a:latin typeface="楷体_GB2312" pitchFamily="49" charset="-122"/>
              </a:rPr>
              <a:t>首先引入决定性集合的概念。</a:t>
            </a:r>
          </a:p>
          <a:p>
            <a:r>
              <a:rPr kumimoji="1" lang="zh-CN" altLang="en-US" sz="2000" b="1">
                <a:latin typeface="楷体_GB2312" pitchFamily="49" charset="-122"/>
              </a:rPr>
              <a:t>       称</a:t>
            </a:r>
            <a:r>
              <a:rPr kumimoji="1" lang="en-US" altLang="zh-CN" sz="2000" b="1">
                <a:latin typeface="楷体_GB2312" pitchFamily="49" charset="-122"/>
              </a:rPr>
              <a:t>I</a:t>
            </a:r>
            <a:r>
              <a:rPr kumimoji="1" lang="zh-CN" altLang="en-US" sz="2000" b="1">
                <a:latin typeface="楷体_GB2312" pitchFamily="49" charset="-122"/>
              </a:rPr>
              <a:t>的子集</a:t>
            </a:r>
            <a:r>
              <a:rPr kumimoji="1" lang="en-US" altLang="zh-CN" sz="2000" b="1"/>
              <a:t>V</a:t>
            </a:r>
            <a:r>
              <a:rPr kumimoji="1" lang="en-US" altLang="zh-CN" sz="2000" b="1" baseline="-30000"/>
              <a:t>xy</a:t>
            </a:r>
            <a:r>
              <a:rPr kumimoji="1" lang="zh-CN" altLang="en-US" sz="2000" b="1">
                <a:latin typeface="楷体_GB2312" pitchFamily="49" charset="-122"/>
              </a:rPr>
              <a:t>为候选人</a:t>
            </a:r>
            <a:r>
              <a:rPr kumimoji="1" lang="en-US" altLang="zh-CN" sz="2000" b="1">
                <a:latin typeface="楷体_GB2312" pitchFamily="49" charset="-122"/>
              </a:rPr>
              <a:t>x</a:t>
            </a:r>
            <a:r>
              <a:rPr kumimoji="1" lang="zh-CN" altLang="en-US" sz="2000" b="1">
                <a:latin typeface="楷体_GB2312" pitchFamily="49" charset="-122"/>
              </a:rPr>
              <a:t>、</a:t>
            </a:r>
            <a:r>
              <a:rPr kumimoji="1" lang="en-US" altLang="zh-CN" sz="2000" b="1">
                <a:latin typeface="楷体_GB2312" pitchFamily="49" charset="-122"/>
              </a:rPr>
              <a:t>y</a:t>
            </a:r>
            <a:r>
              <a:rPr kumimoji="1" lang="zh-CN" altLang="en-US" sz="2000" b="1">
                <a:latin typeface="楷体_GB2312" pitchFamily="49" charset="-122"/>
              </a:rPr>
              <a:t>的决定性集合，如果由所有</a:t>
            </a:r>
            <a:r>
              <a:rPr kumimoji="1" lang="en-US" altLang="zh-CN" sz="2000" b="1"/>
              <a:t>V</a:t>
            </a:r>
            <a:r>
              <a:rPr kumimoji="1" lang="en-US" altLang="zh-CN" sz="2000" b="1" baseline="-30000"/>
              <a:t>xy</a:t>
            </a:r>
            <a:r>
              <a:rPr kumimoji="1" lang="zh-CN" altLang="en-US" sz="2000" b="1">
                <a:latin typeface="楷体_GB2312" pitchFamily="49" charset="-122"/>
              </a:rPr>
              <a:t>中的</a:t>
            </a:r>
            <a:r>
              <a:rPr kumimoji="1" lang="en-US" altLang="zh-CN" sz="2000" b="1">
                <a:latin typeface="楷体_GB2312" pitchFamily="49" charset="-122"/>
              </a:rPr>
              <a:t>I</a:t>
            </a:r>
          </a:p>
          <a:p>
            <a:r>
              <a:rPr kumimoji="1" lang="en-US" altLang="zh-CN" sz="2000" b="1">
                <a:latin typeface="楷体_GB2312" pitchFamily="49" charset="-122"/>
              </a:rPr>
              <a:t>       </a:t>
            </a:r>
            <a:r>
              <a:rPr kumimoji="1" lang="zh-CN" altLang="en-US" sz="2000" b="1">
                <a:latin typeface="楷体_GB2312" pitchFamily="49" charset="-122"/>
              </a:rPr>
              <a:t>有</a:t>
            </a:r>
            <a:r>
              <a:rPr kumimoji="1" lang="en-US" altLang="zh-CN" sz="2000" b="1">
                <a:latin typeface="楷体_GB2312" pitchFamily="49" charset="-122"/>
              </a:rPr>
              <a:t>(x≥y)</a:t>
            </a:r>
            <a:r>
              <a:rPr kumimoji="1" lang="en-US" altLang="zh-CN" sz="2000" b="1" baseline="-30000">
                <a:latin typeface="楷体_GB2312" pitchFamily="49" charset="-122"/>
              </a:rPr>
              <a:t>i</a:t>
            </a:r>
            <a:r>
              <a:rPr kumimoji="1" lang="zh-CN" altLang="en-US" sz="2000" b="1">
                <a:latin typeface="楷体_GB2312" pitchFamily="49" charset="-122"/>
              </a:rPr>
              <a:t>必可导出</a:t>
            </a:r>
            <a:r>
              <a:rPr kumimoji="1" lang="en-US" altLang="zh-CN" sz="2000" b="1">
                <a:latin typeface="楷体_GB2312" pitchFamily="49" charset="-122"/>
              </a:rPr>
              <a:t>(x≥y)</a:t>
            </a:r>
            <a:r>
              <a:rPr kumimoji="1" lang="zh-CN" altLang="en-US" sz="2000" b="1">
                <a:latin typeface="楷体_GB2312" pitchFamily="49" charset="-122"/>
              </a:rPr>
              <a:t>。</a:t>
            </a:r>
          </a:p>
          <a:p>
            <a:r>
              <a:rPr kumimoji="1" lang="zh-CN" altLang="en-US" sz="2000" b="1">
                <a:latin typeface="楷体_GB2312" pitchFamily="49" charset="-122"/>
              </a:rPr>
              <a:t>       显然决定性集合是必定存在，由公理</a:t>
            </a:r>
            <a:r>
              <a:rPr kumimoji="1" lang="en-US" altLang="zh-CN" sz="2000" b="1">
                <a:latin typeface="楷体_GB2312" pitchFamily="49" charset="-122"/>
              </a:rPr>
              <a:t>2</a:t>
            </a:r>
            <a:r>
              <a:rPr kumimoji="1" lang="zh-CN" altLang="en-US" sz="2000" b="1">
                <a:latin typeface="楷体_GB2312" pitchFamily="49" charset="-122"/>
              </a:rPr>
              <a:t>或实际一次选举得到。</a:t>
            </a:r>
          </a:p>
          <a:p>
            <a:r>
              <a:rPr kumimoji="1" lang="zh-CN" altLang="en-US" sz="2000" b="1">
                <a:latin typeface="楷体_GB2312" pitchFamily="49" charset="-122"/>
              </a:rPr>
              <a:t>       </a:t>
            </a:r>
            <a:r>
              <a:rPr lang="zh-CN" altLang="en-US" sz="2000" b="1">
                <a:latin typeface="楷体_GB2312" pitchFamily="49" charset="-122"/>
              </a:rPr>
              <a:t>找出所有决定性集合中含元素最少的一个，不妨仍记为</a:t>
            </a:r>
            <a:r>
              <a:rPr lang="en-US" altLang="zh-CN" sz="2000" b="1"/>
              <a:t>V</a:t>
            </a:r>
            <a:r>
              <a:rPr lang="en-US" altLang="zh-CN" sz="2000" b="1" baseline="-30000"/>
              <a:t>xy</a:t>
            </a:r>
            <a:r>
              <a:rPr lang="en-US" altLang="zh-CN" b="1"/>
              <a:t> </a:t>
            </a:r>
            <a:r>
              <a:rPr lang="zh-CN" altLang="en-US" sz="2000" b="1"/>
              <a:t>。</a:t>
            </a:r>
            <a:endParaRPr kumimoji="1" lang="zh-CN" altLang="en-US" sz="2000" b="1"/>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500" fill="hold"/>
                                        <p:tgtEl>
                                          <p:spTgt spid="99330"/>
                                        </p:tgtEl>
                                        <p:attrNameLst>
                                          <p:attrName>ppt_x</p:attrName>
                                        </p:attrNameLst>
                                      </p:cBhvr>
                                      <p:tavLst>
                                        <p:tav tm="0">
                                          <p:val>
                                            <p:strVal val="#ppt_x"/>
                                          </p:val>
                                        </p:tav>
                                        <p:tav tm="100000">
                                          <p:val>
                                            <p:strVal val="#ppt_x"/>
                                          </p:val>
                                        </p:tav>
                                      </p:tavLst>
                                    </p:anim>
                                    <p:anim calcmode="lin" valueType="num">
                                      <p:cBhvr>
                                        <p:cTn id="8" dur="500" fill="hold"/>
                                        <p:tgtEl>
                                          <p:spTgt spid="99330"/>
                                        </p:tgtEl>
                                        <p:attrNameLst>
                                          <p:attrName>ppt_y</p:attrName>
                                        </p:attrNameLst>
                                      </p:cBhvr>
                                      <p:tavLst>
                                        <p:tav tm="0">
                                          <p:val>
                                            <p:strVal val="#ppt_y-#ppt_h/2"/>
                                          </p:val>
                                        </p:tav>
                                        <p:tav tm="100000">
                                          <p:val>
                                            <p:strVal val="#ppt_y"/>
                                          </p:val>
                                        </p:tav>
                                      </p:tavLst>
                                    </p:anim>
                                    <p:anim calcmode="lin" valueType="num">
                                      <p:cBhvr>
                                        <p:cTn id="9" dur="500" fill="hold"/>
                                        <p:tgtEl>
                                          <p:spTgt spid="99330"/>
                                        </p:tgtEl>
                                        <p:attrNameLst>
                                          <p:attrName>ppt_w</p:attrName>
                                        </p:attrNameLst>
                                      </p:cBhvr>
                                      <p:tavLst>
                                        <p:tav tm="0">
                                          <p:val>
                                            <p:strVal val="#ppt_w"/>
                                          </p:val>
                                        </p:tav>
                                        <p:tav tm="100000">
                                          <p:val>
                                            <p:strVal val="#ppt_w"/>
                                          </p:val>
                                        </p:tav>
                                      </p:tavLst>
                                    </p:anim>
                                    <p:anim calcmode="lin" valueType="num">
                                      <p:cBhvr>
                                        <p:cTn id="10" dur="500" fill="hold"/>
                                        <p:tgtEl>
                                          <p:spTgt spid="993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99331"/>
                                        </p:tgtEl>
                                        <p:attrNameLst>
                                          <p:attrName>style.visibility</p:attrName>
                                        </p:attrNameLst>
                                      </p:cBhvr>
                                      <p:to>
                                        <p:strVal val="visible"/>
                                      </p:to>
                                    </p:set>
                                    <p:animEffect transition="in" filter="barn(outVertical)">
                                      <p:cBhvr>
                                        <p:cTn id="15" dur="500"/>
                                        <p:tgtEl>
                                          <p:spTgt spid="99331"/>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9332"/>
                                        </p:tgtEl>
                                        <p:attrNameLst>
                                          <p:attrName>style.visibility</p:attrName>
                                        </p:attrNameLst>
                                      </p:cBhvr>
                                      <p:to>
                                        <p:strVal val="visible"/>
                                      </p:to>
                                    </p:set>
                                    <p:animEffect transition="in" filter="wipe(left)">
                                      <p:cBhvr>
                                        <p:cTn id="20" dur="500"/>
                                        <p:tgtEl>
                                          <p:spTgt spid="99332"/>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5"/>
                                        </p:tgtEl>
                                        <p:attrNameLst>
                                          <p:attrName>style.visibility</p:attrName>
                                        </p:attrNameLst>
                                      </p:cBhvr>
                                      <p:to>
                                        <p:strVal val="visible"/>
                                      </p:to>
                                    </p:set>
                                    <p:anim calcmode="lin" valueType="num">
                                      <p:cBhvr additive="base">
                                        <p:cTn id="25" dur="500" fill="hold"/>
                                        <p:tgtEl>
                                          <p:spTgt spid="99335"/>
                                        </p:tgtEl>
                                        <p:attrNameLst>
                                          <p:attrName>ppt_x</p:attrName>
                                        </p:attrNameLst>
                                      </p:cBhvr>
                                      <p:tavLst>
                                        <p:tav tm="0">
                                          <p:val>
                                            <p:strVal val="0-#ppt_w/2"/>
                                          </p:val>
                                        </p:tav>
                                        <p:tav tm="100000">
                                          <p:val>
                                            <p:strVal val="#ppt_x"/>
                                          </p:val>
                                        </p:tav>
                                      </p:tavLst>
                                    </p:anim>
                                    <p:anim calcmode="lin" valueType="num">
                                      <p:cBhvr additive="base">
                                        <p:cTn id="26" dur="500" fill="hold"/>
                                        <p:tgtEl>
                                          <p:spTgt spid="993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99336"/>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5" name="drumroll.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9340"/>
                                        </p:tgtEl>
                                        <p:attrNameLst>
                                          <p:attrName>style.visibility</p:attrName>
                                        </p:attrNameLst>
                                      </p:cBhvr>
                                      <p:to>
                                        <p:strVal val="visible"/>
                                      </p:to>
                                    </p:set>
                                    <p:anim calcmode="lin" valueType="num">
                                      <p:cBhvr>
                                        <p:cTn id="34" dur="500" fill="hold"/>
                                        <p:tgtEl>
                                          <p:spTgt spid="99340"/>
                                        </p:tgtEl>
                                        <p:attrNameLst>
                                          <p:attrName>ppt_w</p:attrName>
                                        </p:attrNameLst>
                                      </p:cBhvr>
                                      <p:tavLst>
                                        <p:tav tm="0">
                                          <p:val>
                                            <p:fltVal val="0"/>
                                          </p:val>
                                        </p:tav>
                                        <p:tav tm="100000">
                                          <p:val>
                                            <p:strVal val="#ppt_w"/>
                                          </p:val>
                                        </p:tav>
                                      </p:tavLst>
                                    </p:anim>
                                    <p:anim calcmode="lin" valueType="num">
                                      <p:cBhvr>
                                        <p:cTn id="35" dur="500" fill="hold"/>
                                        <p:tgtEl>
                                          <p:spTgt spid="9934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2" name="cashreg.wav"/>
                                        </p:tgtEl>
                                      </p:cMediaNode>
                                    </p:audio>
                                  </p:subTnLst>
                                </p:cTn>
                              </p:par>
                            </p:childTnLst>
                          </p:cTn>
                        </p:par>
                        <p:par>
                          <p:cTn id="36" fill="hold" nodeType="afterGroup">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99341"/>
                                        </p:tgtEl>
                                        <p:attrNameLst>
                                          <p:attrName>style.visibility</p:attrName>
                                        </p:attrNameLst>
                                      </p:cBhvr>
                                      <p:to>
                                        <p:strVal val="visible"/>
                                      </p:to>
                                    </p:set>
                                    <p:animEffect transition="in" filter="barn(outVertical)">
                                      <p:cBhvr>
                                        <p:cTn id="39" dur="500"/>
                                        <p:tgtEl>
                                          <p:spTgt spid="99341"/>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9342"/>
                                        </p:tgtEl>
                                        <p:attrNameLst>
                                          <p:attrName>style.visibility</p:attrName>
                                        </p:attrNameLst>
                                      </p:cBhvr>
                                      <p:to>
                                        <p:strVal val="visible"/>
                                      </p:to>
                                    </p:set>
                                    <p:anim calcmode="lin" valueType="num">
                                      <p:cBhvr additive="base">
                                        <p:cTn id="44" dur="500" fill="hold"/>
                                        <p:tgtEl>
                                          <p:spTgt spid="99342"/>
                                        </p:tgtEl>
                                        <p:attrNameLst>
                                          <p:attrName>ppt_x</p:attrName>
                                        </p:attrNameLst>
                                      </p:cBhvr>
                                      <p:tavLst>
                                        <p:tav tm="0">
                                          <p:val>
                                            <p:strVal val="0-#ppt_w/2"/>
                                          </p:val>
                                        </p:tav>
                                        <p:tav tm="100000">
                                          <p:val>
                                            <p:strVal val="#ppt_x"/>
                                          </p:val>
                                        </p:tav>
                                      </p:tavLst>
                                    </p:anim>
                                    <p:anim calcmode="lin" valueType="num">
                                      <p:cBhvr additive="base">
                                        <p:cTn id="45" dur="500" fill="hold"/>
                                        <p:tgtEl>
                                          <p:spTgt spid="99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4" name="whoosh.wav"/>
                                        </p:tgtEl>
                                      </p:cMediaNode>
                                    </p:audio>
                                  </p:subTnLst>
                                </p:cTn>
                              </p:par>
                            </p:childTnLst>
                          </p:cTn>
                        </p:par>
                        <p:par>
                          <p:cTn id="46" fill="hold" nodeType="afterGroup">
                            <p:stCondLst>
                              <p:cond delay="500"/>
                            </p:stCondLst>
                            <p:childTnLst>
                              <p:par>
                                <p:cTn id="47" presetID="17" presetClass="entr" presetSubtype="4" fill="hold" grpId="0" nodeType="afterEffect">
                                  <p:stCondLst>
                                    <p:cond delay="0"/>
                                  </p:stCondLst>
                                  <p:childTnLst>
                                    <p:set>
                                      <p:cBhvr>
                                        <p:cTn id="48" dur="1" fill="hold">
                                          <p:stCondLst>
                                            <p:cond delay="0"/>
                                          </p:stCondLst>
                                        </p:cTn>
                                        <p:tgtEl>
                                          <p:spTgt spid="99343"/>
                                        </p:tgtEl>
                                        <p:attrNameLst>
                                          <p:attrName>style.visibility</p:attrName>
                                        </p:attrNameLst>
                                      </p:cBhvr>
                                      <p:to>
                                        <p:strVal val="visible"/>
                                      </p:to>
                                    </p:set>
                                    <p:anim calcmode="lin" valueType="num">
                                      <p:cBhvr>
                                        <p:cTn id="49" dur="500" fill="hold"/>
                                        <p:tgtEl>
                                          <p:spTgt spid="99343"/>
                                        </p:tgtEl>
                                        <p:attrNameLst>
                                          <p:attrName>ppt_x</p:attrName>
                                        </p:attrNameLst>
                                      </p:cBhvr>
                                      <p:tavLst>
                                        <p:tav tm="0">
                                          <p:val>
                                            <p:strVal val="#ppt_x"/>
                                          </p:val>
                                        </p:tav>
                                        <p:tav tm="100000">
                                          <p:val>
                                            <p:strVal val="#ppt_x"/>
                                          </p:val>
                                        </p:tav>
                                      </p:tavLst>
                                    </p:anim>
                                    <p:anim calcmode="lin" valueType="num">
                                      <p:cBhvr>
                                        <p:cTn id="50" dur="500" fill="hold"/>
                                        <p:tgtEl>
                                          <p:spTgt spid="99343"/>
                                        </p:tgtEl>
                                        <p:attrNameLst>
                                          <p:attrName>ppt_y</p:attrName>
                                        </p:attrNameLst>
                                      </p:cBhvr>
                                      <p:tavLst>
                                        <p:tav tm="0">
                                          <p:val>
                                            <p:strVal val="#ppt_y+#ppt_h/2"/>
                                          </p:val>
                                        </p:tav>
                                        <p:tav tm="100000">
                                          <p:val>
                                            <p:strVal val="#ppt_y"/>
                                          </p:val>
                                        </p:tav>
                                      </p:tavLst>
                                    </p:anim>
                                    <p:anim calcmode="lin" valueType="num">
                                      <p:cBhvr>
                                        <p:cTn id="51" dur="500" fill="hold"/>
                                        <p:tgtEl>
                                          <p:spTgt spid="99343"/>
                                        </p:tgtEl>
                                        <p:attrNameLst>
                                          <p:attrName>ppt_w</p:attrName>
                                        </p:attrNameLst>
                                      </p:cBhvr>
                                      <p:tavLst>
                                        <p:tav tm="0">
                                          <p:val>
                                            <p:strVal val="#ppt_w"/>
                                          </p:val>
                                        </p:tav>
                                        <p:tav tm="100000">
                                          <p:val>
                                            <p:strVal val="#ppt_w"/>
                                          </p:val>
                                        </p:tav>
                                      </p:tavLst>
                                    </p:anim>
                                    <p:anim calcmode="lin" valueType="num">
                                      <p:cBhvr>
                                        <p:cTn id="52" dur="500" fill="hold"/>
                                        <p:tgtEl>
                                          <p:spTgt spid="993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7"/>
                                            </p:cond>
                                          </p:stCondLst>
                                          <p:endCondLst>
                                            <p:cond evt="onStopAudio" delay="0">
                                              <p:tgtEl>
                                                <p:sldTgt/>
                                              </p:tgtEl>
                                            </p:cond>
                                          </p:endCondLst>
                                        </p:cTn>
                                        <p:tgtEl>
                                          <p:sndTgt r:embed="rId4"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99344"/>
                                        </p:tgtEl>
                                        <p:attrNameLst>
                                          <p:attrName>style.visibility</p:attrName>
                                        </p:attrNameLst>
                                      </p:cBhvr>
                                      <p:to>
                                        <p:strVal val="visible"/>
                                      </p:to>
                                    </p:set>
                                    <p:animEffect transition="in" filter="barn(outVertical)">
                                      <p:cBhvr>
                                        <p:cTn id="57" dur="500"/>
                                        <p:tgtEl>
                                          <p:spTgt spid="99344"/>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autoUpdateAnimBg="0"/>
      <p:bldP spid="99331" grpId="0" autoUpdateAnimBg="0"/>
      <p:bldP spid="99335" grpId="0" autoUpdateAnimBg="0"/>
      <p:bldP spid="99340" grpId="0" animBg="1" autoUpdateAnimBg="0"/>
      <p:bldP spid="99341" grpId="0" autoUpdateAnimBg="0"/>
      <p:bldP spid="99342" grpId="0" autoUpdateAnimBg="0"/>
      <p:bldP spid="99343" grpId="0" autoUpdateAnimBg="0"/>
      <p:bldP spid="9934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2" name="Text Box 54"/>
          <p:cNvSpPr txBox="1">
            <a:spLocks noChangeArrowheads="1"/>
          </p:cNvSpPr>
          <p:nvPr/>
        </p:nvSpPr>
        <p:spPr bwMode="auto">
          <a:xfrm>
            <a:off x="228600" y="1524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rPr>
              <a:t>其他类似可推出的结果 ： </a:t>
            </a:r>
          </a:p>
        </p:txBody>
      </p:sp>
      <p:sp>
        <p:nvSpPr>
          <p:cNvPr id="27704" name="Rectangle 56"/>
          <p:cNvSpPr>
            <a:spLocks noChangeArrowheads="1"/>
          </p:cNvSpPr>
          <p:nvPr/>
        </p:nvSpPr>
        <p:spPr bwMode="auto">
          <a:xfrm>
            <a:off x="228600" y="762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命题</a:t>
            </a:r>
            <a:r>
              <a:rPr kumimoji="1" lang="en-US" altLang="zh-CN" sz="2000" b="1">
                <a:solidFill>
                  <a:srgbClr val="008000"/>
                </a:solidFill>
              </a:rPr>
              <a:t>11.1</a:t>
            </a:r>
            <a:r>
              <a:rPr kumimoji="1" lang="en-US" altLang="zh-CN" b="1"/>
              <a:t>  </a:t>
            </a:r>
            <a:r>
              <a:rPr kumimoji="1" lang="zh-CN" altLang="en-US" b="1"/>
              <a:t>任一</a:t>
            </a:r>
            <a:r>
              <a:rPr kumimoji="1" lang="en-US" altLang="zh-CN" b="1"/>
              <a:t>6</a:t>
            </a:r>
            <a:r>
              <a:rPr kumimoji="1" lang="zh-CN" altLang="en-US" b="1"/>
              <a:t>阶</a:t>
            </a:r>
            <a:r>
              <a:rPr kumimoji="1" lang="en-US" altLang="zh-CN" b="1"/>
              <a:t>2</a:t>
            </a:r>
            <a:r>
              <a:rPr kumimoji="1" lang="zh-CN" altLang="en-US" b="1"/>
              <a:t>色完全图中至少含有两个</a:t>
            </a:r>
            <a:r>
              <a:rPr kumimoji="1" lang="en-US" altLang="zh-CN" b="1"/>
              <a:t>3</a:t>
            </a:r>
            <a:r>
              <a:rPr kumimoji="1" lang="zh-CN" altLang="en-US" b="1"/>
              <a:t>阶单色完全图。</a:t>
            </a:r>
            <a:r>
              <a:rPr kumimoji="1" lang="zh-CN" altLang="en-US">
                <a:ea typeface="宋体" pitchFamily="2" charset="-122"/>
              </a:rPr>
              <a:t> </a:t>
            </a:r>
          </a:p>
        </p:txBody>
      </p:sp>
      <p:sp>
        <p:nvSpPr>
          <p:cNvPr id="27705" name="Rectangle 57"/>
          <p:cNvSpPr>
            <a:spLocks noChangeArrowheads="1"/>
          </p:cNvSpPr>
          <p:nvPr/>
        </p:nvSpPr>
        <p:spPr bwMode="auto">
          <a:xfrm>
            <a:off x="228600" y="12192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hlink"/>
                </a:solidFill>
                <a:latin typeface="楷体_GB2312" pitchFamily="49" charset="-122"/>
              </a:rPr>
              <a:t>证明</a:t>
            </a:r>
            <a:r>
              <a:rPr kumimoji="1" lang="zh-CN" altLang="en-US" b="1">
                <a:latin typeface="楷体_GB2312" pitchFamily="49" charset="-122"/>
              </a:rPr>
              <a:t>：前面证明必存在</a:t>
            </a:r>
            <a:r>
              <a:rPr kumimoji="1" lang="en-US" altLang="zh-CN" b="1">
                <a:latin typeface="楷体_GB2312" pitchFamily="49" charset="-122"/>
              </a:rPr>
              <a:t>3</a:t>
            </a:r>
            <a:r>
              <a:rPr kumimoji="1" lang="zh-CN" altLang="en-US" b="1">
                <a:latin typeface="楷体_GB2312" pitchFamily="49" charset="-122"/>
              </a:rPr>
              <a:t>阶单色完全图，不妨设</a:t>
            </a:r>
            <a:r>
              <a:rPr kumimoji="1" lang="en-US" altLang="zh-CN" b="1">
                <a:latin typeface="楷体_GB2312" pitchFamily="49" charset="-122"/>
              </a:rPr>
              <a:t>υ</a:t>
            </a:r>
            <a:r>
              <a:rPr kumimoji="1" lang="en-US" altLang="zh-CN" b="1" baseline="-30000">
                <a:latin typeface="楷体_GB2312" pitchFamily="49" charset="-122"/>
              </a:rPr>
              <a:t>1</a:t>
            </a:r>
            <a:r>
              <a:rPr kumimoji="1" lang="en-US" altLang="zh-CN" b="1">
                <a:latin typeface="楷体_GB2312" pitchFamily="49" charset="-122"/>
              </a:rPr>
              <a:t>υ</a:t>
            </a:r>
            <a:r>
              <a:rPr kumimoji="1" lang="en-US" altLang="zh-CN" b="1" baseline="-30000">
                <a:latin typeface="楷体_GB2312" pitchFamily="49" charset="-122"/>
              </a:rPr>
              <a:t>2</a:t>
            </a:r>
            <a:r>
              <a:rPr kumimoji="1" lang="en-US" altLang="zh-CN" b="1">
                <a:latin typeface="楷体_GB2312" pitchFamily="49" charset="-122"/>
              </a:rPr>
              <a:t>υ</a:t>
            </a:r>
            <a:r>
              <a:rPr kumimoji="1" lang="en-US" altLang="zh-CN" b="1" baseline="-30000">
                <a:latin typeface="楷体_GB2312" pitchFamily="49" charset="-122"/>
              </a:rPr>
              <a:t>3</a:t>
            </a:r>
            <a:r>
              <a:rPr kumimoji="1" lang="en-US" altLang="zh-CN" b="1">
                <a:latin typeface="楷体_GB2312" pitchFamily="49" charset="-122"/>
              </a:rPr>
              <a:t>   </a:t>
            </a:r>
          </a:p>
          <a:p>
            <a:r>
              <a:rPr kumimoji="1" lang="en-US" altLang="zh-CN" b="1">
                <a:latin typeface="楷体_GB2312" pitchFamily="49" charset="-122"/>
              </a:rPr>
              <a:t>      </a:t>
            </a:r>
            <a:r>
              <a:rPr kumimoji="1" lang="zh-CN" altLang="en-US" b="1">
                <a:latin typeface="楷体_GB2312" pitchFamily="49" charset="-122"/>
              </a:rPr>
              <a:t>为红色完全图</a:t>
            </a:r>
          </a:p>
        </p:txBody>
      </p:sp>
      <p:sp>
        <p:nvSpPr>
          <p:cNvPr id="27706" name="Rectangle 58"/>
          <p:cNvSpPr>
            <a:spLocks noChangeArrowheads="1"/>
          </p:cNvSpPr>
          <p:nvPr/>
        </p:nvSpPr>
        <p:spPr bwMode="auto">
          <a:xfrm>
            <a:off x="1143000" y="405447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υ</a:t>
            </a:r>
            <a:r>
              <a:rPr kumimoji="1" lang="en-US" altLang="zh-CN" b="1" baseline="-30000"/>
              <a:t>1</a:t>
            </a:r>
            <a:r>
              <a:rPr kumimoji="1" lang="en-US" altLang="zh-CN" b="1"/>
              <a:t>υ</a:t>
            </a:r>
            <a:r>
              <a:rPr kumimoji="1" lang="en-US" altLang="zh-CN" b="1" baseline="-30000"/>
              <a:t>5</a:t>
            </a:r>
            <a:r>
              <a:rPr kumimoji="1" lang="zh-CN" altLang="en-US" b="1"/>
              <a:t>、</a:t>
            </a:r>
            <a:r>
              <a:rPr kumimoji="1" lang="en-US" altLang="zh-CN" b="1"/>
              <a:t>υ</a:t>
            </a:r>
            <a:r>
              <a:rPr kumimoji="1" lang="en-US" altLang="zh-CN" b="1" baseline="-30000"/>
              <a:t>2</a:t>
            </a:r>
            <a:r>
              <a:rPr kumimoji="1" lang="en-US" altLang="zh-CN" b="1"/>
              <a:t>υ</a:t>
            </a:r>
            <a:r>
              <a:rPr kumimoji="1" lang="en-US" altLang="zh-CN" b="1" baseline="-30000"/>
              <a:t>5</a:t>
            </a:r>
            <a:r>
              <a:rPr kumimoji="1" lang="zh-CN" altLang="en-US" b="1"/>
              <a:t>、</a:t>
            </a:r>
            <a:r>
              <a:rPr kumimoji="1" lang="en-US" altLang="zh-CN" b="1"/>
              <a:t>υ</a:t>
            </a:r>
            <a:r>
              <a:rPr kumimoji="1" lang="en-US" altLang="zh-CN" b="1" baseline="-30000"/>
              <a:t>3</a:t>
            </a:r>
            <a:r>
              <a:rPr kumimoji="1" lang="en-US" altLang="zh-CN" b="1"/>
              <a:t>υ</a:t>
            </a:r>
            <a:r>
              <a:rPr kumimoji="1" lang="en-US" altLang="zh-CN" b="1" baseline="-30000"/>
              <a:t>5</a:t>
            </a:r>
            <a:r>
              <a:rPr kumimoji="1" lang="zh-CN" altLang="en-US" b="1"/>
              <a:t>中至少有两条黑色、故</a:t>
            </a:r>
            <a:r>
              <a:rPr kumimoji="1" lang="en-US" altLang="zh-CN" b="1"/>
              <a:t>υ</a:t>
            </a:r>
            <a:r>
              <a:rPr kumimoji="1" lang="en-US" altLang="zh-CN" b="1" baseline="-30000"/>
              <a:t>1</a:t>
            </a:r>
            <a:r>
              <a:rPr kumimoji="1" lang="en-US" altLang="zh-CN" b="1"/>
              <a:t>υ</a:t>
            </a:r>
            <a:r>
              <a:rPr kumimoji="1" lang="en-US" altLang="zh-CN" b="1" baseline="-30000"/>
              <a:t>5</a:t>
            </a:r>
          </a:p>
          <a:p>
            <a:r>
              <a:rPr kumimoji="1" lang="zh-CN" altLang="en-US" b="1"/>
              <a:t>与</a:t>
            </a:r>
            <a:r>
              <a:rPr kumimoji="1" lang="en-US" altLang="zh-CN" b="1"/>
              <a:t>υ</a:t>
            </a:r>
            <a:r>
              <a:rPr kumimoji="1" lang="en-US" altLang="zh-CN" b="1" baseline="-30000"/>
              <a:t>2</a:t>
            </a:r>
            <a:r>
              <a:rPr kumimoji="1" lang="en-US" altLang="zh-CN" b="1"/>
              <a:t>υ</a:t>
            </a:r>
            <a:r>
              <a:rPr kumimoji="1" lang="en-US" altLang="zh-CN" b="1" baseline="-30000"/>
              <a:t>5</a:t>
            </a:r>
            <a:r>
              <a:rPr kumimoji="1" lang="zh-CN" altLang="en-US" b="1"/>
              <a:t>中至少有一条是黑色</a:t>
            </a:r>
          </a:p>
        </p:txBody>
      </p:sp>
      <p:grpSp>
        <p:nvGrpSpPr>
          <p:cNvPr id="27771" name="Group 123"/>
          <p:cNvGrpSpPr>
            <a:grpSpLocks/>
          </p:cNvGrpSpPr>
          <p:nvPr/>
        </p:nvGrpSpPr>
        <p:grpSpPr bwMode="auto">
          <a:xfrm>
            <a:off x="1143000" y="2133600"/>
            <a:ext cx="7772400" cy="990600"/>
            <a:chOff x="720" y="1344"/>
            <a:chExt cx="4896" cy="624"/>
          </a:xfrm>
        </p:grpSpPr>
        <p:sp>
          <p:nvSpPr>
            <p:cNvPr id="27727" name="Rectangle 79"/>
            <p:cNvSpPr>
              <a:spLocks noChangeArrowheads="1"/>
            </p:cNvSpPr>
            <p:nvPr/>
          </p:nvSpPr>
          <p:spPr bwMode="auto">
            <a:xfrm>
              <a:off x="720" y="1344"/>
              <a:ext cx="4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若</a:t>
              </a:r>
              <a:r>
                <a:rPr kumimoji="1" lang="en-US" altLang="zh-CN" b="1"/>
                <a:t>υ</a:t>
              </a:r>
              <a:r>
                <a:rPr kumimoji="1" lang="en-US" altLang="zh-CN" b="1" baseline="-30000"/>
                <a:t>4</a:t>
              </a:r>
              <a:r>
                <a:rPr kumimoji="1" lang="en-US" altLang="zh-CN" b="1"/>
                <a:t>υ</a:t>
              </a:r>
              <a:r>
                <a:rPr kumimoji="1" lang="en-US" altLang="zh-CN" b="1" baseline="-30000"/>
                <a:t>5</a:t>
              </a:r>
              <a:r>
                <a:rPr kumimoji="1" lang="en-US" altLang="zh-CN" b="1"/>
                <a:t>υ</a:t>
              </a:r>
              <a:r>
                <a:rPr kumimoji="1" lang="en-US" altLang="zh-CN" b="1" baseline="-30000"/>
                <a:t>6</a:t>
              </a:r>
              <a:r>
                <a:rPr kumimoji="1" lang="zh-CN" altLang="en-US" b="1"/>
                <a:t>也是红色三角形，命题已得证</a:t>
              </a:r>
              <a:r>
                <a:rPr kumimoji="1" lang="zh-CN" altLang="en-US">
                  <a:ea typeface="宋体" pitchFamily="2" charset="-122"/>
                </a:rPr>
                <a:t> </a:t>
              </a:r>
            </a:p>
          </p:txBody>
        </p:sp>
        <p:sp>
          <p:nvSpPr>
            <p:cNvPr id="27728" name="Rectangle 80"/>
            <p:cNvSpPr>
              <a:spLocks noChangeArrowheads="1"/>
            </p:cNvSpPr>
            <p:nvPr/>
          </p:nvSpPr>
          <p:spPr bwMode="auto">
            <a:xfrm>
              <a:off x="720" y="1680"/>
              <a:ext cx="4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故至少一边与</a:t>
              </a:r>
              <a:r>
                <a:rPr kumimoji="1" lang="en-US" altLang="zh-CN" b="1"/>
                <a:t>υ</a:t>
              </a:r>
              <a:r>
                <a:rPr kumimoji="1" lang="en-US" altLang="zh-CN" b="1" baseline="-30000"/>
                <a:t>1</a:t>
              </a:r>
              <a:r>
                <a:rPr kumimoji="1" lang="en-US" altLang="zh-CN" b="1"/>
                <a:t>υ</a:t>
              </a:r>
              <a:r>
                <a:rPr kumimoji="1" lang="en-US" altLang="zh-CN" b="1" baseline="-30000"/>
                <a:t>2</a:t>
              </a:r>
              <a:r>
                <a:rPr kumimoji="1" lang="en-US" altLang="zh-CN" b="1"/>
                <a:t>υ</a:t>
              </a:r>
              <a:r>
                <a:rPr kumimoji="1" lang="en-US" altLang="zh-CN" b="1" baseline="-30000"/>
                <a:t>3</a:t>
              </a:r>
              <a:r>
                <a:rPr kumimoji="1" lang="zh-CN" altLang="en-US" b="1"/>
                <a:t>的边异色，不妨设</a:t>
              </a:r>
              <a:r>
                <a:rPr kumimoji="1" lang="en-US" altLang="zh-CN" b="1"/>
                <a:t>υ</a:t>
              </a:r>
              <a:r>
                <a:rPr kumimoji="1" lang="en-US" altLang="zh-CN" b="1" baseline="-30000"/>
                <a:t>4</a:t>
              </a:r>
              <a:r>
                <a:rPr kumimoji="1" lang="en-US" altLang="zh-CN" b="1"/>
                <a:t>υ</a:t>
              </a:r>
              <a:r>
                <a:rPr kumimoji="1" lang="en-US" altLang="zh-CN" b="1" baseline="-30000"/>
                <a:t>5</a:t>
              </a:r>
              <a:r>
                <a:rPr kumimoji="1" lang="zh-CN" altLang="en-US" b="1"/>
                <a:t>黑色</a:t>
              </a:r>
            </a:p>
          </p:txBody>
        </p:sp>
      </p:grpSp>
      <p:sp>
        <p:nvSpPr>
          <p:cNvPr id="27739" name="Rectangle 91"/>
          <p:cNvSpPr>
            <a:spLocks noChangeArrowheads="1"/>
          </p:cNvSpPr>
          <p:nvPr/>
        </p:nvSpPr>
        <p:spPr bwMode="auto">
          <a:xfrm>
            <a:off x="1143000" y="32004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υ</a:t>
            </a:r>
            <a:r>
              <a:rPr kumimoji="1" lang="en-US" altLang="zh-CN" b="1" baseline="-30000"/>
              <a:t>1</a:t>
            </a:r>
            <a:r>
              <a:rPr kumimoji="1" lang="en-US" altLang="zh-CN" b="1"/>
              <a:t>υ</a:t>
            </a:r>
            <a:r>
              <a:rPr kumimoji="1" lang="en-US" altLang="zh-CN" b="1" baseline="-30000"/>
              <a:t>4</a:t>
            </a:r>
            <a:r>
              <a:rPr kumimoji="1" lang="zh-CN" altLang="en-US" b="1"/>
              <a:t>、</a:t>
            </a:r>
            <a:r>
              <a:rPr kumimoji="1" lang="en-US" altLang="zh-CN" b="1"/>
              <a:t>υ</a:t>
            </a:r>
            <a:r>
              <a:rPr kumimoji="1" lang="en-US" altLang="zh-CN" b="1" baseline="-30000"/>
              <a:t>2</a:t>
            </a:r>
            <a:r>
              <a:rPr kumimoji="1" lang="en-US" altLang="zh-CN" b="1"/>
              <a:t>υ</a:t>
            </a:r>
            <a:r>
              <a:rPr kumimoji="1" lang="en-US" altLang="zh-CN" b="1" baseline="-30000"/>
              <a:t>4</a:t>
            </a:r>
            <a:r>
              <a:rPr kumimoji="1" lang="zh-CN" altLang="en-US" b="1"/>
              <a:t>、</a:t>
            </a:r>
            <a:r>
              <a:rPr kumimoji="1" lang="en-US" altLang="zh-CN" b="1"/>
              <a:t>υ</a:t>
            </a:r>
            <a:r>
              <a:rPr kumimoji="1" lang="en-US" altLang="zh-CN" b="1" baseline="-30000"/>
              <a:t>3</a:t>
            </a:r>
            <a:r>
              <a:rPr kumimoji="1" lang="en-US" altLang="zh-CN" b="1"/>
              <a:t>υ</a:t>
            </a:r>
            <a:r>
              <a:rPr kumimoji="1" lang="en-US" altLang="zh-CN" b="1" baseline="-30000"/>
              <a:t>4</a:t>
            </a:r>
            <a:r>
              <a:rPr kumimoji="1" lang="zh-CN" altLang="en-US" b="1"/>
              <a:t>至少应有两条黑色，不妨设</a:t>
            </a:r>
          </a:p>
          <a:p>
            <a:r>
              <a:rPr kumimoji="1" lang="en-US" altLang="zh-CN" b="1"/>
              <a:t>υ</a:t>
            </a:r>
            <a:r>
              <a:rPr kumimoji="1" lang="en-US" altLang="zh-CN" b="1" baseline="-30000"/>
              <a:t>1</a:t>
            </a:r>
            <a:r>
              <a:rPr kumimoji="1" lang="en-US" altLang="zh-CN" b="1"/>
              <a:t>υ</a:t>
            </a:r>
            <a:r>
              <a:rPr kumimoji="1" lang="en-US" altLang="zh-CN" b="1" baseline="-30000"/>
              <a:t>4 </a:t>
            </a:r>
            <a:r>
              <a:rPr kumimoji="1" lang="zh-CN" altLang="en-US" b="1"/>
              <a:t>、</a:t>
            </a:r>
            <a:r>
              <a:rPr kumimoji="1" lang="en-US" altLang="zh-CN" b="1"/>
              <a:t>υ</a:t>
            </a:r>
            <a:r>
              <a:rPr kumimoji="1" lang="en-US" altLang="zh-CN" b="1" baseline="-30000"/>
              <a:t>2</a:t>
            </a:r>
            <a:r>
              <a:rPr kumimoji="1" lang="en-US" altLang="zh-CN" b="1"/>
              <a:t>υ</a:t>
            </a:r>
            <a:r>
              <a:rPr kumimoji="1" lang="en-US" altLang="zh-CN" b="1" baseline="-30000"/>
              <a:t>4</a:t>
            </a:r>
            <a:r>
              <a:rPr kumimoji="1" lang="en-US" altLang="zh-CN" b="1"/>
              <a:t> </a:t>
            </a:r>
            <a:r>
              <a:rPr kumimoji="1" lang="zh-CN" altLang="en-US" b="1"/>
              <a:t>黑色</a:t>
            </a:r>
          </a:p>
        </p:txBody>
      </p:sp>
      <p:sp>
        <p:nvSpPr>
          <p:cNvPr id="27752" name="Rectangle 104"/>
          <p:cNvSpPr>
            <a:spLocks noChangeArrowheads="1"/>
          </p:cNvSpPr>
          <p:nvPr/>
        </p:nvSpPr>
        <p:spPr bwMode="auto">
          <a:xfrm>
            <a:off x="1143000" y="51054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所以存在第二个</a:t>
            </a:r>
            <a:r>
              <a:rPr kumimoji="1" lang="en-US" altLang="zh-CN" b="1"/>
              <a:t>3</a:t>
            </a:r>
            <a:r>
              <a:rPr kumimoji="1" lang="zh-CN" altLang="en-US" b="1"/>
              <a:t>阶单色完全图。</a:t>
            </a:r>
          </a:p>
        </p:txBody>
      </p:sp>
      <p:grpSp>
        <p:nvGrpSpPr>
          <p:cNvPr id="27753" name="Group 105"/>
          <p:cNvGrpSpPr>
            <a:grpSpLocks/>
          </p:cNvGrpSpPr>
          <p:nvPr/>
        </p:nvGrpSpPr>
        <p:grpSpPr bwMode="auto">
          <a:xfrm>
            <a:off x="6477000" y="4535488"/>
            <a:ext cx="2587625" cy="2246312"/>
            <a:chOff x="1938" y="1440"/>
            <a:chExt cx="2185" cy="1885"/>
          </a:xfrm>
        </p:grpSpPr>
        <p:sp>
          <p:nvSpPr>
            <p:cNvPr id="27754" name="Rectangle 106"/>
            <p:cNvSpPr>
              <a:spLocks noChangeArrowheads="1"/>
            </p:cNvSpPr>
            <p:nvPr/>
          </p:nvSpPr>
          <p:spPr bwMode="auto">
            <a:xfrm>
              <a:off x="2281" y="1440"/>
              <a:ext cx="563" cy="38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2</a:t>
              </a:r>
              <a:r>
                <a:rPr lang="en-US" altLang="zh-CN"/>
                <a:t> </a:t>
              </a:r>
            </a:p>
          </p:txBody>
        </p:sp>
        <p:sp>
          <p:nvSpPr>
            <p:cNvPr id="27755" name="Rectangle 107"/>
            <p:cNvSpPr>
              <a:spLocks noChangeArrowheads="1"/>
            </p:cNvSpPr>
            <p:nvPr/>
          </p:nvSpPr>
          <p:spPr bwMode="auto">
            <a:xfrm>
              <a:off x="3106" y="1440"/>
              <a:ext cx="563" cy="38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1</a:t>
              </a:r>
              <a:r>
                <a:rPr lang="en-US" altLang="zh-CN"/>
                <a:t> </a:t>
              </a:r>
            </a:p>
          </p:txBody>
        </p:sp>
        <p:sp>
          <p:nvSpPr>
            <p:cNvPr id="27756" name="Rectangle 108"/>
            <p:cNvSpPr>
              <a:spLocks noChangeArrowheads="1"/>
            </p:cNvSpPr>
            <p:nvPr/>
          </p:nvSpPr>
          <p:spPr bwMode="auto">
            <a:xfrm>
              <a:off x="1938" y="2313"/>
              <a:ext cx="563" cy="38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3</a:t>
              </a:r>
              <a:r>
                <a:rPr lang="en-US" altLang="zh-CN"/>
                <a:t> </a:t>
              </a:r>
            </a:p>
          </p:txBody>
        </p:sp>
        <p:sp>
          <p:nvSpPr>
            <p:cNvPr id="27757" name="Rectangle 109"/>
            <p:cNvSpPr>
              <a:spLocks noChangeArrowheads="1"/>
            </p:cNvSpPr>
            <p:nvPr/>
          </p:nvSpPr>
          <p:spPr bwMode="auto">
            <a:xfrm>
              <a:off x="2336" y="2941"/>
              <a:ext cx="563" cy="38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4</a:t>
              </a:r>
              <a:r>
                <a:rPr lang="en-US" altLang="zh-CN"/>
                <a:t> </a:t>
              </a:r>
            </a:p>
          </p:txBody>
        </p:sp>
        <p:sp>
          <p:nvSpPr>
            <p:cNvPr id="27758" name="Rectangle 110"/>
            <p:cNvSpPr>
              <a:spLocks noChangeArrowheads="1"/>
            </p:cNvSpPr>
            <p:nvPr/>
          </p:nvSpPr>
          <p:spPr bwMode="auto">
            <a:xfrm>
              <a:off x="3560" y="2312"/>
              <a:ext cx="563" cy="38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6</a:t>
              </a:r>
              <a:r>
                <a:rPr lang="en-US" altLang="zh-CN"/>
                <a:t> </a:t>
              </a:r>
            </a:p>
          </p:txBody>
        </p:sp>
        <p:sp>
          <p:nvSpPr>
            <p:cNvPr id="27759" name="Rectangle 111"/>
            <p:cNvSpPr>
              <a:spLocks noChangeArrowheads="1"/>
            </p:cNvSpPr>
            <p:nvPr/>
          </p:nvSpPr>
          <p:spPr bwMode="auto">
            <a:xfrm>
              <a:off x="3163" y="2941"/>
              <a:ext cx="563" cy="38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50000"/>
                </a:spcBef>
              </a:pPr>
              <a:r>
                <a:rPr lang="en-US" altLang="zh-CN">
                  <a:ea typeface="宋体" pitchFamily="2" charset="-122"/>
                </a:rPr>
                <a:t>υ</a:t>
              </a:r>
              <a:r>
                <a:rPr lang="en-US" altLang="zh-CN" baseline="-30000">
                  <a:ea typeface="宋体" pitchFamily="2" charset="-122"/>
                </a:rPr>
                <a:t>5</a:t>
              </a:r>
              <a:r>
                <a:rPr lang="en-US" altLang="zh-CN"/>
                <a:t> </a:t>
              </a:r>
            </a:p>
          </p:txBody>
        </p:sp>
      </p:grpSp>
      <p:grpSp>
        <p:nvGrpSpPr>
          <p:cNvPr id="27766" name="Group 118"/>
          <p:cNvGrpSpPr>
            <a:grpSpLocks/>
          </p:cNvGrpSpPr>
          <p:nvPr/>
        </p:nvGrpSpPr>
        <p:grpSpPr bwMode="auto">
          <a:xfrm>
            <a:off x="6934200" y="4876800"/>
            <a:ext cx="1143000" cy="914400"/>
            <a:chOff x="4368" y="3072"/>
            <a:chExt cx="720" cy="576"/>
          </a:xfrm>
        </p:grpSpPr>
        <p:sp>
          <p:nvSpPr>
            <p:cNvPr id="27761" name="Line 113"/>
            <p:cNvSpPr>
              <a:spLocks noChangeShapeType="1"/>
            </p:cNvSpPr>
            <p:nvPr/>
          </p:nvSpPr>
          <p:spPr bwMode="auto">
            <a:xfrm>
              <a:off x="4704" y="3072"/>
              <a:ext cx="384"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2" name="Line 114"/>
            <p:cNvSpPr>
              <a:spLocks noChangeShapeType="1"/>
            </p:cNvSpPr>
            <p:nvPr/>
          </p:nvSpPr>
          <p:spPr bwMode="auto">
            <a:xfrm flipH="1">
              <a:off x="4368" y="3072"/>
              <a:ext cx="336" cy="57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3" name="Line 115"/>
            <p:cNvSpPr>
              <a:spLocks noChangeShapeType="1"/>
            </p:cNvSpPr>
            <p:nvPr/>
          </p:nvSpPr>
          <p:spPr bwMode="auto">
            <a:xfrm flipH="1">
              <a:off x="4368" y="3072"/>
              <a:ext cx="720" cy="57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765" name="Line 117"/>
          <p:cNvSpPr>
            <a:spLocks noChangeShapeType="1"/>
          </p:cNvSpPr>
          <p:nvPr/>
        </p:nvSpPr>
        <p:spPr bwMode="auto">
          <a:xfrm>
            <a:off x="7467600" y="6553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7" name="Line 119"/>
          <p:cNvSpPr>
            <a:spLocks noChangeShapeType="1"/>
          </p:cNvSpPr>
          <p:nvPr/>
        </p:nvSpPr>
        <p:spPr bwMode="auto">
          <a:xfrm flipH="1">
            <a:off x="7467600" y="4876800"/>
            <a:ext cx="6096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8" name="Line 120"/>
          <p:cNvSpPr>
            <a:spLocks noChangeShapeType="1"/>
          </p:cNvSpPr>
          <p:nvPr/>
        </p:nvSpPr>
        <p:spPr bwMode="auto">
          <a:xfrm>
            <a:off x="7467600" y="4876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9" name="Line 121"/>
          <p:cNvSpPr>
            <a:spLocks noChangeShapeType="1"/>
          </p:cNvSpPr>
          <p:nvPr/>
        </p:nvSpPr>
        <p:spPr bwMode="auto">
          <a:xfrm>
            <a:off x="8077200" y="4876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70" name="Line 122"/>
          <p:cNvSpPr>
            <a:spLocks noChangeShapeType="1"/>
          </p:cNvSpPr>
          <p:nvPr/>
        </p:nvSpPr>
        <p:spPr bwMode="auto">
          <a:xfrm>
            <a:off x="7467600" y="4876800"/>
            <a:ext cx="6096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7766"/>
                                        </p:tgtEl>
                                        <p:attrNameLst>
                                          <p:attrName>style.visibility</p:attrName>
                                        </p:attrNameLst>
                                      </p:cBhvr>
                                      <p:to>
                                        <p:strVal val="visible"/>
                                      </p:to>
                                    </p:set>
                                    <p:anim calcmode="lin" valueType="num">
                                      <p:cBhvr>
                                        <p:cTn id="15" dur="1000" fill="hold"/>
                                        <p:tgtEl>
                                          <p:spTgt spid="27766"/>
                                        </p:tgtEl>
                                        <p:attrNameLst>
                                          <p:attrName>ppt_w</p:attrName>
                                        </p:attrNameLst>
                                      </p:cBhvr>
                                      <p:tavLst>
                                        <p:tav tm="0">
                                          <p:val>
                                            <p:fltVal val="0"/>
                                          </p:val>
                                        </p:tav>
                                        <p:tav tm="100000">
                                          <p:val>
                                            <p:strVal val="#ppt_w"/>
                                          </p:val>
                                        </p:tav>
                                      </p:tavLst>
                                    </p:anim>
                                    <p:anim calcmode="lin" valueType="num">
                                      <p:cBhvr>
                                        <p:cTn id="16" dur="1000" fill="hold"/>
                                        <p:tgtEl>
                                          <p:spTgt spid="27766"/>
                                        </p:tgtEl>
                                        <p:attrNameLst>
                                          <p:attrName>ppt_h</p:attrName>
                                        </p:attrNameLst>
                                      </p:cBhvr>
                                      <p:tavLst>
                                        <p:tav tm="0">
                                          <p:val>
                                            <p:fltVal val="0"/>
                                          </p:val>
                                        </p:tav>
                                        <p:tav tm="100000">
                                          <p:val>
                                            <p:strVal val="#ppt_h"/>
                                          </p:val>
                                        </p:tav>
                                      </p:tavLst>
                                    </p:anim>
                                    <p:anim calcmode="lin" valueType="num">
                                      <p:cBhvr>
                                        <p:cTn id="17" dur="1000" fill="hold"/>
                                        <p:tgtEl>
                                          <p:spTgt spid="2776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76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77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765"/>
                                        </p:tgtEl>
                                        <p:attrNameLst>
                                          <p:attrName>style.visibility</p:attrName>
                                        </p:attrNameLst>
                                      </p:cBhvr>
                                      <p:to>
                                        <p:strVal val="visible"/>
                                      </p:to>
                                    </p:set>
                                    <p:animEffect transition="in" filter="wipe(right)">
                                      <p:cBhvr>
                                        <p:cTn id="27" dur="500"/>
                                        <p:tgtEl>
                                          <p:spTgt spid="27765"/>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73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27767"/>
                                        </p:tgtEl>
                                        <p:attrNameLst>
                                          <p:attrName>style.visibility</p:attrName>
                                        </p:attrNameLst>
                                      </p:cBhvr>
                                      <p:to>
                                        <p:strVal val="visible"/>
                                      </p:to>
                                    </p:set>
                                    <p:animEffect transition="in" filter="wipe(right)">
                                      <p:cBhvr>
                                        <p:cTn id="36" dur="500"/>
                                        <p:tgtEl>
                                          <p:spTgt spid="27767"/>
                                        </p:tgtEl>
                                      </p:cBhvr>
                                    </p:animEffect>
                                  </p:childTnLst>
                                  <p:subTnLs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7768"/>
                                        </p:tgtEl>
                                        <p:attrNameLst>
                                          <p:attrName>style.visibility</p:attrName>
                                        </p:attrNameLst>
                                      </p:cBhvr>
                                      <p:to>
                                        <p:strVal val="visible"/>
                                      </p:to>
                                    </p:set>
                                    <p:animEffect transition="in" filter="wipe(up)">
                                      <p:cBhvr>
                                        <p:cTn id="40" dur="500"/>
                                        <p:tgtEl>
                                          <p:spTgt spid="27768"/>
                                        </p:tgtEl>
                                      </p:cBhvr>
                                    </p:animEffect>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770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7769"/>
                                        </p:tgtEl>
                                        <p:attrNameLst>
                                          <p:attrName>style.visibility</p:attrName>
                                        </p:attrNameLst>
                                      </p:cBhvr>
                                      <p:to>
                                        <p:strVal val="visible"/>
                                      </p:to>
                                    </p:set>
                                  </p:childTnLst>
                                  <p:subTnLst>
                                    <p:set>
                                      <p:cBhvr override="childStyle">
                                        <p:cTn dur="1" fill="hold" display="0" masterRel="nextClick" afterEffect="1"/>
                                        <p:tgtEl>
                                          <p:spTgt spid="27769"/>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4" name="ricochet.wav"/>
                                        </p:tgtEl>
                                      </p:cMediaNode>
                                    </p:audio>
                                  </p:subTnLst>
                                </p:cTn>
                              </p:par>
                            </p:childTnLst>
                          </p:cTn>
                        </p:par>
                        <p:par>
                          <p:cTn id="49" fill="hold" nodeType="afterGroup">
                            <p:stCondLst>
                              <p:cond delay="500"/>
                            </p:stCondLst>
                            <p:childTnLst>
                              <p:par>
                                <p:cTn id="50" presetID="1" presetClass="entr" presetSubtype="0" fill="hold" grpId="0" nodeType="afterEffect">
                                  <p:stCondLst>
                                    <p:cond delay="1000"/>
                                  </p:stCondLst>
                                  <p:childTnLst>
                                    <p:set>
                                      <p:cBhvr>
                                        <p:cTn id="51" dur="1" fill="hold">
                                          <p:stCondLst>
                                            <p:cond delay="499"/>
                                          </p:stCondLst>
                                        </p:cTn>
                                        <p:tgtEl>
                                          <p:spTgt spid="27770"/>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4" name="ricochet.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4" grpId="0" autoUpdateAnimBg="0"/>
      <p:bldP spid="27705" grpId="0" autoUpdateAnimBg="0"/>
      <p:bldP spid="27706" grpId="0" autoUpdateAnimBg="0"/>
      <p:bldP spid="27739" grpId="0" autoUpdateAnimBg="0"/>
      <p:bldP spid="27752" grpId="0" autoUpdateAnimBg="0"/>
      <p:bldP spid="27765" grpId="0" animBg="1"/>
      <p:bldP spid="27767" grpId="0" animBg="1"/>
      <p:bldP spid="27768" grpId="0" animBg="1"/>
      <p:bldP spid="27769" grpId="0" animBg="1"/>
      <p:bldP spid="277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06241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0355" name="Rectangle 3"/>
          <p:cNvSpPr>
            <a:spLocks noChangeArrowheads="1"/>
          </p:cNvSpPr>
          <p:nvPr/>
        </p:nvSpPr>
        <p:spPr bwMode="auto">
          <a:xfrm>
            <a:off x="44386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0356" name="Rectangle 4"/>
          <p:cNvSpPr>
            <a:spLocks noChangeArrowheads="1"/>
          </p:cNvSpPr>
          <p:nvPr/>
        </p:nvSpPr>
        <p:spPr bwMode="auto">
          <a:xfrm>
            <a:off x="44338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00357" name="Group 5"/>
          <p:cNvGrpSpPr>
            <a:grpSpLocks/>
          </p:cNvGrpSpPr>
          <p:nvPr/>
        </p:nvGrpSpPr>
        <p:grpSpPr bwMode="auto">
          <a:xfrm>
            <a:off x="0" y="228600"/>
            <a:ext cx="9144000" cy="2441575"/>
            <a:chOff x="0" y="144"/>
            <a:chExt cx="5760" cy="1538"/>
          </a:xfrm>
        </p:grpSpPr>
        <p:sp>
          <p:nvSpPr>
            <p:cNvPr id="100358" name="Text Box 6"/>
            <p:cNvSpPr txBox="1">
              <a:spLocks noChangeArrowheads="1"/>
            </p:cNvSpPr>
            <p:nvPr/>
          </p:nvSpPr>
          <p:spPr bwMode="auto">
            <a:xfrm>
              <a:off x="0" y="144"/>
              <a:ext cx="5760" cy="1503"/>
            </a:xfrm>
            <a:prstGeom prst="rect">
              <a:avLst/>
            </a:prstGeom>
            <a:noFill/>
            <a:ln w="9525">
              <a:solidFill>
                <a:srgbClr val="FF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楷体_GB2312" pitchFamily="49" charset="-122"/>
                </a:rPr>
                <a:t>   </a:t>
              </a:r>
              <a:r>
                <a:rPr lang="zh-CN" altLang="en-US" b="1">
                  <a:solidFill>
                    <a:srgbClr val="008000"/>
                  </a:solidFill>
                  <a:latin typeface="楷体_GB2312" pitchFamily="49" charset="-122"/>
                </a:rPr>
                <a:t>证明 </a:t>
              </a:r>
              <a:r>
                <a:rPr lang="en-US" altLang="zh-CN" sz="2000" b="1"/>
                <a:t>V</a:t>
              </a:r>
              <a:r>
                <a:rPr lang="en-US" altLang="zh-CN" sz="2000" b="1" baseline="-30000"/>
                <a:t>xy</a:t>
              </a:r>
              <a:r>
                <a:rPr lang="zh-CN" altLang="en-US" sz="2000" b="1">
                  <a:latin typeface="楷体_GB2312" pitchFamily="49" charset="-122"/>
                </a:rPr>
                <a:t>只能含有一个元素</a:t>
              </a:r>
              <a:r>
                <a:rPr lang="en-US" altLang="zh-CN" sz="2000" b="1">
                  <a:latin typeface="Times New Roman"/>
                </a:rPr>
                <a:t>——</a:t>
              </a:r>
              <a:r>
                <a:rPr lang="zh-CN" altLang="en-US" sz="2000" b="1">
                  <a:latin typeface="楷体_GB2312" pitchFamily="49" charset="-122"/>
                </a:rPr>
                <a:t>某评选人</a:t>
              </a:r>
              <a:r>
                <a:rPr lang="en-US" altLang="zh-CN" sz="2000" b="1"/>
                <a:t>i </a:t>
              </a:r>
              <a:r>
                <a:rPr lang="zh-CN" altLang="en-US" sz="2000" b="1"/>
                <a:t>。</a:t>
              </a:r>
            </a:p>
            <a:p>
              <a:pPr>
                <a:spcBef>
                  <a:spcPct val="50000"/>
                </a:spcBef>
              </a:pPr>
              <a:r>
                <a:rPr lang="zh-CN" altLang="en-US" sz="2000" b="1"/>
                <a:t>      </a:t>
              </a:r>
              <a:r>
                <a:rPr lang="zh-CN" altLang="en-US" b="1">
                  <a:solidFill>
                    <a:srgbClr val="008000"/>
                  </a:solidFill>
                </a:rPr>
                <a:t>反证  </a:t>
              </a:r>
              <a:r>
                <a:rPr lang="zh-CN" altLang="en-US" sz="2000" b="1"/>
                <a:t>假定</a:t>
              </a:r>
              <a:r>
                <a:rPr lang="en-US" altLang="zh-CN" sz="2000" b="1">
                  <a:ea typeface="宋体" pitchFamily="2" charset="-122"/>
                </a:rPr>
                <a:t>V</a:t>
              </a:r>
              <a:r>
                <a:rPr lang="en-US" altLang="zh-CN" sz="2000" b="1" baseline="-30000">
                  <a:ea typeface="宋体" pitchFamily="2" charset="-122"/>
                </a:rPr>
                <a:t>xy</a:t>
              </a:r>
              <a:r>
                <a:rPr lang="zh-CN" altLang="en-US" sz="2000" b="1">
                  <a:latin typeface="楷体_GB2312" pitchFamily="49" charset="-122"/>
                </a:rPr>
                <a:t>至少含有两个元素，</a:t>
              </a:r>
              <a:r>
                <a:rPr lang="zh-CN" altLang="en-US" sz="2000" b="1">
                  <a:latin typeface="宋体" pitchFamily="2" charset="-122"/>
                </a:rPr>
                <a:t>则</a:t>
              </a:r>
              <a:r>
                <a:rPr lang="en-US" altLang="zh-CN" sz="2000" b="1">
                  <a:latin typeface="楷体_GB2312" pitchFamily="49" charset="-122"/>
                  <a:ea typeface="宋体" pitchFamily="2" charset="-122"/>
                </a:rPr>
                <a:t>V</a:t>
              </a:r>
              <a:r>
                <a:rPr lang="en-US" altLang="zh-CN" sz="2000" b="1" baseline="-30000">
                  <a:latin typeface="楷体_GB2312" pitchFamily="49" charset="-122"/>
                  <a:ea typeface="宋体" pitchFamily="2" charset="-122"/>
                </a:rPr>
                <a:t>xy</a:t>
              </a:r>
              <a:r>
                <a:rPr lang="zh-CN" altLang="en-US" sz="2000" b="1">
                  <a:latin typeface="楷体_GB2312" pitchFamily="49" charset="-122"/>
                </a:rPr>
                <a:t>必可分解为两个非空集合的和</a:t>
              </a:r>
            </a:p>
            <a:p>
              <a:pPr>
                <a:spcBef>
                  <a:spcPct val="50000"/>
                </a:spcBef>
              </a:pPr>
              <a:r>
                <a:rPr lang="zh-CN" altLang="en-US" sz="2000" b="1">
                  <a:latin typeface="宋体" pitchFamily="2" charset="-122"/>
                  <a:ea typeface="宋体" pitchFamily="2" charset="-122"/>
                </a:rPr>
                <a:t>         </a:t>
              </a:r>
              <a:r>
                <a:rPr lang="zh-CN" altLang="en-US" sz="2000" b="1">
                  <a:latin typeface="楷体_GB2312" pitchFamily="49" charset="-122"/>
                </a:rPr>
                <a:t>即 </a:t>
              </a:r>
              <a:r>
                <a:rPr lang="zh-CN" altLang="en-US" sz="2000" b="1">
                  <a:solidFill>
                    <a:srgbClr val="008000"/>
                  </a:solidFill>
                </a:rPr>
                <a:t>     </a:t>
              </a:r>
            </a:p>
            <a:p>
              <a:pPr>
                <a:spcBef>
                  <a:spcPct val="50000"/>
                </a:spcBef>
              </a:pPr>
              <a:r>
                <a:rPr lang="zh-CN" altLang="en-US" sz="2000" b="1">
                  <a:solidFill>
                    <a:srgbClr val="008000"/>
                  </a:solidFill>
                  <a:latin typeface="宋体" pitchFamily="2" charset="-122"/>
                  <a:ea typeface="宋体" pitchFamily="2" charset="-122"/>
                </a:rPr>
                <a:t>           </a:t>
              </a:r>
              <a:r>
                <a:rPr lang="zh-CN" altLang="en-US" sz="2000" b="1">
                  <a:solidFill>
                    <a:srgbClr val="008000"/>
                  </a:solidFill>
                  <a:latin typeface="楷体_GB2312" pitchFamily="49" charset="-122"/>
                </a:rPr>
                <a:t> </a:t>
              </a:r>
              <a:r>
                <a:rPr lang="zh-CN" altLang="en-US" sz="2000" b="1">
                  <a:latin typeface="楷体_GB2312" pitchFamily="49" charset="-122"/>
                </a:rPr>
                <a:t>与   非空且不相交 ，且均不可能是任一对候选人的决定性集合</a:t>
              </a:r>
            </a:p>
            <a:p>
              <a:pPr>
                <a:spcBef>
                  <a:spcPct val="50000"/>
                </a:spcBef>
              </a:pPr>
              <a:r>
                <a:rPr lang="zh-CN" altLang="en-US" sz="2000" b="1">
                  <a:latin typeface="宋体" pitchFamily="2" charset="-122"/>
                  <a:ea typeface="宋体" pitchFamily="2" charset="-122"/>
                </a:rPr>
                <a:t>       </a:t>
              </a:r>
              <a:r>
                <a:rPr lang="zh-CN" altLang="en-US" sz="2000" b="1">
                  <a:latin typeface="楷体_GB2312" pitchFamily="49" charset="-122"/>
                </a:rPr>
                <a:t>  假设  </a:t>
              </a:r>
            </a:p>
          </p:txBody>
        </p:sp>
        <p:graphicFrame>
          <p:nvGraphicFramePr>
            <p:cNvPr id="100359" name="Object 7"/>
            <p:cNvGraphicFramePr>
              <a:graphicFrameLocks noChangeAspect="1"/>
            </p:cNvGraphicFramePr>
            <p:nvPr/>
          </p:nvGraphicFramePr>
          <p:xfrm>
            <a:off x="1008" y="816"/>
            <a:ext cx="960" cy="242"/>
          </p:xfrm>
          <a:graphic>
            <a:graphicData uri="http://schemas.openxmlformats.org/presentationml/2006/ole">
              <mc:AlternateContent xmlns:mc="http://schemas.openxmlformats.org/markup-compatibility/2006">
                <mc:Choice xmlns:v="urn:schemas-microsoft-com:vml" Requires="v">
                  <p:oleObj spid="_x0000_s100373" name="公式" r:id="rId4" imgW="1015559" imgH="253890" progId="Equation.3">
                    <p:embed/>
                  </p:oleObj>
                </mc:Choice>
                <mc:Fallback>
                  <p:oleObj name="公式" r:id="rId4" imgW="1015559" imgH="25389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816"/>
                          <a:ext cx="960"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60" name="Object 8"/>
            <p:cNvGraphicFramePr>
              <a:graphicFrameLocks noChangeAspect="1"/>
            </p:cNvGraphicFramePr>
            <p:nvPr/>
          </p:nvGraphicFramePr>
          <p:xfrm>
            <a:off x="768" y="1104"/>
            <a:ext cx="276" cy="266"/>
          </p:xfrm>
          <a:graphic>
            <a:graphicData uri="http://schemas.openxmlformats.org/presentationml/2006/ole">
              <mc:AlternateContent xmlns:mc="http://schemas.openxmlformats.org/markup-compatibility/2006">
                <mc:Choice xmlns:v="urn:schemas-microsoft-com:vml" Requires="v">
                  <p:oleObj spid="_x0000_s100374" name="公式" r:id="rId6" imgW="266469" imgH="253780" progId="Equation.3">
                    <p:embed/>
                  </p:oleObj>
                </mc:Choice>
                <mc:Fallback>
                  <p:oleObj name="公式" r:id="rId6" imgW="266469" imgH="2537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104"/>
                          <a:ext cx="276"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61" name="Object 9"/>
            <p:cNvGraphicFramePr>
              <a:graphicFrameLocks noChangeAspect="1"/>
            </p:cNvGraphicFramePr>
            <p:nvPr/>
          </p:nvGraphicFramePr>
          <p:xfrm>
            <a:off x="1200" y="1104"/>
            <a:ext cx="279" cy="260"/>
          </p:xfrm>
          <a:graphic>
            <a:graphicData uri="http://schemas.openxmlformats.org/presentationml/2006/ole">
              <mc:AlternateContent xmlns:mc="http://schemas.openxmlformats.org/markup-compatibility/2006">
                <mc:Choice xmlns:v="urn:schemas-microsoft-com:vml" Requires="v">
                  <p:oleObj spid="_x0000_s100375" name="公式" r:id="rId8" imgW="279279" imgH="253890" progId="Equation.3">
                    <p:embed/>
                  </p:oleObj>
                </mc:Choice>
                <mc:Fallback>
                  <p:oleObj name="公式" r:id="rId8" imgW="279279" imgH="25389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 y="1104"/>
                          <a:ext cx="27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62" name="Object 10"/>
            <p:cNvGraphicFramePr>
              <a:graphicFrameLocks noChangeAspect="1"/>
            </p:cNvGraphicFramePr>
            <p:nvPr/>
          </p:nvGraphicFramePr>
          <p:xfrm>
            <a:off x="1152" y="1392"/>
            <a:ext cx="720" cy="290"/>
          </p:xfrm>
          <a:graphic>
            <a:graphicData uri="http://schemas.openxmlformats.org/presentationml/2006/ole">
              <mc:AlternateContent xmlns:mc="http://schemas.openxmlformats.org/markup-compatibility/2006">
                <mc:Choice xmlns:v="urn:schemas-microsoft-com:vml" Requires="v">
                  <p:oleObj spid="_x0000_s100376" name="公式" r:id="rId10" imgW="698500" imgH="241300" progId="Equation.3">
                    <p:embed/>
                  </p:oleObj>
                </mc:Choice>
                <mc:Fallback>
                  <p:oleObj name="公式" r:id="rId10" imgW="698500" imgH="2413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1392"/>
                          <a:ext cx="720"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0363" name="Group 11"/>
          <p:cNvGrpSpPr>
            <a:grpSpLocks/>
          </p:cNvGrpSpPr>
          <p:nvPr/>
        </p:nvGrpSpPr>
        <p:grpSpPr bwMode="auto">
          <a:xfrm>
            <a:off x="838200" y="2590800"/>
            <a:ext cx="8001000" cy="1616075"/>
            <a:chOff x="480" y="1680"/>
            <a:chExt cx="5040" cy="1018"/>
          </a:xfrm>
        </p:grpSpPr>
        <p:sp>
          <p:nvSpPr>
            <p:cNvPr id="100364" name="Rectangle 12"/>
            <p:cNvSpPr>
              <a:spLocks noChangeArrowheads="1"/>
            </p:cNvSpPr>
            <p:nvPr/>
          </p:nvSpPr>
          <p:spPr bwMode="auto">
            <a:xfrm>
              <a:off x="480" y="1680"/>
              <a:ext cx="5040"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2000" b="1">
                  <a:latin typeface="楷体_GB2312" pitchFamily="49" charset="-122"/>
                </a:rPr>
                <a:t>根据公理</a:t>
              </a:r>
              <a:r>
                <a:rPr kumimoji="1" lang="en-US" altLang="zh-CN" sz="2000" b="1">
                  <a:latin typeface="楷体_GB2312" pitchFamily="49" charset="-122"/>
                </a:rPr>
                <a:t>1</a:t>
              </a:r>
              <a:r>
                <a:rPr kumimoji="1" lang="zh-CN" altLang="en-US" sz="2000" b="1">
                  <a:latin typeface="楷体_GB2312" pitchFamily="49" charset="-122"/>
                </a:rPr>
                <a:t>，以下选举是允许的：</a:t>
              </a:r>
            </a:p>
            <a:p>
              <a:pPr indent="266700" algn="just"/>
              <a:r>
                <a:rPr kumimoji="1" lang="zh-CN" altLang="en-US" sz="2000" b="1">
                  <a:latin typeface="楷体_GB2312" pitchFamily="49" charset="-122"/>
                </a:rPr>
                <a:t>   当      时，    </a:t>
              </a:r>
              <a:r>
                <a:rPr kumimoji="1" lang="zh-CN" altLang="en-US" sz="2000" b="1"/>
                <a:t>（</a:t>
              </a:r>
              <a:r>
                <a:rPr kumimoji="1" lang="en-US" altLang="zh-CN" sz="2000" b="1"/>
                <a:t>x≥y≥z</a:t>
              </a:r>
              <a:r>
                <a:rPr kumimoji="1" lang="zh-CN" altLang="en-US" sz="2000" b="1"/>
                <a:t>）</a:t>
              </a:r>
              <a:r>
                <a:rPr kumimoji="1" lang="en-US" altLang="zh-CN" sz="2000" b="1" baseline="-30000"/>
                <a:t>i</a:t>
              </a:r>
              <a:endParaRPr kumimoji="1" lang="en-US" altLang="zh-CN" sz="2000" b="1"/>
            </a:p>
            <a:p>
              <a:pPr indent="266700" algn="just"/>
              <a:r>
                <a:rPr kumimoji="1" lang="en-US" altLang="zh-CN" sz="2000" b="1">
                  <a:latin typeface="楷体_GB2312" pitchFamily="49" charset="-122"/>
                </a:rPr>
                <a:t>   </a:t>
              </a:r>
              <a:r>
                <a:rPr kumimoji="1" lang="zh-CN" altLang="en-US" sz="2000" b="1">
                  <a:latin typeface="楷体_GB2312" pitchFamily="49" charset="-122"/>
                </a:rPr>
                <a:t>当      时，    </a:t>
              </a:r>
              <a:r>
                <a:rPr kumimoji="1" lang="zh-CN" altLang="en-US" sz="2000" b="1"/>
                <a:t>（</a:t>
              </a:r>
              <a:r>
                <a:rPr kumimoji="1" lang="en-US" altLang="zh-CN" sz="2000" b="1"/>
                <a:t>z≥x≥y</a:t>
              </a:r>
              <a:r>
                <a:rPr kumimoji="1" lang="zh-CN" altLang="en-US" sz="2000" b="1"/>
                <a:t>）</a:t>
              </a:r>
              <a:r>
                <a:rPr kumimoji="1" lang="en-US" altLang="zh-CN" sz="2000" b="1" baseline="-30000"/>
                <a:t>i</a:t>
              </a:r>
              <a:endParaRPr kumimoji="1" lang="en-US" altLang="zh-CN" sz="2000" b="1"/>
            </a:p>
            <a:p>
              <a:pPr indent="266700" algn="just"/>
              <a:r>
                <a:rPr kumimoji="1" lang="en-US" altLang="zh-CN" sz="2000" b="1">
                  <a:latin typeface="楷体_GB2312" pitchFamily="49" charset="-122"/>
                </a:rPr>
                <a:t>   </a:t>
              </a:r>
              <a:r>
                <a:rPr kumimoji="1" lang="zh-CN" altLang="en-US" sz="2000" b="1">
                  <a:latin typeface="楷体_GB2312" pitchFamily="49" charset="-122"/>
                </a:rPr>
                <a:t>当      时，    </a:t>
              </a:r>
              <a:r>
                <a:rPr kumimoji="1" lang="zh-CN" altLang="en-US" sz="2000" b="1"/>
                <a:t>（</a:t>
              </a:r>
              <a:r>
                <a:rPr kumimoji="1" lang="en-US" altLang="zh-CN" sz="2000" b="1"/>
                <a:t>y</a:t>
              </a:r>
              <a:r>
                <a:rPr kumimoji="1" lang="zh-CN" altLang="en-US" sz="2000" b="1"/>
                <a:t>＞</a:t>
              </a:r>
              <a:r>
                <a:rPr kumimoji="1" lang="en-US" altLang="zh-CN" sz="2000" b="1"/>
                <a:t>z</a:t>
              </a:r>
              <a:r>
                <a:rPr kumimoji="1" lang="zh-CN" altLang="en-US" sz="2000" b="1"/>
                <a:t>＞</a:t>
              </a:r>
              <a:r>
                <a:rPr kumimoji="1" lang="en-US" altLang="zh-CN" sz="2000" b="1"/>
                <a:t>x</a:t>
              </a:r>
              <a:r>
                <a:rPr kumimoji="1" lang="zh-CN" altLang="en-US" sz="2000" b="1"/>
                <a:t>）</a:t>
              </a:r>
              <a:r>
                <a:rPr kumimoji="1" lang="en-US" altLang="zh-CN" sz="2000" b="1" baseline="-30000"/>
                <a:t>i</a:t>
              </a:r>
              <a:r>
                <a:rPr kumimoji="1" lang="en-US" altLang="zh-CN" sz="2000" b="1"/>
                <a:t> </a:t>
              </a:r>
            </a:p>
            <a:p>
              <a:pPr indent="266700" algn="just"/>
              <a:r>
                <a:rPr kumimoji="1" lang="en-US" altLang="zh-CN" sz="2000" b="1">
                  <a:latin typeface="楷体_GB2312" pitchFamily="49" charset="-122"/>
                </a:rPr>
                <a:t>   </a:t>
              </a:r>
              <a:r>
                <a:rPr kumimoji="1" lang="zh-CN" altLang="en-US" sz="2000" b="1">
                  <a:latin typeface="楷体_GB2312" pitchFamily="49" charset="-122"/>
                </a:rPr>
                <a:t>其中</a:t>
              </a:r>
              <a:r>
                <a:rPr kumimoji="1" lang="en-US" altLang="zh-CN" sz="2000" b="1">
                  <a:latin typeface="楷体_GB2312" pitchFamily="49" charset="-122"/>
                </a:rPr>
                <a:t>z</a:t>
              </a:r>
              <a:r>
                <a:rPr kumimoji="1" lang="zh-CN" altLang="en-US" sz="2000" b="1">
                  <a:latin typeface="楷体_GB2312" pitchFamily="49" charset="-122"/>
                </a:rPr>
                <a:t>是任一另外的候选人</a:t>
              </a:r>
              <a:r>
                <a:rPr kumimoji="1" lang="zh-CN" altLang="en-US" sz="2000" b="1"/>
                <a:t> </a:t>
              </a:r>
            </a:p>
          </p:txBody>
        </p:sp>
        <p:graphicFrame>
          <p:nvGraphicFramePr>
            <p:cNvPr id="100365" name="Object 13"/>
            <p:cNvGraphicFramePr>
              <a:graphicFrameLocks noChangeAspect="1"/>
            </p:cNvGraphicFramePr>
            <p:nvPr/>
          </p:nvGraphicFramePr>
          <p:xfrm>
            <a:off x="1104" y="1872"/>
            <a:ext cx="420" cy="270"/>
          </p:xfrm>
          <a:graphic>
            <a:graphicData uri="http://schemas.openxmlformats.org/presentationml/2006/ole">
              <mc:AlternateContent xmlns:mc="http://schemas.openxmlformats.org/markup-compatibility/2006">
                <mc:Choice xmlns:v="urn:schemas-microsoft-com:vml" Requires="v">
                  <p:oleObj spid="_x0000_s100377" name="公式" r:id="rId12" imgW="457002" imgH="253890" progId="Equation.3">
                    <p:embed/>
                  </p:oleObj>
                </mc:Choice>
                <mc:Fallback>
                  <p:oleObj name="公式" r:id="rId12" imgW="457002" imgH="25389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1872"/>
                          <a:ext cx="42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66" name="Object 14"/>
            <p:cNvGraphicFramePr>
              <a:graphicFrameLocks noChangeAspect="1"/>
            </p:cNvGraphicFramePr>
            <p:nvPr/>
          </p:nvGraphicFramePr>
          <p:xfrm>
            <a:off x="1104" y="2064"/>
            <a:ext cx="420" cy="264"/>
          </p:xfrm>
          <a:graphic>
            <a:graphicData uri="http://schemas.openxmlformats.org/presentationml/2006/ole">
              <mc:AlternateContent xmlns:mc="http://schemas.openxmlformats.org/markup-compatibility/2006">
                <mc:Choice xmlns:v="urn:schemas-microsoft-com:vml" Requires="v">
                  <p:oleObj spid="_x0000_s100378" name="公式" r:id="rId14" imgW="469696" imgH="253890" progId="Equation.3">
                    <p:embed/>
                  </p:oleObj>
                </mc:Choice>
                <mc:Fallback>
                  <p:oleObj name="公式" r:id="rId14" imgW="469696" imgH="25389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 y="2064"/>
                          <a:ext cx="420"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67" name="Object 15"/>
            <p:cNvGraphicFramePr>
              <a:graphicFrameLocks noChangeAspect="1"/>
            </p:cNvGraphicFramePr>
            <p:nvPr/>
          </p:nvGraphicFramePr>
          <p:xfrm>
            <a:off x="1117" y="2256"/>
            <a:ext cx="355" cy="266"/>
          </p:xfrm>
          <a:graphic>
            <a:graphicData uri="http://schemas.openxmlformats.org/presentationml/2006/ole">
              <mc:AlternateContent xmlns:mc="http://schemas.openxmlformats.org/markup-compatibility/2006">
                <mc:Choice xmlns:v="urn:schemas-microsoft-com:vml" Requires="v">
                  <p:oleObj spid="_x0000_s100379" name="公式" r:id="rId16" imgW="393480" imgH="253800" progId="Equation.3">
                    <p:embed/>
                  </p:oleObj>
                </mc:Choice>
                <mc:Fallback>
                  <p:oleObj name="公式" r:id="rId16" imgW="393480" imgH="2538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7" y="2256"/>
                          <a:ext cx="355"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0368" name="Rectangle 16"/>
          <p:cNvSpPr>
            <a:spLocks noChangeArrowheads="1"/>
          </p:cNvSpPr>
          <p:nvPr/>
        </p:nvSpPr>
        <p:spPr bwMode="auto">
          <a:xfrm>
            <a:off x="44386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00369" name="Group 17"/>
          <p:cNvGrpSpPr>
            <a:grpSpLocks/>
          </p:cNvGrpSpPr>
          <p:nvPr/>
        </p:nvGrpSpPr>
        <p:grpSpPr bwMode="auto">
          <a:xfrm>
            <a:off x="1066800" y="4114800"/>
            <a:ext cx="7162800" cy="1616075"/>
            <a:chOff x="672" y="2592"/>
            <a:chExt cx="4512" cy="1018"/>
          </a:xfrm>
        </p:grpSpPr>
        <p:sp>
          <p:nvSpPr>
            <p:cNvPr id="100370" name="Rectangle 18"/>
            <p:cNvSpPr>
              <a:spLocks noChangeArrowheads="1"/>
            </p:cNvSpPr>
            <p:nvPr/>
          </p:nvSpPr>
          <p:spPr bwMode="auto">
            <a:xfrm>
              <a:off x="672" y="2592"/>
              <a:ext cx="451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楷体_GB2312" pitchFamily="49" charset="-122"/>
                </a:rPr>
                <a:t>考察选举结果</a:t>
              </a:r>
            </a:p>
            <a:p>
              <a:r>
                <a:rPr kumimoji="1" lang="en-US" altLang="zh-CN" sz="2000" b="1">
                  <a:latin typeface="楷体_GB2312" pitchFamily="49" charset="-122"/>
                </a:rPr>
                <a:t>(x≥z)</a:t>
              </a:r>
              <a:r>
                <a:rPr kumimoji="1" lang="zh-CN" altLang="en-US" sz="2000" b="1">
                  <a:latin typeface="楷体_GB2312" pitchFamily="49" charset="-122"/>
                </a:rPr>
                <a:t>是不可能，否则   是</a:t>
              </a:r>
              <a:r>
                <a:rPr kumimoji="1" lang="en-US" altLang="zh-CN" sz="2000" b="1">
                  <a:latin typeface="楷体_GB2312" pitchFamily="49" charset="-122"/>
                </a:rPr>
                <a:t>x</a:t>
              </a:r>
              <a:r>
                <a:rPr kumimoji="1" lang="zh-CN" altLang="en-US" sz="2000" b="1">
                  <a:latin typeface="楷体_GB2312" pitchFamily="49" charset="-122"/>
                </a:rPr>
                <a:t>、</a:t>
              </a:r>
              <a:r>
                <a:rPr kumimoji="1" lang="en-US" altLang="zh-CN" sz="2000" b="1">
                  <a:latin typeface="楷体_GB2312" pitchFamily="49" charset="-122"/>
                </a:rPr>
                <a:t>z</a:t>
              </a:r>
              <a:r>
                <a:rPr kumimoji="1" lang="zh-CN" altLang="en-US" sz="2000" b="1">
                  <a:latin typeface="楷体_GB2312" pitchFamily="49" charset="-122"/>
                </a:rPr>
                <a:t>的决定性集合，故必</a:t>
              </a:r>
            </a:p>
            <a:p>
              <a:r>
                <a:rPr kumimoji="1" lang="zh-CN" altLang="en-US" sz="2000" b="1">
                  <a:latin typeface="楷体_GB2312" pitchFamily="49" charset="-122"/>
                </a:rPr>
                <a:t>有</a:t>
              </a:r>
              <a:r>
                <a:rPr kumimoji="1" lang="en-US" altLang="zh-CN" sz="2000" b="1">
                  <a:latin typeface="楷体_GB2312" pitchFamily="49" charset="-122"/>
                </a:rPr>
                <a:t>(z</a:t>
              </a:r>
              <a:r>
                <a:rPr kumimoji="1" lang="zh-CN" altLang="en-US" sz="2000" b="1">
                  <a:latin typeface="楷体_GB2312" pitchFamily="49" charset="-122"/>
                </a:rPr>
                <a:t>＞</a:t>
              </a:r>
              <a:r>
                <a:rPr kumimoji="1" lang="en-US" altLang="zh-CN" sz="2000" b="1">
                  <a:latin typeface="楷体_GB2312" pitchFamily="49" charset="-122"/>
                </a:rPr>
                <a:t>x)</a:t>
              </a:r>
              <a:r>
                <a:rPr kumimoji="1" lang="zh-CN" altLang="en-US" sz="2000" b="1">
                  <a:latin typeface="楷体_GB2312" pitchFamily="49" charset="-122"/>
                </a:rPr>
                <a:t>。又</a:t>
              </a:r>
              <a:r>
                <a:rPr kumimoji="1" lang="en-US" altLang="zh-CN" sz="2000" b="1"/>
                <a:t>V</a:t>
              </a:r>
              <a:r>
                <a:rPr kumimoji="1" lang="en-US" altLang="zh-CN" sz="2000" b="1" baseline="-30000"/>
                <a:t>xy</a:t>
              </a:r>
              <a:r>
                <a:rPr kumimoji="1" lang="zh-CN" altLang="en-US" sz="2000" b="1">
                  <a:latin typeface="楷体_GB2312" pitchFamily="49" charset="-122"/>
                </a:rPr>
                <a:t>是</a:t>
              </a:r>
              <a:r>
                <a:rPr kumimoji="1" lang="en-US" altLang="zh-CN" sz="2000" b="1">
                  <a:latin typeface="楷体_GB2312" pitchFamily="49" charset="-122"/>
                </a:rPr>
                <a:t>x</a:t>
              </a:r>
              <a:r>
                <a:rPr kumimoji="1" lang="zh-CN" altLang="en-US" sz="2000" b="1">
                  <a:latin typeface="楷体_GB2312" pitchFamily="49" charset="-122"/>
                </a:rPr>
                <a:t>、</a:t>
              </a:r>
              <a:r>
                <a:rPr kumimoji="1" lang="en-US" altLang="zh-CN" sz="2000" b="1">
                  <a:latin typeface="楷体_GB2312" pitchFamily="49" charset="-122"/>
                </a:rPr>
                <a:t>y</a:t>
              </a:r>
              <a:r>
                <a:rPr kumimoji="1" lang="zh-CN" altLang="en-US" sz="2000" b="1">
                  <a:latin typeface="楷体_GB2312" pitchFamily="49" charset="-122"/>
                </a:rPr>
                <a:t>的决定性能合，故必有</a:t>
              </a:r>
              <a:r>
                <a:rPr kumimoji="1" lang="en-US" altLang="zh-CN" sz="2000" b="1">
                  <a:latin typeface="楷体_GB2312" pitchFamily="49" charset="-122"/>
                </a:rPr>
                <a:t>(x≥y)</a:t>
              </a:r>
              <a:r>
                <a:rPr kumimoji="1" lang="zh-CN" altLang="en-US" sz="2000" b="1">
                  <a:latin typeface="楷体_GB2312" pitchFamily="49" charset="-122"/>
                </a:rPr>
                <a:t>。</a:t>
              </a:r>
            </a:p>
            <a:p>
              <a:r>
                <a:rPr kumimoji="1" lang="zh-CN" altLang="en-US" sz="2000" b="1">
                  <a:latin typeface="楷体_GB2312" pitchFamily="49" charset="-122"/>
                </a:rPr>
                <a:t>由传递性</a:t>
              </a:r>
              <a:r>
                <a:rPr kumimoji="1" lang="en-US" altLang="zh-CN" sz="2000" b="1">
                  <a:latin typeface="楷体_GB2312" pitchFamily="49" charset="-122"/>
                </a:rPr>
                <a:t>(z</a:t>
              </a:r>
              <a:r>
                <a:rPr kumimoji="1" lang="zh-CN" altLang="en-US" sz="2000" b="1">
                  <a:latin typeface="楷体_GB2312" pitchFamily="49" charset="-122"/>
                </a:rPr>
                <a:t>＞</a:t>
              </a:r>
              <a:r>
                <a:rPr kumimoji="1" lang="en-US" altLang="zh-CN" sz="2000" b="1">
                  <a:latin typeface="楷体_GB2312" pitchFamily="49" charset="-122"/>
                </a:rPr>
                <a:t>x)</a:t>
              </a:r>
              <a:r>
                <a:rPr kumimoji="1" lang="zh-CN" altLang="en-US" sz="2000" b="1">
                  <a:latin typeface="楷体_GB2312" pitchFamily="49" charset="-122"/>
                </a:rPr>
                <a:t>。得    是</a:t>
              </a:r>
              <a:r>
                <a:rPr kumimoji="1" lang="en-US" altLang="zh-CN" sz="2000" b="1">
                  <a:latin typeface="楷体_GB2312" pitchFamily="49" charset="-122"/>
                </a:rPr>
                <a:t>y</a:t>
              </a:r>
              <a:r>
                <a:rPr kumimoji="1" lang="zh-CN" altLang="en-US" sz="2000" b="1">
                  <a:latin typeface="楷体_GB2312" pitchFamily="49" charset="-122"/>
                </a:rPr>
                <a:t>、</a:t>
              </a:r>
              <a:r>
                <a:rPr kumimoji="1" lang="en-US" altLang="zh-CN" sz="2000" b="1">
                  <a:latin typeface="楷体_GB2312" pitchFamily="49" charset="-122"/>
                </a:rPr>
                <a:t>z</a:t>
              </a:r>
              <a:r>
                <a:rPr kumimoji="1" lang="zh-CN" altLang="en-US" sz="2000" b="1">
                  <a:latin typeface="楷体_GB2312" pitchFamily="49" charset="-122"/>
                </a:rPr>
                <a:t>的决定性集合，从而导出矛盾。</a:t>
              </a:r>
            </a:p>
            <a:p>
              <a:r>
                <a:rPr kumimoji="1" lang="zh-CN" altLang="en-US" sz="2000" b="1">
                  <a:latin typeface="楷体_GB2312" pitchFamily="49" charset="-122"/>
                </a:rPr>
                <a:t>以上证明说明</a:t>
              </a:r>
              <a:r>
                <a:rPr kumimoji="1" lang="en-US" altLang="zh-CN" sz="2000" b="1"/>
                <a:t>V</a:t>
              </a:r>
              <a:r>
                <a:rPr kumimoji="1" lang="en-US" altLang="zh-CN" sz="2000" b="1" baseline="-30000"/>
                <a:t>xy</a:t>
              </a:r>
              <a:r>
                <a:rPr kumimoji="1" lang="zh-CN" altLang="en-US" sz="2000" b="1">
                  <a:solidFill>
                    <a:srgbClr val="FF3300"/>
                  </a:solidFill>
                  <a:latin typeface="楷体_GB2312" pitchFamily="49" charset="-122"/>
                </a:rPr>
                <a:t>不能分解</a:t>
              </a:r>
              <a:r>
                <a:rPr kumimoji="1" lang="zh-CN" altLang="en-US" sz="2000" b="1">
                  <a:latin typeface="楷体_GB2312" pitchFamily="49" charset="-122"/>
                </a:rPr>
                <a:t>，即</a:t>
              </a:r>
              <a:r>
                <a:rPr kumimoji="1" lang="en-US" altLang="zh-CN" sz="2000" b="1"/>
                <a:t>V</a:t>
              </a:r>
              <a:r>
                <a:rPr kumimoji="1" lang="en-US" altLang="zh-CN" sz="2000" b="1" baseline="-30000"/>
                <a:t>xy</a:t>
              </a:r>
              <a:r>
                <a:rPr kumimoji="1" lang="en-US" altLang="zh-CN" sz="2000" b="1"/>
                <a:t>={i}</a:t>
              </a:r>
              <a:r>
                <a:rPr kumimoji="1" lang="zh-CN" altLang="en-US" sz="2000" b="1"/>
                <a:t>，</a:t>
              </a:r>
              <a:r>
                <a:rPr kumimoji="1" lang="en-US" altLang="zh-CN" sz="2000" b="1"/>
                <a:t>i</a:t>
              </a:r>
              <a:r>
                <a:rPr kumimoji="1" lang="zh-CN" altLang="en-US" sz="2000" b="1">
                  <a:latin typeface="楷体_GB2312" pitchFamily="49" charset="-122"/>
                </a:rPr>
                <a:t>为某一投票人。  </a:t>
              </a:r>
            </a:p>
          </p:txBody>
        </p:sp>
        <p:graphicFrame>
          <p:nvGraphicFramePr>
            <p:cNvPr id="100371" name="Object 19"/>
            <p:cNvGraphicFramePr>
              <a:graphicFrameLocks noChangeAspect="1"/>
            </p:cNvGraphicFramePr>
            <p:nvPr/>
          </p:nvGraphicFramePr>
          <p:xfrm>
            <a:off x="2352" y="2784"/>
            <a:ext cx="288" cy="278"/>
          </p:xfrm>
          <a:graphic>
            <a:graphicData uri="http://schemas.openxmlformats.org/presentationml/2006/ole">
              <mc:AlternateContent xmlns:mc="http://schemas.openxmlformats.org/markup-compatibility/2006">
                <mc:Choice xmlns:v="urn:schemas-microsoft-com:vml" Requires="v">
                  <p:oleObj spid="_x0000_s100380" name="公式" r:id="rId18" imgW="266469" imgH="253780" progId="Equation.3">
                    <p:embed/>
                  </p:oleObj>
                </mc:Choice>
                <mc:Fallback>
                  <p:oleObj name="公式" r:id="rId18" imgW="266469" imgH="25378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2" y="2784"/>
                          <a:ext cx="288"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72" name="Object 20"/>
            <p:cNvGraphicFramePr>
              <a:graphicFrameLocks noChangeAspect="1"/>
            </p:cNvGraphicFramePr>
            <p:nvPr/>
          </p:nvGraphicFramePr>
          <p:xfrm>
            <a:off x="2208" y="3168"/>
            <a:ext cx="288" cy="278"/>
          </p:xfrm>
          <a:graphic>
            <a:graphicData uri="http://schemas.openxmlformats.org/presentationml/2006/ole">
              <mc:AlternateContent xmlns:mc="http://schemas.openxmlformats.org/markup-compatibility/2006">
                <mc:Choice xmlns:v="urn:schemas-microsoft-com:vml" Requires="v">
                  <p:oleObj spid="_x0000_s100381" name="公式" r:id="rId20" imgW="266400" imgH="253800" progId="Equation.3">
                    <p:embed/>
                  </p:oleObj>
                </mc:Choice>
                <mc:Fallback>
                  <p:oleObj name="公式" r:id="rId20" imgW="266400" imgH="253800"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8" y="3168"/>
                          <a:ext cx="288"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wipe(up)">
                                      <p:cBhvr>
                                        <p:cTn id="7" dur="500"/>
                                        <p:tgtEl>
                                          <p:spTgt spid="10035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0363"/>
                                        </p:tgtEl>
                                        <p:attrNameLst>
                                          <p:attrName>style.visibility</p:attrName>
                                        </p:attrNameLst>
                                      </p:cBhvr>
                                      <p:to>
                                        <p:strVal val="visible"/>
                                      </p:to>
                                    </p:set>
                                    <p:animEffect transition="in" filter="wipe(up)">
                                      <p:cBhvr>
                                        <p:cTn id="12" dur="500"/>
                                        <p:tgtEl>
                                          <p:spTgt spid="100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0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2"/>
          <p:cNvGrpSpPr>
            <a:grpSpLocks/>
          </p:cNvGrpSpPr>
          <p:nvPr/>
        </p:nvGrpSpPr>
        <p:grpSpPr bwMode="auto">
          <a:xfrm>
            <a:off x="228600" y="304800"/>
            <a:ext cx="8915400" cy="609600"/>
            <a:chOff x="144" y="192"/>
            <a:chExt cx="5616" cy="384"/>
          </a:xfrm>
        </p:grpSpPr>
        <p:grpSp>
          <p:nvGrpSpPr>
            <p:cNvPr id="101379" name="Group 3"/>
            <p:cNvGrpSpPr>
              <a:grpSpLocks/>
            </p:cNvGrpSpPr>
            <p:nvPr/>
          </p:nvGrpSpPr>
          <p:grpSpPr bwMode="auto">
            <a:xfrm flipH="1">
              <a:off x="144" y="192"/>
              <a:ext cx="336" cy="336"/>
              <a:chOff x="432" y="288"/>
              <a:chExt cx="549" cy="456"/>
            </a:xfrm>
          </p:grpSpPr>
          <p:grpSp>
            <p:nvGrpSpPr>
              <p:cNvPr id="101380" name="Group 4"/>
              <p:cNvGrpSpPr>
                <a:grpSpLocks/>
              </p:cNvGrpSpPr>
              <p:nvPr/>
            </p:nvGrpSpPr>
            <p:grpSpPr bwMode="auto">
              <a:xfrm>
                <a:off x="572" y="401"/>
                <a:ext cx="409" cy="343"/>
                <a:chOff x="572" y="401"/>
                <a:chExt cx="409" cy="343"/>
              </a:xfrm>
            </p:grpSpPr>
            <p:sp>
              <p:nvSpPr>
                <p:cNvPr id="101381" name="Freeform 5"/>
                <p:cNvSpPr>
                  <a:spLocks/>
                </p:cNvSpPr>
                <p:nvPr/>
              </p:nvSpPr>
              <p:spPr bwMode="auto">
                <a:xfrm>
                  <a:off x="572" y="406"/>
                  <a:ext cx="406" cy="338"/>
                </a:xfrm>
                <a:custGeom>
                  <a:avLst/>
                  <a:gdLst>
                    <a:gd name="T0" fmla="*/ 119 w 1624"/>
                    <a:gd name="T1" fmla="*/ 0 h 1350"/>
                    <a:gd name="T2" fmla="*/ 574 w 1624"/>
                    <a:gd name="T3" fmla="*/ 334 h 1350"/>
                    <a:gd name="T4" fmla="*/ 907 w 1624"/>
                    <a:gd name="T5" fmla="*/ 588 h 1350"/>
                    <a:gd name="T6" fmla="*/ 1224 w 1624"/>
                    <a:gd name="T7" fmla="*/ 817 h 1350"/>
                    <a:gd name="T8" fmla="*/ 1355 w 1624"/>
                    <a:gd name="T9" fmla="*/ 901 h 1350"/>
                    <a:gd name="T10" fmla="*/ 1541 w 1624"/>
                    <a:gd name="T11" fmla="*/ 1000 h 1350"/>
                    <a:gd name="T12" fmla="*/ 1624 w 1624"/>
                    <a:gd name="T13" fmla="*/ 1043 h 1350"/>
                    <a:gd name="T14" fmla="*/ 1589 w 1624"/>
                    <a:gd name="T15" fmla="*/ 1161 h 1350"/>
                    <a:gd name="T16" fmla="*/ 1522 w 1624"/>
                    <a:gd name="T17" fmla="*/ 1267 h 1350"/>
                    <a:gd name="T18" fmla="*/ 1456 w 1624"/>
                    <a:gd name="T19" fmla="*/ 1325 h 1350"/>
                    <a:gd name="T20" fmla="*/ 1416 w 1624"/>
                    <a:gd name="T21" fmla="*/ 1350 h 1350"/>
                    <a:gd name="T22" fmla="*/ 1262 w 1624"/>
                    <a:gd name="T23" fmla="*/ 1215 h 1350"/>
                    <a:gd name="T24" fmla="*/ 1057 w 1624"/>
                    <a:gd name="T25" fmla="*/ 1045 h 1350"/>
                    <a:gd name="T26" fmla="*/ 769 w 1624"/>
                    <a:gd name="T27" fmla="*/ 792 h 1350"/>
                    <a:gd name="T28" fmla="*/ 522 w 1624"/>
                    <a:gd name="T29" fmla="*/ 590 h 1350"/>
                    <a:gd name="T30" fmla="*/ 241 w 1624"/>
                    <a:gd name="T31" fmla="*/ 343 h 1350"/>
                    <a:gd name="T32" fmla="*/ 0 w 1624"/>
                    <a:gd name="T33" fmla="*/ 144 h 1350"/>
                    <a:gd name="T34" fmla="*/ 119 w 1624"/>
                    <a:gd name="T35" fmla="*/ 0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4" h="1350">
                      <a:moveTo>
                        <a:pt x="119" y="0"/>
                      </a:moveTo>
                      <a:lnTo>
                        <a:pt x="574" y="334"/>
                      </a:lnTo>
                      <a:lnTo>
                        <a:pt x="907" y="588"/>
                      </a:lnTo>
                      <a:lnTo>
                        <a:pt x="1224" y="817"/>
                      </a:lnTo>
                      <a:lnTo>
                        <a:pt x="1355" y="901"/>
                      </a:lnTo>
                      <a:lnTo>
                        <a:pt x="1541" y="1000"/>
                      </a:lnTo>
                      <a:lnTo>
                        <a:pt x="1624" y="1043"/>
                      </a:lnTo>
                      <a:lnTo>
                        <a:pt x="1589" y="1161"/>
                      </a:lnTo>
                      <a:lnTo>
                        <a:pt x="1522" y="1267"/>
                      </a:lnTo>
                      <a:lnTo>
                        <a:pt x="1456" y="1325"/>
                      </a:lnTo>
                      <a:lnTo>
                        <a:pt x="1416" y="1350"/>
                      </a:lnTo>
                      <a:lnTo>
                        <a:pt x="1262" y="1215"/>
                      </a:lnTo>
                      <a:lnTo>
                        <a:pt x="1057" y="1045"/>
                      </a:lnTo>
                      <a:lnTo>
                        <a:pt x="769" y="792"/>
                      </a:lnTo>
                      <a:lnTo>
                        <a:pt x="522" y="590"/>
                      </a:lnTo>
                      <a:lnTo>
                        <a:pt x="241" y="343"/>
                      </a:lnTo>
                      <a:lnTo>
                        <a:pt x="0" y="144"/>
                      </a:lnTo>
                      <a:lnTo>
                        <a:pt x="119"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101382" name="Freeform 6"/>
                <p:cNvSpPr>
                  <a:spLocks/>
                </p:cNvSpPr>
                <p:nvPr/>
              </p:nvSpPr>
              <p:spPr bwMode="auto">
                <a:xfrm>
                  <a:off x="575" y="401"/>
                  <a:ext cx="406" cy="339"/>
                </a:xfrm>
                <a:custGeom>
                  <a:avLst/>
                  <a:gdLst>
                    <a:gd name="T0" fmla="*/ 119 w 1624"/>
                    <a:gd name="T1" fmla="*/ 0 h 1356"/>
                    <a:gd name="T2" fmla="*/ 574 w 1624"/>
                    <a:gd name="T3" fmla="*/ 333 h 1356"/>
                    <a:gd name="T4" fmla="*/ 907 w 1624"/>
                    <a:gd name="T5" fmla="*/ 588 h 1356"/>
                    <a:gd name="T6" fmla="*/ 1224 w 1624"/>
                    <a:gd name="T7" fmla="*/ 817 h 1356"/>
                    <a:gd name="T8" fmla="*/ 1355 w 1624"/>
                    <a:gd name="T9" fmla="*/ 901 h 1356"/>
                    <a:gd name="T10" fmla="*/ 1541 w 1624"/>
                    <a:gd name="T11" fmla="*/ 1000 h 1356"/>
                    <a:gd name="T12" fmla="*/ 1624 w 1624"/>
                    <a:gd name="T13" fmla="*/ 1043 h 1356"/>
                    <a:gd name="T14" fmla="*/ 1612 w 1624"/>
                    <a:gd name="T15" fmla="*/ 1097 h 1356"/>
                    <a:gd name="T16" fmla="*/ 1592 w 1624"/>
                    <a:gd name="T17" fmla="*/ 1164 h 1356"/>
                    <a:gd name="T18" fmla="*/ 1563 w 1624"/>
                    <a:gd name="T19" fmla="*/ 1219 h 1356"/>
                    <a:gd name="T20" fmla="*/ 1525 w 1624"/>
                    <a:gd name="T21" fmla="*/ 1272 h 1356"/>
                    <a:gd name="T22" fmla="*/ 1500 w 1624"/>
                    <a:gd name="T23" fmla="*/ 1299 h 1356"/>
                    <a:gd name="T24" fmla="*/ 1457 w 1624"/>
                    <a:gd name="T25" fmla="*/ 1330 h 1356"/>
                    <a:gd name="T26" fmla="*/ 1419 w 1624"/>
                    <a:gd name="T27" fmla="*/ 1356 h 1356"/>
                    <a:gd name="T28" fmla="*/ 1262 w 1624"/>
                    <a:gd name="T29" fmla="*/ 1215 h 1356"/>
                    <a:gd name="T30" fmla="*/ 1057 w 1624"/>
                    <a:gd name="T31" fmla="*/ 1045 h 1356"/>
                    <a:gd name="T32" fmla="*/ 769 w 1624"/>
                    <a:gd name="T33" fmla="*/ 792 h 1356"/>
                    <a:gd name="T34" fmla="*/ 522 w 1624"/>
                    <a:gd name="T35" fmla="*/ 590 h 1356"/>
                    <a:gd name="T36" fmla="*/ 240 w 1624"/>
                    <a:gd name="T37" fmla="*/ 343 h 1356"/>
                    <a:gd name="T38" fmla="*/ 0 w 1624"/>
                    <a:gd name="T39" fmla="*/ 144 h 1356"/>
                    <a:gd name="T40" fmla="*/ 119 w 1624"/>
                    <a:gd name="T41"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4" h="1356">
                      <a:moveTo>
                        <a:pt x="119" y="0"/>
                      </a:moveTo>
                      <a:lnTo>
                        <a:pt x="574" y="333"/>
                      </a:lnTo>
                      <a:lnTo>
                        <a:pt x="907" y="588"/>
                      </a:lnTo>
                      <a:lnTo>
                        <a:pt x="1224" y="817"/>
                      </a:lnTo>
                      <a:lnTo>
                        <a:pt x="1355" y="901"/>
                      </a:lnTo>
                      <a:lnTo>
                        <a:pt x="1541" y="1000"/>
                      </a:lnTo>
                      <a:lnTo>
                        <a:pt x="1624" y="1043"/>
                      </a:lnTo>
                      <a:lnTo>
                        <a:pt x="1612" y="1097"/>
                      </a:lnTo>
                      <a:lnTo>
                        <a:pt x="1592" y="1164"/>
                      </a:lnTo>
                      <a:lnTo>
                        <a:pt x="1563" y="1219"/>
                      </a:lnTo>
                      <a:lnTo>
                        <a:pt x="1525" y="1272"/>
                      </a:lnTo>
                      <a:lnTo>
                        <a:pt x="1500" y="1299"/>
                      </a:lnTo>
                      <a:lnTo>
                        <a:pt x="1457" y="1330"/>
                      </a:lnTo>
                      <a:lnTo>
                        <a:pt x="1419" y="1356"/>
                      </a:lnTo>
                      <a:lnTo>
                        <a:pt x="1262" y="1215"/>
                      </a:lnTo>
                      <a:lnTo>
                        <a:pt x="1057" y="1045"/>
                      </a:lnTo>
                      <a:lnTo>
                        <a:pt x="769" y="792"/>
                      </a:lnTo>
                      <a:lnTo>
                        <a:pt x="522" y="590"/>
                      </a:lnTo>
                      <a:lnTo>
                        <a:pt x="240" y="343"/>
                      </a:lnTo>
                      <a:lnTo>
                        <a:pt x="0" y="144"/>
                      </a:lnTo>
                      <a:lnTo>
                        <a:pt x="11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1383" name="Group 7"/>
              <p:cNvGrpSpPr>
                <a:grpSpLocks/>
              </p:cNvGrpSpPr>
              <p:nvPr/>
            </p:nvGrpSpPr>
            <p:grpSpPr bwMode="auto">
              <a:xfrm>
                <a:off x="452" y="288"/>
                <a:ext cx="233" cy="185"/>
                <a:chOff x="452" y="288"/>
                <a:chExt cx="233" cy="185"/>
              </a:xfrm>
            </p:grpSpPr>
            <p:sp>
              <p:nvSpPr>
                <p:cNvPr id="101384" name="Freeform 8"/>
                <p:cNvSpPr>
                  <a:spLocks/>
                </p:cNvSpPr>
                <p:nvPr/>
              </p:nvSpPr>
              <p:spPr bwMode="auto">
                <a:xfrm>
                  <a:off x="457" y="291"/>
                  <a:ext cx="228" cy="182"/>
                </a:xfrm>
                <a:custGeom>
                  <a:avLst/>
                  <a:gdLst>
                    <a:gd name="T0" fmla="*/ 0 w 912"/>
                    <a:gd name="T1" fmla="*/ 650 h 725"/>
                    <a:gd name="T2" fmla="*/ 142 w 912"/>
                    <a:gd name="T3" fmla="*/ 725 h 725"/>
                    <a:gd name="T4" fmla="*/ 278 w 912"/>
                    <a:gd name="T5" fmla="*/ 561 h 725"/>
                    <a:gd name="T6" fmla="*/ 310 w 912"/>
                    <a:gd name="T7" fmla="*/ 541 h 725"/>
                    <a:gd name="T8" fmla="*/ 346 w 912"/>
                    <a:gd name="T9" fmla="*/ 532 h 725"/>
                    <a:gd name="T10" fmla="*/ 380 w 912"/>
                    <a:gd name="T11" fmla="*/ 541 h 725"/>
                    <a:gd name="T12" fmla="*/ 462 w 912"/>
                    <a:gd name="T13" fmla="*/ 606 h 725"/>
                    <a:gd name="T14" fmla="*/ 595 w 912"/>
                    <a:gd name="T15" fmla="*/ 439 h 725"/>
                    <a:gd name="T16" fmla="*/ 509 w 912"/>
                    <a:gd name="T17" fmla="*/ 362 h 725"/>
                    <a:gd name="T18" fmla="*/ 486 w 912"/>
                    <a:gd name="T19" fmla="*/ 325 h 725"/>
                    <a:gd name="T20" fmla="*/ 482 w 912"/>
                    <a:gd name="T21" fmla="*/ 288 h 725"/>
                    <a:gd name="T22" fmla="*/ 488 w 912"/>
                    <a:gd name="T23" fmla="*/ 253 h 725"/>
                    <a:gd name="T24" fmla="*/ 499 w 912"/>
                    <a:gd name="T25" fmla="*/ 232 h 725"/>
                    <a:gd name="T26" fmla="*/ 520 w 912"/>
                    <a:gd name="T27" fmla="*/ 206 h 725"/>
                    <a:gd name="T28" fmla="*/ 576 w 912"/>
                    <a:gd name="T29" fmla="*/ 160 h 725"/>
                    <a:gd name="T30" fmla="*/ 643 w 912"/>
                    <a:gd name="T31" fmla="*/ 112 h 725"/>
                    <a:gd name="T32" fmla="*/ 739 w 912"/>
                    <a:gd name="T33" fmla="*/ 64 h 725"/>
                    <a:gd name="T34" fmla="*/ 837 w 912"/>
                    <a:gd name="T35" fmla="*/ 29 h 725"/>
                    <a:gd name="T36" fmla="*/ 912 w 912"/>
                    <a:gd name="T37" fmla="*/ 0 h 725"/>
                    <a:gd name="T38" fmla="*/ 752 w 912"/>
                    <a:gd name="T39" fmla="*/ 20 h 725"/>
                    <a:gd name="T40" fmla="*/ 607 w 912"/>
                    <a:gd name="T41" fmla="*/ 54 h 725"/>
                    <a:gd name="T42" fmla="*/ 523 w 912"/>
                    <a:gd name="T43" fmla="*/ 80 h 725"/>
                    <a:gd name="T44" fmla="*/ 472 w 912"/>
                    <a:gd name="T45" fmla="*/ 99 h 725"/>
                    <a:gd name="T46" fmla="*/ 374 w 912"/>
                    <a:gd name="T47" fmla="*/ 157 h 725"/>
                    <a:gd name="T48" fmla="*/ 314 w 912"/>
                    <a:gd name="T49" fmla="*/ 208 h 725"/>
                    <a:gd name="T50" fmla="*/ 263 w 912"/>
                    <a:gd name="T51" fmla="*/ 259 h 725"/>
                    <a:gd name="T52" fmla="*/ 213 w 912"/>
                    <a:gd name="T53" fmla="*/ 314 h 725"/>
                    <a:gd name="T54" fmla="*/ 171 w 912"/>
                    <a:gd name="T55" fmla="*/ 372 h 725"/>
                    <a:gd name="T56" fmla="*/ 122 w 912"/>
                    <a:gd name="T57" fmla="*/ 448 h 725"/>
                    <a:gd name="T58" fmla="*/ 80 w 912"/>
                    <a:gd name="T59" fmla="*/ 522 h 725"/>
                    <a:gd name="T60" fmla="*/ 0 w 912"/>
                    <a:gd name="T61" fmla="*/ 65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2" h="725">
                      <a:moveTo>
                        <a:pt x="0" y="650"/>
                      </a:moveTo>
                      <a:lnTo>
                        <a:pt x="142" y="725"/>
                      </a:lnTo>
                      <a:lnTo>
                        <a:pt x="278" y="561"/>
                      </a:lnTo>
                      <a:lnTo>
                        <a:pt x="310" y="541"/>
                      </a:lnTo>
                      <a:lnTo>
                        <a:pt x="346" y="532"/>
                      </a:lnTo>
                      <a:lnTo>
                        <a:pt x="380" y="541"/>
                      </a:lnTo>
                      <a:lnTo>
                        <a:pt x="462" y="606"/>
                      </a:lnTo>
                      <a:lnTo>
                        <a:pt x="595" y="439"/>
                      </a:lnTo>
                      <a:lnTo>
                        <a:pt x="509" y="362"/>
                      </a:lnTo>
                      <a:lnTo>
                        <a:pt x="486" y="325"/>
                      </a:lnTo>
                      <a:lnTo>
                        <a:pt x="482" y="288"/>
                      </a:lnTo>
                      <a:lnTo>
                        <a:pt x="488" y="253"/>
                      </a:lnTo>
                      <a:lnTo>
                        <a:pt x="499" y="232"/>
                      </a:lnTo>
                      <a:lnTo>
                        <a:pt x="520" y="206"/>
                      </a:lnTo>
                      <a:lnTo>
                        <a:pt x="576" y="160"/>
                      </a:lnTo>
                      <a:lnTo>
                        <a:pt x="643" y="112"/>
                      </a:lnTo>
                      <a:lnTo>
                        <a:pt x="739" y="64"/>
                      </a:lnTo>
                      <a:lnTo>
                        <a:pt x="837" y="29"/>
                      </a:lnTo>
                      <a:lnTo>
                        <a:pt x="912" y="0"/>
                      </a:lnTo>
                      <a:lnTo>
                        <a:pt x="752" y="20"/>
                      </a:lnTo>
                      <a:lnTo>
                        <a:pt x="607" y="54"/>
                      </a:lnTo>
                      <a:lnTo>
                        <a:pt x="523" y="80"/>
                      </a:lnTo>
                      <a:lnTo>
                        <a:pt x="472" y="99"/>
                      </a:lnTo>
                      <a:lnTo>
                        <a:pt x="374" y="157"/>
                      </a:lnTo>
                      <a:lnTo>
                        <a:pt x="314" y="208"/>
                      </a:lnTo>
                      <a:lnTo>
                        <a:pt x="263" y="259"/>
                      </a:lnTo>
                      <a:lnTo>
                        <a:pt x="213" y="314"/>
                      </a:lnTo>
                      <a:lnTo>
                        <a:pt x="171" y="372"/>
                      </a:lnTo>
                      <a:lnTo>
                        <a:pt x="122" y="448"/>
                      </a:lnTo>
                      <a:lnTo>
                        <a:pt x="80" y="522"/>
                      </a:lnTo>
                      <a:lnTo>
                        <a:pt x="0" y="65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385" name="Freeform 9"/>
                <p:cNvSpPr>
                  <a:spLocks/>
                </p:cNvSpPr>
                <p:nvPr/>
              </p:nvSpPr>
              <p:spPr bwMode="auto">
                <a:xfrm>
                  <a:off x="452" y="288"/>
                  <a:ext cx="228" cy="181"/>
                </a:xfrm>
                <a:custGeom>
                  <a:avLst/>
                  <a:gdLst>
                    <a:gd name="T0" fmla="*/ 0 w 912"/>
                    <a:gd name="T1" fmla="*/ 651 h 725"/>
                    <a:gd name="T2" fmla="*/ 142 w 912"/>
                    <a:gd name="T3" fmla="*/ 725 h 725"/>
                    <a:gd name="T4" fmla="*/ 278 w 912"/>
                    <a:gd name="T5" fmla="*/ 561 h 725"/>
                    <a:gd name="T6" fmla="*/ 310 w 912"/>
                    <a:gd name="T7" fmla="*/ 542 h 725"/>
                    <a:gd name="T8" fmla="*/ 346 w 912"/>
                    <a:gd name="T9" fmla="*/ 532 h 725"/>
                    <a:gd name="T10" fmla="*/ 380 w 912"/>
                    <a:gd name="T11" fmla="*/ 542 h 725"/>
                    <a:gd name="T12" fmla="*/ 461 w 912"/>
                    <a:gd name="T13" fmla="*/ 606 h 725"/>
                    <a:gd name="T14" fmla="*/ 595 w 912"/>
                    <a:gd name="T15" fmla="*/ 439 h 725"/>
                    <a:gd name="T16" fmla="*/ 508 w 912"/>
                    <a:gd name="T17" fmla="*/ 362 h 725"/>
                    <a:gd name="T18" fmla="*/ 486 w 912"/>
                    <a:gd name="T19" fmla="*/ 325 h 725"/>
                    <a:gd name="T20" fmla="*/ 482 w 912"/>
                    <a:gd name="T21" fmla="*/ 288 h 725"/>
                    <a:gd name="T22" fmla="*/ 488 w 912"/>
                    <a:gd name="T23" fmla="*/ 253 h 725"/>
                    <a:gd name="T24" fmla="*/ 499 w 912"/>
                    <a:gd name="T25" fmla="*/ 232 h 725"/>
                    <a:gd name="T26" fmla="*/ 520 w 912"/>
                    <a:gd name="T27" fmla="*/ 206 h 725"/>
                    <a:gd name="T28" fmla="*/ 576 w 912"/>
                    <a:gd name="T29" fmla="*/ 160 h 725"/>
                    <a:gd name="T30" fmla="*/ 643 w 912"/>
                    <a:gd name="T31" fmla="*/ 112 h 725"/>
                    <a:gd name="T32" fmla="*/ 739 w 912"/>
                    <a:gd name="T33" fmla="*/ 64 h 725"/>
                    <a:gd name="T34" fmla="*/ 837 w 912"/>
                    <a:gd name="T35" fmla="*/ 29 h 725"/>
                    <a:gd name="T36" fmla="*/ 912 w 912"/>
                    <a:gd name="T37" fmla="*/ 0 h 725"/>
                    <a:gd name="T38" fmla="*/ 752 w 912"/>
                    <a:gd name="T39" fmla="*/ 20 h 725"/>
                    <a:gd name="T40" fmla="*/ 607 w 912"/>
                    <a:gd name="T41" fmla="*/ 54 h 725"/>
                    <a:gd name="T42" fmla="*/ 523 w 912"/>
                    <a:gd name="T43" fmla="*/ 80 h 725"/>
                    <a:gd name="T44" fmla="*/ 472 w 912"/>
                    <a:gd name="T45" fmla="*/ 99 h 725"/>
                    <a:gd name="T46" fmla="*/ 420 w 912"/>
                    <a:gd name="T47" fmla="*/ 125 h 725"/>
                    <a:gd name="T48" fmla="*/ 374 w 912"/>
                    <a:gd name="T49" fmla="*/ 157 h 725"/>
                    <a:gd name="T50" fmla="*/ 314 w 912"/>
                    <a:gd name="T51" fmla="*/ 208 h 725"/>
                    <a:gd name="T52" fmla="*/ 263 w 912"/>
                    <a:gd name="T53" fmla="*/ 260 h 725"/>
                    <a:gd name="T54" fmla="*/ 213 w 912"/>
                    <a:gd name="T55" fmla="*/ 314 h 725"/>
                    <a:gd name="T56" fmla="*/ 171 w 912"/>
                    <a:gd name="T57" fmla="*/ 372 h 725"/>
                    <a:gd name="T58" fmla="*/ 122 w 912"/>
                    <a:gd name="T59" fmla="*/ 449 h 725"/>
                    <a:gd name="T60" fmla="*/ 80 w 912"/>
                    <a:gd name="T61" fmla="*/ 522 h 725"/>
                    <a:gd name="T62" fmla="*/ 0 w 912"/>
                    <a:gd name="T63" fmla="*/ 651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2" h="725">
                      <a:moveTo>
                        <a:pt x="0" y="651"/>
                      </a:moveTo>
                      <a:lnTo>
                        <a:pt x="142" y="725"/>
                      </a:lnTo>
                      <a:lnTo>
                        <a:pt x="278" y="561"/>
                      </a:lnTo>
                      <a:lnTo>
                        <a:pt x="310" y="542"/>
                      </a:lnTo>
                      <a:lnTo>
                        <a:pt x="346" y="532"/>
                      </a:lnTo>
                      <a:lnTo>
                        <a:pt x="380" y="542"/>
                      </a:lnTo>
                      <a:lnTo>
                        <a:pt x="461" y="606"/>
                      </a:lnTo>
                      <a:lnTo>
                        <a:pt x="595" y="439"/>
                      </a:lnTo>
                      <a:lnTo>
                        <a:pt x="508" y="362"/>
                      </a:lnTo>
                      <a:lnTo>
                        <a:pt x="486" y="325"/>
                      </a:lnTo>
                      <a:lnTo>
                        <a:pt x="482" y="288"/>
                      </a:lnTo>
                      <a:lnTo>
                        <a:pt x="488" y="253"/>
                      </a:lnTo>
                      <a:lnTo>
                        <a:pt x="499" y="232"/>
                      </a:lnTo>
                      <a:lnTo>
                        <a:pt x="520" y="206"/>
                      </a:lnTo>
                      <a:lnTo>
                        <a:pt x="576" y="160"/>
                      </a:lnTo>
                      <a:lnTo>
                        <a:pt x="643" y="112"/>
                      </a:lnTo>
                      <a:lnTo>
                        <a:pt x="739" y="64"/>
                      </a:lnTo>
                      <a:lnTo>
                        <a:pt x="837" y="29"/>
                      </a:lnTo>
                      <a:lnTo>
                        <a:pt x="912" y="0"/>
                      </a:lnTo>
                      <a:lnTo>
                        <a:pt x="752" y="20"/>
                      </a:lnTo>
                      <a:lnTo>
                        <a:pt x="607" y="54"/>
                      </a:lnTo>
                      <a:lnTo>
                        <a:pt x="523" y="80"/>
                      </a:lnTo>
                      <a:lnTo>
                        <a:pt x="472" y="99"/>
                      </a:lnTo>
                      <a:lnTo>
                        <a:pt x="420" y="125"/>
                      </a:lnTo>
                      <a:lnTo>
                        <a:pt x="374" y="157"/>
                      </a:lnTo>
                      <a:lnTo>
                        <a:pt x="314" y="208"/>
                      </a:lnTo>
                      <a:lnTo>
                        <a:pt x="263" y="260"/>
                      </a:lnTo>
                      <a:lnTo>
                        <a:pt x="213" y="314"/>
                      </a:lnTo>
                      <a:lnTo>
                        <a:pt x="171" y="372"/>
                      </a:lnTo>
                      <a:lnTo>
                        <a:pt x="122" y="449"/>
                      </a:lnTo>
                      <a:lnTo>
                        <a:pt x="80" y="522"/>
                      </a:lnTo>
                      <a:lnTo>
                        <a:pt x="0" y="65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1386" name="Group 10"/>
              <p:cNvGrpSpPr>
                <a:grpSpLocks/>
              </p:cNvGrpSpPr>
              <p:nvPr/>
            </p:nvGrpSpPr>
            <p:grpSpPr bwMode="auto">
              <a:xfrm>
                <a:off x="432" y="443"/>
                <a:ext cx="67" cy="65"/>
                <a:chOff x="432" y="443"/>
                <a:chExt cx="67" cy="65"/>
              </a:xfrm>
            </p:grpSpPr>
            <p:sp>
              <p:nvSpPr>
                <p:cNvPr id="101387" name="Freeform 11"/>
                <p:cNvSpPr>
                  <a:spLocks/>
                </p:cNvSpPr>
                <p:nvPr/>
              </p:nvSpPr>
              <p:spPr bwMode="auto">
                <a:xfrm>
                  <a:off x="432" y="448"/>
                  <a:ext cx="66" cy="60"/>
                </a:xfrm>
                <a:custGeom>
                  <a:avLst/>
                  <a:gdLst>
                    <a:gd name="T0" fmla="*/ 66 w 265"/>
                    <a:gd name="T1" fmla="*/ 0 h 241"/>
                    <a:gd name="T2" fmla="*/ 172 w 265"/>
                    <a:gd name="T3" fmla="*/ 67 h 241"/>
                    <a:gd name="T4" fmla="*/ 265 w 265"/>
                    <a:gd name="T5" fmla="*/ 128 h 241"/>
                    <a:gd name="T6" fmla="*/ 199 w 265"/>
                    <a:gd name="T7" fmla="*/ 241 h 241"/>
                    <a:gd name="T8" fmla="*/ 170 w 265"/>
                    <a:gd name="T9" fmla="*/ 237 h 241"/>
                    <a:gd name="T10" fmla="*/ 141 w 265"/>
                    <a:gd name="T11" fmla="*/ 227 h 241"/>
                    <a:gd name="T12" fmla="*/ 110 w 265"/>
                    <a:gd name="T13" fmla="*/ 215 h 241"/>
                    <a:gd name="T14" fmla="*/ 67 w 265"/>
                    <a:gd name="T15" fmla="*/ 186 h 241"/>
                    <a:gd name="T16" fmla="*/ 33 w 265"/>
                    <a:gd name="T17" fmla="*/ 152 h 241"/>
                    <a:gd name="T18" fmla="*/ 14 w 265"/>
                    <a:gd name="T19" fmla="*/ 122 h 241"/>
                    <a:gd name="T20" fmla="*/ 0 w 265"/>
                    <a:gd name="T21" fmla="*/ 93 h 241"/>
                    <a:gd name="T22" fmla="*/ 66 w 265"/>
                    <a:gd name="T2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 h="241">
                      <a:moveTo>
                        <a:pt x="66" y="0"/>
                      </a:moveTo>
                      <a:lnTo>
                        <a:pt x="172" y="67"/>
                      </a:lnTo>
                      <a:lnTo>
                        <a:pt x="265" y="128"/>
                      </a:lnTo>
                      <a:lnTo>
                        <a:pt x="199" y="241"/>
                      </a:lnTo>
                      <a:lnTo>
                        <a:pt x="170" y="237"/>
                      </a:lnTo>
                      <a:lnTo>
                        <a:pt x="141" y="227"/>
                      </a:lnTo>
                      <a:lnTo>
                        <a:pt x="110" y="215"/>
                      </a:lnTo>
                      <a:lnTo>
                        <a:pt x="67" y="186"/>
                      </a:lnTo>
                      <a:lnTo>
                        <a:pt x="33" y="152"/>
                      </a:lnTo>
                      <a:lnTo>
                        <a:pt x="14" y="122"/>
                      </a:lnTo>
                      <a:lnTo>
                        <a:pt x="0" y="93"/>
                      </a:lnTo>
                      <a:lnTo>
                        <a:pt x="6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388" name="Freeform 12"/>
                <p:cNvSpPr>
                  <a:spLocks/>
                </p:cNvSpPr>
                <p:nvPr/>
              </p:nvSpPr>
              <p:spPr bwMode="auto">
                <a:xfrm>
                  <a:off x="433" y="443"/>
                  <a:ext cx="66" cy="61"/>
                </a:xfrm>
                <a:custGeom>
                  <a:avLst/>
                  <a:gdLst>
                    <a:gd name="T0" fmla="*/ 66 w 265"/>
                    <a:gd name="T1" fmla="*/ 0 h 241"/>
                    <a:gd name="T2" fmla="*/ 172 w 265"/>
                    <a:gd name="T3" fmla="*/ 67 h 241"/>
                    <a:gd name="T4" fmla="*/ 265 w 265"/>
                    <a:gd name="T5" fmla="*/ 128 h 241"/>
                    <a:gd name="T6" fmla="*/ 199 w 265"/>
                    <a:gd name="T7" fmla="*/ 241 h 241"/>
                    <a:gd name="T8" fmla="*/ 168 w 265"/>
                    <a:gd name="T9" fmla="*/ 237 h 241"/>
                    <a:gd name="T10" fmla="*/ 136 w 265"/>
                    <a:gd name="T11" fmla="*/ 225 h 241"/>
                    <a:gd name="T12" fmla="*/ 110 w 265"/>
                    <a:gd name="T13" fmla="*/ 214 h 241"/>
                    <a:gd name="T14" fmla="*/ 67 w 265"/>
                    <a:gd name="T15" fmla="*/ 186 h 241"/>
                    <a:gd name="T16" fmla="*/ 33 w 265"/>
                    <a:gd name="T17" fmla="*/ 151 h 241"/>
                    <a:gd name="T18" fmla="*/ 14 w 265"/>
                    <a:gd name="T19" fmla="*/ 122 h 241"/>
                    <a:gd name="T20" fmla="*/ 0 w 265"/>
                    <a:gd name="T21" fmla="*/ 93 h 241"/>
                    <a:gd name="T22" fmla="*/ 66 w 265"/>
                    <a:gd name="T2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 h="241">
                      <a:moveTo>
                        <a:pt x="66" y="0"/>
                      </a:moveTo>
                      <a:lnTo>
                        <a:pt x="172" y="67"/>
                      </a:lnTo>
                      <a:lnTo>
                        <a:pt x="265" y="128"/>
                      </a:lnTo>
                      <a:lnTo>
                        <a:pt x="199" y="241"/>
                      </a:lnTo>
                      <a:lnTo>
                        <a:pt x="168" y="237"/>
                      </a:lnTo>
                      <a:lnTo>
                        <a:pt x="136" y="225"/>
                      </a:lnTo>
                      <a:lnTo>
                        <a:pt x="110" y="214"/>
                      </a:lnTo>
                      <a:lnTo>
                        <a:pt x="67" y="186"/>
                      </a:lnTo>
                      <a:lnTo>
                        <a:pt x="33" y="151"/>
                      </a:lnTo>
                      <a:lnTo>
                        <a:pt x="14" y="122"/>
                      </a:lnTo>
                      <a:lnTo>
                        <a:pt x="0" y="93"/>
                      </a:lnTo>
                      <a:lnTo>
                        <a:pt x="66"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1389" name="Rectangle 13"/>
            <p:cNvSpPr>
              <a:spLocks noChangeArrowheads="1"/>
            </p:cNvSpPr>
            <p:nvPr/>
          </p:nvSpPr>
          <p:spPr bwMode="auto">
            <a:xfrm>
              <a:off x="432" y="288"/>
              <a:ext cx="5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进一步说明</a:t>
              </a:r>
              <a:r>
                <a:rPr kumimoji="1" lang="zh-CN" altLang="en-US" sz="2000" b="1">
                  <a:latin typeface="楷体_GB2312" pitchFamily="49" charset="-122"/>
                </a:rPr>
                <a:t>：对于任意另外的候选人</a:t>
              </a:r>
              <a:r>
                <a:rPr kumimoji="1" lang="en-US" altLang="zh-CN" sz="2000" b="1"/>
                <a:t>z</a:t>
              </a:r>
              <a:r>
                <a:rPr kumimoji="1" lang="zh-CN" altLang="en-US" sz="2000" b="1"/>
                <a:t>，</a:t>
              </a:r>
              <a:r>
                <a:rPr kumimoji="1" lang="en-US" altLang="zh-CN" sz="2000" b="1"/>
                <a:t>V={i}</a:t>
              </a:r>
              <a:r>
                <a:rPr kumimoji="1" lang="zh-CN" altLang="en-US" sz="2000" b="1">
                  <a:latin typeface="楷体_GB2312" pitchFamily="49" charset="-122"/>
                </a:rPr>
                <a:t>也是</a:t>
              </a:r>
              <a:r>
                <a:rPr kumimoji="1" lang="en-US" altLang="zh-CN" sz="2000" b="1"/>
                <a:t>x</a:t>
              </a:r>
              <a:r>
                <a:rPr kumimoji="1" lang="zh-CN" altLang="en-US" sz="2000" b="1"/>
                <a:t>、</a:t>
              </a:r>
              <a:r>
                <a:rPr kumimoji="1" lang="en-US" altLang="zh-CN" sz="2000" b="1"/>
                <a:t>z</a:t>
              </a:r>
              <a:r>
                <a:rPr kumimoji="1" lang="zh-CN" altLang="en-US" sz="2000" b="1">
                  <a:latin typeface="楷体_GB2312" pitchFamily="49" charset="-122"/>
                </a:rPr>
                <a:t>的决定性集合</a:t>
              </a:r>
              <a:r>
                <a:rPr kumimoji="1" lang="zh-CN" altLang="en-US" sz="2000" b="1">
                  <a:ea typeface="宋体" pitchFamily="2" charset="-122"/>
                </a:rPr>
                <a:t>。 </a:t>
              </a:r>
            </a:p>
          </p:txBody>
        </p:sp>
      </p:grpSp>
      <p:sp>
        <p:nvSpPr>
          <p:cNvPr id="101390" name="Text Box 14"/>
          <p:cNvSpPr txBox="1">
            <a:spLocks noChangeArrowheads="1"/>
          </p:cNvSpPr>
          <p:nvPr/>
        </p:nvSpPr>
        <p:spPr bwMode="auto">
          <a:xfrm>
            <a:off x="685800" y="1066800"/>
            <a:ext cx="77724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latin typeface="楷体_GB2312" pitchFamily="49" charset="-122"/>
              </a:rPr>
              <a:t>考虑另一次选举</a:t>
            </a:r>
            <a:r>
              <a:rPr lang="zh-CN" altLang="en-US" b="1">
                <a:latin typeface="楷体_GB2312" pitchFamily="49" charset="-122"/>
              </a:rPr>
              <a:t>：</a:t>
            </a:r>
            <a:r>
              <a:rPr lang="en-US" altLang="zh-CN" b="1"/>
              <a:t>(x</a:t>
            </a:r>
            <a:r>
              <a:rPr lang="zh-CN" altLang="en-US" b="1"/>
              <a:t>＞</a:t>
            </a:r>
            <a:r>
              <a:rPr lang="en-US" altLang="zh-CN" b="1"/>
              <a:t>y≥z)</a:t>
            </a:r>
            <a:r>
              <a:rPr lang="en-US" altLang="zh-CN" b="1" baseline="-30000"/>
              <a:t>i</a:t>
            </a:r>
            <a:r>
              <a:rPr lang="zh-CN" altLang="en-US" b="1"/>
              <a:t>，而（</a:t>
            </a:r>
            <a:r>
              <a:rPr lang="en-US" altLang="zh-CN" b="1"/>
              <a:t>y≥z≥x</a:t>
            </a:r>
            <a:r>
              <a:rPr lang="zh-CN" altLang="en-US" b="1"/>
              <a:t>）</a:t>
            </a:r>
            <a:r>
              <a:rPr lang="en-US" altLang="zh-CN" b="1" baseline="-30000"/>
              <a:t>j≠I</a:t>
            </a:r>
          </a:p>
          <a:p>
            <a:pPr>
              <a:spcBef>
                <a:spcPct val="50000"/>
              </a:spcBef>
            </a:pPr>
            <a:r>
              <a:rPr lang="en-US" altLang="zh-CN" b="1">
                <a:latin typeface="楷体_GB2312" pitchFamily="49" charset="-122"/>
              </a:rPr>
              <a:t>    </a:t>
            </a:r>
            <a:r>
              <a:rPr lang="zh-CN" altLang="en-US" b="1">
                <a:latin typeface="楷体_GB2312" pitchFamily="49" charset="-122"/>
              </a:rPr>
              <a:t>显然，由于全体一致意见，（</a:t>
            </a:r>
            <a:r>
              <a:rPr lang="en-US" altLang="zh-CN" b="1">
                <a:latin typeface="楷体_GB2312" pitchFamily="49" charset="-122"/>
              </a:rPr>
              <a:t>y≥z</a:t>
            </a:r>
            <a:r>
              <a:rPr lang="zh-CN" altLang="en-US" b="1">
                <a:latin typeface="楷体_GB2312" pitchFamily="49" charset="-122"/>
              </a:rPr>
              <a:t>）必成立。又</a:t>
            </a:r>
            <a:r>
              <a:rPr lang="en-US" altLang="zh-CN" b="1">
                <a:latin typeface="楷体_GB2312" pitchFamily="49" charset="-122"/>
              </a:rPr>
              <a:t>{i}</a:t>
            </a:r>
            <a:r>
              <a:rPr lang="zh-CN" altLang="en-US" b="1">
                <a:latin typeface="楷体_GB2312" pitchFamily="49" charset="-122"/>
              </a:rPr>
              <a:t>是</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y</a:t>
            </a:r>
            <a:r>
              <a:rPr lang="zh-CN" altLang="en-US" b="1">
                <a:latin typeface="楷体_GB2312" pitchFamily="49" charset="-122"/>
              </a:rPr>
              <a:t>的决定性集合，故应有（</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y</a:t>
            </a:r>
            <a:r>
              <a:rPr lang="zh-CN" altLang="en-US" b="1">
                <a:latin typeface="楷体_GB2312" pitchFamily="49" charset="-122"/>
              </a:rPr>
              <a:t>）。于是，由传递性，必有（</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z</a:t>
            </a:r>
            <a:r>
              <a:rPr lang="zh-CN" altLang="en-US" b="1">
                <a:latin typeface="楷体_GB2312" pitchFamily="49" charset="-122"/>
              </a:rPr>
              <a:t>）。再由公理</a:t>
            </a:r>
            <a:r>
              <a:rPr lang="en-US" altLang="zh-CN" b="1">
                <a:latin typeface="楷体_GB2312" pitchFamily="49" charset="-122"/>
              </a:rPr>
              <a:t>4</a:t>
            </a:r>
            <a:r>
              <a:rPr lang="zh-CN" altLang="en-US" b="1">
                <a:latin typeface="楷体_GB2312" pitchFamily="49" charset="-122"/>
              </a:rPr>
              <a:t>，</a:t>
            </a:r>
            <a:r>
              <a:rPr lang="en-US" altLang="zh-CN" b="1">
                <a:latin typeface="楷体_GB2312" pitchFamily="49" charset="-122"/>
              </a:rPr>
              <a:t>y</a:t>
            </a:r>
            <a:r>
              <a:rPr lang="zh-CN" altLang="en-US" b="1">
                <a:latin typeface="楷体_GB2312" pitchFamily="49" charset="-122"/>
              </a:rPr>
              <a:t>的插入不应影响</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z</a:t>
            </a:r>
            <a:r>
              <a:rPr lang="zh-CN" altLang="en-US" b="1">
                <a:latin typeface="楷体_GB2312" pitchFamily="49" charset="-122"/>
              </a:rPr>
              <a:t>的排序，故</a:t>
            </a:r>
            <a:r>
              <a:rPr lang="en-US" altLang="zh-CN" b="1">
                <a:latin typeface="楷体_GB2312" pitchFamily="49" charset="-122"/>
              </a:rPr>
              <a:t>{i}</a:t>
            </a:r>
            <a:r>
              <a:rPr lang="zh-CN" altLang="en-US" b="1">
                <a:latin typeface="楷体_GB2312" pitchFamily="49" charset="-122"/>
              </a:rPr>
              <a:t>也是</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z</a:t>
            </a:r>
            <a:r>
              <a:rPr lang="zh-CN" altLang="en-US" b="1">
                <a:latin typeface="楷体_GB2312" pitchFamily="49" charset="-122"/>
              </a:rPr>
              <a:t>的决定性集合。类似还可证明，如果</a:t>
            </a:r>
            <a:r>
              <a:rPr lang="en-US" altLang="zh-CN" b="1">
                <a:latin typeface="楷体_GB2312" pitchFamily="49" charset="-122"/>
              </a:rPr>
              <a:t>ω</a:t>
            </a:r>
            <a:r>
              <a:rPr lang="zh-CN" altLang="en-US" b="1">
                <a:latin typeface="楷体_GB2312" pitchFamily="49" charset="-122"/>
              </a:rPr>
              <a:t>是异议于</a:t>
            </a: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z</a:t>
            </a:r>
            <a:r>
              <a:rPr lang="zh-CN" altLang="en-US" b="1">
                <a:latin typeface="楷体_GB2312" pitchFamily="49" charset="-122"/>
              </a:rPr>
              <a:t>的任一候选人，</a:t>
            </a:r>
            <a:r>
              <a:rPr lang="en-US" altLang="zh-CN" b="1">
                <a:latin typeface="楷体_GB2312" pitchFamily="49" charset="-122"/>
              </a:rPr>
              <a:t>{i}</a:t>
            </a:r>
            <a:r>
              <a:rPr lang="zh-CN" altLang="en-US" b="1">
                <a:latin typeface="楷体_GB2312" pitchFamily="49" charset="-122"/>
              </a:rPr>
              <a:t>也是</a:t>
            </a:r>
            <a:r>
              <a:rPr lang="en-US" altLang="zh-CN" b="1">
                <a:latin typeface="楷体_GB2312" pitchFamily="49" charset="-122"/>
              </a:rPr>
              <a:t>w</a:t>
            </a:r>
            <a:r>
              <a:rPr lang="zh-CN" altLang="en-US" b="1">
                <a:latin typeface="楷体_GB2312" pitchFamily="49" charset="-122"/>
              </a:rPr>
              <a:t>、</a:t>
            </a:r>
            <a:r>
              <a:rPr lang="en-US" altLang="zh-CN" b="1">
                <a:latin typeface="楷体_GB2312" pitchFamily="49" charset="-122"/>
              </a:rPr>
              <a:t>z</a:t>
            </a:r>
            <a:r>
              <a:rPr lang="zh-CN" altLang="en-US" b="1">
                <a:latin typeface="楷体_GB2312" pitchFamily="49" charset="-122"/>
              </a:rPr>
              <a:t>的决定性集合，这就是说，</a:t>
            </a:r>
            <a:r>
              <a:rPr lang="zh-CN" altLang="en-US" b="1">
                <a:solidFill>
                  <a:srgbClr val="FF3300"/>
                </a:solidFill>
                <a:latin typeface="楷体_GB2312" pitchFamily="49" charset="-122"/>
              </a:rPr>
              <a:t>评选人</a:t>
            </a:r>
            <a:r>
              <a:rPr lang="en-US" altLang="zh-CN" b="1">
                <a:solidFill>
                  <a:srgbClr val="FF3300"/>
                </a:solidFill>
                <a:latin typeface="楷体_GB2312" pitchFamily="49" charset="-122"/>
              </a:rPr>
              <a:t>i</a:t>
            </a:r>
            <a:r>
              <a:rPr lang="zh-CN" altLang="en-US" b="1">
                <a:solidFill>
                  <a:srgbClr val="FF3300"/>
                </a:solidFill>
                <a:latin typeface="楷体_GB2312" pitchFamily="49" charset="-122"/>
              </a:rPr>
              <a:t>是选举的独裁者</a:t>
            </a:r>
            <a:r>
              <a:rPr lang="zh-CN" altLang="en-US" b="1">
                <a:latin typeface="楷体_GB2312" pitchFamily="49" charset="-122"/>
              </a:rPr>
              <a:t>。 </a:t>
            </a:r>
          </a:p>
        </p:txBody>
      </p:sp>
      <p:grpSp>
        <p:nvGrpSpPr>
          <p:cNvPr id="101391" name="Group 15"/>
          <p:cNvGrpSpPr>
            <a:grpSpLocks/>
          </p:cNvGrpSpPr>
          <p:nvPr/>
        </p:nvGrpSpPr>
        <p:grpSpPr bwMode="auto">
          <a:xfrm>
            <a:off x="1447800" y="4343400"/>
            <a:ext cx="6629400" cy="1143000"/>
            <a:chOff x="1152" y="2784"/>
            <a:chExt cx="4176" cy="720"/>
          </a:xfrm>
        </p:grpSpPr>
        <p:sp>
          <p:nvSpPr>
            <p:cNvPr id="101392" name="Rectangle 16"/>
            <p:cNvSpPr>
              <a:spLocks noChangeArrowheads="1"/>
            </p:cNvSpPr>
            <p:nvPr/>
          </p:nvSpPr>
          <p:spPr bwMode="auto">
            <a:xfrm>
              <a:off x="1680" y="3024"/>
              <a:ext cx="3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FF3300"/>
                  </a:solidFill>
                  <a:ea typeface="宋体" pitchFamily="2" charset="-122"/>
                </a:rPr>
                <a:t>Arrow</a:t>
              </a:r>
              <a:r>
                <a:rPr kumimoji="1" lang="zh-CN" altLang="en-US" b="1">
                  <a:solidFill>
                    <a:srgbClr val="FF3300"/>
                  </a:solidFill>
                  <a:latin typeface="楷体_GB2312" pitchFamily="49" charset="-122"/>
                </a:rPr>
                <a:t>的公理系统隐含矛盾 </a:t>
              </a:r>
            </a:p>
          </p:txBody>
        </p:sp>
        <p:pic>
          <p:nvPicPr>
            <p:cNvPr id="101393" name="Picture 17" descr="j01989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784"/>
              <a:ext cx="565" cy="720"/>
            </a:xfrm>
            <a:prstGeom prst="rect">
              <a:avLst/>
            </a:prstGeom>
            <a:noFill/>
            <a:extLst>
              <a:ext uri="{909E8E84-426E-40DD-AFC4-6F175D3DCCD1}">
                <a14:hiddenFill xmlns:a14="http://schemas.microsoft.com/office/drawing/2010/main">
                  <a:solidFill>
                    <a:srgbClr val="FFFFFF"/>
                  </a:solidFill>
                </a14:hiddenFill>
              </a:ext>
            </a:extLst>
          </p:spPr>
        </p:pic>
      </p:grpSp>
      <p:sp>
        <p:nvSpPr>
          <p:cNvPr id="101394" name="Rectangle 18"/>
          <p:cNvSpPr>
            <a:spLocks noChangeArrowheads="1"/>
          </p:cNvSpPr>
          <p:nvPr/>
        </p:nvSpPr>
        <p:spPr bwMode="auto">
          <a:xfrm>
            <a:off x="44434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1395" name="Rectangle 19"/>
          <p:cNvSpPr>
            <a:spLocks noChangeArrowheads="1"/>
          </p:cNvSpPr>
          <p:nvPr/>
        </p:nvSpPr>
        <p:spPr bwMode="auto">
          <a:xfrm>
            <a:off x="44434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1390"/>
                                        </p:tgtEl>
                                        <p:attrNameLst>
                                          <p:attrName>style.visibility</p:attrName>
                                        </p:attrNameLst>
                                      </p:cBhvr>
                                      <p:to>
                                        <p:strVal val="visible"/>
                                      </p:to>
                                    </p:set>
                                    <p:animEffect transition="in" filter="wipe(up)">
                                      <p:cBhvr>
                                        <p:cTn id="13" dur="500"/>
                                        <p:tgtEl>
                                          <p:spTgt spid="1013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01391"/>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2"/>
          <p:cNvGrpSpPr>
            <a:grpSpLocks/>
          </p:cNvGrpSpPr>
          <p:nvPr/>
        </p:nvGrpSpPr>
        <p:grpSpPr bwMode="auto">
          <a:xfrm>
            <a:off x="0" y="76200"/>
            <a:ext cx="8458200" cy="4114800"/>
            <a:chOff x="0" y="192"/>
            <a:chExt cx="5328" cy="2592"/>
          </a:xfrm>
        </p:grpSpPr>
        <p:sp>
          <p:nvSpPr>
            <p:cNvPr id="102403" name="Rectangle 3"/>
            <p:cNvSpPr>
              <a:spLocks noChangeArrowheads="1"/>
            </p:cNvSpPr>
            <p:nvPr/>
          </p:nvSpPr>
          <p:spPr bwMode="auto">
            <a:xfrm>
              <a:off x="0" y="192"/>
              <a:ext cx="5328" cy="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8000"/>
                  </a:solidFill>
                  <a:latin typeface="楷体_GB2312" pitchFamily="49" charset="-122"/>
                </a:rPr>
                <a:t>  </a:t>
              </a:r>
              <a:r>
                <a:rPr kumimoji="1" lang="zh-CN" altLang="en-US" b="1">
                  <a:solidFill>
                    <a:srgbClr val="008000"/>
                  </a:solidFill>
                  <a:latin typeface="楷体_GB2312" pitchFamily="49" charset="-122"/>
                </a:rPr>
                <a:t>例</a:t>
              </a:r>
              <a:r>
                <a:rPr kumimoji="1" lang="en-US" altLang="zh-CN" b="1">
                  <a:solidFill>
                    <a:srgbClr val="008000"/>
                  </a:solidFill>
                  <a:latin typeface="楷体_GB2312" pitchFamily="49" charset="-122"/>
                </a:rPr>
                <a:t>11</a:t>
              </a:r>
              <a:r>
                <a:rPr kumimoji="1" lang="en-US" altLang="zh-CN">
                  <a:ea typeface="宋体" pitchFamily="2" charset="-122"/>
                </a:rPr>
                <a:t>  </a:t>
              </a:r>
              <a:r>
                <a:rPr kumimoji="1" lang="zh-CN" altLang="en-US" sz="2000" b="1">
                  <a:latin typeface="楷体_GB2312" pitchFamily="49" charset="-122"/>
                </a:rPr>
                <a:t>设</a:t>
              </a:r>
              <a:r>
                <a:rPr kumimoji="1" lang="en-US" altLang="zh-CN" sz="2000" b="1">
                  <a:ea typeface="宋体" pitchFamily="2" charset="-122"/>
                </a:rPr>
                <a:t>I={1,2}, A={x,y,z}</a:t>
              </a:r>
              <a:r>
                <a:rPr kumimoji="1" lang="zh-CN" altLang="en-US" sz="2000" b="1">
                  <a:ea typeface="宋体" pitchFamily="2" charset="-122"/>
                </a:rPr>
                <a:t>，</a:t>
              </a:r>
              <a:r>
                <a:rPr kumimoji="1" lang="zh-CN" altLang="en-US" sz="2000" b="1">
                  <a:latin typeface="楷体_GB2312" pitchFamily="49" charset="-122"/>
                </a:rPr>
                <a:t>考察如下的四次选举：</a:t>
              </a:r>
            </a:p>
            <a:p>
              <a:endParaRPr kumimoji="1" lang="zh-CN" altLang="en-US" sz="2000" b="1">
                <a:latin typeface="楷体_GB2312" pitchFamily="49" charset="-122"/>
              </a:endParaRPr>
            </a:p>
            <a:p>
              <a:r>
                <a:rPr kumimoji="1" lang="zh-CN" altLang="en-US" sz="2000" b="1">
                  <a:latin typeface="楷体_GB2312" pitchFamily="49" charset="-122"/>
                </a:rPr>
                <a:t>       </a:t>
              </a:r>
              <a:r>
                <a:rPr kumimoji="1" lang="zh-CN" altLang="en-US" sz="2000" b="1">
                  <a:latin typeface="宋体" pitchFamily="2" charset="-122"/>
                  <a:ea typeface="宋体" pitchFamily="2" charset="-122"/>
                </a:rPr>
                <a:t>（第一次）     </a:t>
              </a:r>
              <a:r>
                <a:rPr kumimoji="1" lang="zh-CN" altLang="en-US" sz="2000" b="1">
                  <a:latin typeface="楷体_GB2312" pitchFamily="49" charset="-122"/>
                </a:rPr>
                <a:t> </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z   </a:t>
              </a:r>
              <a:r>
                <a:rPr kumimoji="1" lang="zh-CN" altLang="en-US" sz="2000" b="1">
                  <a:latin typeface="宋体" pitchFamily="2" charset="-122"/>
                  <a:ea typeface="宋体" pitchFamily="2" charset="-122"/>
                </a:rPr>
                <a:t>（第三次）     </a:t>
              </a:r>
              <a:r>
                <a:rPr kumimoji="1" lang="zh-CN" altLang="en-US" sz="2000" b="1">
                  <a:latin typeface="楷体_GB2312" pitchFamily="49" charset="-122"/>
                </a:rPr>
                <a:t> </a:t>
              </a:r>
              <a:r>
                <a:rPr kumimoji="1" lang="en-US" altLang="zh-CN" sz="2000" b="1">
                  <a:latin typeface="楷体_GB2312" pitchFamily="49" charset="-122"/>
                  <a:ea typeface="宋体" pitchFamily="2" charset="-122"/>
                </a:rPr>
                <a:t>y</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z</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x  </a:t>
              </a:r>
            </a:p>
            <a:p>
              <a:endParaRPr kumimoji="1" lang="en-US" altLang="zh-CN" sz="2000" b="1">
                <a:latin typeface="楷体_GB2312" pitchFamily="49" charset="-122"/>
              </a:endParaRPr>
            </a:p>
            <a:p>
              <a:r>
                <a:rPr kumimoji="1" lang="en-US" altLang="zh-CN" sz="2000" b="1">
                  <a:latin typeface="楷体_GB2312" pitchFamily="49" charset="-122"/>
                </a:rPr>
                <a:t>                       </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z                   z</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x </a:t>
              </a:r>
            </a:p>
            <a:p>
              <a:r>
                <a:rPr kumimoji="1" lang="en-US" altLang="zh-CN" sz="2000" b="1">
                  <a:latin typeface="楷体_GB2312" pitchFamily="49" charset="-122"/>
                  <a:ea typeface="宋体" pitchFamily="2" charset="-122"/>
                </a:rPr>
                <a:t>               </a:t>
              </a:r>
              <a:r>
                <a:rPr kumimoji="1" lang="zh-CN" altLang="en-US" sz="2000" b="1">
                  <a:solidFill>
                    <a:srgbClr val="008000"/>
                  </a:solidFill>
                  <a:latin typeface="楷体_GB2312" pitchFamily="49" charset="-122"/>
                  <a:ea typeface="宋体" pitchFamily="2" charset="-122"/>
                </a:rPr>
                <a:t>结果应有</a:t>
              </a:r>
              <a:r>
                <a:rPr kumimoji="1" lang="zh-CN" altLang="en-US" sz="2000" b="1">
                  <a:latin typeface="楷体_GB2312" pitchFamily="49" charset="-122"/>
                  <a:ea typeface="宋体" pitchFamily="2" charset="-122"/>
                </a:rPr>
                <a:t>   </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            </a:t>
              </a:r>
              <a:r>
                <a:rPr kumimoji="1" lang="zh-CN" altLang="en-US" sz="2000" b="1">
                  <a:solidFill>
                    <a:srgbClr val="008000"/>
                  </a:solidFill>
                  <a:latin typeface="楷体_GB2312" pitchFamily="49" charset="-122"/>
                  <a:ea typeface="宋体" pitchFamily="2" charset="-122"/>
                </a:rPr>
                <a:t>合理结果</a:t>
              </a:r>
              <a:r>
                <a:rPr kumimoji="1" lang="zh-CN" altLang="en-US" sz="2000" b="1">
                  <a:latin typeface="楷体_GB2312" pitchFamily="49" charset="-122"/>
                  <a:ea typeface="宋体" pitchFamily="2" charset="-122"/>
                </a:rPr>
                <a:t>   </a:t>
              </a:r>
              <a:r>
                <a:rPr kumimoji="1" lang="en-US" altLang="zh-CN" sz="2000" b="1">
                  <a:latin typeface="楷体_GB2312" pitchFamily="49" charset="-122"/>
                  <a:ea typeface="宋体" pitchFamily="2" charset="-122"/>
                </a:rPr>
                <a:t>y=z </a:t>
              </a:r>
            </a:p>
            <a:p>
              <a:endParaRPr kumimoji="1" lang="en-US" altLang="zh-CN" sz="2000" b="1">
                <a:latin typeface="楷体_GB2312" pitchFamily="49" charset="-122"/>
                <a:ea typeface="宋体" pitchFamily="2" charset="-122"/>
              </a:endParaRPr>
            </a:p>
            <a:p>
              <a:r>
                <a:rPr kumimoji="1" lang="en-US" altLang="zh-CN" sz="2000" b="1">
                  <a:latin typeface="楷体_GB2312" pitchFamily="49" charset="-122"/>
                  <a:ea typeface="宋体" pitchFamily="2" charset="-122"/>
                </a:rPr>
                <a:t>       </a:t>
              </a:r>
              <a:r>
                <a:rPr kumimoji="1" lang="zh-CN" altLang="en-US" sz="2000" b="1">
                  <a:latin typeface="宋体" pitchFamily="2" charset="-122"/>
                  <a:ea typeface="宋体" pitchFamily="2" charset="-122"/>
                </a:rPr>
                <a:t>（第二次）     </a:t>
              </a:r>
              <a:r>
                <a:rPr kumimoji="1" lang="zh-CN" altLang="en-US" sz="2000" b="1">
                  <a:latin typeface="楷体_GB2312" pitchFamily="49" charset="-122"/>
                </a:rPr>
                <a:t> </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z</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   </a:t>
              </a:r>
              <a:r>
                <a:rPr kumimoji="1" lang="zh-CN" altLang="en-US" sz="2000" b="1">
                  <a:latin typeface="宋体" pitchFamily="2" charset="-122"/>
                  <a:ea typeface="宋体" pitchFamily="2" charset="-122"/>
                </a:rPr>
                <a:t>（第四次）     </a:t>
              </a:r>
              <a:r>
                <a:rPr kumimoji="1" lang="zh-CN" altLang="en-US" sz="2000" b="1">
                  <a:latin typeface="楷体_GB2312" pitchFamily="49" charset="-122"/>
                </a:rPr>
                <a:t> </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z  </a:t>
              </a:r>
            </a:p>
            <a:p>
              <a:endParaRPr kumimoji="1" lang="en-US" altLang="zh-CN" sz="2000" b="1">
                <a:latin typeface="楷体_GB2312" pitchFamily="49" charset="-122"/>
              </a:endParaRPr>
            </a:p>
            <a:p>
              <a:r>
                <a:rPr kumimoji="1" lang="en-US" altLang="zh-CN" sz="2000" b="1">
                  <a:latin typeface="楷体_GB2312" pitchFamily="49" charset="-122"/>
                </a:rPr>
                <a:t>                       </a:t>
              </a:r>
              <a:r>
                <a:rPr kumimoji="1" lang="en-US" altLang="zh-CN" sz="2000" b="1">
                  <a:latin typeface="楷体_GB2312" pitchFamily="49" charset="-122"/>
                  <a:ea typeface="宋体" pitchFamily="2" charset="-122"/>
                </a:rPr>
                <a:t>z</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x</a:t>
              </a:r>
              <a:r>
                <a:rPr kumimoji="1" lang="zh-CN" altLang="en-US" sz="2000" b="1">
                  <a:latin typeface="宋体" pitchFamily="2" charset="-122"/>
                  <a:ea typeface="宋体" pitchFamily="2" charset="-122"/>
                </a:rPr>
                <a:t>＞</a:t>
              </a:r>
              <a:r>
                <a:rPr kumimoji="1" lang="en-US" altLang="zh-CN" sz="2000" b="1">
                  <a:latin typeface="楷体_GB2312" pitchFamily="49" charset="-122"/>
                  <a:ea typeface="宋体" pitchFamily="2" charset="-122"/>
                </a:rPr>
                <a:t>y                   z</a:t>
              </a:r>
              <a:r>
                <a:rPr kumimoji="1" lang="zh-CN" altLang="en-US" sz="2000" b="1">
                  <a:ea typeface="宋体" pitchFamily="2" charset="-122"/>
                </a:rPr>
                <a:t>＞</a:t>
              </a:r>
              <a:r>
                <a:rPr kumimoji="1" lang="en-US" altLang="zh-CN" sz="2000" b="1">
                  <a:latin typeface="楷体_GB2312" pitchFamily="49" charset="-122"/>
                  <a:ea typeface="宋体" pitchFamily="2" charset="-122"/>
                </a:rPr>
                <a:t>x</a:t>
              </a:r>
              <a:r>
                <a:rPr kumimoji="1" lang="zh-CN" altLang="en-US" sz="2000" b="1">
                  <a:ea typeface="宋体" pitchFamily="2" charset="-122"/>
                </a:rPr>
                <a:t>＞</a:t>
              </a:r>
              <a:r>
                <a:rPr kumimoji="1" lang="en-US" altLang="zh-CN" sz="2000" b="1">
                  <a:latin typeface="楷体_GB2312" pitchFamily="49" charset="-122"/>
                  <a:ea typeface="宋体" pitchFamily="2" charset="-122"/>
                </a:rPr>
                <a:t>y  </a:t>
              </a:r>
            </a:p>
            <a:p>
              <a:r>
                <a:rPr kumimoji="1" lang="en-US" altLang="zh-CN" sz="2000" b="1">
                  <a:latin typeface="楷体_GB2312" pitchFamily="49" charset="-122"/>
                  <a:ea typeface="宋体" pitchFamily="2" charset="-122"/>
                </a:rPr>
                <a:t>               </a:t>
              </a:r>
              <a:r>
                <a:rPr kumimoji="1" lang="zh-CN" altLang="en-US" sz="2000" b="1">
                  <a:solidFill>
                    <a:srgbClr val="008000"/>
                  </a:solidFill>
                  <a:latin typeface="楷体_GB2312" pitchFamily="49" charset="-122"/>
                  <a:ea typeface="宋体" pitchFamily="2" charset="-122"/>
                </a:rPr>
                <a:t>合理结果</a:t>
              </a:r>
              <a:r>
                <a:rPr kumimoji="1" lang="zh-CN" altLang="en-US" sz="2000" b="1">
                  <a:latin typeface="楷体_GB2312" pitchFamily="49" charset="-122"/>
                  <a:ea typeface="宋体" pitchFamily="2" charset="-122"/>
                </a:rPr>
                <a:t>   </a:t>
              </a:r>
              <a:r>
                <a:rPr kumimoji="1" lang="en-US" altLang="zh-CN" sz="2000" b="1">
                  <a:latin typeface="楷体_GB2312" pitchFamily="49" charset="-122"/>
                  <a:ea typeface="宋体" pitchFamily="2" charset="-122"/>
                </a:rPr>
                <a:t>x=z             </a:t>
              </a:r>
              <a:r>
                <a:rPr kumimoji="1" lang="zh-CN" altLang="en-US" sz="2000" b="1">
                  <a:solidFill>
                    <a:srgbClr val="FF3300"/>
                  </a:solidFill>
                  <a:latin typeface="楷体_GB2312" pitchFamily="49" charset="-122"/>
                  <a:ea typeface="宋体" pitchFamily="2" charset="-122"/>
                </a:rPr>
                <a:t>结果？？？</a:t>
              </a:r>
            </a:p>
            <a:p>
              <a:endParaRPr kumimoji="1" lang="zh-CN" altLang="en-US" sz="2000" b="1">
                <a:solidFill>
                  <a:srgbClr val="FF3300"/>
                </a:solidFill>
                <a:latin typeface="楷体_GB2312" pitchFamily="49" charset="-122"/>
              </a:endParaRPr>
            </a:p>
            <a:p>
              <a:endParaRPr kumimoji="1" lang="en-US" altLang="zh-CN" sz="2000" b="1">
                <a:latin typeface="楷体_GB2312" pitchFamily="49" charset="-122"/>
              </a:endParaRPr>
            </a:p>
          </p:txBody>
        </p:sp>
        <p:graphicFrame>
          <p:nvGraphicFramePr>
            <p:cNvPr id="102404" name="Object 4"/>
            <p:cNvGraphicFramePr>
              <a:graphicFrameLocks noChangeAspect="1"/>
            </p:cNvGraphicFramePr>
            <p:nvPr/>
          </p:nvGraphicFramePr>
          <p:xfrm>
            <a:off x="1440" y="960"/>
            <a:ext cx="336" cy="298"/>
          </p:xfrm>
          <a:graphic>
            <a:graphicData uri="http://schemas.openxmlformats.org/presentationml/2006/ole">
              <mc:AlternateContent xmlns:mc="http://schemas.openxmlformats.org/markup-compatibility/2006">
                <mc:Choice xmlns:v="urn:schemas-microsoft-com:vml" Requires="v">
                  <p:oleObj spid="_x0000_s102415" name="公式" r:id="rId6" imgW="253800" imgH="228600" progId="Equation.3">
                    <p:embed/>
                  </p:oleObj>
                </mc:Choice>
                <mc:Fallback>
                  <p:oleObj name="公式" r:id="rId6" imgW="2538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960"/>
                          <a:ext cx="33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5" name="Object 5"/>
            <p:cNvGraphicFramePr>
              <a:graphicFrameLocks noChangeAspect="1"/>
            </p:cNvGraphicFramePr>
            <p:nvPr/>
          </p:nvGraphicFramePr>
          <p:xfrm>
            <a:off x="1440" y="528"/>
            <a:ext cx="336" cy="298"/>
          </p:xfrm>
          <a:graphic>
            <a:graphicData uri="http://schemas.openxmlformats.org/presentationml/2006/ole">
              <mc:AlternateContent xmlns:mc="http://schemas.openxmlformats.org/markup-compatibility/2006">
                <mc:Choice xmlns:v="urn:schemas-microsoft-com:vml" Requires="v">
                  <p:oleObj spid="_x0000_s102416" name="公式" r:id="rId8" imgW="253890" imgH="228501" progId="Equation.3">
                    <p:embed/>
                  </p:oleObj>
                </mc:Choice>
                <mc:Fallback>
                  <p:oleObj name="公式" r:id="rId8" imgW="253890" imgH="228501"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 y="528"/>
                          <a:ext cx="33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6" name="Object 6"/>
            <p:cNvGraphicFramePr>
              <a:graphicFrameLocks noChangeAspect="1"/>
            </p:cNvGraphicFramePr>
            <p:nvPr/>
          </p:nvGraphicFramePr>
          <p:xfrm>
            <a:off x="1440" y="1488"/>
            <a:ext cx="352" cy="298"/>
          </p:xfrm>
          <a:graphic>
            <a:graphicData uri="http://schemas.openxmlformats.org/presentationml/2006/ole">
              <mc:AlternateContent xmlns:mc="http://schemas.openxmlformats.org/markup-compatibility/2006">
                <mc:Choice xmlns:v="urn:schemas-microsoft-com:vml" Requires="v">
                  <p:oleObj spid="_x0000_s102417" name="公式" r:id="rId10" imgW="266400" imgH="228600" progId="Equation.3">
                    <p:embed/>
                  </p:oleObj>
                </mc:Choice>
                <mc:Fallback>
                  <p:oleObj name="公式" r:id="rId10" imgW="2664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0" y="1488"/>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7" name="Object 7"/>
            <p:cNvGraphicFramePr>
              <a:graphicFrameLocks noChangeAspect="1"/>
            </p:cNvGraphicFramePr>
            <p:nvPr/>
          </p:nvGraphicFramePr>
          <p:xfrm>
            <a:off x="1432" y="1920"/>
            <a:ext cx="352" cy="298"/>
          </p:xfrm>
          <a:graphic>
            <a:graphicData uri="http://schemas.openxmlformats.org/presentationml/2006/ole">
              <mc:AlternateContent xmlns:mc="http://schemas.openxmlformats.org/markup-compatibility/2006">
                <mc:Choice xmlns:v="urn:schemas-microsoft-com:vml" Requires="v">
                  <p:oleObj spid="_x0000_s102418" name="公式" r:id="rId12" imgW="266400" imgH="228600" progId="Equation.3">
                    <p:embed/>
                  </p:oleObj>
                </mc:Choice>
                <mc:Fallback>
                  <p:oleObj name="公式" r:id="rId12" imgW="266400" imgH="2286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2" y="1920"/>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8" name="Object 8"/>
            <p:cNvGraphicFramePr>
              <a:graphicFrameLocks noChangeAspect="1"/>
            </p:cNvGraphicFramePr>
            <p:nvPr/>
          </p:nvGraphicFramePr>
          <p:xfrm>
            <a:off x="3592" y="528"/>
            <a:ext cx="352" cy="298"/>
          </p:xfrm>
          <a:graphic>
            <a:graphicData uri="http://schemas.openxmlformats.org/presentationml/2006/ole">
              <mc:AlternateContent xmlns:mc="http://schemas.openxmlformats.org/markup-compatibility/2006">
                <mc:Choice xmlns:v="urn:schemas-microsoft-com:vml" Requires="v">
                  <p:oleObj spid="_x0000_s102419" name="公式" r:id="rId14" imgW="266400" imgH="228600" progId="Equation.3">
                    <p:embed/>
                  </p:oleObj>
                </mc:Choice>
                <mc:Fallback>
                  <p:oleObj name="公式" r:id="rId14" imgW="266400" imgH="2286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92" y="528"/>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9" name="Object 9"/>
            <p:cNvGraphicFramePr>
              <a:graphicFrameLocks noChangeAspect="1"/>
            </p:cNvGraphicFramePr>
            <p:nvPr/>
          </p:nvGraphicFramePr>
          <p:xfrm>
            <a:off x="3592" y="950"/>
            <a:ext cx="352" cy="298"/>
          </p:xfrm>
          <a:graphic>
            <a:graphicData uri="http://schemas.openxmlformats.org/presentationml/2006/ole">
              <mc:AlternateContent xmlns:mc="http://schemas.openxmlformats.org/markup-compatibility/2006">
                <mc:Choice xmlns:v="urn:schemas-microsoft-com:vml" Requires="v">
                  <p:oleObj spid="_x0000_s102420" name="公式" r:id="rId16" imgW="266400" imgH="228600" progId="Equation.3">
                    <p:embed/>
                  </p:oleObj>
                </mc:Choice>
                <mc:Fallback>
                  <p:oleObj name="公式" r:id="rId16" imgW="266400" imgH="2286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2" y="950"/>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0" name="Object 10"/>
            <p:cNvGraphicFramePr>
              <a:graphicFrameLocks noChangeAspect="1"/>
            </p:cNvGraphicFramePr>
            <p:nvPr/>
          </p:nvGraphicFramePr>
          <p:xfrm>
            <a:off x="3592" y="1488"/>
            <a:ext cx="352" cy="298"/>
          </p:xfrm>
          <a:graphic>
            <a:graphicData uri="http://schemas.openxmlformats.org/presentationml/2006/ole">
              <mc:AlternateContent xmlns:mc="http://schemas.openxmlformats.org/markup-compatibility/2006">
                <mc:Choice xmlns:v="urn:schemas-microsoft-com:vml" Requires="v">
                  <p:oleObj spid="_x0000_s102421" name="公式" r:id="rId18" imgW="266400" imgH="228600" progId="Equation.3">
                    <p:embed/>
                  </p:oleObj>
                </mc:Choice>
                <mc:Fallback>
                  <p:oleObj name="公式" r:id="rId18" imgW="266400" imgH="22860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92" y="1488"/>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1" name="Object 11"/>
            <p:cNvGraphicFramePr>
              <a:graphicFrameLocks noChangeAspect="1"/>
            </p:cNvGraphicFramePr>
            <p:nvPr/>
          </p:nvGraphicFramePr>
          <p:xfrm>
            <a:off x="3592" y="1910"/>
            <a:ext cx="352" cy="298"/>
          </p:xfrm>
          <a:graphic>
            <a:graphicData uri="http://schemas.openxmlformats.org/presentationml/2006/ole">
              <mc:AlternateContent xmlns:mc="http://schemas.openxmlformats.org/markup-compatibility/2006">
                <mc:Choice xmlns:v="urn:schemas-microsoft-com:vml" Requires="v">
                  <p:oleObj spid="_x0000_s102422" name="公式" r:id="rId20" imgW="266400" imgH="228600" progId="Equation.3">
                    <p:embed/>
                  </p:oleObj>
                </mc:Choice>
                <mc:Fallback>
                  <p:oleObj name="公式" r:id="rId20" imgW="266400" imgH="22860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92" y="1910"/>
                          <a:ext cx="35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412" name="Rectangle 12"/>
          <p:cNvSpPr>
            <a:spLocks noChangeArrowheads="1"/>
          </p:cNvSpPr>
          <p:nvPr/>
        </p:nvSpPr>
        <p:spPr bwMode="auto">
          <a:xfrm>
            <a:off x="685800" y="36576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由公理</a:t>
            </a:r>
            <a:r>
              <a:rPr kumimoji="1" lang="en-US" altLang="zh-CN" b="1">
                <a:latin typeface="楷体_GB2312" pitchFamily="49" charset="-122"/>
              </a:rPr>
              <a:t>1</a:t>
            </a:r>
            <a:r>
              <a:rPr kumimoji="1" lang="zh-CN" altLang="en-US" b="1">
                <a:latin typeface="楷体_GB2312" pitchFamily="49" charset="-122"/>
              </a:rPr>
              <a:t>，第四次的选举应当是</a:t>
            </a:r>
            <a:r>
              <a:rPr kumimoji="1" lang="zh-CN" altLang="en-US" b="1">
                <a:solidFill>
                  <a:srgbClr val="008000"/>
                </a:solidFill>
                <a:latin typeface="楷体_GB2312" pitchFamily="49" charset="-122"/>
              </a:rPr>
              <a:t>有效</a:t>
            </a:r>
            <a:r>
              <a:rPr kumimoji="1" lang="zh-CN" altLang="en-US" b="1">
                <a:latin typeface="楷体_GB2312" pitchFamily="49" charset="-122"/>
              </a:rPr>
              <a:t>的 </a:t>
            </a:r>
          </a:p>
          <a:p>
            <a:r>
              <a:rPr kumimoji="1" lang="zh-CN" altLang="en-US" b="1">
                <a:latin typeface="楷体_GB2312" pitchFamily="49" charset="-122"/>
              </a:rPr>
              <a:t>由公理</a:t>
            </a:r>
            <a:r>
              <a:rPr kumimoji="1" lang="en-US" altLang="zh-CN" b="1">
                <a:latin typeface="楷体_GB2312" pitchFamily="49" charset="-122"/>
              </a:rPr>
              <a:t>2</a:t>
            </a:r>
            <a:r>
              <a:rPr kumimoji="1" lang="zh-CN" altLang="en-US" b="1">
                <a:latin typeface="楷体_GB2312" pitchFamily="49" charset="-122"/>
              </a:rPr>
              <a:t>，必须有</a:t>
            </a:r>
            <a:r>
              <a:rPr kumimoji="1" lang="zh-CN" altLang="en-US" b="1">
                <a:solidFill>
                  <a:srgbClr val="008000"/>
                </a:solidFill>
                <a:latin typeface="楷体_GB2312" pitchFamily="49" charset="-122"/>
              </a:rPr>
              <a:t>（</a:t>
            </a:r>
            <a:r>
              <a:rPr kumimoji="1" lang="en-US" altLang="zh-CN" b="1">
                <a:solidFill>
                  <a:srgbClr val="008000"/>
                </a:solidFill>
                <a:latin typeface="楷体_GB2312" pitchFamily="49" charset="-122"/>
              </a:rPr>
              <a:t>x</a:t>
            </a:r>
            <a:r>
              <a:rPr kumimoji="1" lang="zh-CN" altLang="en-US" b="1">
                <a:solidFill>
                  <a:srgbClr val="008000"/>
                </a:solidFill>
                <a:latin typeface="楷体_GB2312" pitchFamily="49" charset="-122"/>
              </a:rPr>
              <a:t>＞</a:t>
            </a:r>
            <a:r>
              <a:rPr kumimoji="1" lang="en-US" altLang="zh-CN" b="1">
                <a:solidFill>
                  <a:srgbClr val="008000"/>
                </a:solidFill>
                <a:latin typeface="楷体_GB2312" pitchFamily="49" charset="-122"/>
              </a:rPr>
              <a:t>y</a:t>
            </a:r>
            <a:r>
              <a:rPr kumimoji="1" lang="zh-CN" altLang="en-US" b="1">
                <a:solidFill>
                  <a:srgbClr val="008000"/>
                </a:solidFill>
                <a:latin typeface="楷体_GB2312" pitchFamily="49" charset="-122"/>
              </a:rPr>
              <a:t>）</a:t>
            </a:r>
            <a:r>
              <a:rPr kumimoji="1" lang="en-US" altLang="zh-CN" b="1" baseline="30000">
                <a:solidFill>
                  <a:srgbClr val="008000"/>
                </a:solidFill>
                <a:latin typeface="楷体_GB2312" pitchFamily="49" charset="-122"/>
              </a:rPr>
              <a:t>(4)</a:t>
            </a:r>
            <a:r>
              <a:rPr kumimoji="1" lang="en-US" altLang="zh-CN" b="1">
                <a:latin typeface="楷体_GB2312" pitchFamily="49" charset="-122"/>
              </a:rPr>
              <a:t> </a:t>
            </a:r>
          </a:p>
          <a:p>
            <a:r>
              <a:rPr kumimoji="1" lang="zh-CN" altLang="en-US" b="1">
                <a:latin typeface="楷体_GB2312" pitchFamily="49" charset="-122"/>
              </a:rPr>
              <a:t>再与第二次选举比较并根据公理</a:t>
            </a:r>
            <a:r>
              <a:rPr kumimoji="1" lang="en-US" altLang="zh-CN" b="1">
                <a:latin typeface="楷体_GB2312" pitchFamily="49" charset="-122"/>
              </a:rPr>
              <a:t>3</a:t>
            </a:r>
            <a:r>
              <a:rPr kumimoji="1" lang="zh-CN" altLang="en-US" b="1">
                <a:latin typeface="楷体_GB2312" pitchFamily="49" charset="-122"/>
              </a:rPr>
              <a:t>，则应有</a:t>
            </a:r>
            <a:r>
              <a:rPr kumimoji="1" lang="zh-CN" altLang="en-US" b="1">
                <a:solidFill>
                  <a:srgbClr val="008000"/>
                </a:solidFill>
                <a:latin typeface="楷体_GB2312" pitchFamily="49" charset="-122"/>
              </a:rPr>
              <a:t>（</a:t>
            </a:r>
            <a:r>
              <a:rPr kumimoji="1" lang="en-US" altLang="zh-CN" b="1">
                <a:solidFill>
                  <a:srgbClr val="008000"/>
                </a:solidFill>
                <a:latin typeface="楷体_GB2312" pitchFamily="49" charset="-122"/>
              </a:rPr>
              <a:t>x=z</a:t>
            </a:r>
            <a:r>
              <a:rPr kumimoji="1" lang="zh-CN" altLang="en-US" b="1">
                <a:solidFill>
                  <a:srgbClr val="008000"/>
                </a:solidFill>
                <a:latin typeface="楷体_GB2312" pitchFamily="49" charset="-122"/>
              </a:rPr>
              <a:t>）</a:t>
            </a:r>
            <a:r>
              <a:rPr kumimoji="1" lang="en-US" altLang="zh-CN" b="1" baseline="30000">
                <a:solidFill>
                  <a:srgbClr val="008000"/>
                </a:solidFill>
                <a:latin typeface="楷体_GB2312" pitchFamily="49" charset="-122"/>
              </a:rPr>
              <a:t>(4)</a:t>
            </a:r>
            <a:r>
              <a:rPr kumimoji="1" lang="en-US" altLang="zh-CN" b="1">
                <a:latin typeface="楷体_GB2312" pitchFamily="49" charset="-122"/>
              </a:rPr>
              <a:t> </a:t>
            </a:r>
          </a:p>
          <a:p>
            <a:r>
              <a:rPr kumimoji="1" lang="zh-CN" altLang="en-US" b="1">
                <a:latin typeface="楷体_GB2312" pitchFamily="49" charset="-122"/>
              </a:rPr>
              <a:t>与第三次比较并根据公理</a:t>
            </a:r>
            <a:r>
              <a:rPr kumimoji="1" lang="en-US" altLang="zh-CN" b="1">
                <a:latin typeface="楷体_GB2312" pitchFamily="49" charset="-122"/>
              </a:rPr>
              <a:t>3</a:t>
            </a:r>
            <a:r>
              <a:rPr kumimoji="1" lang="zh-CN" altLang="en-US" b="1">
                <a:latin typeface="楷体_GB2312" pitchFamily="49" charset="-122"/>
              </a:rPr>
              <a:t>，应有</a:t>
            </a:r>
            <a:r>
              <a:rPr kumimoji="1" lang="zh-CN" altLang="en-US" b="1">
                <a:solidFill>
                  <a:srgbClr val="008000"/>
                </a:solidFill>
                <a:latin typeface="楷体_GB2312" pitchFamily="49" charset="-122"/>
              </a:rPr>
              <a:t>（</a:t>
            </a:r>
            <a:r>
              <a:rPr kumimoji="1" lang="en-US" altLang="zh-CN" b="1">
                <a:solidFill>
                  <a:srgbClr val="008000"/>
                </a:solidFill>
                <a:latin typeface="楷体_GB2312" pitchFamily="49" charset="-122"/>
              </a:rPr>
              <a:t>y=z</a:t>
            </a:r>
            <a:r>
              <a:rPr kumimoji="1" lang="zh-CN" altLang="en-US" b="1">
                <a:solidFill>
                  <a:srgbClr val="008000"/>
                </a:solidFill>
                <a:latin typeface="楷体_GB2312" pitchFamily="49" charset="-122"/>
              </a:rPr>
              <a:t>）</a:t>
            </a:r>
            <a:r>
              <a:rPr kumimoji="1" lang="en-US" altLang="zh-CN" b="1" baseline="30000">
                <a:solidFill>
                  <a:srgbClr val="008000"/>
                </a:solidFill>
                <a:latin typeface="楷体_GB2312" pitchFamily="49" charset="-122"/>
              </a:rPr>
              <a:t>(4)</a:t>
            </a:r>
            <a:r>
              <a:rPr kumimoji="1" lang="en-US" altLang="zh-CN" b="1">
                <a:latin typeface="楷体_GB2312" pitchFamily="49" charset="-122"/>
              </a:rPr>
              <a:t> </a:t>
            </a:r>
          </a:p>
        </p:txBody>
      </p:sp>
      <p:pic>
        <p:nvPicPr>
          <p:cNvPr id="102413" name="Picture 13" descr="WHATNOW"/>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600" y="4419600"/>
            <a:ext cx="1552575" cy="2209800"/>
          </a:xfrm>
          <a:prstGeom prst="rect">
            <a:avLst/>
          </a:prstGeom>
          <a:noFill/>
          <a:extLst>
            <a:ext uri="{909E8E84-426E-40DD-AFC4-6F175D3DCCD1}">
              <a14:hiddenFill xmlns:a14="http://schemas.microsoft.com/office/drawing/2010/main">
                <a:solidFill>
                  <a:srgbClr val="FFFFFF"/>
                </a:solidFill>
              </a14:hiddenFill>
            </a:ext>
          </a:extLst>
        </p:spPr>
      </p:pic>
      <p:sp>
        <p:nvSpPr>
          <p:cNvPr id="102414" name="AutoShape 14"/>
          <p:cNvSpPr>
            <a:spLocks noChangeArrowheads="1"/>
          </p:cNvSpPr>
          <p:nvPr/>
        </p:nvSpPr>
        <p:spPr bwMode="auto">
          <a:xfrm>
            <a:off x="228600" y="1447800"/>
            <a:ext cx="4800600" cy="1295400"/>
          </a:xfrm>
          <a:prstGeom prst="cloudCallout">
            <a:avLst>
              <a:gd name="adj1" fmla="val -28671"/>
              <a:gd name="adj2" fmla="val 201718"/>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楷体_GB2312" pitchFamily="49" charset="-122"/>
              </a:rPr>
              <a:t>x</a:t>
            </a:r>
            <a:r>
              <a:rPr lang="zh-CN" altLang="en-US" b="1">
                <a:latin typeface="楷体_GB2312" pitchFamily="49" charset="-122"/>
              </a:rPr>
              <a:t>＞</a:t>
            </a:r>
            <a:r>
              <a:rPr lang="en-US" altLang="zh-CN" b="1">
                <a:latin typeface="楷体_GB2312" pitchFamily="49" charset="-122"/>
              </a:rPr>
              <a:t>y</a:t>
            </a:r>
            <a:r>
              <a:rPr lang="zh-CN" altLang="en-US" b="1">
                <a:latin typeface="楷体_GB2312" pitchFamily="49" charset="-122"/>
              </a:rPr>
              <a:t>，</a:t>
            </a:r>
            <a:r>
              <a:rPr lang="en-US" altLang="zh-CN" b="1">
                <a:latin typeface="楷体_GB2312" pitchFamily="49" charset="-122"/>
              </a:rPr>
              <a:t>x=z</a:t>
            </a:r>
            <a:r>
              <a:rPr lang="zh-CN" altLang="en-US" b="1">
                <a:latin typeface="楷体_GB2312" pitchFamily="49" charset="-122"/>
              </a:rPr>
              <a:t>与</a:t>
            </a:r>
            <a:r>
              <a:rPr lang="en-US" altLang="zh-CN" b="1">
                <a:latin typeface="楷体_GB2312" pitchFamily="49" charset="-122"/>
              </a:rPr>
              <a:t>y=z </a:t>
            </a:r>
          </a:p>
          <a:p>
            <a:pPr algn="ctr"/>
            <a:r>
              <a:rPr lang="zh-CN" altLang="en-US" b="1">
                <a:latin typeface="楷体_GB2312" pitchFamily="49" charset="-122"/>
              </a:rPr>
              <a:t>居然同时成立</a:t>
            </a:r>
            <a:r>
              <a:rPr lang="zh-CN" altLang="en-US" b="1"/>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wipe(up)">
                                      <p:cBhvr>
                                        <p:cTn id="7" dur="500"/>
                                        <p:tgtEl>
                                          <p:spTgt spid="10240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2412"/>
                                        </p:tgtEl>
                                        <p:attrNameLst>
                                          <p:attrName>style.visibility</p:attrName>
                                        </p:attrNameLst>
                                      </p:cBhvr>
                                      <p:to>
                                        <p:strVal val="visible"/>
                                      </p:to>
                                    </p:set>
                                    <p:anim calcmode="lin" valueType="num">
                                      <p:cBhvr>
                                        <p:cTn id="12" dur="500" fill="hold"/>
                                        <p:tgtEl>
                                          <p:spTgt spid="102412"/>
                                        </p:tgtEl>
                                        <p:attrNameLst>
                                          <p:attrName>ppt_w</p:attrName>
                                        </p:attrNameLst>
                                      </p:cBhvr>
                                      <p:tavLst>
                                        <p:tav tm="0">
                                          <p:val>
                                            <p:fltVal val="0"/>
                                          </p:val>
                                        </p:tav>
                                        <p:tav tm="100000">
                                          <p:val>
                                            <p:strVal val="#ppt_w"/>
                                          </p:val>
                                        </p:tav>
                                      </p:tavLst>
                                    </p:anim>
                                    <p:anim calcmode="lin" valueType="num">
                                      <p:cBhvr>
                                        <p:cTn id="13" dur="500" fill="hold"/>
                                        <p:tgtEl>
                                          <p:spTgt spid="1024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02413"/>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02414"/>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5"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2" grpId="0" autoUpdateAnimBg="0"/>
      <p:bldP spid="10241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381000" y="381000"/>
            <a:ext cx="8458200" cy="6172200"/>
            <a:chOff x="240" y="240"/>
            <a:chExt cx="5328" cy="3888"/>
          </a:xfrm>
        </p:grpSpPr>
        <p:sp>
          <p:nvSpPr>
            <p:cNvPr id="103427" name="AutoShape 3"/>
            <p:cNvSpPr>
              <a:spLocks noChangeArrowheads="1"/>
            </p:cNvSpPr>
            <p:nvPr/>
          </p:nvSpPr>
          <p:spPr bwMode="auto">
            <a:xfrm>
              <a:off x="240" y="240"/>
              <a:ext cx="5328" cy="3888"/>
            </a:xfrm>
            <a:prstGeom prst="foldedCorner">
              <a:avLst>
                <a:gd name="adj" fmla="val 8981"/>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endParaRPr lang="zh-CN" altLang="en-US"/>
            </a:p>
          </p:txBody>
        </p:sp>
        <p:sp>
          <p:nvSpPr>
            <p:cNvPr id="103428" name="Text Box 4"/>
            <p:cNvSpPr txBox="1">
              <a:spLocks noChangeArrowheads="1"/>
            </p:cNvSpPr>
            <p:nvPr/>
          </p:nvSpPr>
          <p:spPr bwMode="auto">
            <a:xfrm>
              <a:off x="336" y="336"/>
              <a:ext cx="5126" cy="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itchFamily="18" charset="0"/>
                  <a:ea typeface="宋体" pitchFamily="2" charset="-122"/>
                </a:defRPr>
              </a:lvl1pPr>
              <a:lvl2pPr marL="1123950" indent="-457200">
                <a:defRPr kumimoji="1" sz="2400">
                  <a:solidFill>
                    <a:schemeClr val="tx1"/>
                  </a:solidFill>
                  <a:latin typeface="Times New Roman" pitchFamily="18" charset="0"/>
                  <a:ea typeface="宋体" pitchFamily="2" charset="-122"/>
                </a:defRPr>
              </a:lvl2pPr>
              <a:lvl3pPr marL="1771650" indent="-457200">
                <a:defRPr kumimoji="1" sz="2400">
                  <a:solidFill>
                    <a:schemeClr val="tx1"/>
                  </a:solidFill>
                  <a:latin typeface="Times New Roman" pitchFamily="18" charset="0"/>
                  <a:ea typeface="宋体" pitchFamily="2" charset="-122"/>
                </a:defRPr>
              </a:lvl3pPr>
              <a:lvl4pPr marL="2419350" indent="-457200">
                <a:defRPr kumimoji="1" sz="2400">
                  <a:solidFill>
                    <a:schemeClr val="tx1"/>
                  </a:solidFill>
                  <a:latin typeface="Times New Roman" pitchFamily="18" charset="0"/>
                  <a:ea typeface="宋体" pitchFamily="2" charset="-122"/>
                </a:defRPr>
              </a:lvl4pPr>
              <a:lvl5pPr marL="3067050" indent="-457200">
                <a:defRPr kumimoji="1" sz="2400">
                  <a:solidFill>
                    <a:schemeClr val="tx1"/>
                  </a:solidFill>
                  <a:latin typeface="Times New Roman" pitchFamily="18" charset="0"/>
                  <a:ea typeface="宋体" pitchFamily="2" charset="-122"/>
                </a:defRPr>
              </a:lvl5pPr>
              <a:lvl6pPr marL="3524250" indent="-457200" fontAlgn="base">
                <a:spcBef>
                  <a:spcPct val="0"/>
                </a:spcBef>
                <a:spcAft>
                  <a:spcPct val="0"/>
                </a:spcAft>
                <a:defRPr kumimoji="1" sz="2400">
                  <a:solidFill>
                    <a:schemeClr val="tx1"/>
                  </a:solidFill>
                  <a:latin typeface="Times New Roman" pitchFamily="18" charset="0"/>
                  <a:ea typeface="宋体" pitchFamily="2" charset="-122"/>
                </a:defRPr>
              </a:lvl6pPr>
              <a:lvl7pPr marL="3981450" indent="-457200" fontAlgn="base">
                <a:spcBef>
                  <a:spcPct val="0"/>
                </a:spcBef>
                <a:spcAft>
                  <a:spcPct val="0"/>
                </a:spcAft>
                <a:defRPr kumimoji="1" sz="2400">
                  <a:solidFill>
                    <a:schemeClr val="tx1"/>
                  </a:solidFill>
                  <a:latin typeface="Times New Roman" pitchFamily="18" charset="0"/>
                  <a:ea typeface="宋体" pitchFamily="2" charset="-122"/>
                </a:defRPr>
              </a:lvl7pPr>
              <a:lvl8pPr marL="4438650" indent="-457200" fontAlgn="base">
                <a:spcBef>
                  <a:spcPct val="0"/>
                </a:spcBef>
                <a:spcAft>
                  <a:spcPct val="0"/>
                </a:spcAft>
                <a:defRPr kumimoji="1" sz="2400">
                  <a:solidFill>
                    <a:schemeClr val="tx1"/>
                  </a:solidFill>
                  <a:latin typeface="Times New Roman" pitchFamily="18" charset="0"/>
                  <a:ea typeface="宋体" pitchFamily="2" charset="-122"/>
                </a:defRPr>
              </a:lvl8pPr>
              <a:lvl9pPr marL="489585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10000"/>
                </a:spcBef>
              </a:pPr>
              <a:r>
                <a:rPr lang="zh-CN" altLang="en-US" sz="2800" b="1">
                  <a:solidFill>
                    <a:srgbClr val="008000"/>
                  </a:solidFill>
                  <a:ea typeface="楷体_GB2312" pitchFamily="49" charset="-122"/>
                </a:rPr>
                <a:t>改进方案</a:t>
              </a:r>
              <a:endParaRPr lang="zh-CN" altLang="zh-CN" sz="2000" b="1"/>
            </a:p>
            <a:p>
              <a:pPr algn="just">
                <a:spcBef>
                  <a:spcPct val="10000"/>
                </a:spcBef>
              </a:pPr>
              <a:r>
                <a:rPr lang="zh-CN" altLang="en-US" sz="2000" b="1">
                  <a:latin typeface="宋体" pitchFamily="2" charset="-122"/>
                </a:rPr>
                <a:t>    </a:t>
              </a:r>
              <a:r>
                <a:rPr lang="zh-CN" altLang="en-US" b="1">
                  <a:latin typeface="楷体_GB2312" pitchFamily="49" charset="-122"/>
                  <a:ea typeface="楷体_GB2312" pitchFamily="49" charset="-122"/>
                </a:rPr>
                <a:t>一个可以考虑的改进方案为要求评选人给出他对每一候选人优劣程度的评价，然后按定量方式决定候选人的顺序，但矛盾仍然不能避免，总可以构造出类似于</a:t>
              </a:r>
              <a:r>
                <a:rPr lang="en-US" altLang="zh-CN" b="1">
                  <a:ea typeface="楷体_GB2312" pitchFamily="49" charset="-122"/>
                </a:rPr>
                <a:t>Borda</a:t>
              </a:r>
              <a:r>
                <a:rPr lang="zh-CN" altLang="en-US" b="1">
                  <a:latin typeface="楷体_GB2312" pitchFamily="49" charset="-122"/>
                  <a:ea typeface="楷体_GB2312" pitchFamily="49" charset="-122"/>
                </a:rPr>
                <a:t>数规则中例那样的例子来。</a:t>
              </a:r>
            </a:p>
            <a:p>
              <a:pPr algn="just">
                <a:spcBef>
                  <a:spcPct val="10000"/>
                </a:spcBef>
              </a:pPr>
              <a:r>
                <a:rPr lang="zh-CN" altLang="en-US" b="1">
                  <a:latin typeface="楷体_GB2312" pitchFamily="49" charset="-122"/>
                  <a:ea typeface="楷体_GB2312" pitchFamily="49" charset="-122"/>
                </a:rPr>
                <a:t>    解决这一问题的另一途径是事先适当限制评选人的排序方式，使得可能出现的情况数减少，以便保证一个合理的选举规则的存在。</a:t>
              </a:r>
            </a:p>
            <a:p>
              <a:pPr algn="just">
                <a:spcBef>
                  <a:spcPct val="10000"/>
                </a:spcBef>
              </a:pPr>
              <a:r>
                <a:rPr lang="zh-CN" altLang="en-US" b="1">
                  <a:latin typeface="楷体_GB2312" pitchFamily="49" charset="-122"/>
                  <a:ea typeface="楷体_GB2312" pitchFamily="49" charset="-122"/>
                </a:rPr>
                <a:t>    由于本节的主要目的是介绍利用逻辑方法讨论实际问题的</a:t>
              </a:r>
              <a:r>
                <a:rPr lang="en-US" altLang="zh-CN" b="1">
                  <a:ea typeface="楷体_GB2312" pitchFamily="49" charset="-122"/>
                </a:rPr>
                <a:t>Arrow</a:t>
              </a:r>
              <a:r>
                <a:rPr lang="zh-CN" altLang="en-US" b="1">
                  <a:latin typeface="楷体_GB2312" pitchFamily="49" charset="-122"/>
                  <a:ea typeface="楷体_GB2312" pitchFamily="49" charset="-122"/>
                </a:rPr>
                <a:t>不可能性定理，关于选举问题我们就不再讨论下去了。 </a:t>
              </a:r>
            </a:p>
          </p:txBody>
        </p:sp>
      </p:grpSp>
    </p:spTree>
  </p:cSld>
  <p:clrMapOvr>
    <a:masterClrMapping/>
  </p:clrMapOvr>
  <p:transition>
    <p:checke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0" y="3048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a typeface="宋体" pitchFamily="2" charset="-122"/>
              </a:rPr>
              <a:t> </a:t>
            </a:r>
            <a:r>
              <a:rPr kumimoji="1" lang="en-US" altLang="zh-CN" sz="2800" b="1">
                <a:solidFill>
                  <a:srgbClr val="FF3300"/>
                </a:solidFill>
                <a:ea typeface="宋体" pitchFamily="2" charset="-122"/>
              </a:rPr>
              <a:t>§</a:t>
            </a:r>
            <a:r>
              <a:rPr kumimoji="1" lang="en-US" altLang="zh-CN" sz="2800" b="1">
                <a:ea typeface="宋体" pitchFamily="2" charset="-122"/>
              </a:rPr>
              <a:t> </a:t>
            </a:r>
            <a:r>
              <a:rPr kumimoji="1" lang="en-US" altLang="zh-CN" sz="2800" b="1">
                <a:solidFill>
                  <a:srgbClr val="FF3300"/>
                </a:solidFill>
              </a:rPr>
              <a:t>11.4  </a:t>
            </a:r>
            <a:r>
              <a:rPr kumimoji="1" lang="zh-CN" altLang="en-US" sz="2800" b="1">
                <a:solidFill>
                  <a:srgbClr val="FF3300"/>
                </a:solidFill>
                <a:latin typeface="楷体_GB2312" pitchFamily="49" charset="-122"/>
              </a:rPr>
              <a:t>信息的度量与应用 </a:t>
            </a:r>
          </a:p>
        </p:txBody>
      </p:sp>
      <p:grpSp>
        <p:nvGrpSpPr>
          <p:cNvPr id="104451" name="Group 3"/>
          <p:cNvGrpSpPr>
            <a:grpSpLocks/>
          </p:cNvGrpSpPr>
          <p:nvPr/>
        </p:nvGrpSpPr>
        <p:grpSpPr bwMode="auto">
          <a:xfrm>
            <a:off x="304800" y="914400"/>
            <a:ext cx="7848600" cy="990600"/>
            <a:chOff x="144" y="672"/>
            <a:chExt cx="4992" cy="720"/>
          </a:xfrm>
        </p:grpSpPr>
        <p:pic>
          <p:nvPicPr>
            <p:cNvPr id="104452" name="Picture 4" descr="BD00028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672"/>
              <a:ext cx="543" cy="720"/>
            </a:xfrm>
            <a:prstGeom prst="rect">
              <a:avLst/>
            </a:prstGeom>
            <a:noFill/>
            <a:extLst>
              <a:ext uri="{909E8E84-426E-40DD-AFC4-6F175D3DCCD1}">
                <a14:hiddenFill xmlns:a14="http://schemas.microsoft.com/office/drawing/2010/main">
                  <a:solidFill>
                    <a:srgbClr val="FFFFFF"/>
                  </a:solidFill>
                </a14:hiddenFill>
              </a:ext>
            </a:extLst>
          </p:spPr>
        </p:pic>
        <p:sp>
          <p:nvSpPr>
            <p:cNvPr id="104453" name="Text Box 5"/>
            <p:cNvSpPr txBox="1">
              <a:spLocks noChangeArrowheads="1"/>
            </p:cNvSpPr>
            <p:nvPr/>
          </p:nvSpPr>
          <p:spPr bwMode="auto">
            <a:xfrm>
              <a:off x="672" y="865"/>
              <a:ext cx="446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1"/>
                  </a:solidFill>
                </a:rPr>
                <a:t> </a:t>
              </a:r>
              <a:r>
                <a:rPr lang="zh-CN" altLang="en-US" b="1">
                  <a:solidFill>
                    <a:schemeClr val="accent1"/>
                  </a:solidFill>
                </a:rPr>
                <a:t>怎么度量信息</a:t>
              </a:r>
            </a:p>
          </p:txBody>
        </p:sp>
      </p:grpSp>
      <p:sp>
        <p:nvSpPr>
          <p:cNvPr id="104454" name="Rectangle 6"/>
          <p:cNvSpPr>
            <a:spLocks noChangeArrowheads="1"/>
          </p:cNvSpPr>
          <p:nvPr/>
        </p:nvSpPr>
        <p:spPr bwMode="auto">
          <a:xfrm>
            <a:off x="152400" y="2057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9900"/>
                </a:solidFill>
                <a:latin typeface="楷体_GB2312" pitchFamily="49" charset="-122"/>
              </a:rPr>
              <a:t>首先分析一下问题的认识过程</a:t>
            </a:r>
          </a:p>
        </p:txBody>
      </p:sp>
      <p:sp>
        <p:nvSpPr>
          <p:cNvPr id="104455" name="Rectangle 7"/>
          <p:cNvSpPr>
            <a:spLocks noChangeArrowheads="1"/>
          </p:cNvSpPr>
          <p:nvPr/>
        </p:nvSpPr>
        <p:spPr bwMode="auto">
          <a:xfrm>
            <a:off x="762000" y="2667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1.</a:t>
            </a:r>
            <a:r>
              <a:rPr kumimoji="1" lang="zh-CN" altLang="en-US" b="1"/>
              <a:t>对一问题毫无了解，对它的认识是不确定的</a:t>
            </a:r>
          </a:p>
        </p:txBody>
      </p:sp>
      <p:sp>
        <p:nvSpPr>
          <p:cNvPr id="104456" name="Rectangle 8"/>
          <p:cNvSpPr>
            <a:spLocks noChangeArrowheads="1"/>
          </p:cNvSpPr>
          <p:nvPr/>
        </p:nvSpPr>
        <p:spPr bwMode="auto">
          <a:xfrm>
            <a:off x="762000" y="31242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2. </a:t>
            </a:r>
            <a:r>
              <a:rPr kumimoji="1" lang="zh-CN" altLang="en-US" b="1"/>
              <a:t>通过各种途径获得信息，逐渐消除不确定性 </a:t>
            </a:r>
          </a:p>
        </p:txBody>
      </p:sp>
      <p:sp>
        <p:nvSpPr>
          <p:cNvPr id="104457" name="Rectangle 9"/>
          <p:cNvSpPr>
            <a:spLocks noChangeArrowheads="1"/>
          </p:cNvSpPr>
          <p:nvPr/>
        </p:nvSpPr>
        <p:spPr bwMode="auto">
          <a:xfrm>
            <a:off x="685800" y="35814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a typeface="宋体" pitchFamily="2" charset="-122"/>
              </a:rPr>
              <a:t> </a:t>
            </a:r>
            <a:r>
              <a:rPr kumimoji="1" lang="en-US" altLang="zh-CN" b="1"/>
              <a:t>3. </a:t>
            </a:r>
            <a:r>
              <a:rPr kumimoji="1" lang="zh-CN" altLang="en-US" b="1"/>
              <a:t>对这一问题非常的了解，不确定性很小</a:t>
            </a:r>
          </a:p>
        </p:txBody>
      </p:sp>
      <p:sp>
        <p:nvSpPr>
          <p:cNvPr id="104458" name="AutoShape 10"/>
          <p:cNvSpPr>
            <a:spLocks noChangeArrowheads="1"/>
          </p:cNvSpPr>
          <p:nvPr/>
        </p:nvSpPr>
        <p:spPr bwMode="auto">
          <a:xfrm>
            <a:off x="2362200" y="5257800"/>
            <a:ext cx="1066800" cy="381000"/>
          </a:xfrm>
          <a:prstGeom prst="rightArrow">
            <a:avLst>
              <a:gd name="adj1" fmla="val 50000"/>
              <a:gd name="adj2" fmla="val 7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9" name="AutoShape 11"/>
          <p:cNvSpPr>
            <a:spLocks noChangeArrowheads="1"/>
          </p:cNvSpPr>
          <p:nvPr/>
        </p:nvSpPr>
        <p:spPr bwMode="auto">
          <a:xfrm>
            <a:off x="4953000" y="5181600"/>
            <a:ext cx="1066800" cy="381000"/>
          </a:xfrm>
          <a:prstGeom prst="rightArrow">
            <a:avLst>
              <a:gd name="adj1" fmla="val 50000"/>
              <a:gd name="adj2" fmla="val 7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460" name="Group 12"/>
          <p:cNvGrpSpPr>
            <a:grpSpLocks/>
          </p:cNvGrpSpPr>
          <p:nvPr/>
        </p:nvGrpSpPr>
        <p:grpSpPr bwMode="auto">
          <a:xfrm>
            <a:off x="838200" y="4419600"/>
            <a:ext cx="1752600" cy="2133600"/>
            <a:chOff x="528" y="2784"/>
            <a:chExt cx="1104" cy="1344"/>
          </a:xfrm>
        </p:grpSpPr>
        <p:grpSp>
          <p:nvGrpSpPr>
            <p:cNvPr id="104461" name="Group 13"/>
            <p:cNvGrpSpPr>
              <a:grpSpLocks/>
            </p:cNvGrpSpPr>
            <p:nvPr/>
          </p:nvGrpSpPr>
          <p:grpSpPr bwMode="auto">
            <a:xfrm>
              <a:off x="576" y="2784"/>
              <a:ext cx="816" cy="960"/>
              <a:chOff x="576" y="2784"/>
              <a:chExt cx="816" cy="960"/>
            </a:xfrm>
          </p:grpSpPr>
          <p:sp>
            <p:nvSpPr>
              <p:cNvPr id="104462" name="AutoShape 14"/>
              <p:cNvSpPr>
                <a:spLocks noChangeArrowheads="1"/>
              </p:cNvSpPr>
              <p:nvPr/>
            </p:nvSpPr>
            <p:spPr bwMode="auto">
              <a:xfrm>
                <a:off x="576" y="3120"/>
                <a:ext cx="816" cy="624"/>
              </a:xfrm>
              <a:prstGeom prst="cube">
                <a:avLst>
                  <a:gd name="adj" fmla="val 25000"/>
                </a:avLst>
              </a:prstGeom>
              <a:solidFill>
                <a:schemeClr val="tx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04463" name="Text Box 15"/>
              <p:cNvSpPr txBox="1">
                <a:spLocks noChangeArrowheads="1"/>
              </p:cNvSpPr>
              <p:nvPr/>
            </p:nvSpPr>
            <p:spPr bwMode="auto">
              <a:xfrm>
                <a:off x="720" y="27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黑箱</a:t>
                </a:r>
              </a:p>
            </p:txBody>
          </p:sp>
        </p:grpSp>
        <p:sp>
          <p:nvSpPr>
            <p:cNvPr id="104464" name="Text Box 16"/>
            <p:cNvSpPr txBox="1">
              <a:spLocks noChangeArrowheads="1"/>
            </p:cNvSpPr>
            <p:nvPr/>
          </p:nvSpPr>
          <p:spPr bwMode="auto">
            <a:xfrm>
              <a:off x="528" y="384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不确定度</a:t>
              </a:r>
              <a:r>
                <a:rPr kumimoji="1" lang="en-US" altLang="zh-CN" b="1"/>
                <a:t>A</a:t>
              </a:r>
            </a:p>
          </p:txBody>
        </p:sp>
      </p:grpSp>
      <p:grpSp>
        <p:nvGrpSpPr>
          <p:cNvPr id="104465" name="Group 17"/>
          <p:cNvGrpSpPr>
            <a:grpSpLocks/>
          </p:cNvGrpSpPr>
          <p:nvPr/>
        </p:nvGrpSpPr>
        <p:grpSpPr bwMode="auto">
          <a:xfrm>
            <a:off x="3505200" y="4419600"/>
            <a:ext cx="1752600" cy="2133600"/>
            <a:chOff x="2208" y="2784"/>
            <a:chExt cx="1104" cy="1344"/>
          </a:xfrm>
        </p:grpSpPr>
        <p:grpSp>
          <p:nvGrpSpPr>
            <p:cNvPr id="104466" name="Group 18"/>
            <p:cNvGrpSpPr>
              <a:grpSpLocks/>
            </p:cNvGrpSpPr>
            <p:nvPr/>
          </p:nvGrpSpPr>
          <p:grpSpPr bwMode="auto">
            <a:xfrm>
              <a:off x="2256" y="2784"/>
              <a:ext cx="816" cy="960"/>
              <a:chOff x="2256" y="2784"/>
              <a:chExt cx="816" cy="960"/>
            </a:xfrm>
          </p:grpSpPr>
          <p:sp>
            <p:nvSpPr>
              <p:cNvPr id="104467" name="AutoShape 19"/>
              <p:cNvSpPr>
                <a:spLocks noChangeArrowheads="1"/>
              </p:cNvSpPr>
              <p:nvPr/>
            </p:nvSpPr>
            <p:spPr bwMode="auto">
              <a:xfrm>
                <a:off x="2256" y="3120"/>
                <a:ext cx="816" cy="624"/>
              </a:xfrm>
              <a:prstGeom prst="cube">
                <a:avLst>
                  <a:gd name="adj" fmla="val 25000"/>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04468" name="Text Box 20"/>
              <p:cNvSpPr txBox="1">
                <a:spLocks noChangeArrowheads="1"/>
              </p:cNvSpPr>
              <p:nvPr/>
            </p:nvSpPr>
            <p:spPr bwMode="auto">
              <a:xfrm>
                <a:off x="2352" y="27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灰箱</a:t>
                </a:r>
              </a:p>
            </p:txBody>
          </p:sp>
        </p:grpSp>
        <p:sp>
          <p:nvSpPr>
            <p:cNvPr id="104469" name="Text Box 21"/>
            <p:cNvSpPr txBox="1">
              <a:spLocks noChangeArrowheads="1"/>
            </p:cNvSpPr>
            <p:nvPr/>
          </p:nvSpPr>
          <p:spPr bwMode="auto">
            <a:xfrm>
              <a:off x="2208" y="384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不确定度</a:t>
              </a:r>
              <a:r>
                <a:rPr kumimoji="1" lang="en-US" altLang="zh-CN" b="1"/>
                <a:t>B</a:t>
              </a:r>
            </a:p>
          </p:txBody>
        </p:sp>
      </p:grpSp>
      <p:grpSp>
        <p:nvGrpSpPr>
          <p:cNvPr id="104470" name="Group 22"/>
          <p:cNvGrpSpPr>
            <a:grpSpLocks/>
          </p:cNvGrpSpPr>
          <p:nvPr/>
        </p:nvGrpSpPr>
        <p:grpSpPr bwMode="auto">
          <a:xfrm>
            <a:off x="6019800" y="4343400"/>
            <a:ext cx="1752600" cy="2133600"/>
            <a:chOff x="3792" y="2736"/>
            <a:chExt cx="1104" cy="1344"/>
          </a:xfrm>
        </p:grpSpPr>
        <p:grpSp>
          <p:nvGrpSpPr>
            <p:cNvPr id="104471" name="Group 23"/>
            <p:cNvGrpSpPr>
              <a:grpSpLocks/>
            </p:cNvGrpSpPr>
            <p:nvPr/>
          </p:nvGrpSpPr>
          <p:grpSpPr bwMode="auto">
            <a:xfrm>
              <a:off x="3840" y="2736"/>
              <a:ext cx="816" cy="960"/>
              <a:chOff x="3840" y="2736"/>
              <a:chExt cx="816" cy="960"/>
            </a:xfrm>
          </p:grpSpPr>
          <p:sp>
            <p:nvSpPr>
              <p:cNvPr id="104472" name="AutoShape 24"/>
              <p:cNvSpPr>
                <a:spLocks noChangeArrowheads="1"/>
              </p:cNvSpPr>
              <p:nvPr/>
            </p:nvSpPr>
            <p:spPr bwMode="auto">
              <a:xfrm>
                <a:off x="3840" y="3072"/>
                <a:ext cx="816" cy="624"/>
              </a:xfrm>
              <a:prstGeom prst="cube">
                <a:avLst>
                  <a:gd name="adj" fmla="val 25000"/>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04473" name="Text Box 25"/>
              <p:cNvSpPr txBox="1">
                <a:spLocks noChangeArrowheads="1"/>
              </p:cNvSpPr>
              <p:nvPr/>
            </p:nvSpPr>
            <p:spPr bwMode="auto">
              <a:xfrm>
                <a:off x="3984" y="273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白箱</a:t>
                </a:r>
              </a:p>
            </p:txBody>
          </p:sp>
        </p:grpSp>
        <p:sp>
          <p:nvSpPr>
            <p:cNvPr id="104474" name="Text Box 26"/>
            <p:cNvSpPr txBox="1">
              <a:spLocks noChangeArrowheads="1"/>
            </p:cNvSpPr>
            <p:nvPr/>
          </p:nvSpPr>
          <p:spPr bwMode="auto">
            <a:xfrm>
              <a:off x="3792" y="3792"/>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不确定度</a:t>
              </a:r>
              <a:r>
                <a:rPr kumimoji="1" lang="en-US" altLang="zh-CN" b="1"/>
                <a:t>C</a:t>
              </a:r>
            </a:p>
          </p:txBody>
        </p:sp>
      </p:grpSp>
      <p:grpSp>
        <p:nvGrpSpPr>
          <p:cNvPr id="104475" name="Group 27"/>
          <p:cNvGrpSpPr>
            <a:grpSpLocks/>
          </p:cNvGrpSpPr>
          <p:nvPr/>
        </p:nvGrpSpPr>
        <p:grpSpPr bwMode="auto">
          <a:xfrm>
            <a:off x="2438400" y="4495800"/>
            <a:ext cx="1066800" cy="838200"/>
            <a:chOff x="1536" y="2832"/>
            <a:chExt cx="672" cy="528"/>
          </a:xfrm>
        </p:grpSpPr>
        <p:sp>
          <p:nvSpPr>
            <p:cNvPr id="104476" name="AutoShape 28"/>
            <p:cNvSpPr>
              <a:spLocks noChangeArrowheads="1"/>
            </p:cNvSpPr>
            <p:nvPr/>
          </p:nvSpPr>
          <p:spPr bwMode="auto">
            <a:xfrm>
              <a:off x="1680" y="3072"/>
              <a:ext cx="192" cy="288"/>
            </a:xfrm>
            <a:prstGeom prst="downArrow">
              <a:avLst>
                <a:gd name="adj1" fmla="val 50000"/>
                <a:gd name="adj2" fmla="val 375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Text Box 29"/>
            <p:cNvSpPr txBox="1">
              <a:spLocks noChangeArrowheads="1"/>
            </p:cNvSpPr>
            <p:nvPr/>
          </p:nvSpPr>
          <p:spPr bwMode="auto">
            <a:xfrm>
              <a:off x="1536" y="283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rPr>
                <a:t>信息</a:t>
              </a:r>
              <a:r>
                <a:rPr kumimoji="1" lang="en-US" altLang="zh-CN" b="1">
                  <a:solidFill>
                    <a:srgbClr val="FF0000"/>
                  </a:solidFill>
                </a:rPr>
                <a:t>I</a:t>
              </a:r>
            </a:p>
          </p:txBody>
        </p:sp>
      </p:grpSp>
      <p:grpSp>
        <p:nvGrpSpPr>
          <p:cNvPr id="104478" name="Group 30"/>
          <p:cNvGrpSpPr>
            <a:grpSpLocks/>
          </p:cNvGrpSpPr>
          <p:nvPr/>
        </p:nvGrpSpPr>
        <p:grpSpPr bwMode="auto">
          <a:xfrm>
            <a:off x="5029200" y="4419600"/>
            <a:ext cx="1066800" cy="838200"/>
            <a:chOff x="3168" y="2784"/>
            <a:chExt cx="672" cy="528"/>
          </a:xfrm>
        </p:grpSpPr>
        <p:sp>
          <p:nvSpPr>
            <p:cNvPr id="104479" name="AutoShape 31"/>
            <p:cNvSpPr>
              <a:spLocks noChangeArrowheads="1"/>
            </p:cNvSpPr>
            <p:nvPr/>
          </p:nvSpPr>
          <p:spPr bwMode="auto">
            <a:xfrm>
              <a:off x="3312" y="3024"/>
              <a:ext cx="192" cy="288"/>
            </a:xfrm>
            <a:prstGeom prst="downArrow">
              <a:avLst>
                <a:gd name="adj1" fmla="val 50000"/>
                <a:gd name="adj2" fmla="val 375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0" name="Text Box 32"/>
            <p:cNvSpPr txBox="1">
              <a:spLocks noChangeArrowheads="1"/>
            </p:cNvSpPr>
            <p:nvPr/>
          </p:nvSpPr>
          <p:spPr bwMode="auto">
            <a:xfrm>
              <a:off x="3168" y="27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rPr>
                <a:t>信息</a:t>
              </a:r>
              <a:r>
                <a:rPr kumimoji="1" lang="en-US" altLang="zh-CN" b="1">
                  <a:solidFill>
                    <a:srgbClr val="FF0000"/>
                  </a:solidFill>
                </a:rPr>
                <a:t>II</a:t>
              </a:r>
            </a:p>
          </p:txBody>
        </p:sp>
      </p:grpSp>
      <p:sp>
        <p:nvSpPr>
          <p:cNvPr id="104481" name="Oval 33"/>
          <p:cNvSpPr>
            <a:spLocks noChangeArrowheads="1"/>
          </p:cNvSpPr>
          <p:nvPr/>
        </p:nvSpPr>
        <p:spPr bwMode="auto">
          <a:xfrm>
            <a:off x="838200" y="6019800"/>
            <a:ext cx="1828800" cy="5334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2" name="Oval 34"/>
          <p:cNvSpPr>
            <a:spLocks noChangeArrowheads="1"/>
          </p:cNvSpPr>
          <p:nvPr/>
        </p:nvSpPr>
        <p:spPr bwMode="auto">
          <a:xfrm>
            <a:off x="3429000" y="6019800"/>
            <a:ext cx="1828800" cy="5334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3" name="Oval 35"/>
          <p:cNvSpPr>
            <a:spLocks noChangeArrowheads="1"/>
          </p:cNvSpPr>
          <p:nvPr/>
        </p:nvSpPr>
        <p:spPr bwMode="auto">
          <a:xfrm>
            <a:off x="2209800" y="4419600"/>
            <a:ext cx="1295400" cy="5334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4" name="AutoShape 36"/>
          <p:cNvSpPr>
            <a:spLocks noChangeArrowheads="1"/>
          </p:cNvSpPr>
          <p:nvPr/>
        </p:nvSpPr>
        <p:spPr bwMode="auto">
          <a:xfrm>
            <a:off x="2590800" y="914400"/>
            <a:ext cx="5638800" cy="1295400"/>
          </a:xfrm>
          <a:prstGeom prst="cloudCallout">
            <a:avLst>
              <a:gd name="adj1" fmla="val -40148"/>
              <a:gd name="adj2" fmla="val 27475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对于系统，可以利用守恒关系有 </a:t>
            </a:r>
            <a:r>
              <a:rPr kumimoji="1" lang="en-US" altLang="zh-CN" b="1"/>
              <a:t>A+I=B</a:t>
            </a:r>
            <a:r>
              <a:rPr kumimoji="1" lang="zh-CN" altLang="en-US" b="1"/>
              <a:t>，得</a:t>
            </a:r>
            <a:r>
              <a:rPr kumimoji="1" lang="en-US" altLang="zh-CN" b="1"/>
              <a:t>I=B-A</a:t>
            </a:r>
            <a:r>
              <a:rPr kumimoji="1" lang="zh-CN" altLang="en-US" b="1"/>
              <a:t>。</a:t>
            </a:r>
          </a:p>
        </p:txBody>
      </p:sp>
      <p:grpSp>
        <p:nvGrpSpPr>
          <p:cNvPr id="104485" name="Group 37"/>
          <p:cNvGrpSpPr>
            <a:grpSpLocks/>
          </p:cNvGrpSpPr>
          <p:nvPr/>
        </p:nvGrpSpPr>
        <p:grpSpPr bwMode="auto">
          <a:xfrm>
            <a:off x="228600" y="3048000"/>
            <a:ext cx="8153400" cy="1600200"/>
            <a:chOff x="240" y="1968"/>
            <a:chExt cx="5136" cy="1008"/>
          </a:xfrm>
        </p:grpSpPr>
        <p:pic>
          <p:nvPicPr>
            <p:cNvPr id="104486" name="Picture 38" descr="j01989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968"/>
              <a:ext cx="792" cy="1008"/>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04487" name="Text Box 39" descr="再生纸"/>
            <p:cNvSpPr txBox="1">
              <a:spLocks noChangeArrowheads="1"/>
            </p:cNvSpPr>
            <p:nvPr/>
          </p:nvSpPr>
          <p:spPr bwMode="auto">
            <a:xfrm>
              <a:off x="912" y="2304"/>
              <a:ext cx="4464" cy="327"/>
            </a:xfrm>
            <a:prstGeom prst="rect">
              <a:avLst/>
            </a:prstGeom>
            <a:blipFill dpi="0" rotWithShape="0">
              <a:blip r:embed="rId8"/>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rgbClr val="FF0000"/>
                  </a:solidFill>
                </a:rPr>
                <a:t>可否用消除不确定性的多少来度量信息！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500" fill="hold"/>
                                        <p:tgtEl>
                                          <p:spTgt spid="104451"/>
                                        </p:tgtEl>
                                        <p:attrNameLst>
                                          <p:attrName>ppt_x</p:attrName>
                                        </p:attrNameLst>
                                      </p:cBhvr>
                                      <p:tavLst>
                                        <p:tav tm="0">
                                          <p:val>
                                            <p:strVal val="#ppt_x"/>
                                          </p:val>
                                        </p:tav>
                                        <p:tav tm="100000">
                                          <p:val>
                                            <p:strVal val="#ppt_x"/>
                                          </p:val>
                                        </p:tav>
                                      </p:tavLst>
                                    </p:anim>
                                    <p:anim calcmode="lin" valueType="num">
                                      <p:cBhvr>
                                        <p:cTn id="8" dur="500" fill="hold"/>
                                        <p:tgtEl>
                                          <p:spTgt spid="104451"/>
                                        </p:tgtEl>
                                        <p:attrNameLst>
                                          <p:attrName>ppt_y</p:attrName>
                                        </p:attrNameLst>
                                      </p:cBhvr>
                                      <p:tavLst>
                                        <p:tav tm="0">
                                          <p:val>
                                            <p:strVal val="#ppt_y+#ppt_h/2"/>
                                          </p:val>
                                        </p:tav>
                                        <p:tav tm="100000">
                                          <p:val>
                                            <p:strVal val="#ppt_y"/>
                                          </p:val>
                                        </p:tav>
                                      </p:tavLst>
                                    </p:anim>
                                    <p:anim calcmode="lin" valueType="num">
                                      <p:cBhvr>
                                        <p:cTn id="9" dur="500" fill="hold"/>
                                        <p:tgtEl>
                                          <p:spTgt spid="104451"/>
                                        </p:tgtEl>
                                        <p:attrNameLst>
                                          <p:attrName>ppt_w</p:attrName>
                                        </p:attrNameLst>
                                      </p:cBhvr>
                                      <p:tavLst>
                                        <p:tav tm="0">
                                          <p:val>
                                            <p:strVal val="#ppt_w"/>
                                          </p:val>
                                        </p:tav>
                                        <p:tav tm="100000">
                                          <p:val>
                                            <p:strVal val="#ppt_w"/>
                                          </p:val>
                                        </p:tav>
                                      </p:tavLst>
                                    </p:anim>
                                    <p:anim calcmode="lin" valueType="num">
                                      <p:cBhvr>
                                        <p:cTn id="10" dur="500" fill="hold"/>
                                        <p:tgtEl>
                                          <p:spTgt spid="1044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4454"/>
                                        </p:tgtEl>
                                        <p:attrNameLst>
                                          <p:attrName>style.visibility</p:attrName>
                                        </p:attrNameLst>
                                      </p:cBhvr>
                                      <p:to>
                                        <p:strVal val="visible"/>
                                      </p:to>
                                    </p:set>
                                    <p:anim calcmode="lin" valueType="num">
                                      <p:cBhvr additive="base">
                                        <p:cTn id="15" dur="500" fill="hold"/>
                                        <p:tgtEl>
                                          <p:spTgt spid="104454"/>
                                        </p:tgtEl>
                                        <p:attrNameLst>
                                          <p:attrName>ppt_x</p:attrName>
                                        </p:attrNameLst>
                                      </p:cBhvr>
                                      <p:tavLst>
                                        <p:tav tm="0">
                                          <p:val>
                                            <p:strVal val="0-#ppt_w/2"/>
                                          </p:val>
                                        </p:tav>
                                        <p:tav tm="100000">
                                          <p:val>
                                            <p:strVal val="#ppt_x"/>
                                          </p:val>
                                        </p:tav>
                                      </p:tavLst>
                                    </p:anim>
                                    <p:anim calcmode="lin" valueType="num">
                                      <p:cBhvr additive="base">
                                        <p:cTn id="16" dur="500" fill="hold"/>
                                        <p:tgtEl>
                                          <p:spTgt spid="1044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4" fill="hold" grpId="0" nodeType="clickEffect">
                                  <p:stCondLst>
                                    <p:cond delay="0"/>
                                  </p:stCondLst>
                                  <p:childTnLst>
                                    <p:set>
                                      <p:cBhvr>
                                        <p:cTn id="20" dur="1" fill="hold">
                                          <p:stCondLst>
                                            <p:cond delay="0"/>
                                          </p:stCondLst>
                                        </p:cTn>
                                        <p:tgtEl>
                                          <p:spTgt spid="104455"/>
                                        </p:tgtEl>
                                        <p:attrNameLst>
                                          <p:attrName>style.visibility</p:attrName>
                                        </p:attrNameLst>
                                      </p:cBhvr>
                                      <p:to>
                                        <p:strVal val="visible"/>
                                      </p:to>
                                    </p:set>
                                    <p:anim calcmode="lin" valueType="num">
                                      <p:cBhvr>
                                        <p:cTn id="21" dur="500" fill="hold"/>
                                        <p:tgtEl>
                                          <p:spTgt spid="104455"/>
                                        </p:tgtEl>
                                        <p:attrNameLst>
                                          <p:attrName>ppt_x</p:attrName>
                                        </p:attrNameLst>
                                      </p:cBhvr>
                                      <p:tavLst>
                                        <p:tav tm="0">
                                          <p:val>
                                            <p:strVal val="#ppt_x"/>
                                          </p:val>
                                        </p:tav>
                                        <p:tav tm="100000">
                                          <p:val>
                                            <p:strVal val="#ppt_x"/>
                                          </p:val>
                                        </p:tav>
                                      </p:tavLst>
                                    </p:anim>
                                    <p:anim calcmode="lin" valueType="num">
                                      <p:cBhvr>
                                        <p:cTn id="22" dur="500" fill="hold"/>
                                        <p:tgtEl>
                                          <p:spTgt spid="104455"/>
                                        </p:tgtEl>
                                        <p:attrNameLst>
                                          <p:attrName>ppt_y</p:attrName>
                                        </p:attrNameLst>
                                      </p:cBhvr>
                                      <p:tavLst>
                                        <p:tav tm="0">
                                          <p:val>
                                            <p:strVal val="#ppt_y+#ppt_h/2"/>
                                          </p:val>
                                        </p:tav>
                                        <p:tav tm="100000">
                                          <p:val>
                                            <p:strVal val="#ppt_y"/>
                                          </p:val>
                                        </p:tav>
                                      </p:tavLst>
                                    </p:anim>
                                    <p:anim calcmode="lin" valueType="num">
                                      <p:cBhvr>
                                        <p:cTn id="23" dur="500" fill="hold"/>
                                        <p:tgtEl>
                                          <p:spTgt spid="104455"/>
                                        </p:tgtEl>
                                        <p:attrNameLst>
                                          <p:attrName>ppt_w</p:attrName>
                                        </p:attrNameLst>
                                      </p:cBhvr>
                                      <p:tavLst>
                                        <p:tav tm="0">
                                          <p:val>
                                            <p:strVal val="#ppt_w"/>
                                          </p:val>
                                        </p:tav>
                                        <p:tav tm="100000">
                                          <p:val>
                                            <p:strVal val="#ppt_w"/>
                                          </p:val>
                                        </p:tav>
                                      </p:tavLst>
                                    </p:anim>
                                    <p:anim calcmode="lin" valueType="num">
                                      <p:cBhvr>
                                        <p:cTn id="24" dur="500" fill="hold"/>
                                        <p:tgtEl>
                                          <p:spTgt spid="10445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2" name="cashreg.wav"/>
                                        </p:tgtEl>
                                      </p:cMediaNode>
                                    </p:audio>
                                  </p:sub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10446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104456"/>
                                        </p:tgtEl>
                                        <p:attrNameLst>
                                          <p:attrName>style.visibility</p:attrName>
                                        </p:attrNameLst>
                                      </p:cBhvr>
                                      <p:to>
                                        <p:strVal val="visible"/>
                                      </p:to>
                                    </p:set>
                                    <p:anim calcmode="lin" valueType="num">
                                      <p:cBhvr>
                                        <p:cTn id="32" dur="500" fill="hold"/>
                                        <p:tgtEl>
                                          <p:spTgt spid="104456"/>
                                        </p:tgtEl>
                                        <p:attrNameLst>
                                          <p:attrName>ppt_x</p:attrName>
                                        </p:attrNameLst>
                                      </p:cBhvr>
                                      <p:tavLst>
                                        <p:tav tm="0">
                                          <p:val>
                                            <p:strVal val="#ppt_x"/>
                                          </p:val>
                                        </p:tav>
                                        <p:tav tm="100000">
                                          <p:val>
                                            <p:strVal val="#ppt_x"/>
                                          </p:val>
                                        </p:tav>
                                      </p:tavLst>
                                    </p:anim>
                                    <p:anim calcmode="lin" valueType="num">
                                      <p:cBhvr>
                                        <p:cTn id="33" dur="500" fill="hold"/>
                                        <p:tgtEl>
                                          <p:spTgt spid="104456"/>
                                        </p:tgtEl>
                                        <p:attrNameLst>
                                          <p:attrName>ppt_y</p:attrName>
                                        </p:attrNameLst>
                                      </p:cBhvr>
                                      <p:tavLst>
                                        <p:tav tm="0">
                                          <p:val>
                                            <p:strVal val="#ppt_y+#ppt_h/2"/>
                                          </p:val>
                                        </p:tav>
                                        <p:tav tm="100000">
                                          <p:val>
                                            <p:strVal val="#ppt_y"/>
                                          </p:val>
                                        </p:tav>
                                      </p:tavLst>
                                    </p:anim>
                                    <p:anim calcmode="lin" valueType="num">
                                      <p:cBhvr>
                                        <p:cTn id="34" dur="500" fill="hold"/>
                                        <p:tgtEl>
                                          <p:spTgt spid="104456"/>
                                        </p:tgtEl>
                                        <p:attrNameLst>
                                          <p:attrName>ppt_w</p:attrName>
                                        </p:attrNameLst>
                                      </p:cBhvr>
                                      <p:tavLst>
                                        <p:tav tm="0">
                                          <p:val>
                                            <p:strVal val="#ppt_w"/>
                                          </p:val>
                                        </p:tav>
                                        <p:tav tm="100000">
                                          <p:val>
                                            <p:strVal val="#ppt_w"/>
                                          </p:val>
                                        </p:tav>
                                      </p:tavLst>
                                    </p:anim>
                                    <p:anim calcmode="lin" valueType="num">
                                      <p:cBhvr>
                                        <p:cTn id="35" dur="500" fill="hold"/>
                                        <p:tgtEl>
                                          <p:spTgt spid="10445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2" name="cashreg.wav"/>
                                        </p:tgtEl>
                                      </p:cMediaNode>
                                    </p:audio>
                                  </p:sub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4458"/>
                                        </p:tgtEl>
                                        <p:attrNameLst>
                                          <p:attrName>style.visibility</p:attrName>
                                        </p:attrNameLst>
                                      </p:cBhvr>
                                      <p:to>
                                        <p:strVal val="visible"/>
                                      </p:to>
                                    </p:set>
                                    <p:animEffect transition="in" filter="wipe(left)">
                                      <p:cBhvr>
                                        <p:cTn id="39" dur="500"/>
                                        <p:tgtEl>
                                          <p:spTgt spid="104458"/>
                                        </p:tgtEl>
                                      </p:cBhvr>
                                    </p:animEffect>
                                  </p:childTnLst>
                                  <p:subTnLst>
                                    <p:audio>
                                      <p:cMediaNode>
                                        <p:cTn display="0" masterRel="sameClick">
                                          <p:stCondLst>
                                            <p:cond evt="begin" delay="0">
                                              <p:tn val="37"/>
                                            </p:cond>
                                          </p:stCondLst>
                                          <p:endCondLst>
                                            <p:cond evt="onStopAudio" delay="0">
                                              <p:tgtEl>
                                                <p:sldTgt/>
                                              </p:tgtEl>
                                            </p:cond>
                                          </p:endCondLst>
                                        </p:cTn>
                                        <p:tgtEl>
                                          <p:sndTgt r:embed="rId4" name="type.wav"/>
                                        </p:tgtEl>
                                      </p:cMediaNode>
                                    </p:audio>
                                  </p:subTnLst>
                                </p:cTn>
                              </p:par>
                            </p:childTnLst>
                          </p:cTn>
                        </p:par>
                        <p:par>
                          <p:cTn id="40" fill="hold" nodeType="afterGroup">
                            <p:stCondLst>
                              <p:cond delay="1000"/>
                            </p:stCondLst>
                            <p:childTnLst>
                              <p:par>
                                <p:cTn id="41" presetID="2" presetClass="entr" presetSubtype="1" fill="hold" nodeType="afterEffect">
                                  <p:stCondLst>
                                    <p:cond delay="0"/>
                                  </p:stCondLst>
                                  <p:childTnLst>
                                    <p:set>
                                      <p:cBhvr>
                                        <p:cTn id="42" dur="1" fill="hold">
                                          <p:stCondLst>
                                            <p:cond delay="0"/>
                                          </p:stCondLst>
                                        </p:cTn>
                                        <p:tgtEl>
                                          <p:spTgt spid="104475"/>
                                        </p:tgtEl>
                                        <p:attrNameLst>
                                          <p:attrName>style.visibility</p:attrName>
                                        </p:attrNameLst>
                                      </p:cBhvr>
                                      <p:to>
                                        <p:strVal val="visible"/>
                                      </p:to>
                                    </p:set>
                                    <p:anim calcmode="lin" valueType="num">
                                      <p:cBhvr additive="base">
                                        <p:cTn id="43" dur="500" fill="hold"/>
                                        <p:tgtEl>
                                          <p:spTgt spid="104475"/>
                                        </p:tgtEl>
                                        <p:attrNameLst>
                                          <p:attrName>ppt_x</p:attrName>
                                        </p:attrNameLst>
                                      </p:cBhvr>
                                      <p:tavLst>
                                        <p:tav tm="0">
                                          <p:val>
                                            <p:strVal val="#ppt_x"/>
                                          </p:val>
                                        </p:tav>
                                        <p:tav tm="100000">
                                          <p:val>
                                            <p:strVal val="#ppt_x"/>
                                          </p:val>
                                        </p:tav>
                                      </p:tavLst>
                                    </p:anim>
                                    <p:anim calcmode="lin" valueType="num">
                                      <p:cBhvr additive="base">
                                        <p:cTn id="44" dur="500" fill="hold"/>
                                        <p:tgtEl>
                                          <p:spTgt spid="10447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par>
                          <p:cTn id="45" fill="hold" nodeType="afterGroup">
                            <p:stCondLst>
                              <p:cond delay="1500"/>
                            </p:stCondLst>
                            <p:childTnLst>
                              <p:par>
                                <p:cTn id="46" presetID="1" presetClass="entr" presetSubtype="0" fill="hold" nodeType="afterEffect">
                                  <p:stCondLst>
                                    <p:cond delay="0"/>
                                  </p:stCondLst>
                                  <p:childTnLst>
                                    <p:set>
                                      <p:cBhvr>
                                        <p:cTn id="47" dur="1" fill="hold">
                                          <p:stCondLst>
                                            <p:cond delay="499"/>
                                          </p:stCondLst>
                                        </p:cTn>
                                        <p:tgtEl>
                                          <p:spTgt spid="10446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4" fill="hold" grpId="0" nodeType="clickEffect">
                                  <p:stCondLst>
                                    <p:cond delay="0"/>
                                  </p:stCondLst>
                                  <p:childTnLst>
                                    <p:set>
                                      <p:cBhvr>
                                        <p:cTn id="51" dur="1" fill="hold">
                                          <p:stCondLst>
                                            <p:cond delay="0"/>
                                          </p:stCondLst>
                                        </p:cTn>
                                        <p:tgtEl>
                                          <p:spTgt spid="104457"/>
                                        </p:tgtEl>
                                        <p:attrNameLst>
                                          <p:attrName>style.visibility</p:attrName>
                                        </p:attrNameLst>
                                      </p:cBhvr>
                                      <p:to>
                                        <p:strVal val="visible"/>
                                      </p:to>
                                    </p:set>
                                    <p:anim calcmode="lin" valueType="num">
                                      <p:cBhvr>
                                        <p:cTn id="52" dur="500" fill="hold"/>
                                        <p:tgtEl>
                                          <p:spTgt spid="104457"/>
                                        </p:tgtEl>
                                        <p:attrNameLst>
                                          <p:attrName>ppt_x</p:attrName>
                                        </p:attrNameLst>
                                      </p:cBhvr>
                                      <p:tavLst>
                                        <p:tav tm="0">
                                          <p:val>
                                            <p:strVal val="#ppt_x"/>
                                          </p:val>
                                        </p:tav>
                                        <p:tav tm="100000">
                                          <p:val>
                                            <p:strVal val="#ppt_x"/>
                                          </p:val>
                                        </p:tav>
                                      </p:tavLst>
                                    </p:anim>
                                    <p:anim calcmode="lin" valueType="num">
                                      <p:cBhvr>
                                        <p:cTn id="53" dur="500" fill="hold"/>
                                        <p:tgtEl>
                                          <p:spTgt spid="104457"/>
                                        </p:tgtEl>
                                        <p:attrNameLst>
                                          <p:attrName>ppt_y</p:attrName>
                                        </p:attrNameLst>
                                      </p:cBhvr>
                                      <p:tavLst>
                                        <p:tav tm="0">
                                          <p:val>
                                            <p:strVal val="#ppt_y+#ppt_h/2"/>
                                          </p:val>
                                        </p:tav>
                                        <p:tav tm="100000">
                                          <p:val>
                                            <p:strVal val="#ppt_y"/>
                                          </p:val>
                                        </p:tav>
                                      </p:tavLst>
                                    </p:anim>
                                    <p:anim calcmode="lin" valueType="num">
                                      <p:cBhvr>
                                        <p:cTn id="54" dur="500" fill="hold"/>
                                        <p:tgtEl>
                                          <p:spTgt spid="104457"/>
                                        </p:tgtEl>
                                        <p:attrNameLst>
                                          <p:attrName>ppt_w</p:attrName>
                                        </p:attrNameLst>
                                      </p:cBhvr>
                                      <p:tavLst>
                                        <p:tav tm="0">
                                          <p:val>
                                            <p:strVal val="#ppt_w"/>
                                          </p:val>
                                        </p:tav>
                                        <p:tav tm="100000">
                                          <p:val>
                                            <p:strVal val="#ppt_w"/>
                                          </p:val>
                                        </p:tav>
                                      </p:tavLst>
                                    </p:anim>
                                    <p:anim calcmode="lin" valueType="num">
                                      <p:cBhvr>
                                        <p:cTn id="55" dur="500" fill="hold"/>
                                        <p:tgtEl>
                                          <p:spTgt spid="10445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2" name="cashreg.wav"/>
                                        </p:tgtEl>
                                      </p:cMediaNode>
                                    </p:audio>
                                  </p:sub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04459"/>
                                        </p:tgtEl>
                                        <p:attrNameLst>
                                          <p:attrName>style.visibility</p:attrName>
                                        </p:attrNameLst>
                                      </p:cBhvr>
                                      <p:to>
                                        <p:strVal val="visible"/>
                                      </p:to>
                                    </p:set>
                                    <p:animEffect transition="in" filter="wipe(left)">
                                      <p:cBhvr>
                                        <p:cTn id="59" dur="500"/>
                                        <p:tgtEl>
                                          <p:spTgt spid="104459"/>
                                        </p:tgtEl>
                                      </p:cBhvr>
                                    </p:animEffec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par>
                          <p:cTn id="60" fill="hold" nodeType="afterGroup">
                            <p:stCondLst>
                              <p:cond delay="1000"/>
                            </p:stCondLst>
                            <p:childTnLst>
                              <p:par>
                                <p:cTn id="61" presetID="2" presetClass="entr" presetSubtype="1" fill="hold" nodeType="afterEffect">
                                  <p:stCondLst>
                                    <p:cond delay="0"/>
                                  </p:stCondLst>
                                  <p:childTnLst>
                                    <p:set>
                                      <p:cBhvr>
                                        <p:cTn id="62" dur="1" fill="hold">
                                          <p:stCondLst>
                                            <p:cond delay="0"/>
                                          </p:stCondLst>
                                        </p:cTn>
                                        <p:tgtEl>
                                          <p:spTgt spid="104478"/>
                                        </p:tgtEl>
                                        <p:attrNameLst>
                                          <p:attrName>style.visibility</p:attrName>
                                        </p:attrNameLst>
                                      </p:cBhvr>
                                      <p:to>
                                        <p:strVal val="visible"/>
                                      </p:to>
                                    </p:set>
                                    <p:anim calcmode="lin" valueType="num">
                                      <p:cBhvr additive="base">
                                        <p:cTn id="63" dur="500" fill="hold"/>
                                        <p:tgtEl>
                                          <p:spTgt spid="104478"/>
                                        </p:tgtEl>
                                        <p:attrNameLst>
                                          <p:attrName>ppt_x</p:attrName>
                                        </p:attrNameLst>
                                      </p:cBhvr>
                                      <p:tavLst>
                                        <p:tav tm="0">
                                          <p:val>
                                            <p:strVal val="#ppt_x"/>
                                          </p:val>
                                        </p:tav>
                                        <p:tav tm="100000">
                                          <p:val>
                                            <p:strVal val="#ppt_x"/>
                                          </p:val>
                                        </p:tav>
                                      </p:tavLst>
                                    </p:anim>
                                    <p:anim calcmode="lin" valueType="num">
                                      <p:cBhvr additive="base">
                                        <p:cTn id="64" dur="500" fill="hold"/>
                                        <p:tgtEl>
                                          <p:spTgt spid="10447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par>
                          <p:cTn id="65" fill="hold" nodeType="afterGroup">
                            <p:stCondLst>
                              <p:cond delay="1500"/>
                            </p:stCondLst>
                            <p:childTnLst>
                              <p:par>
                                <p:cTn id="66" presetID="1" presetClass="entr" presetSubtype="0" fill="hold" nodeType="afterEffect">
                                  <p:stCondLst>
                                    <p:cond delay="0"/>
                                  </p:stCondLst>
                                  <p:childTnLst>
                                    <p:set>
                                      <p:cBhvr>
                                        <p:cTn id="67" dur="1" fill="hold">
                                          <p:stCondLst>
                                            <p:cond delay="499"/>
                                          </p:stCondLst>
                                        </p:cTn>
                                        <p:tgtEl>
                                          <p:spTgt spid="10447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104482"/>
                                        </p:tgtEl>
                                        <p:attrNameLst>
                                          <p:attrName>style.visibility</p:attrName>
                                        </p:attrNameLst>
                                      </p:cBhvr>
                                      <p:to>
                                        <p:strVal val="visible"/>
                                      </p:to>
                                    </p:set>
                                    <p:animEffect transition="in" filter="barn(outHorizontal)">
                                      <p:cBhvr>
                                        <p:cTn id="72" dur="500"/>
                                        <p:tgtEl>
                                          <p:spTgt spid="104482"/>
                                        </p:tgtEl>
                                      </p:cBhvr>
                                    </p:animEffect>
                                  </p:childTnLst>
                                  <p:subTnLst>
                                    <p:audio>
                                      <p:cMediaNode>
                                        <p:cTn display="0" masterRel="sameClick">
                                          <p:stCondLst>
                                            <p:cond evt="begin" delay="0">
                                              <p:tn val="70"/>
                                            </p:cond>
                                          </p:stCondLst>
                                          <p:endCondLst>
                                            <p:cond evt="onStopAudio" delay="0">
                                              <p:tgtEl>
                                                <p:sldTgt/>
                                              </p:tgtEl>
                                            </p:cond>
                                          </p:endCondLst>
                                        </p:cTn>
                                        <p:tgtEl>
                                          <p:sndTgt r:embed="rId3" name="whoosh.wav"/>
                                        </p:tgtEl>
                                      </p:cMediaNode>
                                    </p:audio>
                                  </p:subTnLst>
                                </p:cTn>
                              </p:par>
                            </p:childTnLst>
                          </p:cTn>
                        </p:par>
                        <p:par>
                          <p:cTn id="73" fill="hold" nodeType="afterGroup">
                            <p:stCondLst>
                              <p:cond delay="500"/>
                            </p:stCondLst>
                            <p:childTnLst>
                              <p:par>
                                <p:cTn id="74" presetID="16" presetClass="entr" presetSubtype="42" fill="hold" grpId="0" nodeType="afterEffect">
                                  <p:stCondLst>
                                    <p:cond delay="0"/>
                                  </p:stCondLst>
                                  <p:childTnLst>
                                    <p:set>
                                      <p:cBhvr>
                                        <p:cTn id="75" dur="1" fill="hold">
                                          <p:stCondLst>
                                            <p:cond delay="0"/>
                                          </p:stCondLst>
                                        </p:cTn>
                                        <p:tgtEl>
                                          <p:spTgt spid="104481"/>
                                        </p:tgtEl>
                                        <p:attrNameLst>
                                          <p:attrName>style.visibility</p:attrName>
                                        </p:attrNameLst>
                                      </p:cBhvr>
                                      <p:to>
                                        <p:strVal val="visible"/>
                                      </p:to>
                                    </p:set>
                                    <p:animEffect transition="in" filter="barn(outHorizontal)">
                                      <p:cBhvr>
                                        <p:cTn id="76" dur="500"/>
                                        <p:tgtEl>
                                          <p:spTgt spid="104481"/>
                                        </p:tgtEl>
                                      </p:cBhvr>
                                    </p:animEffect>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par>
                          <p:cTn id="77" fill="hold" nodeType="afterGroup">
                            <p:stCondLst>
                              <p:cond delay="1000"/>
                            </p:stCondLst>
                            <p:childTnLst>
                              <p:par>
                                <p:cTn id="78" presetID="16" presetClass="entr" presetSubtype="42" fill="hold" grpId="0" nodeType="afterEffect">
                                  <p:stCondLst>
                                    <p:cond delay="0"/>
                                  </p:stCondLst>
                                  <p:childTnLst>
                                    <p:set>
                                      <p:cBhvr>
                                        <p:cTn id="79" dur="1" fill="hold">
                                          <p:stCondLst>
                                            <p:cond delay="0"/>
                                          </p:stCondLst>
                                        </p:cTn>
                                        <p:tgtEl>
                                          <p:spTgt spid="104483"/>
                                        </p:tgtEl>
                                        <p:attrNameLst>
                                          <p:attrName>style.visibility</p:attrName>
                                        </p:attrNameLst>
                                      </p:cBhvr>
                                      <p:to>
                                        <p:strVal val="visible"/>
                                      </p:to>
                                    </p:set>
                                    <p:animEffect transition="in" filter="barn(outHorizontal)">
                                      <p:cBhvr>
                                        <p:cTn id="80" dur="500"/>
                                        <p:tgtEl>
                                          <p:spTgt spid="104483"/>
                                        </p:tgtEl>
                                      </p:cBhvr>
                                    </p:animEffect>
                                  </p:childTnLst>
                                  <p:subTnLst>
                                    <p:audio>
                                      <p:cMediaNode>
                                        <p:cTn display="0" masterRel="sameClick">
                                          <p:stCondLst>
                                            <p:cond evt="begin" delay="0">
                                              <p:tn val="78"/>
                                            </p:cond>
                                          </p:stCondLst>
                                          <p:endCondLst>
                                            <p:cond evt="onStopAudio" delay="0">
                                              <p:tgtEl>
                                                <p:sldTgt/>
                                              </p:tgtEl>
                                            </p:cond>
                                          </p:endCondLst>
                                        </p:cTn>
                                        <p:tgtEl>
                                          <p:sndTgt r:embed="rId3" name="whoosh.wav"/>
                                        </p:tgtEl>
                                      </p:cMediaNode>
                                    </p:audio>
                                  </p:subTnLst>
                                </p:cTn>
                              </p:par>
                            </p:childTnLst>
                          </p:cTn>
                        </p:par>
                        <p:par>
                          <p:cTn id="81" fill="hold" nodeType="afterGroup">
                            <p:stCondLst>
                              <p:cond delay="1500"/>
                            </p:stCondLst>
                            <p:childTnLst>
                              <p:par>
                                <p:cTn id="82" presetID="1" presetClass="entr" presetSubtype="0" fill="hold" grpId="0" nodeType="afterEffect">
                                  <p:stCondLst>
                                    <p:cond delay="0"/>
                                  </p:stCondLst>
                                  <p:childTnLst>
                                    <p:set>
                                      <p:cBhvr>
                                        <p:cTn id="83" dur="1" fill="hold">
                                          <p:stCondLst>
                                            <p:cond delay="499"/>
                                          </p:stCondLst>
                                        </p:cTn>
                                        <p:tgtEl>
                                          <p:spTgt spid="104484"/>
                                        </p:tgtEl>
                                        <p:attrNameLst>
                                          <p:attrName>style.visibility</p:attrName>
                                        </p:attrNameLst>
                                      </p:cBhvr>
                                      <p:to>
                                        <p:strVal val="visible"/>
                                      </p:to>
                                    </p:set>
                                  </p:childTnLst>
                                  <p:subTnLst>
                                    <p:set>
                                      <p:cBhvr override="childStyle">
                                        <p:cTn dur="1" fill="hold" display="0" masterRel="nextClick" afterEffect="1"/>
                                        <p:tgtEl>
                                          <p:spTgt spid="104484"/>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3" name="whoosh.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528" fill="hold" nodeType="clickEffect">
                                  <p:stCondLst>
                                    <p:cond delay="0"/>
                                  </p:stCondLst>
                                  <p:childTnLst>
                                    <p:set>
                                      <p:cBhvr>
                                        <p:cTn id="87" dur="1" fill="hold">
                                          <p:stCondLst>
                                            <p:cond delay="0"/>
                                          </p:stCondLst>
                                        </p:cTn>
                                        <p:tgtEl>
                                          <p:spTgt spid="104485"/>
                                        </p:tgtEl>
                                        <p:attrNameLst>
                                          <p:attrName>style.visibility</p:attrName>
                                        </p:attrNameLst>
                                      </p:cBhvr>
                                      <p:to>
                                        <p:strVal val="visible"/>
                                      </p:to>
                                    </p:set>
                                    <p:anim calcmode="lin" valueType="num">
                                      <p:cBhvr>
                                        <p:cTn id="88" dur="500" fill="hold"/>
                                        <p:tgtEl>
                                          <p:spTgt spid="104485"/>
                                        </p:tgtEl>
                                        <p:attrNameLst>
                                          <p:attrName>ppt_w</p:attrName>
                                        </p:attrNameLst>
                                      </p:cBhvr>
                                      <p:tavLst>
                                        <p:tav tm="0">
                                          <p:val>
                                            <p:fltVal val="0"/>
                                          </p:val>
                                        </p:tav>
                                        <p:tav tm="100000">
                                          <p:val>
                                            <p:strVal val="#ppt_w"/>
                                          </p:val>
                                        </p:tav>
                                      </p:tavLst>
                                    </p:anim>
                                    <p:anim calcmode="lin" valueType="num">
                                      <p:cBhvr>
                                        <p:cTn id="89" dur="500" fill="hold"/>
                                        <p:tgtEl>
                                          <p:spTgt spid="104485"/>
                                        </p:tgtEl>
                                        <p:attrNameLst>
                                          <p:attrName>ppt_h</p:attrName>
                                        </p:attrNameLst>
                                      </p:cBhvr>
                                      <p:tavLst>
                                        <p:tav tm="0">
                                          <p:val>
                                            <p:fltVal val="0"/>
                                          </p:val>
                                        </p:tav>
                                        <p:tav tm="100000">
                                          <p:val>
                                            <p:strVal val="#ppt_h"/>
                                          </p:val>
                                        </p:tav>
                                      </p:tavLst>
                                    </p:anim>
                                    <p:anim calcmode="lin" valueType="num">
                                      <p:cBhvr>
                                        <p:cTn id="90" dur="500" fill="hold"/>
                                        <p:tgtEl>
                                          <p:spTgt spid="104485"/>
                                        </p:tgtEl>
                                        <p:attrNameLst>
                                          <p:attrName>ppt_x</p:attrName>
                                        </p:attrNameLst>
                                      </p:cBhvr>
                                      <p:tavLst>
                                        <p:tav tm="0">
                                          <p:val>
                                            <p:fltVal val="0.5"/>
                                          </p:val>
                                        </p:tav>
                                        <p:tav tm="100000">
                                          <p:val>
                                            <p:strVal val="#ppt_x"/>
                                          </p:val>
                                        </p:tav>
                                      </p:tavLst>
                                    </p:anim>
                                    <p:anim calcmode="lin" valueType="num">
                                      <p:cBhvr>
                                        <p:cTn id="91" dur="500" fill="hold"/>
                                        <p:tgtEl>
                                          <p:spTgt spid="10448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utoUpdateAnimBg="0"/>
      <p:bldP spid="104455" grpId="0" autoUpdateAnimBg="0"/>
      <p:bldP spid="104456" grpId="0" autoUpdateAnimBg="0"/>
      <p:bldP spid="104457" grpId="0" autoUpdateAnimBg="0"/>
      <p:bldP spid="104458" grpId="0" animBg="1"/>
      <p:bldP spid="104459" grpId="0" animBg="1"/>
      <p:bldP spid="104481" grpId="0" animBg="1"/>
      <p:bldP spid="104482" grpId="0" animBg="1"/>
      <p:bldP spid="104483" grpId="0" animBg="1"/>
      <p:bldP spid="10448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228600" y="2286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几个例子：</a:t>
            </a:r>
          </a:p>
        </p:txBody>
      </p:sp>
      <p:sp>
        <p:nvSpPr>
          <p:cNvPr id="105475" name="Rectangle 3"/>
          <p:cNvSpPr>
            <a:spLocks noChangeArrowheads="1"/>
          </p:cNvSpPr>
          <p:nvPr/>
        </p:nvSpPr>
        <p:spPr bwMode="auto">
          <a:xfrm>
            <a:off x="609600" y="838200"/>
            <a:ext cx="82296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9900"/>
                </a:solidFill>
              </a:rPr>
              <a:t>例</a:t>
            </a:r>
            <a:r>
              <a:rPr kumimoji="1" lang="en-US" altLang="zh-CN" sz="2800" b="1">
                <a:solidFill>
                  <a:srgbClr val="009900"/>
                </a:solidFill>
              </a:rPr>
              <a:t>12</a:t>
            </a:r>
            <a:r>
              <a:rPr kumimoji="1" lang="en-US" altLang="zh-CN">
                <a:ea typeface="宋体" pitchFamily="2" charset="-122"/>
              </a:rPr>
              <a:t>  </a:t>
            </a:r>
            <a:r>
              <a:rPr kumimoji="1" lang="zh-CN" altLang="en-US" b="1"/>
              <a:t>当你要到大会堂去找某一个人时，甲告诉你两条消息：（</a:t>
            </a:r>
            <a:r>
              <a:rPr kumimoji="1" lang="en-US" altLang="zh-CN" b="1"/>
              <a:t>1</a:t>
            </a:r>
            <a:r>
              <a:rPr kumimoji="1" lang="zh-CN" altLang="en-US" b="1"/>
              <a:t>）此人不坐在前十排，（</a:t>
            </a:r>
            <a:r>
              <a:rPr kumimoji="1" lang="en-US" altLang="zh-CN" b="1"/>
              <a:t>2</a:t>
            </a:r>
            <a:r>
              <a:rPr kumimoji="1" lang="zh-CN" altLang="en-US" b="1"/>
              <a:t>）他也不坐在后十排；乙只告诉你一条消息：此人坐在第十五排。问谁提供的信息量大？</a:t>
            </a:r>
            <a:endParaRPr kumimoji="1" lang="zh-CN" altLang="en-US">
              <a:ea typeface="宋体" pitchFamily="2" charset="-122"/>
            </a:endParaRPr>
          </a:p>
        </p:txBody>
      </p:sp>
      <p:sp>
        <p:nvSpPr>
          <p:cNvPr id="105476" name="Text Box 4"/>
          <p:cNvSpPr txBox="1">
            <a:spLocks noChangeArrowheads="1"/>
          </p:cNvSpPr>
          <p:nvPr/>
        </p:nvSpPr>
        <p:spPr bwMode="auto">
          <a:xfrm>
            <a:off x="609600" y="20574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宋体" pitchFamily="2" charset="-122"/>
              </a:rPr>
              <a:t>    </a:t>
            </a:r>
            <a:r>
              <a:rPr kumimoji="1" lang="zh-CN" altLang="en-US" b="1">
                <a:latin typeface="宋体" pitchFamily="2" charset="-122"/>
              </a:rPr>
              <a:t>乙虽然只提供了一条消息，但这一条消息对此人在什么位置上这一不确定性消除得更多，所以后者包含的信息量应比前者提供的两条消息所包含的总信息量更大</a:t>
            </a:r>
            <a:endParaRPr kumimoji="1" lang="zh-CN" altLang="en-US" b="1"/>
          </a:p>
        </p:txBody>
      </p:sp>
      <p:sp>
        <p:nvSpPr>
          <p:cNvPr id="105477" name="Rectangle 5"/>
          <p:cNvSpPr>
            <a:spLocks noChangeArrowheads="1"/>
          </p:cNvSpPr>
          <p:nvPr/>
        </p:nvSpPr>
        <p:spPr bwMode="auto">
          <a:xfrm>
            <a:off x="609600" y="3276600"/>
            <a:ext cx="80010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9900"/>
                </a:solidFill>
              </a:rPr>
              <a:t>例</a:t>
            </a:r>
            <a:r>
              <a:rPr kumimoji="1" lang="en-US" altLang="zh-CN" sz="2800" b="1">
                <a:solidFill>
                  <a:srgbClr val="009900"/>
                </a:solidFill>
              </a:rPr>
              <a:t>13</a:t>
            </a:r>
            <a:r>
              <a:rPr kumimoji="1" lang="en-US" altLang="zh-CN" b="1">
                <a:ea typeface="宋体" pitchFamily="2" charset="-122"/>
              </a:rPr>
              <a:t> </a:t>
            </a:r>
            <a:r>
              <a:rPr kumimoji="1" lang="en-US" altLang="zh-CN">
                <a:ea typeface="宋体" pitchFamily="2" charset="-122"/>
              </a:rPr>
              <a:t> </a:t>
            </a:r>
            <a:r>
              <a:rPr kumimoji="1" lang="zh-CN" altLang="en-US" b="1">
                <a:latin typeface="楷体_GB2312" pitchFamily="49" charset="-122"/>
              </a:rPr>
              <a:t>假如在盛夏季节气象台突然预报</a:t>
            </a:r>
            <a:r>
              <a:rPr kumimoji="1" lang="zh-CN" altLang="en-US" b="1">
                <a:latin typeface="Times New Roman"/>
              </a:rPr>
              <a:t>“</a:t>
            </a:r>
            <a:r>
              <a:rPr kumimoji="1" lang="zh-CN" altLang="en-US" b="1">
                <a:latin typeface="楷体_GB2312" pitchFamily="49" charset="-122"/>
              </a:rPr>
              <a:t>明天无雪</a:t>
            </a:r>
            <a:r>
              <a:rPr kumimoji="1" lang="zh-CN" altLang="en-US" b="1">
                <a:latin typeface="Times New Roman"/>
              </a:rPr>
              <a:t>”</a:t>
            </a:r>
            <a:r>
              <a:rPr kumimoji="1" lang="zh-CN" altLang="en-US" b="1">
                <a:latin typeface="楷体_GB2312" pitchFamily="49" charset="-122"/>
              </a:rPr>
              <a:t>的消息。在明天是否下雪的问题上，根本不存在不确定性，所以这条消息包含的信息量为零。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p:cTn id="7" dur="500" fill="hold"/>
                                        <p:tgtEl>
                                          <p:spTgt spid="105475"/>
                                        </p:tgtEl>
                                        <p:attrNameLst>
                                          <p:attrName>ppt_w</p:attrName>
                                        </p:attrNameLst>
                                      </p:cBhvr>
                                      <p:tavLst>
                                        <p:tav tm="0">
                                          <p:val>
                                            <p:fltVal val="0"/>
                                          </p:val>
                                        </p:tav>
                                        <p:tav tm="100000">
                                          <p:val>
                                            <p:strVal val="#ppt_w"/>
                                          </p:val>
                                        </p:tav>
                                      </p:tavLst>
                                    </p:anim>
                                    <p:anim calcmode="lin" valueType="num">
                                      <p:cBhvr>
                                        <p:cTn id="8" dur="500" fill="hold"/>
                                        <p:tgtEl>
                                          <p:spTgt spid="10547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54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5477"/>
                                        </p:tgtEl>
                                        <p:attrNameLst>
                                          <p:attrName>style.visibility</p:attrName>
                                        </p:attrNameLst>
                                      </p:cBhvr>
                                      <p:to>
                                        <p:strVal val="visible"/>
                                      </p:to>
                                    </p:set>
                                    <p:anim calcmode="lin" valueType="num">
                                      <p:cBhvr>
                                        <p:cTn id="17" dur="500" fill="hold"/>
                                        <p:tgtEl>
                                          <p:spTgt spid="105477"/>
                                        </p:tgtEl>
                                        <p:attrNameLst>
                                          <p:attrName>ppt_w</p:attrName>
                                        </p:attrNameLst>
                                      </p:cBhvr>
                                      <p:tavLst>
                                        <p:tav tm="0">
                                          <p:val>
                                            <p:fltVal val="0"/>
                                          </p:val>
                                        </p:tav>
                                        <p:tav tm="100000">
                                          <p:val>
                                            <p:strVal val="#ppt_w"/>
                                          </p:val>
                                        </p:tav>
                                      </p:tavLst>
                                    </p:anim>
                                    <p:anim calcmode="lin" valueType="num">
                                      <p:cBhvr>
                                        <p:cTn id="18" dur="500" fill="hold"/>
                                        <p:tgtEl>
                                          <p:spTgt spid="10547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76" grpId="0" autoUpdateAnimBg="0"/>
      <p:bldP spid="10547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p:cNvGrpSpPr>
            <a:grpSpLocks/>
          </p:cNvGrpSpPr>
          <p:nvPr/>
        </p:nvGrpSpPr>
        <p:grpSpPr bwMode="auto">
          <a:xfrm>
            <a:off x="228600" y="0"/>
            <a:ext cx="8915400" cy="1447800"/>
            <a:chOff x="144" y="672"/>
            <a:chExt cx="5616" cy="1104"/>
          </a:xfrm>
        </p:grpSpPr>
        <p:sp>
          <p:nvSpPr>
            <p:cNvPr id="106499" name="Text Box 3"/>
            <p:cNvSpPr txBox="1">
              <a:spLocks noChangeArrowheads="1"/>
            </p:cNvSpPr>
            <p:nvPr/>
          </p:nvSpPr>
          <p:spPr bwMode="auto">
            <a:xfrm>
              <a:off x="720" y="864"/>
              <a:ext cx="5040"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latin typeface="楷体_GB2312" pitchFamily="49" charset="-122"/>
                </a:rPr>
                <a:t>是否存在信息量的度量公式 </a:t>
              </a:r>
            </a:p>
          </p:txBody>
        </p:sp>
        <p:pic>
          <p:nvPicPr>
            <p:cNvPr id="106500" name="Picture 4" descr="AMCONF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501" name="Group 5"/>
          <p:cNvGrpSpPr>
            <a:grpSpLocks/>
          </p:cNvGrpSpPr>
          <p:nvPr/>
        </p:nvGrpSpPr>
        <p:grpSpPr bwMode="auto">
          <a:xfrm>
            <a:off x="228600" y="1447800"/>
            <a:ext cx="8686800" cy="1143000"/>
            <a:chOff x="144" y="1296"/>
            <a:chExt cx="5472" cy="720"/>
          </a:xfrm>
        </p:grpSpPr>
        <p:sp>
          <p:nvSpPr>
            <p:cNvPr id="106502" name="Rectangle 6"/>
            <p:cNvSpPr>
              <a:spLocks noChangeArrowheads="1"/>
            </p:cNvSpPr>
            <p:nvPr/>
          </p:nvSpPr>
          <p:spPr bwMode="auto">
            <a:xfrm>
              <a:off x="672" y="1440"/>
              <a:ext cx="49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基于前面的观点，美国贝尔实验室的学者香农（</a:t>
              </a:r>
              <a:r>
                <a:rPr kumimoji="1" lang="en-US" altLang="zh-CN" b="1"/>
                <a:t>Shannon</a:t>
              </a:r>
              <a:r>
                <a:rPr kumimoji="1" lang="zh-CN" altLang="en-US" b="1"/>
                <a:t>）应用</a:t>
              </a:r>
              <a:r>
                <a:rPr kumimoji="1" lang="zh-CN" altLang="en-US" b="1">
                  <a:solidFill>
                    <a:srgbClr val="009900"/>
                  </a:solidFill>
                </a:rPr>
                <a:t>概率论知识和逻辑方法</a:t>
              </a:r>
              <a:r>
                <a:rPr kumimoji="1" lang="zh-CN" altLang="en-US" b="1"/>
                <a:t>推导出了信息量的计算公式 </a:t>
              </a:r>
            </a:p>
          </p:txBody>
        </p:sp>
        <p:pic>
          <p:nvPicPr>
            <p:cNvPr id="106503" name="Picture 7" descr="j02517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296"/>
              <a:ext cx="576" cy="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504" name="Group 8"/>
          <p:cNvGrpSpPr>
            <a:grpSpLocks/>
          </p:cNvGrpSpPr>
          <p:nvPr/>
        </p:nvGrpSpPr>
        <p:grpSpPr bwMode="auto">
          <a:xfrm>
            <a:off x="1066800" y="2819400"/>
            <a:ext cx="7010400" cy="3352800"/>
            <a:chOff x="192" y="1680"/>
            <a:chExt cx="4416" cy="2112"/>
          </a:xfrm>
        </p:grpSpPr>
        <p:pic>
          <p:nvPicPr>
            <p:cNvPr id="106505" name="Picture 9" descr="shann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680"/>
              <a:ext cx="1478" cy="2112"/>
            </a:xfrm>
            <a:prstGeom prst="rect">
              <a:avLst/>
            </a:prstGeom>
            <a:noFill/>
            <a:ln w="19050">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06506" name="Rectangle 10"/>
            <p:cNvSpPr>
              <a:spLocks noChangeArrowheads="1"/>
            </p:cNvSpPr>
            <p:nvPr/>
          </p:nvSpPr>
          <p:spPr bwMode="auto">
            <a:xfrm>
              <a:off x="1776" y="1824"/>
              <a:ext cx="283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en-US" altLang="zh-CN" sz="2800" b="1">
                  <a:solidFill>
                    <a:srgbClr val="000000"/>
                  </a:solidFill>
                  <a:ea typeface="宋体" pitchFamily="2" charset="-122"/>
                </a:rPr>
                <a:t>In his words</a:t>
              </a:r>
            </a:p>
            <a:p>
              <a:pPr eaLnBrk="0" hangingPunct="0"/>
              <a:r>
                <a:rPr kumimoji="1" lang="en-US" altLang="zh-CN" sz="2800" b="1">
                  <a:solidFill>
                    <a:srgbClr val="000000"/>
                  </a:solidFill>
                  <a:ea typeface="宋体" pitchFamily="2" charset="-122"/>
                </a:rPr>
                <a:t> "I just wondered how things were put together."</a:t>
              </a:r>
            </a:p>
            <a:p>
              <a:pPr eaLnBrk="0" hangingPunct="0"/>
              <a:endParaRPr kumimoji="1" lang="en-US" altLang="zh-CN" sz="2800" b="1">
                <a:ea typeface="宋体" pitchFamily="2" charset="-122"/>
              </a:endParaRPr>
            </a:p>
          </p:txBody>
        </p:sp>
        <p:sp>
          <p:nvSpPr>
            <p:cNvPr id="106507" name="Rectangle 11"/>
            <p:cNvSpPr>
              <a:spLocks noChangeArrowheads="1"/>
            </p:cNvSpPr>
            <p:nvPr/>
          </p:nvSpPr>
          <p:spPr bwMode="auto">
            <a:xfrm>
              <a:off x="1776" y="2928"/>
              <a:ext cx="22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en-US" altLang="zh-CN" sz="2000" b="1">
                  <a:solidFill>
                    <a:srgbClr val="000000"/>
                  </a:solidFill>
                  <a:ea typeface="宋体" pitchFamily="2" charset="-122"/>
                </a:rPr>
                <a:t>Claude Elwood Shannon</a:t>
              </a:r>
              <a:r>
                <a:rPr kumimoji="1" lang="en-US" altLang="zh-CN" sz="2000">
                  <a:solidFill>
                    <a:srgbClr val="000000"/>
                  </a:solidFill>
                  <a:ea typeface="宋体" pitchFamily="2" charset="-122"/>
                </a:rPr>
                <a:t> (April 30, 1916 - February 24, 2001) has been called "the father of  information theory".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up)">
                                      <p:cBhvr>
                                        <p:cTn id="7" dur="5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barn(outVertical)">
                                      <p:cBhvr>
                                        <p:cTn id="12" dur="500"/>
                                        <p:tgtEl>
                                          <p:spTgt spid="106501"/>
                                        </p:tgtEl>
                                      </p:cBhvr>
                                    </p:animEffect>
                                  </p:childTnLst>
                                  <p:subTnLst>
                                    <p:audio>
                                      <p:cMediaNode>
                                        <p:cTn display="0" masterRel="sameClick">
                                          <p:stCondLst>
                                            <p:cond evt="begin" delay="0">
                                              <p:tn val="10"/>
                                            </p:cond>
                                          </p:stCondLst>
                                          <p:endCondLst>
                                            <p:cond evt="onStopAudio" delay="0">
                                              <p:tgtEl>
                                                <p:sldTgt/>
                                              </p:tgtEl>
                                            </p:cond>
                                          </p:endCondLst>
                                        </p:cTn>
                                        <p:tgtEl>
                                          <p:sndTgt r:embed="rId2" name="drumroll.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6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3400" y="3810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Shannon</a:t>
            </a:r>
            <a:r>
              <a:rPr kumimoji="1" lang="zh-CN" altLang="en-US" b="1"/>
              <a:t>提出的四条</a:t>
            </a:r>
            <a:r>
              <a:rPr kumimoji="1" lang="zh-CN" altLang="en-US" b="1">
                <a:solidFill>
                  <a:srgbClr val="009900"/>
                </a:solidFill>
              </a:rPr>
              <a:t>基本性质</a:t>
            </a:r>
            <a:r>
              <a:rPr kumimoji="1" lang="zh-CN" altLang="en-US" b="1"/>
              <a:t> （不妨称它们为公理 ）</a:t>
            </a:r>
          </a:p>
        </p:txBody>
      </p:sp>
      <p:sp>
        <p:nvSpPr>
          <p:cNvPr id="107523" name="AutoShape 3" descr="白色大理石"/>
          <p:cNvSpPr>
            <a:spLocks noChangeArrowheads="1"/>
          </p:cNvSpPr>
          <p:nvPr/>
        </p:nvSpPr>
        <p:spPr bwMode="auto">
          <a:xfrm>
            <a:off x="609600" y="1143000"/>
            <a:ext cx="914400" cy="457200"/>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1</a:t>
            </a:r>
          </a:p>
        </p:txBody>
      </p:sp>
      <p:sp>
        <p:nvSpPr>
          <p:cNvPr id="107524" name="Rectangle 4"/>
          <p:cNvSpPr>
            <a:spLocks noChangeArrowheads="1"/>
          </p:cNvSpPr>
          <p:nvPr/>
        </p:nvSpPr>
        <p:spPr bwMode="auto">
          <a:xfrm>
            <a:off x="1600200" y="12192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信息量是该事件发生概率的连续函数 </a:t>
            </a:r>
          </a:p>
        </p:txBody>
      </p:sp>
      <p:sp>
        <p:nvSpPr>
          <p:cNvPr id="107525" name="AutoShape 5" descr="白色大理石"/>
          <p:cNvSpPr>
            <a:spLocks noChangeArrowheads="1"/>
          </p:cNvSpPr>
          <p:nvPr/>
        </p:nvSpPr>
        <p:spPr bwMode="auto">
          <a:xfrm>
            <a:off x="609600" y="1981200"/>
            <a:ext cx="914400" cy="457200"/>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公理</a:t>
            </a:r>
            <a:r>
              <a:rPr lang="en-US" altLang="zh-CN" b="1"/>
              <a:t>2</a:t>
            </a:r>
          </a:p>
        </p:txBody>
      </p:sp>
      <p:sp>
        <p:nvSpPr>
          <p:cNvPr id="107526" name="Rectangle 6"/>
          <p:cNvSpPr>
            <a:spLocks noChangeArrowheads="1"/>
          </p:cNvSpPr>
          <p:nvPr/>
        </p:nvSpPr>
        <p:spPr bwMode="auto">
          <a:xfrm>
            <a:off x="1600200" y="2057400"/>
            <a:ext cx="716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如果事件</a:t>
            </a:r>
            <a:r>
              <a:rPr kumimoji="1" lang="en-US" altLang="zh-CN" b="1"/>
              <a:t>A</a:t>
            </a:r>
            <a:r>
              <a:rPr kumimoji="1" lang="zh-CN" altLang="en-US" b="1"/>
              <a:t>发生必有事件</a:t>
            </a:r>
            <a:r>
              <a:rPr kumimoji="1" lang="en-US" altLang="zh-CN" b="1"/>
              <a:t>B</a:t>
            </a:r>
            <a:r>
              <a:rPr kumimoji="1" lang="zh-CN" altLang="en-US" b="1"/>
              <a:t>发生，则得知事件</a:t>
            </a:r>
            <a:r>
              <a:rPr kumimoji="1" lang="en-US" altLang="zh-CN" b="1"/>
              <a:t>A</a:t>
            </a:r>
            <a:r>
              <a:rPr kumimoji="1" lang="zh-CN" altLang="en-US" b="1"/>
              <a:t>发生的信息量大于或等于得知事件</a:t>
            </a:r>
            <a:r>
              <a:rPr kumimoji="1" lang="en-US" altLang="zh-CN" b="1"/>
              <a:t>B</a:t>
            </a:r>
            <a:r>
              <a:rPr kumimoji="1" lang="zh-CN" altLang="en-US" b="1"/>
              <a:t>发生的信息量。 </a:t>
            </a:r>
          </a:p>
        </p:txBody>
      </p:sp>
      <p:sp>
        <p:nvSpPr>
          <p:cNvPr id="107527" name="AutoShape 7" descr="白色大理石"/>
          <p:cNvSpPr>
            <a:spLocks noChangeArrowheads="1"/>
          </p:cNvSpPr>
          <p:nvPr/>
        </p:nvSpPr>
        <p:spPr bwMode="auto">
          <a:xfrm>
            <a:off x="609600" y="2971800"/>
            <a:ext cx="914400" cy="457200"/>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t>公理</a:t>
            </a:r>
            <a:r>
              <a:rPr lang="en-US" altLang="zh-CN" b="1"/>
              <a:t>3</a:t>
            </a:r>
          </a:p>
        </p:txBody>
      </p:sp>
      <p:sp>
        <p:nvSpPr>
          <p:cNvPr id="107528" name="Rectangle 8"/>
          <p:cNvSpPr>
            <a:spLocks noChangeArrowheads="1"/>
          </p:cNvSpPr>
          <p:nvPr/>
        </p:nvSpPr>
        <p:spPr bwMode="auto">
          <a:xfrm>
            <a:off x="1600200" y="3048000"/>
            <a:ext cx="716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如果事件</a:t>
            </a:r>
            <a:r>
              <a:rPr kumimoji="1" lang="en-US" altLang="zh-CN" b="1"/>
              <a:t>A</a:t>
            </a:r>
            <a:r>
              <a:rPr kumimoji="1" lang="zh-CN" altLang="en-US" b="1"/>
              <a:t>和事件</a:t>
            </a:r>
            <a:r>
              <a:rPr kumimoji="1" lang="en-US" altLang="zh-CN" b="1"/>
              <a:t>B</a:t>
            </a:r>
            <a:r>
              <a:rPr kumimoji="1" lang="zh-CN" altLang="en-US" b="1"/>
              <a:t>的发生是相互独立的，则获知</a:t>
            </a:r>
          </a:p>
          <a:p>
            <a:r>
              <a:rPr kumimoji="1" lang="en-US" altLang="zh-CN" b="1"/>
              <a:t>A</a:t>
            </a:r>
            <a:r>
              <a:rPr kumimoji="1" lang="zh-CN" altLang="en-US" b="1"/>
              <a:t>、</a:t>
            </a:r>
            <a:r>
              <a:rPr kumimoji="1" lang="en-US" altLang="zh-CN" b="1"/>
              <a:t>B</a:t>
            </a:r>
            <a:r>
              <a:rPr kumimoji="1" lang="zh-CN" altLang="en-US" b="1"/>
              <a:t>事件将同时发生的信息量应为单独获知两事件发生的信息量之和。 </a:t>
            </a:r>
          </a:p>
        </p:txBody>
      </p:sp>
      <p:sp>
        <p:nvSpPr>
          <p:cNvPr id="107529" name="AutoShape 9" descr="白色大理石"/>
          <p:cNvSpPr>
            <a:spLocks noChangeArrowheads="1"/>
          </p:cNvSpPr>
          <p:nvPr/>
        </p:nvSpPr>
        <p:spPr bwMode="auto">
          <a:xfrm>
            <a:off x="609600" y="4191000"/>
            <a:ext cx="914400" cy="457200"/>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t>公理</a:t>
            </a:r>
            <a:r>
              <a:rPr lang="en-US" altLang="zh-CN" b="1"/>
              <a:t>4</a:t>
            </a:r>
          </a:p>
        </p:txBody>
      </p:sp>
      <p:sp>
        <p:nvSpPr>
          <p:cNvPr id="107530" name="Rectangle 10"/>
          <p:cNvSpPr>
            <a:spLocks noChangeArrowheads="1"/>
          </p:cNvSpPr>
          <p:nvPr/>
        </p:nvSpPr>
        <p:spPr bwMode="auto">
          <a:xfrm>
            <a:off x="1600200" y="42672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任何信息的信息量均是有限的。 </a:t>
            </a:r>
          </a:p>
        </p:txBody>
      </p:sp>
      <p:sp>
        <p:nvSpPr>
          <p:cNvPr id="107531" name="Rectangle 11"/>
          <p:cNvSpPr>
            <a:spLocks noChangeArrowheads="1"/>
          </p:cNvSpPr>
          <p:nvPr/>
        </p:nvSpPr>
        <p:spPr bwMode="auto">
          <a:xfrm>
            <a:off x="685800" y="5638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将某事件发生的信息记为</a:t>
            </a:r>
            <a:r>
              <a:rPr kumimoji="1" lang="en-US" altLang="zh-CN" b="1"/>
              <a:t>M</a:t>
            </a:r>
            <a:r>
              <a:rPr kumimoji="1" lang="zh-CN" altLang="en-US" b="1"/>
              <a:t>，该事件发生的概率记为</a:t>
            </a:r>
            <a:r>
              <a:rPr kumimoji="1" lang="en-US" altLang="zh-CN" b="1"/>
              <a:t>p</a:t>
            </a:r>
            <a:r>
              <a:rPr kumimoji="1" lang="zh-CN" altLang="en-US" b="1"/>
              <a:t>，记</a:t>
            </a:r>
            <a:r>
              <a:rPr kumimoji="1" lang="en-US" altLang="zh-CN" b="1"/>
              <a:t>M</a:t>
            </a:r>
            <a:r>
              <a:rPr kumimoji="1" lang="zh-CN" altLang="en-US" b="1"/>
              <a:t>的信息量为</a:t>
            </a:r>
            <a:r>
              <a:rPr kumimoji="1" lang="en-US" altLang="zh-CN" b="1"/>
              <a:t>I</a:t>
            </a:r>
            <a:r>
              <a:rPr kumimoji="1" lang="zh-CN" altLang="en-US" b="1"/>
              <a:t>（</a:t>
            </a:r>
            <a:r>
              <a:rPr kumimoji="1" lang="en-US" altLang="zh-CN" b="1"/>
              <a:t>M</a:t>
            </a:r>
            <a:r>
              <a:rPr kumimoji="1" lang="zh-CN" altLang="en-US" b="1"/>
              <a:t>）。 </a:t>
            </a:r>
          </a:p>
        </p:txBody>
      </p:sp>
      <p:grpSp>
        <p:nvGrpSpPr>
          <p:cNvPr id="107532" name="Group 12"/>
          <p:cNvGrpSpPr>
            <a:grpSpLocks/>
          </p:cNvGrpSpPr>
          <p:nvPr/>
        </p:nvGrpSpPr>
        <p:grpSpPr bwMode="auto">
          <a:xfrm>
            <a:off x="609600" y="4800600"/>
            <a:ext cx="7391400" cy="844550"/>
            <a:chOff x="432" y="1008"/>
            <a:chExt cx="4656" cy="532"/>
          </a:xfrm>
        </p:grpSpPr>
        <p:pic>
          <p:nvPicPr>
            <p:cNvPr id="107533" name="Picture 13" descr="BD0002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008"/>
              <a:ext cx="543" cy="532"/>
            </a:xfrm>
            <a:prstGeom prst="rect">
              <a:avLst/>
            </a:prstGeom>
            <a:noFill/>
            <a:extLst>
              <a:ext uri="{909E8E84-426E-40DD-AFC4-6F175D3DCCD1}">
                <a14:hiddenFill xmlns:a14="http://schemas.microsoft.com/office/drawing/2010/main">
                  <a:solidFill>
                    <a:srgbClr val="FFFFFF"/>
                  </a:solidFill>
                </a14:hiddenFill>
              </a:ext>
            </a:extLst>
          </p:spPr>
        </p:pic>
        <p:sp>
          <p:nvSpPr>
            <p:cNvPr id="107534" name="Text Box 14"/>
            <p:cNvSpPr txBox="1">
              <a:spLocks noChangeArrowheads="1"/>
            </p:cNvSpPr>
            <p:nvPr/>
          </p:nvSpPr>
          <p:spPr bwMode="auto">
            <a:xfrm>
              <a:off x="960" y="1152"/>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rPr>
                <a:t>上述公理怎样推出信息量的计算公式呢</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ppt_x</p:attrName>
                                        </p:attrNameLst>
                                      </p:cBhvr>
                                      <p:tavLst>
                                        <p:tav tm="0">
                                          <p:val>
                                            <p:strVal val="#ppt_x"/>
                                          </p:val>
                                        </p:tav>
                                        <p:tav tm="100000">
                                          <p:val>
                                            <p:strVal val="#ppt_x"/>
                                          </p:val>
                                        </p:tav>
                                      </p:tavLst>
                                    </p:anim>
                                    <p:anim calcmode="lin" valueType="num">
                                      <p:cBhvr>
                                        <p:cTn id="8" dur="500" fill="hold"/>
                                        <p:tgtEl>
                                          <p:spTgt spid="107523"/>
                                        </p:tgtEl>
                                        <p:attrNameLst>
                                          <p:attrName>ppt_y</p:attrName>
                                        </p:attrNameLst>
                                      </p:cBhvr>
                                      <p:tavLst>
                                        <p:tav tm="0">
                                          <p:val>
                                            <p:strVal val="#ppt_y-#ppt_h/2"/>
                                          </p:val>
                                        </p:tav>
                                        <p:tav tm="100000">
                                          <p:val>
                                            <p:strVal val="#ppt_y"/>
                                          </p:val>
                                        </p:tav>
                                      </p:tavLst>
                                    </p:anim>
                                    <p:anim calcmode="lin" valueType="num">
                                      <p:cBhvr>
                                        <p:cTn id="9" dur="500" fill="hold"/>
                                        <p:tgtEl>
                                          <p:spTgt spid="107523"/>
                                        </p:tgtEl>
                                        <p:attrNameLst>
                                          <p:attrName>ppt_w</p:attrName>
                                        </p:attrNameLst>
                                      </p:cBhvr>
                                      <p:tavLst>
                                        <p:tav tm="0">
                                          <p:val>
                                            <p:strVal val="#ppt_w"/>
                                          </p:val>
                                        </p:tav>
                                        <p:tav tm="100000">
                                          <p:val>
                                            <p:strVal val="#ppt_w"/>
                                          </p:val>
                                        </p:tav>
                                      </p:tavLst>
                                    </p:anim>
                                    <p:anim calcmode="lin" valueType="num">
                                      <p:cBhvr>
                                        <p:cTn id="10" dur="500" fill="hold"/>
                                        <p:tgtEl>
                                          <p:spTgt spid="107523"/>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107524"/>
                                        </p:tgtEl>
                                        <p:attrNameLst>
                                          <p:attrName>style.visibility</p:attrName>
                                        </p:attrNameLst>
                                      </p:cBhvr>
                                      <p:to>
                                        <p:strVal val="visible"/>
                                      </p:to>
                                    </p:set>
                                    <p:anim calcmode="lin" valueType="num">
                                      <p:cBhvr>
                                        <p:cTn id="14" dur="500" fill="hold"/>
                                        <p:tgtEl>
                                          <p:spTgt spid="107524"/>
                                        </p:tgtEl>
                                        <p:attrNameLst>
                                          <p:attrName>ppt_w</p:attrName>
                                        </p:attrNameLst>
                                      </p:cBhvr>
                                      <p:tavLst>
                                        <p:tav tm="0">
                                          <p:val>
                                            <p:fltVal val="0"/>
                                          </p:val>
                                        </p:tav>
                                        <p:tav tm="100000">
                                          <p:val>
                                            <p:strVal val="#ppt_w"/>
                                          </p:val>
                                        </p:tav>
                                      </p:tavLst>
                                    </p:anim>
                                    <p:anim calcmode="lin" valueType="num">
                                      <p:cBhvr>
                                        <p:cTn id="15" dur="500" fill="hold"/>
                                        <p:tgtEl>
                                          <p:spTgt spid="1075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107525"/>
                                        </p:tgtEl>
                                        <p:attrNameLst>
                                          <p:attrName>style.visibility</p:attrName>
                                        </p:attrNameLst>
                                      </p:cBhvr>
                                      <p:to>
                                        <p:strVal val="visible"/>
                                      </p:to>
                                    </p:set>
                                    <p:anim calcmode="lin" valueType="num">
                                      <p:cBhvr>
                                        <p:cTn id="20" dur="500" fill="hold"/>
                                        <p:tgtEl>
                                          <p:spTgt spid="107525"/>
                                        </p:tgtEl>
                                        <p:attrNameLst>
                                          <p:attrName>ppt_x</p:attrName>
                                        </p:attrNameLst>
                                      </p:cBhvr>
                                      <p:tavLst>
                                        <p:tav tm="0">
                                          <p:val>
                                            <p:strVal val="#ppt_x"/>
                                          </p:val>
                                        </p:tav>
                                        <p:tav tm="100000">
                                          <p:val>
                                            <p:strVal val="#ppt_x"/>
                                          </p:val>
                                        </p:tav>
                                      </p:tavLst>
                                    </p:anim>
                                    <p:anim calcmode="lin" valueType="num">
                                      <p:cBhvr>
                                        <p:cTn id="21" dur="500" fill="hold"/>
                                        <p:tgtEl>
                                          <p:spTgt spid="107525"/>
                                        </p:tgtEl>
                                        <p:attrNameLst>
                                          <p:attrName>ppt_y</p:attrName>
                                        </p:attrNameLst>
                                      </p:cBhvr>
                                      <p:tavLst>
                                        <p:tav tm="0">
                                          <p:val>
                                            <p:strVal val="#ppt_y-#ppt_h/2"/>
                                          </p:val>
                                        </p:tav>
                                        <p:tav tm="100000">
                                          <p:val>
                                            <p:strVal val="#ppt_y"/>
                                          </p:val>
                                        </p:tav>
                                      </p:tavLst>
                                    </p:anim>
                                    <p:anim calcmode="lin" valueType="num">
                                      <p:cBhvr>
                                        <p:cTn id="22" dur="500" fill="hold"/>
                                        <p:tgtEl>
                                          <p:spTgt spid="107525"/>
                                        </p:tgtEl>
                                        <p:attrNameLst>
                                          <p:attrName>ppt_w</p:attrName>
                                        </p:attrNameLst>
                                      </p:cBhvr>
                                      <p:tavLst>
                                        <p:tav tm="0">
                                          <p:val>
                                            <p:strVal val="#ppt_w"/>
                                          </p:val>
                                        </p:tav>
                                        <p:tav tm="100000">
                                          <p:val>
                                            <p:strVal val="#ppt_w"/>
                                          </p:val>
                                        </p:tav>
                                      </p:tavLst>
                                    </p:anim>
                                    <p:anim calcmode="lin" valueType="num">
                                      <p:cBhvr>
                                        <p:cTn id="23" dur="500" fill="hold"/>
                                        <p:tgtEl>
                                          <p:spTgt spid="107525"/>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107526"/>
                                        </p:tgtEl>
                                        <p:attrNameLst>
                                          <p:attrName>style.visibility</p:attrName>
                                        </p:attrNameLst>
                                      </p:cBhvr>
                                      <p:to>
                                        <p:strVal val="visible"/>
                                      </p:to>
                                    </p:set>
                                    <p:anim calcmode="lin" valueType="num">
                                      <p:cBhvr>
                                        <p:cTn id="27" dur="500" fill="hold"/>
                                        <p:tgtEl>
                                          <p:spTgt spid="107526"/>
                                        </p:tgtEl>
                                        <p:attrNameLst>
                                          <p:attrName>ppt_w</p:attrName>
                                        </p:attrNameLst>
                                      </p:cBhvr>
                                      <p:tavLst>
                                        <p:tav tm="0">
                                          <p:val>
                                            <p:fltVal val="0"/>
                                          </p:val>
                                        </p:tav>
                                        <p:tav tm="100000">
                                          <p:val>
                                            <p:strVal val="#ppt_w"/>
                                          </p:val>
                                        </p:tav>
                                      </p:tavLst>
                                    </p:anim>
                                    <p:anim calcmode="lin" valueType="num">
                                      <p:cBhvr>
                                        <p:cTn id="28" dur="500" fill="hold"/>
                                        <p:tgtEl>
                                          <p:spTgt spid="10752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07527"/>
                                        </p:tgtEl>
                                        <p:attrNameLst>
                                          <p:attrName>style.visibility</p:attrName>
                                        </p:attrNameLst>
                                      </p:cBhvr>
                                      <p:to>
                                        <p:strVal val="visible"/>
                                      </p:to>
                                    </p:set>
                                    <p:anim calcmode="lin" valueType="num">
                                      <p:cBhvr>
                                        <p:cTn id="33" dur="500" fill="hold"/>
                                        <p:tgtEl>
                                          <p:spTgt spid="107527"/>
                                        </p:tgtEl>
                                        <p:attrNameLst>
                                          <p:attrName>ppt_x</p:attrName>
                                        </p:attrNameLst>
                                      </p:cBhvr>
                                      <p:tavLst>
                                        <p:tav tm="0">
                                          <p:val>
                                            <p:strVal val="#ppt_x"/>
                                          </p:val>
                                        </p:tav>
                                        <p:tav tm="100000">
                                          <p:val>
                                            <p:strVal val="#ppt_x"/>
                                          </p:val>
                                        </p:tav>
                                      </p:tavLst>
                                    </p:anim>
                                    <p:anim calcmode="lin" valueType="num">
                                      <p:cBhvr>
                                        <p:cTn id="34" dur="500" fill="hold"/>
                                        <p:tgtEl>
                                          <p:spTgt spid="107527"/>
                                        </p:tgtEl>
                                        <p:attrNameLst>
                                          <p:attrName>ppt_y</p:attrName>
                                        </p:attrNameLst>
                                      </p:cBhvr>
                                      <p:tavLst>
                                        <p:tav tm="0">
                                          <p:val>
                                            <p:strVal val="#ppt_y-#ppt_h/2"/>
                                          </p:val>
                                        </p:tav>
                                        <p:tav tm="100000">
                                          <p:val>
                                            <p:strVal val="#ppt_y"/>
                                          </p:val>
                                        </p:tav>
                                      </p:tavLst>
                                    </p:anim>
                                    <p:anim calcmode="lin" valueType="num">
                                      <p:cBhvr>
                                        <p:cTn id="35" dur="500" fill="hold"/>
                                        <p:tgtEl>
                                          <p:spTgt spid="107527"/>
                                        </p:tgtEl>
                                        <p:attrNameLst>
                                          <p:attrName>ppt_w</p:attrName>
                                        </p:attrNameLst>
                                      </p:cBhvr>
                                      <p:tavLst>
                                        <p:tav tm="0">
                                          <p:val>
                                            <p:strVal val="#ppt_w"/>
                                          </p:val>
                                        </p:tav>
                                        <p:tav tm="100000">
                                          <p:val>
                                            <p:strVal val="#ppt_w"/>
                                          </p:val>
                                        </p:tav>
                                      </p:tavLst>
                                    </p:anim>
                                    <p:anim calcmode="lin" valueType="num">
                                      <p:cBhvr>
                                        <p:cTn id="36" dur="500" fill="hold"/>
                                        <p:tgtEl>
                                          <p:spTgt spid="107527"/>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107528"/>
                                        </p:tgtEl>
                                        <p:attrNameLst>
                                          <p:attrName>style.visibility</p:attrName>
                                        </p:attrNameLst>
                                      </p:cBhvr>
                                      <p:to>
                                        <p:strVal val="visible"/>
                                      </p:to>
                                    </p:set>
                                    <p:anim calcmode="lin" valueType="num">
                                      <p:cBhvr>
                                        <p:cTn id="40" dur="500" fill="hold"/>
                                        <p:tgtEl>
                                          <p:spTgt spid="107528"/>
                                        </p:tgtEl>
                                        <p:attrNameLst>
                                          <p:attrName>ppt_w</p:attrName>
                                        </p:attrNameLst>
                                      </p:cBhvr>
                                      <p:tavLst>
                                        <p:tav tm="0">
                                          <p:val>
                                            <p:fltVal val="0"/>
                                          </p:val>
                                        </p:tav>
                                        <p:tav tm="100000">
                                          <p:val>
                                            <p:strVal val="#ppt_w"/>
                                          </p:val>
                                        </p:tav>
                                      </p:tavLst>
                                    </p:anim>
                                    <p:anim calcmode="lin" valueType="num">
                                      <p:cBhvr>
                                        <p:cTn id="41" dur="500" fill="hold"/>
                                        <p:tgtEl>
                                          <p:spTgt spid="10752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107529"/>
                                        </p:tgtEl>
                                        <p:attrNameLst>
                                          <p:attrName>style.visibility</p:attrName>
                                        </p:attrNameLst>
                                      </p:cBhvr>
                                      <p:to>
                                        <p:strVal val="visible"/>
                                      </p:to>
                                    </p:set>
                                    <p:anim calcmode="lin" valueType="num">
                                      <p:cBhvr>
                                        <p:cTn id="46" dur="500" fill="hold"/>
                                        <p:tgtEl>
                                          <p:spTgt spid="107529"/>
                                        </p:tgtEl>
                                        <p:attrNameLst>
                                          <p:attrName>ppt_x</p:attrName>
                                        </p:attrNameLst>
                                      </p:cBhvr>
                                      <p:tavLst>
                                        <p:tav tm="0">
                                          <p:val>
                                            <p:strVal val="#ppt_x"/>
                                          </p:val>
                                        </p:tav>
                                        <p:tav tm="100000">
                                          <p:val>
                                            <p:strVal val="#ppt_x"/>
                                          </p:val>
                                        </p:tav>
                                      </p:tavLst>
                                    </p:anim>
                                    <p:anim calcmode="lin" valueType="num">
                                      <p:cBhvr>
                                        <p:cTn id="47" dur="500" fill="hold"/>
                                        <p:tgtEl>
                                          <p:spTgt spid="107529"/>
                                        </p:tgtEl>
                                        <p:attrNameLst>
                                          <p:attrName>ppt_y</p:attrName>
                                        </p:attrNameLst>
                                      </p:cBhvr>
                                      <p:tavLst>
                                        <p:tav tm="0">
                                          <p:val>
                                            <p:strVal val="#ppt_y-#ppt_h/2"/>
                                          </p:val>
                                        </p:tav>
                                        <p:tav tm="100000">
                                          <p:val>
                                            <p:strVal val="#ppt_y"/>
                                          </p:val>
                                        </p:tav>
                                      </p:tavLst>
                                    </p:anim>
                                    <p:anim calcmode="lin" valueType="num">
                                      <p:cBhvr>
                                        <p:cTn id="48" dur="500" fill="hold"/>
                                        <p:tgtEl>
                                          <p:spTgt spid="107529"/>
                                        </p:tgtEl>
                                        <p:attrNameLst>
                                          <p:attrName>ppt_w</p:attrName>
                                        </p:attrNameLst>
                                      </p:cBhvr>
                                      <p:tavLst>
                                        <p:tav tm="0">
                                          <p:val>
                                            <p:strVal val="#ppt_w"/>
                                          </p:val>
                                        </p:tav>
                                        <p:tav tm="100000">
                                          <p:val>
                                            <p:strVal val="#ppt_w"/>
                                          </p:val>
                                        </p:tav>
                                      </p:tavLst>
                                    </p:anim>
                                    <p:anim calcmode="lin" valueType="num">
                                      <p:cBhvr>
                                        <p:cTn id="49" dur="500" fill="hold"/>
                                        <p:tgtEl>
                                          <p:spTgt spid="107529"/>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3" presetClass="entr" presetSubtype="16" fill="hold" grpId="0" nodeType="afterEffect">
                                  <p:stCondLst>
                                    <p:cond delay="0"/>
                                  </p:stCondLst>
                                  <p:childTnLst>
                                    <p:set>
                                      <p:cBhvr>
                                        <p:cTn id="52" dur="1" fill="hold">
                                          <p:stCondLst>
                                            <p:cond delay="0"/>
                                          </p:stCondLst>
                                        </p:cTn>
                                        <p:tgtEl>
                                          <p:spTgt spid="107530"/>
                                        </p:tgtEl>
                                        <p:attrNameLst>
                                          <p:attrName>style.visibility</p:attrName>
                                        </p:attrNameLst>
                                      </p:cBhvr>
                                      <p:to>
                                        <p:strVal val="visible"/>
                                      </p:to>
                                    </p:set>
                                    <p:anim calcmode="lin" valueType="num">
                                      <p:cBhvr>
                                        <p:cTn id="53" dur="500" fill="hold"/>
                                        <p:tgtEl>
                                          <p:spTgt spid="107530"/>
                                        </p:tgtEl>
                                        <p:attrNameLst>
                                          <p:attrName>ppt_w</p:attrName>
                                        </p:attrNameLst>
                                      </p:cBhvr>
                                      <p:tavLst>
                                        <p:tav tm="0">
                                          <p:val>
                                            <p:fltVal val="0"/>
                                          </p:val>
                                        </p:tav>
                                        <p:tav tm="100000">
                                          <p:val>
                                            <p:strVal val="#ppt_w"/>
                                          </p:val>
                                        </p:tav>
                                      </p:tavLst>
                                    </p:anim>
                                    <p:anim calcmode="lin" valueType="num">
                                      <p:cBhvr>
                                        <p:cTn id="54" dur="500" fill="hold"/>
                                        <p:tgtEl>
                                          <p:spTgt spid="1075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nodeType="clickEffect">
                                  <p:stCondLst>
                                    <p:cond delay="0"/>
                                  </p:stCondLst>
                                  <p:childTnLst>
                                    <p:set>
                                      <p:cBhvr>
                                        <p:cTn id="58" dur="1" fill="hold">
                                          <p:stCondLst>
                                            <p:cond delay="0"/>
                                          </p:stCondLst>
                                        </p:cTn>
                                        <p:tgtEl>
                                          <p:spTgt spid="107532"/>
                                        </p:tgtEl>
                                        <p:attrNameLst>
                                          <p:attrName>style.visibility</p:attrName>
                                        </p:attrNameLst>
                                      </p:cBhvr>
                                      <p:to>
                                        <p:strVal val="visible"/>
                                      </p:to>
                                    </p:set>
                                    <p:anim calcmode="lin" valueType="num">
                                      <p:cBhvr>
                                        <p:cTn id="59" dur="1000" fill="hold"/>
                                        <p:tgtEl>
                                          <p:spTgt spid="107532"/>
                                        </p:tgtEl>
                                        <p:attrNameLst>
                                          <p:attrName>ppt_w</p:attrName>
                                        </p:attrNameLst>
                                      </p:cBhvr>
                                      <p:tavLst>
                                        <p:tav tm="0">
                                          <p:val>
                                            <p:fltVal val="0"/>
                                          </p:val>
                                        </p:tav>
                                        <p:tav tm="100000">
                                          <p:val>
                                            <p:strVal val="#ppt_w"/>
                                          </p:val>
                                        </p:tav>
                                      </p:tavLst>
                                    </p:anim>
                                    <p:anim calcmode="lin" valueType="num">
                                      <p:cBhvr>
                                        <p:cTn id="60" dur="1000" fill="hold"/>
                                        <p:tgtEl>
                                          <p:spTgt spid="107532"/>
                                        </p:tgtEl>
                                        <p:attrNameLst>
                                          <p:attrName>ppt_h</p:attrName>
                                        </p:attrNameLst>
                                      </p:cBhvr>
                                      <p:tavLst>
                                        <p:tav tm="0">
                                          <p:val>
                                            <p:fltVal val="0"/>
                                          </p:val>
                                        </p:tav>
                                        <p:tav tm="100000">
                                          <p:val>
                                            <p:strVal val="#ppt_h"/>
                                          </p:val>
                                        </p:tav>
                                      </p:tavLst>
                                    </p:anim>
                                    <p:anim calcmode="lin" valueType="num">
                                      <p:cBhvr>
                                        <p:cTn id="61" dur="1000" fill="hold"/>
                                        <p:tgtEl>
                                          <p:spTgt spid="107532"/>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0753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7"/>
                                            </p:cond>
                                          </p:stCondLst>
                                          <p:endCondLst>
                                            <p:cond evt="onStopAudio" delay="0">
                                              <p:tgtEl>
                                                <p:sldTgt/>
                                              </p:tgtEl>
                                            </p:cond>
                                          </p:endCondLst>
                                        </p:cTn>
                                        <p:tgtEl>
                                          <p:sndTgt r:embed="rId3" name="drumroll.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07531"/>
                                        </p:tgtEl>
                                        <p:attrNameLst>
                                          <p:attrName>style.visibility</p:attrName>
                                        </p:attrNameLst>
                                      </p:cBhvr>
                                      <p:to>
                                        <p:strVal val="visible"/>
                                      </p:to>
                                    </p:set>
                                    <p:animEffect transition="in" filter="strips(downRight)">
                                      <p:cBhvr>
                                        <p:cTn id="67" dur="500"/>
                                        <p:tgtEl>
                                          <p:spTgt spid="107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nimBg="1" autoUpdateAnimBg="0"/>
      <p:bldP spid="107524" grpId="0" autoUpdateAnimBg="0"/>
      <p:bldP spid="107525" grpId="0" animBg="1" autoUpdateAnimBg="0"/>
      <p:bldP spid="107526" grpId="0" autoUpdateAnimBg="0"/>
      <p:bldP spid="107527" grpId="0" animBg="1" autoUpdateAnimBg="0"/>
      <p:bldP spid="107528" grpId="0" autoUpdateAnimBg="0"/>
      <p:bldP spid="107529" grpId="0" animBg="1" autoUpdateAnimBg="0"/>
      <p:bldP spid="107530" grpId="0" autoUpdateAnimBg="0"/>
      <p:bldP spid="10753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descr="白色大理石"/>
          <p:cNvSpPr>
            <a:spLocks noChangeArrowheads="1"/>
          </p:cNvSpPr>
          <p:nvPr/>
        </p:nvSpPr>
        <p:spPr bwMode="auto">
          <a:xfrm>
            <a:off x="304800" y="304800"/>
            <a:ext cx="1447800" cy="457200"/>
          </a:xfrm>
          <a:prstGeom prst="bevel">
            <a:avLst>
              <a:gd name="adj" fmla="val 12500"/>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lang="zh-CN" altLang="en-US" sz="2800" b="1">
                <a:latin typeface="楷体_GB2312" pitchFamily="49" charset="-122"/>
              </a:rPr>
              <a:t>定理</a:t>
            </a:r>
            <a:r>
              <a:rPr lang="en-US" altLang="zh-CN" b="1">
                <a:ea typeface="宋体" pitchFamily="2" charset="-122"/>
              </a:rPr>
              <a:t>11.2</a:t>
            </a:r>
            <a:r>
              <a:rPr lang="en-US" altLang="zh-CN" b="1"/>
              <a:t> </a:t>
            </a:r>
          </a:p>
        </p:txBody>
      </p:sp>
      <p:sp>
        <p:nvSpPr>
          <p:cNvPr id="108547" name="Rectangle 3"/>
          <p:cNvSpPr>
            <a:spLocks noChangeArrowheads="1"/>
          </p:cNvSpPr>
          <p:nvPr/>
        </p:nvSpPr>
        <p:spPr bwMode="auto">
          <a:xfrm>
            <a:off x="914400" y="9144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9900"/>
                </a:solidFill>
              </a:rPr>
              <a:t>满足公理</a:t>
            </a:r>
            <a:r>
              <a:rPr kumimoji="1" lang="en-US" altLang="zh-CN" b="1">
                <a:solidFill>
                  <a:srgbClr val="009900"/>
                </a:solidFill>
              </a:rPr>
              <a:t>1—</a:t>
            </a:r>
            <a:r>
              <a:rPr kumimoji="1" lang="zh-CN" altLang="en-US" b="1">
                <a:solidFill>
                  <a:srgbClr val="009900"/>
                </a:solidFill>
              </a:rPr>
              <a:t>公理</a:t>
            </a:r>
            <a:r>
              <a:rPr kumimoji="1" lang="en-US" altLang="zh-CN" b="1">
                <a:solidFill>
                  <a:srgbClr val="009900"/>
                </a:solidFill>
              </a:rPr>
              <a:t>4</a:t>
            </a:r>
            <a:r>
              <a:rPr kumimoji="1" lang="zh-CN" altLang="en-US" b="1">
                <a:solidFill>
                  <a:srgbClr val="009900"/>
                </a:solidFill>
              </a:rPr>
              <a:t>的信息量计算公式为</a:t>
            </a:r>
            <a:r>
              <a:rPr kumimoji="1" lang="en-US" altLang="zh-CN" b="1">
                <a:solidFill>
                  <a:srgbClr val="009900"/>
                </a:solidFill>
              </a:rPr>
              <a:t>I</a:t>
            </a:r>
            <a:r>
              <a:rPr kumimoji="1" lang="en-US" altLang="zh-CN" b="1">
                <a:solidFill>
                  <a:srgbClr val="009900"/>
                </a:solidFill>
                <a:latin typeface="楷体_GB2312" pitchFamily="49" charset="-122"/>
              </a:rPr>
              <a:t>(</a:t>
            </a:r>
            <a:r>
              <a:rPr kumimoji="1" lang="en-US" altLang="zh-CN" b="1">
                <a:solidFill>
                  <a:srgbClr val="009900"/>
                </a:solidFill>
              </a:rPr>
              <a:t>M</a:t>
            </a:r>
            <a:r>
              <a:rPr kumimoji="1" lang="en-US" altLang="zh-CN" b="1">
                <a:solidFill>
                  <a:srgbClr val="009900"/>
                </a:solidFill>
                <a:latin typeface="楷体_GB2312" pitchFamily="49" charset="-122"/>
              </a:rPr>
              <a:t>)</a:t>
            </a:r>
            <a:r>
              <a:rPr kumimoji="1" lang="en-US" altLang="zh-CN" b="1">
                <a:solidFill>
                  <a:srgbClr val="009900"/>
                </a:solidFill>
              </a:rPr>
              <a:t>=</a:t>
            </a:r>
            <a:r>
              <a:rPr kumimoji="1" lang="zh-CN" altLang="en-US" b="1">
                <a:solidFill>
                  <a:srgbClr val="009900"/>
                </a:solidFill>
              </a:rPr>
              <a:t>－</a:t>
            </a:r>
            <a:r>
              <a:rPr kumimoji="1" lang="en-US" altLang="zh-CN" b="1">
                <a:solidFill>
                  <a:srgbClr val="009900"/>
                </a:solidFill>
              </a:rPr>
              <a:t>Clog</a:t>
            </a:r>
            <a:r>
              <a:rPr kumimoji="1" lang="en-US" altLang="zh-CN" b="1" baseline="-30000">
                <a:solidFill>
                  <a:srgbClr val="009900"/>
                </a:solidFill>
              </a:rPr>
              <a:t>a</a:t>
            </a:r>
            <a:r>
              <a:rPr kumimoji="1" lang="en-US" altLang="zh-CN" b="1">
                <a:solidFill>
                  <a:srgbClr val="009900"/>
                </a:solidFill>
              </a:rPr>
              <a:t>p</a:t>
            </a:r>
            <a:r>
              <a:rPr kumimoji="1" lang="zh-CN" altLang="en-US" b="1">
                <a:solidFill>
                  <a:srgbClr val="009900"/>
                </a:solidFill>
              </a:rPr>
              <a:t>，其中</a:t>
            </a:r>
            <a:r>
              <a:rPr kumimoji="1" lang="en-US" altLang="zh-CN" b="1">
                <a:solidFill>
                  <a:srgbClr val="009900"/>
                </a:solidFill>
              </a:rPr>
              <a:t>C</a:t>
            </a:r>
            <a:r>
              <a:rPr kumimoji="1" lang="zh-CN" altLang="en-US" b="1">
                <a:solidFill>
                  <a:srgbClr val="009900"/>
                </a:solidFill>
              </a:rPr>
              <a:t>是任意正常数，对数之底</a:t>
            </a:r>
            <a:r>
              <a:rPr kumimoji="1" lang="en-US" altLang="zh-CN" b="1" i="1">
                <a:solidFill>
                  <a:srgbClr val="009900"/>
                </a:solidFill>
              </a:rPr>
              <a:t>a</a:t>
            </a:r>
            <a:r>
              <a:rPr kumimoji="1" lang="zh-CN" altLang="en-US" b="1">
                <a:solidFill>
                  <a:srgbClr val="009900"/>
                </a:solidFill>
              </a:rPr>
              <a:t>可取任意为不为</a:t>
            </a:r>
            <a:r>
              <a:rPr kumimoji="1" lang="en-US" altLang="zh-CN" b="1">
                <a:solidFill>
                  <a:srgbClr val="009900"/>
                </a:solidFill>
              </a:rPr>
              <a:t>1</a:t>
            </a:r>
            <a:r>
              <a:rPr kumimoji="1" lang="zh-CN" altLang="en-US" b="1">
                <a:solidFill>
                  <a:srgbClr val="009900"/>
                </a:solidFill>
              </a:rPr>
              <a:t>的正实数。 </a:t>
            </a:r>
          </a:p>
        </p:txBody>
      </p:sp>
      <p:sp>
        <p:nvSpPr>
          <p:cNvPr id="108548" name="Text Box 4"/>
          <p:cNvSpPr txBox="1">
            <a:spLocks noChangeArrowheads="1"/>
          </p:cNvSpPr>
          <p:nvPr/>
        </p:nvSpPr>
        <p:spPr bwMode="auto">
          <a:xfrm>
            <a:off x="304800" y="19192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楷体_GB2312" pitchFamily="49" charset="-122"/>
              </a:rPr>
              <a:t>证明</a:t>
            </a:r>
            <a:r>
              <a:rPr kumimoji="1" lang="en-US" altLang="zh-CN" sz="2800" b="1">
                <a:solidFill>
                  <a:srgbClr val="FF0000"/>
                </a:solidFill>
                <a:latin typeface="楷体_GB2312" pitchFamily="49" charset="-122"/>
              </a:rPr>
              <a:t>:</a:t>
            </a:r>
          </a:p>
        </p:txBody>
      </p:sp>
      <p:sp>
        <p:nvSpPr>
          <p:cNvPr id="108549" name="Text Box 5"/>
          <p:cNvSpPr txBox="1">
            <a:spLocks noChangeArrowheads="1"/>
          </p:cNvSpPr>
          <p:nvPr/>
        </p:nvSpPr>
        <p:spPr bwMode="auto">
          <a:xfrm>
            <a:off x="914400" y="23622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由公理</a:t>
            </a:r>
            <a:r>
              <a:rPr kumimoji="1" lang="en-US" altLang="zh-CN" b="1">
                <a:solidFill>
                  <a:srgbClr val="008000"/>
                </a:solidFill>
              </a:rPr>
              <a:t>1</a:t>
            </a:r>
            <a:r>
              <a:rPr kumimoji="1" lang="en-US" altLang="zh-CN" b="1"/>
              <a:t>   I</a:t>
            </a:r>
            <a:r>
              <a:rPr kumimoji="1" lang="en-US" altLang="zh-CN" b="1">
                <a:latin typeface="楷体_GB2312" pitchFamily="49" charset="-122"/>
              </a:rPr>
              <a:t>(</a:t>
            </a:r>
            <a:r>
              <a:rPr kumimoji="1" lang="en-US" altLang="zh-CN" b="1"/>
              <a:t>M</a:t>
            </a:r>
            <a:r>
              <a:rPr kumimoji="1" lang="en-US" altLang="zh-CN" b="1">
                <a:latin typeface="楷体_GB2312" pitchFamily="49" charset="-122"/>
              </a:rPr>
              <a:t>)</a:t>
            </a:r>
            <a:r>
              <a:rPr kumimoji="1" lang="en-US" altLang="zh-CN" b="1"/>
              <a:t>=f(p)</a:t>
            </a:r>
            <a:r>
              <a:rPr kumimoji="1" lang="zh-CN" altLang="en-US" b="1"/>
              <a:t>，函数</a:t>
            </a:r>
            <a:r>
              <a:rPr kumimoji="1" lang="en-US" altLang="zh-CN" b="1">
                <a:solidFill>
                  <a:schemeClr val="accent2"/>
                </a:solidFill>
              </a:rPr>
              <a:t>f</a:t>
            </a:r>
            <a:r>
              <a:rPr kumimoji="1" lang="zh-CN" altLang="en-US" b="1">
                <a:solidFill>
                  <a:schemeClr val="accent2"/>
                </a:solidFill>
              </a:rPr>
              <a:t>连续</a:t>
            </a:r>
            <a:r>
              <a:rPr kumimoji="1" lang="zh-CN" altLang="en-US" b="1"/>
              <a:t>。 </a:t>
            </a:r>
          </a:p>
        </p:txBody>
      </p:sp>
      <p:sp>
        <p:nvSpPr>
          <p:cNvPr id="108550" name="Text Box 6"/>
          <p:cNvSpPr txBox="1">
            <a:spLocks noChangeArrowheads="1"/>
          </p:cNvSpPr>
          <p:nvPr/>
        </p:nvSpPr>
        <p:spPr bwMode="auto">
          <a:xfrm>
            <a:off x="914400" y="2819400"/>
            <a:ext cx="7315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由公理</a:t>
            </a:r>
            <a:r>
              <a:rPr kumimoji="1" lang="en-US" altLang="zh-CN" b="1">
                <a:solidFill>
                  <a:srgbClr val="008000"/>
                </a:solidFill>
              </a:rPr>
              <a:t>2  </a:t>
            </a:r>
            <a:r>
              <a:rPr kumimoji="1" lang="zh-CN" altLang="en-US" b="1"/>
              <a:t>若</a:t>
            </a:r>
            <a:r>
              <a:rPr kumimoji="1" lang="en-US" altLang="zh-CN" b="1"/>
              <a:t>A</a:t>
            </a:r>
            <a:r>
              <a:rPr kumimoji="1" lang="zh-CN" altLang="en-US" b="1"/>
              <a:t>发生必有</a:t>
            </a:r>
            <a:r>
              <a:rPr kumimoji="1" lang="en-US" altLang="zh-CN" b="1"/>
              <a:t>B</a:t>
            </a:r>
            <a:r>
              <a:rPr kumimoji="1" lang="zh-CN" altLang="en-US" b="1"/>
              <a:t>发生，则</a:t>
            </a:r>
            <a:r>
              <a:rPr kumimoji="1" lang="en-US" altLang="zh-CN" b="1"/>
              <a:t>p</a:t>
            </a:r>
            <a:r>
              <a:rPr kumimoji="1" lang="en-US" altLang="zh-CN" b="1" baseline="-30000"/>
              <a:t>A</a:t>
            </a:r>
            <a:r>
              <a:rPr kumimoji="1" lang="en-US" altLang="zh-CN" b="1"/>
              <a:t>≤p</a:t>
            </a:r>
            <a:r>
              <a:rPr kumimoji="1" lang="en-US" altLang="zh-CN" b="1" baseline="-30000"/>
              <a:t>B</a:t>
            </a:r>
            <a:r>
              <a:rPr kumimoji="1" lang="zh-CN" altLang="en-US" b="1"/>
              <a:t>，</a:t>
            </a:r>
          </a:p>
          <a:p>
            <a:pPr>
              <a:spcBef>
                <a:spcPct val="50000"/>
              </a:spcBef>
            </a:pPr>
            <a:r>
              <a:rPr kumimoji="1" lang="zh-CN" altLang="en-US" b="1"/>
              <a:t>                 有</a:t>
            </a:r>
            <a:r>
              <a:rPr kumimoji="1" lang="en-US" altLang="zh-CN" b="1"/>
              <a:t>f(p</a:t>
            </a:r>
            <a:r>
              <a:rPr kumimoji="1" lang="en-US" altLang="zh-CN" b="1" baseline="-30000"/>
              <a:t>A</a:t>
            </a:r>
            <a:r>
              <a:rPr kumimoji="1" lang="en-US" altLang="zh-CN" b="1"/>
              <a:t>)≥f(P</a:t>
            </a:r>
            <a:r>
              <a:rPr kumimoji="1" lang="en-US" altLang="zh-CN" b="1" baseline="-30000"/>
              <a:t>B</a:t>
            </a:r>
            <a:r>
              <a:rPr kumimoji="1" lang="en-US" altLang="zh-CN" b="1"/>
              <a:t>) </a:t>
            </a:r>
            <a:r>
              <a:rPr kumimoji="1" lang="zh-CN" altLang="en-US" b="1"/>
              <a:t>，故函数</a:t>
            </a:r>
            <a:r>
              <a:rPr kumimoji="1" lang="en-US" altLang="zh-CN" b="1">
                <a:solidFill>
                  <a:schemeClr val="accent2"/>
                </a:solidFill>
              </a:rPr>
              <a:t>f</a:t>
            </a:r>
            <a:r>
              <a:rPr kumimoji="1" lang="zh-CN" altLang="en-US" b="1">
                <a:solidFill>
                  <a:schemeClr val="accent2"/>
                </a:solidFill>
              </a:rPr>
              <a:t>是单调不增的</a:t>
            </a:r>
            <a:r>
              <a:rPr kumimoji="1" lang="zh-CN" altLang="en-US" b="1"/>
              <a:t>。 </a:t>
            </a:r>
          </a:p>
        </p:txBody>
      </p:sp>
      <p:sp>
        <p:nvSpPr>
          <p:cNvPr id="108551" name="Text Box 7"/>
          <p:cNvSpPr txBox="1">
            <a:spLocks noChangeArrowheads="1"/>
          </p:cNvSpPr>
          <p:nvPr/>
        </p:nvSpPr>
        <p:spPr bwMode="auto">
          <a:xfrm>
            <a:off x="914400" y="38862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b="1">
                <a:solidFill>
                  <a:srgbClr val="008000"/>
                </a:solidFill>
              </a:rPr>
              <a:t>由公理</a:t>
            </a:r>
            <a:r>
              <a:rPr lang="en-US" altLang="zh-CN" b="1">
                <a:solidFill>
                  <a:srgbClr val="008000"/>
                </a:solidFill>
              </a:rPr>
              <a:t>3  </a:t>
            </a:r>
            <a:r>
              <a:rPr lang="zh-CN" altLang="en-US" b="1"/>
              <a:t>若</a:t>
            </a:r>
            <a:r>
              <a:rPr lang="en-US" altLang="zh-CN" b="1"/>
              <a:t>A</a:t>
            </a:r>
            <a:r>
              <a:rPr lang="zh-CN" altLang="en-US" b="1"/>
              <a:t>、</a:t>
            </a:r>
            <a:r>
              <a:rPr lang="en-US" altLang="zh-CN" b="1"/>
              <a:t>B</a:t>
            </a:r>
            <a:r>
              <a:rPr lang="zh-CN" altLang="en-US" b="1"/>
              <a:t>是两个独立事件，则</a:t>
            </a:r>
            <a:r>
              <a:rPr lang="en-US" altLang="zh-CN" b="1"/>
              <a:t>A</a:t>
            </a:r>
            <a:r>
              <a:rPr lang="zh-CN" altLang="en-US" b="1"/>
              <a:t>、</a:t>
            </a:r>
            <a:r>
              <a:rPr lang="en-US" altLang="zh-CN" b="1"/>
              <a:t>B</a:t>
            </a:r>
            <a:r>
              <a:rPr lang="zh-CN" altLang="en-US" b="1"/>
              <a:t>同时发生</a:t>
            </a:r>
          </a:p>
          <a:p>
            <a:pPr eaLnBrk="0" hangingPunct="0"/>
            <a:r>
              <a:rPr lang="zh-CN" altLang="en-US" b="1"/>
              <a:t>                 的概率为</a:t>
            </a:r>
            <a:r>
              <a:rPr lang="en-US" altLang="zh-CN" b="1"/>
              <a:t>p</a:t>
            </a:r>
            <a:r>
              <a:rPr lang="en-US" altLang="zh-CN" b="1" baseline="-30000"/>
              <a:t>A</a:t>
            </a:r>
            <a:r>
              <a:rPr lang="en-US" altLang="zh-CN" b="1"/>
              <a:t>p</a:t>
            </a:r>
            <a:r>
              <a:rPr lang="en-US" altLang="zh-CN" b="1" baseline="-30000"/>
              <a:t>B</a:t>
            </a:r>
            <a:r>
              <a:rPr lang="zh-CN" altLang="en-US" b="1"/>
              <a:t>，有</a:t>
            </a:r>
            <a:r>
              <a:rPr lang="en-US" altLang="zh-CN" b="1">
                <a:solidFill>
                  <a:schemeClr val="accent2"/>
                </a:solidFill>
              </a:rPr>
              <a:t>f(P</a:t>
            </a:r>
            <a:r>
              <a:rPr lang="en-US" altLang="zh-CN" b="1" baseline="-30000">
                <a:solidFill>
                  <a:schemeClr val="accent2"/>
                </a:solidFill>
              </a:rPr>
              <a:t>A</a:t>
            </a:r>
            <a:r>
              <a:rPr lang="en-US" altLang="zh-CN" b="1">
                <a:solidFill>
                  <a:schemeClr val="accent2"/>
                </a:solidFill>
              </a:rPr>
              <a:t>P</a:t>
            </a:r>
            <a:r>
              <a:rPr lang="en-US" altLang="zh-CN" b="1" baseline="-30000">
                <a:solidFill>
                  <a:schemeClr val="accent2"/>
                </a:solidFill>
              </a:rPr>
              <a:t>B</a:t>
            </a:r>
            <a:r>
              <a:rPr lang="en-US" altLang="zh-CN" b="1">
                <a:solidFill>
                  <a:schemeClr val="accent2"/>
                </a:solidFill>
              </a:rPr>
              <a:t>)=f(p</a:t>
            </a:r>
            <a:r>
              <a:rPr lang="en-US" altLang="zh-CN" b="1" baseline="-30000">
                <a:solidFill>
                  <a:schemeClr val="accent2"/>
                </a:solidFill>
              </a:rPr>
              <a:t>A</a:t>
            </a:r>
            <a:r>
              <a:rPr lang="en-US" altLang="zh-CN" b="1">
                <a:solidFill>
                  <a:schemeClr val="accent2"/>
                </a:solidFill>
              </a:rPr>
              <a:t>)+f(p</a:t>
            </a:r>
            <a:r>
              <a:rPr lang="en-US" altLang="zh-CN" b="1" baseline="-30000">
                <a:solidFill>
                  <a:schemeClr val="accent2"/>
                </a:solidFill>
              </a:rPr>
              <a:t>B</a:t>
            </a:r>
            <a:r>
              <a:rPr lang="en-US" altLang="zh-CN" b="1">
                <a:solidFill>
                  <a:schemeClr val="accent2"/>
                </a:solidFill>
              </a:rPr>
              <a:t>)</a:t>
            </a:r>
            <a:r>
              <a:rPr lang="zh-CN" altLang="en-US" b="1"/>
              <a:t>。  </a:t>
            </a:r>
          </a:p>
        </p:txBody>
      </p:sp>
      <p:sp>
        <p:nvSpPr>
          <p:cNvPr id="108552" name="Rectangle 8"/>
          <p:cNvSpPr>
            <a:spLocks noChangeArrowheads="1"/>
          </p:cNvSpPr>
          <p:nvPr/>
        </p:nvSpPr>
        <p:spPr bwMode="auto">
          <a:xfrm>
            <a:off x="914400" y="46482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先作变量替换   </a:t>
            </a:r>
            <a:r>
              <a:rPr kumimoji="1" lang="zh-CN" altLang="en-US" b="1"/>
              <a:t>令</a:t>
            </a:r>
            <a:r>
              <a:rPr kumimoji="1" lang="en-US" altLang="zh-CN" b="1"/>
              <a:t>p=a</a:t>
            </a:r>
            <a:r>
              <a:rPr kumimoji="1" lang="en-US" altLang="zh-CN" b="1" baseline="30000"/>
              <a:t>-q</a:t>
            </a:r>
            <a:r>
              <a:rPr kumimoji="1" lang="zh-CN" altLang="en-US" b="1"/>
              <a:t>，即</a:t>
            </a:r>
            <a:r>
              <a:rPr kumimoji="1" lang="en-US" altLang="zh-CN" b="1"/>
              <a:t>q=</a:t>
            </a:r>
            <a:r>
              <a:rPr kumimoji="1" lang="zh-CN" altLang="en-US" b="1"/>
              <a:t>－</a:t>
            </a:r>
            <a:r>
              <a:rPr kumimoji="1" lang="en-US" altLang="zh-CN" b="1"/>
              <a:t>log</a:t>
            </a:r>
            <a:r>
              <a:rPr kumimoji="1" lang="en-US" altLang="zh-CN" b="1" baseline="-30000"/>
              <a:t>a</a:t>
            </a:r>
            <a:r>
              <a:rPr kumimoji="1" lang="en-US" altLang="zh-CN" b="1"/>
              <a:t>P      </a:t>
            </a:r>
            <a:r>
              <a:rPr kumimoji="1" lang="zh-CN" altLang="en-US" b="1"/>
              <a:t>记</a:t>
            </a:r>
            <a:endParaRPr kumimoji="1" lang="zh-CN" altLang="en-US" b="1">
              <a:latin typeface="楷体_GB2312" pitchFamily="49" charset="-122"/>
            </a:endParaRPr>
          </a:p>
        </p:txBody>
      </p:sp>
      <p:grpSp>
        <p:nvGrpSpPr>
          <p:cNvPr id="108553" name="Group 9"/>
          <p:cNvGrpSpPr>
            <a:grpSpLocks/>
          </p:cNvGrpSpPr>
          <p:nvPr/>
        </p:nvGrpSpPr>
        <p:grpSpPr bwMode="auto">
          <a:xfrm>
            <a:off x="0" y="4953000"/>
            <a:ext cx="8763000" cy="1233488"/>
            <a:chOff x="0" y="3120"/>
            <a:chExt cx="5520" cy="777"/>
          </a:xfrm>
        </p:grpSpPr>
        <p:graphicFrame>
          <p:nvGraphicFramePr>
            <p:cNvPr id="108554" name="Object 10"/>
            <p:cNvGraphicFramePr>
              <a:graphicFrameLocks noChangeAspect="1"/>
            </p:cNvGraphicFramePr>
            <p:nvPr/>
          </p:nvGraphicFramePr>
          <p:xfrm>
            <a:off x="2880" y="3216"/>
            <a:ext cx="1536" cy="340"/>
          </p:xfrm>
          <a:graphic>
            <a:graphicData uri="http://schemas.openxmlformats.org/presentationml/2006/ole">
              <mc:AlternateContent xmlns:mc="http://schemas.openxmlformats.org/markup-compatibility/2006">
                <mc:Choice xmlns:v="urn:schemas-microsoft-com:vml" Requires="v">
                  <p:oleObj spid="_x0000_s108561" name="公式" r:id="rId7" imgW="1028700" imgH="228600" progId="Equation.3">
                    <p:embed/>
                  </p:oleObj>
                </mc:Choice>
                <mc:Fallback>
                  <p:oleObj name="公式" r:id="rId7" imgW="10287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3216"/>
                          <a:ext cx="1536"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5" name="Object 11"/>
            <p:cNvGraphicFramePr>
              <a:graphicFrameLocks noChangeAspect="1"/>
            </p:cNvGraphicFramePr>
            <p:nvPr/>
          </p:nvGraphicFramePr>
          <p:xfrm>
            <a:off x="624" y="3120"/>
            <a:ext cx="1824" cy="423"/>
          </p:xfrm>
          <a:graphic>
            <a:graphicData uri="http://schemas.openxmlformats.org/presentationml/2006/ole">
              <mc:AlternateContent xmlns:mc="http://schemas.openxmlformats.org/markup-compatibility/2006">
                <mc:Choice xmlns:v="urn:schemas-microsoft-com:vml" Requires="v">
                  <p:oleObj spid="_x0000_s108562" name="公式" r:id="rId9" imgW="1320480" imgH="304560" progId="Equation.3">
                    <p:embed/>
                  </p:oleObj>
                </mc:Choice>
                <mc:Fallback>
                  <p:oleObj name="公式" r:id="rId9" imgW="1320480" imgH="30456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3120"/>
                          <a:ext cx="1824"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6" name="Object 12"/>
            <p:cNvGraphicFramePr>
              <a:graphicFrameLocks noChangeAspect="1"/>
            </p:cNvGraphicFramePr>
            <p:nvPr/>
          </p:nvGraphicFramePr>
          <p:xfrm>
            <a:off x="624" y="3552"/>
            <a:ext cx="2448" cy="305"/>
          </p:xfrm>
          <a:graphic>
            <a:graphicData uri="http://schemas.openxmlformats.org/presentationml/2006/ole">
              <mc:AlternateContent xmlns:mc="http://schemas.openxmlformats.org/markup-compatibility/2006">
                <mc:Choice xmlns:v="urn:schemas-microsoft-com:vml" Requires="v">
                  <p:oleObj spid="_x0000_s108563" name="公式" r:id="rId11" imgW="1764534" imgH="215806" progId="Equation.3">
                    <p:embed/>
                  </p:oleObj>
                </mc:Choice>
                <mc:Fallback>
                  <p:oleObj name="公式" r:id="rId11" imgW="1764534" imgH="215806"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3552"/>
                          <a:ext cx="2448"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7" name="Text Box 13"/>
            <p:cNvSpPr txBox="1">
              <a:spLocks noChangeArrowheads="1"/>
            </p:cNvSpPr>
            <p:nvPr/>
          </p:nvSpPr>
          <p:spPr bwMode="auto">
            <a:xfrm>
              <a:off x="0" y="3264"/>
              <a:ext cx="552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ea typeface="宋体" pitchFamily="2" charset="-122"/>
                </a:rPr>
                <a:t>                                                   </a:t>
              </a:r>
              <a:r>
                <a:rPr kumimoji="1" lang="zh-CN" altLang="en-US" b="1"/>
                <a:t>，又                                  有：</a:t>
              </a:r>
            </a:p>
            <a:p>
              <a:pPr>
                <a:spcBef>
                  <a:spcPct val="50000"/>
                </a:spcBef>
              </a:pPr>
              <a:r>
                <a:rPr kumimoji="1" lang="zh-CN" altLang="en-US" b="1"/>
                <a:t>                                                               ，</a:t>
              </a:r>
              <a:r>
                <a:rPr kumimoji="1" lang="en-US" altLang="zh-CN" b="1">
                  <a:solidFill>
                    <a:schemeClr val="accent2"/>
                  </a:solidFill>
                </a:rPr>
                <a:t>g</a:t>
              </a:r>
              <a:r>
                <a:rPr kumimoji="1" lang="zh-CN" altLang="en-US" b="1">
                  <a:solidFill>
                    <a:schemeClr val="accent2"/>
                  </a:solidFill>
                </a:rPr>
                <a:t>亦为连续函数</a:t>
              </a:r>
              <a:r>
                <a:rPr kumimoji="1" lang="zh-CN" altLang="en-US" b="1"/>
                <a:t>。</a:t>
              </a:r>
              <a:r>
                <a:rPr kumimoji="1" lang="zh-CN" altLang="en-US">
                  <a:ea typeface="宋体" pitchFamily="2" charset="-122"/>
                </a:rPr>
                <a:t> </a:t>
              </a:r>
            </a:p>
          </p:txBody>
        </p:sp>
      </p:grpSp>
      <p:sp>
        <p:nvSpPr>
          <p:cNvPr id="108558" name="Oval 14"/>
          <p:cNvSpPr>
            <a:spLocks noChangeArrowheads="1"/>
          </p:cNvSpPr>
          <p:nvPr/>
        </p:nvSpPr>
        <p:spPr bwMode="auto">
          <a:xfrm>
            <a:off x="4953000" y="4191000"/>
            <a:ext cx="2362200" cy="609600"/>
          </a:xfrm>
          <a:prstGeom prst="ellipse">
            <a:avLst/>
          </a:prstGeom>
          <a:noFill/>
          <a:ln w="222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9" name="Oval 15"/>
          <p:cNvSpPr>
            <a:spLocks noChangeArrowheads="1"/>
          </p:cNvSpPr>
          <p:nvPr/>
        </p:nvSpPr>
        <p:spPr bwMode="auto">
          <a:xfrm>
            <a:off x="1219200" y="5486400"/>
            <a:ext cx="3200400" cy="685800"/>
          </a:xfrm>
          <a:prstGeom prst="ellipse">
            <a:avLst/>
          </a:prstGeom>
          <a:noFill/>
          <a:ln w="222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8560" name="AutoShape 16"/>
          <p:cNvCxnSpPr>
            <a:cxnSpLocks noChangeShapeType="1"/>
            <a:stCxn id="108558" idx="4"/>
          </p:cNvCxnSpPr>
          <p:nvPr/>
        </p:nvCxnSpPr>
        <p:spPr bwMode="auto">
          <a:xfrm rot="5400000">
            <a:off x="4691856" y="4234657"/>
            <a:ext cx="865187" cy="2019300"/>
          </a:xfrm>
          <a:prstGeom prst="curvedConnector2">
            <a:avLst/>
          </a:prstGeom>
          <a:noFill/>
          <a:ln w="952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p:cTn id="7" dur="500" fill="hold"/>
                                        <p:tgtEl>
                                          <p:spTgt spid="108546"/>
                                        </p:tgtEl>
                                        <p:attrNameLst>
                                          <p:attrName>ppt_x</p:attrName>
                                        </p:attrNameLst>
                                      </p:cBhvr>
                                      <p:tavLst>
                                        <p:tav tm="0">
                                          <p:val>
                                            <p:strVal val="#ppt_x"/>
                                          </p:val>
                                        </p:tav>
                                        <p:tav tm="100000">
                                          <p:val>
                                            <p:strVal val="#ppt_x"/>
                                          </p:val>
                                        </p:tav>
                                      </p:tavLst>
                                    </p:anim>
                                    <p:anim calcmode="lin" valueType="num">
                                      <p:cBhvr>
                                        <p:cTn id="8" dur="500" fill="hold"/>
                                        <p:tgtEl>
                                          <p:spTgt spid="108546"/>
                                        </p:tgtEl>
                                        <p:attrNameLst>
                                          <p:attrName>ppt_y</p:attrName>
                                        </p:attrNameLst>
                                      </p:cBhvr>
                                      <p:tavLst>
                                        <p:tav tm="0">
                                          <p:val>
                                            <p:strVal val="#ppt_y-#ppt_h/2"/>
                                          </p:val>
                                        </p:tav>
                                        <p:tav tm="100000">
                                          <p:val>
                                            <p:strVal val="#ppt_y"/>
                                          </p:val>
                                        </p:tav>
                                      </p:tavLst>
                                    </p:anim>
                                    <p:anim calcmode="lin" valueType="num">
                                      <p:cBhvr>
                                        <p:cTn id="9" dur="500" fill="hold"/>
                                        <p:tgtEl>
                                          <p:spTgt spid="108546"/>
                                        </p:tgtEl>
                                        <p:attrNameLst>
                                          <p:attrName>ppt_w</p:attrName>
                                        </p:attrNameLst>
                                      </p:cBhvr>
                                      <p:tavLst>
                                        <p:tav tm="0">
                                          <p:val>
                                            <p:strVal val="#ppt_w"/>
                                          </p:val>
                                        </p:tav>
                                        <p:tav tm="100000">
                                          <p:val>
                                            <p:strVal val="#ppt_w"/>
                                          </p:val>
                                        </p:tav>
                                      </p:tavLst>
                                    </p:anim>
                                    <p:anim calcmode="lin" valueType="num">
                                      <p:cBhvr>
                                        <p:cTn id="10" dur="500" fill="hold"/>
                                        <p:tgtEl>
                                          <p:spTgt spid="10854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11" fill="hold" nodeType="afterGroup">
                            <p:stCondLst>
                              <p:cond delay="500"/>
                            </p:stCondLst>
                            <p:childTnLst>
                              <p:par>
                                <p:cTn id="12" presetID="23" presetClass="entr" presetSubtype="16" fill="hold" grpId="0" nodeType="afterEffect">
                                  <p:stCondLst>
                                    <p:cond delay="2000"/>
                                  </p:stCondLst>
                                  <p:childTnLst>
                                    <p:set>
                                      <p:cBhvr>
                                        <p:cTn id="13" dur="1" fill="hold">
                                          <p:stCondLst>
                                            <p:cond delay="0"/>
                                          </p:stCondLst>
                                        </p:cTn>
                                        <p:tgtEl>
                                          <p:spTgt spid="108547"/>
                                        </p:tgtEl>
                                        <p:attrNameLst>
                                          <p:attrName>style.visibility</p:attrName>
                                        </p:attrNameLst>
                                      </p:cBhvr>
                                      <p:to>
                                        <p:strVal val="visible"/>
                                      </p:to>
                                    </p:set>
                                    <p:anim calcmode="lin" valueType="num">
                                      <p:cBhvr>
                                        <p:cTn id="14" dur="500" fill="hold"/>
                                        <p:tgtEl>
                                          <p:spTgt spid="108547"/>
                                        </p:tgtEl>
                                        <p:attrNameLst>
                                          <p:attrName>ppt_w</p:attrName>
                                        </p:attrNameLst>
                                      </p:cBhvr>
                                      <p:tavLst>
                                        <p:tav tm="0">
                                          <p:val>
                                            <p:fltVal val="0"/>
                                          </p:val>
                                        </p:tav>
                                        <p:tav tm="100000">
                                          <p:val>
                                            <p:strVal val="#ppt_w"/>
                                          </p:val>
                                        </p:tav>
                                      </p:tavLst>
                                    </p:anim>
                                    <p:anim calcmode="lin" valueType="num">
                                      <p:cBhvr>
                                        <p:cTn id="15" dur="500" fill="hold"/>
                                        <p:tgtEl>
                                          <p:spTgt spid="10854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4"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108548"/>
                                        </p:tgtEl>
                                        <p:attrNameLst>
                                          <p:attrName>style.visibility</p:attrName>
                                        </p:attrNameLst>
                                      </p:cBhvr>
                                      <p:to>
                                        <p:strVal val="visible"/>
                                      </p:to>
                                    </p:set>
                                    <p:anim calcmode="lin" valueType="num">
                                      <p:cBhvr>
                                        <p:cTn id="20" dur="500" fill="hold"/>
                                        <p:tgtEl>
                                          <p:spTgt spid="108548"/>
                                        </p:tgtEl>
                                        <p:attrNameLst>
                                          <p:attrName>ppt_x</p:attrName>
                                        </p:attrNameLst>
                                      </p:cBhvr>
                                      <p:tavLst>
                                        <p:tav tm="0">
                                          <p:val>
                                            <p:strVal val="#ppt_x"/>
                                          </p:val>
                                        </p:tav>
                                        <p:tav tm="100000">
                                          <p:val>
                                            <p:strVal val="#ppt_x"/>
                                          </p:val>
                                        </p:tav>
                                      </p:tavLst>
                                    </p:anim>
                                    <p:anim calcmode="lin" valueType="num">
                                      <p:cBhvr>
                                        <p:cTn id="21" dur="500" fill="hold"/>
                                        <p:tgtEl>
                                          <p:spTgt spid="108548"/>
                                        </p:tgtEl>
                                        <p:attrNameLst>
                                          <p:attrName>ppt_y</p:attrName>
                                        </p:attrNameLst>
                                      </p:cBhvr>
                                      <p:tavLst>
                                        <p:tav tm="0">
                                          <p:val>
                                            <p:strVal val="#ppt_y+#ppt_h/2"/>
                                          </p:val>
                                        </p:tav>
                                        <p:tav tm="100000">
                                          <p:val>
                                            <p:strVal val="#ppt_y"/>
                                          </p:val>
                                        </p:tav>
                                      </p:tavLst>
                                    </p:anim>
                                    <p:anim calcmode="lin" valueType="num">
                                      <p:cBhvr>
                                        <p:cTn id="22" dur="500" fill="hold"/>
                                        <p:tgtEl>
                                          <p:spTgt spid="108548"/>
                                        </p:tgtEl>
                                        <p:attrNameLst>
                                          <p:attrName>ppt_w</p:attrName>
                                        </p:attrNameLst>
                                      </p:cBhvr>
                                      <p:tavLst>
                                        <p:tav tm="0">
                                          <p:val>
                                            <p:strVal val="#ppt_w"/>
                                          </p:val>
                                        </p:tav>
                                        <p:tav tm="100000">
                                          <p:val>
                                            <p:strVal val="#ppt_w"/>
                                          </p:val>
                                        </p:tav>
                                      </p:tavLst>
                                    </p:anim>
                                    <p:anim calcmode="lin" valueType="num">
                                      <p:cBhvr>
                                        <p:cTn id="23" dur="500" fill="hold"/>
                                        <p:tgtEl>
                                          <p:spTgt spid="1085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3" name="cashreg.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08549"/>
                                        </p:tgtEl>
                                        <p:attrNameLst>
                                          <p:attrName>style.visibility</p:attrName>
                                        </p:attrNameLst>
                                      </p:cBhvr>
                                      <p:to>
                                        <p:strVal val="visible"/>
                                      </p:to>
                                    </p:set>
                                    <p:anim calcmode="lin" valueType="num">
                                      <p:cBhvr>
                                        <p:cTn id="28" dur="500" fill="hold"/>
                                        <p:tgtEl>
                                          <p:spTgt spid="108549"/>
                                        </p:tgtEl>
                                        <p:attrNameLst>
                                          <p:attrName>ppt_w</p:attrName>
                                        </p:attrNameLst>
                                      </p:cBhvr>
                                      <p:tavLst>
                                        <p:tav tm="0">
                                          <p:val>
                                            <p:fltVal val="0"/>
                                          </p:val>
                                        </p:tav>
                                        <p:tav tm="100000">
                                          <p:val>
                                            <p:strVal val="#ppt_w"/>
                                          </p:val>
                                        </p:tav>
                                      </p:tavLst>
                                    </p:anim>
                                    <p:anim calcmode="lin" valueType="num">
                                      <p:cBhvr>
                                        <p:cTn id="29" dur="500" fill="hold"/>
                                        <p:tgtEl>
                                          <p:spTgt spid="10854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08550"/>
                                        </p:tgtEl>
                                        <p:attrNameLst>
                                          <p:attrName>style.visibility</p:attrName>
                                        </p:attrNameLst>
                                      </p:cBhvr>
                                      <p:to>
                                        <p:strVal val="visible"/>
                                      </p:to>
                                    </p:set>
                                    <p:anim calcmode="lin" valueType="num">
                                      <p:cBhvr>
                                        <p:cTn id="34" dur="500" fill="hold"/>
                                        <p:tgtEl>
                                          <p:spTgt spid="108550"/>
                                        </p:tgtEl>
                                        <p:attrNameLst>
                                          <p:attrName>ppt_w</p:attrName>
                                        </p:attrNameLst>
                                      </p:cBhvr>
                                      <p:tavLst>
                                        <p:tav tm="0">
                                          <p:val>
                                            <p:fltVal val="0"/>
                                          </p:val>
                                        </p:tav>
                                        <p:tav tm="100000">
                                          <p:val>
                                            <p:strVal val="#ppt_w"/>
                                          </p:val>
                                        </p:tav>
                                      </p:tavLst>
                                    </p:anim>
                                    <p:anim calcmode="lin" valueType="num">
                                      <p:cBhvr>
                                        <p:cTn id="35" dur="500" fill="hold"/>
                                        <p:tgtEl>
                                          <p:spTgt spid="1085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08551"/>
                                        </p:tgtEl>
                                        <p:attrNameLst>
                                          <p:attrName>style.visibility</p:attrName>
                                        </p:attrNameLst>
                                      </p:cBhvr>
                                      <p:to>
                                        <p:strVal val="visible"/>
                                      </p:to>
                                    </p:set>
                                    <p:anim calcmode="lin" valueType="num">
                                      <p:cBhvr>
                                        <p:cTn id="40" dur="500" fill="hold"/>
                                        <p:tgtEl>
                                          <p:spTgt spid="108551"/>
                                        </p:tgtEl>
                                        <p:attrNameLst>
                                          <p:attrName>ppt_w</p:attrName>
                                        </p:attrNameLst>
                                      </p:cBhvr>
                                      <p:tavLst>
                                        <p:tav tm="0">
                                          <p:val>
                                            <p:fltVal val="0"/>
                                          </p:val>
                                        </p:tav>
                                        <p:tav tm="100000">
                                          <p:val>
                                            <p:strVal val="#ppt_w"/>
                                          </p:val>
                                        </p:tav>
                                      </p:tavLst>
                                    </p:anim>
                                    <p:anim calcmode="lin" valueType="num">
                                      <p:cBhvr>
                                        <p:cTn id="41" dur="500" fill="hold"/>
                                        <p:tgtEl>
                                          <p:spTgt spid="1085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4"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108552"/>
                                        </p:tgtEl>
                                        <p:attrNameLst>
                                          <p:attrName>style.visibility</p:attrName>
                                        </p:attrNameLst>
                                      </p:cBhvr>
                                      <p:to>
                                        <p:strVal val="visible"/>
                                      </p:to>
                                    </p:set>
                                    <p:anim calcmode="lin" valueType="num">
                                      <p:cBhvr>
                                        <p:cTn id="46" dur="500" fill="hold"/>
                                        <p:tgtEl>
                                          <p:spTgt spid="108552"/>
                                        </p:tgtEl>
                                        <p:attrNameLst>
                                          <p:attrName>ppt_w</p:attrName>
                                        </p:attrNameLst>
                                      </p:cBhvr>
                                      <p:tavLst>
                                        <p:tav tm="0">
                                          <p:val>
                                            <p:fltVal val="0"/>
                                          </p:val>
                                        </p:tav>
                                        <p:tav tm="100000">
                                          <p:val>
                                            <p:strVal val="#ppt_w"/>
                                          </p:val>
                                        </p:tav>
                                      </p:tavLst>
                                    </p:anim>
                                    <p:anim calcmode="lin" valueType="num">
                                      <p:cBhvr>
                                        <p:cTn id="47" dur="500" fill="hold"/>
                                        <p:tgtEl>
                                          <p:spTgt spid="1085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108553"/>
                                        </p:tgtEl>
                                        <p:attrNameLst>
                                          <p:attrName>style.visibility</p:attrName>
                                        </p:attrNameLst>
                                      </p:cBhvr>
                                      <p:to>
                                        <p:strVal val="visible"/>
                                      </p:to>
                                    </p:set>
                                    <p:anim calcmode="lin" valueType="num">
                                      <p:cBhvr>
                                        <p:cTn id="52" dur="500" fill="hold"/>
                                        <p:tgtEl>
                                          <p:spTgt spid="108553"/>
                                        </p:tgtEl>
                                        <p:attrNameLst>
                                          <p:attrName>ppt_w</p:attrName>
                                        </p:attrNameLst>
                                      </p:cBhvr>
                                      <p:tavLst>
                                        <p:tav tm="0">
                                          <p:val>
                                            <p:fltVal val="0"/>
                                          </p:val>
                                        </p:tav>
                                        <p:tav tm="100000">
                                          <p:val>
                                            <p:strVal val="#ppt_w"/>
                                          </p:val>
                                        </p:tav>
                                      </p:tavLst>
                                    </p:anim>
                                    <p:anim calcmode="lin" valueType="num">
                                      <p:cBhvr>
                                        <p:cTn id="53" dur="500" fill="hold"/>
                                        <p:tgtEl>
                                          <p:spTgt spid="10855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108558"/>
                                        </p:tgtEl>
                                        <p:attrNameLst>
                                          <p:attrName>style.visibility</p:attrName>
                                        </p:attrNameLst>
                                      </p:cBhvr>
                                      <p:to>
                                        <p:strVal val="visible"/>
                                      </p:to>
                                    </p:set>
                                    <p:anim calcmode="lin" valueType="num">
                                      <p:cBhvr>
                                        <p:cTn id="58" dur="500" fill="hold"/>
                                        <p:tgtEl>
                                          <p:spTgt spid="108558"/>
                                        </p:tgtEl>
                                        <p:attrNameLst>
                                          <p:attrName>ppt_w</p:attrName>
                                        </p:attrNameLst>
                                      </p:cBhvr>
                                      <p:tavLst>
                                        <p:tav tm="0">
                                          <p:val>
                                            <p:fltVal val="0"/>
                                          </p:val>
                                        </p:tav>
                                        <p:tav tm="100000">
                                          <p:val>
                                            <p:strVal val="#ppt_w"/>
                                          </p:val>
                                        </p:tav>
                                      </p:tavLst>
                                    </p:anim>
                                    <p:anim calcmode="lin" valueType="num">
                                      <p:cBhvr>
                                        <p:cTn id="59" dur="500" fill="hold"/>
                                        <p:tgtEl>
                                          <p:spTgt spid="1085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5" name="whoosh.wav"/>
                                        </p:tgtEl>
                                      </p:cMediaNode>
                                    </p:audio>
                                  </p:subTnLst>
                                </p:cTn>
                              </p:par>
                            </p:childTnLst>
                          </p:cTn>
                        </p:par>
                        <p:par>
                          <p:cTn id="60" fill="hold" nodeType="afterGroup">
                            <p:stCondLst>
                              <p:cond delay="500"/>
                            </p:stCondLst>
                            <p:childTnLst>
                              <p:par>
                                <p:cTn id="61" presetID="17" presetClass="entr" presetSubtype="2" fill="hold" nodeType="afterEffect">
                                  <p:stCondLst>
                                    <p:cond delay="0"/>
                                  </p:stCondLst>
                                  <p:childTnLst>
                                    <p:set>
                                      <p:cBhvr>
                                        <p:cTn id="62" dur="1" fill="hold">
                                          <p:stCondLst>
                                            <p:cond delay="0"/>
                                          </p:stCondLst>
                                        </p:cTn>
                                        <p:tgtEl>
                                          <p:spTgt spid="108560"/>
                                        </p:tgtEl>
                                        <p:attrNameLst>
                                          <p:attrName>style.visibility</p:attrName>
                                        </p:attrNameLst>
                                      </p:cBhvr>
                                      <p:to>
                                        <p:strVal val="visible"/>
                                      </p:to>
                                    </p:set>
                                    <p:anim calcmode="lin" valueType="num">
                                      <p:cBhvr>
                                        <p:cTn id="63" dur="500" fill="hold"/>
                                        <p:tgtEl>
                                          <p:spTgt spid="108560"/>
                                        </p:tgtEl>
                                        <p:attrNameLst>
                                          <p:attrName>ppt_x</p:attrName>
                                        </p:attrNameLst>
                                      </p:cBhvr>
                                      <p:tavLst>
                                        <p:tav tm="0">
                                          <p:val>
                                            <p:strVal val="#ppt_x+#ppt_w/2"/>
                                          </p:val>
                                        </p:tav>
                                        <p:tav tm="100000">
                                          <p:val>
                                            <p:strVal val="#ppt_x"/>
                                          </p:val>
                                        </p:tav>
                                      </p:tavLst>
                                    </p:anim>
                                    <p:anim calcmode="lin" valueType="num">
                                      <p:cBhvr>
                                        <p:cTn id="64" dur="500" fill="hold"/>
                                        <p:tgtEl>
                                          <p:spTgt spid="108560"/>
                                        </p:tgtEl>
                                        <p:attrNameLst>
                                          <p:attrName>ppt_y</p:attrName>
                                        </p:attrNameLst>
                                      </p:cBhvr>
                                      <p:tavLst>
                                        <p:tav tm="0">
                                          <p:val>
                                            <p:strVal val="#ppt_y"/>
                                          </p:val>
                                        </p:tav>
                                        <p:tav tm="100000">
                                          <p:val>
                                            <p:strVal val="#ppt_y"/>
                                          </p:val>
                                        </p:tav>
                                      </p:tavLst>
                                    </p:anim>
                                    <p:anim calcmode="lin" valueType="num">
                                      <p:cBhvr>
                                        <p:cTn id="65" dur="500" fill="hold"/>
                                        <p:tgtEl>
                                          <p:spTgt spid="108560"/>
                                        </p:tgtEl>
                                        <p:attrNameLst>
                                          <p:attrName>ppt_w</p:attrName>
                                        </p:attrNameLst>
                                      </p:cBhvr>
                                      <p:tavLst>
                                        <p:tav tm="0">
                                          <p:val>
                                            <p:fltVal val="0"/>
                                          </p:val>
                                        </p:tav>
                                        <p:tav tm="100000">
                                          <p:val>
                                            <p:strVal val="#ppt_w"/>
                                          </p:val>
                                        </p:tav>
                                      </p:tavLst>
                                    </p:anim>
                                    <p:anim calcmode="lin" valueType="num">
                                      <p:cBhvr>
                                        <p:cTn id="66" dur="500" fill="hold"/>
                                        <p:tgtEl>
                                          <p:spTgt spid="10856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5" name="whoosh.wav"/>
                                        </p:tgtEl>
                                      </p:cMediaNode>
                                    </p:audio>
                                  </p:subTnLst>
                                </p:cTn>
                              </p:par>
                            </p:childTnLst>
                          </p:cTn>
                        </p:par>
                        <p:par>
                          <p:cTn id="67" fill="hold" nodeType="afterGroup">
                            <p:stCondLst>
                              <p:cond delay="1000"/>
                            </p:stCondLst>
                            <p:childTnLst>
                              <p:par>
                                <p:cTn id="68" presetID="23" presetClass="entr" presetSubtype="16" fill="hold" grpId="0" nodeType="afterEffect">
                                  <p:stCondLst>
                                    <p:cond delay="0"/>
                                  </p:stCondLst>
                                  <p:childTnLst>
                                    <p:set>
                                      <p:cBhvr>
                                        <p:cTn id="69" dur="1" fill="hold">
                                          <p:stCondLst>
                                            <p:cond delay="0"/>
                                          </p:stCondLst>
                                        </p:cTn>
                                        <p:tgtEl>
                                          <p:spTgt spid="108559"/>
                                        </p:tgtEl>
                                        <p:attrNameLst>
                                          <p:attrName>style.visibility</p:attrName>
                                        </p:attrNameLst>
                                      </p:cBhvr>
                                      <p:to>
                                        <p:strVal val="visible"/>
                                      </p:to>
                                    </p:set>
                                    <p:anim calcmode="lin" valueType="num">
                                      <p:cBhvr>
                                        <p:cTn id="70" dur="500" fill="hold"/>
                                        <p:tgtEl>
                                          <p:spTgt spid="108559"/>
                                        </p:tgtEl>
                                        <p:attrNameLst>
                                          <p:attrName>ppt_w</p:attrName>
                                        </p:attrNameLst>
                                      </p:cBhvr>
                                      <p:tavLst>
                                        <p:tav tm="0">
                                          <p:val>
                                            <p:fltVal val="0"/>
                                          </p:val>
                                        </p:tav>
                                        <p:tav tm="100000">
                                          <p:val>
                                            <p:strVal val="#ppt_w"/>
                                          </p:val>
                                        </p:tav>
                                      </p:tavLst>
                                    </p:anim>
                                    <p:anim calcmode="lin" valueType="num">
                                      <p:cBhvr>
                                        <p:cTn id="71" dur="500" fill="hold"/>
                                        <p:tgtEl>
                                          <p:spTgt spid="10855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8"/>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autoUpdateAnimBg="0"/>
      <p:bldP spid="108547" grpId="0" autoUpdateAnimBg="0"/>
      <p:bldP spid="108548" grpId="0" autoUpdateAnimBg="0"/>
      <p:bldP spid="108549" grpId="0" autoUpdateAnimBg="0"/>
      <p:bldP spid="108550" grpId="0" autoUpdateAnimBg="0"/>
      <p:bldP spid="108551" grpId="0" autoUpdateAnimBg="0"/>
      <p:bldP spid="108552" grpId="0" autoUpdateAnimBg="0"/>
      <p:bldP spid="108558" grpId="0" animBg="1"/>
      <p:bldP spid="10855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Group 2"/>
          <p:cNvGrpSpPr>
            <a:grpSpLocks/>
          </p:cNvGrpSpPr>
          <p:nvPr/>
        </p:nvGrpSpPr>
        <p:grpSpPr bwMode="auto">
          <a:xfrm>
            <a:off x="152400" y="228600"/>
            <a:ext cx="7391400" cy="844550"/>
            <a:chOff x="432" y="1008"/>
            <a:chExt cx="4656" cy="532"/>
          </a:xfrm>
        </p:grpSpPr>
        <p:pic>
          <p:nvPicPr>
            <p:cNvPr id="109571" name="Picture 3" descr="BD00028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008"/>
              <a:ext cx="543" cy="532"/>
            </a:xfrm>
            <a:prstGeom prst="rect">
              <a:avLst/>
            </a:prstGeom>
            <a:noFill/>
            <a:extLst>
              <a:ext uri="{909E8E84-426E-40DD-AFC4-6F175D3DCCD1}">
                <a14:hiddenFill xmlns:a14="http://schemas.microsoft.com/office/drawing/2010/main">
                  <a:solidFill>
                    <a:srgbClr val="FFFFFF"/>
                  </a:solidFill>
                </a14:hiddenFill>
              </a:ext>
            </a:extLst>
          </p:spPr>
        </p:pic>
        <p:sp>
          <p:nvSpPr>
            <p:cNvPr id="109572" name="Text Box 4"/>
            <p:cNvSpPr txBox="1">
              <a:spLocks noChangeArrowheads="1"/>
            </p:cNvSpPr>
            <p:nvPr/>
          </p:nvSpPr>
          <p:spPr bwMode="auto">
            <a:xfrm>
              <a:off x="960" y="1152"/>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 g(x+y)=g(x)+g(y)</a:t>
              </a:r>
              <a:r>
                <a:rPr lang="zh-CN" altLang="en-US" b="1">
                  <a:solidFill>
                    <a:srgbClr val="FF3300"/>
                  </a:solidFill>
                </a:rPr>
                <a:t>的连续函数有怎样的性质</a:t>
              </a:r>
            </a:p>
          </p:txBody>
        </p:sp>
      </p:grpSp>
      <p:sp>
        <p:nvSpPr>
          <p:cNvPr id="109573" name="Rectangle 5"/>
          <p:cNvSpPr>
            <a:spLocks noChangeArrowheads="1"/>
          </p:cNvSpPr>
          <p:nvPr/>
        </p:nvSpPr>
        <p:spPr bwMode="auto">
          <a:xfrm>
            <a:off x="304800" y="1066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t>首先，由</a:t>
            </a:r>
            <a:r>
              <a:rPr kumimoji="1" lang="en-US" altLang="zh-CN" b="1"/>
              <a:t>g(0)=g(0+0)=2g(0)</a:t>
            </a:r>
            <a:r>
              <a:rPr kumimoji="1" lang="zh-CN" altLang="en-US" b="1"/>
              <a:t>得出</a:t>
            </a:r>
            <a:r>
              <a:rPr kumimoji="1" lang="en-US" altLang="zh-CN" b="1"/>
              <a:t>g(0)=0</a:t>
            </a:r>
            <a:r>
              <a:rPr kumimoji="1" lang="zh-CN" altLang="en-US" b="1"/>
              <a:t>或</a:t>
            </a:r>
            <a:r>
              <a:rPr kumimoji="1" lang="en-US" altLang="zh-CN" b="1"/>
              <a:t>g(0)=∞</a:t>
            </a:r>
            <a:r>
              <a:rPr kumimoji="1" lang="zh-CN" altLang="en-US" b="1"/>
              <a:t>。</a:t>
            </a:r>
          </a:p>
          <a:p>
            <a:r>
              <a:rPr kumimoji="1" lang="zh-CN" altLang="en-US" b="1"/>
              <a:t>          但由公理</a:t>
            </a:r>
            <a:r>
              <a:rPr kumimoji="1" lang="en-US" altLang="zh-CN" b="1"/>
              <a:t>4</a:t>
            </a:r>
            <a:r>
              <a:rPr kumimoji="1" lang="zh-CN" altLang="en-US" b="1"/>
              <a:t>，后式不能成立，故必有</a:t>
            </a:r>
            <a:r>
              <a:rPr kumimoji="1" lang="en-US" altLang="zh-CN" b="1">
                <a:solidFill>
                  <a:srgbClr val="008000"/>
                </a:solidFill>
              </a:rPr>
              <a:t>g(0)=0</a:t>
            </a:r>
            <a:r>
              <a:rPr kumimoji="1" lang="zh-CN" altLang="en-US" b="1"/>
              <a:t>。 </a:t>
            </a:r>
          </a:p>
        </p:txBody>
      </p:sp>
      <p:grpSp>
        <p:nvGrpSpPr>
          <p:cNvPr id="109574" name="Group 6"/>
          <p:cNvGrpSpPr>
            <a:grpSpLocks/>
          </p:cNvGrpSpPr>
          <p:nvPr/>
        </p:nvGrpSpPr>
        <p:grpSpPr bwMode="auto">
          <a:xfrm>
            <a:off x="990600" y="1905000"/>
            <a:ext cx="7924800" cy="1917700"/>
            <a:chOff x="624" y="1152"/>
            <a:chExt cx="4992" cy="1208"/>
          </a:xfrm>
        </p:grpSpPr>
        <p:sp>
          <p:nvSpPr>
            <p:cNvPr id="109575" name="Rectangle 7"/>
            <p:cNvSpPr>
              <a:spLocks noChangeArrowheads="1"/>
            </p:cNvSpPr>
            <p:nvPr/>
          </p:nvSpPr>
          <p:spPr bwMode="auto">
            <a:xfrm>
              <a:off x="624" y="1152"/>
              <a:ext cx="499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记</a:t>
              </a:r>
              <a:r>
                <a:rPr kumimoji="1" lang="en-US" altLang="zh-CN" b="1">
                  <a:solidFill>
                    <a:srgbClr val="008000"/>
                  </a:solidFill>
                </a:rPr>
                <a:t>g(1)=C</a:t>
              </a:r>
              <a:r>
                <a:rPr kumimoji="1" lang="zh-CN" altLang="en-US" b="1"/>
                <a:t>，容易求得</a:t>
              </a:r>
              <a:r>
                <a:rPr kumimoji="1" lang="en-US" altLang="zh-CN" b="1"/>
                <a:t>g(2)=2C,g(3)=3C,…,</a:t>
              </a:r>
              <a:r>
                <a:rPr kumimoji="1" lang="zh-CN" altLang="en-US" b="1"/>
                <a:t>一般地，</a:t>
              </a:r>
            </a:p>
            <a:p>
              <a:r>
                <a:rPr kumimoji="1" lang="zh-CN" altLang="en-US" b="1"/>
                <a:t> 有</a:t>
              </a:r>
              <a:r>
                <a:rPr kumimoji="1" lang="en-US" altLang="zh-CN" b="1"/>
                <a:t>g(n)=nC</a:t>
              </a:r>
              <a:r>
                <a:rPr kumimoji="1" lang="zh-CN" altLang="en-US" b="1"/>
                <a:t>。进而</a:t>
              </a:r>
            </a:p>
            <a:p>
              <a:r>
                <a:rPr kumimoji="1" lang="zh-CN" altLang="en-US" b="1"/>
                <a:t>          </a:t>
              </a:r>
            </a:p>
            <a:p>
              <a:r>
                <a:rPr kumimoji="1" lang="zh-CN" altLang="en-US" b="1"/>
                <a:t>                                               ，</a:t>
              </a:r>
              <a:r>
                <a:rPr kumimoji="1" lang="zh-CN" altLang="en-US" b="1">
                  <a:latin typeface="楷体_GB2312" pitchFamily="49" charset="-122"/>
                </a:rPr>
                <a:t>可得</a:t>
              </a:r>
              <a:r>
                <a:rPr kumimoji="1" lang="zh-CN" altLang="en-US" b="1"/>
                <a:t>                              。</a:t>
              </a:r>
            </a:p>
            <a:p>
              <a:r>
                <a:rPr kumimoji="1" lang="zh-CN" altLang="en-US" b="1"/>
                <a:t> 于是对一切正有理数 </a:t>
              </a:r>
              <a:r>
                <a:rPr kumimoji="1" lang="en-US" altLang="zh-CN" b="1"/>
                <a:t>m/n</a:t>
              </a:r>
              <a:r>
                <a:rPr kumimoji="1" lang="zh-CN" altLang="en-US" b="1"/>
                <a:t>，</a:t>
              </a:r>
              <a:r>
                <a:rPr kumimoji="1" lang="en-US" altLang="zh-CN" b="1">
                  <a:solidFill>
                    <a:srgbClr val="008000"/>
                  </a:solidFill>
                </a:rPr>
                <a:t>g(m/n) =(m/n)C</a:t>
              </a:r>
              <a:r>
                <a:rPr kumimoji="1" lang="zh-CN" altLang="en-US" b="1"/>
                <a:t>。</a:t>
              </a:r>
            </a:p>
          </p:txBody>
        </p:sp>
        <p:graphicFrame>
          <p:nvGraphicFramePr>
            <p:cNvPr id="109576" name="Object 8"/>
            <p:cNvGraphicFramePr>
              <a:graphicFrameLocks noChangeAspect="1"/>
            </p:cNvGraphicFramePr>
            <p:nvPr/>
          </p:nvGraphicFramePr>
          <p:xfrm>
            <a:off x="720" y="1584"/>
            <a:ext cx="2256" cy="576"/>
          </p:xfrm>
          <a:graphic>
            <a:graphicData uri="http://schemas.openxmlformats.org/presentationml/2006/ole">
              <mc:AlternateContent xmlns:mc="http://schemas.openxmlformats.org/markup-compatibility/2006">
                <mc:Choice xmlns:v="urn:schemas-microsoft-com:vml" Requires="v">
                  <p:oleObj spid="_x0000_s109583" name="公式" r:id="rId8" imgW="1905000" imgH="431800" progId="Equation.3">
                    <p:embed/>
                  </p:oleObj>
                </mc:Choice>
                <mc:Fallback>
                  <p:oleObj name="公式" r:id="rId8" imgW="19050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 y="1584"/>
                          <a:ext cx="225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7" name="Object 9"/>
            <p:cNvGraphicFramePr>
              <a:graphicFrameLocks noChangeAspect="1"/>
            </p:cNvGraphicFramePr>
            <p:nvPr/>
          </p:nvGraphicFramePr>
          <p:xfrm>
            <a:off x="3600" y="1536"/>
            <a:ext cx="1344" cy="576"/>
          </p:xfrm>
          <a:graphic>
            <a:graphicData uri="http://schemas.openxmlformats.org/presentationml/2006/ole">
              <mc:AlternateContent xmlns:mc="http://schemas.openxmlformats.org/markup-compatibility/2006">
                <mc:Choice xmlns:v="urn:schemas-microsoft-com:vml" Requires="v">
                  <p:oleObj spid="_x0000_s109584" name="公式" r:id="rId10" imgW="927100" imgH="431800" progId="Equation.3">
                    <p:embed/>
                  </p:oleObj>
                </mc:Choice>
                <mc:Fallback>
                  <p:oleObj name="公式" r:id="rId10" imgW="9271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 y="1536"/>
                          <a:ext cx="134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9578" name="Rectangle 10"/>
          <p:cNvSpPr>
            <a:spLocks noChangeArrowheads="1"/>
          </p:cNvSpPr>
          <p:nvPr/>
        </p:nvSpPr>
        <p:spPr bwMode="auto">
          <a:xfrm>
            <a:off x="1066800" y="38862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由</a:t>
            </a:r>
            <a:r>
              <a:rPr kumimoji="1" lang="zh-CN" altLang="en-US" b="1">
                <a:solidFill>
                  <a:schemeClr val="accent2"/>
                </a:solidFill>
              </a:rPr>
              <a:t>连续性</a:t>
            </a:r>
            <a:r>
              <a:rPr kumimoji="1" lang="zh-CN" altLang="en-US" b="1"/>
              <a:t>可知：对一切非负实数</a:t>
            </a:r>
            <a:r>
              <a:rPr kumimoji="1" lang="en-US" altLang="zh-CN" b="1"/>
              <a:t>x</a:t>
            </a:r>
            <a:r>
              <a:rPr kumimoji="1" lang="zh-CN" altLang="en-US" b="1"/>
              <a:t>，有</a:t>
            </a:r>
            <a:r>
              <a:rPr kumimoji="1" lang="en-US" altLang="zh-CN" b="1">
                <a:solidFill>
                  <a:srgbClr val="008000"/>
                </a:solidFill>
              </a:rPr>
              <a:t>g(x)=Cx</a:t>
            </a:r>
            <a:r>
              <a:rPr kumimoji="1" lang="en-US" altLang="zh-CN">
                <a:ea typeface="宋体" pitchFamily="2" charset="-122"/>
              </a:rPr>
              <a:t> </a:t>
            </a:r>
          </a:p>
        </p:txBody>
      </p:sp>
      <p:sp>
        <p:nvSpPr>
          <p:cNvPr id="109579" name="Rectangle 11"/>
          <p:cNvSpPr>
            <a:spLocks noChangeArrowheads="1"/>
          </p:cNvSpPr>
          <p:nvPr/>
        </p:nvSpPr>
        <p:spPr bwMode="auto">
          <a:xfrm>
            <a:off x="1066800" y="44196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当</a:t>
            </a:r>
            <a:r>
              <a:rPr kumimoji="1" lang="en-US" altLang="zh-CN" b="1"/>
              <a:t>x</a:t>
            </a:r>
            <a:r>
              <a:rPr kumimoji="1" lang="zh-CN" altLang="en-US" b="1"/>
              <a:t>取负实数时，由</a:t>
            </a:r>
            <a:r>
              <a:rPr kumimoji="1" lang="en-US" altLang="zh-CN" b="1"/>
              <a:t>g(x)+g(</a:t>
            </a:r>
            <a:r>
              <a:rPr kumimoji="1" lang="zh-CN" altLang="en-US" b="1"/>
              <a:t>－</a:t>
            </a:r>
            <a:r>
              <a:rPr kumimoji="1" lang="en-US" altLang="zh-CN" b="1"/>
              <a:t>x)=g(0)=0</a:t>
            </a:r>
            <a:r>
              <a:rPr kumimoji="1" lang="zh-CN" altLang="en-US" b="1"/>
              <a:t>，可得</a:t>
            </a:r>
          </a:p>
          <a:p>
            <a:r>
              <a:rPr kumimoji="1" lang="zh-CN" altLang="en-US" b="1"/>
              <a:t>出</a:t>
            </a:r>
            <a:r>
              <a:rPr kumimoji="1" lang="en-US" altLang="zh-CN" b="1"/>
              <a:t>g(x)=―g(―x)=cx</a:t>
            </a:r>
            <a:r>
              <a:rPr kumimoji="1" lang="zh-CN" altLang="en-US" b="1"/>
              <a:t>也成立，从而</a:t>
            </a:r>
            <a:r>
              <a:rPr kumimoji="1" lang="zh-CN" altLang="en-US" b="1">
                <a:solidFill>
                  <a:srgbClr val="008000"/>
                </a:solidFill>
              </a:rPr>
              <a:t>对一切实数</a:t>
            </a:r>
            <a:r>
              <a:rPr kumimoji="1" lang="en-US" altLang="zh-CN" b="1">
                <a:solidFill>
                  <a:srgbClr val="008000"/>
                </a:solidFill>
              </a:rPr>
              <a:t>x</a:t>
            </a:r>
            <a:r>
              <a:rPr kumimoji="1" lang="zh-CN" altLang="en-US" b="1">
                <a:solidFill>
                  <a:srgbClr val="008000"/>
                </a:solidFill>
              </a:rPr>
              <a:t>，</a:t>
            </a:r>
            <a:r>
              <a:rPr kumimoji="1" lang="en-US" altLang="zh-CN" b="1">
                <a:solidFill>
                  <a:srgbClr val="008000"/>
                </a:solidFill>
              </a:rPr>
              <a:t>g(x)=Cx</a:t>
            </a:r>
            <a:r>
              <a:rPr kumimoji="1" lang="en-US" altLang="zh-CN" b="1"/>
              <a:t>,</a:t>
            </a:r>
          </a:p>
          <a:p>
            <a:r>
              <a:rPr kumimoji="1" lang="en-US" altLang="zh-CN" b="1"/>
              <a:t> </a:t>
            </a:r>
            <a:r>
              <a:rPr kumimoji="1" lang="zh-CN" altLang="en-US" b="1"/>
              <a:t>故</a:t>
            </a:r>
            <a:r>
              <a:rPr kumimoji="1" lang="en-US" altLang="zh-CN" b="1">
                <a:solidFill>
                  <a:srgbClr val="008000"/>
                </a:solidFill>
              </a:rPr>
              <a:t>g(q)=Cq</a:t>
            </a:r>
            <a:r>
              <a:rPr kumimoji="1" lang="zh-CN" altLang="en-US" b="1"/>
              <a:t>。 </a:t>
            </a:r>
          </a:p>
        </p:txBody>
      </p:sp>
      <p:grpSp>
        <p:nvGrpSpPr>
          <p:cNvPr id="109580" name="Group 12"/>
          <p:cNvGrpSpPr>
            <a:grpSpLocks/>
          </p:cNvGrpSpPr>
          <p:nvPr/>
        </p:nvGrpSpPr>
        <p:grpSpPr bwMode="auto">
          <a:xfrm>
            <a:off x="533400" y="5638800"/>
            <a:ext cx="8382000" cy="1203325"/>
            <a:chOff x="336" y="3552"/>
            <a:chExt cx="5280" cy="758"/>
          </a:xfrm>
        </p:grpSpPr>
        <p:sp>
          <p:nvSpPr>
            <p:cNvPr id="109581" name="Rectangle 13"/>
            <p:cNvSpPr>
              <a:spLocks noChangeArrowheads="1"/>
            </p:cNvSpPr>
            <p:nvPr/>
          </p:nvSpPr>
          <p:spPr bwMode="auto">
            <a:xfrm>
              <a:off x="528" y="3552"/>
              <a:ext cx="3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b="1"/>
                <a:t>现作逆变换</a:t>
              </a:r>
              <a:r>
                <a:rPr kumimoji="1" lang="en-US" altLang="zh-CN" b="1"/>
                <a:t>q=</a:t>
              </a:r>
              <a:r>
                <a:rPr kumimoji="1" lang="zh-CN" altLang="en-US" b="1"/>
                <a:t>－</a:t>
              </a:r>
              <a:r>
                <a:rPr kumimoji="1" lang="en-US" altLang="zh-CN" b="1"/>
                <a:t>log</a:t>
              </a:r>
              <a:r>
                <a:rPr kumimoji="1" lang="en-US" altLang="zh-CN" b="1" baseline="-30000"/>
                <a:t>a</a:t>
              </a:r>
              <a:r>
                <a:rPr kumimoji="1" lang="en-US" altLang="zh-CN" b="1"/>
                <a:t>p</a:t>
              </a:r>
              <a:r>
                <a:rPr kumimoji="1" lang="zh-CN" altLang="en-US" b="1"/>
                <a:t>，</a:t>
              </a:r>
            </a:p>
          </p:txBody>
        </p:sp>
        <p:sp>
          <p:nvSpPr>
            <p:cNvPr id="109582" name="Rectangle 14"/>
            <p:cNvSpPr>
              <a:spLocks noChangeArrowheads="1"/>
            </p:cNvSpPr>
            <p:nvPr/>
          </p:nvSpPr>
          <p:spPr bwMode="auto">
            <a:xfrm>
              <a:off x="336" y="3792"/>
              <a:ext cx="52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en-US" altLang="zh-CN">
                  <a:ea typeface="宋体" pitchFamily="2" charset="-122"/>
                </a:rPr>
                <a:t>    </a:t>
              </a:r>
              <a:r>
                <a:rPr kumimoji="1" lang="zh-CN" altLang="en-US" b="1"/>
                <a:t>得</a:t>
              </a:r>
              <a:r>
                <a:rPr kumimoji="1" lang="en-US" altLang="zh-CN" b="1">
                  <a:solidFill>
                    <a:srgbClr val="008000"/>
                  </a:solidFill>
                </a:rPr>
                <a:t>I(M)=f(P)=</a:t>
              </a:r>
              <a:r>
                <a:rPr kumimoji="1" lang="zh-CN" altLang="en-US" b="1">
                  <a:solidFill>
                    <a:srgbClr val="008000"/>
                  </a:solidFill>
                </a:rPr>
                <a:t>－</a:t>
              </a:r>
              <a:r>
                <a:rPr kumimoji="1" lang="en-US" altLang="zh-CN" b="1">
                  <a:solidFill>
                    <a:srgbClr val="008000"/>
                  </a:solidFill>
                </a:rPr>
                <a:t>Clog</a:t>
              </a:r>
              <a:r>
                <a:rPr kumimoji="1" lang="en-US" altLang="zh-CN" b="1" baseline="-30000">
                  <a:solidFill>
                    <a:srgbClr val="008000"/>
                  </a:solidFill>
                </a:rPr>
                <a:t>a</a:t>
              </a:r>
              <a:r>
                <a:rPr kumimoji="1" lang="en-US" altLang="zh-CN" b="1">
                  <a:solidFill>
                    <a:srgbClr val="008000"/>
                  </a:solidFill>
                </a:rPr>
                <a:t>P</a:t>
              </a:r>
              <a:r>
                <a:rPr kumimoji="1" lang="en-US" altLang="zh-CN" b="1"/>
                <a:t>  </a:t>
              </a:r>
              <a:r>
                <a:rPr kumimoji="1" lang="zh-CN" altLang="en-US" b="1"/>
                <a:t>（</a:t>
              </a:r>
              <a:r>
                <a:rPr kumimoji="1" lang="en-US" altLang="zh-CN" b="1"/>
                <a:t>11.3</a:t>
              </a:r>
              <a:r>
                <a:rPr kumimoji="1" lang="zh-CN" altLang="en-US" b="1"/>
                <a:t>）  </a:t>
              </a:r>
            </a:p>
            <a:p>
              <a:pPr indent="266700" algn="just"/>
              <a:r>
                <a:rPr kumimoji="1" lang="zh-CN" altLang="en-US" b="1"/>
                <a:t>    </a:t>
              </a:r>
              <a:r>
                <a:rPr kumimoji="1" lang="zh-CN" altLang="en-US" b="1">
                  <a:solidFill>
                    <a:srgbClr val="FF0000"/>
                  </a:solidFill>
                </a:rPr>
                <a:t>证毕</a:t>
              </a:r>
              <a:r>
                <a:rPr kumimoji="1" lang="zh-CN" altLang="en-US" b="1"/>
                <a:t>。</a:t>
              </a:r>
              <a:r>
                <a:rPr kumimoji="1" lang="zh-CN" altLang="en-US">
                  <a:ea typeface="宋体" pitchFamily="2" charset="-122"/>
                </a:rPr>
                <a:t>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p:cTn id="7" dur="500" fill="hold"/>
                                        <p:tgtEl>
                                          <p:spTgt spid="109570"/>
                                        </p:tgtEl>
                                        <p:attrNameLst>
                                          <p:attrName>ppt_x</p:attrName>
                                        </p:attrNameLst>
                                      </p:cBhvr>
                                      <p:tavLst>
                                        <p:tav tm="0">
                                          <p:val>
                                            <p:strVal val="#ppt_x"/>
                                          </p:val>
                                        </p:tav>
                                        <p:tav tm="100000">
                                          <p:val>
                                            <p:strVal val="#ppt_x"/>
                                          </p:val>
                                        </p:tav>
                                      </p:tavLst>
                                    </p:anim>
                                    <p:anim calcmode="lin" valueType="num">
                                      <p:cBhvr>
                                        <p:cTn id="8" dur="500" fill="hold"/>
                                        <p:tgtEl>
                                          <p:spTgt spid="109570"/>
                                        </p:tgtEl>
                                        <p:attrNameLst>
                                          <p:attrName>ppt_y</p:attrName>
                                        </p:attrNameLst>
                                      </p:cBhvr>
                                      <p:tavLst>
                                        <p:tav tm="0">
                                          <p:val>
                                            <p:strVal val="#ppt_y+#ppt_h/2"/>
                                          </p:val>
                                        </p:tav>
                                        <p:tav tm="100000">
                                          <p:val>
                                            <p:strVal val="#ppt_y"/>
                                          </p:val>
                                        </p:tav>
                                      </p:tavLst>
                                    </p:anim>
                                    <p:anim calcmode="lin" valueType="num">
                                      <p:cBhvr>
                                        <p:cTn id="9" dur="500" fill="hold"/>
                                        <p:tgtEl>
                                          <p:spTgt spid="109570"/>
                                        </p:tgtEl>
                                        <p:attrNameLst>
                                          <p:attrName>ppt_w</p:attrName>
                                        </p:attrNameLst>
                                      </p:cBhvr>
                                      <p:tavLst>
                                        <p:tav tm="0">
                                          <p:val>
                                            <p:strVal val="#ppt_w"/>
                                          </p:val>
                                        </p:tav>
                                        <p:tav tm="100000">
                                          <p:val>
                                            <p:strVal val="#ppt_w"/>
                                          </p:val>
                                        </p:tav>
                                      </p:tavLst>
                                    </p:anim>
                                    <p:anim calcmode="lin" valueType="num">
                                      <p:cBhvr>
                                        <p:cTn id="10" dur="500" fill="hold"/>
                                        <p:tgtEl>
                                          <p:spTgt spid="10957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09573"/>
                                        </p:tgtEl>
                                        <p:attrNameLst>
                                          <p:attrName>style.visibility</p:attrName>
                                        </p:attrNameLst>
                                      </p:cBhvr>
                                      <p:to>
                                        <p:strVal val="visible"/>
                                      </p:to>
                                    </p:set>
                                    <p:anim calcmode="lin" valueType="num">
                                      <p:cBhvr>
                                        <p:cTn id="15" dur="500" fill="hold"/>
                                        <p:tgtEl>
                                          <p:spTgt spid="109573"/>
                                        </p:tgtEl>
                                        <p:attrNameLst>
                                          <p:attrName>ppt_w</p:attrName>
                                        </p:attrNameLst>
                                      </p:cBhvr>
                                      <p:tavLst>
                                        <p:tav tm="0">
                                          <p:val>
                                            <p:fltVal val="0"/>
                                          </p:val>
                                        </p:tav>
                                        <p:tav tm="100000">
                                          <p:val>
                                            <p:strVal val="#ppt_w"/>
                                          </p:val>
                                        </p:tav>
                                      </p:tavLst>
                                    </p:anim>
                                    <p:anim calcmode="lin" valueType="num">
                                      <p:cBhvr>
                                        <p:cTn id="16" dur="500" fill="hold"/>
                                        <p:tgtEl>
                                          <p:spTgt spid="10957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109574"/>
                                        </p:tgtEl>
                                        <p:attrNameLst>
                                          <p:attrName>style.visibility</p:attrName>
                                        </p:attrNameLst>
                                      </p:cBhvr>
                                      <p:to>
                                        <p:strVal val="visible"/>
                                      </p:to>
                                    </p:set>
                                    <p:anim calcmode="lin" valueType="num">
                                      <p:cBhvr>
                                        <p:cTn id="21" dur="500" fill="hold"/>
                                        <p:tgtEl>
                                          <p:spTgt spid="109574"/>
                                        </p:tgtEl>
                                        <p:attrNameLst>
                                          <p:attrName>ppt_w</p:attrName>
                                        </p:attrNameLst>
                                      </p:cBhvr>
                                      <p:tavLst>
                                        <p:tav tm="0">
                                          <p:val>
                                            <p:fltVal val="0"/>
                                          </p:val>
                                        </p:tav>
                                        <p:tav tm="100000">
                                          <p:val>
                                            <p:strVal val="#ppt_w"/>
                                          </p:val>
                                        </p:tav>
                                      </p:tavLst>
                                    </p:anim>
                                    <p:anim calcmode="lin" valueType="num">
                                      <p:cBhvr>
                                        <p:cTn id="22" dur="500" fill="hold"/>
                                        <p:tgtEl>
                                          <p:spTgt spid="1095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9578"/>
                                        </p:tgtEl>
                                        <p:attrNameLst>
                                          <p:attrName>style.visibility</p:attrName>
                                        </p:attrNameLst>
                                      </p:cBhvr>
                                      <p:to>
                                        <p:strVal val="visible"/>
                                      </p:to>
                                    </p:set>
                                    <p:anim calcmode="lin" valueType="num">
                                      <p:cBhvr additive="base">
                                        <p:cTn id="27" dur="500" fill="hold"/>
                                        <p:tgtEl>
                                          <p:spTgt spid="109578"/>
                                        </p:tgtEl>
                                        <p:attrNameLst>
                                          <p:attrName>ppt_x</p:attrName>
                                        </p:attrNameLst>
                                      </p:cBhvr>
                                      <p:tavLst>
                                        <p:tav tm="0">
                                          <p:val>
                                            <p:strVal val="0-#ppt_w/2"/>
                                          </p:val>
                                        </p:tav>
                                        <p:tav tm="100000">
                                          <p:val>
                                            <p:strVal val="#ppt_x"/>
                                          </p:val>
                                        </p:tav>
                                      </p:tavLst>
                                    </p:anim>
                                    <p:anim calcmode="lin" valueType="num">
                                      <p:cBhvr additive="base">
                                        <p:cTn id="28" dur="500" fill="hold"/>
                                        <p:tgtEl>
                                          <p:spTgt spid="1095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09579"/>
                                        </p:tgtEl>
                                        <p:attrNameLst>
                                          <p:attrName>style.visibility</p:attrName>
                                        </p:attrNameLst>
                                      </p:cBhvr>
                                      <p:to>
                                        <p:strVal val="visible"/>
                                      </p:to>
                                    </p:set>
                                    <p:anim calcmode="lin" valueType="num">
                                      <p:cBhvr>
                                        <p:cTn id="33" dur="500" fill="hold"/>
                                        <p:tgtEl>
                                          <p:spTgt spid="109579"/>
                                        </p:tgtEl>
                                        <p:attrNameLst>
                                          <p:attrName>ppt_w</p:attrName>
                                        </p:attrNameLst>
                                      </p:cBhvr>
                                      <p:tavLst>
                                        <p:tav tm="0">
                                          <p:val>
                                            <p:fltVal val="0"/>
                                          </p:val>
                                        </p:tav>
                                        <p:tav tm="100000">
                                          <p:val>
                                            <p:strVal val="#ppt_w"/>
                                          </p:val>
                                        </p:tav>
                                      </p:tavLst>
                                    </p:anim>
                                    <p:anim calcmode="lin" valueType="num">
                                      <p:cBhvr>
                                        <p:cTn id="34" dur="500" fill="hold"/>
                                        <p:tgtEl>
                                          <p:spTgt spid="10957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09580"/>
                                        </p:tgtEl>
                                        <p:attrNameLst>
                                          <p:attrName>style.visibility</p:attrName>
                                        </p:attrNameLst>
                                      </p:cBhvr>
                                      <p:to>
                                        <p:strVal val="visible"/>
                                      </p:to>
                                    </p:set>
                                    <p:anim calcmode="lin" valueType="num">
                                      <p:cBhvr additive="base">
                                        <p:cTn id="39" dur="500" fill="hold"/>
                                        <p:tgtEl>
                                          <p:spTgt spid="109580"/>
                                        </p:tgtEl>
                                        <p:attrNameLst>
                                          <p:attrName>ppt_x</p:attrName>
                                        </p:attrNameLst>
                                      </p:cBhvr>
                                      <p:tavLst>
                                        <p:tav tm="0">
                                          <p:val>
                                            <p:strVal val="#ppt_x"/>
                                          </p:val>
                                        </p:tav>
                                        <p:tav tm="100000">
                                          <p:val>
                                            <p:strVal val="#ppt_x"/>
                                          </p:val>
                                        </p:tav>
                                      </p:tavLst>
                                    </p:anim>
                                    <p:anim calcmode="lin" valueType="num">
                                      <p:cBhvr additive="base">
                                        <p:cTn id="40" dur="500" fill="hold"/>
                                        <p:tgtEl>
                                          <p:spTgt spid="1095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6"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utoUpdateAnimBg="0"/>
      <p:bldP spid="109578" grpId="0" autoUpdateAnimBg="0"/>
      <p:bldP spid="10957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09600" y="457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solidFill>
                  <a:srgbClr val="008000"/>
                </a:solidFill>
              </a:rPr>
              <a:t>命题</a:t>
            </a:r>
            <a:r>
              <a:rPr lang="en-US" altLang="zh-CN" sz="2000" b="1">
                <a:solidFill>
                  <a:srgbClr val="008000"/>
                </a:solidFill>
              </a:rPr>
              <a:t>11.2</a:t>
            </a:r>
            <a:r>
              <a:rPr lang="en-US" altLang="zh-CN" b="1"/>
              <a:t>  7</a:t>
            </a:r>
            <a:r>
              <a:rPr lang="zh-CN" altLang="en-US" b="1"/>
              <a:t>阶</a:t>
            </a:r>
            <a:r>
              <a:rPr lang="en-US" altLang="zh-CN" b="1"/>
              <a:t>2</a:t>
            </a:r>
            <a:r>
              <a:rPr lang="zh-CN" altLang="en-US" b="1"/>
              <a:t>色完全图至少含有</a:t>
            </a:r>
            <a:r>
              <a:rPr lang="en-US" altLang="zh-CN" b="1"/>
              <a:t>4</a:t>
            </a:r>
            <a:r>
              <a:rPr lang="zh-CN" altLang="en-US" b="1"/>
              <a:t>个</a:t>
            </a:r>
            <a:r>
              <a:rPr lang="en-US" altLang="zh-CN" b="1"/>
              <a:t>3</a:t>
            </a:r>
            <a:r>
              <a:rPr lang="zh-CN" altLang="en-US" b="1"/>
              <a:t>阶单色安全图。</a:t>
            </a:r>
          </a:p>
        </p:txBody>
      </p:sp>
      <p:sp>
        <p:nvSpPr>
          <p:cNvPr id="60420" name="Rectangle 4"/>
          <p:cNvSpPr>
            <a:spLocks noChangeArrowheads="1"/>
          </p:cNvSpPr>
          <p:nvPr/>
        </p:nvSpPr>
        <p:spPr bwMode="auto">
          <a:xfrm>
            <a:off x="609600" y="10668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rPr>
              <a:t>命题</a:t>
            </a:r>
            <a:r>
              <a:rPr lang="en-US" altLang="zh-CN" sz="2000" b="1">
                <a:solidFill>
                  <a:srgbClr val="008000"/>
                </a:solidFill>
              </a:rPr>
              <a:t>11.3</a:t>
            </a:r>
            <a:r>
              <a:rPr lang="en-US" altLang="zh-CN" b="1"/>
              <a:t>  18</a:t>
            </a:r>
            <a:r>
              <a:rPr lang="zh-CN" altLang="en-US" b="1"/>
              <a:t>阶</a:t>
            </a:r>
            <a:r>
              <a:rPr lang="en-US" altLang="zh-CN" b="1"/>
              <a:t>2</a:t>
            </a:r>
            <a:r>
              <a:rPr lang="zh-CN" altLang="en-US" b="1"/>
              <a:t>色完全图中必含有</a:t>
            </a:r>
            <a:r>
              <a:rPr lang="en-US" altLang="zh-CN" b="1"/>
              <a:t>4</a:t>
            </a:r>
            <a:r>
              <a:rPr lang="zh-CN" altLang="en-US" b="1"/>
              <a:t>阶单色完全图。</a:t>
            </a:r>
          </a:p>
        </p:txBody>
      </p:sp>
      <p:pic>
        <p:nvPicPr>
          <p:cNvPr id="60422" name="Picture 6" descr="j02170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5029200"/>
            <a:ext cx="1812925" cy="1601788"/>
          </a:xfrm>
          <a:prstGeom prst="rect">
            <a:avLst/>
          </a:prstGeom>
          <a:noFill/>
          <a:extLst>
            <a:ext uri="{909E8E84-426E-40DD-AFC4-6F175D3DCCD1}">
              <a14:hiddenFill xmlns:a14="http://schemas.microsoft.com/office/drawing/2010/main">
                <a:solidFill>
                  <a:srgbClr val="FFFFFF"/>
                </a:solidFill>
              </a14:hiddenFill>
            </a:ext>
          </a:extLst>
        </p:spPr>
      </p:pic>
      <p:sp>
        <p:nvSpPr>
          <p:cNvPr id="60423" name="AutoShape 7"/>
          <p:cNvSpPr>
            <a:spLocks noChangeArrowheads="1"/>
          </p:cNvSpPr>
          <p:nvPr/>
        </p:nvSpPr>
        <p:spPr bwMode="auto">
          <a:xfrm>
            <a:off x="304800" y="1905000"/>
            <a:ext cx="8229600" cy="2362200"/>
          </a:xfrm>
          <a:prstGeom prst="cloudCallout">
            <a:avLst>
              <a:gd name="adj1" fmla="val -38481"/>
              <a:gd name="adj2" fmla="val 86625"/>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b="1">
                <a:solidFill>
                  <a:schemeClr val="accent2"/>
                </a:solidFill>
              </a:rPr>
              <a:t>对拉姆齐问题的认识不能仅仅停留在例</a:t>
            </a:r>
            <a:r>
              <a:rPr lang="en-US" altLang="zh-CN" b="1">
                <a:solidFill>
                  <a:schemeClr val="accent2"/>
                </a:solidFill>
              </a:rPr>
              <a:t>11.1</a:t>
            </a:r>
            <a:r>
              <a:rPr lang="zh-CN" altLang="en-US" b="1">
                <a:solidFill>
                  <a:schemeClr val="accent2"/>
                </a:solidFill>
              </a:rPr>
              <a:t>的水平上。利用逻辑推理方法，实际上还可获得一大批结果。命题</a:t>
            </a:r>
            <a:r>
              <a:rPr lang="en-US" altLang="zh-CN" b="1">
                <a:solidFill>
                  <a:schemeClr val="accent2"/>
                </a:solidFill>
              </a:rPr>
              <a:t>11.2</a:t>
            </a:r>
            <a:r>
              <a:rPr lang="zh-CN" altLang="en-US" b="1">
                <a:solidFill>
                  <a:schemeClr val="accent2"/>
                </a:solidFill>
              </a:rPr>
              <a:t>和命题</a:t>
            </a:r>
            <a:r>
              <a:rPr lang="en-US" altLang="zh-CN" b="1">
                <a:solidFill>
                  <a:schemeClr val="accent2"/>
                </a:solidFill>
              </a:rPr>
              <a:t>11.3</a:t>
            </a:r>
            <a:r>
              <a:rPr lang="zh-CN" altLang="en-US" b="1">
                <a:solidFill>
                  <a:schemeClr val="accent2"/>
                </a:solidFill>
              </a:rPr>
              <a:t>的证明留给大家自己去完成。</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42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0423"/>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p:cNvGrpSpPr>
          <p:nvPr/>
        </p:nvGrpSpPr>
        <p:grpSpPr bwMode="auto">
          <a:xfrm>
            <a:off x="381000" y="228600"/>
            <a:ext cx="4419600" cy="1371600"/>
            <a:chOff x="96" y="432"/>
            <a:chExt cx="2784" cy="864"/>
          </a:xfrm>
        </p:grpSpPr>
        <p:sp>
          <p:nvSpPr>
            <p:cNvPr id="110595" name="Rectangle 3"/>
            <p:cNvSpPr>
              <a:spLocks noChangeArrowheads="1"/>
            </p:cNvSpPr>
            <p:nvPr/>
          </p:nvSpPr>
          <p:spPr bwMode="auto">
            <a:xfrm>
              <a:off x="480" y="720"/>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latin typeface="楷体_GB2312" pitchFamily="49" charset="-122"/>
                </a:rPr>
                <a:t>各种信息量单位 </a:t>
              </a:r>
            </a:p>
          </p:txBody>
        </p:sp>
        <p:grpSp>
          <p:nvGrpSpPr>
            <p:cNvPr id="110596" name="Group 4"/>
            <p:cNvGrpSpPr>
              <a:grpSpLocks/>
            </p:cNvGrpSpPr>
            <p:nvPr/>
          </p:nvGrpSpPr>
          <p:grpSpPr bwMode="auto">
            <a:xfrm>
              <a:off x="96" y="432"/>
              <a:ext cx="384" cy="864"/>
              <a:chOff x="384" y="2945"/>
              <a:chExt cx="401" cy="1029"/>
            </a:xfrm>
          </p:grpSpPr>
          <p:sp>
            <p:nvSpPr>
              <p:cNvPr id="110597" name="Freeform 5"/>
              <p:cNvSpPr>
                <a:spLocks/>
              </p:cNvSpPr>
              <p:nvPr/>
            </p:nvSpPr>
            <p:spPr bwMode="auto">
              <a:xfrm>
                <a:off x="456" y="3114"/>
                <a:ext cx="202" cy="179"/>
              </a:xfrm>
              <a:custGeom>
                <a:avLst/>
                <a:gdLst>
                  <a:gd name="T0" fmla="*/ 394 w 604"/>
                  <a:gd name="T1" fmla="*/ 155 h 537"/>
                  <a:gd name="T2" fmla="*/ 320 w 604"/>
                  <a:gd name="T3" fmla="*/ 54 h 537"/>
                  <a:gd name="T4" fmla="*/ 245 w 604"/>
                  <a:gd name="T5" fmla="*/ 0 h 537"/>
                  <a:gd name="T6" fmla="*/ 156 w 604"/>
                  <a:gd name="T7" fmla="*/ 0 h 537"/>
                  <a:gd name="T8" fmla="*/ 59 w 604"/>
                  <a:gd name="T9" fmla="*/ 35 h 537"/>
                  <a:gd name="T10" fmla="*/ 15 w 604"/>
                  <a:gd name="T11" fmla="*/ 94 h 537"/>
                  <a:gd name="T12" fmla="*/ 0 w 604"/>
                  <a:gd name="T13" fmla="*/ 175 h 537"/>
                  <a:gd name="T14" fmla="*/ 15 w 604"/>
                  <a:gd name="T15" fmla="*/ 283 h 537"/>
                  <a:gd name="T16" fmla="*/ 74 w 604"/>
                  <a:gd name="T17" fmla="*/ 403 h 537"/>
                  <a:gd name="T18" fmla="*/ 179 w 604"/>
                  <a:gd name="T19" fmla="*/ 484 h 537"/>
                  <a:gd name="T20" fmla="*/ 260 w 604"/>
                  <a:gd name="T21" fmla="*/ 524 h 537"/>
                  <a:gd name="T22" fmla="*/ 342 w 604"/>
                  <a:gd name="T23" fmla="*/ 537 h 537"/>
                  <a:gd name="T24" fmla="*/ 409 w 604"/>
                  <a:gd name="T25" fmla="*/ 517 h 537"/>
                  <a:gd name="T26" fmla="*/ 446 w 604"/>
                  <a:gd name="T27" fmla="*/ 484 h 537"/>
                  <a:gd name="T28" fmla="*/ 469 w 604"/>
                  <a:gd name="T29" fmla="*/ 403 h 537"/>
                  <a:gd name="T30" fmla="*/ 462 w 604"/>
                  <a:gd name="T31" fmla="*/ 309 h 537"/>
                  <a:gd name="T32" fmla="*/ 438 w 604"/>
                  <a:gd name="T33" fmla="*/ 230 h 537"/>
                  <a:gd name="T34" fmla="*/ 587 w 604"/>
                  <a:gd name="T35" fmla="*/ 155 h 537"/>
                  <a:gd name="T36" fmla="*/ 604 w 604"/>
                  <a:gd name="T37" fmla="*/ 122 h 537"/>
                  <a:gd name="T38" fmla="*/ 587 w 604"/>
                  <a:gd name="T39" fmla="*/ 108 h 537"/>
                  <a:gd name="T40" fmla="*/ 424 w 604"/>
                  <a:gd name="T41" fmla="*/ 195 h 537"/>
                  <a:gd name="T42" fmla="*/ 394 w 604"/>
                  <a:gd name="T43" fmla="*/ 15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537">
                    <a:moveTo>
                      <a:pt x="394" y="155"/>
                    </a:moveTo>
                    <a:lnTo>
                      <a:pt x="320" y="54"/>
                    </a:lnTo>
                    <a:lnTo>
                      <a:pt x="245" y="0"/>
                    </a:lnTo>
                    <a:lnTo>
                      <a:pt x="156" y="0"/>
                    </a:lnTo>
                    <a:lnTo>
                      <a:pt x="59" y="35"/>
                    </a:lnTo>
                    <a:lnTo>
                      <a:pt x="15" y="94"/>
                    </a:lnTo>
                    <a:lnTo>
                      <a:pt x="0" y="175"/>
                    </a:lnTo>
                    <a:lnTo>
                      <a:pt x="15" y="283"/>
                    </a:lnTo>
                    <a:lnTo>
                      <a:pt x="74" y="403"/>
                    </a:lnTo>
                    <a:lnTo>
                      <a:pt x="179" y="484"/>
                    </a:lnTo>
                    <a:lnTo>
                      <a:pt x="260" y="524"/>
                    </a:lnTo>
                    <a:lnTo>
                      <a:pt x="342" y="537"/>
                    </a:lnTo>
                    <a:lnTo>
                      <a:pt x="409" y="517"/>
                    </a:lnTo>
                    <a:lnTo>
                      <a:pt x="446" y="484"/>
                    </a:lnTo>
                    <a:lnTo>
                      <a:pt x="469" y="403"/>
                    </a:lnTo>
                    <a:lnTo>
                      <a:pt x="462" y="309"/>
                    </a:lnTo>
                    <a:lnTo>
                      <a:pt x="438" y="230"/>
                    </a:lnTo>
                    <a:lnTo>
                      <a:pt x="587" y="155"/>
                    </a:lnTo>
                    <a:lnTo>
                      <a:pt x="604" y="122"/>
                    </a:lnTo>
                    <a:lnTo>
                      <a:pt x="587" y="108"/>
                    </a:lnTo>
                    <a:lnTo>
                      <a:pt x="424" y="195"/>
                    </a:lnTo>
                    <a:lnTo>
                      <a:pt x="394" y="15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110598" name="Freeform 6"/>
              <p:cNvSpPr>
                <a:spLocks/>
              </p:cNvSpPr>
              <p:nvPr/>
            </p:nvSpPr>
            <p:spPr bwMode="auto">
              <a:xfrm>
                <a:off x="600" y="2945"/>
                <a:ext cx="180" cy="400"/>
              </a:xfrm>
              <a:custGeom>
                <a:avLst/>
                <a:gdLst>
                  <a:gd name="T0" fmla="*/ 150 w 538"/>
                  <a:gd name="T1" fmla="*/ 1013 h 1200"/>
                  <a:gd name="T2" fmla="*/ 52 w 538"/>
                  <a:gd name="T3" fmla="*/ 1080 h 1200"/>
                  <a:gd name="T4" fmla="*/ 23 w 538"/>
                  <a:gd name="T5" fmla="*/ 1101 h 1200"/>
                  <a:gd name="T6" fmla="*/ 0 w 538"/>
                  <a:gd name="T7" fmla="*/ 1147 h 1200"/>
                  <a:gd name="T8" fmla="*/ 30 w 538"/>
                  <a:gd name="T9" fmla="*/ 1194 h 1200"/>
                  <a:gd name="T10" fmla="*/ 60 w 538"/>
                  <a:gd name="T11" fmla="*/ 1200 h 1200"/>
                  <a:gd name="T12" fmla="*/ 150 w 538"/>
                  <a:gd name="T13" fmla="*/ 1174 h 1200"/>
                  <a:gd name="T14" fmla="*/ 284 w 538"/>
                  <a:gd name="T15" fmla="*/ 1080 h 1200"/>
                  <a:gd name="T16" fmla="*/ 403 w 538"/>
                  <a:gd name="T17" fmla="*/ 967 h 1200"/>
                  <a:gd name="T18" fmla="*/ 530 w 538"/>
                  <a:gd name="T19" fmla="*/ 838 h 1200"/>
                  <a:gd name="T20" fmla="*/ 538 w 538"/>
                  <a:gd name="T21" fmla="*/ 785 h 1200"/>
                  <a:gd name="T22" fmla="*/ 538 w 538"/>
                  <a:gd name="T23" fmla="*/ 638 h 1200"/>
                  <a:gd name="T24" fmla="*/ 501 w 538"/>
                  <a:gd name="T25" fmla="*/ 410 h 1200"/>
                  <a:gd name="T26" fmla="*/ 523 w 538"/>
                  <a:gd name="T27" fmla="*/ 276 h 1200"/>
                  <a:gd name="T28" fmla="*/ 538 w 538"/>
                  <a:gd name="T29" fmla="*/ 221 h 1200"/>
                  <a:gd name="T30" fmla="*/ 516 w 538"/>
                  <a:gd name="T31" fmla="*/ 195 h 1200"/>
                  <a:gd name="T32" fmla="*/ 462 w 538"/>
                  <a:gd name="T33" fmla="*/ 168 h 1200"/>
                  <a:gd name="T34" fmla="*/ 426 w 538"/>
                  <a:gd name="T35" fmla="*/ 148 h 1200"/>
                  <a:gd name="T36" fmla="*/ 448 w 538"/>
                  <a:gd name="T37" fmla="*/ 28 h 1200"/>
                  <a:gd name="T38" fmla="*/ 433 w 538"/>
                  <a:gd name="T39" fmla="*/ 0 h 1200"/>
                  <a:gd name="T40" fmla="*/ 403 w 538"/>
                  <a:gd name="T41" fmla="*/ 8 h 1200"/>
                  <a:gd name="T42" fmla="*/ 389 w 538"/>
                  <a:gd name="T43" fmla="*/ 162 h 1200"/>
                  <a:gd name="T44" fmla="*/ 374 w 538"/>
                  <a:gd name="T45" fmla="*/ 201 h 1200"/>
                  <a:gd name="T46" fmla="*/ 367 w 538"/>
                  <a:gd name="T47" fmla="*/ 228 h 1200"/>
                  <a:gd name="T48" fmla="*/ 306 w 538"/>
                  <a:gd name="T49" fmla="*/ 208 h 1200"/>
                  <a:gd name="T50" fmla="*/ 262 w 538"/>
                  <a:gd name="T51" fmla="*/ 208 h 1200"/>
                  <a:gd name="T52" fmla="*/ 262 w 538"/>
                  <a:gd name="T53" fmla="*/ 234 h 1200"/>
                  <a:gd name="T54" fmla="*/ 291 w 538"/>
                  <a:gd name="T55" fmla="*/ 256 h 1200"/>
                  <a:gd name="T56" fmla="*/ 344 w 538"/>
                  <a:gd name="T57" fmla="*/ 256 h 1200"/>
                  <a:gd name="T58" fmla="*/ 381 w 538"/>
                  <a:gd name="T59" fmla="*/ 282 h 1200"/>
                  <a:gd name="T60" fmla="*/ 411 w 538"/>
                  <a:gd name="T61" fmla="*/ 329 h 1200"/>
                  <a:gd name="T62" fmla="*/ 440 w 538"/>
                  <a:gd name="T63" fmla="*/ 403 h 1200"/>
                  <a:gd name="T64" fmla="*/ 462 w 538"/>
                  <a:gd name="T65" fmla="*/ 550 h 1200"/>
                  <a:gd name="T66" fmla="*/ 462 w 538"/>
                  <a:gd name="T67" fmla="*/ 684 h 1200"/>
                  <a:gd name="T68" fmla="*/ 448 w 538"/>
                  <a:gd name="T69" fmla="*/ 792 h 1200"/>
                  <a:gd name="T70" fmla="*/ 418 w 538"/>
                  <a:gd name="T71" fmla="*/ 838 h 1200"/>
                  <a:gd name="T72" fmla="*/ 313 w 538"/>
                  <a:gd name="T73" fmla="*/ 906 h 1200"/>
                  <a:gd name="T74" fmla="*/ 201 w 538"/>
                  <a:gd name="T75" fmla="*/ 967 h 1200"/>
                  <a:gd name="T76" fmla="*/ 150 w 538"/>
                  <a:gd name="T77" fmla="*/ 10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1200">
                    <a:moveTo>
                      <a:pt x="150" y="1013"/>
                    </a:moveTo>
                    <a:lnTo>
                      <a:pt x="52" y="1080"/>
                    </a:lnTo>
                    <a:lnTo>
                      <a:pt x="23" y="1101"/>
                    </a:lnTo>
                    <a:lnTo>
                      <a:pt x="0" y="1147"/>
                    </a:lnTo>
                    <a:lnTo>
                      <a:pt x="30" y="1194"/>
                    </a:lnTo>
                    <a:lnTo>
                      <a:pt x="60" y="1200"/>
                    </a:lnTo>
                    <a:lnTo>
                      <a:pt x="150" y="1174"/>
                    </a:lnTo>
                    <a:lnTo>
                      <a:pt x="284" y="1080"/>
                    </a:lnTo>
                    <a:lnTo>
                      <a:pt x="403" y="967"/>
                    </a:lnTo>
                    <a:lnTo>
                      <a:pt x="530" y="838"/>
                    </a:lnTo>
                    <a:lnTo>
                      <a:pt x="538" y="785"/>
                    </a:lnTo>
                    <a:lnTo>
                      <a:pt x="538" y="638"/>
                    </a:lnTo>
                    <a:lnTo>
                      <a:pt x="501" y="410"/>
                    </a:lnTo>
                    <a:lnTo>
                      <a:pt x="523" y="276"/>
                    </a:lnTo>
                    <a:lnTo>
                      <a:pt x="538" y="221"/>
                    </a:lnTo>
                    <a:lnTo>
                      <a:pt x="516" y="195"/>
                    </a:lnTo>
                    <a:lnTo>
                      <a:pt x="462" y="168"/>
                    </a:lnTo>
                    <a:lnTo>
                      <a:pt x="426" y="148"/>
                    </a:lnTo>
                    <a:lnTo>
                      <a:pt x="448" y="28"/>
                    </a:lnTo>
                    <a:lnTo>
                      <a:pt x="433" y="0"/>
                    </a:lnTo>
                    <a:lnTo>
                      <a:pt x="403" y="8"/>
                    </a:lnTo>
                    <a:lnTo>
                      <a:pt x="389" y="162"/>
                    </a:lnTo>
                    <a:lnTo>
                      <a:pt x="374" y="201"/>
                    </a:lnTo>
                    <a:lnTo>
                      <a:pt x="367" y="228"/>
                    </a:lnTo>
                    <a:lnTo>
                      <a:pt x="306" y="208"/>
                    </a:lnTo>
                    <a:lnTo>
                      <a:pt x="262" y="208"/>
                    </a:lnTo>
                    <a:lnTo>
                      <a:pt x="262" y="234"/>
                    </a:lnTo>
                    <a:lnTo>
                      <a:pt x="291" y="256"/>
                    </a:lnTo>
                    <a:lnTo>
                      <a:pt x="344" y="256"/>
                    </a:lnTo>
                    <a:lnTo>
                      <a:pt x="381" y="282"/>
                    </a:lnTo>
                    <a:lnTo>
                      <a:pt x="411" y="329"/>
                    </a:lnTo>
                    <a:lnTo>
                      <a:pt x="440" y="403"/>
                    </a:lnTo>
                    <a:lnTo>
                      <a:pt x="462" y="550"/>
                    </a:lnTo>
                    <a:lnTo>
                      <a:pt x="462" y="684"/>
                    </a:lnTo>
                    <a:lnTo>
                      <a:pt x="448" y="792"/>
                    </a:lnTo>
                    <a:lnTo>
                      <a:pt x="418" y="838"/>
                    </a:lnTo>
                    <a:lnTo>
                      <a:pt x="313" y="906"/>
                    </a:lnTo>
                    <a:lnTo>
                      <a:pt x="201" y="967"/>
                    </a:lnTo>
                    <a:lnTo>
                      <a:pt x="150" y="1013"/>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110599" name="Freeform 7"/>
              <p:cNvSpPr>
                <a:spLocks/>
              </p:cNvSpPr>
              <p:nvPr/>
            </p:nvSpPr>
            <p:spPr bwMode="auto">
              <a:xfrm>
                <a:off x="384" y="3314"/>
                <a:ext cx="162" cy="241"/>
              </a:xfrm>
              <a:custGeom>
                <a:avLst/>
                <a:gdLst>
                  <a:gd name="T0" fmla="*/ 486 w 486"/>
                  <a:gd name="T1" fmla="*/ 20 h 725"/>
                  <a:gd name="T2" fmla="*/ 432 w 486"/>
                  <a:gd name="T3" fmla="*/ 0 h 725"/>
                  <a:gd name="T4" fmla="*/ 320 w 486"/>
                  <a:gd name="T5" fmla="*/ 7 h 725"/>
                  <a:gd name="T6" fmla="*/ 223 w 486"/>
                  <a:gd name="T7" fmla="*/ 75 h 725"/>
                  <a:gd name="T8" fmla="*/ 81 w 486"/>
                  <a:gd name="T9" fmla="*/ 215 h 725"/>
                  <a:gd name="T10" fmla="*/ 7 w 486"/>
                  <a:gd name="T11" fmla="*/ 329 h 725"/>
                  <a:gd name="T12" fmla="*/ 0 w 486"/>
                  <a:gd name="T13" fmla="*/ 369 h 725"/>
                  <a:gd name="T14" fmla="*/ 37 w 486"/>
                  <a:gd name="T15" fmla="*/ 443 h 725"/>
                  <a:gd name="T16" fmla="*/ 118 w 486"/>
                  <a:gd name="T17" fmla="*/ 477 h 725"/>
                  <a:gd name="T18" fmla="*/ 223 w 486"/>
                  <a:gd name="T19" fmla="*/ 516 h 725"/>
                  <a:gd name="T20" fmla="*/ 306 w 486"/>
                  <a:gd name="T21" fmla="*/ 536 h 725"/>
                  <a:gd name="T22" fmla="*/ 342 w 486"/>
                  <a:gd name="T23" fmla="*/ 571 h 725"/>
                  <a:gd name="T24" fmla="*/ 320 w 486"/>
                  <a:gd name="T25" fmla="*/ 617 h 725"/>
                  <a:gd name="T26" fmla="*/ 261 w 486"/>
                  <a:gd name="T27" fmla="*/ 672 h 725"/>
                  <a:gd name="T28" fmla="*/ 186 w 486"/>
                  <a:gd name="T29" fmla="*/ 678 h 725"/>
                  <a:gd name="T30" fmla="*/ 134 w 486"/>
                  <a:gd name="T31" fmla="*/ 657 h 725"/>
                  <a:gd name="T32" fmla="*/ 103 w 486"/>
                  <a:gd name="T33" fmla="*/ 678 h 725"/>
                  <a:gd name="T34" fmla="*/ 111 w 486"/>
                  <a:gd name="T35" fmla="*/ 705 h 725"/>
                  <a:gd name="T36" fmla="*/ 171 w 486"/>
                  <a:gd name="T37" fmla="*/ 725 h 725"/>
                  <a:gd name="T38" fmla="*/ 261 w 486"/>
                  <a:gd name="T39" fmla="*/ 725 h 725"/>
                  <a:gd name="T40" fmla="*/ 342 w 486"/>
                  <a:gd name="T41" fmla="*/ 705 h 725"/>
                  <a:gd name="T42" fmla="*/ 388 w 486"/>
                  <a:gd name="T43" fmla="*/ 678 h 725"/>
                  <a:gd name="T44" fmla="*/ 418 w 486"/>
                  <a:gd name="T45" fmla="*/ 631 h 725"/>
                  <a:gd name="T46" fmla="*/ 432 w 486"/>
                  <a:gd name="T47" fmla="*/ 577 h 725"/>
                  <a:gd name="T48" fmla="*/ 396 w 486"/>
                  <a:gd name="T49" fmla="*/ 530 h 725"/>
                  <a:gd name="T50" fmla="*/ 306 w 486"/>
                  <a:gd name="T51" fmla="*/ 497 h 725"/>
                  <a:gd name="T52" fmla="*/ 201 w 486"/>
                  <a:gd name="T53" fmla="*/ 470 h 725"/>
                  <a:gd name="T54" fmla="*/ 111 w 486"/>
                  <a:gd name="T55" fmla="*/ 424 h 725"/>
                  <a:gd name="T56" fmla="*/ 89 w 486"/>
                  <a:gd name="T57" fmla="*/ 382 h 725"/>
                  <a:gd name="T58" fmla="*/ 103 w 486"/>
                  <a:gd name="T59" fmla="*/ 309 h 725"/>
                  <a:gd name="T60" fmla="*/ 171 w 486"/>
                  <a:gd name="T61" fmla="*/ 215 h 725"/>
                  <a:gd name="T62" fmla="*/ 254 w 486"/>
                  <a:gd name="T63" fmla="*/ 161 h 725"/>
                  <a:gd name="T64" fmla="*/ 381 w 486"/>
                  <a:gd name="T65" fmla="*/ 121 h 725"/>
                  <a:gd name="T66" fmla="*/ 486 w 486"/>
                  <a:gd name="T67" fmla="*/ 101 h 725"/>
                  <a:gd name="T68" fmla="*/ 486 w 486"/>
                  <a:gd name="T69" fmla="*/ 47 h 725"/>
                  <a:gd name="T70" fmla="*/ 486 w 486"/>
                  <a:gd name="T71" fmla="*/ 2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6" h="725">
                    <a:moveTo>
                      <a:pt x="486" y="20"/>
                    </a:moveTo>
                    <a:lnTo>
                      <a:pt x="432" y="0"/>
                    </a:lnTo>
                    <a:lnTo>
                      <a:pt x="320" y="7"/>
                    </a:lnTo>
                    <a:lnTo>
                      <a:pt x="223" y="75"/>
                    </a:lnTo>
                    <a:lnTo>
                      <a:pt x="81" y="215"/>
                    </a:lnTo>
                    <a:lnTo>
                      <a:pt x="7" y="329"/>
                    </a:lnTo>
                    <a:lnTo>
                      <a:pt x="0" y="369"/>
                    </a:lnTo>
                    <a:lnTo>
                      <a:pt x="37" y="443"/>
                    </a:lnTo>
                    <a:lnTo>
                      <a:pt x="118" y="477"/>
                    </a:lnTo>
                    <a:lnTo>
                      <a:pt x="223" y="516"/>
                    </a:lnTo>
                    <a:lnTo>
                      <a:pt x="306" y="536"/>
                    </a:lnTo>
                    <a:lnTo>
                      <a:pt x="342" y="571"/>
                    </a:lnTo>
                    <a:lnTo>
                      <a:pt x="320" y="617"/>
                    </a:lnTo>
                    <a:lnTo>
                      <a:pt x="261" y="672"/>
                    </a:lnTo>
                    <a:lnTo>
                      <a:pt x="186" y="678"/>
                    </a:lnTo>
                    <a:lnTo>
                      <a:pt x="134" y="657"/>
                    </a:lnTo>
                    <a:lnTo>
                      <a:pt x="103" y="678"/>
                    </a:lnTo>
                    <a:lnTo>
                      <a:pt x="111" y="705"/>
                    </a:lnTo>
                    <a:lnTo>
                      <a:pt x="171" y="725"/>
                    </a:lnTo>
                    <a:lnTo>
                      <a:pt x="261" y="725"/>
                    </a:lnTo>
                    <a:lnTo>
                      <a:pt x="342" y="705"/>
                    </a:lnTo>
                    <a:lnTo>
                      <a:pt x="388" y="678"/>
                    </a:lnTo>
                    <a:lnTo>
                      <a:pt x="418" y="631"/>
                    </a:lnTo>
                    <a:lnTo>
                      <a:pt x="432" y="577"/>
                    </a:lnTo>
                    <a:lnTo>
                      <a:pt x="396" y="530"/>
                    </a:lnTo>
                    <a:lnTo>
                      <a:pt x="306" y="497"/>
                    </a:lnTo>
                    <a:lnTo>
                      <a:pt x="201" y="470"/>
                    </a:lnTo>
                    <a:lnTo>
                      <a:pt x="111" y="424"/>
                    </a:lnTo>
                    <a:lnTo>
                      <a:pt x="89" y="382"/>
                    </a:lnTo>
                    <a:lnTo>
                      <a:pt x="103" y="309"/>
                    </a:lnTo>
                    <a:lnTo>
                      <a:pt x="171" y="215"/>
                    </a:lnTo>
                    <a:lnTo>
                      <a:pt x="254" y="161"/>
                    </a:lnTo>
                    <a:lnTo>
                      <a:pt x="381" y="121"/>
                    </a:lnTo>
                    <a:lnTo>
                      <a:pt x="486" y="101"/>
                    </a:lnTo>
                    <a:lnTo>
                      <a:pt x="486" y="47"/>
                    </a:lnTo>
                    <a:lnTo>
                      <a:pt x="486" y="2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110600" name="Freeform 8"/>
              <p:cNvSpPr>
                <a:spLocks/>
              </p:cNvSpPr>
              <p:nvPr/>
            </p:nvSpPr>
            <p:spPr bwMode="auto">
              <a:xfrm>
                <a:off x="516" y="3303"/>
                <a:ext cx="151" cy="297"/>
              </a:xfrm>
              <a:custGeom>
                <a:avLst/>
                <a:gdLst>
                  <a:gd name="T0" fmla="*/ 395 w 454"/>
                  <a:gd name="T1" fmla="*/ 281 h 892"/>
                  <a:gd name="T2" fmla="*/ 349 w 454"/>
                  <a:gd name="T3" fmla="*/ 114 h 892"/>
                  <a:gd name="T4" fmla="*/ 298 w 454"/>
                  <a:gd name="T5" fmla="*/ 33 h 892"/>
                  <a:gd name="T6" fmla="*/ 186 w 454"/>
                  <a:gd name="T7" fmla="*/ 0 h 892"/>
                  <a:gd name="T8" fmla="*/ 73 w 454"/>
                  <a:gd name="T9" fmla="*/ 13 h 892"/>
                  <a:gd name="T10" fmla="*/ 22 w 454"/>
                  <a:gd name="T11" fmla="*/ 101 h 892"/>
                  <a:gd name="T12" fmla="*/ 29 w 454"/>
                  <a:gd name="T13" fmla="*/ 209 h 892"/>
                  <a:gd name="T14" fmla="*/ 59 w 454"/>
                  <a:gd name="T15" fmla="*/ 382 h 892"/>
                  <a:gd name="T16" fmla="*/ 59 w 454"/>
                  <a:gd name="T17" fmla="*/ 536 h 892"/>
                  <a:gd name="T18" fmla="*/ 22 w 454"/>
                  <a:gd name="T19" fmla="*/ 670 h 892"/>
                  <a:gd name="T20" fmla="*/ 0 w 454"/>
                  <a:gd name="T21" fmla="*/ 744 h 892"/>
                  <a:gd name="T22" fmla="*/ 14 w 454"/>
                  <a:gd name="T23" fmla="*/ 811 h 892"/>
                  <a:gd name="T24" fmla="*/ 66 w 454"/>
                  <a:gd name="T25" fmla="*/ 845 h 892"/>
                  <a:gd name="T26" fmla="*/ 134 w 454"/>
                  <a:gd name="T27" fmla="*/ 878 h 892"/>
                  <a:gd name="T28" fmla="*/ 200 w 454"/>
                  <a:gd name="T29" fmla="*/ 892 h 892"/>
                  <a:gd name="T30" fmla="*/ 283 w 454"/>
                  <a:gd name="T31" fmla="*/ 892 h 892"/>
                  <a:gd name="T32" fmla="*/ 380 w 454"/>
                  <a:gd name="T33" fmla="*/ 824 h 892"/>
                  <a:gd name="T34" fmla="*/ 454 w 454"/>
                  <a:gd name="T35" fmla="*/ 683 h 892"/>
                  <a:gd name="T36" fmla="*/ 447 w 454"/>
                  <a:gd name="T37" fmla="*/ 556 h 892"/>
                  <a:gd name="T38" fmla="*/ 403 w 454"/>
                  <a:gd name="T39" fmla="*/ 409 h 892"/>
                  <a:gd name="T40" fmla="*/ 395 w 454"/>
                  <a:gd name="T41" fmla="*/ 281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892">
                    <a:moveTo>
                      <a:pt x="395" y="281"/>
                    </a:moveTo>
                    <a:lnTo>
                      <a:pt x="349" y="114"/>
                    </a:lnTo>
                    <a:lnTo>
                      <a:pt x="298" y="33"/>
                    </a:lnTo>
                    <a:lnTo>
                      <a:pt x="186" y="0"/>
                    </a:lnTo>
                    <a:lnTo>
                      <a:pt x="73" y="13"/>
                    </a:lnTo>
                    <a:lnTo>
                      <a:pt x="22" y="101"/>
                    </a:lnTo>
                    <a:lnTo>
                      <a:pt x="29" y="209"/>
                    </a:lnTo>
                    <a:lnTo>
                      <a:pt x="59" y="382"/>
                    </a:lnTo>
                    <a:lnTo>
                      <a:pt x="59" y="536"/>
                    </a:lnTo>
                    <a:lnTo>
                      <a:pt x="22" y="670"/>
                    </a:lnTo>
                    <a:lnTo>
                      <a:pt x="0" y="744"/>
                    </a:lnTo>
                    <a:lnTo>
                      <a:pt x="14" y="811"/>
                    </a:lnTo>
                    <a:lnTo>
                      <a:pt x="66" y="845"/>
                    </a:lnTo>
                    <a:lnTo>
                      <a:pt x="134" y="878"/>
                    </a:lnTo>
                    <a:lnTo>
                      <a:pt x="200" y="892"/>
                    </a:lnTo>
                    <a:lnTo>
                      <a:pt x="283" y="892"/>
                    </a:lnTo>
                    <a:lnTo>
                      <a:pt x="380" y="824"/>
                    </a:lnTo>
                    <a:lnTo>
                      <a:pt x="454" y="683"/>
                    </a:lnTo>
                    <a:lnTo>
                      <a:pt x="447" y="556"/>
                    </a:lnTo>
                    <a:lnTo>
                      <a:pt x="403" y="409"/>
                    </a:lnTo>
                    <a:lnTo>
                      <a:pt x="395" y="281"/>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110601" name="Freeform 9"/>
              <p:cNvSpPr>
                <a:spLocks/>
              </p:cNvSpPr>
              <p:nvPr/>
            </p:nvSpPr>
            <p:spPr bwMode="auto">
              <a:xfrm>
                <a:off x="471" y="3544"/>
                <a:ext cx="115" cy="430"/>
              </a:xfrm>
              <a:custGeom>
                <a:avLst/>
                <a:gdLst>
                  <a:gd name="T0" fmla="*/ 329 w 345"/>
                  <a:gd name="T1" fmla="*/ 19 h 1288"/>
                  <a:gd name="T2" fmla="*/ 240 w 345"/>
                  <a:gd name="T3" fmla="*/ 0 h 1288"/>
                  <a:gd name="T4" fmla="*/ 187 w 345"/>
                  <a:gd name="T5" fmla="*/ 19 h 1288"/>
                  <a:gd name="T6" fmla="*/ 165 w 345"/>
                  <a:gd name="T7" fmla="*/ 86 h 1288"/>
                  <a:gd name="T8" fmla="*/ 187 w 345"/>
                  <a:gd name="T9" fmla="*/ 455 h 1288"/>
                  <a:gd name="T10" fmla="*/ 187 w 345"/>
                  <a:gd name="T11" fmla="*/ 542 h 1288"/>
                  <a:gd name="T12" fmla="*/ 158 w 345"/>
                  <a:gd name="T13" fmla="*/ 704 h 1288"/>
                  <a:gd name="T14" fmla="*/ 150 w 345"/>
                  <a:gd name="T15" fmla="*/ 891 h 1288"/>
                  <a:gd name="T16" fmla="*/ 165 w 345"/>
                  <a:gd name="T17" fmla="*/ 985 h 1288"/>
                  <a:gd name="T18" fmla="*/ 150 w 345"/>
                  <a:gd name="T19" fmla="*/ 1038 h 1288"/>
                  <a:gd name="T20" fmla="*/ 46 w 345"/>
                  <a:gd name="T21" fmla="*/ 1119 h 1288"/>
                  <a:gd name="T22" fmla="*/ 0 w 345"/>
                  <a:gd name="T23" fmla="*/ 1220 h 1288"/>
                  <a:gd name="T24" fmla="*/ 9 w 345"/>
                  <a:gd name="T25" fmla="*/ 1253 h 1288"/>
                  <a:gd name="T26" fmla="*/ 90 w 345"/>
                  <a:gd name="T27" fmla="*/ 1288 h 1288"/>
                  <a:gd name="T28" fmla="*/ 112 w 345"/>
                  <a:gd name="T29" fmla="*/ 1273 h 1288"/>
                  <a:gd name="T30" fmla="*/ 121 w 345"/>
                  <a:gd name="T31" fmla="*/ 1213 h 1288"/>
                  <a:gd name="T32" fmla="*/ 143 w 345"/>
                  <a:gd name="T33" fmla="*/ 1126 h 1288"/>
                  <a:gd name="T34" fmla="*/ 180 w 345"/>
                  <a:gd name="T35" fmla="*/ 1086 h 1288"/>
                  <a:gd name="T36" fmla="*/ 224 w 345"/>
                  <a:gd name="T37" fmla="*/ 1059 h 1288"/>
                  <a:gd name="T38" fmla="*/ 263 w 345"/>
                  <a:gd name="T39" fmla="*/ 1025 h 1288"/>
                  <a:gd name="T40" fmla="*/ 270 w 345"/>
                  <a:gd name="T41" fmla="*/ 998 h 1288"/>
                  <a:gd name="T42" fmla="*/ 248 w 345"/>
                  <a:gd name="T43" fmla="*/ 965 h 1288"/>
                  <a:gd name="T44" fmla="*/ 224 w 345"/>
                  <a:gd name="T45" fmla="*/ 945 h 1288"/>
                  <a:gd name="T46" fmla="*/ 209 w 345"/>
                  <a:gd name="T47" fmla="*/ 864 h 1288"/>
                  <a:gd name="T48" fmla="*/ 224 w 345"/>
                  <a:gd name="T49" fmla="*/ 696 h 1288"/>
                  <a:gd name="T50" fmla="*/ 277 w 345"/>
                  <a:gd name="T51" fmla="*/ 502 h 1288"/>
                  <a:gd name="T52" fmla="*/ 329 w 345"/>
                  <a:gd name="T53" fmla="*/ 347 h 1288"/>
                  <a:gd name="T54" fmla="*/ 345 w 345"/>
                  <a:gd name="T55" fmla="*/ 160 h 1288"/>
                  <a:gd name="T56" fmla="*/ 329 w 345"/>
                  <a:gd name="T57" fmla="*/ 1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5" h="1288">
                    <a:moveTo>
                      <a:pt x="329" y="19"/>
                    </a:moveTo>
                    <a:lnTo>
                      <a:pt x="240" y="0"/>
                    </a:lnTo>
                    <a:lnTo>
                      <a:pt x="187" y="19"/>
                    </a:lnTo>
                    <a:lnTo>
                      <a:pt x="165" y="86"/>
                    </a:lnTo>
                    <a:lnTo>
                      <a:pt x="187" y="455"/>
                    </a:lnTo>
                    <a:lnTo>
                      <a:pt x="187" y="542"/>
                    </a:lnTo>
                    <a:lnTo>
                      <a:pt x="158" y="704"/>
                    </a:lnTo>
                    <a:lnTo>
                      <a:pt x="150" y="891"/>
                    </a:lnTo>
                    <a:lnTo>
                      <a:pt x="165" y="985"/>
                    </a:lnTo>
                    <a:lnTo>
                      <a:pt x="150" y="1038"/>
                    </a:lnTo>
                    <a:lnTo>
                      <a:pt x="46" y="1119"/>
                    </a:lnTo>
                    <a:lnTo>
                      <a:pt x="0" y="1220"/>
                    </a:lnTo>
                    <a:lnTo>
                      <a:pt x="9" y="1253"/>
                    </a:lnTo>
                    <a:lnTo>
                      <a:pt x="90" y="1288"/>
                    </a:lnTo>
                    <a:lnTo>
                      <a:pt x="112" y="1273"/>
                    </a:lnTo>
                    <a:lnTo>
                      <a:pt x="121" y="1213"/>
                    </a:lnTo>
                    <a:lnTo>
                      <a:pt x="143" y="1126"/>
                    </a:lnTo>
                    <a:lnTo>
                      <a:pt x="180" y="1086"/>
                    </a:lnTo>
                    <a:lnTo>
                      <a:pt x="224" y="1059"/>
                    </a:lnTo>
                    <a:lnTo>
                      <a:pt x="263" y="1025"/>
                    </a:lnTo>
                    <a:lnTo>
                      <a:pt x="270" y="998"/>
                    </a:lnTo>
                    <a:lnTo>
                      <a:pt x="248" y="965"/>
                    </a:lnTo>
                    <a:lnTo>
                      <a:pt x="224" y="945"/>
                    </a:lnTo>
                    <a:lnTo>
                      <a:pt x="209" y="864"/>
                    </a:lnTo>
                    <a:lnTo>
                      <a:pt x="224" y="696"/>
                    </a:lnTo>
                    <a:lnTo>
                      <a:pt x="277" y="502"/>
                    </a:lnTo>
                    <a:lnTo>
                      <a:pt x="329" y="347"/>
                    </a:lnTo>
                    <a:lnTo>
                      <a:pt x="345" y="160"/>
                    </a:lnTo>
                    <a:lnTo>
                      <a:pt x="329" y="19"/>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110602" name="Freeform 10"/>
              <p:cNvSpPr>
                <a:spLocks/>
              </p:cNvSpPr>
              <p:nvPr/>
            </p:nvSpPr>
            <p:spPr bwMode="auto">
              <a:xfrm>
                <a:off x="596" y="3544"/>
                <a:ext cx="189" cy="362"/>
              </a:xfrm>
              <a:custGeom>
                <a:avLst/>
                <a:gdLst>
                  <a:gd name="T0" fmla="*/ 186 w 567"/>
                  <a:gd name="T1" fmla="*/ 160 h 1086"/>
                  <a:gd name="T2" fmla="*/ 171 w 567"/>
                  <a:gd name="T3" fmla="*/ 53 h 1086"/>
                  <a:gd name="T4" fmla="*/ 105 w 567"/>
                  <a:gd name="T5" fmla="*/ 0 h 1086"/>
                  <a:gd name="T6" fmla="*/ 7 w 567"/>
                  <a:gd name="T7" fmla="*/ 6 h 1086"/>
                  <a:gd name="T8" fmla="*/ 0 w 567"/>
                  <a:gd name="T9" fmla="*/ 53 h 1086"/>
                  <a:gd name="T10" fmla="*/ 7 w 567"/>
                  <a:gd name="T11" fmla="*/ 153 h 1086"/>
                  <a:gd name="T12" fmla="*/ 59 w 567"/>
                  <a:gd name="T13" fmla="*/ 307 h 1086"/>
                  <a:gd name="T14" fmla="*/ 97 w 567"/>
                  <a:gd name="T15" fmla="*/ 421 h 1086"/>
                  <a:gd name="T16" fmla="*/ 141 w 567"/>
                  <a:gd name="T17" fmla="*/ 575 h 1086"/>
                  <a:gd name="T18" fmla="*/ 156 w 567"/>
                  <a:gd name="T19" fmla="*/ 709 h 1086"/>
                  <a:gd name="T20" fmla="*/ 156 w 567"/>
                  <a:gd name="T21" fmla="*/ 817 h 1086"/>
                  <a:gd name="T22" fmla="*/ 134 w 567"/>
                  <a:gd name="T23" fmla="*/ 898 h 1086"/>
                  <a:gd name="T24" fmla="*/ 112 w 567"/>
                  <a:gd name="T25" fmla="*/ 924 h 1086"/>
                  <a:gd name="T26" fmla="*/ 112 w 567"/>
                  <a:gd name="T27" fmla="*/ 951 h 1086"/>
                  <a:gd name="T28" fmla="*/ 141 w 567"/>
                  <a:gd name="T29" fmla="*/ 992 h 1086"/>
                  <a:gd name="T30" fmla="*/ 193 w 567"/>
                  <a:gd name="T31" fmla="*/ 1005 h 1086"/>
                  <a:gd name="T32" fmla="*/ 276 w 567"/>
                  <a:gd name="T33" fmla="*/ 1005 h 1086"/>
                  <a:gd name="T34" fmla="*/ 425 w 567"/>
                  <a:gd name="T35" fmla="*/ 1038 h 1086"/>
                  <a:gd name="T36" fmla="*/ 469 w 567"/>
                  <a:gd name="T37" fmla="*/ 1086 h 1086"/>
                  <a:gd name="T38" fmla="*/ 537 w 567"/>
                  <a:gd name="T39" fmla="*/ 1058 h 1086"/>
                  <a:gd name="T40" fmla="*/ 567 w 567"/>
                  <a:gd name="T41" fmla="*/ 992 h 1086"/>
                  <a:gd name="T42" fmla="*/ 537 w 567"/>
                  <a:gd name="T43" fmla="*/ 965 h 1086"/>
                  <a:gd name="T44" fmla="*/ 410 w 567"/>
                  <a:gd name="T45" fmla="*/ 951 h 1086"/>
                  <a:gd name="T46" fmla="*/ 268 w 567"/>
                  <a:gd name="T47" fmla="*/ 951 h 1086"/>
                  <a:gd name="T48" fmla="*/ 208 w 567"/>
                  <a:gd name="T49" fmla="*/ 944 h 1086"/>
                  <a:gd name="T50" fmla="*/ 193 w 567"/>
                  <a:gd name="T51" fmla="*/ 904 h 1086"/>
                  <a:gd name="T52" fmla="*/ 208 w 567"/>
                  <a:gd name="T53" fmla="*/ 830 h 1086"/>
                  <a:gd name="T54" fmla="*/ 217 w 567"/>
                  <a:gd name="T55" fmla="*/ 703 h 1086"/>
                  <a:gd name="T56" fmla="*/ 200 w 567"/>
                  <a:gd name="T57" fmla="*/ 562 h 1086"/>
                  <a:gd name="T58" fmla="*/ 178 w 567"/>
                  <a:gd name="T59" fmla="*/ 375 h 1086"/>
                  <a:gd name="T60" fmla="*/ 186 w 567"/>
                  <a:gd name="T61" fmla="*/ 213 h 1086"/>
                  <a:gd name="T62" fmla="*/ 186 w 567"/>
                  <a:gd name="T63" fmla="*/ 16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1086">
                    <a:moveTo>
                      <a:pt x="186" y="160"/>
                    </a:moveTo>
                    <a:lnTo>
                      <a:pt x="171" y="53"/>
                    </a:lnTo>
                    <a:lnTo>
                      <a:pt x="105" y="0"/>
                    </a:lnTo>
                    <a:lnTo>
                      <a:pt x="7" y="6"/>
                    </a:lnTo>
                    <a:lnTo>
                      <a:pt x="0" y="53"/>
                    </a:lnTo>
                    <a:lnTo>
                      <a:pt x="7" y="153"/>
                    </a:lnTo>
                    <a:lnTo>
                      <a:pt x="59" y="307"/>
                    </a:lnTo>
                    <a:lnTo>
                      <a:pt x="97" y="421"/>
                    </a:lnTo>
                    <a:lnTo>
                      <a:pt x="141" y="575"/>
                    </a:lnTo>
                    <a:lnTo>
                      <a:pt x="156" y="709"/>
                    </a:lnTo>
                    <a:lnTo>
                      <a:pt x="156" y="817"/>
                    </a:lnTo>
                    <a:lnTo>
                      <a:pt x="134" y="898"/>
                    </a:lnTo>
                    <a:lnTo>
                      <a:pt x="112" y="924"/>
                    </a:lnTo>
                    <a:lnTo>
                      <a:pt x="112" y="951"/>
                    </a:lnTo>
                    <a:lnTo>
                      <a:pt x="141" y="992"/>
                    </a:lnTo>
                    <a:lnTo>
                      <a:pt x="193" y="1005"/>
                    </a:lnTo>
                    <a:lnTo>
                      <a:pt x="276" y="1005"/>
                    </a:lnTo>
                    <a:lnTo>
                      <a:pt x="425" y="1038"/>
                    </a:lnTo>
                    <a:lnTo>
                      <a:pt x="469" y="1086"/>
                    </a:lnTo>
                    <a:lnTo>
                      <a:pt x="537" y="1058"/>
                    </a:lnTo>
                    <a:lnTo>
                      <a:pt x="567" y="992"/>
                    </a:lnTo>
                    <a:lnTo>
                      <a:pt x="537" y="965"/>
                    </a:lnTo>
                    <a:lnTo>
                      <a:pt x="410" y="951"/>
                    </a:lnTo>
                    <a:lnTo>
                      <a:pt x="268" y="951"/>
                    </a:lnTo>
                    <a:lnTo>
                      <a:pt x="208" y="944"/>
                    </a:lnTo>
                    <a:lnTo>
                      <a:pt x="193" y="904"/>
                    </a:lnTo>
                    <a:lnTo>
                      <a:pt x="208" y="830"/>
                    </a:lnTo>
                    <a:lnTo>
                      <a:pt x="217" y="703"/>
                    </a:lnTo>
                    <a:lnTo>
                      <a:pt x="200" y="562"/>
                    </a:lnTo>
                    <a:lnTo>
                      <a:pt x="178" y="375"/>
                    </a:lnTo>
                    <a:lnTo>
                      <a:pt x="186" y="213"/>
                    </a:lnTo>
                    <a:lnTo>
                      <a:pt x="186" y="160"/>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grpSp>
      </p:grpSp>
      <p:sp>
        <p:nvSpPr>
          <p:cNvPr id="110603" name="Text Box 11"/>
          <p:cNvSpPr txBox="1">
            <a:spLocks noChangeArrowheads="1"/>
          </p:cNvSpPr>
          <p:nvPr/>
        </p:nvSpPr>
        <p:spPr bwMode="auto">
          <a:xfrm>
            <a:off x="152400" y="1905000"/>
            <a:ext cx="8991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若取</a:t>
            </a:r>
            <a:r>
              <a:rPr kumimoji="1" lang="en-US" altLang="zh-CN" b="1"/>
              <a:t>a=2,C=1</a:t>
            </a:r>
            <a:r>
              <a:rPr kumimoji="1" lang="zh-CN" altLang="en-US" b="1"/>
              <a:t>，此时信息量单位称为比特</a:t>
            </a:r>
          </a:p>
          <a:p>
            <a:pPr>
              <a:spcBef>
                <a:spcPct val="50000"/>
              </a:spcBef>
            </a:pPr>
            <a:r>
              <a:rPr kumimoji="1" lang="zh-CN" altLang="en-US" b="1"/>
              <a:t>若取</a:t>
            </a:r>
            <a:r>
              <a:rPr kumimoji="1" lang="en-US" altLang="zh-CN" b="1"/>
              <a:t>a=10,C=1</a:t>
            </a:r>
            <a:r>
              <a:rPr kumimoji="1" lang="zh-CN" altLang="en-US" b="1"/>
              <a:t>，此时信息量单位称为迪吉特</a:t>
            </a:r>
          </a:p>
          <a:p>
            <a:pPr>
              <a:spcBef>
                <a:spcPct val="50000"/>
              </a:spcBef>
            </a:pPr>
            <a:r>
              <a:rPr kumimoji="1" lang="zh-CN" altLang="en-US" b="1"/>
              <a:t>若取</a:t>
            </a:r>
            <a:r>
              <a:rPr kumimoji="1" lang="en-US" altLang="zh-CN" b="1"/>
              <a:t>a=e,C=1</a:t>
            </a:r>
            <a:r>
              <a:rPr kumimoji="1" lang="zh-CN" altLang="en-US" b="1"/>
              <a:t>，此时信息量单位称为奈特</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500" fill="hold"/>
                                        <p:tgtEl>
                                          <p:spTgt spid="110594"/>
                                        </p:tgtEl>
                                        <p:attrNameLst>
                                          <p:attrName>ppt_x</p:attrName>
                                        </p:attrNameLst>
                                      </p:cBhvr>
                                      <p:tavLst>
                                        <p:tav tm="0">
                                          <p:val>
                                            <p:strVal val="#ppt_x"/>
                                          </p:val>
                                        </p:tav>
                                        <p:tav tm="100000">
                                          <p:val>
                                            <p:strVal val="#ppt_x"/>
                                          </p:val>
                                        </p:tav>
                                      </p:tavLst>
                                    </p:anim>
                                    <p:anim calcmode="lin" valueType="num">
                                      <p:cBhvr>
                                        <p:cTn id="8" dur="500" fill="hold"/>
                                        <p:tgtEl>
                                          <p:spTgt spid="110594"/>
                                        </p:tgtEl>
                                        <p:attrNameLst>
                                          <p:attrName>ppt_y</p:attrName>
                                        </p:attrNameLst>
                                      </p:cBhvr>
                                      <p:tavLst>
                                        <p:tav tm="0">
                                          <p:val>
                                            <p:strVal val="#ppt_y+#ppt_h/2"/>
                                          </p:val>
                                        </p:tav>
                                        <p:tav tm="100000">
                                          <p:val>
                                            <p:strVal val="#ppt_y"/>
                                          </p:val>
                                        </p:tav>
                                      </p:tavLst>
                                    </p:anim>
                                    <p:anim calcmode="lin" valueType="num">
                                      <p:cBhvr>
                                        <p:cTn id="9" dur="500" fill="hold"/>
                                        <p:tgtEl>
                                          <p:spTgt spid="110594"/>
                                        </p:tgtEl>
                                        <p:attrNameLst>
                                          <p:attrName>ppt_w</p:attrName>
                                        </p:attrNameLst>
                                      </p:cBhvr>
                                      <p:tavLst>
                                        <p:tav tm="0">
                                          <p:val>
                                            <p:strVal val="#ppt_w"/>
                                          </p:val>
                                        </p:tav>
                                        <p:tav tm="100000">
                                          <p:val>
                                            <p:strVal val="#ppt_w"/>
                                          </p:val>
                                        </p:tav>
                                      </p:tavLst>
                                    </p:anim>
                                    <p:anim calcmode="lin" valueType="num">
                                      <p:cBhvr>
                                        <p:cTn id="10" dur="500" fill="hold"/>
                                        <p:tgtEl>
                                          <p:spTgt spid="1105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10603"/>
                                        </p:tgtEl>
                                        <p:attrNameLst>
                                          <p:attrName>style.visibility</p:attrName>
                                        </p:attrNameLst>
                                      </p:cBhvr>
                                      <p:to>
                                        <p:strVal val="visible"/>
                                      </p:to>
                                    </p:set>
                                    <p:anim calcmode="lin" valueType="num">
                                      <p:cBhvr>
                                        <p:cTn id="15" dur="500" fill="hold"/>
                                        <p:tgtEl>
                                          <p:spTgt spid="110603"/>
                                        </p:tgtEl>
                                        <p:attrNameLst>
                                          <p:attrName>ppt_w</p:attrName>
                                        </p:attrNameLst>
                                      </p:cBhvr>
                                      <p:tavLst>
                                        <p:tav tm="0">
                                          <p:val>
                                            <p:fltVal val="0"/>
                                          </p:val>
                                        </p:tav>
                                        <p:tav tm="100000">
                                          <p:val>
                                            <p:strVal val="#ppt_w"/>
                                          </p:val>
                                        </p:tav>
                                      </p:tavLst>
                                    </p:anim>
                                    <p:anim calcmode="lin" valueType="num">
                                      <p:cBhvr>
                                        <p:cTn id="16" dur="500" fill="hold"/>
                                        <p:tgtEl>
                                          <p:spTgt spid="11060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81000" y="381000"/>
            <a:ext cx="83820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8000"/>
                </a:solidFill>
              </a:rPr>
              <a:t>例</a:t>
            </a:r>
            <a:r>
              <a:rPr kumimoji="1" lang="en-US" altLang="zh-CN" sz="2800" b="1">
                <a:solidFill>
                  <a:srgbClr val="008000"/>
                </a:solidFill>
              </a:rPr>
              <a:t>14</a:t>
            </a:r>
            <a:r>
              <a:rPr kumimoji="1" lang="en-US" altLang="zh-CN" b="1">
                <a:ea typeface="宋体" pitchFamily="2" charset="-122"/>
              </a:rPr>
              <a:t> </a:t>
            </a:r>
            <a:r>
              <a:rPr kumimoji="1" lang="en-US" altLang="zh-CN">
                <a:ea typeface="宋体" pitchFamily="2" charset="-122"/>
              </a:rPr>
              <a:t> </a:t>
            </a:r>
            <a:r>
              <a:rPr kumimoji="1" lang="zh-CN" altLang="en-US" b="1"/>
              <a:t>设剧院有</a:t>
            </a:r>
            <a:r>
              <a:rPr kumimoji="1" lang="en-US" altLang="zh-CN" b="1"/>
              <a:t>1280</a:t>
            </a:r>
            <a:r>
              <a:rPr kumimoji="1" lang="zh-CN" altLang="en-US" b="1"/>
              <a:t>个座位，分为</a:t>
            </a:r>
            <a:r>
              <a:rPr kumimoji="1" lang="en-US" altLang="zh-CN" b="1"/>
              <a:t>32</a:t>
            </a:r>
            <a:r>
              <a:rPr kumimoji="1" lang="zh-CN" altLang="en-US" b="1"/>
              <a:t>排，每排</a:t>
            </a:r>
            <a:r>
              <a:rPr kumimoji="1" lang="en-US" altLang="zh-CN" b="1"/>
              <a:t>40</a:t>
            </a:r>
            <a:r>
              <a:rPr kumimoji="1" lang="zh-CN" altLang="en-US" b="1"/>
              <a:t>座。现欲从中找出某人，求以下信息的信息量。（</a:t>
            </a:r>
            <a:r>
              <a:rPr kumimoji="1" lang="en-US" altLang="zh-CN" b="1"/>
              <a:t>i</a:t>
            </a:r>
            <a:r>
              <a:rPr kumimoji="1" lang="zh-CN" altLang="en-US" b="1"/>
              <a:t>）某人在第十排；（</a:t>
            </a:r>
            <a:r>
              <a:rPr kumimoji="1" lang="en-US" altLang="zh-CN" b="1"/>
              <a:t>ii</a:t>
            </a:r>
            <a:r>
              <a:rPr kumimoji="1" lang="zh-CN" altLang="en-US" b="1"/>
              <a:t>）某人在第</a:t>
            </a:r>
            <a:r>
              <a:rPr kumimoji="1" lang="en-US" altLang="zh-CN" b="1"/>
              <a:t>15</a:t>
            </a:r>
            <a:r>
              <a:rPr kumimoji="1" lang="zh-CN" altLang="en-US" b="1"/>
              <a:t>座；（</a:t>
            </a:r>
            <a:r>
              <a:rPr kumimoji="1" lang="en-US" altLang="zh-CN" b="1"/>
              <a:t>iii</a:t>
            </a:r>
            <a:r>
              <a:rPr kumimoji="1" lang="zh-CN" altLang="en-US" b="1"/>
              <a:t>）某人在第十排第</a:t>
            </a:r>
            <a:r>
              <a:rPr kumimoji="1" lang="en-US" altLang="zh-CN" b="1"/>
              <a:t>15</a:t>
            </a:r>
            <a:r>
              <a:rPr kumimoji="1" lang="zh-CN" altLang="en-US" b="1"/>
              <a:t>座。 </a:t>
            </a:r>
          </a:p>
        </p:txBody>
      </p:sp>
      <p:sp>
        <p:nvSpPr>
          <p:cNvPr id="111619" name="Rectangle 3"/>
          <p:cNvSpPr>
            <a:spLocks noChangeArrowheads="1"/>
          </p:cNvSpPr>
          <p:nvPr/>
        </p:nvSpPr>
        <p:spPr bwMode="auto">
          <a:xfrm>
            <a:off x="381000" y="1600200"/>
            <a:ext cx="8458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latin typeface="楷体_GB2312" pitchFamily="49" charset="-122"/>
              </a:rPr>
              <a:t>解</a:t>
            </a:r>
            <a:r>
              <a:rPr kumimoji="1" lang="zh-CN" altLang="en-US" b="1">
                <a:latin typeface="楷体_GB2312" pitchFamily="49" charset="-122"/>
              </a:rPr>
              <a:t>：</a:t>
            </a:r>
            <a:r>
              <a:rPr kumimoji="1" lang="zh-CN" altLang="en-US" sz="2800">
                <a:solidFill>
                  <a:srgbClr val="008000"/>
                </a:solidFill>
                <a:latin typeface="楷体_GB2312" pitchFamily="49" charset="-122"/>
              </a:rPr>
              <a:t> </a:t>
            </a:r>
            <a:r>
              <a:rPr kumimoji="1" lang="zh-CN" altLang="en-US" b="1">
                <a:latin typeface="楷体_GB2312" pitchFamily="49" charset="-122"/>
              </a:rPr>
              <a:t>在未知任何信息的情况下， 此人在各排的概率可以认为是相等的，他坐在各座号上的概率也可以认为是相等的，故 </a:t>
            </a:r>
          </a:p>
        </p:txBody>
      </p:sp>
      <p:grpSp>
        <p:nvGrpSpPr>
          <p:cNvPr id="111620" name="Group 4"/>
          <p:cNvGrpSpPr>
            <a:grpSpLocks/>
          </p:cNvGrpSpPr>
          <p:nvPr/>
        </p:nvGrpSpPr>
        <p:grpSpPr bwMode="auto">
          <a:xfrm>
            <a:off x="457200" y="2590800"/>
            <a:ext cx="8458200" cy="1295400"/>
            <a:chOff x="288" y="1728"/>
            <a:chExt cx="5328" cy="816"/>
          </a:xfrm>
        </p:grpSpPr>
        <p:sp>
          <p:nvSpPr>
            <p:cNvPr id="111621" name="Rectangle 5"/>
            <p:cNvSpPr>
              <a:spLocks noChangeArrowheads="1"/>
            </p:cNvSpPr>
            <p:nvPr/>
          </p:nvSpPr>
          <p:spPr bwMode="auto">
            <a:xfrm>
              <a:off x="288" y="1728"/>
              <a:ext cx="532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t>（</a:t>
              </a:r>
              <a:r>
                <a:rPr kumimoji="1" lang="en-US" altLang="zh-CN" b="1"/>
                <a:t>i</a:t>
              </a:r>
              <a:r>
                <a:rPr kumimoji="1" lang="zh-CN" altLang="en-US" b="1"/>
                <a:t>）“某人在第十排”包含的信息量为</a:t>
              </a:r>
            </a:p>
            <a:p>
              <a:r>
                <a:rPr kumimoji="1" lang="zh-CN" altLang="en-US" b="1"/>
                <a:t>                          </a:t>
              </a:r>
            </a:p>
            <a:p>
              <a:r>
                <a:rPr kumimoji="1" lang="zh-CN" altLang="en-US" b="1"/>
                <a:t>                            （比特）        </a:t>
              </a:r>
            </a:p>
          </p:txBody>
        </p:sp>
        <p:graphicFrame>
          <p:nvGraphicFramePr>
            <p:cNvPr id="111622" name="Object 6"/>
            <p:cNvGraphicFramePr>
              <a:graphicFrameLocks noChangeAspect="1"/>
            </p:cNvGraphicFramePr>
            <p:nvPr/>
          </p:nvGraphicFramePr>
          <p:xfrm>
            <a:off x="830" y="2064"/>
            <a:ext cx="931" cy="480"/>
          </p:xfrm>
          <a:graphic>
            <a:graphicData uri="http://schemas.openxmlformats.org/presentationml/2006/ole">
              <mc:AlternateContent xmlns:mc="http://schemas.openxmlformats.org/markup-compatibility/2006">
                <mc:Choice xmlns:v="urn:schemas-microsoft-com:vml" Requires="v">
                  <p:oleObj spid="_x0000_s111682" name="公式" r:id="rId6" imgW="825480" imgH="393480" progId="Equation.3">
                    <p:embed/>
                  </p:oleObj>
                </mc:Choice>
                <mc:Fallback>
                  <p:oleObj name="公式" r:id="rId6" imgW="825480" imgH="3934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 y="2064"/>
                          <a:ext cx="931"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1623" name="Group 7"/>
          <p:cNvGrpSpPr>
            <a:grpSpLocks/>
          </p:cNvGrpSpPr>
          <p:nvPr/>
        </p:nvGrpSpPr>
        <p:grpSpPr bwMode="auto">
          <a:xfrm>
            <a:off x="457200" y="3962400"/>
            <a:ext cx="8458200" cy="1295400"/>
            <a:chOff x="288" y="2496"/>
            <a:chExt cx="5328" cy="816"/>
          </a:xfrm>
        </p:grpSpPr>
        <p:sp>
          <p:nvSpPr>
            <p:cNvPr id="111624" name="Rectangle 8"/>
            <p:cNvSpPr>
              <a:spLocks noChangeArrowheads="1"/>
            </p:cNvSpPr>
            <p:nvPr/>
          </p:nvSpPr>
          <p:spPr bwMode="auto">
            <a:xfrm>
              <a:off x="288" y="2496"/>
              <a:ext cx="532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t>（</a:t>
              </a:r>
              <a:r>
                <a:rPr kumimoji="1" lang="en-US" altLang="zh-CN" b="1"/>
                <a:t>ii</a:t>
              </a:r>
              <a:r>
                <a:rPr kumimoji="1" lang="zh-CN" altLang="en-US" b="1"/>
                <a:t>）“某人在第</a:t>
              </a:r>
              <a:r>
                <a:rPr kumimoji="1" lang="en-US" altLang="zh-CN" b="1"/>
                <a:t>15</a:t>
              </a:r>
              <a:r>
                <a:rPr kumimoji="1" lang="zh-CN" altLang="en-US" b="1"/>
                <a:t>座”包含的信息量为 </a:t>
              </a:r>
            </a:p>
            <a:p>
              <a:r>
                <a:rPr kumimoji="1" lang="zh-CN" altLang="en-US" b="1"/>
                <a:t>                          </a:t>
              </a:r>
            </a:p>
            <a:p>
              <a:r>
                <a:rPr kumimoji="1" lang="zh-CN" altLang="en-US" b="1"/>
                <a:t>                                （比特）        </a:t>
              </a:r>
            </a:p>
          </p:txBody>
        </p:sp>
        <p:graphicFrame>
          <p:nvGraphicFramePr>
            <p:cNvPr id="111625" name="Object 9"/>
            <p:cNvGraphicFramePr>
              <a:graphicFrameLocks noChangeAspect="1"/>
            </p:cNvGraphicFramePr>
            <p:nvPr/>
          </p:nvGraphicFramePr>
          <p:xfrm>
            <a:off x="816" y="2832"/>
            <a:ext cx="1160" cy="480"/>
          </p:xfrm>
          <a:graphic>
            <a:graphicData uri="http://schemas.openxmlformats.org/presentationml/2006/ole">
              <mc:AlternateContent xmlns:mc="http://schemas.openxmlformats.org/markup-compatibility/2006">
                <mc:Choice xmlns:v="urn:schemas-microsoft-com:vml" Requires="v">
                  <p:oleObj spid="_x0000_s111683" name="公式" r:id="rId8" imgW="1028520" imgH="393480" progId="Equation.3">
                    <p:embed/>
                  </p:oleObj>
                </mc:Choice>
                <mc:Fallback>
                  <p:oleObj name="公式" r:id="rId8" imgW="1028520" imgH="3934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2832"/>
                          <a:ext cx="1160"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1626" name="Group 10"/>
          <p:cNvGrpSpPr>
            <a:grpSpLocks/>
          </p:cNvGrpSpPr>
          <p:nvPr/>
        </p:nvGrpSpPr>
        <p:grpSpPr bwMode="auto">
          <a:xfrm>
            <a:off x="457200" y="5334000"/>
            <a:ext cx="8458200" cy="1295400"/>
            <a:chOff x="288" y="3360"/>
            <a:chExt cx="5328" cy="816"/>
          </a:xfrm>
        </p:grpSpPr>
        <p:sp>
          <p:nvSpPr>
            <p:cNvPr id="111627" name="Rectangle 11"/>
            <p:cNvSpPr>
              <a:spLocks noChangeArrowheads="1"/>
            </p:cNvSpPr>
            <p:nvPr/>
          </p:nvSpPr>
          <p:spPr bwMode="auto">
            <a:xfrm>
              <a:off x="288" y="3360"/>
              <a:ext cx="532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a:latin typeface="宋体" pitchFamily="2" charset="-122"/>
                  <a:ea typeface="宋体" pitchFamily="2" charset="-122"/>
                </a:rPr>
                <a:t>   </a:t>
              </a:r>
              <a:r>
                <a:rPr lang="zh-CN" altLang="en-US" b="1"/>
                <a:t>（</a:t>
              </a:r>
              <a:r>
                <a:rPr lang="en-US" altLang="zh-CN" b="1"/>
                <a:t>iii</a:t>
              </a:r>
              <a:r>
                <a:rPr lang="zh-CN" altLang="en-US" b="1"/>
                <a:t>）“某人在第十排第</a:t>
              </a:r>
              <a:r>
                <a:rPr lang="en-US" altLang="zh-CN" b="1"/>
                <a:t>15</a:t>
              </a:r>
              <a:r>
                <a:rPr lang="zh-CN" altLang="en-US" b="1"/>
                <a:t>座”包含的信息量为 </a:t>
              </a:r>
            </a:p>
            <a:p>
              <a:pPr eaLnBrk="0" hangingPunct="0"/>
              <a:r>
                <a:rPr lang="zh-CN" altLang="en-US" b="1"/>
                <a:t>                          </a:t>
              </a:r>
            </a:p>
            <a:p>
              <a:pPr eaLnBrk="0" hangingPunct="0"/>
              <a:r>
                <a:rPr lang="zh-CN" altLang="en-US" b="1"/>
                <a:t>                                     （比特）        </a:t>
              </a:r>
            </a:p>
          </p:txBody>
        </p:sp>
        <p:graphicFrame>
          <p:nvGraphicFramePr>
            <p:cNvPr id="111628" name="Object 12"/>
            <p:cNvGraphicFramePr>
              <a:graphicFrameLocks noChangeAspect="1"/>
            </p:cNvGraphicFramePr>
            <p:nvPr/>
          </p:nvGraphicFramePr>
          <p:xfrm>
            <a:off x="816" y="3696"/>
            <a:ext cx="1418" cy="480"/>
          </p:xfrm>
          <a:graphic>
            <a:graphicData uri="http://schemas.openxmlformats.org/presentationml/2006/ole">
              <mc:AlternateContent xmlns:mc="http://schemas.openxmlformats.org/markup-compatibility/2006">
                <mc:Choice xmlns:v="urn:schemas-microsoft-com:vml" Requires="v">
                  <p:oleObj spid="_x0000_s111684" name="公式" r:id="rId10" imgW="1218960" imgH="393480" progId="Equation.3">
                    <p:embed/>
                  </p:oleObj>
                </mc:Choice>
                <mc:Fallback>
                  <p:oleObj name="公式" r:id="rId10" imgW="1218960" imgH="3934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3696"/>
                          <a:ext cx="141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29" name="Oval 13"/>
          <p:cNvSpPr>
            <a:spLocks noChangeArrowheads="1"/>
          </p:cNvSpPr>
          <p:nvPr/>
        </p:nvSpPr>
        <p:spPr bwMode="auto">
          <a:xfrm>
            <a:off x="2590800" y="2895600"/>
            <a:ext cx="1295400" cy="2514600"/>
          </a:xfrm>
          <a:prstGeom prst="ellipse">
            <a:avLst/>
          </a:prstGeom>
          <a:noFill/>
          <a:ln w="222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0" name="Oval 14"/>
          <p:cNvSpPr>
            <a:spLocks noChangeArrowheads="1"/>
          </p:cNvSpPr>
          <p:nvPr/>
        </p:nvSpPr>
        <p:spPr bwMode="auto">
          <a:xfrm>
            <a:off x="2819400" y="5867400"/>
            <a:ext cx="1447800" cy="685800"/>
          </a:xfrm>
          <a:prstGeom prst="ellipse">
            <a:avLst/>
          </a:prstGeom>
          <a:noFill/>
          <a:ln w="222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1" name="AutoShape 15"/>
          <p:cNvSpPr>
            <a:spLocks noChangeArrowheads="1"/>
          </p:cNvSpPr>
          <p:nvPr/>
        </p:nvSpPr>
        <p:spPr bwMode="auto">
          <a:xfrm>
            <a:off x="4343400" y="3962400"/>
            <a:ext cx="3352800" cy="609600"/>
          </a:xfrm>
          <a:prstGeom prst="wedgeRoundRectCallout">
            <a:avLst>
              <a:gd name="adj1" fmla="val -66903"/>
              <a:gd name="adj2" fmla="val 207292"/>
              <a:gd name="adj3" fmla="val 16667"/>
            </a:avLst>
          </a:prstGeom>
          <a:solidFill>
            <a:schemeClr val="folHlink"/>
          </a:solidFill>
          <a:ln w="9525">
            <a:solidFill>
              <a:schemeClr val="tx1"/>
            </a:solidFill>
            <a:miter lim="800000"/>
            <a:headEnd/>
            <a:tailEnd/>
          </a:ln>
          <a:effectLst>
            <a:outerShdw dist="107763" dir="2700000" algn="ctr" rotWithShape="0">
              <a:schemeClr val="bg2"/>
            </a:outerShdw>
          </a:effectLst>
        </p:spPr>
        <p:txBody>
          <a:bodyPr/>
          <a:lstStyle/>
          <a:p>
            <a:pPr algn="ctr"/>
            <a:r>
              <a:rPr kumimoji="1" lang="en-US" altLang="zh-CN" b="1">
                <a:ea typeface="宋体" pitchFamily="2" charset="-122"/>
              </a:rPr>
              <a:t>5bit+5.32bit=10.32bit</a:t>
            </a:r>
          </a:p>
        </p:txBody>
      </p:sp>
      <p:grpSp>
        <p:nvGrpSpPr>
          <p:cNvPr id="111632" name="Group 16"/>
          <p:cNvGrpSpPr>
            <a:grpSpLocks/>
          </p:cNvGrpSpPr>
          <p:nvPr/>
        </p:nvGrpSpPr>
        <p:grpSpPr bwMode="auto">
          <a:xfrm>
            <a:off x="228600" y="5029200"/>
            <a:ext cx="1447800" cy="1524000"/>
            <a:chOff x="2051" y="1696"/>
            <a:chExt cx="1004" cy="1028"/>
          </a:xfrm>
        </p:grpSpPr>
        <p:sp>
          <p:nvSpPr>
            <p:cNvPr id="111633" name="Freeform 17"/>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1634" name="Group 18"/>
            <p:cNvGrpSpPr>
              <a:grpSpLocks/>
            </p:cNvGrpSpPr>
            <p:nvPr/>
          </p:nvGrpSpPr>
          <p:grpSpPr bwMode="auto">
            <a:xfrm rot="1123344">
              <a:off x="2441" y="2029"/>
              <a:ext cx="511" cy="637"/>
              <a:chOff x="2308" y="1206"/>
              <a:chExt cx="710" cy="940"/>
            </a:xfrm>
          </p:grpSpPr>
          <p:sp>
            <p:nvSpPr>
              <p:cNvPr id="111635" name="Freeform 19"/>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1636" name="Freeform 20"/>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1637" name="Freeform 21"/>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1638" name="Group 22"/>
            <p:cNvGrpSpPr>
              <a:grpSpLocks/>
            </p:cNvGrpSpPr>
            <p:nvPr/>
          </p:nvGrpSpPr>
          <p:grpSpPr bwMode="auto">
            <a:xfrm rot="1123344">
              <a:off x="2051" y="1977"/>
              <a:ext cx="454" cy="747"/>
              <a:chOff x="1799" y="1328"/>
              <a:chExt cx="630" cy="1101"/>
            </a:xfrm>
          </p:grpSpPr>
          <p:grpSp>
            <p:nvGrpSpPr>
              <p:cNvPr id="111639" name="Group 23"/>
              <p:cNvGrpSpPr>
                <a:grpSpLocks/>
              </p:cNvGrpSpPr>
              <p:nvPr/>
            </p:nvGrpSpPr>
            <p:grpSpPr bwMode="auto">
              <a:xfrm>
                <a:off x="1968" y="1328"/>
                <a:ext cx="461" cy="1101"/>
                <a:chOff x="1968" y="1328"/>
                <a:chExt cx="461" cy="1101"/>
              </a:xfrm>
            </p:grpSpPr>
            <p:sp>
              <p:nvSpPr>
                <p:cNvPr id="111640" name="Freeform 24"/>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1641" name="Freeform 25"/>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1642" name="Group 26"/>
              <p:cNvGrpSpPr>
                <a:grpSpLocks/>
              </p:cNvGrpSpPr>
              <p:nvPr/>
            </p:nvGrpSpPr>
            <p:grpSpPr bwMode="auto">
              <a:xfrm>
                <a:off x="1799" y="1444"/>
                <a:ext cx="549" cy="922"/>
                <a:chOff x="1799" y="1444"/>
                <a:chExt cx="549" cy="922"/>
              </a:xfrm>
            </p:grpSpPr>
            <p:sp>
              <p:nvSpPr>
                <p:cNvPr id="111643" name="Freeform 27"/>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1644" name="Freeform 28"/>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1645" name="Freeform 29"/>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11646" name="Group 30"/>
            <p:cNvGrpSpPr>
              <a:grpSpLocks/>
            </p:cNvGrpSpPr>
            <p:nvPr/>
          </p:nvGrpSpPr>
          <p:grpSpPr bwMode="auto">
            <a:xfrm rot="1123344">
              <a:off x="2327" y="1696"/>
              <a:ext cx="255" cy="314"/>
              <a:chOff x="1947" y="869"/>
              <a:chExt cx="355" cy="463"/>
            </a:xfrm>
          </p:grpSpPr>
          <p:grpSp>
            <p:nvGrpSpPr>
              <p:cNvPr id="111647" name="Group 31"/>
              <p:cNvGrpSpPr>
                <a:grpSpLocks/>
              </p:cNvGrpSpPr>
              <p:nvPr/>
            </p:nvGrpSpPr>
            <p:grpSpPr bwMode="auto">
              <a:xfrm>
                <a:off x="1982" y="1005"/>
                <a:ext cx="305" cy="220"/>
                <a:chOff x="1982" y="1005"/>
                <a:chExt cx="305" cy="220"/>
              </a:xfrm>
            </p:grpSpPr>
            <p:sp>
              <p:nvSpPr>
                <p:cNvPr id="111648" name="Freeform 32"/>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1649" name="Freeform 33"/>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11650" name="Freeform 34"/>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11651" name="Group 35"/>
              <p:cNvGrpSpPr>
                <a:grpSpLocks/>
              </p:cNvGrpSpPr>
              <p:nvPr/>
            </p:nvGrpSpPr>
            <p:grpSpPr bwMode="auto">
              <a:xfrm>
                <a:off x="1997" y="1009"/>
                <a:ext cx="257" cy="143"/>
                <a:chOff x="1997" y="1009"/>
                <a:chExt cx="257" cy="143"/>
              </a:xfrm>
            </p:grpSpPr>
            <p:sp>
              <p:nvSpPr>
                <p:cNvPr id="111652" name="Freeform 36"/>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1653" name="Freeform 37"/>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1654" name="Freeform 38"/>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11655" name="Group 39"/>
              <p:cNvGrpSpPr>
                <a:grpSpLocks/>
              </p:cNvGrpSpPr>
              <p:nvPr/>
            </p:nvGrpSpPr>
            <p:grpSpPr bwMode="auto">
              <a:xfrm>
                <a:off x="2027" y="1019"/>
                <a:ext cx="218" cy="158"/>
                <a:chOff x="2027" y="1019"/>
                <a:chExt cx="218" cy="158"/>
              </a:xfrm>
            </p:grpSpPr>
            <p:sp>
              <p:nvSpPr>
                <p:cNvPr id="111656" name="Freeform 40"/>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1657" name="Oval 41"/>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11658" name="Freeform 42"/>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1659" name="Oval 43"/>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11660" name="Freeform 44"/>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1661" name="Freeform 45"/>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62" name="Freeform 46"/>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11663" name="Freeform 47"/>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11664" name="Group 48"/>
            <p:cNvGrpSpPr>
              <a:grpSpLocks/>
            </p:cNvGrpSpPr>
            <p:nvPr/>
          </p:nvGrpSpPr>
          <p:grpSpPr bwMode="auto">
            <a:xfrm rot="1123344">
              <a:off x="2928" y="1942"/>
              <a:ext cx="127" cy="227"/>
              <a:chOff x="2833" y="962"/>
              <a:chExt cx="176" cy="334"/>
            </a:xfrm>
          </p:grpSpPr>
          <p:sp>
            <p:nvSpPr>
              <p:cNvPr id="111665" name="Freeform 49"/>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66" name="Freeform 50"/>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11667" name="Freeform 51"/>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11668" name="Freeform 52"/>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1669" name="Freeform 53"/>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1670" name="Freeform 54"/>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71" name="Freeform 55"/>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11672" name="Freeform 56"/>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11673" name="Freeform 57"/>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74" name="Freeform 58"/>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1675" name="Freeform 59"/>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76" name="Freeform 60"/>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1677" name="Freeform 61"/>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78" name="Freeform 62"/>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1679" name="Freeform 63"/>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111680" name="AutoShape 64"/>
          <p:cNvSpPr>
            <a:spLocks noChangeArrowheads="1"/>
          </p:cNvSpPr>
          <p:nvPr/>
        </p:nvSpPr>
        <p:spPr bwMode="auto">
          <a:xfrm>
            <a:off x="609600" y="1524000"/>
            <a:ext cx="6477000" cy="2057400"/>
          </a:xfrm>
          <a:prstGeom prst="cloudCallout">
            <a:avLst>
              <a:gd name="adj1" fmla="val -37894"/>
              <a:gd name="adj2" fmla="val 12631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这一例子反映了对完全独立的几条信息，其总信息量等于各条信息的信息量之和。</a:t>
            </a:r>
          </a:p>
        </p:txBody>
      </p:sp>
      <p:sp>
        <p:nvSpPr>
          <p:cNvPr id="111681" name="AutoShape 65"/>
          <p:cNvSpPr>
            <a:spLocks noChangeArrowheads="1"/>
          </p:cNvSpPr>
          <p:nvPr/>
        </p:nvSpPr>
        <p:spPr bwMode="auto">
          <a:xfrm>
            <a:off x="609600" y="1524000"/>
            <a:ext cx="6858000" cy="2057400"/>
          </a:xfrm>
          <a:prstGeom prst="cloudCallout">
            <a:avLst>
              <a:gd name="adj1" fmla="val -38565"/>
              <a:gd name="adj2" fmla="val 12631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楷体_GB2312" pitchFamily="49" charset="-122"/>
              </a:rPr>
              <a:t>对于相应不独立的信息，要计算在已获得某信息后其余信息的信息量时，需要用到条件概率公式，可以参阅信息论书籍。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p:cTn id="7" dur="500" fill="hold"/>
                                        <p:tgtEl>
                                          <p:spTgt spid="111619"/>
                                        </p:tgtEl>
                                        <p:attrNameLst>
                                          <p:attrName>ppt_x</p:attrName>
                                        </p:attrNameLst>
                                      </p:cBhvr>
                                      <p:tavLst>
                                        <p:tav tm="0">
                                          <p:val>
                                            <p:strVal val="#ppt_x"/>
                                          </p:val>
                                        </p:tav>
                                        <p:tav tm="100000">
                                          <p:val>
                                            <p:strVal val="#ppt_x"/>
                                          </p:val>
                                        </p:tav>
                                      </p:tavLst>
                                    </p:anim>
                                    <p:anim calcmode="lin" valueType="num">
                                      <p:cBhvr>
                                        <p:cTn id="8" dur="500" fill="hold"/>
                                        <p:tgtEl>
                                          <p:spTgt spid="111619"/>
                                        </p:tgtEl>
                                        <p:attrNameLst>
                                          <p:attrName>ppt_y</p:attrName>
                                        </p:attrNameLst>
                                      </p:cBhvr>
                                      <p:tavLst>
                                        <p:tav tm="0">
                                          <p:val>
                                            <p:strVal val="#ppt_y+#ppt_h/2"/>
                                          </p:val>
                                        </p:tav>
                                        <p:tav tm="100000">
                                          <p:val>
                                            <p:strVal val="#ppt_y"/>
                                          </p:val>
                                        </p:tav>
                                      </p:tavLst>
                                    </p:anim>
                                    <p:anim calcmode="lin" valueType="num">
                                      <p:cBhvr>
                                        <p:cTn id="9" dur="500" fill="hold"/>
                                        <p:tgtEl>
                                          <p:spTgt spid="111619"/>
                                        </p:tgtEl>
                                        <p:attrNameLst>
                                          <p:attrName>ppt_w</p:attrName>
                                        </p:attrNameLst>
                                      </p:cBhvr>
                                      <p:tavLst>
                                        <p:tav tm="0">
                                          <p:val>
                                            <p:strVal val="#ppt_w"/>
                                          </p:val>
                                        </p:tav>
                                        <p:tav tm="100000">
                                          <p:val>
                                            <p:strVal val="#ppt_w"/>
                                          </p:val>
                                        </p:tav>
                                      </p:tavLst>
                                    </p:anim>
                                    <p:anim calcmode="lin" valueType="num">
                                      <p:cBhvr>
                                        <p:cTn id="10" dur="500" fill="hold"/>
                                        <p:tgtEl>
                                          <p:spTgt spid="11161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11620"/>
                                        </p:tgtEl>
                                        <p:attrNameLst>
                                          <p:attrName>style.visibility</p:attrName>
                                        </p:attrNameLst>
                                      </p:cBhvr>
                                      <p:to>
                                        <p:strVal val="visible"/>
                                      </p:to>
                                    </p:set>
                                    <p:anim calcmode="lin" valueType="num">
                                      <p:cBhvr additive="base">
                                        <p:cTn id="15" dur="500" fill="hold"/>
                                        <p:tgtEl>
                                          <p:spTgt spid="111620"/>
                                        </p:tgtEl>
                                        <p:attrNameLst>
                                          <p:attrName>ppt_x</p:attrName>
                                        </p:attrNameLst>
                                      </p:cBhvr>
                                      <p:tavLst>
                                        <p:tav tm="0">
                                          <p:val>
                                            <p:strVal val="0-#ppt_w/2"/>
                                          </p:val>
                                        </p:tav>
                                        <p:tav tm="100000">
                                          <p:val>
                                            <p:strVal val="#ppt_x"/>
                                          </p:val>
                                        </p:tav>
                                      </p:tavLst>
                                    </p:anim>
                                    <p:anim calcmode="lin" valueType="num">
                                      <p:cBhvr additive="base">
                                        <p:cTn id="16" dur="500" fill="hold"/>
                                        <p:tgtEl>
                                          <p:spTgt spid="1116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11623"/>
                                        </p:tgtEl>
                                        <p:attrNameLst>
                                          <p:attrName>style.visibility</p:attrName>
                                        </p:attrNameLst>
                                      </p:cBhvr>
                                      <p:to>
                                        <p:strVal val="visible"/>
                                      </p:to>
                                    </p:set>
                                    <p:anim calcmode="lin" valueType="num">
                                      <p:cBhvr additive="base">
                                        <p:cTn id="21" dur="500" fill="hold"/>
                                        <p:tgtEl>
                                          <p:spTgt spid="111623"/>
                                        </p:tgtEl>
                                        <p:attrNameLst>
                                          <p:attrName>ppt_x</p:attrName>
                                        </p:attrNameLst>
                                      </p:cBhvr>
                                      <p:tavLst>
                                        <p:tav tm="0">
                                          <p:val>
                                            <p:strVal val="0-#ppt_w/2"/>
                                          </p:val>
                                        </p:tav>
                                        <p:tav tm="100000">
                                          <p:val>
                                            <p:strVal val="#ppt_x"/>
                                          </p:val>
                                        </p:tav>
                                      </p:tavLst>
                                    </p:anim>
                                    <p:anim calcmode="lin" valueType="num">
                                      <p:cBhvr additive="base">
                                        <p:cTn id="22" dur="500" fill="hold"/>
                                        <p:tgtEl>
                                          <p:spTgt spid="1116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1626"/>
                                        </p:tgtEl>
                                        <p:attrNameLst>
                                          <p:attrName>style.visibility</p:attrName>
                                        </p:attrNameLst>
                                      </p:cBhvr>
                                      <p:to>
                                        <p:strVal val="visible"/>
                                      </p:to>
                                    </p:set>
                                    <p:anim calcmode="lin" valueType="num">
                                      <p:cBhvr additive="base">
                                        <p:cTn id="27" dur="500" fill="hold"/>
                                        <p:tgtEl>
                                          <p:spTgt spid="111626"/>
                                        </p:tgtEl>
                                        <p:attrNameLst>
                                          <p:attrName>ppt_x</p:attrName>
                                        </p:attrNameLst>
                                      </p:cBhvr>
                                      <p:tavLst>
                                        <p:tav tm="0">
                                          <p:val>
                                            <p:strVal val="0-#ppt_w/2"/>
                                          </p:val>
                                        </p:tav>
                                        <p:tav tm="100000">
                                          <p:val>
                                            <p:strVal val="#ppt_x"/>
                                          </p:val>
                                        </p:tav>
                                      </p:tavLst>
                                    </p:anim>
                                    <p:anim calcmode="lin" valueType="num">
                                      <p:cBhvr additive="base">
                                        <p:cTn id="28" dur="500" fill="hold"/>
                                        <p:tgtEl>
                                          <p:spTgt spid="1116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11629"/>
                                        </p:tgtEl>
                                        <p:attrNameLst>
                                          <p:attrName>style.visibility</p:attrName>
                                        </p:attrNameLst>
                                      </p:cBhvr>
                                      <p:to>
                                        <p:strVal val="visible"/>
                                      </p:to>
                                    </p:set>
                                    <p:anim calcmode="lin" valueType="num">
                                      <p:cBhvr>
                                        <p:cTn id="33" dur="500" fill="hold"/>
                                        <p:tgtEl>
                                          <p:spTgt spid="111629"/>
                                        </p:tgtEl>
                                        <p:attrNameLst>
                                          <p:attrName>ppt_w</p:attrName>
                                        </p:attrNameLst>
                                      </p:cBhvr>
                                      <p:tavLst>
                                        <p:tav tm="0">
                                          <p:val>
                                            <p:fltVal val="0"/>
                                          </p:val>
                                        </p:tav>
                                        <p:tav tm="100000">
                                          <p:val>
                                            <p:strVal val="#ppt_w"/>
                                          </p:val>
                                        </p:tav>
                                      </p:tavLst>
                                    </p:anim>
                                    <p:anim calcmode="lin" valueType="num">
                                      <p:cBhvr>
                                        <p:cTn id="34" dur="500" fill="hold"/>
                                        <p:tgtEl>
                                          <p:spTgt spid="11162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4" name="whoosh.wav"/>
                                        </p:tgtEl>
                                      </p:cMediaNode>
                                    </p:audio>
                                  </p:subTnLst>
                                </p:cTn>
                              </p:par>
                            </p:childTnLst>
                          </p:cTn>
                        </p:par>
                        <p:par>
                          <p:cTn id="35" fill="hold" nodeType="afterGroup">
                            <p:stCondLst>
                              <p:cond delay="500"/>
                            </p:stCondLst>
                            <p:childTnLst>
                              <p:par>
                                <p:cTn id="36" presetID="23" presetClass="entr" presetSubtype="16" fill="hold" grpId="0" nodeType="afterEffect">
                                  <p:stCondLst>
                                    <p:cond delay="0"/>
                                  </p:stCondLst>
                                  <p:childTnLst>
                                    <p:set>
                                      <p:cBhvr>
                                        <p:cTn id="37" dur="1" fill="hold">
                                          <p:stCondLst>
                                            <p:cond delay="0"/>
                                          </p:stCondLst>
                                        </p:cTn>
                                        <p:tgtEl>
                                          <p:spTgt spid="111630"/>
                                        </p:tgtEl>
                                        <p:attrNameLst>
                                          <p:attrName>style.visibility</p:attrName>
                                        </p:attrNameLst>
                                      </p:cBhvr>
                                      <p:to>
                                        <p:strVal val="visible"/>
                                      </p:to>
                                    </p:set>
                                    <p:anim calcmode="lin" valueType="num">
                                      <p:cBhvr>
                                        <p:cTn id="38" dur="500" fill="hold"/>
                                        <p:tgtEl>
                                          <p:spTgt spid="111630"/>
                                        </p:tgtEl>
                                        <p:attrNameLst>
                                          <p:attrName>ppt_w</p:attrName>
                                        </p:attrNameLst>
                                      </p:cBhvr>
                                      <p:tavLst>
                                        <p:tav tm="0">
                                          <p:val>
                                            <p:fltVal val="0"/>
                                          </p:val>
                                        </p:tav>
                                        <p:tav tm="100000">
                                          <p:val>
                                            <p:strVal val="#ppt_w"/>
                                          </p:val>
                                        </p:tav>
                                      </p:tavLst>
                                    </p:anim>
                                    <p:anim calcmode="lin" valueType="num">
                                      <p:cBhvr>
                                        <p:cTn id="39" dur="500" fill="hold"/>
                                        <p:tgtEl>
                                          <p:spTgt spid="1116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4" name="whoosh.wav"/>
                                        </p:tgtEl>
                                      </p:cMediaNode>
                                    </p:audio>
                                  </p:sub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11631"/>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5" name="drumroll.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1632"/>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111680"/>
                                        </p:tgtEl>
                                        <p:attrNameLst>
                                          <p:attrName>style.visibility</p:attrName>
                                        </p:attrNameLst>
                                      </p:cBhvr>
                                      <p:to>
                                        <p:strVal val="visible"/>
                                      </p:to>
                                    </p:set>
                                  </p:childTnLst>
                                  <p:subTnLst>
                                    <p:set>
                                      <p:cBhvr override="childStyle">
                                        <p:cTn dur="1" fill="hold" display="0" masterRel="nextClick" afterEffect="1"/>
                                        <p:tgtEl>
                                          <p:spTgt spid="111680"/>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11681"/>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9" grpId="0" animBg="1"/>
      <p:bldP spid="111630" grpId="0" animBg="1"/>
      <p:bldP spid="111631" grpId="0" animBg="1" autoUpdateAnimBg="0"/>
      <p:bldP spid="111680" grpId="0" animBg="1" autoUpdateAnimBg="0"/>
      <p:bldP spid="11168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a:grpSpLocks/>
          </p:cNvGrpSpPr>
          <p:nvPr/>
        </p:nvGrpSpPr>
        <p:grpSpPr bwMode="auto">
          <a:xfrm>
            <a:off x="609600" y="381000"/>
            <a:ext cx="8153400" cy="6019800"/>
            <a:chOff x="144" y="240"/>
            <a:chExt cx="5136" cy="3792"/>
          </a:xfrm>
        </p:grpSpPr>
        <p:sp>
          <p:nvSpPr>
            <p:cNvPr id="112643" name="AutoShape 3"/>
            <p:cNvSpPr>
              <a:spLocks noChangeArrowheads="1"/>
            </p:cNvSpPr>
            <p:nvPr/>
          </p:nvSpPr>
          <p:spPr bwMode="auto">
            <a:xfrm>
              <a:off x="144" y="240"/>
              <a:ext cx="5136" cy="3792"/>
            </a:xfrm>
            <a:prstGeom prst="foldedCorner">
              <a:avLst>
                <a:gd name="adj" fmla="val 14037"/>
              </a:avLst>
            </a:prstGeom>
            <a:solidFill>
              <a:schemeClr val="folHlink"/>
            </a:solidFill>
            <a:ln w="9525">
              <a:solidFill>
                <a:schemeClr val="tx1"/>
              </a:solidFill>
              <a:round/>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12644" name="Rectangle 4"/>
            <p:cNvSpPr>
              <a:spLocks noChangeArrowheads="1"/>
            </p:cNvSpPr>
            <p:nvPr/>
          </p:nvSpPr>
          <p:spPr bwMode="auto">
            <a:xfrm>
              <a:off x="336" y="384"/>
              <a:ext cx="4848"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itchFamily="2" charset="-122"/>
                  <a:ea typeface="宋体" pitchFamily="2" charset="-122"/>
                </a:rPr>
                <a:t>    </a:t>
              </a:r>
              <a:r>
                <a:rPr lang="zh-CN" altLang="en-US" b="1">
                  <a:ea typeface="仿宋_GB2312" pitchFamily="49" charset="-122"/>
                </a:rPr>
                <a:t>至此，我们已经引入了信息度量的定量公式。如前所述，它是信息对消除问题的不确定性的度量。这种讲法似乎有点难以为人们所接受，其实，这只是人们的习惯在起作用。这里，我们不妨来作一比较。在人们搞清热的奥秘以前，温度也是一个较为抽象的概念，因它实质上是物体分子运动平均速度的一种映。人们天生就知道冷和热，但如何来度量它却曾经是一个难题。只有在解决了这一问题以后，以定量分析为主的热力学才能得到飞速的发展。信息问题也是这样，人们对各种信息包含的实质“内容”究竟有多少往往也有一个直观的感觉，但用什么方法来度量它，却比“今天</a:t>
              </a:r>
              <a:r>
                <a:rPr lang="en-US" altLang="zh-CN" b="1">
                  <a:ea typeface="仿宋_GB2312" pitchFamily="49" charset="-122"/>
                </a:rPr>
                <a:t>15</a:t>
              </a:r>
              <a:r>
                <a:rPr lang="zh-CN" altLang="en-US" b="1">
                  <a:ea typeface="仿宋_GB2312" pitchFamily="49" charset="-122"/>
                </a:rPr>
                <a:t>度”这样的讲法更不易理解，因为它是通过较为抽象的概率来计算的。 </a:t>
              </a:r>
            </a:p>
          </p:txBody>
        </p:sp>
      </p:grpSp>
    </p:spTree>
  </p:cSld>
  <p:clrMapOvr>
    <a:masterClrMapping/>
  </p:clrMapOvr>
  <p:transition>
    <p:checke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8600" y="38100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平均信息量（熵）问题</a:t>
            </a:r>
            <a:r>
              <a:rPr kumimoji="1" lang="zh-CN" altLang="en-US" sz="2800" b="1"/>
              <a:t> </a:t>
            </a:r>
          </a:p>
        </p:txBody>
      </p:sp>
      <p:grpSp>
        <p:nvGrpSpPr>
          <p:cNvPr id="113667" name="Group 3"/>
          <p:cNvGrpSpPr>
            <a:grpSpLocks/>
          </p:cNvGrpSpPr>
          <p:nvPr/>
        </p:nvGrpSpPr>
        <p:grpSpPr bwMode="auto">
          <a:xfrm>
            <a:off x="228600" y="1066800"/>
            <a:ext cx="8763000" cy="2085975"/>
            <a:chOff x="144" y="672"/>
            <a:chExt cx="5520" cy="1314"/>
          </a:xfrm>
        </p:grpSpPr>
        <p:sp>
          <p:nvSpPr>
            <p:cNvPr id="113668" name="Rectangle 4"/>
            <p:cNvSpPr>
              <a:spLocks noChangeArrowheads="1"/>
            </p:cNvSpPr>
            <p:nvPr/>
          </p:nvSpPr>
          <p:spPr bwMode="auto">
            <a:xfrm>
              <a:off x="144" y="672"/>
              <a:ext cx="552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设某一实验可能有</a:t>
              </a:r>
              <a:r>
                <a:rPr kumimoji="1" lang="en-US" altLang="zh-CN" b="1"/>
                <a:t>N</a:t>
              </a:r>
              <a:r>
                <a:rPr kumimoji="1" lang="zh-CN" altLang="en-US" b="1"/>
                <a:t>种结果，它们出现的概率分别为</a:t>
              </a:r>
              <a:r>
                <a:rPr kumimoji="1" lang="en-US" altLang="zh-CN" b="1"/>
                <a:t>p</a:t>
              </a:r>
              <a:r>
                <a:rPr kumimoji="1" lang="en-US" altLang="zh-CN" b="1" baseline="-30000"/>
                <a:t>1</a:t>
              </a:r>
              <a:r>
                <a:rPr kumimoji="1" lang="en-US" altLang="zh-CN" b="1"/>
                <a:t>,…,p</a:t>
              </a:r>
              <a:r>
                <a:rPr kumimoji="1" lang="en-US" altLang="zh-CN" b="1" baseline="-30000"/>
                <a:t>N</a:t>
              </a:r>
              <a:r>
                <a:rPr kumimoji="1" lang="en-US" altLang="zh-CN" b="1"/>
                <a:t>,</a:t>
              </a:r>
              <a:r>
                <a:rPr kumimoji="1" lang="zh-CN" altLang="en-US" b="1"/>
                <a:t>则事先告诉你将出现第</a:t>
              </a:r>
              <a:r>
                <a:rPr kumimoji="1" lang="en-US" altLang="zh-CN" b="1"/>
                <a:t>i</a:t>
              </a:r>
              <a:r>
                <a:rPr kumimoji="1" lang="zh-CN" altLang="en-US" b="1"/>
                <a:t>种结果的信息，其信息量为－</a:t>
              </a:r>
              <a:r>
                <a:rPr kumimoji="1" lang="en-US" altLang="zh-CN" b="1"/>
                <a:t>log</a:t>
              </a:r>
              <a:r>
                <a:rPr kumimoji="1" lang="en-US" altLang="zh-CN" b="1" baseline="-30000"/>
                <a:t>2</a:t>
              </a:r>
              <a:r>
                <a:rPr kumimoji="1" lang="en-US" altLang="zh-CN" b="1"/>
                <a:t>p</a:t>
              </a:r>
              <a:r>
                <a:rPr kumimoji="1" lang="en-US" altLang="zh-CN" b="1" baseline="-30000"/>
                <a:t>i</a:t>
              </a:r>
              <a:r>
                <a:rPr kumimoji="1" lang="zh-CN" altLang="en-US" b="1"/>
                <a:t>，而该实验的不确定性则可用这组信息的平均信息量（或熵）</a:t>
              </a:r>
            </a:p>
            <a:p>
              <a:endParaRPr kumimoji="1" lang="zh-CN" altLang="en-US" b="1"/>
            </a:p>
            <a:p>
              <a:r>
                <a:rPr kumimoji="1" lang="zh-CN" altLang="en-US" b="1"/>
                <a:t>                                            来表示</a:t>
              </a:r>
            </a:p>
          </p:txBody>
        </p:sp>
        <p:graphicFrame>
          <p:nvGraphicFramePr>
            <p:cNvPr id="113669" name="Object 5"/>
            <p:cNvGraphicFramePr>
              <a:graphicFrameLocks noChangeAspect="1"/>
            </p:cNvGraphicFramePr>
            <p:nvPr/>
          </p:nvGraphicFramePr>
          <p:xfrm>
            <a:off x="672" y="1392"/>
            <a:ext cx="1632" cy="594"/>
          </p:xfrm>
          <a:graphic>
            <a:graphicData uri="http://schemas.openxmlformats.org/presentationml/2006/ole">
              <mc:AlternateContent xmlns:mc="http://schemas.openxmlformats.org/markup-compatibility/2006">
                <mc:Choice xmlns:v="urn:schemas-microsoft-com:vml" Requires="v">
                  <p:oleObj spid="_x0000_s113672" name="公式" r:id="rId5" imgW="1218671" imgH="431613" progId="Equation.3">
                    <p:embed/>
                  </p:oleObj>
                </mc:Choice>
                <mc:Fallback>
                  <p:oleObj name="公式" r:id="rId5" imgW="1218671"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392"/>
                          <a:ext cx="1632" cy="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3670" name="Rectangle 6"/>
          <p:cNvSpPr>
            <a:spLocks noChangeArrowheads="1"/>
          </p:cNvSpPr>
          <p:nvPr/>
        </p:nvSpPr>
        <p:spPr bwMode="auto">
          <a:xfrm>
            <a:off x="228600" y="2971800"/>
            <a:ext cx="8305800"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例</a:t>
            </a:r>
            <a:r>
              <a:rPr kumimoji="1" lang="en-US" altLang="zh-CN" sz="2800" b="1">
                <a:solidFill>
                  <a:srgbClr val="008000"/>
                </a:solidFill>
              </a:rPr>
              <a:t>15</a:t>
            </a:r>
            <a:r>
              <a:rPr kumimoji="1" lang="en-US" altLang="zh-CN">
                <a:ea typeface="宋体" pitchFamily="2" charset="-122"/>
              </a:rPr>
              <a:t> </a:t>
            </a:r>
            <a:r>
              <a:rPr kumimoji="1" lang="en-US" altLang="zh-CN" b="1"/>
              <a:t> </a:t>
            </a:r>
            <a:r>
              <a:rPr kumimoji="1" lang="zh-CN" altLang="en-US" b="1"/>
              <a:t>投掷一枚骼子的结果有六种，即出现</a:t>
            </a:r>
            <a:r>
              <a:rPr kumimoji="1" lang="en-US" altLang="zh-CN" b="1"/>
              <a:t>1—6</a:t>
            </a:r>
            <a:r>
              <a:rPr kumimoji="1" lang="zh-CN" altLang="en-US" b="1"/>
              <a:t>点、出现每    种情况的概率均为</a:t>
            </a:r>
            <a:r>
              <a:rPr kumimoji="1" lang="en-US" altLang="zh-CN" b="1"/>
              <a:t>1/6</a:t>
            </a:r>
            <a:r>
              <a:rPr kumimoji="1" lang="zh-CN" altLang="en-US" b="1"/>
              <a:t>，故熵 </a:t>
            </a:r>
            <a:r>
              <a:rPr kumimoji="1" lang="en-US" altLang="zh-CN" b="1"/>
              <a:t>H=log</a:t>
            </a:r>
            <a:r>
              <a:rPr kumimoji="1" lang="en-US" altLang="zh-CN" b="1" baseline="-30000"/>
              <a:t>2</a:t>
            </a:r>
            <a:r>
              <a:rPr kumimoji="1" lang="en-US" altLang="zh-CN" b="1"/>
              <a:t>6≈2.585</a:t>
            </a:r>
            <a:r>
              <a:rPr kumimoji="1" lang="zh-CN" altLang="en-US" b="1"/>
              <a:t>（比特）。</a:t>
            </a:r>
          </a:p>
          <a:p>
            <a:r>
              <a:rPr kumimoji="1" lang="zh-CN" altLang="en-US" b="1">
                <a:latin typeface="宋体" pitchFamily="2" charset="-122"/>
                <a:ea typeface="宋体" pitchFamily="2" charset="-122"/>
              </a:rPr>
              <a:t>     </a:t>
            </a:r>
            <a:r>
              <a:rPr kumimoji="1" lang="zh-CN" altLang="en-US" b="1"/>
              <a:t>投掷一枚硬币的结果为正、反面两种，出现的概率均为</a:t>
            </a:r>
            <a:r>
              <a:rPr kumimoji="1" lang="en-US" altLang="zh-CN" b="1"/>
              <a:t>1/2</a:t>
            </a:r>
            <a:r>
              <a:rPr kumimoji="1" lang="zh-CN" altLang="en-US" b="1"/>
              <a:t>，故熵 </a:t>
            </a:r>
            <a:r>
              <a:rPr kumimoji="1" lang="en-US" altLang="zh-CN" b="1"/>
              <a:t>H=log</a:t>
            </a:r>
            <a:r>
              <a:rPr kumimoji="1" lang="en-US" altLang="zh-CN" b="1" baseline="-30000"/>
              <a:t>2</a:t>
            </a:r>
            <a:r>
              <a:rPr kumimoji="1" lang="en-US" altLang="zh-CN" b="1"/>
              <a:t>2=1</a:t>
            </a:r>
            <a:r>
              <a:rPr kumimoji="1" lang="zh-CN" altLang="en-US" b="1"/>
              <a:t>（比特）。</a:t>
            </a:r>
          </a:p>
          <a:p>
            <a:r>
              <a:rPr kumimoji="1" lang="zh-CN" altLang="en-US" b="1"/>
              <a:t>          向石块上猛摔一只鸡蛋，其结果必然是将鸡蛋摔破，出现的概率为</a:t>
            </a:r>
            <a:r>
              <a:rPr kumimoji="1" lang="en-US" altLang="zh-CN" b="1"/>
              <a:t>1</a:t>
            </a:r>
            <a:r>
              <a:rPr kumimoji="1" lang="zh-CN" altLang="en-US" b="1"/>
              <a:t>，故熵</a:t>
            </a:r>
            <a:r>
              <a:rPr kumimoji="1" lang="en-US" altLang="zh-CN" b="1"/>
              <a:t>H=log</a:t>
            </a:r>
            <a:r>
              <a:rPr kumimoji="1" lang="en-US" altLang="zh-CN" b="1" baseline="-30000"/>
              <a:t>2</a:t>
            </a:r>
            <a:r>
              <a:rPr kumimoji="1" lang="en-US" altLang="zh-CN" b="1"/>
              <a:t>1=0 </a:t>
            </a:r>
          </a:p>
        </p:txBody>
      </p:sp>
      <p:sp>
        <p:nvSpPr>
          <p:cNvPr id="113671" name="Rectangle 7"/>
          <p:cNvSpPr>
            <a:spLocks noChangeArrowheads="1"/>
          </p:cNvSpPr>
          <p:nvPr/>
        </p:nvSpPr>
        <p:spPr bwMode="auto">
          <a:xfrm>
            <a:off x="228600" y="54102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从例子可以看出，熵实质上反映的是问题的“</a:t>
            </a:r>
            <a:r>
              <a:rPr kumimoji="1" lang="zh-CN" altLang="en-US" b="1">
                <a:solidFill>
                  <a:srgbClr val="FF0000"/>
                </a:solidFill>
              </a:rPr>
              <a:t>模糊度</a:t>
            </a:r>
            <a:r>
              <a:rPr kumimoji="1" lang="zh-CN" altLang="en-US" b="1"/>
              <a:t>”，熵为零时问题是完全清楚的，熵越大则问题的模糊程度也越大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checkerboard(across)">
                                      <p:cBhvr>
                                        <p:cTn id="7" dur="500"/>
                                        <p:tgtEl>
                                          <p:spTgt spid="11366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transition="in" filter="box(out)">
                                      <p:cBhvr>
                                        <p:cTn id="12" dur="500"/>
                                        <p:tgtEl>
                                          <p:spTgt spid="11367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3671"/>
                                        </p:tgtEl>
                                        <p:attrNameLst>
                                          <p:attrName>style.visibility</p:attrName>
                                        </p:attrNameLst>
                                      </p:cBhvr>
                                      <p:to>
                                        <p:strVal val="visible"/>
                                      </p:to>
                                    </p:set>
                                    <p:anim calcmode="lin" valueType="num">
                                      <p:cBhvr additive="base">
                                        <p:cTn id="17" dur="500" fill="hold"/>
                                        <p:tgtEl>
                                          <p:spTgt spid="113671"/>
                                        </p:tgtEl>
                                        <p:attrNameLst>
                                          <p:attrName>ppt_x</p:attrName>
                                        </p:attrNameLst>
                                      </p:cBhvr>
                                      <p:tavLst>
                                        <p:tav tm="0">
                                          <p:val>
                                            <p:strVal val="0-#ppt_w/2"/>
                                          </p:val>
                                        </p:tav>
                                        <p:tav tm="100000">
                                          <p:val>
                                            <p:strVal val="#ppt_x"/>
                                          </p:val>
                                        </p:tav>
                                      </p:tavLst>
                                    </p:anim>
                                    <p:anim calcmode="lin" valueType="num">
                                      <p:cBhvr additive="base">
                                        <p:cTn id="18" dur="500" fill="hold"/>
                                        <p:tgtEl>
                                          <p:spTgt spid="1136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utoUpdateAnimBg="0"/>
      <p:bldP spid="11367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228600" y="609600"/>
            <a:ext cx="9144000" cy="1357313"/>
            <a:chOff x="144" y="384"/>
            <a:chExt cx="5760" cy="855"/>
          </a:xfrm>
        </p:grpSpPr>
        <p:sp>
          <p:nvSpPr>
            <p:cNvPr id="114691" name="Rectangle 3"/>
            <p:cNvSpPr>
              <a:spLocks noChangeArrowheads="1"/>
            </p:cNvSpPr>
            <p:nvPr/>
          </p:nvSpPr>
          <p:spPr bwMode="auto">
            <a:xfrm>
              <a:off x="144" y="384"/>
              <a:ext cx="57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离散型概率分布的随机试验，熵的定义为 ：</a:t>
              </a:r>
            </a:p>
            <a:p>
              <a:endParaRPr kumimoji="1" lang="zh-CN" altLang="en-US" b="1"/>
            </a:p>
            <a:p>
              <a:r>
                <a:rPr kumimoji="1" lang="zh-CN" altLang="en-US" b="1"/>
                <a:t>                                                              （</a:t>
              </a:r>
              <a:r>
                <a:rPr kumimoji="1" lang="en-US" altLang="zh-CN" b="1"/>
                <a:t>11.5</a:t>
              </a:r>
              <a:r>
                <a:rPr kumimoji="1" lang="zh-CN" altLang="en-US" b="1"/>
                <a:t>）</a:t>
              </a:r>
            </a:p>
          </p:txBody>
        </p:sp>
        <p:graphicFrame>
          <p:nvGraphicFramePr>
            <p:cNvPr id="114692" name="Object 4"/>
            <p:cNvGraphicFramePr>
              <a:graphicFrameLocks noChangeAspect="1"/>
            </p:cNvGraphicFramePr>
            <p:nvPr/>
          </p:nvGraphicFramePr>
          <p:xfrm>
            <a:off x="912" y="672"/>
            <a:ext cx="1536" cy="567"/>
          </p:xfrm>
          <a:graphic>
            <a:graphicData uri="http://schemas.openxmlformats.org/presentationml/2006/ole">
              <mc:AlternateContent xmlns:mc="http://schemas.openxmlformats.org/markup-compatibility/2006">
                <mc:Choice xmlns:v="urn:schemas-microsoft-com:vml" Requires="v">
                  <p:oleObj spid="_x0000_s114752" name="公式" r:id="rId6" imgW="1218671" imgH="431613" progId="Equation.3">
                    <p:embed/>
                  </p:oleObj>
                </mc:Choice>
                <mc:Fallback>
                  <p:oleObj name="公式" r:id="rId6" imgW="1218671" imgH="43161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672"/>
                          <a:ext cx="1536" cy="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4693" name="Group 5"/>
          <p:cNvGrpSpPr>
            <a:grpSpLocks/>
          </p:cNvGrpSpPr>
          <p:nvPr/>
        </p:nvGrpSpPr>
        <p:grpSpPr bwMode="auto">
          <a:xfrm>
            <a:off x="228600" y="1981200"/>
            <a:ext cx="9144000" cy="1295400"/>
            <a:chOff x="144" y="1344"/>
            <a:chExt cx="5760" cy="816"/>
          </a:xfrm>
        </p:grpSpPr>
        <p:sp>
          <p:nvSpPr>
            <p:cNvPr id="114694" name="Rectangle 6"/>
            <p:cNvSpPr>
              <a:spLocks noChangeArrowheads="1"/>
            </p:cNvSpPr>
            <p:nvPr/>
          </p:nvSpPr>
          <p:spPr bwMode="auto">
            <a:xfrm>
              <a:off x="144" y="1344"/>
              <a:ext cx="57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连续型概率分布的随机试验，熵的定义为 </a:t>
              </a:r>
              <a:r>
                <a:rPr kumimoji="1" lang="en-US" altLang="zh-CN" b="1"/>
                <a:t>:</a:t>
              </a:r>
            </a:p>
            <a:p>
              <a:r>
                <a:rPr kumimoji="1" lang="en-US" altLang="zh-CN" b="1"/>
                <a:t> </a:t>
              </a:r>
            </a:p>
            <a:p>
              <a:r>
                <a:rPr kumimoji="1" lang="en-US" altLang="zh-CN" b="1"/>
                <a:t>                                                              </a:t>
              </a:r>
              <a:r>
                <a:rPr kumimoji="1" lang="zh-CN" altLang="en-US" b="1"/>
                <a:t>（</a:t>
              </a:r>
              <a:r>
                <a:rPr kumimoji="1" lang="en-US" altLang="zh-CN" b="1"/>
                <a:t>11.6</a:t>
              </a:r>
              <a:r>
                <a:rPr kumimoji="1" lang="zh-CN" altLang="en-US" b="1"/>
                <a:t>）</a:t>
              </a:r>
            </a:p>
          </p:txBody>
        </p:sp>
        <p:graphicFrame>
          <p:nvGraphicFramePr>
            <p:cNvPr id="114695" name="Object 7"/>
            <p:cNvGraphicFramePr>
              <a:graphicFrameLocks noChangeAspect="1"/>
            </p:cNvGraphicFramePr>
            <p:nvPr/>
          </p:nvGraphicFramePr>
          <p:xfrm>
            <a:off x="816" y="1728"/>
            <a:ext cx="2400" cy="432"/>
          </p:xfrm>
          <a:graphic>
            <a:graphicData uri="http://schemas.openxmlformats.org/presentationml/2006/ole">
              <mc:AlternateContent xmlns:mc="http://schemas.openxmlformats.org/markup-compatibility/2006">
                <mc:Choice xmlns:v="urn:schemas-microsoft-com:vml" Requires="v">
                  <p:oleObj spid="_x0000_s114753" name="公式" r:id="rId8" imgW="1866900" imgH="330200" progId="Equation.3">
                    <p:embed/>
                  </p:oleObj>
                </mc:Choice>
                <mc:Fallback>
                  <p:oleObj name="公式" r:id="rId8" imgW="1866900" imgH="330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1728"/>
                          <a:ext cx="24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4696" name="Group 8"/>
          <p:cNvGrpSpPr>
            <a:grpSpLocks/>
          </p:cNvGrpSpPr>
          <p:nvPr/>
        </p:nvGrpSpPr>
        <p:grpSpPr bwMode="auto">
          <a:xfrm>
            <a:off x="304800" y="3048000"/>
            <a:ext cx="7391400" cy="844550"/>
            <a:chOff x="432" y="1008"/>
            <a:chExt cx="4656" cy="532"/>
          </a:xfrm>
        </p:grpSpPr>
        <p:pic>
          <p:nvPicPr>
            <p:cNvPr id="114697" name="Picture 9" descr="BD00028_"/>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008"/>
              <a:ext cx="543" cy="532"/>
            </a:xfrm>
            <a:prstGeom prst="rect">
              <a:avLst/>
            </a:prstGeom>
            <a:noFill/>
            <a:extLst>
              <a:ext uri="{909E8E84-426E-40DD-AFC4-6F175D3DCCD1}">
                <a14:hiddenFill xmlns:a14="http://schemas.microsoft.com/office/drawing/2010/main">
                  <a:solidFill>
                    <a:srgbClr val="FFFFFF"/>
                  </a:solidFill>
                </a14:hiddenFill>
              </a:ext>
            </a:extLst>
          </p:spPr>
        </p:pic>
        <p:sp>
          <p:nvSpPr>
            <p:cNvPr id="114698" name="Text Box 10"/>
            <p:cNvSpPr txBox="1">
              <a:spLocks noChangeArrowheads="1"/>
            </p:cNvSpPr>
            <p:nvPr/>
          </p:nvSpPr>
          <p:spPr bwMode="auto">
            <a:xfrm>
              <a:off x="960" y="1152"/>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楷体_GB2312" pitchFamily="49" charset="-122"/>
                </a:rPr>
                <a:t>熵具有哪些有趣的性质 </a:t>
              </a:r>
            </a:p>
          </p:txBody>
        </p:sp>
      </p:grpSp>
      <p:sp>
        <p:nvSpPr>
          <p:cNvPr id="114699" name="AutoShape 11" descr="白色大理石"/>
          <p:cNvSpPr>
            <a:spLocks noChangeArrowheads="1"/>
          </p:cNvSpPr>
          <p:nvPr/>
        </p:nvSpPr>
        <p:spPr bwMode="auto">
          <a:xfrm>
            <a:off x="304800" y="4191000"/>
            <a:ext cx="1447800" cy="457200"/>
          </a:xfrm>
          <a:prstGeom prst="bevel">
            <a:avLst>
              <a:gd name="adj" fmla="val 12500"/>
            </a:avLst>
          </a:prstGeom>
          <a:blipFill dpi="0" rotWithShape="0">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zh-CN" altLang="en-US" sz="2800" b="1">
                <a:latin typeface="楷体_GB2312" pitchFamily="49" charset="-122"/>
              </a:rPr>
              <a:t>定理</a:t>
            </a:r>
            <a:r>
              <a:rPr lang="en-US" altLang="zh-CN" b="1">
                <a:ea typeface="宋体" pitchFamily="2" charset="-122"/>
              </a:rPr>
              <a:t>11.3</a:t>
            </a:r>
            <a:r>
              <a:rPr lang="en-US" altLang="zh-CN" b="1"/>
              <a:t> </a:t>
            </a:r>
          </a:p>
        </p:txBody>
      </p:sp>
      <p:grpSp>
        <p:nvGrpSpPr>
          <p:cNvPr id="114700" name="Group 12"/>
          <p:cNvGrpSpPr>
            <a:grpSpLocks/>
          </p:cNvGrpSpPr>
          <p:nvPr/>
        </p:nvGrpSpPr>
        <p:grpSpPr bwMode="auto">
          <a:xfrm>
            <a:off x="1828800" y="4267200"/>
            <a:ext cx="7162800" cy="1371600"/>
            <a:chOff x="1152" y="2688"/>
            <a:chExt cx="4512" cy="864"/>
          </a:xfrm>
        </p:grpSpPr>
        <p:sp>
          <p:nvSpPr>
            <p:cNvPr id="114701" name="Rectangle 13"/>
            <p:cNvSpPr>
              <a:spLocks noChangeArrowheads="1"/>
            </p:cNvSpPr>
            <p:nvPr/>
          </p:nvSpPr>
          <p:spPr bwMode="auto">
            <a:xfrm>
              <a:off x="1152" y="2688"/>
              <a:ext cx="45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若实验仅有有限结果</a:t>
              </a:r>
              <a:r>
                <a:rPr kumimoji="1" lang="en-US" altLang="zh-CN" b="1"/>
                <a:t>S</a:t>
              </a:r>
              <a:r>
                <a:rPr kumimoji="1" lang="en-US" altLang="zh-CN" b="1" baseline="-30000"/>
                <a:t>1</a:t>
              </a:r>
              <a:r>
                <a:rPr kumimoji="1" lang="en-US" altLang="zh-CN" b="1"/>
                <a:t>,…,S</a:t>
              </a:r>
              <a:r>
                <a:rPr kumimoji="1" lang="en-US" altLang="zh-CN" b="1" baseline="-30000"/>
                <a:t>n</a:t>
              </a:r>
              <a:r>
                <a:rPr kumimoji="1" lang="zh-CN" altLang="en-US" b="1"/>
                <a:t>，其发生的概率分别为           </a:t>
              </a:r>
              <a:r>
                <a:rPr kumimoji="1" lang="en-US" altLang="zh-CN" b="1"/>
                <a:t>P</a:t>
              </a:r>
              <a:r>
                <a:rPr kumimoji="1" lang="en-US" altLang="zh-CN" b="1" baseline="-30000"/>
                <a:t>1</a:t>
              </a:r>
              <a:r>
                <a:rPr kumimoji="1" lang="en-US" altLang="zh-CN" b="1"/>
                <a:t>,…,P</a:t>
              </a:r>
              <a:r>
                <a:rPr kumimoji="1" lang="en-US" altLang="zh-CN" b="1" baseline="-30000"/>
                <a:t>n</a:t>
              </a:r>
              <a:r>
                <a:rPr kumimoji="1" lang="zh-CN" altLang="en-US" b="1"/>
                <a:t>，则当 </a:t>
              </a:r>
            </a:p>
            <a:p>
              <a:r>
                <a:rPr kumimoji="1" lang="zh-CN" altLang="en-US" b="1"/>
                <a:t>                                     时，此实验具有最大熵。 </a:t>
              </a:r>
            </a:p>
          </p:txBody>
        </p:sp>
        <p:graphicFrame>
          <p:nvGraphicFramePr>
            <p:cNvPr id="114702" name="Object 14"/>
            <p:cNvGraphicFramePr>
              <a:graphicFrameLocks noChangeAspect="1"/>
            </p:cNvGraphicFramePr>
            <p:nvPr/>
          </p:nvGraphicFramePr>
          <p:xfrm>
            <a:off x="1776" y="3024"/>
            <a:ext cx="1152" cy="528"/>
          </p:xfrm>
          <a:graphic>
            <a:graphicData uri="http://schemas.openxmlformats.org/presentationml/2006/ole">
              <mc:AlternateContent xmlns:mc="http://schemas.openxmlformats.org/markup-compatibility/2006">
                <mc:Choice xmlns:v="urn:schemas-microsoft-com:vml" Requires="v">
                  <p:oleObj spid="_x0000_s114754" name="公式" r:id="rId12" imgW="1066337" imgH="393529" progId="Equation.3">
                    <p:embed/>
                  </p:oleObj>
                </mc:Choice>
                <mc:Fallback>
                  <p:oleObj name="公式" r:id="rId12" imgW="1066337" imgH="39352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6" y="3024"/>
                          <a:ext cx="1152"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4703" name="Group 15"/>
          <p:cNvGrpSpPr>
            <a:grpSpLocks/>
          </p:cNvGrpSpPr>
          <p:nvPr/>
        </p:nvGrpSpPr>
        <p:grpSpPr bwMode="auto">
          <a:xfrm>
            <a:off x="0" y="4953000"/>
            <a:ext cx="1447800" cy="1524000"/>
            <a:chOff x="2051" y="1696"/>
            <a:chExt cx="1004" cy="1028"/>
          </a:xfrm>
        </p:grpSpPr>
        <p:sp>
          <p:nvSpPr>
            <p:cNvPr id="114704" name="Freeform 16"/>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4705" name="Group 17"/>
            <p:cNvGrpSpPr>
              <a:grpSpLocks/>
            </p:cNvGrpSpPr>
            <p:nvPr/>
          </p:nvGrpSpPr>
          <p:grpSpPr bwMode="auto">
            <a:xfrm rot="1123344">
              <a:off x="2441" y="2029"/>
              <a:ext cx="511" cy="637"/>
              <a:chOff x="2308" y="1206"/>
              <a:chExt cx="710" cy="940"/>
            </a:xfrm>
          </p:grpSpPr>
          <p:sp>
            <p:nvSpPr>
              <p:cNvPr id="114706" name="Freeform 18"/>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4707" name="Freeform 19"/>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4708" name="Freeform 20"/>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114709" name="Group 21"/>
            <p:cNvGrpSpPr>
              <a:grpSpLocks/>
            </p:cNvGrpSpPr>
            <p:nvPr/>
          </p:nvGrpSpPr>
          <p:grpSpPr bwMode="auto">
            <a:xfrm rot="1123344">
              <a:off x="2051" y="1977"/>
              <a:ext cx="454" cy="747"/>
              <a:chOff x="1799" y="1328"/>
              <a:chExt cx="630" cy="1101"/>
            </a:xfrm>
          </p:grpSpPr>
          <p:grpSp>
            <p:nvGrpSpPr>
              <p:cNvPr id="114710" name="Group 22"/>
              <p:cNvGrpSpPr>
                <a:grpSpLocks/>
              </p:cNvGrpSpPr>
              <p:nvPr/>
            </p:nvGrpSpPr>
            <p:grpSpPr bwMode="auto">
              <a:xfrm>
                <a:off x="1968" y="1328"/>
                <a:ext cx="461" cy="1101"/>
                <a:chOff x="1968" y="1328"/>
                <a:chExt cx="461" cy="1101"/>
              </a:xfrm>
            </p:grpSpPr>
            <p:sp>
              <p:nvSpPr>
                <p:cNvPr id="114711" name="Freeform 23"/>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114712" name="Freeform 24"/>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4713" name="Group 25"/>
              <p:cNvGrpSpPr>
                <a:grpSpLocks/>
              </p:cNvGrpSpPr>
              <p:nvPr/>
            </p:nvGrpSpPr>
            <p:grpSpPr bwMode="auto">
              <a:xfrm>
                <a:off x="1799" y="1444"/>
                <a:ext cx="549" cy="922"/>
                <a:chOff x="1799" y="1444"/>
                <a:chExt cx="549" cy="922"/>
              </a:xfrm>
            </p:grpSpPr>
            <p:sp>
              <p:nvSpPr>
                <p:cNvPr id="114714" name="Freeform 26"/>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4715" name="Freeform 27"/>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4716" name="Freeform 28"/>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114717" name="Group 29"/>
            <p:cNvGrpSpPr>
              <a:grpSpLocks/>
            </p:cNvGrpSpPr>
            <p:nvPr/>
          </p:nvGrpSpPr>
          <p:grpSpPr bwMode="auto">
            <a:xfrm rot="1123344">
              <a:off x="2327" y="1696"/>
              <a:ext cx="255" cy="314"/>
              <a:chOff x="1947" y="869"/>
              <a:chExt cx="355" cy="463"/>
            </a:xfrm>
          </p:grpSpPr>
          <p:grpSp>
            <p:nvGrpSpPr>
              <p:cNvPr id="114718" name="Group 30"/>
              <p:cNvGrpSpPr>
                <a:grpSpLocks/>
              </p:cNvGrpSpPr>
              <p:nvPr/>
            </p:nvGrpSpPr>
            <p:grpSpPr bwMode="auto">
              <a:xfrm>
                <a:off x="1982" y="1005"/>
                <a:ext cx="305" cy="220"/>
                <a:chOff x="1982" y="1005"/>
                <a:chExt cx="305" cy="220"/>
              </a:xfrm>
            </p:grpSpPr>
            <p:sp>
              <p:nvSpPr>
                <p:cNvPr id="114719" name="Freeform 31"/>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114720" name="Freeform 32"/>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114721" name="Freeform 33"/>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114722" name="Group 34"/>
              <p:cNvGrpSpPr>
                <a:grpSpLocks/>
              </p:cNvGrpSpPr>
              <p:nvPr/>
            </p:nvGrpSpPr>
            <p:grpSpPr bwMode="auto">
              <a:xfrm>
                <a:off x="1997" y="1009"/>
                <a:ext cx="257" cy="143"/>
                <a:chOff x="1997" y="1009"/>
                <a:chExt cx="257" cy="143"/>
              </a:xfrm>
            </p:grpSpPr>
            <p:sp>
              <p:nvSpPr>
                <p:cNvPr id="114723" name="Freeform 35"/>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4724" name="Freeform 36"/>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114725" name="Freeform 37"/>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114726" name="Group 38"/>
              <p:cNvGrpSpPr>
                <a:grpSpLocks/>
              </p:cNvGrpSpPr>
              <p:nvPr/>
            </p:nvGrpSpPr>
            <p:grpSpPr bwMode="auto">
              <a:xfrm>
                <a:off x="2027" y="1019"/>
                <a:ext cx="218" cy="158"/>
                <a:chOff x="2027" y="1019"/>
                <a:chExt cx="218" cy="158"/>
              </a:xfrm>
            </p:grpSpPr>
            <p:sp>
              <p:nvSpPr>
                <p:cNvPr id="114727" name="Freeform 39"/>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4728" name="Oval 40"/>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114729" name="Freeform 41"/>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114730" name="Oval 42"/>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114731" name="Freeform 43"/>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114732" name="Freeform 44"/>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33" name="Freeform 45"/>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114734" name="Freeform 46"/>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114735" name="Group 47"/>
            <p:cNvGrpSpPr>
              <a:grpSpLocks/>
            </p:cNvGrpSpPr>
            <p:nvPr/>
          </p:nvGrpSpPr>
          <p:grpSpPr bwMode="auto">
            <a:xfrm rot="1123344">
              <a:off x="2928" y="1942"/>
              <a:ext cx="127" cy="227"/>
              <a:chOff x="2833" y="962"/>
              <a:chExt cx="176" cy="334"/>
            </a:xfrm>
          </p:grpSpPr>
          <p:sp>
            <p:nvSpPr>
              <p:cNvPr id="114736" name="Freeform 48"/>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37" name="Freeform 49"/>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114738" name="Freeform 50"/>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114739" name="Freeform 51"/>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4740" name="Freeform 52"/>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4741" name="Freeform 53"/>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42" name="Freeform 54"/>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114743" name="Freeform 55"/>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114744" name="Freeform 56"/>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45" name="Freeform 57"/>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4746" name="Freeform 58"/>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47" name="Freeform 59"/>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114748" name="Freeform 60"/>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49" name="Freeform 61"/>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114750" name="Freeform 62"/>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114751" name="AutoShape 63"/>
          <p:cNvSpPr>
            <a:spLocks noChangeArrowheads="1"/>
          </p:cNvSpPr>
          <p:nvPr/>
        </p:nvSpPr>
        <p:spPr bwMode="auto">
          <a:xfrm>
            <a:off x="1371600" y="1752600"/>
            <a:ext cx="5943600" cy="1981200"/>
          </a:xfrm>
          <a:prstGeom prst="cloudCallout">
            <a:avLst>
              <a:gd name="adj1" fmla="val -52458"/>
              <a:gd name="adj2" fmla="val 12003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楷体_GB2312" pitchFamily="49" charset="-122"/>
              </a:rPr>
              <a:t>此定理既可化为条件极值问题证明之，也可以利用凸函数性质来证明，请大家自己去完成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14696"/>
                                        </p:tgtEl>
                                        <p:attrNameLst>
                                          <p:attrName>style.visibility</p:attrName>
                                        </p:attrNameLst>
                                      </p:cBhvr>
                                      <p:to>
                                        <p:strVal val="visible"/>
                                      </p:to>
                                    </p:set>
                                    <p:anim calcmode="lin" valueType="num">
                                      <p:cBhvr>
                                        <p:cTn id="7" dur="500" fill="hold"/>
                                        <p:tgtEl>
                                          <p:spTgt spid="114696"/>
                                        </p:tgtEl>
                                        <p:attrNameLst>
                                          <p:attrName>ppt_x</p:attrName>
                                        </p:attrNameLst>
                                      </p:cBhvr>
                                      <p:tavLst>
                                        <p:tav tm="0">
                                          <p:val>
                                            <p:strVal val="#ppt_x"/>
                                          </p:val>
                                        </p:tav>
                                        <p:tav tm="100000">
                                          <p:val>
                                            <p:strVal val="#ppt_x"/>
                                          </p:val>
                                        </p:tav>
                                      </p:tavLst>
                                    </p:anim>
                                    <p:anim calcmode="lin" valueType="num">
                                      <p:cBhvr>
                                        <p:cTn id="8" dur="500" fill="hold"/>
                                        <p:tgtEl>
                                          <p:spTgt spid="114696"/>
                                        </p:tgtEl>
                                        <p:attrNameLst>
                                          <p:attrName>ppt_y</p:attrName>
                                        </p:attrNameLst>
                                      </p:cBhvr>
                                      <p:tavLst>
                                        <p:tav tm="0">
                                          <p:val>
                                            <p:strVal val="#ppt_y+#ppt_h/2"/>
                                          </p:val>
                                        </p:tav>
                                        <p:tav tm="100000">
                                          <p:val>
                                            <p:strVal val="#ppt_y"/>
                                          </p:val>
                                        </p:tav>
                                      </p:tavLst>
                                    </p:anim>
                                    <p:anim calcmode="lin" valueType="num">
                                      <p:cBhvr>
                                        <p:cTn id="9" dur="500" fill="hold"/>
                                        <p:tgtEl>
                                          <p:spTgt spid="114696"/>
                                        </p:tgtEl>
                                        <p:attrNameLst>
                                          <p:attrName>ppt_w</p:attrName>
                                        </p:attrNameLst>
                                      </p:cBhvr>
                                      <p:tavLst>
                                        <p:tav tm="0">
                                          <p:val>
                                            <p:strVal val="#ppt_w"/>
                                          </p:val>
                                        </p:tav>
                                        <p:tav tm="100000">
                                          <p:val>
                                            <p:strVal val="#ppt_w"/>
                                          </p:val>
                                        </p:tav>
                                      </p:tavLst>
                                    </p:anim>
                                    <p:anim calcmode="lin" valueType="num">
                                      <p:cBhvr>
                                        <p:cTn id="10" dur="500" fill="hold"/>
                                        <p:tgtEl>
                                          <p:spTgt spid="11469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14699"/>
                                        </p:tgtEl>
                                        <p:attrNameLst>
                                          <p:attrName>style.visibility</p:attrName>
                                        </p:attrNameLst>
                                      </p:cBhvr>
                                      <p:to>
                                        <p:strVal val="visible"/>
                                      </p:to>
                                    </p:set>
                                    <p:anim calcmode="lin" valueType="num">
                                      <p:cBhvr>
                                        <p:cTn id="15" dur="500" fill="hold"/>
                                        <p:tgtEl>
                                          <p:spTgt spid="114699"/>
                                        </p:tgtEl>
                                        <p:attrNameLst>
                                          <p:attrName>ppt_w</p:attrName>
                                        </p:attrNameLst>
                                      </p:cBhvr>
                                      <p:tavLst>
                                        <p:tav tm="0">
                                          <p:val>
                                            <p:fltVal val="0"/>
                                          </p:val>
                                        </p:tav>
                                        <p:tav tm="100000">
                                          <p:val>
                                            <p:strVal val="#ppt_w"/>
                                          </p:val>
                                        </p:tav>
                                      </p:tavLst>
                                    </p:anim>
                                    <p:anim calcmode="lin" valueType="num">
                                      <p:cBhvr>
                                        <p:cTn id="16" dur="500" fill="hold"/>
                                        <p:tgtEl>
                                          <p:spTgt spid="11469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3" name="cashreg.wav"/>
                                        </p:tgtEl>
                                      </p:cMediaNode>
                                    </p:audio>
                                  </p:subTnLst>
                                </p:cTn>
                              </p:par>
                            </p:childTnLst>
                          </p:cTn>
                        </p:par>
                        <p:par>
                          <p:cTn id="17" fill="hold" nodeType="afterGroup">
                            <p:stCondLst>
                              <p:cond delay="500"/>
                            </p:stCondLst>
                            <p:childTnLst>
                              <p:par>
                                <p:cTn id="18" presetID="23" presetClass="entr" presetSubtype="16" fill="hold" nodeType="afterEffect">
                                  <p:stCondLst>
                                    <p:cond delay="2000"/>
                                  </p:stCondLst>
                                  <p:childTnLst>
                                    <p:set>
                                      <p:cBhvr>
                                        <p:cTn id="19" dur="1" fill="hold">
                                          <p:stCondLst>
                                            <p:cond delay="0"/>
                                          </p:stCondLst>
                                        </p:cTn>
                                        <p:tgtEl>
                                          <p:spTgt spid="114700"/>
                                        </p:tgtEl>
                                        <p:attrNameLst>
                                          <p:attrName>style.visibility</p:attrName>
                                        </p:attrNameLst>
                                      </p:cBhvr>
                                      <p:to>
                                        <p:strVal val="visible"/>
                                      </p:to>
                                    </p:set>
                                    <p:anim calcmode="lin" valueType="num">
                                      <p:cBhvr>
                                        <p:cTn id="20" dur="500" fill="hold"/>
                                        <p:tgtEl>
                                          <p:spTgt spid="114700"/>
                                        </p:tgtEl>
                                        <p:attrNameLst>
                                          <p:attrName>ppt_w</p:attrName>
                                        </p:attrNameLst>
                                      </p:cBhvr>
                                      <p:tavLst>
                                        <p:tav tm="0">
                                          <p:val>
                                            <p:fltVal val="0"/>
                                          </p:val>
                                        </p:tav>
                                        <p:tav tm="100000">
                                          <p:val>
                                            <p:strVal val="#ppt_w"/>
                                          </p:val>
                                        </p:tav>
                                      </p:tavLst>
                                    </p:anim>
                                    <p:anim calcmode="lin" valueType="num">
                                      <p:cBhvr>
                                        <p:cTn id="21" dur="500" fill="hold"/>
                                        <p:tgtEl>
                                          <p:spTgt spid="11470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4"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14703"/>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grpId="0" nodeType="afterEffect">
                                  <p:stCondLst>
                                    <p:cond delay="2000"/>
                                  </p:stCondLst>
                                  <p:childTnLst>
                                    <p:set>
                                      <p:cBhvr>
                                        <p:cTn id="28" dur="1" fill="hold">
                                          <p:stCondLst>
                                            <p:cond delay="499"/>
                                          </p:stCondLst>
                                        </p:cTn>
                                        <p:tgtEl>
                                          <p:spTgt spid="114751"/>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9" grpId="0" animBg="1" autoUpdateAnimBg="0"/>
      <p:bldP spid="11475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descr="白色大理石"/>
          <p:cNvSpPr>
            <a:spLocks noChangeArrowheads="1"/>
          </p:cNvSpPr>
          <p:nvPr/>
        </p:nvSpPr>
        <p:spPr bwMode="auto">
          <a:xfrm>
            <a:off x="304800" y="304800"/>
            <a:ext cx="1371600" cy="457200"/>
          </a:xfrm>
          <a:prstGeom prst="bevel">
            <a:avLst>
              <a:gd name="adj" fmla="val 12500"/>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zh-CN" altLang="en-US" sz="2800" b="1">
                <a:latin typeface="楷体_GB2312" pitchFamily="49" charset="-122"/>
              </a:rPr>
              <a:t>定理</a:t>
            </a:r>
            <a:r>
              <a:rPr lang="en-US" altLang="zh-CN" b="1">
                <a:ea typeface="宋体" pitchFamily="2" charset="-122"/>
              </a:rPr>
              <a:t>9.4</a:t>
            </a:r>
            <a:r>
              <a:rPr lang="en-US" altLang="zh-CN" b="1"/>
              <a:t> </a:t>
            </a:r>
          </a:p>
        </p:txBody>
      </p:sp>
      <p:sp>
        <p:nvSpPr>
          <p:cNvPr id="115715" name="Rectangle 3"/>
          <p:cNvSpPr>
            <a:spLocks noChangeArrowheads="1"/>
          </p:cNvSpPr>
          <p:nvPr/>
        </p:nvSpPr>
        <p:spPr bwMode="auto">
          <a:xfrm>
            <a:off x="1676400" y="381000"/>
            <a:ext cx="701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若实验是连续型随机试验，其概率分布</a:t>
            </a:r>
            <a:r>
              <a:rPr kumimoji="1" lang="en-US" altLang="zh-CN" b="1"/>
              <a:t>P(x)</a:t>
            </a:r>
            <a:r>
              <a:rPr kumimoji="1" lang="zh-CN" altLang="en-US" b="1"/>
              <a:t>在</a:t>
            </a:r>
            <a:r>
              <a:rPr kumimoji="1" lang="en-US" altLang="zh-CN" b="1"/>
              <a:t>[a,b]</a:t>
            </a:r>
            <a:r>
              <a:rPr kumimoji="1" lang="zh-CN" altLang="en-US" b="1"/>
              <a:t>区间以外均为零，则当 </a:t>
            </a:r>
            <a:r>
              <a:rPr kumimoji="1" lang="en-US" altLang="zh-CN" b="1"/>
              <a:t>P(x)</a:t>
            </a:r>
            <a:r>
              <a:rPr kumimoji="1" lang="zh-CN" altLang="en-US" b="1"/>
              <a:t>平均分布时具有最大熵。 </a:t>
            </a:r>
          </a:p>
        </p:txBody>
      </p:sp>
      <p:sp>
        <p:nvSpPr>
          <p:cNvPr id="115716" name="AutoShape 4" descr="白色大理石"/>
          <p:cNvSpPr>
            <a:spLocks noChangeArrowheads="1"/>
          </p:cNvSpPr>
          <p:nvPr/>
        </p:nvSpPr>
        <p:spPr bwMode="auto">
          <a:xfrm>
            <a:off x="304800" y="1676400"/>
            <a:ext cx="1371600" cy="457200"/>
          </a:xfrm>
          <a:prstGeom prst="bevel">
            <a:avLst>
              <a:gd name="adj" fmla="val 12500"/>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zh-CN" altLang="en-US" sz="2800" b="1">
                <a:latin typeface="楷体_GB2312" pitchFamily="49" charset="-122"/>
              </a:rPr>
              <a:t>定理</a:t>
            </a:r>
            <a:r>
              <a:rPr lang="en-US" altLang="zh-CN" b="1">
                <a:ea typeface="宋体" pitchFamily="2" charset="-122"/>
              </a:rPr>
              <a:t>9.5</a:t>
            </a:r>
            <a:r>
              <a:rPr lang="en-US" altLang="zh-CN" b="1"/>
              <a:t> </a:t>
            </a:r>
          </a:p>
        </p:txBody>
      </p:sp>
      <p:sp>
        <p:nvSpPr>
          <p:cNvPr id="115717" name="Rectangle 5"/>
          <p:cNvSpPr>
            <a:spLocks noChangeArrowheads="1"/>
          </p:cNvSpPr>
          <p:nvPr/>
        </p:nvSpPr>
        <p:spPr bwMode="auto">
          <a:xfrm>
            <a:off x="1752600" y="1752600"/>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对于一般连续型随机试验，在方差一定的前提下，正态分布具有最大的熵。</a:t>
            </a:r>
            <a:r>
              <a:rPr kumimoji="1" lang="zh-CN" altLang="en-US">
                <a:ea typeface="宋体" pitchFamily="2" charset="-122"/>
              </a:rPr>
              <a:t> </a:t>
            </a:r>
          </a:p>
        </p:txBody>
      </p:sp>
      <p:sp>
        <p:nvSpPr>
          <p:cNvPr id="115718" name="AutoShape 6" descr="白色大理石"/>
          <p:cNvSpPr>
            <a:spLocks noChangeArrowheads="1"/>
          </p:cNvSpPr>
          <p:nvPr/>
        </p:nvSpPr>
        <p:spPr bwMode="auto">
          <a:xfrm>
            <a:off x="304800" y="2971800"/>
            <a:ext cx="1371600" cy="457200"/>
          </a:xfrm>
          <a:prstGeom prst="bevel">
            <a:avLst>
              <a:gd name="adj" fmla="val 12500"/>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zh-CN" altLang="en-US" sz="2800" b="1">
                <a:latin typeface="楷体_GB2312" pitchFamily="49" charset="-122"/>
              </a:rPr>
              <a:t>定理</a:t>
            </a:r>
            <a:r>
              <a:rPr lang="en-US" altLang="zh-CN" b="1">
                <a:ea typeface="宋体" pitchFamily="2" charset="-122"/>
              </a:rPr>
              <a:t>9.6</a:t>
            </a:r>
            <a:r>
              <a:rPr lang="en-US" altLang="zh-CN" b="1"/>
              <a:t> </a:t>
            </a:r>
          </a:p>
        </p:txBody>
      </p:sp>
      <p:sp>
        <p:nvSpPr>
          <p:cNvPr id="115719" name="Text Box 7"/>
          <p:cNvSpPr txBox="1">
            <a:spLocks noChangeArrowheads="1"/>
          </p:cNvSpPr>
          <p:nvPr/>
        </p:nvSpPr>
        <p:spPr bwMode="auto">
          <a:xfrm>
            <a:off x="1752600" y="30480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最大熵原理，即受到相互独立且均匀而小的随机因素影响的系统，其状态的概率分布将使系统的熵最大。 </a:t>
            </a:r>
          </a:p>
        </p:txBody>
      </p:sp>
      <p:sp>
        <p:nvSpPr>
          <p:cNvPr id="115720" name="Rectangle 8" descr="再生纸"/>
          <p:cNvSpPr>
            <a:spLocks noChangeArrowheads="1"/>
          </p:cNvSpPr>
          <p:nvPr/>
        </p:nvSpPr>
        <p:spPr bwMode="auto">
          <a:xfrm>
            <a:off x="228600" y="4191000"/>
            <a:ext cx="8686800" cy="1917700"/>
          </a:xfrm>
          <a:prstGeom prst="rect">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b="1">
                <a:latin typeface="楷体_GB2312" pitchFamily="49" charset="-122"/>
              </a:rPr>
              <a:t>上述结果并非某种巧合。根据概率论里的中心极限定理，若试验结果受到大量相互独立的随机因素的影响，且每一因素的影响均不突出时，试验结果服从正态分布。最大熵原理则说明，自然现象总是不均匀逐步趋于均匀的，在不加任何限止的情况下，系统将处于熵最大的均匀状态。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p:cTn id="7" dur="500" fill="hold"/>
                                        <p:tgtEl>
                                          <p:spTgt spid="115714"/>
                                        </p:tgtEl>
                                        <p:attrNameLst>
                                          <p:attrName>ppt_x</p:attrName>
                                        </p:attrNameLst>
                                      </p:cBhvr>
                                      <p:tavLst>
                                        <p:tav tm="0">
                                          <p:val>
                                            <p:strVal val="#ppt_x"/>
                                          </p:val>
                                        </p:tav>
                                        <p:tav tm="100000">
                                          <p:val>
                                            <p:strVal val="#ppt_x"/>
                                          </p:val>
                                        </p:tav>
                                      </p:tavLst>
                                    </p:anim>
                                    <p:anim calcmode="lin" valueType="num">
                                      <p:cBhvr>
                                        <p:cTn id="8" dur="500" fill="hold"/>
                                        <p:tgtEl>
                                          <p:spTgt spid="115714"/>
                                        </p:tgtEl>
                                        <p:attrNameLst>
                                          <p:attrName>ppt_y</p:attrName>
                                        </p:attrNameLst>
                                      </p:cBhvr>
                                      <p:tavLst>
                                        <p:tav tm="0">
                                          <p:val>
                                            <p:strVal val="#ppt_y-#ppt_h/2"/>
                                          </p:val>
                                        </p:tav>
                                        <p:tav tm="100000">
                                          <p:val>
                                            <p:strVal val="#ppt_y"/>
                                          </p:val>
                                        </p:tav>
                                      </p:tavLst>
                                    </p:anim>
                                    <p:anim calcmode="lin" valueType="num">
                                      <p:cBhvr>
                                        <p:cTn id="9" dur="500" fill="hold"/>
                                        <p:tgtEl>
                                          <p:spTgt spid="115714"/>
                                        </p:tgtEl>
                                        <p:attrNameLst>
                                          <p:attrName>ppt_w</p:attrName>
                                        </p:attrNameLst>
                                      </p:cBhvr>
                                      <p:tavLst>
                                        <p:tav tm="0">
                                          <p:val>
                                            <p:strVal val="#ppt_w"/>
                                          </p:val>
                                        </p:tav>
                                        <p:tav tm="100000">
                                          <p:val>
                                            <p:strVal val="#ppt_w"/>
                                          </p:val>
                                        </p:tav>
                                      </p:tavLst>
                                    </p:anim>
                                    <p:anim calcmode="lin" valueType="num">
                                      <p:cBhvr>
                                        <p:cTn id="10" dur="500" fill="hold"/>
                                        <p:tgtEl>
                                          <p:spTgt spid="1157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par>
                          <p:cTn id="11" fill="hold" nodeType="afterGroup">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115715"/>
                                        </p:tgtEl>
                                        <p:attrNameLst>
                                          <p:attrName>style.visibility</p:attrName>
                                        </p:attrNameLst>
                                      </p:cBhvr>
                                      <p:to>
                                        <p:strVal val="visible"/>
                                      </p:to>
                                    </p:set>
                                    <p:anim calcmode="lin" valueType="num">
                                      <p:cBhvr>
                                        <p:cTn id="14" dur="500" fill="hold"/>
                                        <p:tgtEl>
                                          <p:spTgt spid="115715"/>
                                        </p:tgtEl>
                                        <p:attrNameLst>
                                          <p:attrName>ppt_w</p:attrName>
                                        </p:attrNameLst>
                                      </p:cBhvr>
                                      <p:tavLst>
                                        <p:tav tm="0">
                                          <p:val>
                                            <p:fltVal val="0"/>
                                          </p:val>
                                        </p:tav>
                                        <p:tav tm="100000">
                                          <p:val>
                                            <p:strVal val="#ppt_w"/>
                                          </p:val>
                                        </p:tav>
                                      </p:tavLst>
                                    </p:anim>
                                    <p:anim calcmode="lin" valueType="num">
                                      <p:cBhvr>
                                        <p:cTn id="15" dur="500" fill="hold"/>
                                        <p:tgtEl>
                                          <p:spTgt spid="1157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115716"/>
                                        </p:tgtEl>
                                        <p:attrNameLst>
                                          <p:attrName>style.visibility</p:attrName>
                                        </p:attrNameLst>
                                      </p:cBhvr>
                                      <p:to>
                                        <p:strVal val="visible"/>
                                      </p:to>
                                    </p:set>
                                    <p:anim calcmode="lin" valueType="num">
                                      <p:cBhvr>
                                        <p:cTn id="20" dur="500" fill="hold"/>
                                        <p:tgtEl>
                                          <p:spTgt spid="115716"/>
                                        </p:tgtEl>
                                        <p:attrNameLst>
                                          <p:attrName>ppt_x</p:attrName>
                                        </p:attrNameLst>
                                      </p:cBhvr>
                                      <p:tavLst>
                                        <p:tav tm="0">
                                          <p:val>
                                            <p:strVal val="#ppt_x"/>
                                          </p:val>
                                        </p:tav>
                                        <p:tav tm="100000">
                                          <p:val>
                                            <p:strVal val="#ppt_x"/>
                                          </p:val>
                                        </p:tav>
                                      </p:tavLst>
                                    </p:anim>
                                    <p:anim calcmode="lin" valueType="num">
                                      <p:cBhvr>
                                        <p:cTn id="21" dur="500" fill="hold"/>
                                        <p:tgtEl>
                                          <p:spTgt spid="115716"/>
                                        </p:tgtEl>
                                        <p:attrNameLst>
                                          <p:attrName>ppt_y</p:attrName>
                                        </p:attrNameLst>
                                      </p:cBhvr>
                                      <p:tavLst>
                                        <p:tav tm="0">
                                          <p:val>
                                            <p:strVal val="#ppt_y-#ppt_h/2"/>
                                          </p:val>
                                        </p:tav>
                                        <p:tav tm="100000">
                                          <p:val>
                                            <p:strVal val="#ppt_y"/>
                                          </p:val>
                                        </p:tav>
                                      </p:tavLst>
                                    </p:anim>
                                    <p:anim calcmode="lin" valueType="num">
                                      <p:cBhvr>
                                        <p:cTn id="22" dur="500" fill="hold"/>
                                        <p:tgtEl>
                                          <p:spTgt spid="115716"/>
                                        </p:tgtEl>
                                        <p:attrNameLst>
                                          <p:attrName>ppt_w</p:attrName>
                                        </p:attrNameLst>
                                      </p:cBhvr>
                                      <p:tavLst>
                                        <p:tav tm="0">
                                          <p:val>
                                            <p:strVal val="#ppt_w"/>
                                          </p:val>
                                        </p:tav>
                                        <p:tav tm="100000">
                                          <p:val>
                                            <p:strVal val="#ppt_w"/>
                                          </p:val>
                                        </p:tav>
                                      </p:tavLst>
                                    </p:anim>
                                    <p:anim calcmode="lin" valueType="num">
                                      <p:cBhvr>
                                        <p:cTn id="23" dur="500" fill="hold"/>
                                        <p:tgtEl>
                                          <p:spTgt spid="1157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2" name="cashreg.wav"/>
                                        </p:tgtEl>
                                      </p:cMediaNode>
                                    </p:audio>
                                  </p:subTnLst>
                                </p:cTn>
                              </p:par>
                            </p:childTnLst>
                          </p:cTn>
                        </p:par>
                        <p:par>
                          <p:cTn id="24" fill="hold" nodeType="afterGroup">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p:cTn id="27" dur="500" fill="hold"/>
                                        <p:tgtEl>
                                          <p:spTgt spid="115717"/>
                                        </p:tgtEl>
                                        <p:attrNameLst>
                                          <p:attrName>ppt_w</p:attrName>
                                        </p:attrNameLst>
                                      </p:cBhvr>
                                      <p:tavLst>
                                        <p:tav tm="0">
                                          <p:val>
                                            <p:fltVal val="0"/>
                                          </p:val>
                                        </p:tav>
                                        <p:tav tm="100000">
                                          <p:val>
                                            <p:strVal val="#ppt_w"/>
                                          </p:val>
                                        </p:tav>
                                      </p:tavLst>
                                    </p:anim>
                                    <p:anim calcmode="lin" valueType="num">
                                      <p:cBhvr>
                                        <p:cTn id="28" dur="500" fill="hold"/>
                                        <p:tgtEl>
                                          <p:spTgt spid="1157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15718"/>
                                        </p:tgtEl>
                                        <p:attrNameLst>
                                          <p:attrName>style.visibility</p:attrName>
                                        </p:attrNameLst>
                                      </p:cBhvr>
                                      <p:to>
                                        <p:strVal val="visible"/>
                                      </p:to>
                                    </p:set>
                                    <p:anim calcmode="lin" valueType="num">
                                      <p:cBhvr>
                                        <p:cTn id="33" dur="500" fill="hold"/>
                                        <p:tgtEl>
                                          <p:spTgt spid="115718"/>
                                        </p:tgtEl>
                                        <p:attrNameLst>
                                          <p:attrName>ppt_x</p:attrName>
                                        </p:attrNameLst>
                                      </p:cBhvr>
                                      <p:tavLst>
                                        <p:tav tm="0">
                                          <p:val>
                                            <p:strVal val="#ppt_x"/>
                                          </p:val>
                                        </p:tav>
                                        <p:tav tm="100000">
                                          <p:val>
                                            <p:strVal val="#ppt_x"/>
                                          </p:val>
                                        </p:tav>
                                      </p:tavLst>
                                    </p:anim>
                                    <p:anim calcmode="lin" valueType="num">
                                      <p:cBhvr>
                                        <p:cTn id="34" dur="500" fill="hold"/>
                                        <p:tgtEl>
                                          <p:spTgt spid="115718"/>
                                        </p:tgtEl>
                                        <p:attrNameLst>
                                          <p:attrName>ppt_y</p:attrName>
                                        </p:attrNameLst>
                                      </p:cBhvr>
                                      <p:tavLst>
                                        <p:tav tm="0">
                                          <p:val>
                                            <p:strVal val="#ppt_y-#ppt_h/2"/>
                                          </p:val>
                                        </p:tav>
                                        <p:tav tm="100000">
                                          <p:val>
                                            <p:strVal val="#ppt_y"/>
                                          </p:val>
                                        </p:tav>
                                      </p:tavLst>
                                    </p:anim>
                                    <p:anim calcmode="lin" valueType="num">
                                      <p:cBhvr>
                                        <p:cTn id="35" dur="500" fill="hold"/>
                                        <p:tgtEl>
                                          <p:spTgt spid="115718"/>
                                        </p:tgtEl>
                                        <p:attrNameLst>
                                          <p:attrName>ppt_w</p:attrName>
                                        </p:attrNameLst>
                                      </p:cBhvr>
                                      <p:tavLst>
                                        <p:tav tm="0">
                                          <p:val>
                                            <p:strVal val="#ppt_w"/>
                                          </p:val>
                                        </p:tav>
                                        <p:tav tm="100000">
                                          <p:val>
                                            <p:strVal val="#ppt_w"/>
                                          </p:val>
                                        </p:tav>
                                      </p:tavLst>
                                    </p:anim>
                                    <p:anim calcmode="lin" valueType="num">
                                      <p:cBhvr>
                                        <p:cTn id="36" dur="500" fill="hold"/>
                                        <p:tgtEl>
                                          <p:spTgt spid="1157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2" name="cashreg.wav"/>
                                        </p:tgtEl>
                                      </p:cMediaNode>
                                    </p:audio>
                                  </p:subTnLst>
                                </p:cTn>
                              </p:par>
                            </p:childTnLst>
                          </p:cTn>
                        </p:par>
                        <p:par>
                          <p:cTn id="37" fill="hold" nodeType="afterGroup">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115719"/>
                                        </p:tgtEl>
                                        <p:attrNameLst>
                                          <p:attrName>style.visibility</p:attrName>
                                        </p:attrNameLst>
                                      </p:cBhvr>
                                      <p:to>
                                        <p:strVal val="visible"/>
                                      </p:to>
                                    </p:set>
                                    <p:anim calcmode="lin" valueType="num">
                                      <p:cBhvr>
                                        <p:cTn id="40" dur="500" fill="hold"/>
                                        <p:tgtEl>
                                          <p:spTgt spid="115719"/>
                                        </p:tgtEl>
                                        <p:attrNameLst>
                                          <p:attrName>ppt_w</p:attrName>
                                        </p:attrNameLst>
                                      </p:cBhvr>
                                      <p:tavLst>
                                        <p:tav tm="0">
                                          <p:val>
                                            <p:fltVal val="0"/>
                                          </p:val>
                                        </p:tav>
                                        <p:tav tm="100000">
                                          <p:val>
                                            <p:strVal val="#ppt_w"/>
                                          </p:val>
                                        </p:tav>
                                      </p:tavLst>
                                    </p:anim>
                                    <p:anim calcmode="lin" valueType="num">
                                      <p:cBhvr>
                                        <p:cTn id="41" dur="500" fill="hold"/>
                                        <p:tgtEl>
                                          <p:spTgt spid="11571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5720"/>
                                        </p:tgtEl>
                                        <p:attrNameLst>
                                          <p:attrName>style.visibility</p:attrName>
                                        </p:attrNameLst>
                                      </p:cBhvr>
                                      <p:to>
                                        <p:strVal val="visible"/>
                                      </p:to>
                                    </p:set>
                                    <p:anim calcmode="lin" valueType="num">
                                      <p:cBhvr additive="base">
                                        <p:cTn id="46" dur="500" fill="hold"/>
                                        <p:tgtEl>
                                          <p:spTgt spid="115720"/>
                                        </p:tgtEl>
                                        <p:attrNameLst>
                                          <p:attrName>ppt_x</p:attrName>
                                        </p:attrNameLst>
                                      </p:cBhvr>
                                      <p:tavLst>
                                        <p:tav tm="0">
                                          <p:val>
                                            <p:strVal val="#ppt_x"/>
                                          </p:val>
                                        </p:tav>
                                        <p:tav tm="100000">
                                          <p:val>
                                            <p:strVal val="#ppt_x"/>
                                          </p:val>
                                        </p:tav>
                                      </p:tavLst>
                                    </p:anim>
                                    <p:anim calcmode="lin" valueType="num">
                                      <p:cBhvr additive="base">
                                        <p:cTn id="47" dur="500" fill="hold"/>
                                        <p:tgtEl>
                                          <p:spTgt spid="1157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autoUpdateAnimBg="0"/>
      <p:bldP spid="115715" grpId="0" autoUpdateAnimBg="0"/>
      <p:bldP spid="115716" grpId="0" animBg="1" autoUpdateAnimBg="0"/>
      <p:bldP spid="115717" grpId="0" autoUpdateAnimBg="0"/>
      <p:bldP spid="115718" grpId="0" animBg="1" autoUpdateAnimBg="0"/>
      <p:bldP spid="115719" grpId="0" autoUpdateAnimBg="0"/>
      <p:bldP spid="115720"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04800" y="304800"/>
            <a:ext cx="85344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例</a:t>
            </a:r>
            <a:r>
              <a:rPr kumimoji="1" lang="en-US" altLang="zh-CN" sz="2800" b="1">
                <a:solidFill>
                  <a:srgbClr val="008000"/>
                </a:solidFill>
              </a:rPr>
              <a:t>16</a:t>
            </a:r>
            <a:r>
              <a:rPr kumimoji="1" lang="en-US" altLang="zh-CN">
                <a:ea typeface="宋体" pitchFamily="2" charset="-122"/>
              </a:rPr>
              <a:t>  </a:t>
            </a:r>
            <a:r>
              <a:rPr kumimoji="1" lang="zh-CN" altLang="en-US" b="1"/>
              <a:t>有</a:t>
            </a:r>
            <a:r>
              <a:rPr kumimoji="1" lang="en-US" altLang="zh-CN" b="1"/>
              <a:t>12</a:t>
            </a:r>
            <a:r>
              <a:rPr kumimoji="1" lang="zh-CN" altLang="en-US" b="1"/>
              <a:t>个外表相同的硬币，已知其中有一个是假的，可能轻些也可能重些。现要求用没有砝码的天平在最少次数中找出假币，问应当怎样称法。 </a:t>
            </a:r>
          </a:p>
        </p:txBody>
      </p:sp>
      <p:sp>
        <p:nvSpPr>
          <p:cNvPr id="116739" name="Text Box 3"/>
          <p:cNvSpPr txBox="1">
            <a:spLocks noChangeArrowheads="1"/>
          </p:cNvSpPr>
          <p:nvPr/>
        </p:nvSpPr>
        <p:spPr bwMode="auto">
          <a:xfrm>
            <a:off x="228600" y="1676400"/>
            <a:ext cx="8915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ea typeface="宋体" pitchFamily="2" charset="-122"/>
              </a:rPr>
              <a:t>  </a:t>
            </a:r>
            <a:r>
              <a:rPr kumimoji="1" lang="zh-CN" altLang="en-US" b="1">
                <a:solidFill>
                  <a:srgbClr val="008000"/>
                </a:solidFill>
              </a:rPr>
              <a:t>解 </a:t>
            </a:r>
            <a:r>
              <a:rPr kumimoji="1" lang="zh-CN" altLang="en-US" b="1"/>
              <a:t> 假币可轻可重，每枚硬币都可能是假币。故此问题共有</a:t>
            </a:r>
          </a:p>
          <a:p>
            <a:pPr>
              <a:spcBef>
                <a:spcPct val="50000"/>
              </a:spcBef>
            </a:pPr>
            <a:r>
              <a:rPr kumimoji="1" lang="zh-CN" altLang="en-US" b="1"/>
              <a:t>  </a:t>
            </a:r>
            <a:r>
              <a:rPr kumimoji="1" lang="en-US" altLang="zh-CN" b="1"/>
              <a:t>24</a:t>
            </a:r>
            <a:r>
              <a:rPr kumimoji="1" lang="zh-CN" altLang="en-US" b="1"/>
              <a:t>种情况，每种情况的概率为</a:t>
            </a:r>
            <a:r>
              <a:rPr kumimoji="1" lang="en-US" altLang="zh-CN" b="1"/>
              <a:t>1/24</a:t>
            </a:r>
            <a:r>
              <a:rPr kumimoji="1" lang="zh-CN" altLang="en-US" b="1"/>
              <a:t>。所以此问题的熵为</a:t>
            </a:r>
            <a:r>
              <a:rPr kumimoji="1" lang="en-US" altLang="zh-CN" b="1">
                <a:solidFill>
                  <a:srgbClr val="008000"/>
                </a:solidFill>
              </a:rPr>
              <a:t>log</a:t>
            </a:r>
            <a:r>
              <a:rPr kumimoji="1" lang="en-US" altLang="zh-CN" b="1" baseline="-30000">
                <a:solidFill>
                  <a:srgbClr val="008000"/>
                </a:solidFill>
              </a:rPr>
              <a:t>2</a:t>
            </a:r>
            <a:r>
              <a:rPr kumimoji="1" lang="en-US" altLang="zh-CN" b="1">
                <a:solidFill>
                  <a:srgbClr val="008000"/>
                </a:solidFill>
              </a:rPr>
              <a:t>24</a:t>
            </a:r>
            <a:r>
              <a:rPr kumimoji="1" lang="zh-CN" altLang="en-US" b="1"/>
              <a:t>。 </a:t>
            </a:r>
          </a:p>
        </p:txBody>
      </p:sp>
      <p:sp>
        <p:nvSpPr>
          <p:cNvPr id="116740" name="Text Box 4"/>
          <p:cNvSpPr txBox="1">
            <a:spLocks noChangeArrowheads="1"/>
          </p:cNvSpPr>
          <p:nvPr/>
        </p:nvSpPr>
        <p:spPr bwMode="auto">
          <a:xfrm>
            <a:off x="609600" y="27432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楷体_GB2312" pitchFamily="49" charset="-122"/>
              </a:rPr>
              <a:t> </a:t>
            </a:r>
            <a:r>
              <a:rPr kumimoji="1" lang="zh-CN" altLang="en-US" b="1">
                <a:solidFill>
                  <a:srgbClr val="FF0000"/>
                </a:solidFill>
                <a:latin typeface="楷体_GB2312" pitchFamily="49" charset="-122"/>
              </a:rPr>
              <a:t>确定最少次数的下界</a:t>
            </a:r>
          </a:p>
        </p:txBody>
      </p:sp>
      <p:sp>
        <p:nvSpPr>
          <p:cNvPr id="116741" name="Text Box 5"/>
          <p:cNvSpPr txBox="1">
            <a:spLocks noChangeArrowheads="1"/>
          </p:cNvSpPr>
          <p:nvPr/>
        </p:nvSpPr>
        <p:spPr bwMode="auto">
          <a:xfrm>
            <a:off x="762000" y="3124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实验最多可能出现</a:t>
            </a:r>
            <a:r>
              <a:rPr kumimoji="1" lang="zh-CN" altLang="en-US" b="1">
                <a:solidFill>
                  <a:srgbClr val="008000"/>
                </a:solidFill>
              </a:rPr>
              <a:t>三种结果</a:t>
            </a:r>
            <a:r>
              <a:rPr kumimoji="1" lang="zh-CN" altLang="en-US" b="1"/>
              <a:t> ，</a:t>
            </a:r>
            <a:r>
              <a:rPr kumimoji="1" lang="zh-CN" altLang="en-US" b="1">
                <a:solidFill>
                  <a:srgbClr val="008000"/>
                </a:solidFill>
              </a:rPr>
              <a:t>根据定理</a:t>
            </a:r>
            <a:r>
              <a:rPr kumimoji="1" lang="en-US" altLang="zh-CN" b="1">
                <a:solidFill>
                  <a:srgbClr val="008000"/>
                </a:solidFill>
              </a:rPr>
              <a:t>11.3</a:t>
            </a:r>
            <a:r>
              <a:rPr kumimoji="1" lang="zh-CN" altLang="en-US" b="1"/>
              <a:t>，这种实验在可能出现的各种事件具有相等的概率时，所提供的平均信息量最大，故实验提供的平均信息量不超过</a:t>
            </a:r>
            <a:r>
              <a:rPr kumimoji="1" lang="en-US" altLang="zh-CN" b="1">
                <a:solidFill>
                  <a:srgbClr val="008000"/>
                </a:solidFill>
              </a:rPr>
              <a:t>log</a:t>
            </a:r>
            <a:r>
              <a:rPr kumimoji="1" lang="en-US" altLang="zh-CN" b="1" baseline="-30000">
                <a:solidFill>
                  <a:srgbClr val="008000"/>
                </a:solidFill>
              </a:rPr>
              <a:t>2</a:t>
            </a:r>
            <a:r>
              <a:rPr kumimoji="1" lang="en-US" altLang="zh-CN" b="1">
                <a:solidFill>
                  <a:srgbClr val="008000"/>
                </a:solidFill>
              </a:rPr>
              <a:t>3</a:t>
            </a:r>
            <a:r>
              <a:rPr kumimoji="1" lang="zh-CN" altLang="en-US" b="1"/>
              <a:t>。</a:t>
            </a:r>
          </a:p>
        </p:txBody>
      </p:sp>
      <p:sp>
        <p:nvSpPr>
          <p:cNvPr id="116742" name="Text Box 6"/>
          <p:cNvSpPr txBox="1">
            <a:spLocks noChangeArrowheads="1"/>
          </p:cNvSpPr>
          <p:nvPr/>
        </p:nvSpPr>
        <p:spPr bwMode="auto">
          <a:xfrm>
            <a:off x="457200" y="4467225"/>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宋体" pitchFamily="2" charset="-122"/>
                <a:ea typeface="宋体" pitchFamily="2" charset="-122"/>
              </a:rPr>
              <a:t>  </a:t>
            </a:r>
            <a:r>
              <a:rPr kumimoji="1" lang="zh-CN" altLang="en-US" b="1"/>
              <a:t>设最少需称</a:t>
            </a:r>
            <a:r>
              <a:rPr kumimoji="1" lang="en-US" altLang="zh-CN" b="1"/>
              <a:t>k</a:t>
            </a:r>
            <a:r>
              <a:rPr kumimoji="1" lang="zh-CN" altLang="en-US" b="1"/>
              <a:t>次，则这</a:t>
            </a:r>
            <a:r>
              <a:rPr kumimoji="1" lang="en-US" altLang="zh-CN" b="1"/>
              <a:t>k</a:t>
            </a:r>
            <a:r>
              <a:rPr kumimoji="1" lang="zh-CN" altLang="en-US" b="1"/>
              <a:t>次实验提供的总信息量</a:t>
            </a:r>
          </a:p>
          <a:p>
            <a:pPr>
              <a:spcBef>
                <a:spcPct val="50000"/>
              </a:spcBef>
            </a:pPr>
            <a:r>
              <a:rPr kumimoji="1" lang="zh-CN" altLang="en-US" b="1"/>
              <a:t>    不超过</a:t>
            </a:r>
            <a:r>
              <a:rPr kumimoji="1" lang="en-US" altLang="zh-CN" b="1"/>
              <a:t>klog</a:t>
            </a:r>
            <a:r>
              <a:rPr kumimoji="1" lang="en-US" altLang="zh-CN" b="1" baseline="-30000"/>
              <a:t>2</a:t>
            </a:r>
            <a:r>
              <a:rPr kumimoji="1" lang="en-US" altLang="zh-CN" b="1"/>
              <a:t>3=log</a:t>
            </a:r>
            <a:r>
              <a:rPr kumimoji="1" lang="en-US" altLang="zh-CN" b="1" baseline="-30000"/>
              <a:t>2</a:t>
            </a:r>
            <a:r>
              <a:rPr kumimoji="1" lang="en-US" altLang="zh-CN" b="1"/>
              <a:t>3</a:t>
            </a:r>
            <a:r>
              <a:rPr kumimoji="1" lang="en-US" altLang="zh-CN" b="1" baseline="30000"/>
              <a:t>k</a:t>
            </a:r>
            <a:r>
              <a:rPr kumimoji="1" lang="zh-CN" altLang="en-US" b="1">
                <a:latin typeface="宋体" pitchFamily="2" charset="-122"/>
                <a:ea typeface="宋体" pitchFamily="2" charset="-122"/>
              </a:rPr>
              <a:t>，</a:t>
            </a:r>
            <a:r>
              <a:rPr kumimoji="1" lang="zh-CN" altLang="en-US" b="1"/>
              <a:t>又问题的模糊度（熵）为</a:t>
            </a:r>
            <a:r>
              <a:rPr kumimoji="1" lang="en-US" altLang="zh-CN" b="1"/>
              <a:t>log</a:t>
            </a:r>
            <a:r>
              <a:rPr kumimoji="1" lang="en-US" altLang="zh-CN" b="1" baseline="-30000"/>
              <a:t>2</a:t>
            </a:r>
            <a:r>
              <a:rPr kumimoji="1" lang="en-US" altLang="zh-CN" b="1"/>
              <a:t>24 </a:t>
            </a:r>
            <a:endParaRPr kumimoji="1" lang="en-US" altLang="zh-CN" b="1" baseline="30000"/>
          </a:p>
          <a:p>
            <a:pPr>
              <a:spcBef>
                <a:spcPct val="50000"/>
              </a:spcBef>
            </a:pPr>
            <a:r>
              <a:rPr kumimoji="1" lang="en-US" altLang="zh-CN" b="1"/>
              <a:t>    </a:t>
            </a:r>
            <a:r>
              <a:rPr kumimoji="1" lang="zh-CN" altLang="en-US" b="1">
                <a:solidFill>
                  <a:srgbClr val="008000"/>
                </a:solidFill>
              </a:rPr>
              <a:t>必要条件</a:t>
            </a:r>
            <a:r>
              <a:rPr kumimoji="1" lang="en-US" altLang="zh-CN" b="1"/>
              <a:t>: </a:t>
            </a:r>
            <a:r>
              <a:rPr kumimoji="1" lang="en-US" altLang="zh-CN" b="1" baseline="30000"/>
              <a:t>log</a:t>
            </a:r>
            <a:r>
              <a:rPr kumimoji="1" lang="en-US" altLang="zh-CN" b="1" baseline="-30000"/>
              <a:t>2</a:t>
            </a:r>
            <a:r>
              <a:rPr kumimoji="1" lang="en-US" altLang="zh-CN" b="1" baseline="30000"/>
              <a:t>3k≥log</a:t>
            </a:r>
            <a:r>
              <a:rPr kumimoji="1" lang="en-US" altLang="zh-CN" b="1" baseline="-30000"/>
              <a:t>2</a:t>
            </a:r>
            <a:r>
              <a:rPr kumimoji="1" lang="en-US" altLang="zh-CN" b="1" baseline="30000"/>
              <a:t>24 </a:t>
            </a:r>
            <a:r>
              <a:rPr kumimoji="1" lang="zh-CN" altLang="en-US" b="1"/>
              <a:t>，得 </a:t>
            </a:r>
            <a:r>
              <a:rPr kumimoji="1" lang="en-US" altLang="zh-CN" b="1">
                <a:solidFill>
                  <a:srgbClr val="008000"/>
                </a:solidFill>
              </a:rPr>
              <a:t>k≥3</a:t>
            </a:r>
            <a:r>
              <a:rPr kumimoji="1" lang="zh-CN" altLang="en-US" b="1"/>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 calcmode="lin" valueType="num">
                                      <p:cBhvr>
                                        <p:cTn id="7" dur="500" fill="hold"/>
                                        <p:tgtEl>
                                          <p:spTgt spid="116739"/>
                                        </p:tgtEl>
                                        <p:attrNameLst>
                                          <p:attrName>ppt_w</p:attrName>
                                        </p:attrNameLst>
                                      </p:cBhvr>
                                      <p:tavLst>
                                        <p:tav tm="0">
                                          <p:val>
                                            <p:fltVal val="0"/>
                                          </p:val>
                                        </p:tav>
                                        <p:tav tm="100000">
                                          <p:val>
                                            <p:strVal val="#ppt_w"/>
                                          </p:val>
                                        </p:tav>
                                      </p:tavLst>
                                    </p:anim>
                                    <p:anim calcmode="lin" valueType="num">
                                      <p:cBhvr>
                                        <p:cTn id="8" dur="500" fill="hold"/>
                                        <p:tgtEl>
                                          <p:spTgt spid="1167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40"/>
                                        </p:tgtEl>
                                        <p:attrNameLst>
                                          <p:attrName>style.visibility</p:attrName>
                                        </p:attrNameLst>
                                      </p:cBhvr>
                                      <p:to>
                                        <p:strVal val="visible"/>
                                      </p:to>
                                    </p:set>
                                    <p:anim calcmode="lin" valueType="num">
                                      <p:cBhvr additive="base">
                                        <p:cTn id="13" dur="500" fill="hold"/>
                                        <p:tgtEl>
                                          <p:spTgt spid="116740"/>
                                        </p:tgtEl>
                                        <p:attrNameLst>
                                          <p:attrName>ppt_x</p:attrName>
                                        </p:attrNameLst>
                                      </p:cBhvr>
                                      <p:tavLst>
                                        <p:tav tm="0">
                                          <p:val>
                                            <p:strVal val="0-#ppt_w/2"/>
                                          </p:val>
                                        </p:tav>
                                        <p:tav tm="100000">
                                          <p:val>
                                            <p:strVal val="#ppt_x"/>
                                          </p:val>
                                        </p:tav>
                                      </p:tavLst>
                                    </p:anim>
                                    <p:anim calcmode="lin" valueType="num">
                                      <p:cBhvr additive="base">
                                        <p:cTn id="14" dur="500" fill="hold"/>
                                        <p:tgtEl>
                                          <p:spTgt spid="1167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6741"/>
                                        </p:tgtEl>
                                        <p:attrNameLst>
                                          <p:attrName>style.visibility</p:attrName>
                                        </p:attrNameLst>
                                      </p:cBhvr>
                                      <p:to>
                                        <p:strVal val="visible"/>
                                      </p:to>
                                    </p:set>
                                    <p:anim calcmode="lin" valueType="num">
                                      <p:cBhvr>
                                        <p:cTn id="19" dur="500" fill="hold"/>
                                        <p:tgtEl>
                                          <p:spTgt spid="116741"/>
                                        </p:tgtEl>
                                        <p:attrNameLst>
                                          <p:attrName>ppt_w</p:attrName>
                                        </p:attrNameLst>
                                      </p:cBhvr>
                                      <p:tavLst>
                                        <p:tav tm="0">
                                          <p:val>
                                            <p:fltVal val="0"/>
                                          </p:val>
                                        </p:tav>
                                        <p:tav tm="100000">
                                          <p:val>
                                            <p:strVal val="#ppt_w"/>
                                          </p:val>
                                        </p:tav>
                                      </p:tavLst>
                                    </p:anim>
                                    <p:anim calcmode="lin" valueType="num">
                                      <p:cBhvr>
                                        <p:cTn id="20" dur="500" fill="hold"/>
                                        <p:tgtEl>
                                          <p:spTgt spid="1167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6742"/>
                                        </p:tgtEl>
                                        <p:attrNameLst>
                                          <p:attrName>style.visibility</p:attrName>
                                        </p:attrNameLst>
                                      </p:cBhvr>
                                      <p:to>
                                        <p:strVal val="visible"/>
                                      </p:to>
                                    </p:set>
                                    <p:anim calcmode="lin" valueType="num">
                                      <p:cBhvr>
                                        <p:cTn id="25" dur="500" fill="hold"/>
                                        <p:tgtEl>
                                          <p:spTgt spid="116742"/>
                                        </p:tgtEl>
                                        <p:attrNameLst>
                                          <p:attrName>ppt_w</p:attrName>
                                        </p:attrNameLst>
                                      </p:cBhvr>
                                      <p:tavLst>
                                        <p:tav tm="0">
                                          <p:val>
                                            <p:fltVal val="0"/>
                                          </p:val>
                                        </p:tav>
                                        <p:tav tm="100000">
                                          <p:val>
                                            <p:strVal val="#ppt_w"/>
                                          </p:val>
                                        </p:tav>
                                      </p:tavLst>
                                    </p:anim>
                                    <p:anim calcmode="lin" valueType="num">
                                      <p:cBhvr>
                                        <p:cTn id="26" dur="500" fill="hold"/>
                                        <p:tgtEl>
                                          <p:spTgt spid="11674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0" grpId="0" autoUpdateAnimBg="0"/>
      <p:bldP spid="116741" grpId="0" autoUpdateAnimBg="0"/>
      <p:bldP spid="11674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p:cNvGrpSpPr>
            <a:grpSpLocks/>
          </p:cNvGrpSpPr>
          <p:nvPr/>
        </p:nvGrpSpPr>
        <p:grpSpPr bwMode="auto">
          <a:xfrm>
            <a:off x="381000" y="150813"/>
            <a:ext cx="7620000" cy="1296987"/>
            <a:chOff x="144" y="144"/>
            <a:chExt cx="4800" cy="817"/>
          </a:xfrm>
        </p:grpSpPr>
        <p:pic>
          <p:nvPicPr>
            <p:cNvPr id="117763" name="Picture 3" descr="j02972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44"/>
              <a:ext cx="816" cy="817"/>
            </a:xfrm>
            <a:prstGeom prst="rect">
              <a:avLst/>
            </a:prstGeom>
            <a:noFill/>
            <a:extLst>
              <a:ext uri="{909E8E84-426E-40DD-AFC4-6F175D3DCCD1}">
                <a14:hiddenFill xmlns:a14="http://schemas.microsoft.com/office/drawing/2010/main">
                  <a:solidFill>
                    <a:srgbClr val="FFFFFF"/>
                  </a:solidFill>
                </a14:hiddenFill>
              </a:ext>
            </a:extLst>
          </p:spPr>
        </p:pic>
        <p:sp>
          <p:nvSpPr>
            <p:cNvPr id="117764" name="Text Box 4"/>
            <p:cNvSpPr txBox="1">
              <a:spLocks noChangeArrowheads="1"/>
            </p:cNvSpPr>
            <p:nvPr/>
          </p:nvSpPr>
          <p:spPr bwMode="auto">
            <a:xfrm>
              <a:off x="960" y="528"/>
              <a:ext cx="39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rPr>
                <a:t>称三次足够了吗？</a:t>
              </a:r>
            </a:p>
          </p:txBody>
        </p:sp>
      </p:grpSp>
      <p:sp>
        <p:nvSpPr>
          <p:cNvPr id="117765" name="Text Box 5"/>
          <p:cNvSpPr txBox="1">
            <a:spLocks noChangeArrowheads="1"/>
          </p:cNvSpPr>
          <p:nvPr/>
        </p:nvSpPr>
        <p:spPr bwMode="auto">
          <a:xfrm>
            <a:off x="228600" y="15240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rPr>
              <a:t>实验方法：</a:t>
            </a:r>
            <a:r>
              <a:rPr kumimoji="1" lang="zh-CN" altLang="en-US" b="1"/>
              <a:t>使每次实验</a:t>
            </a:r>
            <a:r>
              <a:rPr kumimoji="1" lang="zh-CN" altLang="en-US" b="1">
                <a:latin typeface="宋体" pitchFamily="2" charset="-122"/>
              </a:rPr>
              <a:t>提供尽可能大的平均信息量。</a:t>
            </a:r>
            <a:r>
              <a:rPr kumimoji="1" lang="zh-CN" altLang="en-US">
                <a:ea typeface="宋体" pitchFamily="2" charset="-122"/>
              </a:rPr>
              <a:t> </a:t>
            </a:r>
          </a:p>
        </p:txBody>
      </p:sp>
      <p:sp>
        <p:nvSpPr>
          <p:cNvPr id="117766" name="Rectangle 6"/>
          <p:cNvSpPr>
            <a:spLocks noChangeArrowheads="1"/>
          </p:cNvSpPr>
          <p:nvPr/>
        </p:nvSpPr>
        <p:spPr bwMode="auto">
          <a:xfrm>
            <a:off x="228600" y="2133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第一次</a:t>
            </a:r>
            <a:r>
              <a:rPr kumimoji="1" lang="zh-CN" altLang="en-US" b="1"/>
              <a:t>：将</a:t>
            </a:r>
            <a:r>
              <a:rPr kumimoji="1" lang="en-US" altLang="zh-CN" b="1"/>
              <a:t>12</a:t>
            </a:r>
            <a:r>
              <a:rPr kumimoji="1" lang="zh-CN" altLang="en-US" b="1"/>
              <a:t>枚硬币平分成三堆，取两堆称，出现两中情况 </a:t>
            </a:r>
          </a:p>
        </p:txBody>
      </p:sp>
      <p:grpSp>
        <p:nvGrpSpPr>
          <p:cNvPr id="117767" name="Group 7"/>
          <p:cNvGrpSpPr>
            <a:grpSpLocks/>
          </p:cNvGrpSpPr>
          <p:nvPr/>
        </p:nvGrpSpPr>
        <p:grpSpPr bwMode="auto">
          <a:xfrm>
            <a:off x="228600" y="2590800"/>
            <a:ext cx="8686800" cy="1279525"/>
            <a:chOff x="144" y="1680"/>
            <a:chExt cx="5472" cy="806"/>
          </a:xfrm>
        </p:grpSpPr>
        <p:sp>
          <p:nvSpPr>
            <p:cNvPr id="117768" name="Rectangle 8"/>
            <p:cNvSpPr>
              <a:spLocks noChangeArrowheads="1"/>
            </p:cNvSpPr>
            <p:nvPr/>
          </p:nvSpPr>
          <p:spPr bwMode="auto">
            <a:xfrm>
              <a:off x="144" y="1680"/>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1 </a:t>
              </a:r>
              <a:r>
                <a:rPr kumimoji="1" lang="en-US" altLang="zh-CN" b="1"/>
                <a:t>     </a:t>
              </a:r>
              <a:r>
                <a:rPr kumimoji="1" lang="zh-CN" altLang="en-US" b="1"/>
                <a:t>两堆重量相等</a:t>
              </a:r>
            </a:p>
          </p:txBody>
        </p:sp>
        <p:sp>
          <p:nvSpPr>
            <p:cNvPr id="117769" name="Rectangle 9"/>
            <p:cNvSpPr>
              <a:spLocks noChangeArrowheads="1"/>
            </p:cNvSpPr>
            <p:nvPr/>
          </p:nvSpPr>
          <p:spPr bwMode="auto">
            <a:xfrm>
              <a:off x="912" y="1968"/>
              <a:ext cx="47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假币在未秤的</a:t>
              </a:r>
              <a:r>
                <a:rPr kumimoji="1" lang="en-US" altLang="zh-CN" b="1"/>
                <a:t>4</a:t>
              </a:r>
              <a:r>
                <a:rPr kumimoji="1" lang="zh-CN" altLang="en-US" b="1"/>
                <a:t>枚中。任取其中的</a:t>
              </a:r>
              <a:r>
                <a:rPr kumimoji="1" lang="en-US" altLang="zh-CN" b="1"/>
                <a:t>3</a:t>
              </a:r>
              <a:r>
                <a:rPr kumimoji="1" lang="zh-CN" altLang="en-US" b="1"/>
                <a:t>枚加上从已秤过的</a:t>
              </a:r>
              <a:r>
                <a:rPr kumimoji="1" lang="en-US" altLang="zh-CN" b="1"/>
                <a:t>8</a:t>
              </a:r>
              <a:r>
                <a:rPr kumimoji="1" lang="zh-CN" altLang="en-US" b="1"/>
                <a:t>枚中任取的</a:t>
              </a:r>
              <a:r>
                <a:rPr kumimoji="1" lang="en-US" altLang="zh-CN" b="1"/>
                <a:t>1</a:t>
              </a:r>
              <a:r>
                <a:rPr kumimoji="1" lang="zh-CN" altLang="en-US" b="1"/>
                <a:t>枚，平分成两堆称。出现两种情况 </a:t>
              </a:r>
            </a:p>
          </p:txBody>
        </p:sp>
      </p:grpSp>
      <p:grpSp>
        <p:nvGrpSpPr>
          <p:cNvPr id="117770" name="Group 10"/>
          <p:cNvGrpSpPr>
            <a:grpSpLocks/>
          </p:cNvGrpSpPr>
          <p:nvPr/>
        </p:nvGrpSpPr>
        <p:grpSpPr bwMode="auto">
          <a:xfrm>
            <a:off x="1447800" y="3886200"/>
            <a:ext cx="5181600" cy="1219200"/>
            <a:chOff x="912" y="2544"/>
            <a:chExt cx="3264" cy="768"/>
          </a:xfrm>
        </p:grpSpPr>
        <p:sp>
          <p:nvSpPr>
            <p:cNvPr id="117771" name="Rectangle 11"/>
            <p:cNvSpPr>
              <a:spLocks noChangeArrowheads="1"/>
            </p:cNvSpPr>
            <p:nvPr/>
          </p:nvSpPr>
          <p:spPr bwMode="auto">
            <a:xfrm>
              <a:off x="912" y="2544"/>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1.1</a:t>
              </a:r>
              <a:r>
                <a:rPr kumimoji="1" lang="en-US" altLang="zh-CN" b="1"/>
                <a:t>    </a:t>
              </a:r>
              <a:r>
                <a:rPr kumimoji="1" lang="zh-CN" altLang="en-US" b="1"/>
                <a:t>两堆重量相等</a:t>
              </a:r>
            </a:p>
          </p:txBody>
        </p:sp>
        <p:sp>
          <p:nvSpPr>
            <p:cNvPr id="117772" name="Text Box 12"/>
            <p:cNvSpPr txBox="1">
              <a:spLocks noChangeArrowheads="1"/>
            </p:cNvSpPr>
            <p:nvPr/>
          </p:nvSpPr>
          <p:spPr bwMode="auto">
            <a:xfrm>
              <a:off x="1728" y="2794"/>
              <a:ext cx="24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最后剩下的一枚是假币</a:t>
              </a:r>
              <a:r>
                <a:rPr kumimoji="1" lang="en-US" altLang="zh-CN" b="1"/>
                <a:t>,</a:t>
              </a:r>
              <a:r>
                <a:rPr kumimoji="1" lang="zh-CN" altLang="en-US" b="1"/>
                <a:t>再称一次知其比真币轻还是重。 </a:t>
              </a:r>
            </a:p>
          </p:txBody>
        </p:sp>
      </p:grpSp>
      <p:grpSp>
        <p:nvGrpSpPr>
          <p:cNvPr id="117773" name="Group 13"/>
          <p:cNvGrpSpPr>
            <a:grpSpLocks/>
          </p:cNvGrpSpPr>
          <p:nvPr/>
        </p:nvGrpSpPr>
        <p:grpSpPr bwMode="auto">
          <a:xfrm>
            <a:off x="1447800" y="5029200"/>
            <a:ext cx="5791200" cy="1568450"/>
            <a:chOff x="912" y="3264"/>
            <a:chExt cx="3648" cy="988"/>
          </a:xfrm>
        </p:grpSpPr>
        <p:sp>
          <p:nvSpPr>
            <p:cNvPr id="117774" name="Rectangle 14"/>
            <p:cNvSpPr>
              <a:spLocks noChangeArrowheads="1"/>
            </p:cNvSpPr>
            <p:nvPr/>
          </p:nvSpPr>
          <p:spPr bwMode="auto">
            <a:xfrm>
              <a:off x="912" y="3264"/>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1.2</a:t>
              </a:r>
              <a:r>
                <a:rPr kumimoji="1" lang="en-US" altLang="zh-CN" b="1"/>
                <a:t>    </a:t>
              </a:r>
              <a:r>
                <a:rPr kumimoji="1" lang="zh-CN" altLang="en-US" b="1"/>
                <a:t>两堆重量不相等</a:t>
              </a:r>
            </a:p>
          </p:txBody>
        </p:sp>
        <p:sp>
          <p:nvSpPr>
            <p:cNvPr id="117775" name="Rectangle 15"/>
            <p:cNvSpPr>
              <a:spLocks noChangeArrowheads="1"/>
            </p:cNvSpPr>
            <p:nvPr/>
          </p:nvSpPr>
          <p:spPr bwMode="auto">
            <a:xfrm>
              <a:off x="1728" y="3504"/>
              <a:ext cx="283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设右重左轻，并设真币在左边，</a:t>
              </a:r>
            </a:p>
            <a:p>
              <a:r>
                <a:rPr kumimoji="1" lang="zh-CN" altLang="en-US" b="1"/>
                <a:t>若假币在右边，则比真币重，若在左边，则轻。取右边两个称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500" fill="hold"/>
                                        <p:tgtEl>
                                          <p:spTgt spid="117762"/>
                                        </p:tgtEl>
                                        <p:attrNameLst>
                                          <p:attrName>ppt_x</p:attrName>
                                        </p:attrNameLst>
                                      </p:cBhvr>
                                      <p:tavLst>
                                        <p:tav tm="0">
                                          <p:val>
                                            <p:strVal val="#ppt_x"/>
                                          </p:val>
                                        </p:tav>
                                        <p:tav tm="100000">
                                          <p:val>
                                            <p:strVal val="#ppt_x"/>
                                          </p:val>
                                        </p:tav>
                                      </p:tavLst>
                                    </p:anim>
                                    <p:anim calcmode="lin" valueType="num">
                                      <p:cBhvr>
                                        <p:cTn id="8" dur="500" fill="hold"/>
                                        <p:tgtEl>
                                          <p:spTgt spid="117762"/>
                                        </p:tgtEl>
                                        <p:attrNameLst>
                                          <p:attrName>ppt_y</p:attrName>
                                        </p:attrNameLst>
                                      </p:cBhvr>
                                      <p:tavLst>
                                        <p:tav tm="0">
                                          <p:val>
                                            <p:strVal val="#ppt_y+#ppt_h/2"/>
                                          </p:val>
                                        </p:tav>
                                        <p:tav tm="100000">
                                          <p:val>
                                            <p:strVal val="#ppt_y"/>
                                          </p:val>
                                        </p:tav>
                                      </p:tavLst>
                                    </p:anim>
                                    <p:anim calcmode="lin" valueType="num">
                                      <p:cBhvr>
                                        <p:cTn id="9" dur="500" fill="hold"/>
                                        <p:tgtEl>
                                          <p:spTgt spid="117762"/>
                                        </p:tgtEl>
                                        <p:attrNameLst>
                                          <p:attrName>ppt_w</p:attrName>
                                        </p:attrNameLst>
                                      </p:cBhvr>
                                      <p:tavLst>
                                        <p:tav tm="0">
                                          <p:val>
                                            <p:strVal val="#ppt_w"/>
                                          </p:val>
                                        </p:tav>
                                        <p:tav tm="100000">
                                          <p:val>
                                            <p:strVal val="#ppt_w"/>
                                          </p:val>
                                        </p:tav>
                                      </p:tavLst>
                                    </p:anim>
                                    <p:anim calcmode="lin" valueType="num">
                                      <p:cBhvr>
                                        <p:cTn id="10" dur="500" fill="hold"/>
                                        <p:tgtEl>
                                          <p:spTgt spid="11776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7765"/>
                                        </p:tgtEl>
                                        <p:attrNameLst>
                                          <p:attrName>style.visibility</p:attrName>
                                        </p:attrNameLst>
                                      </p:cBhvr>
                                      <p:to>
                                        <p:strVal val="visible"/>
                                      </p:to>
                                    </p:set>
                                    <p:anim calcmode="lin" valueType="num">
                                      <p:cBhvr additive="base">
                                        <p:cTn id="15" dur="500" fill="hold"/>
                                        <p:tgtEl>
                                          <p:spTgt spid="117765"/>
                                        </p:tgtEl>
                                        <p:attrNameLst>
                                          <p:attrName>ppt_x</p:attrName>
                                        </p:attrNameLst>
                                      </p:cBhvr>
                                      <p:tavLst>
                                        <p:tav tm="0">
                                          <p:val>
                                            <p:strVal val="0-#ppt_w/2"/>
                                          </p:val>
                                        </p:tav>
                                        <p:tav tm="100000">
                                          <p:val>
                                            <p:strVal val="#ppt_x"/>
                                          </p:val>
                                        </p:tav>
                                      </p:tavLst>
                                    </p:anim>
                                    <p:anim calcmode="lin" valueType="num">
                                      <p:cBhvr additive="base">
                                        <p:cTn id="16" dur="500" fill="hold"/>
                                        <p:tgtEl>
                                          <p:spTgt spid="1177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drumroll.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7766"/>
                                        </p:tgtEl>
                                        <p:attrNameLst>
                                          <p:attrName>style.visibility</p:attrName>
                                        </p:attrNameLst>
                                      </p:cBhvr>
                                      <p:to>
                                        <p:strVal val="visible"/>
                                      </p:to>
                                    </p:set>
                                    <p:anim calcmode="lin" valueType="num">
                                      <p:cBhvr additive="base">
                                        <p:cTn id="21" dur="500" fill="hold"/>
                                        <p:tgtEl>
                                          <p:spTgt spid="117766"/>
                                        </p:tgtEl>
                                        <p:attrNameLst>
                                          <p:attrName>ppt_x</p:attrName>
                                        </p:attrNameLst>
                                      </p:cBhvr>
                                      <p:tavLst>
                                        <p:tav tm="0">
                                          <p:val>
                                            <p:strVal val="0-#ppt_w/2"/>
                                          </p:val>
                                        </p:tav>
                                        <p:tav tm="100000">
                                          <p:val>
                                            <p:strVal val="#ppt_x"/>
                                          </p:val>
                                        </p:tav>
                                      </p:tavLst>
                                    </p:anim>
                                    <p:anim calcmode="lin" valueType="num">
                                      <p:cBhvr additive="base">
                                        <p:cTn id="22" dur="500" fill="hold"/>
                                        <p:tgtEl>
                                          <p:spTgt spid="1177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7767"/>
                                        </p:tgtEl>
                                        <p:attrNameLst>
                                          <p:attrName>style.visibility</p:attrName>
                                        </p:attrNameLst>
                                      </p:cBhvr>
                                      <p:to>
                                        <p:strVal val="visible"/>
                                      </p:to>
                                    </p:set>
                                    <p:animEffect transition="in" filter="wipe(left)">
                                      <p:cBhvr>
                                        <p:cTn id="27" dur="500"/>
                                        <p:tgtEl>
                                          <p:spTgt spid="117767"/>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7770"/>
                                        </p:tgtEl>
                                        <p:attrNameLst>
                                          <p:attrName>style.visibility</p:attrName>
                                        </p:attrNameLst>
                                      </p:cBhvr>
                                      <p:to>
                                        <p:strVal val="visible"/>
                                      </p:to>
                                    </p:set>
                                    <p:animEffect transition="in" filter="wipe(left)">
                                      <p:cBhvr>
                                        <p:cTn id="32" dur="500"/>
                                        <p:tgtEl>
                                          <p:spTgt spid="117770"/>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7773"/>
                                        </p:tgtEl>
                                        <p:attrNameLst>
                                          <p:attrName>style.visibility</p:attrName>
                                        </p:attrNameLst>
                                      </p:cBhvr>
                                      <p:to>
                                        <p:strVal val="visible"/>
                                      </p:to>
                                    </p:set>
                                    <p:animEffect transition="in" filter="wipe(left)">
                                      <p:cBhvr>
                                        <p:cTn id="37" dur="500"/>
                                        <p:tgtEl>
                                          <p:spTgt spid="117773"/>
                                        </p:tgtEl>
                                      </p:cBhvr>
                                    </p:animEffect>
                                  </p:childTnLst>
                                  <p:subTnLst>
                                    <p:audio>
                                      <p:cMediaNode>
                                        <p:cTn display="0" masterRel="sameClick">
                                          <p:stCondLst>
                                            <p:cond evt="begin" delay="0">
                                              <p:tn val="3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autoUpdateAnimBg="0"/>
      <p:bldP spid="11776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2"/>
          <p:cNvGrpSpPr>
            <a:grpSpLocks/>
          </p:cNvGrpSpPr>
          <p:nvPr/>
        </p:nvGrpSpPr>
        <p:grpSpPr bwMode="auto">
          <a:xfrm>
            <a:off x="228600" y="320675"/>
            <a:ext cx="8686800" cy="1279525"/>
            <a:chOff x="144" y="1680"/>
            <a:chExt cx="5472" cy="806"/>
          </a:xfrm>
        </p:grpSpPr>
        <p:sp>
          <p:nvSpPr>
            <p:cNvPr id="118787" name="Rectangle 3"/>
            <p:cNvSpPr>
              <a:spLocks noChangeArrowheads="1"/>
            </p:cNvSpPr>
            <p:nvPr/>
          </p:nvSpPr>
          <p:spPr bwMode="auto">
            <a:xfrm>
              <a:off x="144" y="1680"/>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2 </a:t>
              </a:r>
              <a:r>
                <a:rPr kumimoji="1" lang="en-US" altLang="zh-CN" b="1"/>
                <a:t>     </a:t>
              </a:r>
              <a:r>
                <a:rPr kumimoji="1" lang="zh-CN" altLang="en-US" b="1"/>
                <a:t>两堆重量不相等</a:t>
              </a:r>
            </a:p>
          </p:txBody>
        </p:sp>
        <p:sp>
          <p:nvSpPr>
            <p:cNvPr id="118788" name="Rectangle 4"/>
            <p:cNvSpPr>
              <a:spLocks noChangeArrowheads="1"/>
            </p:cNvSpPr>
            <p:nvPr/>
          </p:nvSpPr>
          <p:spPr bwMode="auto">
            <a:xfrm>
              <a:off x="912" y="1968"/>
              <a:ext cx="47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设右边较重 。先从左边取出两枚，再将右边的取两枚放到左边，将原来左边的两枚中取出一枚放于右边 </a:t>
              </a:r>
            </a:p>
          </p:txBody>
        </p:sp>
      </p:grpSp>
      <p:grpSp>
        <p:nvGrpSpPr>
          <p:cNvPr id="118789" name="Group 5"/>
          <p:cNvGrpSpPr>
            <a:grpSpLocks/>
          </p:cNvGrpSpPr>
          <p:nvPr/>
        </p:nvGrpSpPr>
        <p:grpSpPr bwMode="auto">
          <a:xfrm>
            <a:off x="1447800" y="1600200"/>
            <a:ext cx="5181600" cy="1219200"/>
            <a:chOff x="912" y="1056"/>
            <a:chExt cx="3264" cy="768"/>
          </a:xfrm>
        </p:grpSpPr>
        <p:sp>
          <p:nvSpPr>
            <p:cNvPr id="118790" name="Rectangle 6"/>
            <p:cNvSpPr>
              <a:spLocks noChangeArrowheads="1"/>
            </p:cNvSpPr>
            <p:nvPr/>
          </p:nvSpPr>
          <p:spPr bwMode="auto">
            <a:xfrm>
              <a:off x="912" y="1056"/>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2.1</a:t>
              </a:r>
              <a:r>
                <a:rPr kumimoji="1" lang="en-US" altLang="zh-CN" b="1"/>
                <a:t>    </a:t>
              </a:r>
              <a:r>
                <a:rPr kumimoji="1" lang="zh-CN" altLang="en-US" b="1"/>
                <a:t>两堆重量相等</a:t>
              </a:r>
            </a:p>
          </p:txBody>
        </p:sp>
        <p:sp>
          <p:nvSpPr>
            <p:cNvPr id="118791" name="Text Box 7"/>
            <p:cNvSpPr txBox="1">
              <a:spLocks noChangeArrowheads="1"/>
            </p:cNvSpPr>
            <p:nvPr/>
          </p:nvSpPr>
          <p:spPr bwMode="auto">
            <a:xfrm>
              <a:off x="1728" y="1306"/>
              <a:ext cx="24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取出的两枚中轻的为假币，再称一次即可找出假币。</a:t>
              </a:r>
            </a:p>
          </p:txBody>
        </p:sp>
      </p:grpSp>
      <p:grpSp>
        <p:nvGrpSpPr>
          <p:cNvPr id="118792" name="Group 8"/>
          <p:cNvGrpSpPr>
            <a:grpSpLocks/>
          </p:cNvGrpSpPr>
          <p:nvPr/>
        </p:nvGrpSpPr>
        <p:grpSpPr bwMode="auto">
          <a:xfrm>
            <a:off x="1447800" y="2819400"/>
            <a:ext cx="5791200" cy="3028950"/>
            <a:chOff x="912" y="3264"/>
            <a:chExt cx="3648" cy="1908"/>
          </a:xfrm>
        </p:grpSpPr>
        <p:sp>
          <p:nvSpPr>
            <p:cNvPr id="118793" name="Rectangle 9"/>
            <p:cNvSpPr>
              <a:spLocks noChangeArrowheads="1"/>
            </p:cNvSpPr>
            <p:nvPr/>
          </p:nvSpPr>
          <p:spPr bwMode="auto">
            <a:xfrm>
              <a:off x="912" y="3264"/>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情况</a:t>
              </a:r>
              <a:r>
                <a:rPr kumimoji="1" lang="en-US" altLang="zh-CN" b="1">
                  <a:solidFill>
                    <a:schemeClr val="accent2"/>
                  </a:solidFill>
                </a:rPr>
                <a:t>2.2</a:t>
              </a:r>
              <a:r>
                <a:rPr kumimoji="1" lang="en-US" altLang="zh-CN" b="1"/>
                <a:t>    </a:t>
              </a:r>
              <a:r>
                <a:rPr kumimoji="1" lang="zh-CN" altLang="en-US" b="1"/>
                <a:t>两堆重量不相等</a:t>
              </a:r>
            </a:p>
          </p:txBody>
        </p:sp>
        <p:sp>
          <p:nvSpPr>
            <p:cNvPr id="118794" name="Rectangle 10"/>
            <p:cNvSpPr>
              <a:spLocks noChangeArrowheads="1"/>
            </p:cNvSpPr>
            <p:nvPr/>
          </p:nvSpPr>
          <p:spPr bwMode="auto">
            <a:xfrm>
              <a:off x="1728" y="3504"/>
              <a:ext cx="2832"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若右边较重，则假币在右边原来的两枚及左边未动过的一枚中（若为前者，则假币偏重；若为后者，则假币偏轻），于是再称一次即可找出假币。若第二次称时左边较重，则假币必在交换位置的三枚中，可类似区分真伪 。</a:t>
              </a:r>
            </a:p>
          </p:txBody>
        </p:sp>
      </p:grpSp>
      <p:grpSp>
        <p:nvGrpSpPr>
          <p:cNvPr id="118795" name="Group 11"/>
          <p:cNvGrpSpPr>
            <a:grpSpLocks/>
          </p:cNvGrpSpPr>
          <p:nvPr/>
        </p:nvGrpSpPr>
        <p:grpSpPr bwMode="auto">
          <a:xfrm>
            <a:off x="1600200" y="5410200"/>
            <a:ext cx="5105400" cy="1143000"/>
            <a:chOff x="384" y="3456"/>
            <a:chExt cx="3216" cy="720"/>
          </a:xfrm>
        </p:grpSpPr>
        <p:pic>
          <p:nvPicPr>
            <p:cNvPr id="118796" name="Picture 12" descr="j01974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3456"/>
              <a:ext cx="703" cy="720"/>
            </a:xfrm>
            <a:prstGeom prst="rect">
              <a:avLst/>
            </a:prstGeom>
            <a:noFill/>
            <a:extLst>
              <a:ext uri="{909E8E84-426E-40DD-AFC4-6F175D3DCCD1}">
                <a14:hiddenFill xmlns:a14="http://schemas.microsoft.com/office/drawing/2010/main">
                  <a:solidFill>
                    <a:srgbClr val="FFFFFF"/>
                  </a:solidFill>
                </a14:hiddenFill>
              </a:ext>
            </a:extLst>
          </p:spPr>
        </p:pic>
        <p:sp>
          <p:nvSpPr>
            <p:cNvPr id="118797" name="Text Box 13"/>
            <p:cNvSpPr txBox="1">
              <a:spLocks noChangeArrowheads="1"/>
            </p:cNvSpPr>
            <p:nvPr/>
          </p:nvSpPr>
          <p:spPr bwMode="auto">
            <a:xfrm>
              <a:off x="1056" y="3744"/>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rPr>
                <a:t>三次是最少次数！</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left)">
                                      <p:cBhvr>
                                        <p:cTn id="12" dur="500"/>
                                        <p:tgtEl>
                                          <p:spTgt spid="11878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wipe(left)">
                                      <p:cBhvr>
                                        <p:cTn id="17" dur="500"/>
                                        <p:tgtEl>
                                          <p:spTgt spid="11879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18795"/>
                                        </p:tgtEl>
                                        <p:attrNameLst>
                                          <p:attrName>style.visibility</p:attrName>
                                        </p:attrNameLst>
                                      </p:cBhvr>
                                      <p:to>
                                        <p:strVal val="visible"/>
                                      </p:to>
                                    </p:set>
                                    <p:anim calcmode="lin" valueType="num">
                                      <p:cBhvr additive="base">
                                        <p:cTn id="22" dur="500" fill="hold"/>
                                        <p:tgtEl>
                                          <p:spTgt spid="118795"/>
                                        </p:tgtEl>
                                        <p:attrNameLst>
                                          <p:attrName>ppt_x</p:attrName>
                                        </p:attrNameLst>
                                      </p:cBhvr>
                                      <p:tavLst>
                                        <p:tav tm="0">
                                          <p:val>
                                            <p:strVal val="#ppt_x"/>
                                          </p:val>
                                        </p:tav>
                                        <p:tav tm="100000">
                                          <p:val>
                                            <p:strVal val="#ppt_x"/>
                                          </p:val>
                                        </p:tav>
                                      </p:tavLst>
                                    </p:anim>
                                    <p:anim calcmode="lin" valueType="num">
                                      <p:cBhvr additive="base">
                                        <p:cTn id="23" dur="500" fill="hold"/>
                                        <p:tgtEl>
                                          <p:spTgt spid="11879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81000" y="2286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rPr>
              <a:t>英文的熵是多少呢？</a:t>
            </a:r>
          </a:p>
        </p:txBody>
      </p:sp>
      <p:sp>
        <p:nvSpPr>
          <p:cNvPr id="119811" name="Rectangle 3"/>
          <p:cNvSpPr>
            <a:spLocks noChangeArrowheads="1"/>
          </p:cNvSpPr>
          <p:nvPr/>
        </p:nvSpPr>
        <p:spPr bwMode="auto">
          <a:xfrm>
            <a:off x="304800" y="1693863"/>
            <a:ext cx="8610600"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例</a:t>
            </a:r>
            <a:r>
              <a:rPr kumimoji="1" lang="en-US" altLang="zh-CN" sz="2800" b="1">
                <a:solidFill>
                  <a:srgbClr val="008000"/>
                </a:solidFill>
              </a:rPr>
              <a:t>17</a:t>
            </a:r>
            <a:r>
              <a:rPr kumimoji="1" lang="en-US" altLang="zh-CN">
                <a:ea typeface="宋体" pitchFamily="2" charset="-122"/>
              </a:rPr>
              <a:t>  </a:t>
            </a:r>
            <a:r>
              <a:rPr kumimoji="1" lang="zh-CN" altLang="en-US" b="1"/>
              <a:t>在人类活动中，大量信息是通过文字或语言来表达的，而文学或语言则是一串符号的组合。据此，我们可以计算出每一语种里每一符号的平均信息量。例如，表</a:t>
            </a:r>
            <a:r>
              <a:rPr kumimoji="1" lang="en-US" altLang="zh-CN" b="1"/>
              <a:t>11-2</a:t>
            </a:r>
            <a:r>
              <a:rPr kumimoji="1" lang="zh-CN" altLang="en-US" b="1"/>
              <a:t>、表</a:t>
            </a:r>
            <a:r>
              <a:rPr kumimoji="1" lang="en-US" altLang="zh-CN" b="1"/>
              <a:t>11-3</a:t>
            </a:r>
            <a:r>
              <a:rPr kumimoji="1" lang="zh-CN" altLang="en-US" b="1"/>
              <a:t>、表</a:t>
            </a:r>
            <a:r>
              <a:rPr kumimoji="1" lang="en-US" altLang="zh-CN" b="1"/>
              <a:t>11-4</a:t>
            </a:r>
            <a:r>
              <a:rPr kumimoji="1" lang="zh-CN" altLang="en-US" b="1"/>
              <a:t>分别是英语、德语和俄语中每一符号（字母与空格，标点符号不计）在文章中出现的概率的统计结果（汉语因符号繁多，难以统计）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up)">
                                      <p:cBhvr>
                                        <p:cTn id="7" dur="500"/>
                                        <p:tgtEl>
                                          <p:spTgt spid="11981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28" name="Group 60"/>
          <p:cNvGrpSpPr>
            <a:grpSpLocks/>
          </p:cNvGrpSpPr>
          <p:nvPr/>
        </p:nvGrpSpPr>
        <p:grpSpPr bwMode="auto">
          <a:xfrm>
            <a:off x="112713" y="381000"/>
            <a:ext cx="9031287" cy="1527175"/>
            <a:chOff x="71" y="240"/>
            <a:chExt cx="5689" cy="962"/>
          </a:xfrm>
        </p:grpSpPr>
        <p:sp>
          <p:nvSpPr>
            <p:cNvPr id="32825" name="Text Box 57"/>
            <p:cNvSpPr txBox="1">
              <a:spLocks noChangeArrowheads="1"/>
            </p:cNvSpPr>
            <p:nvPr/>
          </p:nvSpPr>
          <p:spPr bwMode="auto">
            <a:xfrm>
              <a:off x="591" y="415"/>
              <a:ext cx="5169"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例</a:t>
              </a:r>
              <a:r>
                <a:rPr lang="en-US" altLang="zh-CN" sz="2800" b="1">
                  <a:solidFill>
                    <a:srgbClr val="008000"/>
                  </a:solidFill>
                </a:rPr>
                <a:t>2</a:t>
              </a:r>
              <a:r>
                <a:rPr lang="en-US" altLang="zh-CN" b="1"/>
                <a:t>   17</a:t>
              </a:r>
              <a:r>
                <a:rPr lang="zh-CN" altLang="en-US" b="1"/>
                <a:t>位学者中每人都和其他人通信讨论</a:t>
              </a:r>
              <a:r>
                <a:rPr lang="en-US" altLang="zh-CN" b="1"/>
                <a:t>3</a:t>
              </a:r>
              <a:r>
                <a:rPr lang="zh-CN" altLang="en-US" b="1"/>
                <a:t>个方向的课题。任意两人间只讨论其中一个方向的课题，则其中必可找出</a:t>
              </a:r>
              <a:r>
                <a:rPr lang="en-US" altLang="zh-CN" b="1"/>
                <a:t>3</a:t>
              </a:r>
              <a:r>
                <a:rPr lang="zh-CN" altLang="en-US" b="1"/>
                <a:t>位学者，他们之间讨论的是同一方向的课题。 </a:t>
              </a:r>
            </a:p>
          </p:txBody>
        </p:sp>
        <p:pic>
          <p:nvPicPr>
            <p:cNvPr id="32826" name="Picture 58"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 y="240"/>
              <a:ext cx="601" cy="9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2827" name="Object 59"/>
          <p:cNvGraphicFramePr>
            <a:graphicFrameLocks noChangeAspect="1"/>
          </p:cNvGraphicFramePr>
          <p:nvPr/>
        </p:nvGraphicFramePr>
        <p:xfrm>
          <a:off x="1295400" y="1828800"/>
          <a:ext cx="6083300" cy="4775200"/>
        </p:xfrm>
        <a:graphic>
          <a:graphicData uri="http://schemas.openxmlformats.org/presentationml/2006/ole">
            <mc:AlternateContent xmlns:mc="http://schemas.openxmlformats.org/markup-compatibility/2006">
              <mc:Choice xmlns:v="urn:schemas-microsoft-com:vml" Requires="v">
                <p:oleObj spid="_x0000_s155648" name="Document" r:id="rId5" imgW="6093360" imgH="4776480" progId="Word.Document.8">
                  <p:embed/>
                </p:oleObj>
              </mc:Choice>
              <mc:Fallback>
                <p:oleObj name="Document" r:id="rId5" imgW="6093360" imgH="4776480" progId="Word.Document.8">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28800"/>
                        <a:ext cx="6083300" cy="477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827"/>
                                        </p:tgtEl>
                                        <p:attrNameLst>
                                          <p:attrName>style.visibility</p:attrName>
                                        </p:attrNameLst>
                                      </p:cBhvr>
                                      <p:to>
                                        <p:strVal val="visible"/>
                                      </p:to>
                                    </p:set>
                                    <p:animEffect transition="in" filter="checkerboard(across)">
                                      <p:cBhvr>
                                        <p:cTn id="7" dur="500"/>
                                        <p:tgtEl>
                                          <p:spTgt spid="3282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Group 2"/>
          <p:cNvGrpSpPr>
            <a:grpSpLocks/>
          </p:cNvGrpSpPr>
          <p:nvPr/>
        </p:nvGrpSpPr>
        <p:grpSpPr bwMode="auto">
          <a:xfrm>
            <a:off x="457200" y="609600"/>
            <a:ext cx="8686800" cy="4705350"/>
            <a:chOff x="288" y="384"/>
            <a:chExt cx="5472" cy="2964"/>
          </a:xfrm>
        </p:grpSpPr>
        <p:sp>
          <p:nvSpPr>
            <p:cNvPr id="120835" name="Rectangle 3"/>
            <p:cNvSpPr>
              <a:spLocks noChangeArrowheads="1"/>
            </p:cNvSpPr>
            <p:nvPr/>
          </p:nvSpPr>
          <p:spPr bwMode="auto">
            <a:xfrm>
              <a:off x="288" y="384"/>
              <a:ext cx="48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表</a:t>
              </a:r>
              <a:r>
                <a:rPr kumimoji="1" lang="en-US" altLang="zh-CN" sz="2800" b="1"/>
                <a:t>11-2</a:t>
              </a:r>
              <a:r>
                <a:rPr kumimoji="1" lang="zh-CN" altLang="en-US" sz="2800" b="1"/>
                <a:t>（英语） </a:t>
              </a:r>
            </a:p>
          </p:txBody>
        </p:sp>
        <p:grpSp>
          <p:nvGrpSpPr>
            <p:cNvPr id="120836" name="Group 4"/>
            <p:cNvGrpSpPr>
              <a:grpSpLocks/>
            </p:cNvGrpSpPr>
            <p:nvPr/>
          </p:nvGrpSpPr>
          <p:grpSpPr bwMode="auto">
            <a:xfrm>
              <a:off x="296" y="864"/>
              <a:ext cx="5464" cy="2484"/>
              <a:chOff x="0" y="0"/>
              <a:chExt cx="3719" cy="1344"/>
            </a:xfrm>
          </p:grpSpPr>
          <p:grpSp>
            <p:nvGrpSpPr>
              <p:cNvPr id="120837" name="Group 5"/>
              <p:cNvGrpSpPr>
                <a:grpSpLocks/>
              </p:cNvGrpSpPr>
              <p:nvPr/>
            </p:nvGrpSpPr>
            <p:grpSpPr bwMode="auto">
              <a:xfrm>
                <a:off x="0" y="0"/>
                <a:ext cx="464" cy="384"/>
                <a:chOff x="0" y="0"/>
                <a:chExt cx="464" cy="384"/>
              </a:xfrm>
            </p:grpSpPr>
            <p:sp>
              <p:nvSpPr>
                <p:cNvPr id="120838" name="Rectangle 6"/>
                <p:cNvSpPr>
                  <a:spLocks noChangeArrowheads="1"/>
                </p:cNvSpPr>
                <p:nvPr/>
              </p:nvSpPr>
              <p:spPr bwMode="auto">
                <a:xfrm>
                  <a:off x="43" y="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0839" name="Rectangle 7"/>
                <p:cNvSpPr>
                  <a:spLocks noChangeArrowheads="1"/>
                </p:cNvSpPr>
                <p:nvPr/>
              </p:nvSpPr>
              <p:spPr bwMode="auto">
                <a:xfrm>
                  <a:off x="0" y="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40" name="Group 8"/>
              <p:cNvGrpSpPr>
                <a:grpSpLocks/>
              </p:cNvGrpSpPr>
              <p:nvPr/>
            </p:nvGrpSpPr>
            <p:grpSpPr bwMode="auto">
              <a:xfrm>
                <a:off x="464" y="0"/>
                <a:ext cx="465" cy="384"/>
                <a:chOff x="464" y="0"/>
                <a:chExt cx="465" cy="384"/>
              </a:xfrm>
            </p:grpSpPr>
            <p:sp>
              <p:nvSpPr>
                <p:cNvPr id="120841" name="Rectangle 9"/>
                <p:cNvSpPr>
                  <a:spLocks noChangeArrowheads="1"/>
                </p:cNvSpPr>
                <p:nvPr/>
              </p:nvSpPr>
              <p:spPr bwMode="auto">
                <a:xfrm>
                  <a:off x="50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000" baseline="-30000">
                      <a:ea typeface="宋体" pitchFamily="2" charset="-122"/>
                    </a:rPr>
                    <a:t>i</a:t>
                  </a:r>
                  <a:endParaRPr kumimoji="1" lang="en-US" altLang="zh-CN" sz="1000">
                    <a:ea typeface="宋体" pitchFamily="2" charset="-122"/>
                  </a:endParaRPr>
                </a:p>
                <a:p>
                  <a:pPr algn="ctr" eaLnBrk="0" hangingPunct="0"/>
                  <a:r>
                    <a:rPr kumimoji="1" lang="en-US" altLang="zh-CN" sz="2800" b="1">
                      <a:ea typeface="宋体" pitchFamily="2" charset="-122"/>
                    </a:rPr>
                    <a:t>Pi</a:t>
                  </a:r>
                </a:p>
              </p:txBody>
            </p:sp>
            <p:sp>
              <p:nvSpPr>
                <p:cNvPr id="120842" name="Rectangle 10"/>
                <p:cNvSpPr>
                  <a:spLocks noChangeArrowheads="1"/>
                </p:cNvSpPr>
                <p:nvPr/>
              </p:nvSpPr>
              <p:spPr bwMode="auto">
                <a:xfrm>
                  <a:off x="46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43" name="Group 11"/>
              <p:cNvGrpSpPr>
                <a:grpSpLocks/>
              </p:cNvGrpSpPr>
              <p:nvPr/>
            </p:nvGrpSpPr>
            <p:grpSpPr bwMode="auto">
              <a:xfrm>
                <a:off x="929" y="0"/>
                <a:ext cx="465" cy="384"/>
                <a:chOff x="929" y="0"/>
                <a:chExt cx="465" cy="384"/>
              </a:xfrm>
            </p:grpSpPr>
            <p:sp>
              <p:nvSpPr>
                <p:cNvPr id="120844" name="Rectangle 12"/>
                <p:cNvSpPr>
                  <a:spLocks noChangeArrowheads="1"/>
                </p:cNvSpPr>
                <p:nvPr/>
              </p:nvSpPr>
              <p:spPr bwMode="auto">
                <a:xfrm>
                  <a:off x="97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zh-CN" altLang="en-US" sz="2800" b="1"/>
                    <a:t>符号</a:t>
                  </a:r>
                </a:p>
              </p:txBody>
            </p:sp>
            <p:sp>
              <p:nvSpPr>
                <p:cNvPr id="120845" name="Rectangle 13"/>
                <p:cNvSpPr>
                  <a:spLocks noChangeArrowheads="1"/>
                </p:cNvSpPr>
                <p:nvPr/>
              </p:nvSpPr>
              <p:spPr bwMode="auto">
                <a:xfrm>
                  <a:off x="92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46" name="Group 14"/>
              <p:cNvGrpSpPr>
                <a:grpSpLocks/>
              </p:cNvGrpSpPr>
              <p:nvPr/>
            </p:nvGrpSpPr>
            <p:grpSpPr bwMode="auto">
              <a:xfrm>
                <a:off x="1394" y="0"/>
                <a:ext cx="465" cy="384"/>
                <a:chOff x="1394" y="0"/>
                <a:chExt cx="465" cy="384"/>
              </a:xfrm>
            </p:grpSpPr>
            <p:sp>
              <p:nvSpPr>
                <p:cNvPr id="120847" name="Rectangle 15"/>
                <p:cNvSpPr>
                  <a:spLocks noChangeArrowheads="1"/>
                </p:cNvSpPr>
                <p:nvPr/>
              </p:nvSpPr>
              <p:spPr bwMode="auto">
                <a:xfrm>
                  <a:off x="143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000" baseline="-30000">
                      <a:ea typeface="宋体" pitchFamily="2" charset="-122"/>
                    </a:rPr>
                    <a:t>i</a:t>
                  </a:r>
                  <a:endParaRPr kumimoji="1" lang="en-US" altLang="zh-CN" sz="1000">
                    <a:ea typeface="宋体" pitchFamily="2" charset="-122"/>
                  </a:endParaRPr>
                </a:p>
                <a:p>
                  <a:pPr algn="ctr" eaLnBrk="0" hangingPunct="0"/>
                  <a:r>
                    <a:rPr kumimoji="1" lang="en-US" altLang="zh-CN" sz="2800" b="1">
                      <a:ea typeface="宋体" pitchFamily="2" charset="-122"/>
                    </a:rPr>
                    <a:t>Pi</a:t>
                  </a:r>
                </a:p>
              </p:txBody>
            </p:sp>
            <p:sp>
              <p:nvSpPr>
                <p:cNvPr id="120848" name="Rectangle 16"/>
                <p:cNvSpPr>
                  <a:spLocks noChangeArrowheads="1"/>
                </p:cNvSpPr>
                <p:nvPr/>
              </p:nvSpPr>
              <p:spPr bwMode="auto">
                <a:xfrm>
                  <a:off x="139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49" name="Group 17"/>
              <p:cNvGrpSpPr>
                <a:grpSpLocks/>
              </p:cNvGrpSpPr>
              <p:nvPr/>
            </p:nvGrpSpPr>
            <p:grpSpPr bwMode="auto">
              <a:xfrm>
                <a:off x="1859" y="0"/>
                <a:ext cx="465" cy="384"/>
                <a:chOff x="1859" y="0"/>
                <a:chExt cx="465" cy="384"/>
              </a:xfrm>
            </p:grpSpPr>
            <p:sp>
              <p:nvSpPr>
                <p:cNvPr id="120850" name="Rectangle 18"/>
                <p:cNvSpPr>
                  <a:spLocks noChangeArrowheads="1"/>
                </p:cNvSpPr>
                <p:nvPr/>
              </p:nvSpPr>
              <p:spPr bwMode="auto">
                <a:xfrm>
                  <a:off x="190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0851" name="Rectangle 19"/>
                <p:cNvSpPr>
                  <a:spLocks noChangeArrowheads="1"/>
                </p:cNvSpPr>
                <p:nvPr/>
              </p:nvSpPr>
              <p:spPr bwMode="auto">
                <a:xfrm>
                  <a:off x="185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52" name="Group 20"/>
              <p:cNvGrpSpPr>
                <a:grpSpLocks/>
              </p:cNvGrpSpPr>
              <p:nvPr/>
            </p:nvGrpSpPr>
            <p:grpSpPr bwMode="auto">
              <a:xfrm>
                <a:off x="2324" y="0"/>
                <a:ext cx="465" cy="384"/>
                <a:chOff x="2324" y="0"/>
                <a:chExt cx="465" cy="384"/>
              </a:xfrm>
            </p:grpSpPr>
            <p:sp>
              <p:nvSpPr>
                <p:cNvPr id="120853" name="Rectangle 21"/>
                <p:cNvSpPr>
                  <a:spLocks noChangeArrowheads="1"/>
                </p:cNvSpPr>
                <p:nvPr/>
              </p:nvSpPr>
              <p:spPr bwMode="auto">
                <a:xfrm>
                  <a:off x="236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kumimoji="1" lang="en-US" altLang="zh-CN" sz="2800" b="1">
                    <a:ea typeface="宋体" pitchFamily="2" charset="-122"/>
                  </a:endParaRPr>
                </a:p>
                <a:p>
                  <a:pPr algn="ctr" eaLnBrk="0" hangingPunct="0"/>
                  <a:r>
                    <a:rPr kumimoji="1" lang="en-US" altLang="zh-CN" sz="2800" b="1">
                      <a:ea typeface="宋体" pitchFamily="2" charset="-122"/>
                    </a:rPr>
                    <a:t>Pi</a:t>
                  </a:r>
                </a:p>
              </p:txBody>
            </p:sp>
            <p:sp>
              <p:nvSpPr>
                <p:cNvPr id="120854" name="Rectangle 22"/>
                <p:cNvSpPr>
                  <a:spLocks noChangeArrowheads="1"/>
                </p:cNvSpPr>
                <p:nvPr/>
              </p:nvSpPr>
              <p:spPr bwMode="auto">
                <a:xfrm>
                  <a:off x="232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55" name="Group 23"/>
              <p:cNvGrpSpPr>
                <a:grpSpLocks/>
              </p:cNvGrpSpPr>
              <p:nvPr/>
            </p:nvGrpSpPr>
            <p:grpSpPr bwMode="auto">
              <a:xfrm>
                <a:off x="2789" y="0"/>
                <a:ext cx="465" cy="384"/>
                <a:chOff x="2789" y="0"/>
                <a:chExt cx="465" cy="384"/>
              </a:xfrm>
            </p:grpSpPr>
            <p:sp>
              <p:nvSpPr>
                <p:cNvPr id="120856" name="Rectangle 24"/>
                <p:cNvSpPr>
                  <a:spLocks noChangeArrowheads="1"/>
                </p:cNvSpPr>
                <p:nvPr/>
              </p:nvSpPr>
              <p:spPr bwMode="auto">
                <a:xfrm>
                  <a:off x="283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0857" name="Rectangle 25"/>
                <p:cNvSpPr>
                  <a:spLocks noChangeArrowheads="1"/>
                </p:cNvSpPr>
                <p:nvPr/>
              </p:nvSpPr>
              <p:spPr bwMode="auto">
                <a:xfrm>
                  <a:off x="278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58" name="Group 26"/>
              <p:cNvGrpSpPr>
                <a:grpSpLocks/>
              </p:cNvGrpSpPr>
              <p:nvPr/>
            </p:nvGrpSpPr>
            <p:grpSpPr bwMode="auto">
              <a:xfrm>
                <a:off x="3254" y="0"/>
                <a:ext cx="465" cy="384"/>
                <a:chOff x="3254" y="0"/>
                <a:chExt cx="465" cy="384"/>
              </a:xfrm>
            </p:grpSpPr>
            <p:sp>
              <p:nvSpPr>
                <p:cNvPr id="120859" name="Rectangle 27"/>
                <p:cNvSpPr>
                  <a:spLocks noChangeArrowheads="1"/>
                </p:cNvSpPr>
                <p:nvPr/>
              </p:nvSpPr>
              <p:spPr bwMode="auto">
                <a:xfrm>
                  <a:off x="329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en-US" altLang="zh-CN" sz="2800" b="1">
                    <a:ea typeface="宋体" pitchFamily="2" charset="-122"/>
                  </a:endParaRPr>
                </a:p>
                <a:p>
                  <a:pPr algn="ctr"/>
                  <a:r>
                    <a:rPr kumimoji="1" lang="en-US" altLang="zh-CN" sz="2800" b="1">
                      <a:ea typeface="宋体" pitchFamily="2" charset="-122"/>
                    </a:rPr>
                    <a:t>Pi</a:t>
                  </a:r>
                </a:p>
              </p:txBody>
            </p:sp>
            <p:sp>
              <p:nvSpPr>
                <p:cNvPr id="120860" name="Rectangle 28"/>
                <p:cNvSpPr>
                  <a:spLocks noChangeArrowheads="1"/>
                </p:cNvSpPr>
                <p:nvPr/>
              </p:nvSpPr>
              <p:spPr bwMode="auto">
                <a:xfrm>
                  <a:off x="325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61" name="Group 29"/>
              <p:cNvGrpSpPr>
                <a:grpSpLocks/>
              </p:cNvGrpSpPr>
              <p:nvPr/>
            </p:nvGrpSpPr>
            <p:grpSpPr bwMode="auto">
              <a:xfrm>
                <a:off x="0" y="384"/>
                <a:ext cx="464" cy="960"/>
                <a:chOff x="0" y="384"/>
                <a:chExt cx="464" cy="960"/>
              </a:xfrm>
            </p:grpSpPr>
            <p:sp>
              <p:nvSpPr>
                <p:cNvPr id="120862" name="Rectangle 30"/>
                <p:cNvSpPr>
                  <a:spLocks noChangeArrowheads="1"/>
                </p:cNvSpPr>
                <p:nvPr/>
              </p:nvSpPr>
              <p:spPr bwMode="auto">
                <a:xfrm>
                  <a:off x="43" y="384"/>
                  <a:ext cx="37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t>空格</a:t>
                  </a:r>
                </a:p>
                <a:p>
                  <a:pPr algn="ctr" eaLnBrk="0" hangingPunct="0"/>
                  <a:r>
                    <a:rPr kumimoji="1" lang="en-US" altLang="zh-CN" sz="2000" b="1"/>
                    <a:t>E</a:t>
                  </a:r>
                </a:p>
                <a:p>
                  <a:pPr algn="ctr" eaLnBrk="0" hangingPunct="0"/>
                  <a:r>
                    <a:rPr kumimoji="1" lang="en-US" altLang="zh-CN" sz="2000" b="1"/>
                    <a:t>T</a:t>
                  </a:r>
                </a:p>
                <a:p>
                  <a:pPr algn="ctr" eaLnBrk="0" hangingPunct="0"/>
                  <a:r>
                    <a:rPr kumimoji="1" lang="en-US" altLang="zh-CN" sz="2000" b="1"/>
                    <a:t>O</a:t>
                  </a:r>
                </a:p>
                <a:p>
                  <a:pPr algn="ctr" eaLnBrk="0" hangingPunct="0"/>
                  <a:r>
                    <a:rPr kumimoji="1" lang="en-US" altLang="zh-CN" sz="2000" b="1"/>
                    <a:t>A</a:t>
                  </a:r>
                </a:p>
                <a:p>
                  <a:pPr algn="ctr" eaLnBrk="0" hangingPunct="0"/>
                  <a:r>
                    <a:rPr kumimoji="1" lang="en-US" altLang="zh-CN" sz="2000" b="1"/>
                    <a:t>N</a:t>
                  </a:r>
                </a:p>
                <a:p>
                  <a:pPr algn="ctr" eaLnBrk="0" hangingPunct="0"/>
                  <a:r>
                    <a:rPr kumimoji="1" lang="en-US" altLang="zh-CN" sz="2000" b="1"/>
                    <a:t>I</a:t>
                  </a:r>
                </a:p>
                <a:p>
                  <a:pPr algn="ctr" eaLnBrk="0" hangingPunct="0"/>
                  <a:endParaRPr kumimoji="1" lang="en-US" altLang="zh-CN" sz="2000" b="1"/>
                </a:p>
              </p:txBody>
            </p:sp>
            <p:sp>
              <p:nvSpPr>
                <p:cNvPr id="120863" name="Rectangle 31"/>
                <p:cNvSpPr>
                  <a:spLocks noChangeArrowheads="1"/>
                </p:cNvSpPr>
                <p:nvPr/>
              </p:nvSpPr>
              <p:spPr bwMode="auto">
                <a:xfrm>
                  <a:off x="0" y="384"/>
                  <a:ext cx="464"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64" name="Group 32"/>
              <p:cNvGrpSpPr>
                <a:grpSpLocks/>
              </p:cNvGrpSpPr>
              <p:nvPr/>
            </p:nvGrpSpPr>
            <p:grpSpPr bwMode="auto">
              <a:xfrm>
                <a:off x="464" y="384"/>
                <a:ext cx="465" cy="960"/>
                <a:chOff x="464" y="384"/>
                <a:chExt cx="465" cy="960"/>
              </a:xfrm>
            </p:grpSpPr>
            <p:sp>
              <p:nvSpPr>
                <p:cNvPr id="120865" name="Rectangle 33"/>
                <p:cNvSpPr>
                  <a:spLocks noChangeArrowheads="1"/>
                </p:cNvSpPr>
                <p:nvPr/>
              </p:nvSpPr>
              <p:spPr bwMode="auto">
                <a:xfrm>
                  <a:off x="50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0.2</a:t>
                  </a:r>
                </a:p>
                <a:p>
                  <a:pPr algn="ctr" eaLnBrk="0" hangingPunct="0"/>
                  <a:r>
                    <a:rPr kumimoji="1" lang="en-US" altLang="zh-CN" sz="2000" b="1">
                      <a:ea typeface="宋体" pitchFamily="2" charset="-122"/>
                    </a:rPr>
                    <a:t>0.105</a:t>
                  </a:r>
                </a:p>
                <a:p>
                  <a:pPr algn="ctr" eaLnBrk="0" hangingPunct="0"/>
                  <a:r>
                    <a:rPr kumimoji="1" lang="en-US" altLang="zh-CN" sz="2000" b="1">
                      <a:ea typeface="宋体" pitchFamily="2" charset="-122"/>
                    </a:rPr>
                    <a:t>0.072</a:t>
                  </a:r>
                </a:p>
                <a:p>
                  <a:pPr algn="ctr" eaLnBrk="0" hangingPunct="0"/>
                  <a:r>
                    <a:rPr kumimoji="1" lang="en-US" altLang="zh-CN" sz="2000" b="1">
                      <a:ea typeface="宋体" pitchFamily="2" charset="-122"/>
                    </a:rPr>
                    <a:t>0.0654</a:t>
                  </a:r>
                </a:p>
                <a:p>
                  <a:pPr algn="ctr" eaLnBrk="0" hangingPunct="0"/>
                  <a:r>
                    <a:rPr kumimoji="1" lang="en-US" altLang="zh-CN" sz="2000" b="1">
                      <a:ea typeface="宋体" pitchFamily="2" charset="-122"/>
                    </a:rPr>
                    <a:t>0.063</a:t>
                  </a:r>
                </a:p>
                <a:p>
                  <a:pPr algn="ctr" eaLnBrk="0" hangingPunct="0"/>
                  <a:r>
                    <a:rPr kumimoji="1" lang="en-US" altLang="zh-CN" sz="2000" b="1">
                      <a:ea typeface="宋体" pitchFamily="2" charset="-122"/>
                    </a:rPr>
                    <a:t>0.059</a:t>
                  </a:r>
                </a:p>
                <a:p>
                  <a:pPr algn="ctr" eaLnBrk="0" hangingPunct="0"/>
                  <a:r>
                    <a:rPr kumimoji="1" lang="en-US" altLang="zh-CN" sz="2000" b="1">
                      <a:ea typeface="宋体" pitchFamily="2" charset="-122"/>
                    </a:rPr>
                    <a:t>0.065</a:t>
                  </a:r>
                </a:p>
                <a:p>
                  <a:pPr algn="ctr" eaLnBrk="0" hangingPunct="0"/>
                  <a:endParaRPr kumimoji="1" lang="en-US" altLang="zh-CN" sz="2000" b="1">
                    <a:ea typeface="宋体" pitchFamily="2" charset="-122"/>
                  </a:endParaRPr>
                </a:p>
              </p:txBody>
            </p:sp>
            <p:sp>
              <p:nvSpPr>
                <p:cNvPr id="120866" name="Rectangle 34"/>
                <p:cNvSpPr>
                  <a:spLocks noChangeArrowheads="1"/>
                </p:cNvSpPr>
                <p:nvPr/>
              </p:nvSpPr>
              <p:spPr bwMode="auto">
                <a:xfrm>
                  <a:off x="46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67" name="Group 35"/>
              <p:cNvGrpSpPr>
                <a:grpSpLocks/>
              </p:cNvGrpSpPr>
              <p:nvPr/>
            </p:nvGrpSpPr>
            <p:grpSpPr bwMode="auto">
              <a:xfrm>
                <a:off x="929" y="384"/>
                <a:ext cx="465" cy="960"/>
                <a:chOff x="929" y="384"/>
                <a:chExt cx="465" cy="960"/>
              </a:xfrm>
            </p:grpSpPr>
            <p:sp>
              <p:nvSpPr>
                <p:cNvPr id="120868" name="Rectangle 36"/>
                <p:cNvSpPr>
                  <a:spLocks noChangeArrowheads="1"/>
                </p:cNvSpPr>
                <p:nvPr/>
              </p:nvSpPr>
              <p:spPr bwMode="auto">
                <a:xfrm>
                  <a:off x="97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R</a:t>
                  </a:r>
                </a:p>
                <a:p>
                  <a:pPr algn="ctr" eaLnBrk="0" hangingPunct="0"/>
                  <a:r>
                    <a:rPr kumimoji="1" lang="en-US" altLang="zh-CN" sz="2000" b="1">
                      <a:ea typeface="宋体" pitchFamily="2" charset="-122"/>
                    </a:rPr>
                    <a:t>S</a:t>
                  </a:r>
                </a:p>
                <a:p>
                  <a:pPr algn="ctr" eaLnBrk="0" hangingPunct="0"/>
                  <a:r>
                    <a:rPr kumimoji="1" lang="en-US" altLang="zh-CN" sz="2000" b="1">
                      <a:ea typeface="宋体" pitchFamily="2" charset="-122"/>
                    </a:rPr>
                    <a:t>H</a:t>
                  </a:r>
                </a:p>
                <a:p>
                  <a:pPr algn="ctr" eaLnBrk="0" hangingPunct="0"/>
                  <a:r>
                    <a:rPr kumimoji="1" lang="en-US" altLang="zh-CN" sz="2000" b="1">
                      <a:ea typeface="宋体" pitchFamily="2" charset="-122"/>
                    </a:rPr>
                    <a:t>D</a:t>
                  </a:r>
                </a:p>
                <a:p>
                  <a:pPr algn="ctr" eaLnBrk="0" hangingPunct="0"/>
                  <a:r>
                    <a:rPr kumimoji="1" lang="en-US" altLang="zh-CN" sz="2000" b="1">
                      <a:ea typeface="宋体" pitchFamily="2" charset="-122"/>
                    </a:rPr>
                    <a:t>L</a:t>
                  </a:r>
                </a:p>
                <a:p>
                  <a:pPr algn="ctr" eaLnBrk="0" hangingPunct="0"/>
                  <a:r>
                    <a:rPr kumimoji="1" lang="en-US" altLang="zh-CN" sz="2000" b="1">
                      <a:ea typeface="宋体" pitchFamily="2" charset="-122"/>
                    </a:rPr>
                    <a:t>C</a:t>
                  </a:r>
                </a:p>
                <a:p>
                  <a:pPr algn="ctr" eaLnBrk="0" hangingPunct="0"/>
                  <a:r>
                    <a:rPr kumimoji="1" lang="en-US" altLang="zh-CN" sz="2000" b="1">
                      <a:ea typeface="宋体" pitchFamily="2" charset="-122"/>
                    </a:rPr>
                    <a:t>F</a:t>
                  </a:r>
                </a:p>
                <a:p>
                  <a:pPr algn="ctr" eaLnBrk="0" hangingPunct="0"/>
                  <a:endParaRPr kumimoji="1" lang="en-US" altLang="zh-CN" sz="2000" b="1">
                    <a:ea typeface="宋体" pitchFamily="2" charset="-122"/>
                  </a:endParaRPr>
                </a:p>
              </p:txBody>
            </p:sp>
            <p:sp>
              <p:nvSpPr>
                <p:cNvPr id="120869" name="Rectangle 37"/>
                <p:cNvSpPr>
                  <a:spLocks noChangeArrowheads="1"/>
                </p:cNvSpPr>
                <p:nvPr/>
              </p:nvSpPr>
              <p:spPr bwMode="auto">
                <a:xfrm>
                  <a:off x="92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70" name="Group 38"/>
              <p:cNvGrpSpPr>
                <a:grpSpLocks/>
              </p:cNvGrpSpPr>
              <p:nvPr/>
            </p:nvGrpSpPr>
            <p:grpSpPr bwMode="auto">
              <a:xfrm>
                <a:off x="1394" y="384"/>
                <a:ext cx="465" cy="960"/>
                <a:chOff x="1394" y="384"/>
                <a:chExt cx="465" cy="960"/>
              </a:xfrm>
            </p:grpSpPr>
            <p:sp>
              <p:nvSpPr>
                <p:cNvPr id="120871" name="Rectangle 39"/>
                <p:cNvSpPr>
                  <a:spLocks noChangeArrowheads="1"/>
                </p:cNvSpPr>
                <p:nvPr/>
              </p:nvSpPr>
              <p:spPr bwMode="auto">
                <a:xfrm>
                  <a:off x="143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0.054</a:t>
                  </a:r>
                </a:p>
                <a:p>
                  <a:pPr algn="ctr" eaLnBrk="0" hangingPunct="0"/>
                  <a:r>
                    <a:rPr kumimoji="1" lang="en-US" altLang="zh-CN" sz="2000" b="1">
                      <a:ea typeface="宋体" pitchFamily="2" charset="-122"/>
                    </a:rPr>
                    <a:t>0.052</a:t>
                  </a:r>
                </a:p>
                <a:p>
                  <a:pPr algn="ctr" eaLnBrk="0" hangingPunct="0"/>
                  <a:r>
                    <a:rPr kumimoji="1" lang="en-US" altLang="zh-CN" sz="2000" b="1">
                      <a:ea typeface="宋体" pitchFamily="2" charset="-122"/>
                    </a:rPr>
                    <a:t>0.047</a:t>
                  </a:r>
                </a:p>
                <a:p>
                  <a:pPr algn="ctr" eaLnBrk="0" hangingPunct="0"/>
                  <a:r>
                    <a:rPr kumimoji="1" lang="en-US" altLang="zh-CN" sz="2000" b="1">
                      <a:ea typeface="宋体" pitchFamily="2" charset="-122"/>
                    </a:rPr>
                    <a:t>0.035</a:t>
                  </a:r>
                </a:p>
                <a:p>
                  <a:pPr algn="ctr" eaLnBrk="0" hangingPunct="0"/>
                  <a:r>
                    <a:rPr kumimoji="1" lang="en-US" altLang="zh-CN" sz="2000" b="1">
                      <a:ea typeface="宋体" pitchFamily="2" charset="-122"/>
                    </a:rPr>
                    <a:t>0.029</a:t>
                  </a:r>
                </a:p>
                <a:p>
                  <a:pPr algn="ctr" eaLnBrk="0" hangingPunct="0"/>
                  <a:r>
                    <a:rPr kumimoji="1" lang="en-US" altLang="zh-CN" sz="2000" b="1">
                      <a:ea typeface="宋体" pitchFamily="2" charset="-122"/>
                    </a:rPr>
                    <a:t>0.023</a:t>
                  </a:r>
                </a:p>
                <a:p>
                  <a:pPr algn="ctr" eaLnBrk="0" hangingPunct="0"/>
                  <a:r>
                    <a:rPr kumimoji="1" lang="en-US" altLang="zh-CN" sz="2000" b="1">
                      <a:ea typeface="宋体" pitchFamily="2" charset="-122"/>
                    </a:rPr>
                    <a:t>0.0225</a:t>
                  </a:r>
                </a:p>
                <a:p>
                  <a:pPr algn="ctr" eaLnBrk="0" hangingPunct="0"/>
                  <a:endParaRPr kumimoji="1" lang="en-US" altLang="zh-CN" sz="2000" b="1">
                    <a:ea typeface="宋体" pitchFamily="2" charset="-122"/>
                  </a:endParaRPr>
                </a:p>
              </p:txBody>
            </p:sp>
            <p:sp>
              <p:nvSpPr>
                <p:cNvPr id="120872" name="Rectangle 40"/>
                <p:cNvSpPr>
                  <a:spLocks noChangeArrowheads="1"/>
                </p:cNvSpPr>
                <p:nvPr/>
              </p:nvSpPr>
              <p:spPr bwMode="auto">
                <a:xfrm>
                  <a:off x="139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73" name="Group 41"/>
              <p:cNvGrpSpPr>
                <a:grpSpLocks/>
              </p:cNvGrpSpPr>
              <p:nvPr/>
            </p:nvGrpSpPr>
            <p:grpSpPr bwMode="auto">
              <a:xfrm>
                <a:off x="1859" y="384"/>
                <a:ext cx="465" cy="960"/>
                <a:chOff x="1859" y="384"/>
                <a:chExt cx="465" cy="960"/>
              </a:xfrm>
            </p:grpSpPr>
            <p:sp>
              <p:nvSpPr>
                <p:cNvPr id="120874" name="Rectangle 42"/>
                <p:cNvSpPr>
                  <a:spLocks noChangeArrowheads="1"/>
                </p:cNvSpPr>
                <p:nvPr/>
              </p:nvSpPr>
              <p:spPr bwMode="auto">
                <a:xfrm>
                  <a:off x="190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U</a:t>
                  </a:r>
                </a:p>
                <a:p>
                  <a:pPr algn="ctr" eaLnBrk="0" hangingPunct="0"/>
                  <a:r>
                    <a:rPr kumimoji="1" lang="en-US" altLang="zh-CN" sz="2000" b="1">
                      <a:ea typeface="宋体" pitchFamily="2" charset="-122"/>
                    </a:rPr>
                    <a:t>M</a:t>
                  </a:r>
                </a:p>
                <a:p>
                  <a:pPr algn="ctr" eaLnBrk="0" hangingPunct="0"/>
                  <a:r>
                    <a:rPr kumimoji="1" lang="en-US" altLang="zh-CN" sz="2000" b="1">
                      <a:ea typeface="宋体" pitchFamily="2" charset="-122"/>
                    </a:rPr>
                    <a:t>P</a:t>
                  </a:r>
                </a:p>
                <a:p>
                  <a:pPr algn="ctr" eaLnBrk="0" hangingPunct="0"/>
                  <a:r>
                    <a:rPr kumimoji="1" lang="en-US" altLang="zh-CN" sz="2000" b="1">
                      <a:ea typeface="宋体" pitchFamily="2" charset="-122"/>
                    </a:rPr>
                    <a:t>Y</a:t>
                  </a:r>
                </a:p>
                <a:p>
                  <a:pPr algn="ctr" eaLnBrk="0" hangingPunct="0"/>
                  <a:r>
                    <a:rPr kumimoji="1" lang="en-US" altLang="zh-CN" sz="2000" b="1">
                      <a:ea typeface="宋体" pitchFamily="2" charset="-122"/>
                    </a:rPr>
                    <a:t>W</a:t>
                  </a:r>
                </a:p>
                <a:p>
                  <a:pPr algn="ctr" eaLnBrk="0" hangingPunct="0"/>
                  <a:r>
                    <a:rPr kumimoji="1" lang="en-US" altLang="zh-CN" sz="2000" b="1">
                      <a:ea typeface="宋体" pitchFamily="2" charset="-122"/>
                    </a:rPr>
                    <a:t>G</a:t>
                  </a:r>
                </a:p>
                <a:p>
                  <a:pPr algn="ctr" eaLnBrk="0" hangingPunct="0"/>
                  <a:r>
                    <a:rPr kumimoji="1" lang="en-US" altLang="zh-CN" sz="2000" b="1">
                      <a:ea typeface="宋体" pitchFamily="2" charset="-122"/>
                    </a:rPr>
                    <a:t>V</a:t>
                  </a:r>
                </a:p>
                <a:p>
                  <a:pPr algn="ctr" eaLnBrk="0" hangingPunct="0"/>
                  <a:endParaRPr kumimoji="1" lang="en-US" altLang="zh-CN" sz="2000" b="1">
                    <a:ea typeface="宋体" pitchFamily="2" charset="-122"/>
                  </a:endParaRPr>
                </a:p>
              </p:txBody>
            </p:sp>
            <p:sp>
              <p:nvSpPr>
                <p:cNvPr id="120875" name="Rectangle 43"/>
                <p:cNvSpPr>
                  <a:spLocks noChangeArrowheads="1"/>
                </p:cNvSpPr>
                <p:nvPr/>
              </p:nvSpPr>
              <p:spPr bwMode="auto">
                <a:xfrm>
                  <a:off x="185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76" name="Group 44"/>
              <p:cNvGrpSpPr>
                <a:grpSpLocks/>
              </p:cNvGrpSpPr>
              <p:nvPr/>
            </p:nvGrpSpPr>
            <p:grpSpPr bwMode="auto">
              <a:xfrm>
                <a:off x="2324" y="384"/>
                <a:ext cx="465" cy="960"/>
                <a:chOff x="2324" y="384"/>
                <a:chExt cx="465" cy="960"/>
              </a:xfrm>
            </p:grpSpPr>
            <p:sp>
              <p:nvSpPr>
                <p:cNvPr id="120877" name="Rectangle 45"/>
                <p:cNvSpPr>
                  <a:spLocks noChangeArrowheads="1"/>
                </p:cNvSpPr>
                <p:nvPr/>
              </p:nvSpPr>
              <p:spPr bwMode="auto">
                <a:xfrm>
                  <a:off x="236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0.0225</a:t>
                  </a:r>
                </a:p>
                <a:p>
                  <a:pPr algn="ctr" eaLnBrk="0" hangingPunct="0"/>
                  <a:r>
                    <a:rPr kumimoji="1" lang="en-US" altLang="zh-CN" sz="2000" b="1">
                      <a:ea typeface="宋体" pitchFamily="2" charset="-122"/>
                    </a:rPr>
                    <a:t>0.021</a:t>
                  </a:r>
                </a:p>
                <a:p>
                  <a:pPr algn="ctr" eaLnBrk="0" hangingPunct="0"/>
                  <a:r>
                    <a:rPr kumimoji="1" lang="en-US" altLang="zh-CN" sz="2000" b="1">
                      <a:ea typeface="宋体" pitchFamily="2" charset="-122"/>
                    </a:rPr>
                    <a:t>0.0175</a:t>
                  </a:r>
                </a:p>
                <a:p>
                  <a:pPr algn="ctr" eaLnBrk="0" hangingPunct="0"/>
                  <a:r>
                    <a:rPr kumimoji="1" lang="en-US" altLang="zh-CN" sz="2000" b="1">
                      <a:ea typeface="宋体" pitchFamily="2" charset="-122"/>
                    </a:rPr>
                    <a:t>0.012</a:t>
                  </a:r>
                </a:p>
                <a:p>
                  <a:pPr algn="ctr" eaLnBrk="0" hangingPunct="0"/>
                  <a:r>
                    <a:rPr kumimoji="1" lang="en-US" altLang="zh-CN" sz="2000" b="1">
                      <a:ea typeface="宋体" pitchFamily="2" charset="-122"/>
                    </a:rPr>
                    <a:t>0.012</a:t>
                  </a:r>
                </a:p>
                <a:p>
                  <a:pPr algn="ctr" eaLnBrk="0" hangingPunct="0"/>
                  <a:r>
                    <a:rPr kumimoji="1" lang="en-US" altLang="zh-CN" sz="2000" b="1">
                      <a:ea typeface="宋体" pitchFamily="2" charset="-122"/>
                    </a:rPr>
                    <a:t>0.011</a:t>
                  </a:r>
                </a:p>
                <a:p>
                  <a:pPr algn="ctr" eaLnBrk="0" hangingPunct="0"/>
                  <a:r>
                    <a:rPr kumimoji="1" lang="en-US" altLang="zh-CN" sz="2000" b="1">
                      <a:ea typeface="宋体" pitchFamily="2" charset="-122"/>
                    </a:rPr>
                    <a:t>0.008</a:t>
                  </a:r>
                </a:p>
                <a:p>
                  <a:pPr algn="ctr" eaLnBrk="0" hangingPunct="0"/>
                  <a:endParaRPr kumimoji="1" lang="en-US" altLang="zh-CN" sz="2000" b="1">
                    <a:ea typeface="宋体" pitchFamily="2" charset="-122"/>
                  </a:endParaRPr>
                </a:p>
              </p:txBody>
            </p:sp>
            <p:sp>
              <p:nvSpPr>
                <p:cNvPr id="120878" name="Rectangle 46"/>
                <p:cNvSpPr>
                  <a:spLocks noChangeArrowheads="1"/>
                </p:cNvSpPr>
                <p:nvPr/>
              </p:nvSpPr>
              <p:spPr bwMode="auto">
                <a:xfrm>
                  <a:off x="232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79" name="Group 47"/>
              <p:cNvGrpSpPr>
                <a:grpSpLocks/>
              </p:cNvGrpSpPr>
              <p:nvPr/>
            </p:nvGrpSpPr>
            <p:grpSpPr bwMode="auto">
              <a:xfrm>
                <a:off x="2789" y="384"/>
                <a:ext cx="465" cy="960"/>
                <a:chOff x="2789" y="384"/>
                <a:chExt cx="465" cy="960"/>
              </a:xfrm>
            </p:grpSpPr>
            <p:sp>
              <p:nvSpPr>
                <p:cNvPr id="120880" name="Rectangle 48"/>
                <p:cNvSpPr>
                  <a:spLocks noChangeArrowheads="1"/>
                </p:cNvSpPr>
                <p:nvPr/>
              </p:nvSpPr>
              <p:spPr bwMode="auto">
                <a:xfrm>
                  <a:off x="283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B</a:t>
                  </a:r>
                </a:p>
                <a:p>
                  <a:pPr algn="ctr" eaLnBrk="0" hangingPunct="0"/>
                  <a:r>
                    <a:rPr kumimoji="1" lang="en-US" altLang="zh-CN" sz="2000" b="1">
                      <a:ea typeface="宋体" pitchFamily="2" charset="-122"/>
                    </a:rPr>
                    <a:t>K</a:t>
                  </a:r>
                </a:p>
                <a:p>
                  <a:pPr algn="ctr" eaLnBrk="0" hangingPunct="0"/>
                  <a:r>
                    <a:rPr kumimoji="1" lang="en-US" altLang="zh-CN" sz="2000" b="1">
                      <a:ea typeface="宋体" pitchFamily="2" charset="-122"/>
                    </a:rPr>
                    <a:t>X</a:t>
                  </a:r>
                </a:p>
                <a:p>
                  <a:pPr algn="ctr" eaLnBrk="0" hangingPunct="0"/>
                  <a:r>
                    <a:rPr kumimoji="1" lang="en-US" altLang="zh-CN" sz="2000" b="1">
                      <a:ea typeface="宋体" pitchFamily="2" charset="-122"/>
                    </a:rPr>
                    <a:t>J</a:t>
                  </a:r>
                </a:p>
                <a:p>
                  <a:pPr algn="ctr" eaLnBrk="0" hangingPunct="0"/>
                  <a:r>
                    <a:rPr kumimoji="1" lang="en-US" altLang="zh-CN" sz="2000" b="1">
                      <a:ea typeface="宋体" pitchFamily="2" charset="-122"/>
                    </a:rPr>
                    <a:t>Q</a:t>
                  </a:r>
                </a:p>
                <a:p>
                  <a:pPr algn="ctr" eaLnBrk="0" hangingPunct="0"/>
                  <a:r>
                    <a:rPr kumimoji="1" lang="en-US" altLang="zh-CN" sz="2000" b="1">
                      <a:ea typeface="宋体" pitchFamily="2" charset="-122"/>
                    </a:rPr>
                    <a:t>Z</a:t>
                  </a:r>
                </a:p>
                <a:p>
                  <a:pPr algn="ctr" eaLnBrk="0" hangingPunct="0"/>
                  <a:endParaRPr kumimoji="1" lang="en-US" altLang="zh-CN" sz="2000" b="1">
                    <a:ea typeface="宋体" pitchFamily="2" charset="-122"/>
                  </a:endParaRPr>
                </a:p>
              </p:txBody>
            </p:sp>
            <p:sp>
              <p:nvSpPr>
                <p:cNvPr id="120881" name="Rectangle 49"/>
                <p:cNvSpPr>
                  <a:spLocks noChangeArrowheads="1"/>
                </p:cNvSpPr>
                <p:nvPr/>
              </p:nvSpPr>
              <p:spPr bwMode="auto">
                <a:xfrm>
                  <a:off x="278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0882" name="Group 50"/>
              <p:cNvGrpSpPr>
                <a:grpSpLocks/>
              </p:cNvGrpSpPr>
              <p:nvPr/>
            </p:nvGrpSpPr>
            <p:grpSpPr bwMode="auto">
              <a:xfrm>
                <a:off x="3254" y="384"/>
                <a:ext cx="465" cy="960"/>
                <a:chOff x="3254" y="384"/>
                <a:chExt cx="465" cy="960"/>
              </a:xfrm>
            </p:grpSpPr>
            <p:sp>
              <p:nvSpPr>
                <p:cNvPr id="120883" name="Rectangle 51"/>
                <p:cNvSpPr>
                  <a:spLocks noChangeArrowheads="1"/>
                </p:cNvSpPr>
                <p:nvPr/>
              </p:nvSpPr>
              <p:spPr bwMode="auto">
                <a:xfrm>
                  <a:off x="329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0.005</a:t>
                  </a:r>
                </a:p>
                <a:p>
                  <a:pPr algn="ctr" eaLnBrk="0" hangingPunct="0"/>
                  <a:r>
                    <a:rPr kumimoji="1" lang="en-US" altLang="zh-CN" sz="2000" b="1">
                      <a:ea typeface="宋体" pitchFamily="2" charset="-122"/>
                    </a:rPr>
                    <a:t>0.003</a:t>
                  </a:r>
                </a:p>
                <a:p>
                  <a:pPr algn="ctr" eaLnBrk="0" hangingPunct="0"/>
                  <a:r>
                    <a:rPr kumimoji="1" lang="en-US" altLang="zh-CN" sz="2000" b="1">
                      <a:ea typeface="宋体" pitchFamily="2" charset="-122"/>
                    </a:rPr>
                    <a:t>0.002</a:t>
                  </a:r>
                </a:p>
                <a:p>
                  <a:pPr algn="ctr" eaLnBrk="0" hangingPunct="0"/>
                  <a:r>
                    <a:rPr kumimoji="1" lang="en-US" altLang="zh-CN" sz="2000" b="1">
                      <a:ea typeface="宋体" pitchFamily="2" charset="-122"/>
                    </a:rPr>
                    <a:t>0.001</a:t>
                  </a:r>
                </a:p>
                <a:p>
                  <a:pPr algn="ctr" eaLnBrk="0" hangingPunct="0"/>
                  <a:r>
                    <a:rPr kumimoji="1" lang="en-US" altLang="zh-CN" sz="2000" b="1">
                      <a:ea typeface="宋体" pitchFamily="2" charset="-122"/>
                    </a:rPr>
                    <a:t>0.001</a:t>
                  </a:r>
                </a:p>
                <a:p>
                  <a:pPr algn="ctr" eaLnBrk="0" hangingPunct="0"/>
                  <a:r>
                    <a:rPr kumimoji="1" lang="en-US" altLang="zh-CN" sz="2000" b="1">
                      <a:ea typeface="宋体" pitchFamily="2" charset="-122"/>
                    </a:rPr>
                    <a:t>0.001</a:t>
                  </a:r>
                </a:p>
                <a:p>
                  <a:pPr algn="ctr" eaLnBrk="0" hangingPunct="0"/>
                  <a:endParaRPr kumimoji="1" lang="en-US" altLang="zh-CN" sz="2000" b="1">
                    <a:ea typeface="宋体" pitchFamily="2" charset="-122"/>
                  </a:endParaRPr>
                </a:p>
              </p:txBody>
            </p:sp>
            <p:sp>
              <p:nvSpPr>
                <p:cNvPr id="120884" name="Rectangle 52"/>
                <p:cNvSpPr>
                  <a:spLocks noChangeArrowheads="1"/>
                </p:cNvSpPr>
                <p:nvPr/>
              </p:nvSpPr>
              <p:spPr bwMode="auto">
                <a:xfrm>
                  <a:off x="325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Sld>
  <p:clrMapOvr>
    <a:masterClrMapping/>
  </p:clrMapOvr>
  <p:transition>
    <p:checke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p:cNvGrpSpPr>
            <a:grpSpLocks/>
          </p:cNvGrpSpPr>
          <p:nvPr/>
        </p:nvGrpSpPr>
        <p:grpSpPr bwMode="auto">
          <a:xfrm>
            <a:off x="457200" y="685800"/>
            <a:ext cx="8686800" cy="4705350"/>
            <a:chOff x="288" y="384"/>
            <a:chExt cx="5472" cy="2964"/>
          </a:xfrm>
        </p:grpSpPr>
        <p:sp>
          <p:nvSpPr>
            <p:cNvPr id="121859" name="Rectangle 3"/>
            <p:cNvSpPr>
              <a:spLocks noChangeArrowheads="1"/>
            </p:cNvSpPr>
            <p:nvPr/>
          </p:nvSpPr>
          <p:spPr bwMode="auto">
            <a:xfrm>
              <a:off x="288" y="384"/>
              <a:ext cx="48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表</a:t>
              </a:r>
              <a:r>
                <a:rPr kumimoji="1" lang="en-US" altLang="zh-CN" sz="2800" b="1"/>
                <a:t>11-3</a:t>
              </a:r>
              <a:r>
                <a:rPr kumimoji="1" lang="zh-CN" altLang="en-US" sz="2800" b="1"/>
                <a:t>（德语） </a:t>
              </a:r>
            </a:p>
          </p:txBody>
        </p:sp>
        <p:grpSp>
          <p:nvGrpSpPr>
            <p:cNvPr id="121860" name="Group 4"/>
            <p:cNvGrpSpPr>
              <a:grpSpLocks/>
            </p:cNvGrpSpPr>
            <p:nvPr/>
          </p:nvGrpSpPr>
          <p:grpSpPr bwMode="auto">
            <a:xfrm>
              <a:off x="296" y="864"/>
              <a:ext cx="5464" cy="2484"/>
              <a:chOff x="0" y="0"/>
              <a:chExt cx="3719" cy="1344"/>
            </a:xfrm>
          </p:grpSpPr>
          <p:grpSp>
            <p:nvGrpSpPr>
              <p:cNvPr id="121861" name="Group 5"/>
              <p:cNvGrpSpPr>
                <a:grpSpLocks/>
              </p:cNvGrpSpPr>
              <p:nvPr/>
            </p:nvGrpSpPr>
            <p:grpSpPr bwMode="auto">
              <a:xfrm>
                <a:off x="0" y="0"/>
                <a:ext cx="464" cy="384"/>
                <a:chOff x="0" y="0"/>
                <a:chExt cx="464" cy="384"/>
              </a:xfrm>
            </p:grpSpPr>
            <p:sp>
              <p:nvSpPr>
                <p:cNvPr id="121862" name="Rectangle 6"/>
                <p:cNvSpPr>
                  <a:spLocks noChangeArrowheads="1"/>
                </p:cNvSpPr>
                <p:nvPr/>
              </p:nvSpPr>
              <p:spPr bwMode="auto">
                <a:xfrm>
                  <a:off x="43" y="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1863" name="Rectangle 7"/>
                <p:cNvSpPr>
                  <a:spLocks noChangeArrowheads="1"/>
                </p:cNvSpPr>
                <p:nvPr/>
              </p:nvSpPr>
              <p:spPr bwMode="auto">
                <a:xfrm>
                  <a:off x="0" y="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64" name="Group 8"/>
              <p:cNvGrpSpPr>
                <a:grpSpLocks/>
              </p:cNvGrpSpPr>
              <p:nvPr/>
            </p:nvGrpSpPr>
            <p:grpSpPr bwMode="auto">
              <a:xfrm>
                <a:off x="464" y="0"/>
                <a:ext cx="465" cy="384"/>
                <a:chOff x="464" y="0"/>
                <a:chExt cx="465" cy="384"/>
              </a:xfrm>
            </p:grpSpPr>
            <p:sp>
              <p:nvSpPr>
                <p:cNvPr id="121865" name="Rectangle 9"/>
                <p:cNvSpPr>
                  <a:spLocks noChangeArrowheads="1"/>
                </p:cNvSpPr>
                <p:nvPr/>
              </p:nvSpPr>
              <p:spPr bwMode="auto">
                <a:xfrm>
                  <a:off x="50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000" baseline="-30000">
                      <a:ea typeface="宋体" pitchFamily="2" charset="-122"/>
                    </a:rPr>
                    <a:t>i</a:t>
                  </a:r>
                  <a:endParaRPr kumimoji="1" lang="en-US" altLang="zh-CN" sz="1000">
                    <a:ea typeface="宋体" pitchFamily="2" charset="-122"/>
                  </a:endParaRPr>
                </a:p>
                <a:p>
                  <a:pPr algn="ctr" eaLnBrk="0" hangingPunct="0"/>
                  <a:r>
                    <a:rPr kumimoji="1" lang="en-US" altLang="zh-CN" sz="2800" b="1">
                      <a:ea typeface="宋体" pitchFamily="2" charset="-122"/>
                    </a:rPr>
                    <a:t>Pi</a:t>
                  </a:r>
                </a:p>
              </p:txBody>
            </p:sp>
            <p:sp>
              <p:nvSpPr>
                <p:cNvPr id="121866" name="Rectangle 10"/>
                <p:cNvSpPr>
                  <a:spLocks noChangeArrowheads="1"/>
                </p:cNvSpPr>
                <p:nvPr/>
              </p:nvSpPr>
              <p:spPr bwMode="auto">
                <a:xfrm>
                  <a:off x="46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67" name="Group 11"/>
              <p:cNvGrpSpPr>
                <a:grpSpLocks/>
              </p:cNvGrpSpPr>
              <p:nvPr/>
            </p:nvGrpSpPr>
            <p:grpSpPr bwMode="auto">
              <a:xfrm>
                <a:off x="929" y="0"/>
                <a:ext cx="465" cy="384"/>
                <a:chOff x="929" y="0"/>
                <a:chExt cx="465" cy="384"/>
              </a:xfrm>
            </p:grpSpPr>
            <p:sp>
              <p:nvSpPr>
                <p:cNvPr id="121868" name="Rectangle 12"/>
                <p:cNvSpPr>
                  <a:spLocks noChangeArrowheads="1"/>
                </p:cNvSpPr>
                <p:nvPr/>
              </p:nvSpPr>
              <p:spPr bwMode="auto">
                <a:xfrm>
                  <a:off x="97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zh-CN" altLang="en-US" sz="2800" b="1"/>
                    <a:t>符号</a:t>
                  </a:r>
                </a:p>
              </p:txBody>
            </p:sp>
            <p:sp>
              <p:nvSpPr>
                <p:cNvPr id="121869" name="Rectangle 13"/>
                <p:cNvSpPr>
                  <a:spLocks noChangeArrowheads="1"/>
                </p:cNvSpPr>
                <p:nvPr/>
              </p:nvSpPr>
              <p:spPr bwMode="auto">
                <a:xfrm>
                  <a:off x="92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70" name="Group 14"/>
              <p:cNvGrpSpPr>
                <a:grpSpLocks/>
              </p:cNvGrpSpPr>
              <p:nvPr/>
            </p:nvGrpSpPr>
            <p:grpSpPr bwMode="auto">
              <a:xfrm>
                <a:off x="1394" y="0"/>
                <a:ext cx="465" cy="384"/>
                <a:chOff x="1394" y="0"/>
                <a:chExt cx="465" cy="384"/>
              </a:xfrm>
            </p:grpSpPr>
            <p:sp>
              <p:nvSpPr>
                <p:cNvPr id="121871" name="Rectangle 15"/>
                <p:cNvSpPr>
                  <a:spLocks noChangeArrowheads="1"/>
                </p:cNvSpPr>
                <p:nvPr/>
              </p:nvSpPr>
              <p:spPr bwMode="auto">
                <a:xfrm>
                  <a:off x="143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000" baseline="-30000">
                      <a:ea typeface="宋体" pitchFamily="2" charset="-122"/>
                    </a:rPr>
                    <a:t>i</a:t>
                  </a:r>
                  <a:endParaRPr kumimoji="1" lang="en-US" altLang="zh-CN" sz="1000">
                    <a:ea typeface="宋体" pitchFamily="2" charset="-122"/>
                  </a:endParaRPr>
                </a:p>
                <a:p>
                  <a:pPr algn="ctr" eaLnBrk="0" hangingPunct="0"/>
                  <a:r>
                    <a:rPr kumimoji="1" lang="en-US" altLang="zh-CN" sz="2800" b="1">
                      <a:ea typeface="宋体" pitchFamily="2" charset="-122"/>
                    </a:rPr>
                    <a:t>Pi</a:t>
                  </a:r>
                </a:p>
              </p:txBody>
            </p:sp>
            <p:sp>
              <p:nvSpPr>
                <p:cNvPr id="121872" name="Rectangle 16"/>
                <p:cNvSpPr>
                  <a:spLocks noChangeArrowheads="1"/>
                </p:cNvSpPr>
                <p:nvPr/>
              </p:nvSpPr>
              <p:spPr bwMode="auto">
                <a:xfrm>
                  <a:off x="139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73" name="Group 17"/>
              <p:cNvGrpSpPr>
                <a:grpSpLocks/>
              </p:cNvGrpSpPr>
              <p:nvPr/>
            </p:nvGrpSpPr>
            <p:grpSpPr bwMode="auto">
              <a:xfrm>
                <a:off x="1859" y="0"/>
                <a:ext cx="465" cy="384"/>
                <a:chOff x="1859" y="0"/>
                <a:chExt cx="465" cy="384"/>
              </a:xfrm>
            </p:grpSpPr>
            <p:sp>
              <p:nvSpPr>
                <p:cNvPr id="121874" name="Rectangle 18"/>
                <p:cNvSpPr>
                  <a:spLocks noChangeArrowheads="1"/>
                </p:cNvSpPr>
                <p:nvPr/>
              </p:nvSpPr>
              <p:spPr bwMode="auto">
                <a:xfrm>
                  <a:off x="190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1875" name="Rectangle 19"/>
                <p:cNvSpPr>
                  <a:spLocks noChangeArrowheads="1"/>
                </p:cNvSpPr>
                <p:nvPr/>
              </p:nvSpPr>
              <p:spPr bwMode="auto">
                <a:xfrm>
                  <a:off x="185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76" name="Group 20"/>
              <p:cNvGrpSpPr>
                <a:grpSpLocks/>
              </p:cNvGrpSpPr>
              <p:nvPr/>
            </p:nvGrpSpPr>
            <p:grpSpPr bwMode="auto">
              <a:xfrm>
                <a:off x="2324" y="0"/>
                <a:ext cx="465" cy="384"/>
                <a:chOff x="2324" y="0"/>
                <a:chExt cx="465" cy="384"/>
              </a:xfrm>
            </p:grpSpPr>
            <p:sp>
              <p:nvSpPr>
                <p:cNvPr id="121877" name="Rectangle 21"/>
                <p:cNvSpPr>
                  <a:spLocks noChangeArrowheads="1"/>
                </p:cNvSpPr>
                <p:nvPr/>
              </p:nvSpPr>
              <p:spPr bwMode="auto">
                <a:xfrm>
                  <a:off x="236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kumimoji="1" lang="en-US" altLang="zh-CN" sz="2800" b="1">
                    <a:ea typeface="宋体" pitchFamily="2" charset="-122"/>
                  </a:endParaRPr>
                </a:p>
                <a:p>
                  <a:pPr algn="ctr" eaLnBrk="0" hangingPunct="0"/>
                  <a:r>
                    <a:rPr kumimoji="1" lang="en-US" altLang="zh-CN" sz="2800" b="1">
                      <a:ea typeface="宋体" pitchFamily="2" charset="-122"/>
                    </a:rPr>
                    <a:t>Pi</a:t>
                  </a:r>
                </a:p>
              </p:txBody>
            </p:sp>
            <p:sp>
              <p:nvSpPr>
                <p:cNvPr id="121878" name="Rectangle 22"/>
                <p:cNvSpPr>
                  <a:spLocks noChangeArrowheads="1"/>
                </p:cNvSpPr>
                <p:nvPr/>
              </p:nvSpPr>
              <p:spPr bwMode="auto">
                <a:xfrm>
                  <a:off x="232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79" name="Group 23"/>
              <p:cNvGrpSpPr>
                <a:grpSpLocks/>
              </p:cNvGrpSpPr>
              <p:nvPr/>
            </p:nvGrpSpPr>
            <p:grpSpPr bwMode="auto">
              <a:xfrm>
                <a:off x="2789" y="0"/>
                <a:ext cx="465" cy="384"/>
                <a:chOff x="2789" y="0"/>
                <a:chExt cx="465" cy="384"/>
              </a:xfrm>
            </p:grpSpPr>
            <p:sp>
              <p:nvSpPr>
                <p:cNvPr id="121880" name="Rectangle 24"/>
                <p:cNvSpPr>
                  <a:spLocks noChangeArrowheads="1"/>
                </p:cNvSpPr>
                <p:nvPr/>
              </p:nvSpPr>
              <p:spPr bwMode="auto">
                <a:xfrm>
                  <a:off x="283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a:t>符号</a:t>
                  </a:r>
                </a:p>
              </p:txBody>
            </p:sp>
            <p:sp>
              <p:nvSpPr>
                <p:cNvPr id="121881" name="Rectangle 25"/>
                <p:cNvSpPr>
                  <a:spLocks noChangeArrowheads="1"/>
                </p:cNvSpPr>
                <p:nvPr/>
              </p:nvSpPr>
              <p:spPr bwMode="auto">
                <a:xfrm>
                  <a:off x="278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82" name="Group 26"/>
              <p:cNvGrpSpPr>
                <a:grpSpLocks/>
              </p:cNvGrpSpPr>
              <p:nvPr/>
            </p:nvGrpSpPr>
            <p:grpSpPr bwMode="auto">
              <a:xfrm>
                <a:off x="3254" y="0"/>
                <a:ext cx="465" cy="384"/>
                <a:chOff x="3254" y="0"/>
                <a:chExt cx="465" cy="384"/>
              </a:xfrm>
            </p:grpSpPr>
            <p:sp>
              <p:nvSpPr>
                <p:cNvPr id="121883" name="Rectangle 27"/>
                <p:cNvSpPr>
                  <a:spLocks noChangeArrowheads="1"/>
                </p:cNvSpPr>
                <p:nvPr/>
              </p:nvSpPr>
              <p:spPr bwMode="auto">
                <a:xfrm>
                  <a:off x="329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en-US" altLang="zh-CN" sz="2800" b="1">
                    <a:ea typeface="宋体" pitchFamily="2" charset="-122"/>
                  </a:endParaRPr>
                </a:p>
                <a:p>
                  <a:pPr algn="ctr"/>
                  <a:r>
                    <a:rPr kumimoji="1" lang="en-US" altLang="zh-CN" sz="2800" b="1">
                      <a:ea typeface="宋体" pitchFamily="2" charset="-122"/>
                    </a:rPr>
                    <a:t>Pi</a:t>
                  </a:r>
                </a:p>
              </p:txBody>
            </p:sp>
            <p:sp>
              <p:nvSpPr>
                <p:cNvPr id="121884" name="Rectangle 28"/>
                <p:cNvSpPr>
                  <a:spLocks noChangeArrowheads="1"/>
                </p:cNvSpPr>
                <p:nvPr/>
              </p:nvSpPr>
              <p:spPr bwMode="auto">
                <a:xfrm>
                  <a:off x="325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85" name="Group 29"/>
              <p:cNvGrpSpPr>
                <a:grpSpLocks/>
              </p:cNvGrpSpPr>
              <p:nvPr/>
            </p:nvGrpSpPr>
            <p:grpSpPr bwMode="auto">
              <a:xfrm>
                <a:off x="0" y="384"/>
                <a:ext cx="464" cy="960"/>
                <a:chOff x="0" y="384"/>
                <a:chExt cx="464" cy="960"/>
              </a:xfrm>
            </p:grpSpPr>
            <p:sp>
              <p:nvSpPr>
                <p:cNvPr id="121886" name="Rectangle 30"/>
                <p:cNvSpPr>
                  <a:spLocks noChangeArrowheads="1"/>
                </p:cNvSpPr>
                <p:nvPr/>
              </p:nvSpPr>
              <p:spPr bwMode="auto">
                <a:xfrm>
                  <a:off x="43" y="384"/>
                  <a:ext cx="37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ea typeface="宋体" pitchFamily="2" charset="-122"/>
                    </a:rPr>
                    <a:t>空格</a:t>
                  </a:r>
                </a:p>
                <a:p>
                  <a:pPr algn="ctr"/>
                  <a:r>
                    <a:rPr kumimoji="1" lang="en-US" altLang="zh-CN" sz="2000" b="1">
                      <a:ea typeface="宋体" pitchFamily="2" charset="-122"/>
                    </a:rPr>
                    <a:t>E</a:t>
                  </a:r>
                </a:p>
                <a:p>
                  <a:pPr algn="ctr"/>
                  <a:r>
                    <a:rPr kumimoji="1" lang="en-US" altLang="zh-CN" sz="2000" b="1">
                      <a:ea typeface="宋体" pitchFamily="2" charset="-122"/>
                    </a:rPr>
                    <a:t>N</a:t>
                  </a:r>
                </a:p>
                <a:p>
                  <a:pPr algn="ctr"/>
                  <a:r>
                    <a:rPr kumimoji="1" lang="en-US" altLang="zh-CN" sz="2000" b="1">
                      <a:ea typeface="宋体" pitchFamily="2" charset="-122"/>
                    </a:rPr>
                    <a:t>S</a:t>
                  </a:r>
                </a:p>
                <a:p>
                  <a:pPr algn="ctr"/>
                  <a:r>
                    <a:rPr kumimoji="1" lang="en-US" altLang="zh-CN" sz="2000" b="1">
                      <a:ea typeface="宋体" pitchFamily="2" charset="-122"/>
                    </a:rPr>
                    <a:t>I</a:t>
                  </a:r>
                </a:p>
                <a:p>
                  <a:pPr algn="ctr"/>
                  <a:r>
                    <a:rPr kumimoji="1" lang="en-US" altLang="zh-CN" sz="2000" b="1">
                      <a:ea typeface="宋体" pitchFamily="2" charset="-122"/>
                    </a:rPr>
                    <a:t>R</a:t>
                  </a:r>
                </a:p>
                <a:p>
                  <a:pPr algn="ctr"/>
                  <a:r>
                    <a:rPr kumimoji="1" lang="en-US" altLang="zh-CN" sz="2000" b="1">
                      <a:ea typeface="宋体" pitchFamily="2" charset="-122"/>
                    </a:rPr>
                    <a:t>A</a:t>
                  </a:r>
                  <a:r>
                    <a:rPr kumimoji="1" lang="en-US" altLang="zh-CN" sz="2000" b="1"/>
                    <a:t> </a:t>
                  </a:r>
                </a:p>
              </p:txBody>
            </p:sp>
            <p:sp>
              <p:nvSpPr>
                <p:cNvPr id="121887" name="Rectangle 31"/>
                <p:cNvSpPr>
                  <a:spLocks noChangeArrowheads="1"/>
                </p:cNvSpPr>
                <p:nvPr/>
              </p:nvSpPr>
              <p:spPr bwMode="auto">
                <a:xfrm>
                  <a:off x="0" y="384"/>
                  <a:ext cx="464"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88" name="Group 32"/>
              <p:cNvGrpSpPr>
                <a:grpSpLocks/>
              </p:cNvGrpSpPr>
              <p:nvPr/>
            </p:nvGrpSpPr>
            <p:grpSpPr bwMode="auto">
              <a:xfrm>
                <a:off x="464" y="384"/>
                <a:ext cx="465" cy="960"/>
                <a:chOff x="464" y="384"/>
                <a:chExt cx="465" cy="960"/>
              </a:xfrm>
            </p:grpSpPr>
            <p:sp>
              <p:nvSpPr>
                <p:cNvPr id="121889" name="Rectangle 33"/>
                <p:cNvSpPr>
                  <a:spLocks noChangeArrowheads="1"/>
                </p:cNvSpPr>
                <p:nvPr/>
              </p:nvSpPr>
              <p:spPr bwMode="auto">
                <a:xfrm>
                  <a:off x="50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0.144</a:t>
                  </a:r>
                </a:p>
                <a:p>
                  <a:pPr algn="ctr"/>
                  <a:r>
                    <a:rPr kumimoji="1" lang="en-US" altLang="zh-CN" sz="2000" b="1">
                      <a:ea typeface="宋体" pitchFamily="2" charset="-122"/>
                    </a:rPr>
                    <a:t>0.144</a:t>
                  </a:r>
                </a:p>
                <a:p>
                  <a:pPr algn="ctr"/>
                  <a:r>
                    <a:rPr kumimoji="1" lang="en-US" altLang="zh-CN" sz="2000" b="1">
                      <a:ea typeface="宋体" pitchFamily="2" charset="-122"/>
                    </a:rPr>
                    <a:t>0.0865</a:t>
                  </a:r>
                </a:p>
                <a:p>
                  <a:pPr algn="ctr"/>
                  <a:r>
                    <a:rPr kumimoji="1" lang="en-US" altLang="zh-CN" sz="2000" b="1">
                      <a:ea typeface="宋体" pitchFamily="2" charset="-122"/>
                    </a:rPr>
                    <a:t>0.0646</a:t>
                  </a:r>
                </a:p>
                <a:p>
                  <a:pPr algn="ctr"/>
                  <a:r>
                    <a:rPr kumimoji="1" lang="en-US" altLang="zh-CN" sz="2000" b="1">
                      <a:ea typeface="宋体" pitchFamily="2" charset="-122"/>
                    </a:rPr>
                    <a:t>0.0628</a:t>
                  </a:r>
                </a:p>
                <a:p>
                  <a:pPr algn="ctr"/>
                  <a:r>
                    <a:rPr kumimoji="1" lang="en-US" altLang="zh-CN" sz="2000" b="1">
                      <a:ea typeface="宋体" pitchFamily="2" charset="-122"/>
                    </a:rPr>
                    <a:t>0.0622</a:t>
                  </a:r>
                </a:p>
                <a:p>
                  <a:pPr algn="ctr"/>
                  <a:r>
                    <a:rPr kumimoji="1" lang="en-US" altLang="zh-CN" sz="2000" b="1">
                      <a:ea typeface="宋体" pitchFamily="2" charset="-122"/>
                    </a:rPr>
                    <a:t>0.0594 </a:t>
                  </a:r>
                </a:p>
              </p:txBody>
            </p:sp>
            <p:sp>
              <p:nvSpPr>
                <p:cNvPr id="121890" name="Rectangle 34"/>
                <p:cNvSpPr>
                  <a:spLocks noChangeArrowheads="1"/>
                </p:cNvSpPr>
                <p:nvPr/>
              </p:nvSpPr>
              <p:spPr bwMode="auto">
                <a:xfrm>
                  <a:off x="46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91" name="Group 35"/>
              <p:cNvGrpSpPr>
                <a:grpSpLocks/>
              </p:cNvGrpSpPr>
              <p:nvPr/>
            </p:nvGrpSpPr>
            <p:grpSpPr bwMode="auto">
              <a:xfrm>
                <a:off x="929" y="384"/>
                <a:ext cx="465" cy="960"/>
                <a:chOff x="929" y="384"/>
                <a:chExt cx="465" cy="960"/>
              </a:xfrm>
            </p:grpSpPr>
            <p:sp>
              <p:nvSpPr>
                <p:cNvPr id="121892" name="Rectangle 36"/>
                <p:cNvSpPr>
                  <a:spLocks noChangeArrowheads="1"/>
                </p:cNvSpPr>
                <p:nvPr/>
              </p:nvSpPr>
              <p:spPr bwMode="auto">
                <a:xfrm>
                  <a:off x="97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D</a:t>
                  </a:r>
                </a:p>
                <a:p>
                  <a:pPr algn="ctr"/>
                  <a:r>
                    <a:rPr kumimoji="1" lang="en-US" altLang="zh-CN" sz="2000" b="1">
                      <a:ea typeface="宋体" pitchFamily="2" charset="-122"/>
                    </a:rPr>
                    <a:t>T</a:t>
                  </a:r>
                </a:p>
                <a:p>
                  <a:pPr algn="ctr"/>
                  <a:r>
                    <a:rPr kumimoji="1" lang="en-US" altLang="zh-CN" sz="2000" b="1">
                      <a:ea typeface="宋体" pitchFamily="2" charset="-122"/>
                    </a:rPr>
                    <a:t>U</a:t>
                  </a:r>
                </a:p>
                <a:p>
                  <a:pPr algn="ctr"/>
                  <a:r>
                    <a:rPr kumimoji="1" lang="en-US" altLang="zh-CN" sz="2000" b="1">
                      <a:ea typeface="宋体" pitchFamily="2" charset="-122"/>
                    </a:rPr>
                    <a:t>H</a:t>
                  </a:r>
                </a:p>
                <a:p>
                  <a:pPr algn="ctr"/>
                  <a:r>
                    <a:rPr kumimoji="1" lang="en-US" altLang="zh-CN" sz="2000" b="1">
                      <a:ea typeface="宋体" pitchFamily="2" charset="-122"/>
                    </a:rPr>
                    <a:t>L</a:t>
                  </a:r>
                </a:p>
                <a:p>
                  <a:pPr algn="ctr"/>
                  <a:r>
                    <a:rPr kumimoji="1" lang="en-US" altLang="zh-CN" sz="2000" b="1">
                      <a:ea typeface="宋体" pitchFamily="2" charset="-122"/>
                    </a:rPr>
                    <a:t>C</a:t>
                  </a:r>
                </a:p>
                <a:p>
                  <a:pPr algn="ctr"/>
                  <a:r>
                    <a:rPr kumimoji="1" lang="en-US" altLang="zh-CN" sz="2000" b="1">
                      <a:ea typeface="宋体" pitchFamily="2" charset="-122"/>
                    </a:rPr>
                    <a:t>G </a:t>
                  </a:r>
                </a:p>
              </p:txBody>
            </p:sp>
            <p:sp>
              <p:nvSpPr>
                <p:cNvPr id="121893" name="Rectangle 37"/>
                <p:cNvSpPr>
                  <a:spLocks noChangeArrowheads="1"/>
                </p:cNvSpPr>
                <p:nvPr/>
              </p:nvSpPr>
              <p:spPr bwMode="auto">
                <a:xfrm>
                  <a:off x="92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94" name="Group 38"/>
              <p:cNvGrpSpPr>
                <a:grpSpLocks/>
              </p:cNvGrpSpPr>
              <p:nvPr/>
            </p:nvGrpSpPr>
            <p:grpSpPr bwMode="auto">
              <a:xfrm>
                <a:off x="1394" y="384"/>
                <a:ext cx="465" cy="960"/>
                <a:chOff x="1394" y="384"/>
                <a:chExt cx="465" cy="960"/>
              </a:xfrm>
            </p:grpSpPr>
            <p:sp>
              <p:nvSpPr>
                <p:cNvPr id="121895" name="Rectangle 39"/>
                <p:cNvSpPr>
                  <a:spLocks noChangeArrowheads="1"/>
                </p:cNvSpPr>
                <p:nvPr/>
              </p:nvSpPr>
              <p:spPr bwMode="auto">
                <a:xfrm>
                  <a:off x="143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0.0546</a:t>
                  </a:r>
                </a:p>
                <a:p>
                  <a:pPr algn="ctr"/>
                  <a:r>
                    <a:rPr kumimoji="1" lang="en-US" altLang="zh-CN" sz="2000" b="1">
                      <a:ea typeface="宋体" pitchFamily="2" charset="-122"/>
                    </a:rPr>
                    <a:t>0.0536</a:t>
                  </a:r>
                </a:p>
                <a:p>
                  <a:pPr algn="ctr"/>
                  <a:r>
                    <a:rPr kumimoji="1" lang="en-US" altLang="zh-CN" sz="2000" b="1">
                      <a:ea typeface="宋体" pitchFamily="2" charset="-122"/>
                    </a:rPr>
                    <a:t>0.0422</a:t>
                  </a:r>
                </a:p>
                <a:p>
                  <a:pPr algn="ctr"/>
                  <a:r>
                    <a:rPr kumimoji="1" lang="en-US" altLang="zh-CN" sz="2000" b="1">
                      <a:ea typeface="宋体" pitchFamily="2" charset="-122"/>
                    </a:rPr>
                    <a:t>0.0361</a:t>
                  </a:r>
                </a:p>
                <a:p>
                  <a:pPr algn="ctr"/>
                  <a:r>
                    <a:rPr kumimoji="1" lang="en-US" altLang="zh-CN" sz="2000" b="1">
                      <a:ea typeface="宋体" pitchFamily="2" charset="-122"/>
                    </a:rPr>
                    <a:t>0.0345</a:t>
                  </a:r>
                </a:p>
                <a:p>
                  <a:pPr algn="ctr"/>
                  <a:r>
                    <a:rPr kumimoji="1" lang="en-US" altLang="zh-CN" sz="2000" b="1">
                      <a:ea typeface="宋体" pitchFamily="2" charset="-122"/>
                    </a:rPr>
                    <a:t>0.0255</a:t>
                  </a:r>
                </a:p>
                <a:p>
                  <a:pPr algn="ctr"/>
                  <a:r>
                    <a:rPr kumimoji="1" lang="en-US" altLang="zh-CN" sz="2000" b="1">
                      <a:ea typeface="宋体" pitchFamily="2" charset="-122"/>
                    </a:rPr>
                    <a:t>0.0236 </a:t>
                  </a:r>
                </a:p>
              </p:txBody>
            </p:sp>
            <p:sp>
              <p:nvSpPr>
                <p:cNvPr id="121896" name="Rectangle 40"/>
                <p:cNvSpPr>
                  <a:spLocks noChangeArrowheads="1"/>
                </p:cNvSpPr>
                <p:nvPr/>
              </p:nvSpPr>
              <p:spPr bwMode="auto">
                <a:xfrm>
                  <a:off x="139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897" name="Group 41"/>
              <p:cNvGrpSpPr>
                <a:grpSpLocks/>
              </p:cNvGrpSpPr>
              <p:nvPr/>
            </p:nvGrpSpPr>
            <p:grpSpPr bwMode="auto">
              <a:xfrm>
                <a:off x="1859" y="384"/>
                <a:ext cx="465" cy="960"/>
                <a:chOff x="1859" y="384"/>
                <a:chExt cx="465" cy="960"/>
              </a:xfrm>
            </p:grpSpPr>
            <p:sp>
              <p:nvSpPr>
                <p:cNvPr id="121898" name="Rectangle 42"/>
                <p:cNvSpPr>
                  <a:spLocks noChangeArrowheads="1"/>
                </p:cNvSpPr>
                <p:nvPr/>
              </p:nvSpPr>
              <p:spPr bwMode="auto">
                <a:xfrm>
                  <a:off x="190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O</a:t>
                  </a:r>
                </a:p>
                <a:p>
                  <a:pPr algn="ctr"/>
                  <a:r>
                    <a:rPr kumimoji="1" lang="en-US" altLang="zh-CN" sz="2000" b="1">
                      <a:ea typeface="宋体" pitchFamily="2" charset="-122"/>
                    </a:rPr>
                    <a:t>M</a:t>
                  </a:r>
                </a:p>
                <a:p>
                  <a:pPr algn="ctr"/>
                  <a:r>
                    <a:rPr kumimoji="1" lang="en-US" altLang="zh-CN" sz="2000" b="1">
                      <a:ea typeface="宋体" pitchFamily="2" charset="-122"/>
                    </a:rPr>
                    <a:t>B</a:t>
                  </a:r>
                </a:p>
                <a:p>
                  <a:pPr algn="ctr"/>
                  <a:r>
                    <a:rPr kumimoji="1" lang="en-US" altLang="zh-CN" sz="2000" b="1">
                      <a:ea typeface="宋体" pitchFamily="2" charset="-122"/>
                    </a:rPr>
                    <a:t>W</a:t>
                  </a:r>
                </a:p>
                <a:p>
                  <a:pPr algn="ctr"/>
                  <a:r>
                    <a:rPr kumimoji="1" lang="en-US" altLang="zh-CN" sz="2000" b="1">
                      <a:ea typeface="宋体" pitchFamily="2" charset="-122"/>
                    </a:rPr>
                    <a:t>Z</a:t>
                  </a:r>
                </a:p>
                <a:p>
                  <a:pPr algn="ctr"/>
                  <a:r>
                    <a:rPr kumimoji="1" lang="en-US" altLang="zh-CN" sz="2000" b="1">
                      <a:ea typeface="宋体" pitchFamily="2" charset="-122"/>
                    </a:rPr>
                    <a:t>V</a:t>
                  </a:r>
                </a:p>
                <a:p>
                  <a:pPr algn="ctr"/>
                  <a:r>
                    <a:rPr kumimoji="1" lang="en-US" altLang="zh-CN" sz="2000" b="1">
                      <a:ea typeface="宋体" pitchFamily="2" charset="-122"/>
                    </a:rPr>
                    <a:t>F </a:t>
                  </a:r>
                </a:p>
              </p:txBody>
            </p:sp>
            <p:sp>
              <p:nvSpPr>
                <p:cNvPr id="121899" name="Rectangle 43"/>
                <p:cNvSpPr>
                  <a:spLocks noChangeArrowheads="1"/>
                </p:cNvSpPr>
                <p:nvPr/>
              </p:nvSpPr>
              <p:spPr bwMode="auto">
                <a:xfrm>
                  <a:off x="185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900" name="Group 44"/>
              <p:cNvGrpSpPr>
                <a:grpSpLocks/>
              </p:cNvGrpSpPr>
              <p:nvPr/>
            </p:nvGrpSpPr>
            <p:grpSpPr bwMode="auto">
              <a:xfrm>
                <a:off x="2324" y="384"/>
                <a:ext cx="465" cy="960"/>
                <a:chOff x="2324" y="384"/>
                <a:chExt cx="465" cy="960"/>
              </a:xfrm>
            </p:grpSpPr>
            <p:sp>
              <p:nvSpPr>
                <p:cNvPr id="121901" name="Rectangle 45"/>
                <p:cNvSpPr>
                  <a:spLocks noChangeArrowheads="1"/>
                </p:cNvSpPr>
                <p:nvPr/>
              </p:nvSpPr>
              <p:spPr bwMode="auto">
                <a:xfrm>
                  <a:off x="236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0.0211</a:t>
                  </a:r>
                </a:p>
                <a:p>
                  <a:pPr algn="ctr"/>
                  <a:r>
                    <a:rPr kumimoji="1" lang="en-US" altLang="zh-CN" sz="2000" b="1">
                      <a:ea typeface="宋体" pitchFamily="2" charset="-122"/>
                    </a:rPr>
                    <a:t>0.0172</a:t>
                  </a:r>
                </a:p>
                <a:p>
                  <a:pPr algn="ctr"/>
                  <a:r>
                    <a:rPr kumimoji="1" lang="en-US" altLang="zh-CN" sz="2000" b="1">
                      <a:ea typeface="宋体" pitchFamily="2" charset="-122"/>
                    </a:rPr>
                    <a:t>0.0138</a:t>
                  </a:r>
                </a:p>
                <a:p>
                  <a:pPr algn="ctr"/>
                  <a:r>
                    <a:rPr kumimoji="1" lang="en-US" altLang="zh-CN" sz="2000" b="1">
                      <a:ea typeface="宋体" pitchFamily="2" charset="-122"/>
                    </a:rPr>
                    <a:t>0.0113</a:t>
                  </a:r>
                </a:p>
                <a:p>
                  <a:pPr algn="ctr"/>
                  <a:r>
                    <a:rPr kumimoji="1" lang="en-US" altLang="zh-CN" sz="2000" b="1">
                      <a:ea typeface="宋体" pitchFamily="2" charset="-122"/>
                    </a:rPr>
                    <a:t>0.0092</a:t>
                  </a:r>
                </a:p>
                <a:p>
                  <a:pPr algn="ctr"/>
                  <a:r>
                    <a:rPr kumimoji="1" lang="en-US" altLang="zh-CN" sz="2000" b="1">
                      <a:ea typeface="宋体" pitchFamily="2" charset="-122"/>
                    </a:rPr>
                    <a:t>0.0079</a:t>
                  </a:r>
                </a:p>
                <a:p>
                  <a:pPr algn="ctr"/>
                  <a:r>
                    <a:rPr kumimoji="1" lang="en-US" altLang="zh-CN" sz="2000" b="1">
                      <a:ea typeface="宋体" pitchFamily="2" charset="-122"/>
                    </a:rPr>
                    <a:t>0.0078 </a:t>
                  </a:r>
                </a:p>
              </p:txBody>
            </p:sp>
            <p:sp>
              <p:nvSpPr>
                <p:cNvPr id="121902" name="Rectangle 46"/>
                <p:cNvSpPr>
                  <a:spLocks noChangeArrowheads="1"/>
                </p:cNvSpPr>
                <p:nvPr/>
              </p:nvSpPr>
              <p:spPr bwMode="auto">
                <a:xfrm>
                  <a:off x="232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903" name="Group 47"/>
              <p:cNvGrpSpPr>
                <a:grpSpLocks/>
              </p:cNvGrpSpPr>
              <p:nvPr/>
            </p:nvGrpSpPr>
            <p:grpSpPr bwMode="auto">
              <a:xfrm>
                <a:off x="2789" y="384"/>
                <a:ext cx="465" cy="960"/>
                <a:chOff x="2789" y="384"/>
                <a:chExt cx="465" cy="960"/>
              </a:xfrm>
            </p:grpSpPr>
            <p:sp>
              <p:nvSpPr>
                <p:cNvPr id="121904" name="Rectangle 48"/>
                <p:cNvSpPr>
                  <a:spLocks noChangeArrowheads="1"/>
                </p:cNvSpPr>
                <p:nvPr/>
              </p:nvSpPr>
              <p:spPr bwMode="auto">
                <a:xfrm>
                  <a:off x="283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K</a:t>
                  </a:r>
                </a:p>
                <a:p>
                  <a:pPr algn="ctr"/>
                  <a:r>
                    <a:rPr kumimoji="1" lang="en-US" altLang="zh-CN" sz="2000" b="1">
                      <a:ea typeface="宋体" pitchFamily="2" charset="-122"/>
                    </a:rPr>
                    <a:t>P</a:t>
                  </a:r>
                </a:p>
                <a:p>
                  <a:pPr algn="ctr"/>
                  <a:r>
                    <a:rPr kumimoji="1" lang="en-US" altLang="zh-CN" sz="2000" b="1">
                      <a:ea typeface="宋体" pitchFamily="2" charset="-122"/>
                    </a:rPr>
                    <a:t>J</a:t>
                  </a:r>
                </a:p>
                <a:p>
                  <a:pPr algn="ctr"/>
                  <a:r>
                    <a:rPr kumimoji="1" lang="en-US" altLang="zh-CN" sz="2000" b="1">
                      <a:ea typeface="宋体" pitchFamily="2" charset="-122"/>
                    </a:rPr>
                    <a:t>J</a:t>
                  </a:r>
                </a:p>
                <a:p>
                  <a:pPr algn="ctr"/>
                  <a:r>
                    <a:rPr kumimoji="1" lang="en-US" altLang="zh-CN" sz="2000" b="1">
                      <a:ea typeface="宋体" pitchFamily="2" charset="-122"/>
                    </a:rPr>
                    <a:t>Q</a:t>
                  </a:r>
                </a:p>
                <a:p>
                  <a:pPr algn="ctr"/>
                  <a:r>
                    <a:rPr kumimoji="1" lang="en-US" altLang="zh-CN" sz="2000" b="1">
                      <a:ea typeface="宋体" pitchFamily="2" charset="-122"/>
                    </a:rPr>
                    <a:t>Y </a:t>
                  </a:r>
                </a:p>
              </p:txBody>
            </p:sp>
            <p:sp>
              <p:nvSpPr>
                <p:cNvPr id="121905" name="Rectangle 49"/>
                <p:cNvSpPr>
                  <a:spLocks noChangeArrowheads="1"/>
                </p:cNvSpPr>
                <p:nvPr/>
              </p:nvSpPr>
              <p:spPr bwMode="auto">
                <a:xfrm>
                  <a:off x="278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1906" name="Group 50"/>
              <p:cNvGrpSpPr>
                <a:grpSpLocks/>
              </p:cNvGrpSpPr>
              <p:nvPr/>
            </p:nvGrpSpPr>
            <p:grpSpPr bwMode="auto">
              <a:xfrm>
                <a:off x="3254" y="384"/>
                <a:ext cx="465" cy="960"/>
                <a:chOff x="3254" y="384"/>
                <a:chExt cx="465" cy="960"/>
              </a:xfrm>
            </p:grpSpPr>
            <p:sp>
              <p:nvSpPr>
                <p:cNvPr id="121907" name="Rectangle 51"/>
                <p:cNvSpPr>
                  <a:spLocks noChangeArrowheads="1"/>
                </p:cNvSpPr>
                <p:nvPr/>
              </p:nvSpPr>
              <p:spPr bwMode="auto">
                <a:xfrm>
                  <a:off x="329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ea typeface="宋体" pitchFamily="2" charset="-122"/>
                    </a:rPr>
                    <a:t>0.0071</a:t>
                  </a:r>
                </a:p>
                <a:p>
                  <a:pPr algn="ctr"/>
                  <a:r>
                    <a:rPr kumimoji="1" lang="en-US" altLang="zh-CN" sz="2000" b="1">
                      <a:ea typeface="宋体" pitchFamily="2" charset="-122"/>
                    </a:rPr>
                    <a:t>0.0067</a:t>
                  </a:r>
                </a:p>
                <a:p>
                  <a:pPr algn="ctr"/>
                  <a:r>
                    <a:rPr kumimoji="1" lang="en-US" altLang="zh-CN" sz="2000" b="1">
                      <a:ea typeface="宋体" pitchFamily="2" charset="-122"/>
                    </a:rPr>
                    <a:t>0.0028</a:t>
                  </a:r>
                </a:p>
                <a:p>
                  <a:pPr algn="ctr"/>
                  <a:r>
                    <a:rPr kumimoji="1" lang="en-US" altLang="zh-CN" sz="2000" b="1">
                      <a:ea typeface="宋体" pitchFamily="2" charset="-122"/>
                    </a:rPr>
                    <a:t>0.0008</a:t>
                  </a:r>
                </a:p>
                <a:p>
                  <a:pPr algn="ctr"/>
                  <a:r>
                    <a:rPr kumimoji="1" lang="en-US" altLang="zh-CN" sz="2000" b="1">
                      <a:ea typeface="宋体" pitchFamily="2" charset="-122"/>
                    </a:rPr>
                    <a:t>0.0005</a:t>
                  </a:r>
                </a:p>
                <a:p>
                  <a:pPr algn="ctr"/>
                  <a:r>
                    <a:rPr kumimoji="1" lang="en-US" altLang="zh-CN" sz="2000" b="1">
                      <a:ea typeface="宋体" pitchFamily="2" charset="-122"/>
                    </a:rPr>
                    <a:t>0.0000 </a:t>
                  </a:r>
                </a:p>
              </p:txBody>
            </p:sp>
            <p:sp>
              <p:nvSpPr>
                <p:cNvPr id="121908" name="Rectangle 52"/>
                <p:cNvSpPr>
                  <a:spLocks noChangeArrowheads="1"/>
                </p:cNvSpPr>
                <p:nvPr/>
              </p:nvSpPr>
              <p:spPr bwMode="auto">
                <a:xfrm>
                  <a:off x="325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Sld>
  <p:clrMapOvr>
    <a:masterClrMapping/>
  </p:clrMapOvr>
  <p:transition>
    <p:checke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457200" y="609600"/>
            <a:ext cx="8686800" cy="4705350"/>
            <a:chOff x="288" y="384"/>
            <a:chExt cx="5472" cy="2964"/>
          </a:xfrm>
        </p:grpSpPr>
        <p:sp>
          <p:nvSpPr>
            <p:cNvPr id="122883" name="Rectangle 3"/>
            <p:cNvSpPr>
              <a:spLocks noChangeArrowheads="1"/>
            </p:cNvSpPr>
            <p:nvPr/>
          </p:nvSpPr>
          <p:spPr bwMode="auto">
            <a:xfrm>
              <a:off x="288" y="384"/>
              <a:ext cx="48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a:t>表</a:t>
              </a:r>
              <a:r>
                <a:rPr lang="en-US" altLang="zh-CN" sz="2800" b="1"/>
                <a:t>11-4</a:t>
              </a:r>
              <a:r>
                <a:rPr lang="zh-CN" altLang="en-US" sz="2800" b="1"/>
                <a:t>（俄语） </a:t>
              </a:r>
            </a:p>
          </p:txBody>
        </p:sp>
        <p:grpSp>
          <p:nvGrpSpPr>
            <p:cNvPr id="122884" name="Group 4"/>
            <p:cNvGrpSpPr>
              <a:grpSpLocks/>
            </p:cNvGrpSpPr>
            <p:nvPr/>
          </p:nvGrpSpPr>
          <p:grpSpPr bwMode="auto">
            <a:xfrm>
              <a:off x="296" y="864"/>
              <a:ext cx="5464" cy="2484"/>
              <a:chOff x="0" y="0"/>
              <a:chExt cx="3719" cy="1344"/>
            </a:xfrm>
          </p:grpSpPr>
          <p:grpSp>
            <p:nvGrpSpPr>
              <p:cNvPr id="122885" name="Group 5"/>
              <p:cNvGrpSpPr>
                <a:grpSpLocks/>
              </p:cNvGrpSpPr>
              <p:nvPr/>
            </p:nvGrpSpPr>
            <p:grpSpPr bwMode="auto">
              <a:xfrm>
                <a:off x="0" y="0"/>
                <a:ext cx="464" cy="384"/>
                <a:chOff x="0" y="0"/>
                <a:chExt cx="464" cy="384"/>
              </a:xfrm>
            </p:grpSpPr>
            <p:sp>
              <p:nvSpPr>
                <p:cNvPr id="122886" name="Rectangle 6"/>
                <p:cNvSpPr>
                  <a:spLocks noChangeArrowheads="1"/>
                </p:cNvSpPr>
                <p:nvPr/>
              </p:nvSpPr>
              <p:spPr bwMode="auto">
                <a:xfrm>
                  <a:off x="43" y="0"/>
                  <a:ext cx="37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2800" b="1"/>
                    <a:t>符号</a:t>
                  </a:r>
                </a:p>
              </p:txBody>
            </p:sp>
            <p:sp>
              <p:nvSpPr>
                <p:cNvPr id="122887" name="Rectangle 7"/>
                <p:cNvSpPr>
                  <a:spLocks noChangeArrowheads="1"/>
                </p:cNvSpPr>
                <p:nvPr/>
              </p:nvSpPr>
              <p:spPr bwMode="auto">
                <a:xfrm>
                  <a:off x="0" y="0"/>
                  <a:ext cx="4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888" name="Group 8"/>
              <p:cNvGrpSpPr>
                <a:grpSpLocks/>
              </p:cNvGrpSpPr>
              <p:nvPr/>
            </p:nvGrpSpPr>
            <p:grpSpPr bwMode="auto">
              <a:xfrm>
                <a:off x="464" y="0"/>
                <a:ext cx="465" cy="384"/>
                <a:chOff x="464" y="0"/>
                <a:chExt cx="465" cy="384"/>
              </a:xfrm>
            </p:grpSpPr>
            <p:sp>
              <p:nvSpPr>
                <p:cNvPr id="122889" name="Rectangle 9"/>
                <p:cNvSpPr>
                  <a:spLocks noChangeArrowheads="1"/>
                </p:cNvSpPr>
                <p:nvPr/>
              </p:nvSpPr>
              <p:spPr bwMode="auto">
                <a:xfrm>
                  <a:off x="50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1000" baseline="-25000">
                      <a:ea typeface="宋体" pitchFamily="2" charset="-122"/>
                    </a:rPr>
                    <a:t>i</a:t>
                  </a:r>
                  <a:endParaRPr lang="en-US" altLang="zh-CN" sz="1000">
                    <a:ea typeface="宋体" pitchFamily="2" charset="-122"/>
                  </a:endParaRPr>
                </a:p>
                <a:p>
                  <a:pPr algn="ctr" eaLnBrk="0" hangingPunct="0"/>
                  <a:r>
                    <a:rPr lang="en-US" altLang="zh-CN" sz="2800" b="1">
                      <a:ea typeface="宋体" pitchFamily="2" charset="-122"/>
                    </a:rPr>
                    <a:t>Pi</a:t>
                  </a:r>
                </a:p>
              </p:txBody>
            </p:sp>
            <p:sp>
              <p:nvSpPr>
                <p:cNvPr id="122890" name="Rectangle 10"/>
                <p:cNvSpPr>
                  <a:spLocks noChangeArrowheads="1"/>
                </p:cNvSpPr>
                <p:nvPr/>
              </p:nvSpPr>
              <p:spPr bwMode="auto">
                <a:xfrm>
                  <a:off x="46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891" name="Group 11"/>
              <p:cNvGrpSpPr>
                <a:grpSpLocks/>
              </p:cNvGrpSpPr>
              <p:nvPr/>
            </p:nvGrpSpPr>
            <p:grpSpPr bwMode="auto">
              <a:xfrm>
                <a:off x="929" y="0"/>
                <a:ext cx="465" cy="384"/>
                <a:chOff x="929" y="0"/>
                <a:chExt cx="465" cy="384"/>
              </a:xfrm>
            </p:grpSpPr>
            <p:sp>
              <p:nvSpPr>
                <p:cNvPr id="122892" name="Rectangle 12"/>
                <p:cNvSpPr>
                  <a:spLocks noChangeArrowheads="1"/>
                </p:cNvSpPr>
                <p:nvPr/>
              </p:nvSpPr>
              <p:spPr bwMode="auto">
                <a:xfrm>
                  <a:off x="97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800" b="1"/>
                    <a:t>符号</a:t>
                  </a:r>
                </a:p>
              </p:txBody>
            </p:sp>
            <p:sp>
              <p:nvSpPr>
                <p:cNvPr id="122893" name="Rectangle 13"/>
                <p:cNvSpPr>
                  <a:spLocks noChangeArrowheads="1"/>
                </p:cNvSpPr>
                <p:nvPr/>
              </p:nvSpPr>
              <p:spPr bwMode="auto">
                <a:xfrm>
                  <a:off x="92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894" name="Group 14"/>
              <p:cNvGrpSpPr>
                <a:grpSpLocks/>
              </p:cNvGrpSpPr>
              <p:nvPr/>
            </p:nvGrpSpPr>
            <p:grpSpPr bwMode="auto">
              <a:xfrm>
                <a:off x="1394" y="0"/>
                <a:ext cx="465" cy="384"/>
                <a:chOff x="1394" y="0"/>
                <a:chExt cx="465" cy="384"/>
              </a:xfrm>
            </p:grpSpPr>
            <p:sp>
              <p:nvSpPr>
                <p:cNvPr id="122895" name="Rectangle 15"/>
                <p:cNvSpPr>
                  <a:spLocks noChangeArrowheads="1"/>
                </p:cNvSpPr>
                <p:nvPr/>
              </p:nvSpPr>
              <p:spPr bwMode="auto">
                <a:xfrm>
                  <a:off x="143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1000" baseline="-25000">
                      <a:ea typeface="宋体" pitchFamily="2" charset="-122"/>
                    </a:rPr>
                    <a:t>i</a:t>
                  </a:r>
                  <a:endParaRPr lang="en-US" altLang="zh-CN" sz="1000">
                    <a:ea typeface="宋体" pitchFamily="2" charset="-122"/>
                  </a:endParaRPr>
                </a:p>
                <a:p>
                  <a:pPr algn="ctr" eaLnBrk="0" hangingPunct="0"/>
                  <a:r>
                    <a:rPr lang="en-US" altLang="zh-CN" sz="2800" b="1">
                      <a:ea typeface="宋体" pitchFamily="2" charset="-122"/>
                    </a:rPr>
                    <a:t>Pi</a:t>
                  </a:r>
                </a:p>
              </p:txBody>
            </p:sp>
            <p:sp>
              <p:nvSpPr>
                <p:cNvPr id="122896" name="Rectangle 16"/>
                <p:cNvSpPr>
                  <a:spLocks noChangeArrowheads="1"/>
                </p:cNvSpPr>
                <p:nvPr/>
              </p:nvSpPr>
              <p:spPr bwMode="auto">
                <a:xfrm>
                  <a:off x="139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897" name="Group 17"/>
              <p:cNvGrpSpPr>
                <a:grpSpLocks/>
              </p:cNvGrpSpPr>
              <p:nvPr/>
            </p:nvGrpSpPr>
            <p:grpSpPr bwMode="auto">
              <a:xfrm>
                <a:off x="1859" y="0"/>
                <a:ext cx="465" cy="384"/>
                <a:chOff x="1859" y="0"/>
                <a:chExt cx="465" cy="384"/>
              </a:xfrm>
            </p:grpSpPr>
            <p:sp>
              <p:nvSpPr>
                <p:cNvPr id="122898" name="Rectangle 18"/>
                <p:cNvSpPr>
                  <a:spLocks noChangeArrowheads="1"/>
                </p:cNvSpPr>
                <p:nvPr/>
              </p:nvSpPr>
              <p:spPr bwMode="auto">
                <a:xfrm>
                  <a:off x="190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2800" b="1"/>
                    <a:t>符号</a:t>
                  </a:r>
                </a:p>
              </p:txBody>
            </p:sp>
            <p:sp>
              <p:nvSpPr>
                <p:cNvPr id="122899" name="Rectangle 19"/>
                <p:cNvSpPr>
                  <a:spLocks noChangeArrowheads="1"/>
                </p:cNvSpPr>
                <p:nvPr/>
              </p:nvSpPr>
              <p:spPr bwMode="auto">
                <a:xfrm>
                  <a:off x="185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00" name="Group 20"/>
              <p:cNvGrpSpPr>
                <a:grpSpLocks/>
              </p:cNvGrpSpPr>
              <p:nvPr/>
            </p:nvGrpSpPr>
            <p:grpSpPr bwMode="auto">
              <a:xfrm>
                <a:off x="2324" y="0"/>
                <a:ext cx="465" cy="384"/>
                <a:chOff x="2324" y="0"/>
                <a:chExt cx="465" cy="384"/>
              </a:xfrm>
            </p:grpSpPr>
            <p:sp>
              <p:nvSpPr>
                <p:cNvPr id="122901" name="Rectangle 21"/>
                <p:cNvSpPr>
                  <a:spLocks noChangeArrowheads="1"/>
                </p:cNvSpPr>
                <p:nvPr/>
              </p:nvSpPr>
              <p:spPr bwMode="auto">
                <a:xfrm>
                  <a:off x="236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lang="en-US" altLang="zh-CN" sz="2800" b="1">
                    <a:ea typeface="宋体" pitchFamily="2" charset="-122"/>
                  </a:endParaRPr>
                </a:p>
                <a:p>
                  <a:pPr algn="ctr" eaLnBrk="0" hangingPunct="0"/>
                  <a:r>
                    <a:rPr lang="en-US" altLang="zh-CN" sz="2800" b="1">
                      <a:ea typeface="宋体" pitchFamily="2" charset="-122"/>
                    </a:rPr>
                    <a:t>Pi</a:t>
                  </a:r>
                </a:p>
              </p:txBody>
            </p:sp>
            <p:sp>
              <p:nvSpPr>
                <p:cNvPr id="122902" name="Rectangle 22"/>
                <p:cNvSpPr>
                  <a:spLocks noChangeArrowheads="1"/>
                </p:cNvSpPr>
                <p:nvPr/>
              </p:nvSpPr>
              <p:spPr bwMode="auto">
                <a:xfrm>
                  <a:off x="232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03" name="Group 23"/>
              <p:cNvGrpSpPr>
                <a:grpSpLocks/>
              </p:cNvGrpSpPr>
              <p:nvPr/>
            </p:nvGrpSpPr>
            <p:grpSpPr bwMode="auto">
              <a:xfrm>
                <a:off x="2789" y="0"/>
                <a:ext cx="465" cy="384"/>
                <a:chOff x="2789" y="0"/>
                <a:chExt cx="465" cy="384"/>
              </a:xfrm>
            </p:grpSpPr>
            <p:sp>
              <p:nvSpPr>
                <p:cNvPr id="122904" name="Rectangle 24"/>
                <p:cNvSpPr>
                  <a:spLocks noChangeArrowheads="1"/>
                </p:cNvSpPr>
                <p:nvPr/>
              </p:nvSpPr>
              <p:spPr bwMode="auto">
                <a:xfrm>
                  <a:off x="2832"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2800" b="1"/>
                    <a:t>符号</a:t>
                  </a:r>
                </a:p>
              </p:txBody>
            </p:sp>
            <p:sp>
              <p:nvSpPr>
                <p:cNvPr id="122905" name="Rectangle 25"/>
                <p:cNvSpPr>
                  <a:spLocks noChangeArrowheads="1"/>
                </p:cNvSpPr>
                <p:nvPr/>
              </p:nvSpPr>
              <p:spPr bwMode="auto">
                <a:xfrm>
                  <a:off x="2789"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06" name="Group 26"/>
              <p:cNvGrpSpPr>
                <a:grpSpLocks/>
              </p:cNvGrpSpPr>
              <p:nvPr/>
            </p:nvGrpSpPr>
            <p:grpSpPr bwMode="auto">
              <a:xfrm>
                <a:off x="3254" y="0"/>
                <a:ext cx="465" cy="384"/>
                <a:chOff x="3254" y="0"/>
                <a:chExt cx="465" cy="384"/>
              </a:xfrm>
            </p:grpSpPr>
            <p:sp>
              <p:nvSpPr>
                <p:cNvPr id="122907" name="Rectangle 27"/>
                <p:cNvSpPr>
                  <a:spLocks noChangeArrowheads="1"/>
                </p:cNvSpPr>
                <p:nvPr/>
              </p:nvSpPr>
              <p:spPr bwMode="auto">
                <a:xfrm>
                  <a:off x="3297" y="0"/>
                  <a:ext cx="3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lang="en-US" altLang="zh-CN" sz="2800" b="1">
                    <a:ea typeface="宋体" pitchFamily="2" charset="-122"/>
                  </a:endParaRPr>
                </a:p>
                <a:p>
                  <a:pPr algn="ctr" eaLnBrk="0" hangingPunct="0"/>
                  <a:r>
                    <a:rPr lang="en-US" altLang="zh-CN" sz="2800" b="1">
                      <a:ea typeface="宋体" pitchFamily="2" charset="-122"/>
                    </a:rPr>
                    <a:t>Pi</a:t>
                  </a:r>
                </a:p>
              </p:txBody>
            </p:sp>
            <p:sp>
              <p:nvSpPr>
                <p:cNvPr id="122908" name="Rectangle 28"/>
                <p:cNvSpPr>
                  <a:spLocks noChangeArrowheads="1"/>
                </p:cNvSpPr>
                <p:nvPr/>
              </p:nvSpPr>
              <p:spPr bwMode="auto">
                <a:xfrm>
                  <a:off x="3254" y="0"/>
                  <a:ext cx="4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09" name="Group 29"/>
              <p:cNvGrpSpPr>
                <a:grpSpLocks/>
              </p:cNvGrpSpPr>
              <p:nvPr/>
            </p:nvGrpSpPr>
            <p:grpSpPr bwMode="auto">
              <a:xfrm>
                <a:off x="0" y="384"/>
                <a:ext cx="464" cy="960"/>
                <a:chOff x="0" y="384"/>
                <a:chExt cx="464" cy="960"/>
              </a:xfrm>
            </p:grpSpPr>
            <p:sp>
              <p:nvSpPr>
                <p:cNvPr id="122910" name="Rectangle 30"/>
                <p:cNvSpPr>
                  <a:spLocks noChangeArrowheads="1"/>
                </p:cNvSpPr>
                <p:nvPr/>
              </p:nvSpPr>
              <p:spPr bwMode="auto">
                <a:xfrm>
                  <a:off x="43" y="384"/>
                  <a:ext cx="37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zh-CN" altLang="en-US" sz="2000" b="1">
                      <a:ea typeface="宋体" pitchFamily="2" charset="-122"/>
                    </a:rPr>
                    <a:t>空格</a:t>
                  </a:r>
                </a:p>
                <a:p>
                  <a:pPr algn="ctr" eaLnBrk="0" hangingPunct="0"/>
                  <a:r>
                    <a:rPr lang="es-ES_tradnl" altLang="zh-CN" sz="2000" b="1">
                      <a:ea typeface="宋体" pitchFamily="2" charset="-122"/>
                    </a:rPr>
                    <a:t>O</a:t>
                  </a:r>
                  <a:endParaRPr lang="en-US" altLang="zh-CN" sz="2000" b="1">
                    <a:ea typeface="宋体" pitchFamily="2" charset="-122"/>
                  </a:endParaRPr>
                </a:p>
                <a:p>
                  <a:pPr algn="ctr" eaLnBrk="0" hangingPunct="0"/>
                  <a:r>
                    <a:rPr lang="es-ES_tradnl" altLang="zh-CN" sz="2000" b="1">
                      <a:ea typeface="宋体" pitchFamily="2" charset="-122"/>
                    </a:rPr>
                    <a:t>E  </a:t>
                  </a:r>
                  <a:r>
                    <a:rPr lang="en-US" altLang="zh-CN" sz="2000" b="1">
                      <a:ea typeface="宋体" pitchFamily="2" charset="-122"/>
                    </a:rPr>
                    <a:t>Ё</a:t>
                  </a:r>
                </a:p>
                <a:p>
                  <a:pPr algn="ctr" eaLnBrk="0" hangingPunct="0"/>
                  <a:r>
                    <a:rPr lang="es-ES_tradnl" altLang="zh-CN" sz="2000" b="1">
                      <a:ea typeface="宋体" pitchFamily="2" charset="-122"/>
                    </a:rPr>
                    <a:t>A</a:t>
                  </a:r>
                  <a:endParaRPr lang="en-US" altLang="zh-CN" sz="2000" b="1">
                    <a:ea typeface="宋体" pitchFamily="2" charset="-122"/>
                  </a:endParaRPr>
                </a:p>
                <a:p>
                  <a:pPr algn="ctr" eaLnBrk="0" hangingPunct="0"/>
                  <a:r>
                    <a:rPr lang="en-US" altLang="zh-CN" sz="2000" b="1">
                      <a:ea typeface="宋体" pitchFamily="2" charset="-122"/>
                    </a:rPr>
                    <a:t>И</a:t>
                  </a:r>
                </a:p>
                <a:p>
                  <a:pPr algn="ctr" eaLnBrk="0" hangingPunct="0"/>
                  <a:r>
                    <a:rPr lang="es-ES_tradnl" altLang="zh-CN" sz="2000" b="1">
                      <a:ea typeface="宋体" pitchFamily="2" charset="-122"/>
                    </a:rPr>
                    <a:t>T</a:t>
                  </a:r>
                  <a:endParaRPr lang="en-US" altLang="zh-CN" sz="2000" b="1">
                    <a:ea typeface="宋体" pitchFamily="2" charset="-122"/>
                  </a:endParaRPr>
                </a:p>
                <a:p>
                  <a:pPr algn="ctr" eaLnBrk="0" hangingPunct="0"/>
                  <a:r>
                    <a:rPr lang="es-ES_tradnl" altLang="zh-CN" sz="2000" b="1">
                      <a:ea typeface="宋体" pitchFamily="2" charset="-122"/>
                    </a:rPr>
                    <a:t>H</a:t>
                  </a:r>
                  <a:endParaRPr lang="en-US" altLang="zh-CN" sz="2000" b="1">
                    <a:ea typeface="宋体" pitchFamily="2" charset="-122"/>
                  </a:endParaRPr>
                </a:p>
                <a:p>
                  <a:pPr algn="ctr" eaLnBrk="0" hangingPunct="0"/>
                  <a:r>
                    <a:rPr lang="es-ES_tradnl" altLang="zh-CN" sz="2000" b="1">
                      <a:ea typeface="宋体" pitchFamily="2" charset="-122"/>
                    </a:rPr>
                    <a:t>C</a:t>
                  </a:r>
                  <a:r>
                    <a:rPr lang="en-US" altLang="zh-CN" sz="2000" b="1"/>
                    <a:t> </a:t>
                  </a:r>
                </a:p>
              </p:txBody>
            </p:sp>
            <p:sp>
              <p:nvSpPr>
                <p:cNvPr id="122911" name="Rectangle 31"/>
                <p:cNvSpPr>
                  <a:spLocks noChangeArrowheads="1"/>
                </p:cNvSpPr>
                <p:nvPr/>
              </p:nvSpPr>
              <p:spPr bwMode="auto">
                <a:xfrm>
                  <a:off x="0" y="384"/>
                  <a:ext cx="464"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12" name="Group 32"/>
              <p:cNvGrpSpPr>
                <a:grpSpLocks/>
              </p:cNvGrpSpPr>
              <p:nvPr/>
            </p:nvGrpSpPr>
            <p:grpSpPr bwMode="auto">
              <a:xfrm>
                <a:off x="464" y="384"/>
                <a:ext cx="465" cy="960"/>
                <a:chOff x="464" y="384"/>
                <a:chExt cx="465" cy="960"/>
              </a:xfrm>
            </p:grpSpPr>
            <p:sp>
              <p:nvSpPr>
                <p:cNvPr id="122913" name="Rectangle 33"/>
                <p:cNvSpPr>
                  <a:spLocks noChangeArrowheads="1"/>
                </p:cNvSpPr>
                <p:nvPr/>
              </p:nvSpPr>
              <p:spPr bwMode="auto">
                <a:xfrm>
                  <a:off x="50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0.175</a:t>
                  </a:r>
                </a:p>
                <a:p>
                  <a:pPr algn="ctr" eaLnBrk="0" hangingPunct="0"/>
                  <a:r>
                    <a:rPr lang="en-US" altLang="zh-CN" sz="2000" b="1">
                      <a:ea typeface="宋体" pitchFamily="2" charset="-122"/>
                    </a:rPr>
                    <a:t>0.090</a:t>
                  </a:r>
                </a:p>
                <a:p>
                  <a:pPr algn="ctr" eaLnBrk="0" hangingPunct="0"/>
                  <a:r>
                    <a:rPr lang="en-US" altLang="zh-CN" sz="2000" b="1">
                      <a:ea typeface="宋体" pitchFamily="2" charset="-122"/>
                    </a:rPr>
                    <a:t>0.072</a:t>
                  </a:r>
                </a:p>
                <a:p>
                  <a:pPr algn="ctr" eaLnBrk="0" hangingPunct="0"/>
                  <a:r>
                    <a:rPr lang="en-US" altLang="zh-CN" sz="2000" b="1">
                      <a:ea typeface="宋体" pitchFamily="2" charset="-122"/>
                    </a:rPr>
                    <a:t>0.062</a:t>
                  </a:r>
                </a:p>
                <a:p>
                  <a:pPr algn="ctr" eaLnBrk="0" hangingPunct="0"/>
                  <a:r>
                    <a:rPr lang="en-US" altLang="zh-CN" sz="2000" b="1">
                      <a:ea typeface="宋体" pitchFamily="2" charset="-122"/>
                    </a:rPr>
                    <a:t>0.062</a:t>
                  </a:r>
                </a:p>
                <a:p>
                  <a:pPr algn="ctr" eaLnBrk="0" hangingPunct="0"/>
                  <a:r>
                    <a:rPr lang="en-US" altLang="zh-CN" sz="2000" b="1">
                      <a:ea typeface="宋体" pitchFamily="2" charset="-122"/>
                    </a:rPr>
                    <a:t>0.053</a:t>
                  </a:r>
                </a:p>
                <a:p>
                  <a:pPr algn="ctr" eaLnBrk="0" hangingPunct="0"/>
                  <a:r>
                    <a:rPr lang="en-US" altLang="zh-CN" sz="2000" b="1">
                      <a:ea typeface="宋体" pitchFamily="2" charset="-122"/>
                    </a:rPr>
                    <a:t>0.053</a:t>
                  </a:r>
                </a:p>
                <a:p>
                  <a:pPr algn="ctr" eaLnBrk="0" hangingPunct="0"/>
                  <a:r>
                    <a:rPr lang="en-US" altLang="zh-CN" sz="2000" b="1">
                      <a:ea typeface="宋体" pitchFamily="2" charset="-122"/>
                    </a:rPr>
                    <a:t>0.045 </a:t>
                  </a:r>
                </a:p>
              </p:txBody>
            </p:sp>
            <p:sp>
              <p:nvSpPr>
                <p:cNvPr id="122914" name="Rectangle 34"/>
                <p:cNvSpPr>
                  <a:spLocks noChangeArrowheads="1"/>
                </p:cNvSpPr>
                <p:nvPr/>
              </p:nvSpPr>
              <p:spPr bwMode="auto">
                <a:xfrm>
                  <a:off x="46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15" name="Group 35"/>
              <p:cNvGrpSpPr>
                <a:grpSpLocks/>
              </p:cNvGrpSpPr>
              <p:nvPr/>
            </p:nvGrpSpPr>
            <p:grpSpPr bwMode="auto">
              <a:xfrm>
                <a:off x="929" y="384"/>
                <a:ext cx="465" cy="960"/>
                <a:chOff x="929" y="384"/>
                <a:chExt cx="465" cy="960"/>
              </a:xfrm>
            </p:grpSpPr>
            <p:sp>
              <p:nvSpPr>
                <p:cNvPr id="122916" name="Rectangle 36"/>
                <p:cNvSpPr>
                  <a:spLocks noChangeArrowheads="1"/>
                </p:cNvSpPr>
                <p:nvPr/>
              </p:nvSpPr>
              <p:spPr bwMode="auto">
                <a:xfrm>
                  <a:off x="97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P</a:t>
                  </a:r>
                </a:p>
                <a:p>
                  <a:pPr algn="ctr" eaLnBrk="0" hangingPunct="0"/>
                  <a:r>
                    <a:rPr lang="en-US" altLang="zh-CN" sz="2000" b="1">
                      <a:ea typeface="宋体" pitchFamily="2" charset="-122"/>
                    </a:rPr>
                    <a:t>B</a:t>
                  </a:r>
                </a:p>
                <a:p>
                  <a:pPr algn="ctr" eaLnBrk="0" hangingPunct="0"/>
                  <a:r>
                    <a:rPr lang="en-US" altLang="zh-CN" sz="2000" b="1">
                      <a:ea typeface="宋体" pitchFamily="2" charset="-122"/>
                    </a:rPr>
                    <a:t>Л</a:t>
                  </a:r>
                </a:p>
                <a:p>
                  <a:pPr algn="ctr" eaLnBrk="0" hangingPunct="0"/>
                  <a:r>
                    <a:rPr lang="en-US" altLang="zh-CN" sz="2000" b="1">
                      <a:ea typeface="宋体" pitchFamily="2" charset="-122"/>
                    </a:rPr>
                    <a:t>К</a:t>
                  </a:r>
                </a:p>
                <a:p>
                  <a:pPr algn="ctr" eaLnBrk="0" hangingPunct="0"/>
                  <a:r>
                    <a:rPr lang="en-US" altLang="zh-CN" sz="2000" b="1">
                      <a:ea typeface="宋体" pitchFamily="2" charset="-122"/>
                    </a:rPr>
                    <a:t>М</a:t>
                  </a:r>
                </a:p>
                <a:p>
                  <a:pPr algn="ctr" eaLnBrk="0" hangingPunct="0"/>
                  <a:r>
                    <a:rPr lang="en-US" altLang="zh-CN" sz="2000" b="1">
                      <a:ea typeface="宋体" pitchFamily="2" charset="-122"/>
                    </a:rPr>
                    <a:t>Д</a:t>
                  </a:r>
                </a:p>
                <a:p>
                  <a:pPr algn="ctr" eaLnBrk="0" hangingPunct="0"/>
                  <a:r>
                    <a:rPr lang="en-US" altLang="zh-CN" sz="2000" b="1">
                      <a:ea typeface="宋体" pitchFamily="2" charset="-122"/>
                    </a:rPr>
                    <a:t>П</a:t>
                  </a:r>
                </a:p>
                <a:p>
                  <a:pPr algn="ctr" eaLnBrk="0" hangingPunct="0"/>
                  <a:r>
                    <a:rPr lang="en-US" altLang="zh-CN" sz="2000" b="1">
                      <a:latin typeface="宋体" pitchFamily="2" charset="-122"/>
                      <a:ea typeface="宋体" pitchFamily="2" charset="-122"/>
                    </a:rPr>
                    <a:t>у</a:t>
                  </a:r>
                  <a:r>
                    <a:rPr lang="en-US" altLang="zh-CN" sz="2000" b="1">
                      <a:ea typeface="宋体" pitchFamily="2" charset="-122"/>
                    </a:rPr>
                    <a:t> </a:t>
                  </a:r>
                </a:p>
              </p:txBody>
            </p:sp>
            <p:sp>
              <p:nvSpPr>
                <p:cNvPr id="122917" name="Rectangle 37"/>
                <p:cNvSpPr>
                  <a:spLocks noChangeArrowheads="1"/>
                </p:cNvSpPr>
                <p:nvPr/>
              </p:nvSpPr>
              <p:spPr bwMode="auto">
                <a:xfrm>
                  <a:off x="92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18" name="Group 38"/>
              <p:cNvGrpSpPr>
                <a:grpSpLocks/>
              </p:cNvGrpSpPr>
              <p:nvPr/>
            </p:nvGrpSpPr>
            <p:grpSpPr bwMode="auto">
              <a:xfrm>
                <a:off x="1394" y="384"/>
                <a:ext cx="465" cy="960"/>
                <a:chOff x="1394" y="384"/>
                <a:chExt cx="465" cy="960"/>
              </a:xfrm>
            </p:grpSpPr>
            <p:sp>
              <p:nvSpPr>
                <p:cNvPr id="122919" name="Rectangle 39"/>
                <p:cNvSpPr>
                  <a:spLocks noChangeArrowheads="1"/>
                </p:cNvSpPr>
                <p:nvPr/>
              </p:nvSpPr>
              <p:spPr bwMode="auto">
                <a:xfrm>
                  <a:off x="143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0.040</a:t>
                  </a:r>
                </a:p>
                <a:p>
                  <a:pPr algn="ctr" eaLnBrk="0" hangingPunct="0"/>
                  <a:r>
                    <a:rPr lang="en-US" altLang="zh-CN" sz="2000" b="1">
                      <a:ea typeface="宋体" pitchFamily="2" charset="-122"/>
                    </a:rPr>
                    <a:t>0.038</a:t>
                  </a:r>
                </a:p>
                <a:p>
                  <a:pPr algn="ctr" eaLnBrk="0" hangingPunct="0"/>
                  <a:r>
                    <a:rPr lang="en-US" altLang="zh-CN" sz="2000" b="1">
                      <a:ea typeface="宋体" pitchFamily="2" charset="-122"/>
                    </a:rPr>
                    <a:t>0.035</a:t>
                  </a:r>
                </a:p>
                <a:p>
                  <a:pPr algn="ctr" eaLnBrk="0" hangingPunct="0"/>
                  <a:r>
                    <a:rPr lang="en-US" altLang="zh-CN" sz="2000" b="1">
                      <a:ea typeface="宋体" pitchFamily="2" charset="-122"/>
                    </a:rPr>
                    <a:t>0.028</a:t>
                  </a:r>
                </a:p>
                <a:p>
                  <a:pPr algn="ctr" eaLnBrk="0" hangingPunct="0"/>
                  <a:r>
                    <a:rPr lang="en-US" altLang="zh-CN" sz="2000" b="1">
                      <a:ea typeface="宋体" pitchFamily="2" charset="-122"/>
                    </a:rPr>
                    <a:t>0.026</a:t>
                  </a:r>
                </a:p>
                <a:p>
                  <a:pPr algn="ctr" eaLnBrk="0" hangingPunct="0"/>
                  <a:r>
                    <a:rPr lang="en-US" altLang="zh-CN" sz="2000" b="1">
                      <a:ea typeface="宋体" pitchFamily="2" charset="-122"/>
                    </a:rPr>
                    <a:t>0.025</a:t>
                  </a:r>
                </a:p>
                <a:p>
                  <a:pPr algn="ctr" eaLnBrk="0" hangingPunct="0"/>
                  <a:r>
                    <a:rPr lang="en-US" altLang="zh-CN" sz="2000" b="1">
                      <a:ea typeface="宋体" pitchFamily="2" charset="-122"/>
                    </a:rPr>
                    <a:t>0.023</a:t>
                  </a:r>
                </a:p>
                <a:p>
                  <a:pPr algn="ctr" eaLnBrk="0" hangingPunct="0"/>
                  <a:r>
                    <a:rPr lang="en-US" altLang="zh-CN" sz="2000" b="1">
                      <a:ea typeface="宋体" pitchFamily="2" charset="-122"/>
                    </a:rPr>
                    <a:t>0.021 </a:t>
                  </a:r>
                </a:p>
              </p:txBody>
            </p:sp>
            <p:sp>
              <p:nvSpPr>
                <p:cNvPr id="122920" name="Rectangle 40"/>
                <p:cNvSpPr>
                  <a:spLocks noChangeArrowheads="1"/>
                </p:cNvSpPr>
                <p:nvPr/>
              </p:nvSpPr>
              <p:spPr bwMode="auto">
                <a:xfrm>
                  <a:off x="139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21" name="Group 41"/>
              <p:cNvGrpSpPr>
                <a:grpSpLocks/>
              </p:cNvGrpSpPr>
              <p:nvPr/>
            </p:nvGrpSpPr>
            <p:grpSpPr bwMode="auto">
              <a:xfrm>
                <a:off x="1859" y="384"/>
                <a:ext cx="465" cy="960"/>
                <a:chOff x="1859" y="384"/>
                <a:chExt cx="465" cy="960"/>
              </a:xfrm>
            </p:grpSpPr>
            <p:sp>
              <p:nvSpPr>
                <p:cNvPr id="122922" name="Rectangle 42"/>
                <p:cNvSpPr>
                  <a:spLocks noChangeArrowheads="1"/>
                </p:cNvSpPr>
                <p:nvPr/>
              </p:nvSpPr>
              <p:spPr bwMode="auto">
                <a:xfrm>
                  <a:off x="190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Я</a:t>
                  </a:r>
                </a:p>
                <a:p>
                  <a:pPr algn="ctr" eaLnBrk="0" hangingPunct="0"/>
                  <a:r>
                    <a:rPr lang="en-US" altLang="zh-CN" sz="2000" b="1">
                      <a:ea typeface="宋体" pitchFamily="2" charset="-122"/>
                    </a:rPr>
                    <a:t>Ы</a:t>
                  </a:r>
                </a:p>
                <a:p>
                  <a:pPr algn="ctr" eaLnBrk="0" hangingPunct="0"/>
                  <a:r>
                    <a:rPr lang="en-US" altLang="zh-CN" sz="2000" b="1">
                      <a:ea typeface="宋体" pitchFamily="2" charset="-122"/>
                    </a:rPr>
                    <a:t>э</a:t>
                  </a:r>
                </a:p>
                <a:p>
                  <a:pPr algn="ctr" eaLnBrk="0" hangingPunct="0"/>
                  <a:r>
                    <a:rPr lang="en-US" altLang="zh-CN" sz="2000" b="1">
                      <a:ea typeface="宋体" pitchFamily="2" charset="-122"/>
                    </a:rPr>
                    <a:t>ъь</a:t>
                  </a:r>
                </a:p>
                <a:p>
                  <a:pPr algn="ctr" eaLnBrk="0" hangingPunct="0"/>
                  <a:r>
                    <a:rPr lang="en-US" altLang="zh-CN" sz="2000" b="1">
                      <a:ea typeface="宋体" pitchFamily="2" charset="-122"/>
                    </a:rPr>
                    <a:t>Б</a:t>
                  </a:r>
                </a:p>
                <a:p>
                  <a:pPr algn="ctr" eaLnBrk="0" hangingPunct="0"/>
                  <a:r>
                    <a:rPr lang="en-US" altLang="zh-CN" sz="2000" b="1">
                      <a:ea typeface="宋体" pitchFamily="2" charset="-122"/>
                    </a:rPr>
                    <a:t>Г</a:t>
                  </a:r>
                </a:p>
                <a:p>
                  <a:pPr algn="ctr" eaLnBrk="0" hangingPunct="0"/>
                  <a:r>
                    <a:rPr lang="en-US" altLang="zh-CN" sz="2000" b="1">
                      <a:ea typeface="宋体" pitchFamily="2" charset="-122"/>
                    </a:rPr>
                    <a:t>Ч</a:t>
                  </a:r>
                </a:p>
                <a:p>
                  <a:pPr algn="ctr" eaLnBrk="0" hangingPunct="0"/>
                  <a:r>
                    <a:rPr lang="en-US" altLang="zh-CN" sz="2000" b="1">
                      <a:latin typeface="宋体" pitchFamily="2" charset="-122"/>
                      <a:ea typeface="宋体" pitchFamily="2" charset="-122"/>
                    </a:rPr>
                    <a:t>й</a:t>
                  </a:r>
                  <a:r>
                    <a:rPr lang="en-US" altLang="zh-CN" sz="2000" b="1">
                      <a:ea typeface="宋体" pitchFamily="2" charset="-122"/>
                    </a:rPr>
                    <a:t> </a:t>
                  </a:r>
                </a:p>
              </p:txBody>
            </p:sp>
            <p:sp>
              <p:nvSpPr>
                <p:cNvPr id="122923" name="Rectangle 43"/>
                <p:cNvSpPr>
                  <a:spLocks noChangeArrowheads="1"/>
                </p:cNvSpPr>
                <p:nvPr/>
              </p:nvSpPr>
              <p:spPr bwMode="auto">
                <a:xfrm>
                  <a:off x="185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24" name="Group 44"/>
              <p:cNvGrpSpPr>
                <a:grpSpLocks/>
              </p:cNvGrpSpPr>
              <p:nvPr/>
            </p:nvGrpSpPr>
            <p:grpSpPr bwMode="auto">
              <a:xfrm>
                <a:off x="2324" y="384"/>
                <a:ext cx="465" cy="960"/>
                <a:chOff x="2324" y="384"/>
                <a:chExt cx="465" cy="960"/>
              </a:xfrm>
            </p:grpSpPr>
            <p:sp>
              <p:nvSpPr>
                <p:cNvPr id="122925" name="Rectangle 45"/>
                <p:cNvSpPr>
                  <a:spLocks noChangeArrowheads="1"/>
                </p:cNvSpPr>
                <p:nvPr/>
              </p:nvSpPr>
              <p:spPr bwMode="auto">
                <a:xfrm>
                  <a:off x="236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0.018</a:t>
                  </a:r>
                </a:p>
                <a:p>
                  <a:pPr algn="ctr" eaLnBrk="0" hangingPunct="0"/>
                  <a:r>
                    <a:rPr lang="en-US" altLang="zh-CN" sz="2000" b="1">
                      <a:ea typeface="宋体" pitchFamily="2" charset="-122"/>
                    </a:rPr>
                    <a:t>0.016</a:t>
                  </a:r>
                </a:p>
                <a:p>
                  <a:pPr algn="ctr" eaLnBrk="0" hangingPunct="0"/>
                  <a:r>
                    <a:rPr lang="en-US" altLang="zh-CN" sz="2000" b="1">
                      <a:ea typeface="宋体" pitchFamily="2" charset="-122"/>
                    </a:rPr>
                    <a:t>0.016</a:t>
                  </a:r>
                </a:p>
                <a:p>
                  <a:pPr algn="ctr" eaLnBrk="0" hangingPunct="0"/>
                  <a:r>
                    <a:rPr lang="en-US" altLang="zh-CN" sz="2000" b="1">
                      <a:ea typeface="宋体" pitchFamily="2" charset="-122"/>
                    </a:rPr>
                    <a:t>0.014</a:t>
                  </a:r>
                </a:p>
                <a:p>
                  <a:pPr algn="ctr" eaLnBrk="0" hangingPunct="0"/>
                  <a:r>
                    <a:rPr lang="en-US" altLang="zh-CN" sz="2000" b="1">
                      <a:ea typeface="宋体" pitchFamily="2" charset="-122"/>
                    </a:rPr>
                    <a:t>0.014</a:t>
                  </a:r>
                </a:p>
                <a:p>
                  <a:pPr algn="ctr" eaLnBrk="0" hangingPunct="0"/>
                  <a:r>
                    <a:rPr lang="en-US" altLang="zh-CN" sz="2000" b="1">
                      <a:ea typeface="宋体" pitchFamily="2" charset="-122"/>
                    </a:rPr>
                    <a:t>0.013</a:t>
                  </a:r>
                </a:p>
                <a:p>
                  <a:pPr algn="ctr" eaLnBrk="0" hangingPunct="0"/>
                  <a:r>
                    <a:rPr lang="en-US" altLang="zh-CN" sz="2000" b="1">
                      <a:ea typeface="宋体" pitchFamily="2" charset="-122"/>
                    </a:rPr>
                    <a:t>0.012</a:t>
                  </a:r>
                </a:p>
                <a:p>
                  <a:pPr algn="ctr" eaLnBrk="0" hangingPunct="0"/>
                  <a:r>
                    <a:rPr lang="en-US" altLang="zh-CN" sz="2000" b="1">
                      <a:ea typeface="宋体" pitchFamily="2" charset="-122"/>
                    </a:rPr>
                    <a:t>0.010 </a:t>
                  </a:r>
                </a:p>
              </p:txBody>
            </p:sp>
            <p:sp>
              <p:nvSpPr>
                <p:cNvPr id="122926" name="Rectangle 46"/>
                <p:cNvSpPr>
                  <a:spLocks noChangeArrowheads="1"/>
                </p:cNvSpPr>
                <p:nvPr/>
              </p:nvSpPr>
              <p:spPr bwMode="auto">
                <a:xfrm>
                  <a:off x="232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27" name="Group 47"/>
              <p:cNvGrpSpPr>
                <a:grpSpLocks/>
              </p:cNvGrpSpPr>
              <p:nvPr/>
            </p:nvGrpSpPr>
            <p:grpSpPr bwMode="auto">
              <a:xfrm>
                <a:off x="2789" y="384"/>
                <a:ext cx="465" cy="960"/>
                <a:chOff x="2789" y="384"/>
                <a:chExt cx="465" cy="960"/>
              </a:xfrm>
            </p:grpSpPr>
            <p:sp>
              <p:nvSpPr>
                <p:cNvPr id="122928" name="Rectangle 48"/>
                <p:cNvSpPr>
                  <a:spLocks noChangeArrowheads="1"/>
                </p:cNvSpPr>
                <p:nvPr/>
              </p:nvSpPr>
              <p:spPr bwMode="auto">
                <a:xfrm>
                  <a:off x="2832"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Х</a:t>
                  </a:r>
                </a:p>
                <a:p>
                  <a:pPr algn="ctr" eaLnBrk="0" hangingPunct="0"/>
                  <a:r>
                    <a:rPr lang="en-US" altLang="zh-CN" sz="2000" b="1">
                      <a:ea typeface="宋体" pitchFamily="2" charset="-122"/>
                    </a:rPr>
                    <a:t>Ж</a:t>
                  </a:r>
                </a:p>
                <a:p>
                  <a:pPr algn="ctr" eaLnBrk="0" hangingPunct="0"/>
                  <a:r>
                    <a:rPr lang="en-US" altLang="zh-CN" sz="2000" b="1">
                      <a:ea typeface="宋体" pitchFamily="2" charset="-122"/>
                    </a:rPr>
                    <a:t>Ю</a:t>
                  </a:r>
                </a:p>
                <a:p>
                  <a:pPr algn="ctr" eaLnBrk="0" hangingPunct="0"/>
                  <a:r>
                    <a:rPr lang="en-US" altLang="zh-CN" sz="2000" b="1">
                      <a:ea typeface="宋体" pitchFamily="2" charset="-122"/>
                    </a:rPr>
                    <a:t>Щ</a:t>
                  </a:r>
                </a:p>
                <a:p>
                  <a:pPr algn="ctr" eaLnBrk="0" hangingPunct="0"/>
                  <a:r>
                    <a:rPr lang="en-US" altLang="zh-CN" sz="2000" b="1">
                      <a:ea typeface="宋体" pitchFamily="2" charset="-122"/>
                    </a:rPr>
                    <a:t>Ц</a:t>
                  </a:r>
                </a:p>
                <a:p>
                  <a:pPr algn="ctr" eaLnBrk="0" hangingPunct="0"/>
                  <a:r>
                    <a:rPr lang="en-US" altLang="zh-CN" sz="2000" b="1">
                      <a:ea typeface="宋体" pitchFamily="2" charset="-122"/>
                    </a:rPr>
                    <a:t>Ш</a:t>
                  </a:r>
                </a:p>
                <a:p>
                  <a:pPr algn="ctr" eaLnBrk="0" hangingPunct="0"/>
                  <a:r>
                    <a:rPr lang="en-US" altLang="zh-CN" sz="2000" b="1">
                      <a:ea typeface="宋体" pitchFamily="2" charset="-122"/>
                    </a:rPr>
                    <a:t>Э</a:t>
                  </a:r>
                </a:p>
                <a:p>
                  <a:pPr algn="ctr" eaLnBrk="0" hangingPunct="0"/>
                  <a:r>
                    <a:rPr lang="en-US" altLang="zh-CN" sz="2000" b="1">
                      <a:latin typeface="宋体" pitchFamily="2" charset="-122"/>
                      <a:ea typeface="宋体" pitchFamily="2" charset="-122"/>
                    </a:rPr>
                    <a:t>Ф</a:t>
                  </a:r>
                  <a:r>
                    <a:rPr lang="en-US" altLang="zh-CN" sz="2000" b="1">
                      <a:ea typeface="宋体" pitchFamily="2" charset="-122"/>
                    </a:rPr>
                    <a:t> </a:t>
                  </a:r>
                </a:p>
              </p:txBody>
            </p:sp>
            <p:sp>
              <p:nvSpPr>
                <p:cNvPr id="122929" name="Rectangle 49"/>
                <p:cNvSpPr>
                  <a:spLocks noChangeArrowheads="1"/>
                </p:cNvSpPr>
                <p:nvPr/>
              </p:nvSpPr>
              <p:spPr bwMode="auto">
                <a:xfrm>
                  <a:off x="2789"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30" name="Group 50"/>
              <p:cNvGrpSpPr>
                <a:grpSpLocks/>
              </p:cNvGrpSpPr>
              <p:nvPr/>
            </p:nvGrpSpPr>
            <p:grpSpPr bwMode="auto">
              <a:xfrm>
                <a:off x="3254" y="384"/>
                <a:ext cx="465" cy="960"/>
                <a:chOff x="3254" y="384"/>
                <a:chExt cx="465" cy="960"/>
              </a:xfrm>
            </p:grpSpPr>
            <p:sp>
              <p:nvSpPr>
                <p:cNvPr id="122931" name="Rectangle 51"/>
                <p:cNvSpPr>
                  <a:spLocks noChangeArrowheads="1"/>
                </p:cNvSpPr>
                <p:nvPr/>
              </p:nvSpPr>
              <p:spPr bwMode="auto">
                <a:xfrm>
                  <a:off x="3297" y="384"/>
                  <a:ext cx="379"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zh-CN" sz="2000" b="1">
                      <a:ea typeface="宋体" pitchFamily="2" charset="-122"/>
                    </a:rPr>
                    <a:t>0.009</a:t>
                  </a:r>
                </a:p>
                <a:p>
                  <a:pPr algn="ctr" eaLnBrk="0" hangingPunct="0"/>
                  <a:r>
                    <a:rPr lang="en-US" altLang="zh-CN" sz="2000" b="1">
                      <a:ea typeface="宋体" pitchFamily="2" charset="-122"/>
                    </a:rPr>
                    <a:t>0.007</a:t>
                  </a:r>
                </a:p>
                <a:p>
                  <a:pPr algn="ctr" eaLnBrk="0" hangingPunct="0"/>
                  <a:r>
                    <a:rPr lang="en-US" altLang="zh-CN" sz="2000" b="1">
                      <a:ea typeface="宋体" pitchFamily="2" charset="-122"/>
                    </a:rPr>
                    <a:t>0.006</a:t>
                  </a:r>
                </a:p>
                <a:p>
                  <a:pPr algn="ctr" eaLnBrk="0" hangingPunct="0"/>
                  <a:r>
                    <a:rPr lang="en-US" altLang="zh-CN" sz="2000" b="1">
                      <a:ea typeface="宋体" pitchFamily="2" charset="-122"/>
                    </a:rPr>
                    <a:t>0.006</a:t>
                  </a:r>
                </a:p>
                <a:p>
                  <a:pPr algn="ctr" eaLnBrk="0" hangingPunct="0"/>
                  <a:r>
                    <a:rPr lang="en-US" altLang="zh-CN" sz="2000" b="1">
                      <a:ea typeface="宋体" pitchFamily="2" charset="-122"/>
                    </a:rPr>
                    <a:t>0.004</a:t>
                  </a:r>
                </a:p>
                <a:p>
                  <a:pPr algn="ctr" eaLnBrk="0" hangingPunct="0"/>
                  <a:r>
                    <a:rPr lang="en-US" altLang="zh-CN" sz="2000" b="1">
                      <a:ea typeface="宋体" pitchFamily="2" charset="-122"/>
                    </a:rPr>
                    <a:t>0.003</a:t>
                  </a:r>
                </a:p>
                <a:p>
                  <a:pPr algn="ctr" eaLnBrk="0" hangingPunct="0"/>
                  <a:r>
                    <a:rPr lang="en-US" altLang="zh-CN" sz="2000" b="1">
                      <a:ea typeface="宋体" pitchFamily="2" charset="-122"/>
                    </a:rPr>
                    <a:t>0.003</a:t>
                  </a:r>
                </a:p>
                <a:p>
                  <a:pPr algn="ctr" eaLnBrk="0" hangingPunct="0"/>
                  <a:r>
                    <a:rPr lang="en-US" altLang="zh-CN" sz="2000" b="1">
                      <a:ea typeface="宋体" pitchFamily="2" charset="-122"/>
                    </a:rPr>
                    <a:t>0.002 </a:t>
                  </a:r>
                </a:p>
              </p:txBody>
            </p:sp>
            <p:sp>
              <p:nvSpPr>
                <p:cNvPr id="122932" name="Rectangle 52"/>
                <p:cNvSpPr>
                  <a:spLocks noChangeArrowheads="1"/>
                </p:cNvSpPr>
                <p:nvPr/>
              </p:nvSpPr>
              <p:spPr bwMode="auto">
                <a:xfrm>
                  <a:off x="3254" y="384"/>
                  <a:ext cx="465"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Sld>
  <p:clrMapOvr>
    <a:masterClrMapping/>
  </p:clrMapOvr>
  <p:transition>
    <p:checke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381000" y="1600200"/>
            <a:ext cx="6400800" cy="1447800"/>
            <a:chOff x="240" y="240"/>
            <a:chExt cx="4032" cy="912"/>
          </a:xfrm>
        </p:grpSpPr>
        <p:sp>
          <p:nvSpPr>
            <p:cNvPr id="123907" name="Rectangle 3"/>
            <p:cNvSpPr>
              <a:spLocks noChangeArrowheads="1"/>
            </p:cNvSpPr>
            <p:nvPr/>
          </p:nvSpPr>
          <p:spPr bwMode="auto">
            <a:xfrm>
              <a:off x="240" y="240"/>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以</a:t>
              </a:r>
              <a:r>
                <a:rPr kumimoji="1" lang="zh-CN" altLang="en-US" b="1">
                  <a:solidFill>
                    <a:srgbClr val="008000"/>
                  </a:solidFill>
                  <a:latin typeface="楷体_GB2312" pitchFamily="49" charset="-122"/>
                </a:rPr>
                <a:t>英文</a:t>
              </a:r>
              <a:r>
                <a:rPr kumimoji="1" lang="zh-CN" altLang="en-US" b="1">
                  <a:latin typeface="楷体_GB2312" pitchFamily="49" charset="-122"/>
                </a:rPr>
                <a:t>为例，可计算得：</a:t>
              </a:r>
              <a:r>
                <a:rPr kumimoji="1" lang="zh-CN" altLang="en-US">
                  <a:ea typeface="宋体" pitchFamily="2" charset="-122"/>
                </a:rPr>
                <a:t> </a:t>
              </a:r>
            </a:p>
          </p:txBody>
        </p:sp>
        <p:grpSp>
          <p:nvGrpSpPr>
            <p:cNvPr id="123908" name="Group 4"/>
            <p:cNvGrpSpPr>
              <a:grpSpLocks/>
            </p:cNvGrpSpPr>
            <p:nvPr/>
          </p:nvGrpSpPr>
          <p:grpSpPr bwMode="auto">
            <a:xfrm>
              <a:off x="624" y="489"/>
              <a:ext cx="3648" cy="663"/>
              <a:chOff x="240" y="624"/>
              <a:chExt cx="3648" cy="663"/>
            </a:xfrm>
          </p:grpSpPr>
          <p:graphicFrame>
            <p:nvGraphicFramePr>
              <p:cNvPr id="123909" name="Object 5"/>
              <p:cNvGraphicFramePr>
                <a:graphicFrameLocks noChangeAspect="1"/>
              </p:cNvGraphicFramePr>
              <p:nvPr/>
            </p:nvGraphicFramePr>
            <p:xfrm>
              <a:off x="240" y="624"/>
              <a:ext cx="2184" cy="663"/>
            </p:xfrm>
            <a:graphic>
              <a:graphicData uri="http://schemas.openxmlformats.org/presentationml/2006/ole">
                <mc:AlternateContent xmlns:mc="http://schemas.openxmlformats.org/markup-compatibility/2006">
                  <mc:Choice xmlns:v="urn:schemas-microsoft-com:vml" Requires="v">
                    <p:oleObj spid="_x0000_s123922" name="公式" r:id="rId5" imgW="1600200" imgH="431800" progId="Equation.3">
                      <p:embed/>
                    </p:oleObj>
                  </mc:Choice>
                  <mc:Fallback>
                    <p:oleObj name="公式" r:id="rId5" imgW="16002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624"/>
                            <a:ext cx="2184" cy="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0" name="Text Box 6"/>
              <p:cNvSpPr txBox="1">
                <a:spLocks noChangeArrowheads="1"/>
              </p:cNvSpPr>
              <p:nvPr/>
            </p:nvSpPr>
            <p:spPr bwMode="auto">
              <a:xfrm>
                <a:off x="2304" y="768"/>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（比特</a:t>
                </a:r>
                <a:r>
                  <a:rPr kumimoji="1" lang="en-US" altLang="zh-CN" b="1">
                    <a:latin typeface="楷体_GB2312" pitchFamily="49" charset="-122"/>
                  </a:rPr>
                  <a:t>/</a:t>
                </a:r>
                <a:r>
                  <a:rPr kumimoji="1" lang="zh-CN" altLang="en-US" b="1">
                    <a:latin typeface="楷体_GB2312" pitchFamily="49" charset="-122"/>
                  </a:rPr>
                  <a:t>每符号）</a:t>
                </a:r>
                <a:r>
                  <a:rPr kumimoji="1" lang="zh-CN" altLang="en-US">
                    <a:ea typeface="宋体" pitchFamily="2" charset="-122"/>
                  </a:rPr>
                  <a:t> </a:t>
                </a:r>
              </a:p>
            </p:txBody>
          </p:sp>
        </p:grpSp>
      </p:grpSp>
      <p:grpSp>
        <p:nvGrpSpPr>
          <p:cNvPr id="123911" name="Group 7"/>
          <p:cNvGrpSpPr>
            <a:grpSpLocks/>
          </p:cNvGrpSpPr>
          <p:nvPr/>
        </p:nvGrpSpPr>
        <p:grpSpPr bwMode="auto">
          <a:xfrm>
            <a:off x="381000" y="3048000"/>
            <a:ext cx="8305800" cy="1143000"/>
            <a:chOff x="240" y="1152"/>
            <a:chExt cx="5232" cy="720"/>
          </a:xfrm>
        </p:grpSpPr>
        <p:sp>
          <p:nvSpPr>
            <p:cNvPr id="123912" name="Rectangle 8"/>
            <p:cNvSpPr>
              <a:spLocks noChangeArrowheads="1"/>
            </p:cNvSpPr>
            <p:nvPr/>
          </p:nvSpPr>
          <p:spPr bwMode="auto">
            <a:xfrm>
              <a:off x="240" y="1152"/>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对于有</a:t>
              </a:r>
              <a:r>
                <a:rPr kumimoji="1" lang="en-US" altLang="zh-CN" b="1">
                  <a:latin typeface="楷体_GB2312" pitchFamily="49" charset="-122"/>
                </a:rPr>
                <a:t>27</a:t>
              </a:r>
              <a:r>
                <a:rPr kumimoji="1" lang="zh-CN" altLang="en-US" b="1">
                  <a:latin typeface="楷体_GB2312" pitchFamily="49" charset="-122"/>
                </a:rPr>
                <a:t>个符号的信息源，可能达到的最大平均信息量为：</a:t>
              </a:r>
              <a:r>
                <a:rPr kumimoji="1" lang="zh-CN" altLang="en-US">
                  <a:ea typeface="宋体" pitchFamily="2" charset="-122"/>
                </a:rPr>
                <a:t> </a:t>
              </a:r>
            </a:p>
          </p:txBody>
        </p:sp>
        <p:grpSp>
          <p:nvGrpSpPr>
            <p:cNvPr id="123913" name="Group 9"/>
            <p:cNvGrpSpPr>
              <a:grpSpLocks/>
            </p:cNvGrpSpPr>
            <p:nvPr/>
          </p:nvGrpSpPr>
          <p:grpSpPr bwMode="auto">
            <a:xfrm>
              <a:off x="624" y="1536"/>
              <a:ext cx="3216" cy="336"/>
              <a:chOff x="288" y="1488"/>
              <a:chExt cx="3216" cy="336"/>
            </a:xfrm>
          </p:grpSpPr>
          <p:graphicFrame>
            <p:nvGraphicFramePr>
              <p:cNvPr id="123914" name="Object 10"/>
              <p:cNvGraphicFramePr>
                <a:graphicFrameLocks noChangeAspect="1"/>
              </p:cNvGraphicFramePr>
              <p:nvPr/>
            </p:nvGraphicFramePr>
            <p:xfrm>
              <a:off x="288" y="1488"/>
              <a:ext cx="1776" cy="336"/>
            </p:xfrm>
            <a:graphic>
              <a:graphicData uri="http://schemas.openxmlformats.org/presentationml/2006/ole">
                <mc:AlternateContent xmlns:mc="http://schemas.openxmlformats.org/markup-compatibility/2006">
                  <mc:Choice xmlns:v="urn:schemas-microsoft-com:vml" Requires="v">
                    <p:oleObj spid="_x0000_s123923" name="公式" r:id="rId7" imgW="1397000" imgH="228600" progId="Equation.3">
                      <p:embed/>
                    </p:oleObj>
                  </mc:Choice>
                  <mc:Fallback>
                    <p:oleObj name="公式" r:id="rId7" imgW="13970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1488"/>
                            <a:ext cx="177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5" name="Rectangle 11"/>
              <p:cNvSpPr>
                <a:spLocks noChangeArrowheads="1"/>
              </p:cNvSpPr>
              <p:nvPr/>
            </p:nvSpPr>
            <p:spPr bwMode="auto">
              <a:xfrm>
                <a:off x="1940" y="1488"/>
                <a:ext cx="1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（比特</a:t>
                </a:r>
                <a:r>
                  <a:rPr kumimoji="1" lang="en-US" altLang="zh-CN" b="1">
                    <a:latin typeface="楷体_GB2312" pitchFamily="49" charset="-122"/>
                  </a:rPr>
                  <a:t>/</a:t>
                </a:r>
                <a:r>
                  <a:rPr kumimoji="1" lang="zh-CN" altLang="en-US" b="1">
                    <a:latin typeface="楷体_GB2312" pitchFamily="49" charset="-122"/>
                  </a:rPr>
                  <a:t>每符号）</a:t>
                </a:r>
              </a:p>
            </p:txBody>
          </p:sp>
        </p:grpSp>
      </p:grpSp>
      <p:grpSp>
        <p:nvGrpSpPr>
          <p:cNvPr id="123916" name="Group 12"/>
          <p:cNvGrpSpPr>
            <a:grpSpLocks/>
          </p:cNvGrpSpPr>
          <p:nvPr/>
        </p:nvGrpSpPr>
        <p:grpSpPr bwMode="auto">
          <a:xfrm>
            <a:off x="381000" y="4495800"/>
            <a:ext cx="6477000" cy="1524000"/>
            <a:chOff x="240" y="1968"/>
            <a:chExt cx="4080" cy="960"/>
          </a:xfrm>
        </p:grpSpPr>
        <p:sp>
          <p:nvSpPr>
            <p:cNvPr id="123917" name="Rectangle 13"/>
            <p:cNvSpPr>
              <a:spLocks noChangeArrowheads="1"/>
            </p:cNvSpPr>
            <p:nvPr/>
          </p:nvSpPr>
          <p:spPr bwMode="auto">
            <a:xfrm>
              <a:off x="240" y="1968"/>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由此可计算出英语表达的</a:t>
              </a:r>
              <a:r>
                <a:rPr kumimoji="1" lang="zh-CN" altLang="en-US" b="1">
                  <a:solidFill>
                    <a:srgbClr val="008000"/>
                  </a:solidFill>
                  <a:latin typeface="楷体_GB2312" pitchFamily="49" charset="-122"/>
                </a:rPr>
                <a:t>多余度</a:t>
              </a:r>
              <a:r>
                <a:rPr kumimoji="1" lang="zh-CN" altLang="en-US" b="1">
                  <a:latin typeface="楷体_GB2312" pitchFamily="49" charset="-122"/>
                </a:rPr>
                <a:t>为： </a:t>
              </a:r>
            </a:p>
          </p:txBody>
        </p:sp>
        <p:grpSp>
          <p:nvGrpSpPr>
            <p:cNvPr id="123918" name="Group 14"/>
            <p:cNvGrpSpPr>
              <a:grpSpLocks/>
            </p:cNvGrpSpPr>
            <p:nvPr/>
          </p:nvGrpSpPr>
          <p:grpSpPr bwMode="auto">
            <a:xfrm>
              <a:off x="624" y="2256"/>
              <a:ext cx="2400" cy="672"/>
              <a:chOff x="624" y="2256"/>
              <a:chExt cx="2400" cy="672"/>
            </a:xfrm>
          </p:grpSpPr>
          <p:graphicFrame>
            <p:nvGraphicFramePr>
              <p:cNvPr id="123919" name="Object 15"/>
              <p:cNvGraphicFramePr>
                <a:graphicFrameLocks noChangeAspect="1"/>
              </p:cNvGraphicFramePr>
              <p:nvPr/>
            </p:nvGraphicFramePr>
            <p:xfrm>
              <a:off x="624" y="2256"/>
              <a:ext cx="1392" cy="672"/>
            </p:xfrm>
            <a:graphic>
              <a:graphicData uri="http://schemas.openxmlformats.org/presentationml/2006/ole">
                <mc:AlternateContent xmlns:mc="http://schemas.openxmlformats.org/markup-compatibility/2006">
                  <mc:Choice xmlns:v="urn:schemas-microsoft-com:vml" Requires="v">
                    <p:oleObj spid="_x0000_s123924" name="公式" r:id="rId9" imgW="1079032" imgH="444307" progId="Equation.3">
                      <p:embed/>
                    </p:oleObj>
                  </mc:Choice>
                  <mc:Fallback>
                    <p:oleObj name="公式" r:id="rId9" imgW="1079032" imgH="444307"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256"/>
                            <a:ext cx="1392"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20" name="Rectangle 16"/>
              <p:cNvSpPr>
                <a:spLocks noChangeArrowheads="1"/>
              </p:cNvSpPr>
              <p:nvPr/>
            </p:nvSpPr>
            <p:spPr bwMode="auto">
              <a:xfrm>
                <a:off x="1897" y="2413"/>
                <a:ext cx="11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（即</a:t>
                </a:r>
                <a:r>
                  <a:rPr kumimoji="1" lang="en-US" altLang="zh-CN" b="1"/>
                  <a:t>15%</a:t>
                </a:r>
                <a:r>
                  <a:rPr kumimoji="1" lang="zh-CN" altLang="en-US" b="1"/>
                  <a:t>） </a:t>
                </a:r>
              </a:p>
            </p:txBody>
          </p:sp>
        </p:grpSp>
      </p:grpSp>
      <p:sp>
        <p:nvSpPr>
          <p:cNvPr id="123921" name="Text Box 17"/>
          <p:cNvSpPr txBox="1">
            <a:spLocks noChangeArrowheads="1"/>
          </p:cNvSpPr>
          <p:nvPr/>
        </p:nvSpPr>
        <p:spPr bwMode="auto">
          <a:xfrm>
            <a:off x="304800" y="7000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rPr>
              <a:t>英文的多余度</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left)">
                                      <p:cBhvr>
                                        <p:cTn id="12" dur="500"/>
                                        <p:tgtEl>
                                          <p:spTgt spid="12391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3916"/>
                                        </p:tgtEl>
                                        <p:attrNameLst>
                                          <p:attrName>style.visibility</p:attrName>
                                        </p:attrNameLst>
                                      </p:cBhvr>
                                      <p:to>
                                        <p:strVal val="visible"/>
                                      </p:to>
                                    </p:set>
                                    <p:anim calcmode="lin" valueType="num">
                                      <p:cBhvr additive="base">
                                        <p:cTn id="17" dur="500" fill="hold"/>
                                        <p:tgtEl>
                                          <p:spTgt spid="123916"/>
                                        </p:tgtEl>
                                        <p:attrNameLst>
                                          <p:attrName>ppt_x</p:attrName>
                                        </p:attrNameLst>
                                      </p:cBhvr>
                                      <p:tavLst>
                                        <p:tav tm="0">
                                          <p:val>
                                            <p:strVal val="#ppt_x"/>
                                          </p:val>
                                        </p:tav>
                                        <p:tav tm="100000">
                                          <p:val>
                                            <p:strVal val="#ppt_x"/>
                                          </p:val>
                                        </p:tav>
                                      </p:tavLst>
                                    </p:anim>
                                    <p:anim calcmode="lin" valueType="num">
                                      <p:cBhvr additive="base">
                                        <p:cTn id="18" dur="500" fill="hold"/>
                                        <p:tgtEl>
                                          <p:spTgt spid="1239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0" name="Group 2"/>
          <p:cNvGrpSpPr>
            <a:grpSpLocks/>
          </p:cNvGrpSpPr>
          <p:nvPr/>
        </p:nvGrpSpPr>
        <p:grpSpPr bwMode="auto">
          <a:xfrm>
            <a:off x="609600" y="381000"/>
            <a:ext cx="8153400" cy="6019800"/>
            <a:chOff x="144" y="240"/>
            <a:chExt cx="5136" cy="3792"/>
          </a:xfrm>
        </p:grpSpPr>
        <p:sp>
          <p:nvSpPr>
            <p:cNvPr id="124931" name="AutoShape 3"/>
            <p:cNvSpPr>
              <a:spLocks noChangeArrowheads="1"/>
            </p:cNvSpPr>
            <p:nvPr/>
          </p:nvSpPr>
          <p:spPr bwMode="auto">
            <a:xfrm>
              <a:off x="144" y="240"/>
              <a:ext cx="5136" cy="3792"/>
            </a:xfrm>
            <a:prstGeom prst="foldedCorner">
              <a:avLst>
                <a:gd name="adj" fmla="val 14037"/>
              </a:avLst>
            </a:prstGeom>
            <a:solidFill>
              <a:schemeClr val="folHlink"/>
            </a:solidFill>
            <a:ln w="9525">
              <a:solidFill>
                <a:schemeClr val="tx1"/>
              </a:solidFill>
              <a:round/>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24932" name="Rectangle 4"/>
            <p:cNvSpPr>
              <a:spLocks noChangeArrowheads="1"/>
            </p:cNvSpPr>
            <p:nvPr/>
          </p:nvSpPr>
          <p:spPr bwMode="auto">
            <a:xfrm>
              <a:off x="336" y="384"/>
              <a:ext cx="4848"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800" b="1">
                <a:latin typeface="仿宋_GB2312" pitchFamily="49" charset="-122"/>
                <a:ea typeface="仿宋_GB2312" pitchFamily="49" charset="-122"/>
              </a:endParaRPr>
            </a:p>
            <a:p>
              <a:r>
                <a:rPr kumimoji="1" lang="en-US" altLang="zh-CN" sz="2800" b="1">
                  <a:latin typeface="仿宋_GB2312" pitchFamily="49" charset="-122"/>
                  <a:ea typeface="仿宋_GB2312" pitchFamily="49" charset="-122"/>
                </a:rPr>
                <a:t>    </a:t>
              </a:r>
              <a:r>
                <a:rPr kumimoji="1" lang="zh-CN" altLang="en-US" sz="2800" b="1">
                  <a:latin typeface="仿宋_GB2312" pitchFamily="49" charset="-122"/>
                  <a:ea typeface="仿宋_GB2312" pitchFamily="49" charset="-122"/>
                </a:rPr>
                <a:t>事实上，英语在表达意思上的确存在着富余。例如</a:t>
              </a:r>
              <a:r>
                <a:rPr kumimoji="1" lang="en-US" altLang="zh-CN" sz="2800" b="1">
                  <a:latin typeface="仿宋_GB2312" pitchFamily="49" charset="-122"/>
                  <a:ea typeface="仿宋_GB2312" pitchFamily="49" charset="-122"/>
                </a:rPr>
                <a:t>Q</a:t>
              </a:r>
              <a:r>
                <a:rPr kumimoji="1" lang="zh-CN" altLang="en-US" sz="2800" b="1">
                  <a:latin typeface="仿宋_GB2312" pitchFamily="49" charset="-122"/>
                  <a:ea typeface="仿宋_GB2312" pitchFamily="49" charset="-122"/>
                </a:rPr>
                <a:t>后出现</a:t>
              </a:r>
              <a:r>
                <a:rPr kumimoji="1" lang="en-US" altLang="zh-CN" sz="2800" b="1">
                  <a:latin typeface="仿宋_GB2312" pitchFamily="49" charset="-122"/>
                  <a:ea typeface="仿宋_GB2312" pitchFamily="49" charset="-122"/>
                </a:rPr>
                <a:t>U</a:t>
              </a:r>
              <a:r>
                <a:rPr kumimoji="1" lang="zh-CN" altLang="en-US" sz="2800" b="1">
                  <a:latin typeface="仿宋_GB2312" pitchFamily="49" charset="-122"/>
                  <a:ea typeface="仿宋_GB2312" pitchFamily="49" charset="-122"/>
                </a:rPr>
                <a:t>的概率几乎是</a:t>
              </a:r>
              <a:r>
                <a:rPr kumimoji="1" lang="en-US" altLang="zh-CN" sz="2800" b="1">
                  <a:latin typeface="仿宋_GB2312" pitchFamily="49" charset="-122"/>
                  <a:ea typeface="仿宋_GB2312" pitchFamily="49" charset="-122"/>
                </a:rPr>
                <a:t>1</a:t>
              </a:r>
              <a:r>
                <a:rPr kumimoji="1" lang="zh-CN" altLang="en-US" sz="2800" b="1">
                  <a:latin typeface="仿宋_GB2312" pitchFamily="49" charset="-122"/>
                  <a:ea typeface="仿宋_GB2312" pitchFamily="49" charset="-122"/>
                </a:rPr>
                <a:t>，</a:t>
              </a:r>
              <a:r>
                <a:rPr kumimoji="1" lang="en-US" altLang="zh-CN" sz="2800" b="1">
                  <a:latin typeface="仿宋_GB2312" pitchFamily="49" charset="-122"/>
                  <a:ea typeface="仿宋_GB2312" pitchFamily="49" charset="-122"/>
                </a:rPr>
                <a:t>T</a:t>
              </a:r>
              <a:r>
                <a:rPr kumimoji="1" lang="zh-CN" altLang="en-US" sz="2800" b="1">
                  <a:latin typeface="仿宋_GB2312" pitchFamily="49" charset="-122"/>
                  <a:ea typeface="仿宋_GB2312" pitchFamily="49" charset="-122"/>
                </a:rPr>
                <a:t>后出现</a:t>
              </a:r>
              <a:r>
                <a:rPr kumimoji="1" lang="en-US" altLang="zh-CN" sz="2800" b="1">
                  <a:latin typeface="仿宋_GB2312" pitchFamily="49" charset="-122"/>
                  <a:ea typeface="仿宋_GB2312" pitchFamily="49" charset="-122"/>
                </a:rPr>
                <a:t>H</a:t>
              </a:r>
              <a:r>
                <a:rPr kumimoji="1" lang="zh-CN" altLang="en-US" sz="2800" b="1">
                  <a:latin typeface="仿宋_GB2312" pitchFamily="49" charset="-122"/>
                  <a:ea typeface="仿宋_GB2312" pitchFamily="49" charset="-122"/>
                </a:rPr>
                <a:t>的概率也很大，等等。这种多余是完全必要的，没有多余度的语言是死板的，没有文采的，它是存在语法的必要条件。但对于电报编码、计算机文字处理来讲，这种多余度的存在常常会造成浪费。有人在上述讨论的基础上研究了符号编码问题，使得每一符号的平均信息量达到十分接近</a:t>
              </a:r>
              <a:r>
                <a:rPr kumimoji="1" lang="en-US" altLang="zh-CN" sz="2800" b="1">
                  <a:latin typeface="仿宋_GB2312" pitchFamily="49" charset="-122"/>
                  <a:ea typeface="仿宋_GB2312" pitchFamily="49" charset="-122"/>
                </a:rPr>
                <a:t>H</a:t>
              </a:r>
              <a:r>
                <a:rPr kumimoji="1" lang="en-US" altLang="zh-CN" sz="2800" b="1" baseline="-30000">
                  <a:latin typeface="仿宋_GB2312" pitchFamily="49" charset="-122"/>
                  <a:ea typeface="仿宋_GB2312" pitchFamily="49" charset="-122"/>
                </a:rPr>
                <a:t>max</a:t>
              </a:r>
              <a:r>
                <a:rPr kumimoji="1" lang="zh-CN" altLang="en-US" sz="2800" b="1">
                  <a:latin typeface="仿宋_GB2312" pitchFamily="49" charset="-122"/>
                  <a:ea typeface="仿宋_GB2312" pitchFamily="49" charset="-122"/>
                </a:rPr>
                <a:t>的程度，但由于译电过于复杂，这种方法尚未实际应用。</a:t>
              </a:r>
              <a:endParaRPr lang="zh-CN" altLang="en-US" sz="2800" b="1">
                <a:latin typeface="仿宋_GB2312" pitchFamily="49" charset="-122"/>
                <a:ea typeface="仿宋_GB2312" pitchFamily="49" charset="-122"/>
              </a:endParaRPr>
            </a:p>
          </p:txBody>
        </p:sp>
      </p:grpSp>
    </p:spTree>
  </p:cSld>
  <p:clrMapOvr>
    <a:masterClrMapping/>
  </p:clrMapOvr>
  <p:transition>
    <p:checke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54" name="Group 2"/>
          <p:cNvGrpSpPr>
            <a:grpSpLocks/>
          </p:cNvGrpSpPr>
          <p:nvPr/>
        </p:nvGrpSpPr>
        <p:grpSpPr bwMode="auto">
          <a:xfrm>
            <a:off x="228600" y="152400"/>
            <a:ext cx="6781800" cy="1676400"/>
            <a:chOff x="144" y="192"/>
            <a:chExt cx="4272" cy="1056"/>
          </a:xfrm>
        </p:grpSpPr>
        <p:pic>
          <p:nvPicPr>
            <p:cNvPr id="125955" name="Picture 3" descr="BD07281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92"/>
              <a:ext cx="921" cy="1056"/>
            </a:xfrm>
            <a:prstGeom prst="rect">
              <a:avLst/>
            </a:prstGeom>
            <a:noFill/>
            <a:extLst>
              <a:ext uri="{909E8E84-426E-40DD-AFC4-6F175D3DCCD1}">
                <a14:hiddenFill xmlns:a14="http://schemas.microsoft.com/office/drawing/2010/main">
                  <a:solidFill>
                    <a:srgbClr val="FFFFFF"/>
                  </a:solidFill>
                </a14:hiddenFill>
              </a:ext>
            </a:extLst>
          </p:spPr>
        </p:pic>
        <p:sp>
          <p:nvSpPr>
            <p:cNvPr id="125956" name="Text Box 4"/>
            <p:cNvSpPr txBox="1">
              <a:spLocks noChangeArrowheads="1"/>
            </p:cNvSpPr>
            <p:nvPr/>
          </p:nvSpPr>
          <p:spPr bwMode="auto">
            <a:xfrm>
              <a:off x="1056" y="729"/>
              <a:ext cx="3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楷体_GB2312" pitchFamily="49" charset="-122"/>
                </a:rPr>
                <a:t>信息通道的容量问题 </a:t>
              </a:r>
            </a:p>
          </p:txBody>
        </p:sp>
      </p:grpSp>
      <p:sp>
        <p:nvSpPr>
          <p:cNvPr id="125957" name="Rectangle 5"/>
          <p:cNvSpPr>
            <a:spLocks noChangeArrowheads="1"/>
          </p:cNvSpPr>
          <p:nvPr/>
        </p:nvSpPr>
        <p:spPr bwMode="auto">
          <a:xfrm>
            <a:off x="76200" y="19812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8000"/>
                </a:solidFill>
                <a:latin typeface="楷体_GB2312" pitchFamily="49" charset="-122"/>
              </a:rPr>
              <a:t>问题背景：</a:t>
            </a:r>
          </a:p>
        </p:txBody>
      </p:sp>
      <p:sp>
        <p:nvSpPr>
          <p:cNvPr id="125958" name="Rectangle 6"/>
          <p:cNvSpPr>
            <a:spLocks noChangeArrowheads="1"/>
          </p:cNvSpPr>
          <p:nvPr/>
        </p:nvSpPr>
        <p:spPr bwMode="auto">
          <a:xfrm>
            <a:off x="76200" y="2514600"/>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    </a:t>
            </a:r>
            <a:r>
              <a:rPr kumimoji="1" lang="zh-CN" altLang="en-US" b="1"/>
              <a:t>信息的传递是需要时间的。用</a:t>
            </a:r>
            <a:r>
              <a:rPr kumimoji="1" lang="en-US" altLang="zh-CN" b="1"/>
              <a:t>n</a:t>
            </a:r>
            <a:r>
              <a:rPr kumimoji="1" lang="zh-CN" altLang="en-US" b="1"/>
              <a:t>个符号</a:t>
            </a:r>
            <a:r>
              <a:rPr kumimoji="1" lang="en-US" altLang="zh-CN" b="1"/>
              <a:t>S</a:t>
            </a:r>
            <a:r>
              <a:rPr kumimoji="1" lang="en-US" altLang="zh-CN" b="1" baseline="-30000"/>
              <a:t>1</a:t>
            </a:r>
            <a:r>
              <a:rPr kumimoji="1" lang="zh-CN" altLang="en-US" b="1"/>
              <a:t>、</a:t>
            </a:r>
            <a:r>
              <a:rPr kumimoji="1" lang="en-US" altLang="zh-CN" b="1"/>
              <a:t>…</a:t>
            </a:r>
            <a:r>
              <a:rPr kumimoji="1" lang="zh-CN" altLang="en-US" b="1"/>
              <a:t>、</a:t>
            </a:r>
            <a:r>
              <a:rPr kumimoji="1" lang="en-US" altLang="zh-CN" b="1"/>
              <a:t>S</a:t>
            </a:r>
            <a:r>
              <a:rPr kumimoji="1" lang="en-US" altLang="zh-CN" b="1" baseline="-30000"/>
              <a:t>n</a:t>
            </a:r>
            <a:r>
              <a:rPr kumimoji="1" lang="zh-CN" altLang="en-US" b="1"/>
              <a:t>来表达信息，各符号传递所需时间是各不相同的，设分别为</a:t>
            </a:r>
            <a:r>
              <a:rPr kumimoji="1" lang="en-US" altLang="zh-CN" b="1"/>
              <a:t>t</a:t>
            </a:r>
            <a:r>
              <a:rPr kumimoji="1" lang="en-US" altLang="zh-CN" b="1" baseline="-30000"/>
              <a:t>1</a:t>
            </a:r>
            <a:r>
              <a:rPr kumimoji="1" lang="zh-CN" altLang="en-US" b="1"/>
              <a:t>、</a:t>
            </a:r>
            <a:r>
              <a:rPr kumimoji="1" lang="en-US" altLang="zh-CN" b="1"/>
              <a:t>…</a:t>
            </a:r>
            <a:r>
              <a:rPr kumimoji="1" lang="zh-CN" altLang="en-US" b="1"/>
              <a:t>、</a:t>
            </a:r>
            <a:r>
              <a:rPr kumimoji="1" lang="en-US" altLang="zh-CN" b="1"/>
              <a:t>t</a:t>
            </a:r>
            <a:r>
              <a:rPr kumimoji="1" lang="en-US" altLang="zh-CN" b="1" baseline="-30000"/>
              <a:t>n</a:t>
            </a:r>
            <a:r>
              <a:rPr kumimoji="1" lang="zh-CN" altLang="en-US" b="1"/>
              <a:t>，并设各符号出现的概率分别为</a:t>
            </a:r>
            <a:r>
              <a:rPr kumimoji="1" lang="en-US" altLang="zh-CN" b="1"/>
              <a:t>p</a:t>
            </a:r>
            <a:r>
              <a:rPr kumimoji="1" lang="en-US" altLang="zh-CN" b="1" baseline="-30000"/>
              <a:t>1</a:t>
            </a:r>
            <a:r>
              <a:rPr kumimoji="1" lang="zh-CN" altLang="en-US" b="1"/>
              <a:t>、</a:t>
            </a:r>
            <a:r>
              <a:rPr kumimoji="1" lang="en-US" altLang="zh-CN" b="1"/>
              <a:t>…</a:t>
            </a:r>
            <a:r>
              <a:rPr kumimoji="1" lang="zh-CN" altLang="en-US" b="1"/>
              <a:t>、</a:t>
            </a:r>
            <a:r>
              <a:rPr kumimoji="1" lang="en-US" altLang="zh-CN" b="1"/>
              <a:t>p</a:t>
            </a:r>
            <a:r>
              <a:rPr kumimoji="1" lang="en-US" altLang="zh-CN" b="1" baseline="-30000"/>
              <a:t>n</a:t>
            </a:r>
            <a:r>
              <a:rPr kumimoji="1" lang="zh-CN" altLang="en-US" b="1"/>
              <a:t>。这样，就出现了两方面的问题。 </a:t>
            </a:r>
          </a:p>
        </p:txBody>
      </p:sp>
      <p:sp>
        <p:nvSpPr>
          <p:cNvPr id="125959" name="Rectangle 7"/>
          <p:cNvSpPr>
            <a:spLocks noChangeArrowheads="1"/>
          </p:cNvSpPr>
          <p:nvPr/>
        </p:nvSpPr>
        <p:spPr bwMode="auto">
          <a:xfrm>
            <a:off x="762000" y="3962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一、</a:t>
            </a:r>
            <a:r>
              <a:rPr kumimoji="1" lang="en-US" altLang="zh-CN" b="1"/>
              <a:t>p</a:t>
            </a:r>
            <a:r>
              <a:rPr kumimoji="1" lang="en-US" altLang="zh-CN" b="1" baseline="-30000"/>
              <a:t>i</a:t>
            </a:r>
            <a:r>
              <a:rPr kumimoji="1" lang="zh-CN" altLang="en-US" b="1"/>
              <a:t>是确定的，如何缩短传递确定信息所需的时间。</a:t>
            </a:r>
          </a:p>
        </p:txBody>
      </p:sp>
      <p:sp>
        <p:nvSpPr>
          <p:cNvPr id="125960" name="Rectangle 8"/>
          <p:cNvSpPr>
            <a:spLocks noChangeArrowheads="1"/>
          </p:cNvSpPr>
          <p:nvPr/>
        </p:nvSpPr>
        <p:spPr bwMode="auto">
          <a:xfrm>
            <a:off x="762000" y="4495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二、</a:t>
            </a:r>
            <a:r>
              <a:rPr kumimoji="1" lang="en-US" altLang="zh-CN" b="1"/>
              <a:t>t</a:t>
            </a:r>
            <a:r>
              <a:rPr kumimoji="1" lang="en-US" altLang="zh-CN" b="1" baseline="-30000"/>
              <a:t>i</a:t>
            </a:r>
            <a:r>
              <a:rPr kumimoji="1" lang="zh-CN" altLang="en-US" b="1"/>
              <a:t>是确定的，如何使单位时间传递的平均信息量最大</a:t>
            </a:r>
            <a:r>
              <a:rPr kumimoji="1" lang="zh-CN" altLang="en-US" b="1">
                <a:latin typeface="宋体" pitchFamily="2" charset="-122"/>
                <a:ea typeface="宋体" pitchFamily="2" charset="-122"/>
              </a:rPr>
              <a:t>。</a:t>
            </a:r>
          </a:p>
        </p:txBody>
      </p:sp>
      <p:grpSp>
        <p:nvGrpSpPr>
          <p:cNvPr id="125961" name="Group 9"/>
          <p:cNvGrpSpPr>
            <a:grpSpLocks/>
          </p:cNvGrpSpPr>
          <p:nvPr/>
        </p:nvGrpSpPr>
        <p:grpSpPr bwMode="auto">
          <a:xfrm>
            <a:off x="457200" y="4876800"/>
            <a:ext cx="8153400" cy="1627188"/>
            <a:chOff x="0" y="3120"/>
            <a:chExt cx="5136" cy="1025"/>
          </a:xfrm>
        </p:grpSpPr>
        <p:sp>
          <p:nvSpPr>
            <p:cNvPr id="125962" name="Rectangle 10"/>
            <p:cNvSpPr>
              <a:spLocks noChangeArrowheads="1"/>
            </p:cNvSpPr>
            <p:nvPr/>
          </p:nvSpPr>
          <p:spPr bwMode="auto">
            <a:xfrm>
              <a:off x="816" y="3456"/>
              <a:ext cx="432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单位时间内信息通道能够传递的最大平均信息量称为此</a:t>
              </a:r>
              <a:r>
                <a:rPr kumimoji="1" lang="zh-CN" altLang="en-US" b="1">
                  <a:solidFill>
                    <a:srgbClr val="FF0000"/>
                  </a:solidFill>
                  <a:latin typeface="楷体_GB2312" pitchFamily="49" charset="-122"/>
                </a:rPr>
                <a:t>信息通道的容量</a:t>
              </a:r>
              <a:r>
                <a:rPr kumimoji="1" lang="zh-CN" altLang="en-US" b="1">
                  <a:latin typeface="楷体_GB2312" pitchFamily="49" charset="-122"/>
                </a:rPr>
                <a:t> </a:t>
              </a:r>
            </a:p>
          </p:txBody>
        </p:sp>
        <p:pic>
          <p:nvPicPr>
            <p:cNvPr id="125963" name="Picture 11" descr="BD04924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120"/>
              <a:ext cx="760" cy="102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p:cTn id="7" dur="500" fill="hold"/>
                                        <p:tgtEl>
                                          <p:spTgt spid="125957"/>
                                        </p:tgtEl>
                                        <p:attrNameLst>
                                          <p:attrName>ppt_x</p:attrName>
                                        </p:attrNameLst>
                                      </p:cBhvr>
                                      <p:tavLst>
                                        <p:tav tm="0">
                                          <p:val>
                                            <p:strVal val="#ppt_x-#ppt_w/2"/>
                                          </p:val>
                                        </p:tav>
                                        <p:tav tm="100000">
                                          <p:val>
                                            <p:strVal val="#ppt_x"/>
                                          </p:val>
                                        </p:tav>
                                      </p:tavLst>
                                    </p:anim>
                                    <p:anim calcmode="lin" valueType="num">
                                      <p:cBhvr>
                                        <p:cTn id="8" dur="500" fill="hold"/>
                                        <p:tgtEl>
                                          <p:spTgt spid="125957"/>
                                        </p:tgtEl>
                                        <p:attrNameLst>
                                          <p:attrName>ppt_y</p:attrName>
                                        </p:attrNameLst>
                                      </p:cBhvr>
                                      <p:tavLst>
                                        <p:tav tm="0">
                                          <p:val>
                                            <p:strVal val="#ppt_y"/>
                                          </p:val>
                                        </p:tav>
                                        <p:tav tm="100000">
                                          <p:val>
                                            <p:strVal val="#ppt_y"/>
                                          </p:val>
                                        </p:tav>
                                      </p:tavLst>
                                    </p:anim>
                                    <p:anim calcmode="lin" valueType="num">
                                      <p:cBhvr>
                                        <p:cTn id="9" dur="500" fill="hold"/>
                                        <p:tgtEl>
                                          <p:spTgt spid="125957"/>
                                        </p:tgtEl>
                                        <p:attrNameLst>
                                          <p:attrName>ppt_w</p:attrName>
                                        </p:attrNameLst>
                                      </p:cBhvr>
                                      <p:tavLst>
                                        <p:tav tm="0">
                                          <p:val>
                                            <p:fltVal val="0"/>
                                          </p:val>
                                        </p:tav>
                                        <p:tav tm="100000">
                                          <p:val>
                                            <p:strVal val="#ppt_w"/>
                                          </p:val>
                                        </p:tav>
                                      </p:tavLst>
                                    </p:anim>
                                    <p:anim calcmode="lin" valueType="num">
                                      <p:cBhvr>
                                        <p:cTn id="10" dur="500" fill="hold"/>
                                        <p:tgtEl>
                                          <p:spTgt spid="12595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5958"/>
                                        </p:tgtEl>
                                        <p:attrNameLst>
                                          <p:attrName>style.visibility</p:attrName>
                                        </p:attrNameLst>
                                      </p:cBhvr>
                                      <p:to>
                                        <p:strVal val="visible"/>
                                      </p:to>
                                    </p:set>
                                    <p:animEffect transition="in" filter="wipe(left)">
                                      <p:cBhvr>
                                        <p:cTn id="15" dur="500"/>
                                        <p:tgtEl>
                                          <p:spTgt spid="125958"/>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25959"/>
                                        </p:tgtEl>
                                        <p:attrNameLst>
                                          <p:attrName>style.visibility</p:attrName>
                                        </p:attrNameLst>
                                      </p:cBhvr>
                                      <p:to>
                                        <p:strVal val="visible"/>
                                      </p:to>
                                    </p:set>
                                    <p:anim calcmode="lin" valueType="num">
                                      <p:cBhvr additive="base">
                                        <p:cTn id="20" dur="500" fill="hold"/>
                                        <p:tgtEl>
                                          <p:spTgt spid="125959"/>
                                        </p:tgtEl>
                                        <p:attrNameLst>
                                          <p:attrName>ppt_x</p:attrName>
                                        </p:attrNameLst>
                                      </p:cBhvr>
                                      <p:tavLst>
                                        <p:tav tm="0">
                                          <p:val>
                                            <p:strVal val="0-#ppt_w/2"/>
                                          </p:val>
                                        </p:tav>
                                        <p:tav tm="100000">
                                          <p:val>
                                            <p:strVal val="#ppt_x"/>
                                          </p:val>
                                        </p:tav>
                                      </p:tavLst>
                                    </p:anim>
                                    <p:anim calcmode="lin" valueType="num">
                                      <p:cBhvr additive="base">
                                        <p:cTn id="21" dur="500" fill="hold"/>
                                        <p:tgtEl>
                                          <p:spTgt spid="1259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4"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5960"/>
                                        </p:tgtEl>
                                        <p:attrNameLst>
                                          <p:attrName>style.visibility</p:attrName>
                                        </p:attrNameLst>
                                      </p:cBhvr>
                                      <p:to>
                                        <p:strVal val="visible"/>
                                      </p:to>
                                    </p:set>
                                    <p:anim calcmode="lin" valueType="num">
                                      <p:cBhvr additive="base">
                                        <p:cTn id="26" dur="500" fill="hold"/>
                                        <p:tgtEl>
                                          <p:spTgt spid="125960"/>
                                        </p:tgtEl>
                                        <p:attrNameLst>
                                          <p:attrName>ppt_x</p:attrName>
                                        </p:attrNameLst>
                                      </p:cBhvr>
                                      <p:tavLst>
                                        <p:tav tm="0">
                                          <p:val>
                                            <p:strVal val="0-#ppt_w/2"/>
                                          </p:val>
                                        </p:tav>
                                        <p:tav tm="100000">
                                          <p:val>
                                            <p:strVal val="#ppt_x"/>
                                          </p:val>
                                        </p:tav>
                                      </p:tavLst>
                                    </p:anim>
                                    <p:anim calcmode="lin" valueType="num">
                                      <p:cBhvr additive="base">
                                        <p:cTn id="27" dur="500" fill="hold"/>
                                        <p:tgtEl>
                                          <p:spTgt spid="1259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5961"/>
                                        </p:tgtEl>
                                        <p:attrNameLst>
                                          <p:attrName>style.visibility</p:attrName>
                                        </p:attrNameLst>
                                      </p:cBhvr>
                                      <p:to>
                                        <p:strVal val="visible"/>
                                      </p:to>
                                    </p:set>
                                    <p:anim calcmode="lin" valueType="num">
                                      <p:cBhvr additive="base">
                                        <p:cTn id="32" dur="500" fill="hold"/>
                                        <p:tgtEl>
                                          <p:spTgt spid="125961"/>
                                        </p:tgtEl>
                                        <p:attrNameLst>
                                          <p:attrName>ppt_x</p:attrName>
                                        </p:attrNameLst>
                                      </p:cBhvr>
                                      <p:tavLst>
                                        <p:tav tm="0">
                                          <p:val>
                                            <p:strVal val="#ppt_x"/>
                                          </p:val>
                                        </p:tav>
                                        <p:tav tm="100000">
                                          <p:val>
                                            <p:strVal val="#ppt_x"/>
                                          </p:val>
                                        </p:tav>
                                      </p:tavLst>
                                    </p:anim>
                                    <p:anim calcmode="lin" valueType="num">
                                      <p:cBhvr additive="base">
                                        <p:cTn id="33" dur="500" fill="hold"/>
                                        <p:tgtEl>
                                          <p:spTgt spid="12596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utoUpdateAnimBg="0"/>
      <p:bldP spid="125958" grpId="0" autoUpdateAnimBg="0"/>
      <p:bldP spid="125959" grpId="0" autoUpdateAnimBg="0"/>
      <p:bldP spid="12596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p:cNvGrpSpPr>
            <a:grpSpLocks/>
          </p:cNvGrpSpPr>
          <p:nvPr/>
        </p:nvGrpSpPr>
        <p:grpSpPr bwMode="auto">
          <a:xfrm>
            <a:off x="304800" y="269875"/>
            <a:ext cx="6553200" cy="1254125"/>
            <a:chOff x="240" y="192"/>
            <a:chExt cx="4128" cy="790"/>
          </a:xfrm>
        </p:grpSpPr>
        <p:pic>
          <p:nvPicPr>
            <p:cNvPr id="126979" name="Picture 3" descr="BD05679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92"/>
              <a:ext cx="816" cy="790"/>
            </a:xfrm>
            <a:prstGeom prst="rect">
              <a:avLst/>
            </a:prstGeom>
            <a:noFill/>
            <a:extLst>
              <a:ext uri="{909E8E84-426E-40DD-AFC4-6F175D3DCCD1}">
                <a14:hiddenFill xmlns:a14="http://schemas.microsoft.com/office/drawing/2010/main">
                  <a:solidFill>
                    <a:srgbClr val="FFFFFF"/>
                  </a:solidFill>
                </a14:hiddenFill>
              </a:ext>
            </a:extLst>
          </p:spPr>
        </p:pic>
        <p:sp>
          <p:nvSpPr>
            <p:cNvPr id="126980" name="Text Box 4"/>
            <p:cNvSpPr txBox="1">
              <a:spLocks noChangeArrowheads="1"/>
            </p:cNvSpPr>
            <p:nvPr/>
          </p:nvSpPr>
          <p:spPr bwMode="auto">
            <a:xfrm>
              <a:off x="1008" y="480"/>
              <a:ext cx="3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楷体_GB2312" pitchFamily="49" charset="-122"/>
                </a:rPr>
                <a:t>如何求信息通道的容量？</a:t>
              </a:r>
            </a:p>
          </p:txBody>
        </p:sp>
      </p:grpSp>
      <p:grpSp>
        <p:nvGrpSpPr>
          <p:cNvPr id="126981" name="Group 5"/>
          <p:cNvGrpSpPr>
            <a:grpSpLocks/>
          </p:cNvGrpSpPr>
          <p:nvPr/>
        </p:nvGrpSpPr>
        <p:grpSpPr bwMode="auto">
          <a:xfrm>
            <a:off x="228600" y="1808163"/>
            <a:ext cx="6248400" cy="1149350"/>
            <a:chOff x="144" y="1139"/>
            <a:chExt cx="3936" cy="724"/>
          </a:xfrm>
        </p:grpSpPr>
        <p:sp>
          <p:nvSpPr>
            <p:cNvPr id="126982" name="Text Box 6"/>
            <p:cNvSpPr txBox="1">
              <a:spLocks noChangeArrowheads="1"/>
            </p:cNvSpPr>
            <p:nvPr/>
          </p:nvSpPr>
          <p:spPr bwMode="auto">
            <a:xfrm>
              <a:off x="144" y="1139"/>
              <a:ext cx="25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楷体_GB2312" pitchFamily="49" charset="-122"/>
                </a:rPr>
                <a:t>每一符号的平均信息量为： </a:t>
              </a:r>
            </a:p>
          </p:txBody>
        </p:sp>
        <p:graphicFrame>
          <p:nvGraphicFramePr>
            <p:cNvPr id="126983" name="Object 7"/>
            <p:cNvGraphicFramePr>
              <a:graphicFrameLocks noChangeAspect="1"/>
            </p:cNvGraphicFramePr>
            <p:nvPr/>
          </p:nvGraphicFramePr>
          <p:xfrm>
            <a:off x="2544" y="1248"/>
            <a:ext cx="1536" cy="615"/>
          </p:xfrm>
          <a:graphic>
            <a:graphicData uri="http://schemas.openxmlformats.org/presentationml/2006/ole">
              <mc:AlternateContent xmlns:mc="http://schemas.openxmlformats.org/markup-compatibility/2006">
                <mc:Choice xmlns:v="urn:schemas-microsoft-com:vml" Requires="v">
                  <p:oleObj spid="_x0000_s126990" name="公式" r:id="rId6" imgW="1218671" imgH="431613" progId="Equation.3">
                    <p:embed/>
                  </p:oleObj>
                </mc:Choice>
                <mc:Fallback>
                  <p:oleObj name="公式" r:id="rId6" imgW="1218671" imgH="431613"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1248"/>
                          <a:ext cx="1536" cy="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6984" name="Group 8"/>
          <p:cNvGrpSpPr>
            <a:grpSpLocks/>
          </p:cNvGrpSpPr>
          <p:nvPr/>
        </p:nvGrpSpPr>
        <p:grpSpPr bwMode="auto">
          <a:xfrm>
            <a:off x="228600" y="2590800"/>
            <a:ext cx="6248400" cy="1143000"/>
            <a:chOff x="144" y="1632"/>
            <a:chExt cx="3936" cy="720"/>
          </a:xfrm>
        </p:grpSpPr>
        <p:sp>
          <p:nvSpPr>
            <p:cNvPr id="126985" name="Rectangle 9"/>
            <p:cNvSpPr>
              <a:spLocks noChangeArrowheads="1"/>
            </p:cNvSpPr>
            <p:nvPr/>
          </p:nvSpPr>
          <p:spPr bwMode="auto">
            <a:xfrm>
              <a:off x="144" y="1632"/>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每一符号所需的平均时间为： </a:t>
              </a:r>
            </a:p>
          </p:txBody>
        </p:sp>
        <p:graphicFrame>
          <p:nvGraphicFramePr>
            <p:cNvPr id="126986" name="Object 10"/>
            <p:cNvGraphicFramePr>
              <a:graphicFrameLocks noChangeAspect="1"/>
            </p:cNvGraphicFramePr>
            <p:nvPr/>
          </p:nvGraphicFramePr>
          <p:xfrm>
            <a:off x="2544" y="1728"/>
            <a:ext cx="576" cy="624"/>
          </p:xfrm>
          <a:graphic>
            <a:graphicData uri="http://schemas.openxmlformats.org/presentationml/2006/ole">
              <mc:AlternateContent xmlns:mc="http://schemas.openxmlformats.org/markup-compatibility/2006">
                <mc:Choice xmlns:v="urn:schemas-microsoft-com:vml" Requires="v">
                  <p:oleObj spid="_x0000_s126991" name="公式" r:id="rId8" imgW="457200" imgH="431800" progId="Equation.3">
                    <p:embed/>
                  </p:oleObj>
                </mc:Choice>
                <mc:Fallback>
                  <p:oleObj name="公式" r:id="rId8" imgW="4572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1728"/>
                          <a:ext cx="576"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6987" name="Group 11"/>
          <p:cNvGrpSpPr>
            <a:grpSpLocks/>
          </p:cNvGrpSpPr>
          <p:nvPr/>
        </p:nvGrpSpPr>
        <p:grpSpPr bwMode="auto">
          <a:xfrm>
            <a:off x="228600" y="3733800"/>
            <a:ext cx="7010400" cy="2209800"/>
            <a:chOff x="144" y="2304"/>
            <a:chExt cx="4416" cy="1392"/>
          </a:xfrm>
        </p:grpSpPr>
        <p:sp>
          <p:nvSpPr>
            <p:cNvPr id="126988" name="Rectangle 12"/>
            <p:cNvSpPr>
              <a:spLocks noChangeArrowheads="1"/>
            </p:cNvSpPr>
            <p:nvPr/>
          </p:nvSpPr>
          <p:spPr bwMode="auto">
            <a:xfrm>
              <a:off x="144" y="2304"/>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故单位时间内传递的平均信息量应为：</a:t>
              </a:r>
            </a:p>
          </p:txBody>
        </p:sp>
        <p:graphicFrame>
          <p:nvGraphicFramePr>
            <p:cNvPr id="126989" name="Object 13"/>
            <p:cNvGraphicFramePr>
              <a:graphicFrameLocks noChangeAspect="1"/>
            </p:cNvGraphicFramePr>
            <p:nvPr/>
          </p:nvGraphicFramePr>
          <p:xfrm>
            <a:off x="336" y="2544"/>
            <a:ext cx="1632" cy="1152"/>
          </p:xfrm>
          <a:graphic>
            <a:graphicData uri="http://schemas.openxmlformats.org/presentationml/2006/ole">
              <mc:AlternateContent xmlns:mc="http://schemas.openxmlformats.org/markup-compatibility/2006">
                <mc:Choice xmlns:v="urn:schemas-microsoft-com:vml" Requires="v">
                  <p:oleObj spid="_x0000_s126992" name="公式" r:id="rId10" imgW="1295400" imgH="838200" progId="Equation.3">
                    <p:embed/>
                  </p:oleObj>
                </mc:Choice>
                <mc:Fallback>
                  <p:oleObj name="公式" r:id="rId10" imgW="1295400" imgH="8382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 y="2544"/>
                          <a:ext cx="1632" cy="1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p:cTn id="7" dur="500" fill="hold"/>
                                        <p:tgtEl>
                                          <p:spTgt spid="126978"/>
                                        </p:tgtEl>
                                        <p:attrNameLst>
                                          <p:attrName>ppt_x</p:attrName>
                                        </p:attrNameLst>
                                      </p:cBhvr>
                                      <p:tavLst>
                                        <p:tav tm="0">
                                          <p:val>
                                            <p:strVal val="#ppt_x"/>
                                          </p:val>
                                        </p:tav>
                                        <p:tav tm="100000">
                                          <p:val>
                                            <p:strVal val="#ppt_x"/>
                                          </p:val>
                                        </p:tav>
                                      </p:tavLst>
                                    </p:anim>
                                    <p:anim calcmode="lin" valueType="num">
                                      <p:cBhvr>
                                        <p:cTn id="8" dur="500" fill="hold"/>
                                        <p:tgtEl>
                                          <p:spTgt spid="126978"/>
                                        </p:tgtEl>
                                        <p:attrNameLst>
                                          <p:attrName>ppt_y</p:attrName>
                                        </p:attrNameLst>
                                      </p:cBhvr>
                                      <p:tavLst>
                                        <p:tav tm="0">
                                          <p:val>
                                            <p:strVal val="#ppt_y+#ppt_h/2"/>
                                          </p:val>
                                        </p:tav>
                                        <p:tav tm="100000">
                                          <p:val>
                                            <p:strVal val="#ppt_y"/>
                                          </p:val>
                                        </p:tav>
                                      </p:tavLst>
                                    </p:anim>
                                    <p:anim calcmode="lin" valueType="num">
                                      <p:cBhvr>
                                        <p:cTn id="9" dur="500" fill="hold"/>
                                        <p:tgtEl>
                                          <p:spTgt spid="126978"/>
                                        </p:tgtEl>
                                        <p:attrNameLst>
                                          <p:attrName>ppt_w</p:attrName>
                                        </p:attrNameLst>
                                      </p:cBhvr>
                                      <p:tavLst>
                                        <p:tav tm="0">
                                          <p:val>
                                            <p:strVal val="#ppt_w"/>
                                          </p:val>
                                        </p:tav>
                                        <p:tav tm="100000">
                                          <p:val>
                                            <p:strVal val="#ppt_w"/>
                                          </p:val>
                                        </p:tav>
                                      </p:tavLst>
                                    </p:anim>
                                    <p:anim calcmode="lin" valueType="num">
                                      <p:cBhvr>
                                        <p:cTn id="10" dur="500" fill="hold"/>
                                        <p:tgtEl>
                                          <p:spTgt spid="12697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126981"/>
                                        </p:tgtEl>
                                        <p:attrNameLst>
                                          <p:attrName>style.visibility</p:attrName>
                                        </p:attrNameLst>
                                      </p:cBhvr>
                                      <p:to>
                                        <p:strVal val="visible"/>
                                      </p:to>
                                    </p:set>
                                    <p:anim calcmode="lin" valueType="num">
                                      <p:cBhvr additive="base">
                                        <p:cTn id="15" dur="500" fill="hold"/>
                                        <p:tgtEl>
                                          <p:spTgt spid="126981"/>
                                        </p:tgtEl>
                                        <p:attrNameLst>
                                          <p:attrName>ppt_x</p:attrName>
                                        </p:attrNameLst>
                                      </p:cBhvr>
                                      <p:tavLst>
                                        <p:tav tm="0">
                                          <p:val>
                                            <p:strVal val="1+#ppt_w/2"/>
                                          </p:val>
                                        </p:tav>
                                        <p:tav tm="100000">
                                          <p:val>
                                            <p:strVal val="#ppt_x"/>
                                          </p:val>
                                        </p:tav>
                                      </p:tavLst>
                                    </p:anim>
                                    <p:anim calcmode="lin" valueType="num">
                                      <p:cBhvr additive="base">
                                        <p:cTn id="16" dur="500" fill="hold"/>
                                        <p:tgtEl>
                                          <p:spTgt spid="1269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26984"/>
                                        </p:tgtEl>
                                        <p:attrNameLst>
                                          <p:attrName>style.visibility</p:attrName>
                                        </p:attrNameLst>
                                      </p:cBhvr>
                                      <p:to>
                                        <p:strVal val="visible"/>
                                      </p:to>
                                    </p:set>
                                    <p:anim calcmode="lin" valueType="num">
                                      <p:cBhvr additive="base">
                                        <p:cTn id="21" dur="500" fill="hold"/>
                                        <p:tgtEl>
                                          <p:spTgt spid="126984"/>
                                        </p:tgtEl>
                                        <p:attrNameLst>
                                          <p:attrName>ppt_x</p:attrName>
                                        </p:attrNameLst>
                                      </p:cBhvr>
                                      <p:tavLst>
                                        <p:tav tm="0">
                                          <p:val>
                                            <p:strVal val="1+#ppt_w/2"/>
                                          </p:val>
                                        </p:tav>
                                        <p:tav tm="100000">
                                          <p:val>
                                            <p:strVal val="#ppt_x"/>
                                          </p:val>
                                        </p:tav>
                                      </p:tavLst>
                                    </p:anim>
                                    <p:anim calcmode="lin" valueType="num">
                                      <p:cBhvr additive="base">
                                        <p:cTn id="22" dur="500" fill="hold"/>
                                        <p:tgtEl>
                                          <p:spTgt spid="1269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126987"/>
                                        </p:tgtEl>
                                        <p:attrNameLst>
                                          <p:attrName>style.visibility</p:attrName>
                                        </p:attrNameLst>
                                      </p:cBhvr>
                                      <p:to>
                                        <p:strVal val="visible"/>
                                      </p:to>
                                    </p:set>
                                    <p:anim calcmode="lin" valueType="num">
                                      <p:cBhvr additive="base">
                                        <p:cTn id="27" dur="500" fill="hold"/>
                                        <p:tgtEl>
                                          <p:spTgt spid="126987"/>
                                        </p:tgtEl>
                                        <p:attrNameLst>
                                          <p:attrName>ppt_x</p:attrName>
                                        </p:attrNameLst>
                                      </p:cBhvr>
                                      <p:tavLst>
                                        <p:tav tm="0">
                                          <p:val>
                                            <p:strVal val="1+#ppt_w/2"/>
                                          </p:val>
                                        </p:tav>
                                        <p:tav tm="100000">
                                          <p:val>
                                            <p:strVal val="#ppt_x"/>
                                          </p:val>
                                        </p:tav>
                                      </p:tavLst>
                                    </p:anim>
                                    <p:anim calcmode="lin" valueType="num">
                                      <p:cBhvr additive="base">
                                        <p:cTn id="28" dur="500" fill="hold"/>
                                        <p:tgtEl>
                                          <p:spTgt spid="1269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04800" y="90488"/>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latin typeface="宋体" pitchFamily="2" charset="-122"/>
              </a:rPr>
              <a:t>问题化为</a:t>
            </a:r>
            <a:r>
              <a:rPr kumimoji="1" lang="zh-CN" altLang="en-US" sz="2800" b="1">
                <a:solidFill>
                  <a:srgbClr val="FF0000"/>
                </a:solidFill>
              </a:rPr>
              <a:t>：</a:t>
            </a:r>
          </a:p>
        </p:txBody>
      </p:sp>
      <p:grpSp>
        <p:nvGrpSpPr>
          <p:cNvPr id="128003" name="Group 3"/>
          <p:cNvGrpSpPr>
            <a:grpSpLocks/>
          </p:cNvGrpSpPr>
          <p:nvPr/>
        </p:nvGrpSpPr>
        <p:grpSpPr bwMode="auto">
          <a:xfrm>
            <a:off x="1371600" y="0"/>
            <a:ext cx="7086600" cy="2667000"/>
            <a:chOff x="816" y="288"/>
            <a:chExt cx="4464" cy="1680"/>
          </a:xfrm>
        </p:grpSpPr>
        <p:grpSp>
          <p:nvGrpSpPr>
            <p:cNvPr id="128004" name="Group 4"/>
            <p:cNvGrpSpPr>
              <a:grpSpLocks/>
            </p:cNvGrpSpPr>
            <p:nvPr/>
          </p:nvGrpSpPr>
          <p:grpSpPr bwMode="auto">
            <a:xfrm>
              <a:off x="816" y="288"/>
              <a:ext cx="2016" cy="1680"/>
              <a:chOff x="816" y="240"/>
              <a:chExt cx="2016" cy="1680"/>
            </a:xfrm>
          </p:grpSpPr>
          <p:graphicFrame>
            <p:nvGraphicFramePr>
              <p:cNvPr id="128005" name="Object 5"/>
              <p:cNvGraphicFramePr>
                <a:graphicFrameLocks noChangeAspect="1"/>
              </p:cNvGraphicFramePr>
              <p:nvPr/>
            </p:nvGraphicFramePr>
            <p:xfrm>
              <a:off x="816" y="240"/>
              <a:ext cx="2016" cy="1152"/>
            </p:xfrm>
            <a:graphic>
              <a:graphicData uri="http://schemas.openxmlformats.org/presentationml/2006/ole">
                <mc:AlternateContent xmlns:mc="http://schemas.openxmlformats.org/markup-compatibility/2006">
                  <mc:Choice xmlns:v="urn:schemas-microsoft-com:vml" Requires="v">
                    <p:oleObj spid="_x0000_s128016" name="公式" r:id="rId5" imgW="1587500" imgH="838200" progId="Equation.3">
                      <p:embed/>
                    </p:oleObj>
                  </mc:Choice>
                  <mc:Fallback>
                    <p:oleObj name="公式" r:id="rId5" imgW="1587500" imgH="838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40"/>
                            <a:ext cx="2016" cy="1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6"/>
              <p:cNvGraphicFramePr>
                <a:graphicFrameLocks noChangeAspect="1"/>
              </p:cNvGraphicFramePr>
              <p:nvPr/>
            </p:nvGraphicFramePr>
            <p:xfrm>
              <a:off x="816" y="1296"/>
              <a:ext cx="960" cy="624"/>
            </p:xfrm>
            <a:graphic>
              <a:graphicData uri="http://schemas.openxmlformats.org/presentationml/2006/ole">
                <mc:AlternateContent xmlns:mc="http://schemas.openxmlformats.org/markup-compatibility/2006">
                  <mc:Choice xmlns:v="urn:schemas-microsoft-com:vml" Requires="v">
                    <p:oleObj spid="_x0000_s128017" name="公式" r:id="rId7" imgW="761669" imgH="431613" progId="Equation.3">
                      <p:embed/>
                    </p:oleObj>
                  </mc:Choice>
                  <mc:Fallback>
                    <p:oleObj name="公式" r:id="rId7" imgW="761669"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1296"/>
                            <a:ext cx="960"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8007" name="Text Box 7"/>
            <p:cNvSpPr txBox="1">
              <a:spLocks noChangeArrowheads="1"/>
            </p:cNvSpPr>
            <p:nvPr/>
          </p:nvSpPr>
          <p:spPr bwMode="auto">
            <a:xfrm>
              <a:off x="4560" y="76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ea typeface="宋体" pitchFamily="2" charset="-122"/>
                </a:rPr>
                <a:t>（</a:t>
              </a:r>
              <a:r>
                <a:rPr kumimoji="1" lang="en-US" altLang="zh-CN" b="1">
                  <a:ea typeface="宋体" pitchFamily="2" charset="-122"/>
                </a:rPr>
                <a:t>11.7</a:t>
              </a:r>
              <a:r>
                <a:rPr kumimoji="1" lang="zh-CN" altLang="en-US" b="1">
                  <a:ea typeface="宋体" pitchFamily="2" charset="-122"/>
                </a:rPr>
                <a:t>）</a:t>
              </a:r>
            </a:p>
          </p:txBody>
        </p:sp>
      </p:grpSp>
      <p:sp>
        <p:nvSpPr>
          <p:cNvPr id="128008" name="Rectangle 8"/>
          <p:cNvSpPr>
            <a:spLocks noChangeArrowheads="1"/>
          </p:cNvSpPr>
          <p:nvPr/>
        </p:nvSpPr>
        <p:spPr bwMode="auto">
          <a:xfrm>
            <a:off x="381000" y="2514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利用</a:t>
            </a:r>
            <a:r>
              <a:rPr kumimoji="1" lang="zh-CN" altLang="en-US" b="1">
                <a:solidFill>
                  <a:srgbClr val="008000"/>
                </a:solidFill>
              </a:rPr>
              <a:t>拉格朗日乘子法</a:t>
            </a:r>
            <a:r>
              <a:rPr kumimoji="1" lang="zh-CN" altLang="en-US" b="1"/>
              <a:t>，（</a:t>
            </a:r>
            <a:r>
              <a:rPr kumimoji="1" lang="en-US" altLang="zh-CN" b="1"/>
              <a:t>11.7</a:t>
            </a:r>
            <a:r>
              <a:rPr kumimoji="1" lang="zh-CN" altLang="en-US" b="1"/>
              <a:t>）式可化为</a:t>
            </a:r>
            <a:r>
              <a:rPr kumimoji="1" lang="zh-CN" altLang="en-US" b="1">
                <a:solidFill>
                  <a:srgbClr val="008000"/>
                </a:solidFill>
              </a:rPr>
              <a:t>无约束极值问题</a:t>
            </a:r>
            <a:r>
              <a:rPr kumimoji="1" lang="zh-CN" altLang="en-US" b="1"/>
              <a:t>：</a:t>
            </a:r>
            <a:r>
              <a:rPr kumimoji="1" lang="zh-CN" altLang="en-US">
                <a:ea typeface="宋体" pitchFamily="2" charset="-122"/>
              </a:rPr>
              <a:t> </a:t>
            </a:r>
          </a:p>
        </p:txBody>
      </p:sp>
      <p:grpSp>
        <p:nvGrpSpPr>
          <p:cNvPr id="128009" name="Group 9"/>
          <p:cNvGrpSpPr>
            <a:grpSpLocks/>
          </p:cNvGrpSpPr>
          <p:nvPr/>
        </p:nvGrpSpPr>
        <p:grpSpPr bwMode="auto">
          <a:xfrm>
            <a:off x="1295400" y="2895600"/>
            <a:ext cx="7239000" cy="1828800"/>
            <a:chOff x="768" y="2064"/>
            <a:chExt cx="4560" cy="1152"/>
          </a:xfrm>
        </p:grpSpPr>
        <p:graphicFrame>
          <p:nvGraphicFramePr>
            <p:cNvPr id="128010" name="Object 10"/>
            <p:cNvGraphicFramePr>
              <a:graphicFrameLocks noChangeAspect="1"/>
            </p:cNvGraphicFramePr>
            <p:nvPr/>
          </p:nvGraphicFramePr>
          <p:xfrm>
            <a:off x="768" y="2064"/>
            <a:ext cx="2784" cy="1152"/>
          </p:xfrm>
          <a:graphic>
            <a:graphicData uri="http://schemas.openxmlformats.org/presentationml/2006/ole">
              <mc:AlternateContent xmlns:mc="http://schemas.openxmlformats.org/markup-compatibility/2006">
                <mc:Choice xmlns:v="urn:schemas-microsoft-com:vml" Requires="v">
                  <p:oleObj spid="_x0000_s128018" name="公式" r:id="rId9" imgW="2247900" imgH="863600" progId="Equation.3">
                    <p:embed/>
                  </p:oleObj>
                </mc:Choice>
                <mc:Fallback>
                  <p:oleObj name="公式" r:id="rId9" imgW="2247900" imgH="863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2064"/>
                          <a:ext cx="2784" cy="1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1" name="Rectangle 11"/>
            <p:cNvSpPr>
              <a:spLocks noChangeArrowheads="1"/>
            </p:cNvSpPr>
            <p:nvPr/>
          </p:nvSpPr>
          <p:spPr bwMode="auto">
            <a:xfrm>
              <a:off x="4442" y="2496"/>
              <a:ext cx="8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a typeface="宋体" pitchFamily="2" charset="-122"/>
                </a:rPr>
                <a:t> </a:t>
              </a:r>
              <a:r>
                <a:rPr kumimoji="1" lang="zh-CN" altLang="en-US" b="1">
                  <a:ea typeface="宋体" pitchFamily="2" charset="-122"/>
                </a:rPr>
                <a:t>（</a:t>
              </a:r>
              <a:r>
                <a:rPr kumimoji="1" lang="en-US" altLang="zh-CN" b="1">
                  <a:ea typeface="宋体" pitchFamily="2" charset="-122"/>
                </a:rPr>
                <a:t>11.8</a:t>
              </a:r>
              <a:r>
                <a:rPr kumimoji="1" lang="zh-CN" altLang="en-US" b="1">
                  <a:ea typeface="宋体" pitchFamily="2" charset="-122"/>
                </a:rPr>
                <a:t>）</a:t>
              </a:r>
            </a:p>
          </p:txBody>
        </p:sp>
      </p:grpSp>
      <p:sp>
        <p:nvSpPr>
          <p:cNvPr id="128012" name="Rectangle 12"/>
          <p:cNvSpPr>
            <a:spLocks noChangeArrowheads="1"/>
          </p:cNvSpPr>
          <p:nvPr/>
        </p:nvSpPr>
        <p:spPr bwMode="auto">
          <a:xfrm>
            <a:off x="381000" y="47244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记（</a:t>
            </a:r>
            <a:r>
              <a:rPr kumimoji="1" lang="en-US" altLang="zh-CN" b="1"/>
              <a:t>11.8</a:t>
            </a:r>
            <a:r>
              <a:rPr kumimoji="1" lang="zh-CN" altLang="en-US" b="1"/>
              <a:t>）式的目标函数为</a:t>
            </a:r>
            <a:r>
              <a:rPr kumimoji="1" lang="en-US" altLang="zh-CN" b="1"/>
              <a:t>f(p,λ)</a:t>
            </a:r>
            <a:r>
              <a:rPr kumimoji="1" lang="zh-CN" altLang="en-US" b="1"/>
              <a:t>，即求解方程组：</a:t>
            </a:r>
          </a:p>
        </p:txBody>
      </p:sp>
      <p:grpSp>
        <p:nvGrpSpPr>
          <p:cNvPr id="128013" name="Group 13"/>
          <p:cNvGrpSpPr>
            <a:grpSpLocks/>
          </p:cNvGrpSpPr>
          <p:nvPr/>
        </p:nvGrpSpPr>
        <p:grpSpPr bwMode="auto">
          <a:xfrm>
            <a:off x="1752600" y="5105400"/>
            <a:ext cx="6781800" cy="1752600"/>
            <a:chOff x="1104" y="3216"/>
            <a:chExt cx="4272" cy="1104"/>
          </a:xfrm>
        </p:grpSpPr>
        <p:graphicFrame>
          <p:nvGraphicFramePr>
            <p:cNvPr id="128014" name="Object 14"/>
            <p:cNvGraphicFramePr>
              <a:graphicFrameLocks noChangeAspect="1"/>
            </p:cNvGraphicFramePr>
            <p:nvPr/>
          </p:nvGraphicFramePr>
          <p:xfrm>
            <a:off x="1104" y="3216"/>
            <a:ext cx="2256" cy="1104"/>
          </p:xfrm>
          <a:graphic>
            <a:graphicData uri="http://schemas.openxmlformats.org/presentationml/2006/ole">
              <mc:AlternateContent xmlns:mc="http://schemas.openxmlformats.org/markup-compatibility/2006">
                <mc:Choice xmlns:v="urn:schemas-microsoft-com:vml" Requires="v">
                  <p:oleObj spid="_x0000_s128019" name="公式" r:id="rId11" imgW="1345616" imgH="863225" progId="Equation.3">
                    <p:embed/>
                  </p:oleObj>
                </mc:Choice>
                <mc:Fallback>
                  <p:oleObj name="公式" r:id="rId11" imgW="1345616" imgH="86322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3216"/>
                          <a:ext cx="2256" cy="1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5" name="Rectangle 15"/>
            <p:cNvSpPr>
              <a:spLocks noChangeArrowheads="1"/>
            </p:cNvSpPr>
            <p:nvPr/>
          </p:nvSpPr>
          <p:spPr bwMode="auto">
            <a:xfrm>
              <a:off x="4538" y="3600"/>
              <a:ext cx="8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ea typeface="宋体" pitchFamily="2" charset="-122"/>
                </a:rPr>
                <a:t>（</a:t>
              </a:r>
              <a:r>
                <a:rPr kumimoji="1" lang="en-US" altLang="zh-CN" b="1">
                  <a:ea typeface="宋体" pitchFamily="2" charset="-122"/>
                </a:rPr>
                <a:t>11.9</a:t>
              </a:r>
              <a:r>
                <a:rPr kumimoji="1" lang="zh-CN" altLang="en-US" b="1">
                  <a:ea typeface="宋体" pitchFamily="2" charset="-122"/>
                </a:rPr>
                <a:t>）</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up)">
                                      <p:cBhvr>
                                        <p:cTn id="7" dur="500"/>
                                        <p:tgtEl>
                                          <p:spTgt spid="12800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008"/>
                                        </p:tgtEl>
                                        <p:attrNameLst>
                                          <p:attrName>style.visibility</p:attrName>
                                        </p:attrNameLst>
                                      </p:cBhvr>
                                      <p:to>
                                        <p:strVal val="visible"/>
                                      </p:to>
                                    </p:set>
                                    <p:anim calcmode="lin" valueType="num">
                                      <p:cBhvr additive="base">
                                        <p:cTn id="12" dur="500" fill="hold"/>
                                        <p:tgtEl>
                                          <p:spTgt spid="128008"/>
                                        </p:tgtEl>
                                        <p:attrNameLst>
                                          <p:attrName>ppt_x</p:attrName>
                                        </p:attrNameLst>
                                      </p:cBhvr>
                                      <p:tavLst>
                                        <p:tav tm="0">
                                          <p:val>
                                            <p:strVal val="0-#ppt_w/2"/>
                                          </p:val>
                                        </p:tav>
                                        <p:tav tm="100000">
                                          <p:val>
                                            <p:strVal val="#ppt_x"/>
                                          </p:val>
                                        </p:tav>
                                      </p:tavLst>
                                    </p:anim>
                                    <p:anim calcmode="lin" valueType="num">
                                      <p:cBhvr additive="base">
                                        <p:cTn id="13" dur="500" fill="hold"/>
                                        <p:tgtEl>
                                          <p:spTgt spid="1280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28009"/>
                                        </p:tgtEl>
                                        <p:attrNameLst>
                                          <p:attrName>style.visibility</p:attrName>
                                        </p:attrNameLst>
                                      </p:cBhvr>
                                      <p:to>
                                        <p:strVal val="visible"/>
                                      </p:to>
                                    </p:set>
                                    <p:animEffect transition="in" filter="wipe(up)">
                                      <p:cBhvr>
                                        <p:cTn id="18" dur="500"/>
                                        <p:tgtEl>
                                          <p:spTgt spid="128009"/>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8012"/>
                                        </p:tgtEl>
                                        <p:attrNameLst>
                                          <p:attrName>style.visibility</p:attrName>
                                        </p:attrNameLst>
                                      </p:cBhvr>
                                      <p:to>
                                        <p:strVal val="visible"/>
                                      </p:to>
                                    </p:set>
                                    <p:anim calcmode="lin" valueType="num">
                                      <p:cBhvr additive="base">
                                        <p:cTn id="23" dur="500" fill="hold"/>
                                        <p:tgtEl>
                                          <p:spTgt spid="128012"/>
                                        </p:tgtEl>
                                        <p:attrNameLst>
                                          <p:attrName>ppt_x</p:attrName>
                                        </p:attrNameLst>
                                      </p:cBhvr>
                                      <p:tavLst>
                                        <p:tav tm="0">
                                          <p:val>
                                            <p:strVal val="0-#ppt_w/2"/>
                                          </p:val>
                                        </p:tav>
                                        <p:tav tm="100000">
                                          <p:val>
                                            <p:strVal val="#ppt_x"/>
                                          </p:val>
                                        </p:tav>
                                      </p:tavLst>
                                    </p:anim>
                                    <p:anim calcmode="lin" valueType="num">
                                      <p:cBhvr additive="base">
                                        <p:cTn id="24" dur="500" fill="hold"/>
                                        <p:tgtEl>
                                          <p:spTgt spid="1280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28013"/>
                                        </p:tgtEl>
                                        <p:attrNameLst>
                                          <p:attrName>style.visibility</p:attrName>
                                        </p:attrNameLst>
                                      </p:cBhvr>
                                      <p:to>
                                        <p:strVal val="visible"/>
                                      </p:to>
                                    </p:set>
                                    <p:animEffect transition="in" filter="wipe(up)">
                                      <p:cBhvr>
                                        <p:cTn id="29" dur="500"/>
                                        <p:tgtEl>
                                          <p:spTgt spid="128013"/>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utoUpdateAnimBg="0"/>
      <p:bldP spid="12801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p:cNvGrpSpPr>
            <a:grpSpLocks/>
          </p:cNvGrpSpPr>
          <p:nvPr/>
        </p:nvGrpSpPr>
        <p:grpSpPr bwMode="auto">
          <a:xfrm>
            <a:off x="152400" y="228600"/>
            <a:ext cx="7391400" cy="1905000"/>
            <a:chOff x="96" y="144"/>
            <a:chExt cx="4656" cy="1200"/>
          </a:xfrm>
        </p:grpSpPr>
        <p:grpSp>
          <p:nvGrpSpPr>
            <p:cNvPr id="129027" name="Group 3"/>
            <p:cNvGrpSpPr>
              <a:grpSpLocks/>
            </p:cNvGrpSpPr>
            <p:nvPr/>
          </p:nvGrpSpPr>
          <p:grpSpPr bwMode="auto">
            <a:xfrm>
              <a:off x="96" y="144"/>
              <a:ext cx="4656" cy="864"/>
              <a:chOff x="192" y="144"/>
              <a:chExt cx="4656" cy="864"/>
            </a:xfrm>
          </p:grpSpPr>
          <p:sp>
            <p:nvSpPr>
              <p:cNvPr id="129028" name="Rectangle 4"/>
              <p:cNvSpPr>
                <a:spLocks noChangeArrowheads="1"/>
              </p:cNvSpPr>
              <p:nvPr/>
            </p:nvSpPr>
            <p:spPr bwMode="auto">
              <a:xfrm>
                <a:off x="912" y="624"/>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方程组（</a:t>
                </a:r>
                <a:r>
                  <a:rPr kumimoji="1" lang="en-US" altLang="zh-CN" b="1">
                    <a:solidFill>
                      <a:srgbClr val="008000"/>
                    </a:solidFill>
                  </a:rPr>
                  <a:t>11.9</a:t>
                </a:r>
                <a:r>
                  <a:rPr kumimoji="1" lang="zh-CN" altLang="en-US" b="1">
                    <a:solidFill>
                      <a:srgbClr val="008000"/>
                    </a:solidFill>
                  </a:rPr>
                  <a:t>）的解为</a:t>
                </a:r>
                <a:r>
                  <a:rPr kumimoji="1" lang="zh-CN" altLang="en-US" b="1"/>
                  <a:t>：</a:t>
                </a:r>
                <a:r>
                  <a:rPr kumimoji="1" lang="zh-CN" altLang="en-US" b="1">
                    <a:solidFill>
                      <a:srgbClr val="008000"/>
                    </a:solidFill>
                  </a:rPr>
                  <a:t> </a:t>
                </a:r>
              </a:p>
            </p:txBody>
          </p:sp>
          <p:pic>
            <p:nvPicPr>
              <p:cNvPr id="129029" name="Picture 5" descr="PE0200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44"/>
                <a:ext cx="862" cy="86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29030" name="Object 6"/>
            <p:cNvGraphicFramePr>
              <a:graphicFrameLocks noChangeAspect="1"/>
            </p:cNvGraphicFramePr>
            <p:nvPr/>
          </p:nvGraphicFramePr>
          <p:xfrm>
            <a:off x="2400" y="672"/>
            <a:ext cx="2256" cy="672"/>
          </p:xfrm>
          <a:graphic>
            <a:graphicData uri="http://schemas.openxmlformats.org/presentationml/2006/ole">
              <mc:AlternateContent xmlns:mc="http://schemas.openxmlformats.org/markup-compatibility/2006">
                <mc:Choice xmlns:v="urn:schemas-microsoft-com:vml" Requires="v">
                  <p:oleObj spid="_x0000_s129047" name="公式" r:id="rId6" imgW="1358310" imgH="431613" progId="Equation.3">
                    <p:embed/>
                  </p:oleObj>
                </mc:Choice>
                <mc:Fallback>
                  <p:oleObj name="公式" r:id="rId6" imgW="1358310"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672"/>
                          <a:ext cx="2256"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9031" name="Group 7"/>
          <p:cNvGrpSpPr>
            <a:grpSpLocks/>
          </p:cNvGrpSpPr>
          <p:nvPr/>
        </p:nvGrpSpPr>
        <p:grpSpPr bwMode="auto">
          <a:xfrm>
            <a:off x="0" y="1822450"/>
            <a:ext cx="9144000" cy="1377950"/>
            <a:chOff x="0" y="1512"/>
            <a:chExt cx="5760" cy="868"/>
          </a:xfrm>
        </p:grpSpPr>
        <p:grpSp>
          <p:nvGrpSpPr>
            <p:cNvPr id="129032" name="Group 8"/>
            <p:cNvGrpSpPr>
              <a:grpSpLocks/>
            </p:cNvGrpSpPr>
            <p:nvPr/>
          </p:nvGrpSpPr>
          <p:grpSpPr bwMode="auto">
            <a:xfrm>
              <a:off x="0" y="1512"/>
              <a:ext cx="5760" cy="868"/>
              <a:chOff x="0" y="1512"/>
              <a:chExt cx="5760" cy="868"/>
            </a:xfrm>
          </p:grpSpPr>
          <p:sp>
            <p:nvSpPr>
              <p:cNvPr id="129033" name="Rectangle 9"/>
              <p:cNvSpPr>
                <a:spLocks noChangeArrowheads="1"/>
              </p:cNvSpPr>
              <p:nvPr/>
            </p:nvSpPr>
            <p:spPr bwMode="auto">
              <a:xfrm>
                <a:off x="0" y="1632"/>
                <a:ext cx="57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b="1"/>
                  <a:t>由于                       是与</a:t>
                </a:r>
                <a:r>
                  <a:rPr kumimoji="1" lang="en-US" altLang="zh-CN" b="1"/>
                  <a:t>p</a:t>
                </a:r>
                <a:r>
                  <a:rPr kumimoji="1" lang="en-US" altLang="zh-CN" b="1" baseline="-30000"/>
                  <a:t>i</a:t>
                </a:r>
                <a:r>
                  <a:rPr kumimoji="1" lang="zh-CN" altLang="en-US" b="1"/>
                  <a:t>有关的量，方程组的解仍无法算出</a:t>
                </a:r>
              </a:p>
              <a:p>
                <a:pPr algn="just" eaLnBrk="0" hangingPunct="0"/>
                <a:endParaRPr kumimoji="1" lang="zh-CN" altLang="en-US" b="1"/>
              </a:p>
              <a:p>
                <a:pPr algn="just" eaLnBrk="0" hangingPunct="0"/>
                <a:r>
                  <a:rPr kumimoji="1" lang="zh-CN" altLang="en-US" b="1"/>
                  <a:t>为此，记</a:t>
                </a:r>
              </a:p>
            </p:txBody>
          </p:sp>
          <p:graphicFrame>
            <p:nvGraphicFramePr>
              <p:cNvPr id="129034" name="Object 10"/>
              <p:cNvGraphicFramePr>
                <a:graphicFrameLocks noChangeAspect="1"/>
              </p:cNvGraphicFramePr>
              <p:nvPr/>
            </p:nvGraphicFramePr>
            <p:xfrm>
              <a:off x="672" y="1512"/>
              <a:ext cx="864" cy="600"/>
            </p:xfrm>
            <a:graphic>
              <a:graphicData uri="http://schemas.openxmlformats.org/presentationml/2006/ole">
                <mc:AlternateContent xmlns:mc="http://schemas.openxmlformats.org/markup-compatibility/2006">
                  <mc:Choice xmlns:v="urn:schemas-microsoft-com:vml" Requires="v">
                    <p:oleObj spid="_x0000_s129048" name="公式" r:id="rId8" imgW="685800" imgH="431800" progId="Equation.3">
                      <p:embed/>
                    </p:oleObj>
                  </mc:Choice>
                  <mc:Fallback>
                    <p:oleObj name="公式" r:id="rId8" imgW="6858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1512"/>
                            <a:ext cx="864"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9035" name="Object 11"/>
            <p:cNvGraphicFramePr>
              <a:graphicFrameLocks noChangeAspect="1"/>
            </p:cNvGraphicFramePr>
            <p:nvPr/>
          </p:nvGraphicFramePr>
          <p:xfrm>
            <a:off x="1044" y="1872"/>
            <a:ext cx="780" cy="480"/>
          </p:xfrm>
          <a:graphic>
            <a:graphicData uri="http://schemas.openxmlformats.org/presentationml/2006/ole">
              <mc:AlternateContent xmlns:mc="http://schemas.openxmlformats.org/markup-compatibility/2006">
                <mc:Choice xmlns:v="urn:schemas-microsoft-com:vml" Requires="v">
                  <p:oleObj spid="_x0000_s129049" name="公式" r:id="rId10" imgW="494870" imgH="304536" progId="Equation.3">
                    <p:embed/>
                  </p:oleObj>
                </mc:Choice>
                <mc:Fallback>
                  <p:oleObj name="公式" r:id="rId10" imgW="494870" imgH="30453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4" y="1872"/>
                          <a:ext cx="780"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9036" name="Group 12"/>
          <p:cNvGrpSpPr>
            <a:grpSpLocks/>
          </p:cNvGrpSpPr>
          <p:nvPr/>
        </p:nvGrpSpPr>
        <p:grpSpPr bwMode="auto">
          <a:xfrm>
            <a:off x="228600" y="3048000"/>
            <a:ext cx="8915400" cy="2667000"/>
            <a:chOff x="144" y="1920"/>
            <a:chExt cx="5616" cy="1680"/>
          </a:xfrm>
        </p:grpSpPr>
        <p:grpSp>
          <p:nvGrpSpPr>
            <p:cNvPr id="129037" name="Group 13"/>
            <p:cNvGrpSpPr>
              <a:grpSpLocks/>
            </p:cNvGrpSpPr>
            <p:nvPr/>
          </p:nvGrpSpPr>
          <p:grpSpPr bwMode="auto">
            <a:xfrm>
              <a:off x="170" y="1920"/>
              <a:ext cx="5542" cy="672"/>
              <a:chOff x="192" y="2256"/>
              <a:chExt cx="5542" cy="672"/>
            </a:xfrm>
          </p:grpSpPr>
          <p:grpSp>
            <p:nvGrpSpPr>
              <p:cNvPr id="129038" name="Group 14"/>
              <p:cNvGrpSpPr>
                <a:grpSpLocks/>
              </p:cNvGrpSpPr>
              <p:nvPr/>
            </p:nvGrpSpPr>
            <p:grpSpPr bwMode="auto">
              <a:xfrm>
                <a:off x="192" y="2256"/>
                <a:ext cx="4896" cy="672"/>
                <a:chOff x="192" y="2352"/>
                <a:chExt cx="4896" cy="672"/>
              </a:xfrm>
            </p:grpSpPr>
            <p:graphicFrame>
              <p:nvGraphicFramePr>
                <p:cNvPr id="129039" name="Object 15"/>
                <p:cNvGraphicFramePr>
                  <a:graphicFrameLocks noChangeAspect="1"/>
                </p:cNvGraphicFramePr>
                <p:nvPr/>
              </p:nvGraphicFramePr>
              <p:xfrm>
                <a:off x="460" y="2448"/>
                <a:ext cx="884" cy="432"/>
              </p:xfrm>
              <a:graphic>
                <a:graphicData uri="http://schemas.openxmlformats.org/presentationml/2006/ole">
                  <mc:AlternateContent xmlns:mc="http://schemas.openxmlformats.org/markup-compatibility/2006">
                    <mc:Choice xmlns:v="urn:schemas-microsoft-com:vml" Requires="v">
                      <p:oleObj spid="_x0000_s129050" name="公式" r:id="rId12" imgW="545760" imgH="241200" progId="Equation.3">
                        <p:embed/>
                      </p:oleObj>
                    </mc:Choice>
                    <mc:Fallback>
                      <p:oleObj name="公式" r:id="rId12" imgW="545760" imgH="2412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 y="2448"/>
                              <a:ext cx="88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0" name="Object 16"/>
                <p:cNvGraphicFramePr>
                  <a:graphicFrameLocks noChangeAspect="1"/>
                </p:cNvGraphicFramePr>
                <p:nvPr/>
              </p:nvGraphicFramePr>
              <p:xfrm>
                <a:off x="1680" y="2400"/>
                <a:ext cx="768" cy="624"/>
              </p:xfrm>
              <a:graphic>
                <a:graphicData uri="http://schemas.openxmlformats.org/presentationml/2006/ole">
                  <mc:AlternateContent xmlns:mc="http://schemas.openxmlformats.org/markup-compatibility/2006">
                    <mc:Choice xmlns:v="urn:schemas-microsoft-com:vml" Requires="v">
                      <p:oleObj spid="_x0000_s129051" name="公式" r:id="rId14" imgW="583947" imgH="431613" progId="Equation.3">
                        <p:embed/>
                      </p:oleObj>
                    </mc:Choice>
                    <mc:Fallback>
                      <p:oleObj name="公式" r:id="rId14" imgW="583947" imgH="431613"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0" y="2400"/>
                              <a:ext cx="768"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1" name="Rectangle 17"/>
                <p:cNvSpPr>
                  <a:spLocks noChangeArrowheads="1"/>
                </p:cNvSpPr>
                <p:nvPr/>
              </p:nvSpPr>
              <p:spPr bwMode="auto">
                <a:xfrm>
                  <a:off x="192" y="2544"/>
                  <a:ext cx="4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则         ，又        得方程  </a:t>
                  </a:r>
                </a:p>
              </p:txBody>
            </p:sp>
            <p:graphicFrame>
              <p:nvGraphicFramePr>
                <p:cNvPr id="129042" name="Object 18"/>
                <p:cNvGraphicFramePr>
                  <a:graphicFrameLocks noChangeAspect="1"/>
                </p:cNvGraphicFramePr>
                <p:nvPr/>
              </p:nvGraphicFramePr>
              <p:xfrm>
                <a:off x="3360" y="2352"/>
                <a:ext cx="1008" cy="624"/>
              </p:xfrm>
              <a:graphic>
                <a:graphicData uri="http://schemas.openxmlformats.org/presentationml/2006/ole">
                  <mc:AlternateContent xmlns:mc="http://schemas.openxmlformats.org/markup-compatibility/2006">
                    <mc:Choice xmlns:v="urn:schemas-microsoft-com:vml" Requires="v">
                      <p:oleObj spid="_x0000_s129052" name="公式" r:id="rId16" imgW="685800" imgH="431800" progId="Equation.3">
                        <p:embed/>
                      </p:oleObj>
                    </mc:Choice>
                    <mc:Fallback>
                      <p:oleObj name="公式" r:id="rId16" imgW="685800" imgH="4318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0" y="2352"/>
                              <a:ext cx="1008"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9043" name="Rectangle 19"/>
              <p:cNvSpPr>
                <a:spLocks noChangeArrowheads="1"/>
              </p:cNvSpPr>
              <p:nvPr/>
            </p:nvSpPr>
            <p:spPr bwMode="auto">
              <a:xfrm>
                <a:off x="4800" y="2400"/>
                <a:ext cx="9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ea typeface="宋体" pitchFamily="2" charset="-122"/>
                  </a:rPr>
                  <a:t>（</a:t>
                </a:r>
                <a:r>
                  <a:rPr kumimoji="1" lang="en-US" altLang="zh-CN" b="1">
                    <a:ea typeface="宋体" pitchFamily="2" charset="-122"/>
                  </a:rPr>
                  <a:t>11.10</a:t>
                </a:r>
                <a:r>
                  <a:rPr kumimoji="1" lang="zh-CN" altLang="en-US" b="1">
                    <a:ea typeface="宋体" pitchFamily="2" charset="-122"/>
                  </a:rPr>
                  <a:t>）</a:t>
                </a:r>
              </a:p>
            </p:txBody>
          </p:sp>
        </p:grpSp>
        <p:graphicFrame>
          <p:nvGraphicFramePr>
            <p:cNvPr id="129044" name="Object 20"/>
            <p:cNvGraphicFramePr>
              <a:graphicFrameLocks noChangeAspect="1"/>
            </p:cNvGraphicFramePr>
            <p:nvPr/>
          </p:nvGraphicFramePr>
          <p:xfrm>
            <a:off x="384" y="2448"/>
            <a:ext cx="1296" cy="607"/>
          </p:xfrm>
          <a:graphic>
            <a:graphicData uri="http://schemas.openxmlformats.org/presentationml/2006/ole">
              <mc:AlternateContent xmlns:mc="http://schemas.openxmlformats.org/markup-compatibility/2006">
                <mc:Choice xmlns:v="urn:schemas-microsoft-com:vml" Requires="v">
                  <p:oleObj spid="_x0000_s129053" name="公式" r:id="rId18" imgW="901440" imgH="431640" progId="Equation.3">
                    <p:embed/>
                  </p:oleObj>
                </mc:Choice>
                <mc:Fallback>
                  <p:oleObj name="公式" r:id="rId18" imgW="901440" imgH="43164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4" y="2448"/>
                          <a:ext cx="1296"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5" name="Text Box 21"/>
            <p:cNvSpPr txBox="1">
              <a:spLocks noChangeArrowheads="1"/>
            </p:cNvSpPr>
            <p:nvPr/>
          </p:nvSpPr>
          <p:spPr bwMode="auto">
            <a:xfrm>
              <a:off x="144" y="2592"/>
              <a:ext cx="56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记                             ，</a:t>
              </a:r>
              <a:r>
                <a:rPr kumimoji="1" lang="en-US" altLang="zh-CN" b="1"/>
                <a:t>g</a:t>
              </a:r>
              <a:r>
                <a:rPr kumimoji="1" lang="zh-CN" altLang="en-US" b="1"/>
                <a:t>（</a:t>
              </a:r>
              <a:r>
                <a:rPr kumimoji="1" lang="en-US" altLang="zh-CN" b="1"/>
                <a:t>0</a:t>
              </a:r>
              <a:r>
                <a:rPr kumimoji="1" lang="en-US" altLang="zh-CN" b="1" baseline="30000"/>
                <a:t>+</a:t>
              </a:r>
              <a:r>
                <a:rPr kumimoji="1" lang="zh-CN" altLang="en-US" b="1"/>
                <a:t>）</a:t>
              </a:r>
              <a:r>
                <a:rPr kumimoji="1" lang="en-US" altLang="zh-CN" b="1"/>
                <a:t>=+∞</a:t>
              </a:r>
              <a:r>
                <a:rPr kumimoji="1" lang="zh-CN" altLang="en-US" b="1"/>
                <a:t>，</a:t>
              </a:r>
              <a:r>
                <a:rPr kumimoji="1" lang="en-US" altLang="zh-CN" b="1"/>
                <a:t>g</a:t>
              </a:r>
              <a:r>
                <a:rPr kumimoji="1" lang="zh-CN" altLang="en-US" b="1"/>
                <a:t>（</a:t>
              </a:r>
              <a:r>
                <a:rPr kumimoji="1" lang="en-US" altLang="zh-CN" b="1"/>
                <a:t>+∞</a:t>
              </a:r>
              <a:r>
                <a:rPr kumimoji="1" lang="zh-CN" altLang="en-US" b="1"/>
                <a:t>）</a:t>
              </a:r>
              <a:r>
                <a:rPr kumimoji="1" lang="en-US" altLang="zh-CN" b="1"/>
                <a:t>=0</a:t>
              </a:r>
              <a:r>
                <a:rPr kumimoji="1" lang="zh-CN" altLang="en-US" b="1"/>
                <a:t>及</a:t>
              </a:r>
              <a:r>
                <a:rPr kumimoji="1" lang="en-US" altLang="zh-CN" b="1"/>
                <a:t>g’</a:t>
              </a:r>
              <a:r>
                <a:rPr kumimoji="1" lang="zh-CN" altLang="en-US" b="1"/>
                <a:t>（</a:t>
              </a:r>
              <a:r>
                <a:rPr kumimoji="1" lang="en-US" altLang="zh-CN" b="1"/>
                <a:t>A</a:t>
              </a:r>
              <a:r>
                <a:rPr kumimoji="1" lang="zh-CN" altLang="en-US" b="1"/>
                <a:t>）＜</a:t>
              </a:r>
              <a:r>
                <a:rPr kumimoji="1" lang="en-US" altLang="zh-CN" b="1"/>
                <a:t>0</a:t>
              </a:r>
              <a:r>
                <a:rPr kumimoji="1" lang="zh-CN" altLang="en-US" b="1"/>
                <a:t>，</a:t>
              </a:r>
            </a:p>
            <a:p>
              <a:pPr>
                <a:spcBef>
                  <a:spcPct val="50000"/>
                </a:spcBef>
              </a:pPr>
              <a:r>
                <a:rPr kumimoji="1" lang="zh-CN" altLang="en-US" b="1"/>
                <a:t>知（</a:t>
              </a:r>
              <a:r>
                <a:rPr kumimoji="1" lang="en-US" altLang="zh-CN" b="1"/>
                <a:t>11.10</a:t>
              </a:r>
              <a:r>
                <a:rPr kumimoji="1" lang="zh-CN" altLang="en-US" b="1"/>
                <a:t>）式有且仅有一个正根，此根容易用牛顿法求</a:t>
              </a:r>
            </a:p>
            <a:p>
              <a:pPr>
                <a:spcBef>
                  <a:spcPct val="50000"/>
                </a:spcBef>
              </a:pPr>
              <a:r>
                <a:rPr kumimoji="1" lang="zh-CN" altLang="en-US" b="1"/>
                <a:t>出，进而求出最佳的         。 </a:t>
              </a:r>
            </a:p>
          </p:txBody>
        </p:sp>
        <p:graphicFrame>
          <p:nvGraphicFramePr>
            <p:cNvPr id="129046" name="Object 22"/>
            <p:cNvGraphicFramePr>
              <a:graphicFrameLocks noChangeAspect="1"/>
            </p:cNvGraphicFramePr>
            <p:nvPr/>
          </p:nvGraphicFramePr>
          <p:xfrm>
            <a:off x="1968" y="3072"/>
            <a:ext cx="424" cy="528"/>
          </p:xfrm>
          <a:graphic>
            <a:graphicData uri="http://schemas.openxmlformats.org/presentationml/2006/ole">
              <mc:AlternateContent xmlns:mc="http://schemas.openxmlformats.org/markup-compatibility/2006">
                <mc:Choice xmlns:v="urn:schemas-microsoft-com:vml" Requires="v">
                  <p:oleObj spid="_x0000_s129054" name="公式" r:id="rId20" imgW="190417" imgH="241195" progId="Equation.3">
                    <p:embed/>
                  </p:oleObj>
                </mc:Choice>
                <mc:Fallback>
                  <p:oleObj name="公式" r:id="rId20" imgW="190417" imgH="241195"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8" y="3072"/>
                          <a:ext cx="424"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031"/>
                                        </p:tgtEl>
                                        <p:attrNameLst>
                                          <p:attrName>style.visibility</p:attrName>
                                        </p:attrNameLst>
                                      </p:cBhvr>
                                      <p:to>
                                        <p:strVal val="visible"/>
                                      </p:to>
                                    </p:set>
                                    <p:anim calcmode="lin" valueType="num">
                                      <p:cBhvr additive="base">
                                        <p:cTn id="7" dur="500" fill="hold"/>
                                        <p:tgtEl>
                                          <p:spTgt spid="129031"/>
                                        </p:tgtEl>
                                        <p:attrNameLst>
                                          <p:attrName>ppt_x</p:attrName>
                                        </p:attrNameLst>
                                      </p:cBhvr>
                                      <p:tavLst>
                                        <p:tav tm="0">
                                          <p:val>
                                            <p:strVal val="0-#ppt_w/2"/>
                                          </p:val>
                                        </p:tav>
                                        <p:tav tm="100000">
                                          <p:val>
                                            <p:strVal val="#ppt_x"/>
                                          </p:val>
                                        </p:tav>
                                      </p:tavLst>
                                    </p:anim>
                                    <p:anim calcmode="lin" valueType="num">
                                      <p:cBhvr additive="base">
                                        <p:cTn id="8" dur="500" fill="hold"/>
                                        <p:tgtEl>
                                          <p:spTgt spid="1290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29036"/>
                                        </p:tgtEl>
                                        <p:attrNameLst>
                                          <p:attrName>style.visibility</p:attrName>
                                        </p:attrNameLst>
                                      </p:cBhvr>
                                      <p:to>
                                        <p:strVal val="visible"/>
                                      </p:to>
                                    </p:set>
                                    <p:animEffect transition="in" filter="wipe(left)">
                                      <p:cBhvr>
                                        <p:cTn id="13" dur="500"/>
                                        <p:tgtEl>
                                          <p:spTgt spid="129036"/>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04800" y="457200"/>
            <a:ext cx="86868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例</a:t>
            </a:r>
            <a:r>
              <a:rPr kumimoji="1" lang="en-US" altLang="zh-CN" sz="2800" b="1">
                <a:solidFill>
                  <a:srgbClr val="008000"/>
                </a:solidFill>
              </a:rPr>
              <a:t>18</a:t>
            </a:r>
            <a:r>
              <a:rPr kumimoji="1" lang="en-US" altLang="zh-CN">
                <a:ea typeface="宋体" pitchFamily="2" charset="-122"/>
              </a:rPr>
              <a:t>  </a:t>
            </a:r>
            <a:r>
              <a:rPr kumimoji="1" lang="zh-CN" altLang="en-US" b="1"/>
              <a:t>为简单起见，设符号只有四种：</a:t>
            </a:r>
            <a:r>
              <a:rPr kumimoji="1" lang="en-US" altLang="zh-CN" b="1"/>
              <a:t>S</a:t>
            </a:r>
            <a:r>
              <a:rPr kumimoji="1" lang="en-US" altLang="zh-CN" b="1" baseline="-30000"/>
              <a:t>1</a:t>
            </a:r>
            <a:r>
              <a:rPr kumimoji="1" lang="zh-CN" altLang="en-US" b="1"/>
              <a:t>、</a:t>
            </a:r>
            <a:r>
              <a:rPr kumimoji="1" lang="en-US" altLang="zh-CN" b="1"/>
              <a:t>S</a:t>
            </a:r>
            <a:r>
              <a:rPr kumimoji="1" lang="en-US" altLang="zh-CN" b="1" baseline="-30000"/>
              <a:t>2</a:t>
            </a:r>
            <a:r>
              <a:rPr kumimoji="1" lang="zh-CN" altLang="en-US" b="1"/>
              <a:t>、</a:t>
            </a:r>
            <a:r>
              <a:rPr kumimoji="1" lang="en-US" altLang="zh-CN" b="1"/>
              <a:t>S</a:t>
            </a:r>
            <a:r>
              <a:rPr kumimoji="1" lang="en-US" altLang="zh-CN" b="1" baseline="-30000"/>
              <a:t>3</a:t>
            </a:r>
            <a:r>
              <a:rPr kumimoji="1" lang="zh-CN" altLang="en-US" b="1"/>
              <a:t>和</a:t>
            </a:r>
            <a:r>
              <a:rPr kumimoji="1" lang="en-US" altLang="zh-CN" b="1"/>
              <a:t>S</a:t>
            </a:r>
            <a:r>
              <a:rPr kumimoji="1" lang="en-US" altLang="zh-CN" b="1" baseline="-30000"/>
              <a:t>4</a:t>
            </a:r>
            <a:r>
              <a:rPr kumimoji="1" lang="zh-CN" altLang="en-US" b="1"/>
              <a:t>，在利用这些符号传递信息时，这些符号分别需要</a:t>
            </a:r>
            <a:r>
              <a:rPr kumimoji="1" lang="en-US" altLang="zh-CN" b="1"/>
              <a:t>1</a:t>
            </a:r>
            <a:r>
              <a:rPr kumimoji="1" lang="zh-CN" altLang="en-US" b="1"/>
              <a:t>、</a:t>
            </a:r>
            <a:r>
              <a:rPr kumimoji="1" lang="en-US" altLang="zh-CN" b="1"/>
              <a:t>2</a:t>
            </a:r>
            <a:r>
              <a:rPr kumimoji="1" lang="zh-CN" altLang="en-US" b="1"/>
              <a:t>、</a:t>
            </a:r>
            <a:r>
              <a:rPr kumimoji="1" lang="en-US" altLang="zh-CN" b="1"/>
              <a:t>3</a:t>
            </a:r>
            <a:r>
              <a:rPr kumimoji="1" lang="zh-CN" altLang="en-US" b="1"/>
              <a:t>、</a:t>
            </a:r>
            <a:r>
              <a:rPr kumimoji="1" lang="en-US" altLang="zh-CN" b="1"/>
              <a:t>4</a:t>
            </a:r>
            <a:r>
              <a:rPr kumimoji="1" lang="zh-CN" altLang="en-US" b="1"/>
              <a:t>单位传递时间，试求出此信息通道的容量及相应的最佳</a:t>
            </a:r>
            <a:r>
              <a:rPr kumimoji="1" lang="en-US" altLang="zh-CN" b="1"/>
              <a:t>p</a:t>
            </a:r>
            <a:r>
              <a:rPr kumimoji="1" lang="en-US" altLang="zh-CN" b="1" baseline="-30000"/>
              <a:t>i</a:t>
            </a:r>
            <a:r>
              <a:rPr kumimoji="1" lang="zh-CN" altLang="en-US" b="1"/>
              <a:t>值。 </a:t>
            </a:r>
          </a:p>
        </p:txBody>
      </p:sp>
      <p:grpSp>
        <p:nvGrpSpPr>
          <p:cNvPr id="130051" name="Group 3"/>
          <p:cNvGrpSpPr>
            <a:grpSpLocks/>
          </p:cNvGrpSpPr>
          <p:nvPr/>
        </p:nvGrpSpPr>
        <p:grpSpPr bwMode="auto">
          <a:xfrm>
            <a:off x="304800" y="2209800"/>
            <a:ext cx="8305800" cy="798513"/>
            <a:chOff x="192" y="1392"/>
            <a:chExt cx="5232" cy="503"/>
          </a:xfrm>
        </p:grpSpPr>
        <p:sp>
          <p:nvSpPr>
            <p:cNvPr id="130052" name="Text Box 4"/>
            <p:cNvSpPr txBox="1">
              <a:spLocks noChangeArrowheads="1"/>
            </p:cNvSpPr>
            <p:nvPr/>
          </p:nvSpPr>
          <p:spPr bwMode="auto">
            <a:xfrm>
              <a:off x="192" y="139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latin typeface="楷体_GB2312" pitchFamily="49" charset="-122"/>
                </a:rPr>
                <a:t>解：</a:t>
              </a:r>
              <a:r>
                <a:rPr kumimoji="1" lang="zh-CN" altLang="en-US">
                  <a:ea typeface="宋体" pitchFamily="2" charset="-122"/>
                </a:rPr>
                <a:t> </a:t>
              </a:r>
            </a:p>
          </p:txBody>
        </p:sp>
        <p:grpSp>
          <p:nvGrpSpPr>
            <p:cNvPr id="130053" name="Group 5"/>
            <p:cNvGrpSpPr>
              <a:grpSpLocks/>
            </p:cNvGrpSpPr>
            <p:nvPr/>
          </p:nvGrpSpPr>
          <p:grpSpPr bwMode="auto">
            <a:xfrm>
              <a:off x="384" y="1584"/>
              <a:ext cx="5040" cy="311"/>
              <a:chOff x="432" y="1849"/>
              <a:chExt cx="5040" cy="311"/>
            </a:xfrm>
          </p:grpSpPr>
          <p:sp>
            <p:nvSpPr>
              <p:cNvPr id="130054" name="Rectangle 6"/>
              <p:cNvSpPr>
                <a:spLocks noChangeArrowheads="1"/>
              </p:cNvSpPr>
              <p:nvPr/>
            </p:nvSpPr>
            <p:spPr bwMode="auto">
              <a:xfrm>
                <a:off x="432" y="1872"/>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求解方程                                              ，得唯一正根</a:t>
                </a:r>
                <a:r>
                  <a:rPr kumimoji="1" lang="en-US" altLang="zh-CN" b="1"/>
                  <a:t>A=1.92</a:t>
                </a:r>
                <a:r>
                  <a:rPr kumimoji="1" lang="zh-CN" altLang="en-US" b="1"/>
                  <a:t>。</a:t>
                </a:r>
                <a:r>
                  <a:rPr kumimoji="1" lang="zh-CN" altLang="en-US">
                    <a:latin typeface="宋体" pitchFamily="2" charset="-122"/>
                    <a:ea typeface="宋体" pitchFamily="2" charset="-122"/>
                  </a:rPr>
                  <a:t> </a:t>
                </a:r>
                <a:r>
                  <a:rPr kumimoji="1" lang="zh-CN" altLang="en-US">
                    <a:ea typeface="宋体" pitchFamily="2" charset="-122"/>
                  </a:rPr>
                  <a:t> </a:t>
                </a:r>
              </a:p>
            </p:txBody>
          </p:sp>
          <p:graphicFrame>
            <p:nvGraphicFramePr>
              <p:cNvPr id="130055" name="Object 7"/>
              <p:cNvGraphicFramePr>
                <a:graphicFrameLocks noChangeAspect="1"/>
              </p:cNvGraphicFramePr>
              <p:nvPr/>
            </p:nvGraphicFramePr>
            <p:xfrm>
              <a:off x="1296" y="1849"/>
              <a:ext cx="2208" cy="263"/>
            </p:xfrm>
            <a:graphic>
              <a:graphicData uri="http://schemas.openxmlformats.org/presentationml/2006/ole">
                <mc:AlternateContent xmlns:mc="http://schemas.openxmlformats.org/markup-compatibility/2006">
                  <mc:Choice xmlns:v="urn:schemas-microsoft-com:vml" Requires="v">
                    <p:oleObj spid="_x0000_s130064" name="公式" r:id="rId4" imgW="1600200" imgH="190500" progId="Equation.3">
                      <p:embed/>
                    </p:oleObj>
                  </mc:Choice>
                  <mc:Fallback>
                    <p:oleObj name="公式" r:id="rId4" imgW="1600200" imgH="190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1849"/>
                            <a:ext cx="220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30056" name="Group 8"/>
          <p:cNvGrpSpPr>
            <a:grpSpLocks/>
          </p:cNvGrpSpPr>
          <p:nvPr/>
        </p:nvGrpSpPr>
        <p:grpSpPr bwMode="auto">
          <a:xfrm>
            <a:off x="609600" y="3124200"/>
            <a:ext cx="7162800" cy="1295400"/>
            <a:chOff x="384" y="1968"/>
            <a:chExt cx="4512" cy="816"/>
          </a:xfrm>
        </p:grpSpPr>
        <p:sp>
          <p:nvSpPr>
            <p:cNvPr id="130057" name="Rectangle 9"/>
            <p:cNvSpPr>
              <a:spLocks noChangeArrowheads="1"/>
            </p:cNvSpPr>
            <p:nvPr/>
          </p:nvSpPr>
          <p:spPr bwMode="auto">
            <a:xfrm>
              <a:off x="384" y="1968"/>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由</a:t>
              </a:r>
              <a:r>
                <a:rPr kumimoji="1" lang="en-US" altLang="zh-CN" b="1"/>
                <a:t>A</a:t>
              </a:r>
              <a:r>
                <a:rPr kumimoji="1" lang="zh-CN" altLang="en-US" b="1"/>
                <a:t>的定义可以求出此信息通道容量</a:t>
              </a:r>
              <a:r>
                <a:rPr kumimoji="1" lang="zh-CN" altLang="en-US">
                  <a:ea typeface="宋体" pitchFamily="2" charset="-122"/>
                </a:rPr>
                <a:t> ：</a:t>
              </a:r>
            </a:p>
          </p:txBody>
        </p:sp>
        <p:grpSp>
          <p:nvGrpSpPr>
            <p:cNvPr id="130058" name="Group 10"/>
            <p:cNvGrpSpPr>
              <a:grpSpLocks/>
            </p:cNvGrpSpPr>
            <p:nvPr/>
          </p:nvGrpSpPr>
          <p:grpSpPr bwMode="auto">
            <a:xfrm>
              <a:off x="672" y="2160"/>
              <a:ext cx="4224" cy="624"/>
              <a:chOff x="816" y="2160"/>
              <a:chExt cx="4224" cy="624"/>
            </a:xfrm>
          </p:grpSpPr>
          <p:graphicFrame>
            <p:nvGraphicFramePr>
              <p:cNvPr id="130059" name="Object 11"/>
              <p:cNvGraphicFramePr>
                <a:graphicFrameLocks noChangeAspect="1"/>
              </p:cNvGraphicFramePr>
              <p:nvPr/>
            </p:nvGraphicFramePr>
            <p:xfrm>
              <a:off x="816" y="2160"/>
              <a:ext cx="2592" cy="624"/>
            </p:xfrm>
            <a:graphic>
              <a:graphicData uri="http://schemas.openxmlformats.org/presentationml/2006/ole">
                <mc:AlternateContent xmlns:mc="http://schemas.openxmlformats.org/markup-compatibility/2006">
                  <mc:Choice xmlns:v="urn:schemas-microsoft-com:vml" Requires="v">
                    <p:oleObj spid="_x0000_s130065" name="公式" r:id="rId6" imgW="1739900" imgH="393700" progId="Equation.3">
                      <p:embed/>
                    </p:oleObj>
                  </mc:Choice>
                  <mc:Fallback>
                    <p:oleObj name="公式" r:id="rId6" imgW="1739900" imgH="3937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160"/>
                            <a:ext cx="2592"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60" name="Text Box 12"/>
              <p:cNvSpPr txBox="1">
                <a:spLocks noChangeArrowheads="1"/>
              </p:cNvSpPr>
              <p:nvPr/>
            </p:nvSpPr>
            <p:spPr bwMode="auto">
              <a:xfrm>
                <a:off x="3264" y="230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（比特</a:t>
                </a:r>
                <a:r>
                  <a:rPr kumimoji="1" lang="en-US" altLang="zh-CN" b="1">
                    <a:latin typeface="楷体_GB2312" pitchFamily="49" charset="-122"/>
                  </a:rPr>
                  <a:t>/</a:t>
                </a:r>
                <a:r>
                  <a:rPr kumimoji="1" lang="zh-CN" altLang="en-US" b="1">
                    <a:latin typeface="楷体_GB2312" pitchFamily="49" charset="-122"/>
                  </a:rPr>
                  <a:t>单位时间） </a:t>
                </a:r>
              </a:p>
            </p:txBody>
          </p:sp>
        </p:grpSp>
      </p:grpSp>
      <p:grpSp>
        <p:nvGrpSpPr>
          <p:cNvPr id="130061" name="Group 13"/>
          <p:cNvGrpSpPr>
            <a:grpSpLocks/>
          </p:cNvGrpSpPr>
          <p:nvPr/>
        </p:nvGrpSpPr>
        <p:grpSpPr bwMode="auto">
          <a:xfrm>
            <a:off x="457200" y="4343400"/>
            <a:ext cx="8458200" cy="609600"/>
            <a:chOff x="384" y="2928"/>
            <a:chExt cx="5328" cy="384"/>
          </a:xfrm>
        </p:grpSpPr>
        <p:graphicFrame>
          <p:nvGraphicFramePr>
            <p:cNvPr id="130062" name="Object 14"/>
            <p:cNvGraphicFramePr>
              <a:graphicFrameLocks noChangeAspect="1"/>
            </p:cNvGraphicFramePr>
            <p:nvPr/>
          </p:nvGraphicFramePr>
          <p:xfrm>
            <a:off x="624" y="2928"/>
            <a:ext cx="5088" cy="384"/>
          </p:xfrm>
          <a:graphic>
            <a:graphicData uri="http://schemas.openxmlformats.org/presentationml/2006/ole">
              <mc:AlternateContent xmlns:mc="http://schemas.openxmlformats.org/markup-compatibility/2006">
                <mc:Choice xmlns:v="urn:schemas-microsoft-com:vml" Requires="v">
                  <p:oleObj spid="_x0000_s130066" name="公式" r:id="rId8" imgW="4140200" imgH="241300" progId="Equation.3">
                    <p:embed/>
                  </p:oleObj>
                </mc:Choice>
                <mc:Fallback>
                  <p:oleObj name="公式" r:id="rId8" imgW="4140200" imgH="2413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2928"/>
                          <a:ext cx="508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63" name="Text Box 15"/>
            <p:cNvSpPr txBox="1">
              <a:spLocks noChangeArrowheads="1"/>
            </p:cNvSpPr>
            <p:nvPr/>
          </p:nvSpPr>
          <p:spPr bwMode="auto">
            <a:xfrm>
              <a:off x="384" y="297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而 </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 calcmode="lin" valueType="num">
                                      <p:cBhvr additive="base">
                                        <p:cTn id="7" dur="500" fill="hold"/>
                                        <p:tgtEl>
                                          <p:spTgt spid="130051"/>
                                        </p:tgtEl>
                                        <p:attrNameLst>
                                          <p:attrName>ppt_x</p:attrName>
                                        </p:attrNameLst>
                                      </p:cBhvr>
                                      <p:tavLst>
                                        <p:tav tm="0">
                                          <p:val>
                                            <p:strVal val="0-#ppt_w/2"/>
                                          </p:val>
                                        </p:tav>
                                        <p:tav tm="100000">
                                          <p:val>
                                            <p:strVal val="#ppt_x"/>
                                          </p:val>
                                        </p:tav>
                                      </p:tavLst>
                                    </p:anim>
                                    <p:anim calcmode="lin" valueType="num">
                                      <p:cBhvr additive="base">
                                        <p:cTn id="8" dur="500" fill="hold"/>
                                        <p:tgtEl>
                                          <p:spTgt spid="130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6"/>
                                        </p:tgtEl>
                                        <p:attrNameLst>
                                          <p:attrName>style.visibility</p:attrName>
                                        </p:attrNameLst>
                                      </p:cBhvr>
                                      <p:to>
                                        <p:strVal val="visible"/>
                                      </p:to>
                                    </p:set>
                                    <p:anim calcmode="lin" valueType="num">
                                      <p:cBhvr additive="base">
                                        <p:cTn id="13" dur="500" fill="hold"/>
                                        <p:tgtEl>
                                          <p:spTgt spid="130056"/>
                                        </p:tgtEl>
                                        <p:attrNameLst>
                                          <p:attrName>ppt_x</p:attrName>
                                        </p:attrNameLst>
                                      </p:cBhvr>
                                      <p:tavLst>
                                        <p:tav tm="0">
                                          <p:val>
                                            <p:strVal val="0-#ppt_w/2"/>
                                          </p:val>
                                        </p:tav>
                                        <p:tav tm="100000">
                                          <p:val>
                                            <p:strVal val="#ppt_x"/>
                                          </p:val>
                                        </p:tav>
                                      </p:tavLst>
                                    </p:anim>
                                    <p:anim calcmode="lin" valueType="num">
                                      <p:cBhvr additive="base">
                                        <p:cTn id="14" dur="500" fill="hold"/>
                                        <p:tgtEl>
                                          <p:spTgt spid="1300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0061"/>
                                        </p:tgtEl>
                                        <p:attrNameLst>
                                          <p:attrName>style.visibility</p:attrName>
                                        </p:attrNameLst>
                                      </p:cBhvr>
                                      <p:to>
                                        <p:strVal val="visible"/>
                                      </p:to>
                                    </p:set>
                                    <p:anim calcmode="lin" valueType="num">
                                      <p:cBhvr additive="base">
                                        <p:cTn id="19" dur="500" fill="hold"/>
                                        <p:tgtEl>
                                          <p:spTgt spid="130061"/>
                                        </p:tgtEl>
                                        <p:attrNameLst>
                                          <p:attrName>ppt_x</p:attrName>
                                        </p:attrNameLst>
                                      </p:cBhvr>
                                      <p:tavLst>
                                        <p:tav tm="0">
                                          <p:val>
                                            <p:strVal val="#ppt_x"/>
                                          </p:val>
                                        </p:tav>
                                        <p:tav tm="100000">
                                          <p:val>
                                            <p:strVal val="#ppt_x"/>
                                          </p:val>
                                        </p:tav>
                                      </p:tavLst>
                                    </p:anim>
                                    <p:anim calcmode="lin" valueType="num">
                                      <p:cBhvr additive="base">
                                        <p:cTn id="20" dur="500" fill="hold"/>
                                        <p:tgtEl>
                                          <p:spTgt spid="13006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63" name="Group 171"/>
          <p:cNvGrpSpPr>
            <a:grpSpLocks/>
          </p:cNvGrpSpPr>
          <p:nvPr/>
        </p:nvGrpSpPr>
        <p:grpSpPr bwMode="auto">
          <a:xfrm>
            <a:off x="76200" y="228600"/>
            <a:ext cx="7467600" cy="519113"/>
            <a:chOff x="192" y="192"/>
            <a:chExt cx="4704" cy="327"/>
          </a:xfrm>
        </p:grpSpPr>
        <p:sp>
          <p:nvSpPr>
            <p:cNvPr id="33964" name="Text Box 172"/>
            <p:cNvSpPr txBox="1">
              <a:spLocks noChangeArrowheads="1"/>
            </p:cNvSpPr>
            <p:nvPr/>
          </p:nvSpPr>
          <p:spPr bwMode="auto">
            <a:xfrm>
              <a:off x="192" y="192"/>
              <a:ext cx="4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latin typeface="宋体" pitchFamily="2" charset="-122"/>
                  <a:ea typeface="宋体" pitchFamily="2" charset="-122"/>
                </a:rPr>
                <a:t>    </a:t>
              </a:r>
              <a:r>
                <a:rPr lang="zh-CN" altLang="en-US" sz="2800" b="1">
                  <a:solidFill>
                    <a:srgbClr val="FF3300"/>
                  </a:solidFill>
                  <a:latin typeface="楷体_GB2312" pitchFamily="49" charset="-122"/>
                </a:rPr>
                <a:t>奇偶数校验及相关问题 </a:t>
              </a:r>
            </a:p>
          </p:txBody>
        </p:sp>
        <p:sp>
          <p:nvSpPr>
            <p:cNvPr id="33965" name="Rectangle 173"/>
            <p:cNvSpPr>
              <a:spLocks noChangeArrowheads="1"/>
            </p:cNvSpPr>
            <p:nvPr/>
          </p:nvSpPr>
          <p:spPr bwMode="auto">
            <a:xfrm>
              <a:off x="288" y="192"/>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楷体_GB2312" pitchFamily="49" charset="-122"/>
                  <a:sym typeface="Wingdings" pitchFamily="2" charset="2"/>
                </a:rPr>
                <a:t></a:t>
              </a:r>
            </a:p>
          </p:txBody>
        </p:sp>
      </p:grpSp>
      <p:grpSp>
        <p:nvGrpSpPr>
          <p:cNvPr id="33970" name="Group 178"/>
          <p:cNvGrpSpPr>
            <a:grpSpLocks/>
          </p:cNvGrpSpPr>
          <p:nvPr/>
        </p:nvGrpSpPr>
        <p:grpSpPr bwMode="auto">
          <a:xfrm>
            <a:off x="838200" y="1785938"/>
            <a:ext cx="7848600" cy="2100262"/>
            <a:chOff x="480" y="1221"/>
            <a:chExt cx="4944" cy="1323"/>
          </a:xfrm>
        </p:grpSpPr>
        <p:graphicFrame>
          <p:nvGraphicFramePr>
            <p:cNvPr id="33907" name="Object 115"/>
            <p:cNvGraphicFramePr>
              <a:graphicFrameLocks noChangeAspect="1"/>
            </p:cNvGraphicFramePr>
            <p:nvPr/>
          </p:nvGraphicFramePr>
          <p:xfrm>
            <a:off x="2208" y="1488"/>
            <a:ext cx="672" cy="530"/>
          </p:xfrm>
          <a:graphic>
            <a:graphicData uri="http://schemas.openxmlformats.org/presentationml/2006/ole">
              <mc:AlternateContent xmlns:mc="http://schemas.openxmlformats.org/markup-compatibility/2006">
                <mc:Choice xmlns:v="urn:schemas-microsoft-com:vml" Requires="v">
                  <p:oleObj spid="_x0000_s156672" name="公式" r:id="rId5" imgW="533160" imgH="419040" progId="Equation.3">
                    <p:embed/>
                  </p:oleObj>
                </mc:Choice>
                <mc:Fallback>
                  <p:oleObj name="公式" r:id="rId5" imgW="533160" imgH="419040" progId="Equation.3">
                    <p:embed/>
                    <p:pic>
                      <p:nvPicPr>
                        <p:cNvPr id="0"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1488"/>
                          <a:ext cx="672" cy="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960" name="Group 168"/>
            <p:cNvGrpSpPr>
              <a:grpSpLocks/>
            </p:cNvGrpSpPr>
            <p:nvPr/>
          </p:nvGrpSpPr>
          <p:grpSpPr bwMode="auto">
            <a:xfrm>
              <a:off x="480" y="1221"/>
              <a:ext cx="4944" cy="1323"/>
              <a:chOff x="0" y="1584"/>
              <a:chExt cx="5760" cy="1323"/>
            </a:xfrm>
          </p:grpSpPr>
          <p:sp>
            <p:nvSpPr>
              <p:cNvPr id="33906" name="Text Box 114"/>
              <p:cNvSpPr txBox="1">
                <a:spLocks noChangeArrowheads="1"/>
              </p:cNvSpPr>
              <p:nvPr/>
            </p:nvSpPr>
            <p:spPr bwMode="auto">
              <a:xfrm>
                <a:off x="0" y="1584"/>
                <a:ext cx="5760"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solidFill>
                      <a:schemeClr val="hlink"/>
                    </a:solidFill>
                  </a:rPr>
                  <a:t>证明</a:t>
                </a:r>
                <a:r>
                  <a:rPr lang="zh-CN" altLang="en-US" b="1">
                    <a:solidFill>
                      <a:srgbClr val="008000"/>
                    </a:solidFill>
                  </a:rPr>
                  <a:t>：</a:t>
                </a:r>
                <a:r>
                  <a:rPr lang="zh-CN" altLang="en-US" b="1"/>
                  <a:t> </a:t>
                </a:r>
              </a:p>
              <a:p>
                <a:pPr algn="just">
                  <a:spcBef>
                    <a:spcPct val="50000"/>
                  </a:spcBef>
                </a:pPr>
                <a:r>
                  <a:rPr lang="zh-CN" altLang="en-US" b="1"/>
                  <a:t>       采用反证法，设              ，其中</a:t>
                </a:r>
                <a:r>
                  <a:rPr lang="en-US" altLang="zh-CN" b="1"/>
                  <a:t>p</a:t>
                </a:r>
                <a:r>
                  <a:rPr lang="zh-CN" altLang="en-US" b="1"/>
                  <a:t>、</a:t>
                </a:r>
                <a:r>
                  <a:rPr lang="en-US" altLang="zh-CN" b="1"/>
                  <a:t>q</a:t>
                </a:r>
                <a:r>
                  <a:rPr lang="zh-CN" altLang="en-US" b="1"/>
                  <a:t>互素，则有</a:t>
                </a:r>
              </a:p>
              <a:p>
                <a:pPr algn="just">
                  <a:spcBef>
                    <a:spcPct val="50000"/>
                  </a:spcBef>
                </a:pPr>
                <a:r>
                  <a:rPr lang="en-US" altLang="zh-CN" b="1"/>
                  <a:t>p</a:t>
                </a:r>
                <a:r>
                  <a:rPr lang="en-US" altLang="zh-CN" b="1" baseline="30000"/>
                  <a:t>2</a:t>
                </a:r>
                <a:r>
                  <a:rPr lang="en-US" altLang="zh-CN" b="1"/>
                  <a:t>=2q</a:t>
                </a:r>
                <a:r>
                  <a:rPr lang="en-US" altLang="zh-CN" b="1" baseline="30000"/>
                  <a:t>2</a:t>
                </a:r>
                <a:r>
                  <a:rPr lang="zh-CN" altLang="en-US" b="1"/>
                  <a:t>。因为</a:t>
                </a:r>
                <a:r>
                  <a:rPr lang="en-US" altLang="zh-CN" b="1"/>
                  <a:t>2|p</a:t>
                </a:r>
                <a:r>
                  <a:rPr lang="en-US" altLang="zh-CN" b="1" baseline="30000"/>
                  <a:t>2</a:t>
                </a:r>
                <a:r>
                  <a:rPr lang="zh-CN" altLang="en-US" b="1"/>
                  <a:t>，故</a:t>
                </a:r>
                <a:r>
                  <a:rPr lang="en-US" altLang="zh-CN" b="1"/>
                  <a:t>2|p</a:t>
                </a:r>
                <a:r>
                  <a:rPr lang="zh-CN" altLang="en-US" b="1"/>
                  <a:t>。记</a:t>
                </a:r>
                <a:r>
                  <a:rPr lang="en-US" altLang="zh-CN" b="1"/>
                  <a:t>p=2p</a:t>
                </a:r>
                <a:r>
                  <a:rPr lang="en-US" altLang="zh-CN" b="1" baseline="-30000"/>
                  <a:t>1</a:t>
                </a:r>
                <a:r>
                  <a:rPr lang="zh-CN" altLang="en-US" b="1"/>
                  <a:t>，可得</a:t>
                </a:r>
                <a:r>
                  <a:rPr lang="en-US" altLang="zh-CN" b="1"/>
                  <a:t>4p</a:t>
                </a:r>
                <a:r>
                  <a:rPr lang="en-US" altLang="zh-CN" b="1" baseline="-30000"/>
                  <a:t>1</a:t>
                </a:r>
                <a:r>
                  <a:rPr lang="en-US" altLang="zh-CN" b="1" baseline="30000"/>
                  <a:t>2</a:t>
                </a:r>
                <a:r>
                  <a:rPr lang="en-US" altLang="zh-CN" b="1"/>
                  <a:t>=2q</a:t>
                </a:r>
                <a:r>
                  <a:rPr lang="en-US" altLang="zh-CN" b="1" baseline="30000"/>
                  <a:t>2</a:t>
                </a:r>
                <a:r>
                  <a:rPr lang="en-US" altLang="zh-CN" b="1"/>
                  <a:t> </a:t>
                </a:r>
                <a:r>
                  <a:rPr lang="zh-CN" altLang="en-US" b="1"/>
                  <a:t>，即</a:t>
                </a:r>
              </a:p>
              <a:p>
                <a:pPr algn="just">
                  <a:spcBef>
                    <a:spcPct val="50000"/>
                  </a:spcBef>
                </a:pPr>
                <a:r>
                  <a:rPr lang="en-US" altLang="zh-CN" b="1"/>
                  <a:t>2p</a:t>
                </a:r>
                <a:r>
                  <a:rPr lang="en-US" altLang="zh-CN" b="1" baseline="-30000"/>
                  <a:t>1</a:t>
                </a:r>
                <a:r>
                  <a:rPr lang="en-US" altLang="zh-CN" b="1" baseline="30000"/>
                  <a:t>2</a:t>
                </a:r>
                <a:r>
                  <a:rPr lang="en-US" altLang="zh-CN" b="1"/>
                  <a:t>=q</a:t>
                </a:r>
                <a:r>
                  <a:rPr lang="en-US" altLang="zh-CN" b="1" baseline="30000"/>
                  <a:t>2</a:t>
                </a:r>
                <a:r>
                  <a:rPr lang="en-US" altLang="zh-CN" b="1"/>
                  <a:t> </a:t>
                </a:r>
                <a:r>
                  <a:rPr lang="zh-CN" altLang="en-US" b="1"/>
                  <a:t>，故又有</a:t>
                </a:r>
                <a:r>
                  <a:rPr lang="en-US" altLang="zh-CN" b="1"/>
                  <a:t>2|q</a:t>
                </a:r>
                <a:r>
                  <a:rPr lang="zh-CN" altLang="en-US" b="1"/>
                  <a:t>，与</a:t>
                </a:r>
                <a:r>
                  <a:rPr lang="en-US" altLang="zh-CN" b="1"/>
                  <a:t>p</a:t>
                </a:r>
                <a:r>
                  <a:rPr lang="zh-CN" altLang="en-US" b="1"/>
                  <a:t>、</a:t>
                </a:r>
                <a:r>
                  <a:rPr lang="en-US" altLang="zh-CN" b="1"/>
                  <a:t>q </a:t>
                </a:r>
                <a:r>
                  <a:rPr lang="zh-CN" altLang="en-US" b="1"/>
                  <a:t>互素矛盾。</a:t>
                </a:r>
              </a:p>
            </p:txBody>
          </p:sp>
          <p:graphicFrame>
            <p:nvGraphicFramePr>
              <p:cNvPr id="33908" name="Object 116"/>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56673" name="公式" r:id="rId7" imgW="114120" imgH="215640" progId="Equation.3">
                      <p:embed/>
                    </p:oleObj>
                  </mc:Choice>
                  <mc:Fallback>
                    <p:oleObj name="公式" r:id="rId7" imgW="114120" imgH="215640" progId="Equation.3">
                      <p:embed/>
                      <p:pic>
                        <p:nvPicPr>
                          <p:cNvPr id="0" name="Object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3909" name="Group 117"/>
          <p:cNvGrpSpPr>
            <a:grpSpLocks/>
          </p:cNvGrpSpPr>
          <p:nvPr/>
        </p:nvGrpSpPr>
        <p:grpSpPr bwMode="auto">
          <a:xfrm>
            <a:off x="234950" y="4616450"/>
            <a:ext cx="1593850" cy="1631950"/>
            <a:chOff x="2051" y="1696"/>
            <a:chExt cx="1004" cy="1028"/>
          </a:xfrm>
        </p:grpSpPr>
        <p:sp>
          <p:nvSpPr>
            <p:cNvPr id="33910" name="Freeform 118"/>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3911" name="Group 119"/>
            <p:cNvGrpSpPr>
              <a:grpSpLocks/>
            </p:cNvGrpSpPr>
            <p:nvPr/>
          </p:nvGrpSpPr>
          <p:grpSpPr bwMode="auto">
            <a:xfrm rot="1123344">
              <a:off x="2441" y="2029"/>
              <a:ext cx="511" cy="637"/>
              <a:chOff x="2308" y="1206"/>
              <a:chExt cx="710" cy="940"/>
            </a:xfrm>
          </p:grpSpPr>
          <p:sp>
            <p:nvSpPr>
              <p:cNvPr id="33912" name="Freeform 120"/>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3913" name="Freeform 121"/>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914" name="Freeform 122"/>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33915" name="Group 123"/>
            <p:cNvGrpSpPr>
              <a:grpSpLocks/>
            </p:cNvGrpSpPr>
            <p:nvPr/>
          </p:nvGrpSpPr>
          <p:grpSpPr bwMode="auto">
            <a:xfrm rot="1123344">
              <a:off x="2051" y="1977"/>
              <a:ext cx="454" cy="747"/>
              <a:chOff x="1799" y="1328"/>
              <a:chExt cx="630" cy="1101"/>
            </a:xfrm>
          </p:grpSpPr>
          <p:grpSp>
            <p:nvGrpSpPr>
              <p:cNvPr id="33916" name="Group 124"/>
              <p:cNvGrpSpPr>
                <a:grpSpLocks/>
              </p:cNvGrpSpPr>
              <p:nvPr/>
            </p:nvGrpSpPr>
            <p:grpSpPr bwMode="auto">
              <a:xfrm>
                <a:off x="1968" y="1328"/>
                <a:ext cx="461" cy="1101"/>
                <a:chOff x="1968" y="1328"/>
                <a:chExt cx="461" cy="1101"/>
              </a:xfrm>
            </p:grpSpPr>
            <p:sp>
              <p:nvSpPr>
                <p:cNvPr id="33917" name="Freeform 125"/>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33918" name="Freeform 126"/>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919" name="Group 127"/>
              <p:cNvGrpSpPr>
                <a:grpSpLocks/>
              </p:cNvGrpSpPr>
              <p:nvPr/>
            </p:nvGrpSpPr>
            <p:grpSpPr bwMode="auto">
              <a:xfrm>
                <a:off x="1799" y="1444"/>
                <a:ext cx="549" cy="922"/>
                <a:chOff x="1799" y="1444"/>
                <a:chExt cx="549" cy="922"/>
              </a:xfrm>
            </p:grpSpPr>
            <p:sp>
              <p:nvSpPr>
                <p:cNvPr id="33920" name="Freeform 128"/>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3921" name="Freeform 129"/>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3922" name="Freeform 130"/>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33923" name="Group 131"/>
            <p:cNvGrpSpPr>
              <a:grpSpLocks/>
            </p:cNvGrpSpPr>
            <p:nvPr/>
          </p:nvGrpSpPr>
          <p:grpSpPr bwMode="auto">
            <a:xfrm rot="1123344">
              <a:off x="2327" y="1696"/>
              <a:ext cx="255" cy="314"/>
              <a:chOff x="1947" y="869"/>
              <a:chExt cx="355" cy="463"/>
            </a:xfrm>
          </p:grpSpPr>
          <p:grpSp>
            <p:nvGrpSpPr>
              <p:cNvPr id="33924" name="Group 132"/>
              <p:cNvGrpSpPr>
                <a:grpSpLocks/>
              </p:cNvGrpSpPr>
              <p:nvPr/>
            </p:nvGrpSpPr>
            <p:grpSpPr bwMode="auto">
              <a:xfrm>
                <a:off x="1982" y="1005"/>
                <a:ext cx="305" cy="220"/>
                <a:chOff x="1982" y="1005"/>
                <a:chExt cx="305" cy="220"/>
              </a:xfrm>
            </p:grpSpPr>
            <p:sp>
              <p:nvSpPr>
                <p:cNvPr id="33925" name="Freeform 133"/>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33926" name="Freeform 134"/>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33927" name="Freeform 135"/>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33928" name="Group 136"/>
              <p:cNvGrpSpPr>
                <a:grpSpLocks/>
              </p:cNvGrpSpPr>
              <p:nvPr/>
            </p:nvGrpSpPr>
            <p:grpSpPr bwMode="auto">
              <a:xfrm>
                <a:off x="1997" y="1009"/>
                <a:ext cx="257" cy="143"/>
                <a:chOff x="1997" y="1009"/>
                <a:chExt cx="257" cy="143"/>
              </a:xfrm>
            </p:grpSpPr>
            <p:sp>
              <p:nvSpPr>
                <p:cNvPr id="33929" name="Freeform 137"/>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3930" name="Freeform 138"/>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3931" name="Freeform 139"/>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33932" name="Group 140"/>
              <p:cNvGrpSpPr>
                <a:grpSpLocks/>
              </p:cNvGrpSpPr>
              <p:nvPr/>
            </p:nvGrpSpPr>
            <p:grpSpPr bwMode="auto">
              <a:xfrm>
                <a:off x="2027" y="1019"/>
                <a:ext cx="218" cy="158"/>
                <a:chOff x="2027" y="1019"/>
                <a:chExt cx="218" cy="158"/>
              </a:xfrm>
            </p:grpSpPr>
            <p:sp>
              <p:nvSpPr>
                <p:cNvPr id="33933" name="Freeform 141"/>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3934" name="Oval 142"/>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33935" name="Freeform 143"/>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33936" name="Oval 144"/>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33937" name="Freeform 145"/>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33938" name="Freeform 146"/>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939" name="Freeform 147"/>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33940" name="Freeform 148"/>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33941" name="Group 149"/>
            <p:cNvGrpSpPr>
              <a:grpSpLocks/>
            </p:cNvGrpSpPr>
            <p:nvPr/>
          </p:nvGrpSpPr>
          <p:grpSpPr bwMode="auto">
            <a:xfrm rot="1123344">
              <a:off x="2928" y="1942"/>
              <a:ext cx="127" cy="227"/>
              <a:chOff x="2833" y="962"/>
              <a:chExt cx="176" cy="334"/>
            </a:xfrm>
          </p:grpSpPr>
          <p:sp>
            <p:nvSpPr>
              <p:cNvPr id="33942" name="Freeform 150"/>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43" name="Freeform 151"/>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33944" name="Freeform 152"/>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33945" name="Freeform 153"/>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46" name="Freeform 154"/>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47" name="Freeform 155"/>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48" name="Freeform 156"/>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33949" name="Freeform 157"/>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33950" name="Freeform 158"/>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51" name="Freeform 159"/>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52" name="Freeform 160"/>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53" name="Freeform 161"/>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33954" name="Freeform 162"/>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55" name="Freeform 163"/>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33956" name="Freeform 164"/>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grpSp>
        <p:nvGrpSpPr>
          <p:cNvPr id="33969" name="Group 177"/>
          <p:cNvGrpSpPr>
            <a:grpSpLocks/>
          </p:cNvGrpSpPr>
          <p:nvPr/>
        </p:nvGrpSpPr>
        <p:grpSpPr bwMode="auto">
          <a:xfrm>
            <a:off x="228600" y="762000"/>
            <a:ext cx="6019800" cy="990600"/>
            <a:chOff x="240" y="528"/>
            <a:chExt cx="3792" cy="624"/>
          </a:xfrm>
        </p:grpSpPr>
        <p:pic>
          <p:nvPicPr>
            <p:cNvPr id="33892" name="Picture 100" descr="AMCONFU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 y="528"/>
              <a:ext cx="433" cy="624"/>
            </a:xfrm>
            <a:prstGeom prst="rect">
              <a:avLst/>
            </a:prstGeom>
            <a:noFill/>
            <a:extLst>
              <a:ext uri="{909E8E84-426E-40DD-AFC4-6F175D3DCCD1}">
                <a14:hiddenFill xmlns:a14="http://schemas.microsoft.com/office/drawing/2010/main">
                  <a:solidFill>
                    <a:srgbClr val="FFFFFF"/>
                  </a:solidFill>
                </a14:hiddenFill>
              </a:ext>
            </a:extLst>
          </p:spPr>
        </p:pic>
        <p:grpSp>
          <p:nvGrpSpPr>
            <p:cNvPr id="33968" name="Group 176"/>
            <p:cNvGrpSpPr>
              <a:grpSpLocks/>
            </p:cNvGrpSpPr>
            <p:nvPr/>
          </p:nvGrpSpPr>
          <p:grpSpPr bwMode="auto">
            <a:xfrm>
              <a:off x="591" y="729"/>
              <a:ext cx="3441" cy="327"/>
              <a:chOff x="1119" y="816"/>
              <a:chExt cx="3441" cy="327"/>
            </a:xfrm>
          </p:grpSpPr>
          <p:sp>
            <p:nvSpPr>
              <p:cNvPr id="33891" name="Text Box 99"/>
              <p:cNvSpPr txBox="1">
                <a:spLocks noChangeArrowheads="1"/>
              </p:cNvSpPr>
              <p:nvPr/>
            </p:nvSpPr>
            <p:spPr bwMode="auto">
              <a:xfrm>
                <a:off x="1119" y="816"/>
                <a:ext cx="34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latin typeface="楷体_GB2312" pitchFamily="49" charset="-122"/>
                  </a:rPr>
                  <a:t>例</a:t>
                </a:r>
                <a:r>
                  <a:rPr lang="en-US" altLang="zh-CN" sz="2800" b="1">
                    <a:solidFill>
                      <a:srgbClr val="008000"/>
                    </a:solidFill>
                    <a:latin typeface="楷体_GB2312" pitchFamily="49" charset="-122"/>
                  </a:rPr>
                  <a:t>3</a:t>
                </a:r>
                <a:r>
                  <a:rPr lang="en-US" altLang="zh-CN" b="1">
                    <a:latin typeface="楷体_GB2312" pitchFamily="49" charset="-122"/>
                  </a:rPr>
                  <a:t> </a:t>
                </a:r>
                <a:r>
                  <a:rPr lang="zh-CN" altLang="en-US" b="1">
                    <a:latin typeface="楷体_GB2312" pitchFamily="49" charset="-122"/>
                  </a:rPr>
                  <a:t>证明   是无理数。 </a:t>
                </a:r>
              </a:p>
            </p:txBody>
          </p:sp>
          <p:graphicFrame>
            <p:nvGraphicFramePr>
              <p:cNvPr id="33967" name="Object 175"/>
              <p:cNvGraphicFramePr>
                <a:graphicFrameLocks noChangeAspect="1"/>
              </p:cNvGraphicFramePr>
              <p:nvPr/>
            </p:nvGraphicFramePr>
            <p:xfrm>
              <a:off x="1968" y="816"/>
              <a:ext cx="336" cy="301"/>
            </p:xfrm>
            <a:graphic>
              <a:graphicData uri="http://schemas.openxmlformats.org/presentationml/2006/ole">
                <mc:AlternateContent xmlns:mc="http://schemas.openxmlformats.org/markup-compatibility/2006">
                  <mc:Choice xmlns:v="urn:schemas-microsoft-com:vml" Requires="v">
                    <p:oleObj spid="_x0000_s156674" name="公式" r:id="rId10" imgW="241200" imgH="215640" progId="Equation.3">
                      <p:embed/>
                    </p:oleObj>
                  </mc:Choice>
                  <mc:Fallback>
                    <p:oleObj name="公式" r:id="rId10" imgW="241200" imgH="215640" progId="Equation.3">
                      <p:embed/>
                      <p:pic>
                        <p:nvPicPr>
                          <p:cNvPr id="0" name="Object 1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816"/>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3974" name="Group 182"/>
          <p:cNvGrpSpPr>
            <a:grpSpLocks/>
          </p:cNvGrpSpPr>
          <p:nvPr/>
        </p:nvGrpSpPr>
        <p:grpSpPr bwMode="auto">
          <a:xfrm>
            <a:off x="1600200" y="2057400"/>
            <a:ext cx="6324600" cy="2057400"/>
            <a:chOff x="1008" y="1296"/>
            <a:chExt cx="3984" cy="1296"/>
          </a:xfrm>
        </p:grpSpPr>
        <p:sp>
          <p:nvSpPr>
            <p:cNvPr id="33971" name="AutoShape 179"/>
            <p:cNvSpPr>
              <a:spLocks noChangeArrowheads="1"/>
            </p:cNvSpPr>
            <p:nvPr/>
          </p:nvSpPr>
          <p:spPr bwMode="auto">
            <a:xfrm>
              <a:off x="1008" y="1296"/>
              <a:ext cx="3984" cy="1296"/>
            </a:xfrm>
            <a:prstGeom prst="cloudCallout">
              <a:avLst>
                <a:gd name="adj1" fmla="val -54819"/>
                <a:gd name="adj2" fmla="val 8703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同样方法可以证明：若</a:t>
              </a:r>
              <a:r>
                <a:rPr lang="en-US" altLang="zh-CN" b="1"/>
                <a:t>m</a:t>
              </a:r>
              <a:r>
                <a:rPr lang="zh-CN" altLang="en-US" b="1"/>
                <a:t>是大于</a:t>
              </a:r>
              <a:r>
                <a:rPr lang="en-US" altLang="zh-CN" b="1"/>
                <a:t>1</a:t>
              </a:r>
              <a:r>
                <a:rPr lang="zh-CN" altLang="en-US" b="1"/>
                <a:t>的素数，</a:t>
              </a:r>
              <a:r>
                <a:rPr lang="en-US" altLang="zh-CN" b="1"/>
                <a:t>n</a:t>
              </a:r>
              <a:r>
                <a:rPr lang="zh-CN" altLang="en-US" b="1"/>
                <a:t>是大于</a:t>
              </a:r>
              <a:r>
                <a:rPr lang="en-US" altLang="zh-CN" b="1"/>
                <a:t>1</a:t>
              </a:r>
              <a:r>
                <a:rPr lang="zh-CN" altLang="en-US" b="1"/>
                <a:t>的整数，则         必为无理数。</a:t>
              </a:r>
            </a:p>
          </p:txBody>
        </p:sp>
        <p:graphicFrame>
          <p:nvGraphicFramePr>
            <p:cNvPr id="33973" name="Object 181"/>
            <p:cNvGraphicFramePr>
              <a:graphicFrameLocks noChangeAspect="1"/>
            </p:cNvGraphicFramePr>
            <p:nvPr/>
          </p:nvGraphicFramePr>
          <p:xfrm>
            <a:off x="2120" y="1872"/>
            <a:ext cx="472" cy="386"/>
          </p:xfrm>
          <a:graphic>
            <a:graphicData uri="http://schemas.openxmlformats.org/presentationml/2006/ole">
              <mc:AlternateContent xmlns:mc="http://schemas.openxmlformats.org/markup-compatibility/2006">
                <mc:Choice xmlns:v="urn:schemas-microsoft-com:vml" Requires="v">
                  <p:oleObj spid="_x0000_s156675" name="公式" r:id="rId12" imgW="279360" imgH="228600" progId="Equation.3">
                    <p:embed/>
                  </p:oleObj>
                </mc:Choice>
                <mc:Fallback>
                  <p:oleObj name="公式" r:id="rId12" imgW="279360" imgH="228600" progId="Equation.3">
                    <p:embed/>
                    <p:pic>
                      <p:nvPicPr>
                        <p:cNvPr id="0" name="Object 1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0" y="1872"/>
                          <a:ext cx="47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969"/>
                                        </p:tgtEl>
                                        <p:attrNameLst>
                                          <p:attrName>style.visibility</p:attrName>
                                        </p:attrNameLst>
                                      </p:cBhvr>
                                      <p:to>
                                        <p:strVal val="visible"/>
                                      </p:to>
                                    </p:set>
                                    <p:animEffect transition="in" filter="wipe(left)">
                                      <p:cBhvr>
                                        <p:cTn id="7" dur="500"/>
                                        <p:tgtEl>
                                          <p:spTgt spid="33969"/>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3970"/>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3909"/>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33974"/>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81000" y="152400"/>
            <a:ext cx="8458200" cy="6477000"/>
            <a:chOff x="240" y="144"/>
            <a:chExt cx="5328" cy="4080"/>
          </a:xfrm>
        </p:grpSpPr>
        <p:sp>
          <p:nvSpPr>
            <p:cNvPr id="131075" name="AutoShape 3"/>
            <p:cNvSpPr>
              <a:spLocks noChangeArrowheads="1"/>
            </p:cNvSpPr>
            <p:nvPr/>
          </p:nvSpPr>
          <p:spPr bwMode="auto">
            <a:xfrm>
              <a:off x="240" y="144"/>
              <a:ext cx="5328" cy="4080"/>
            </a:xfrm>
            <a:prstGeom prst="foldedCorner">
              <a:avLst>
                <a:gd name="adj" fmla="val 11773"/>
              </a:avLst>
            </a:prstGeom>
            <a:solidFill>
              <a:schemeClr val="folHlink"/>
            </a:solidFill>
            <a:ln w="9525">
              <a:solidFill>
                <a:schemeClr val="tx1"/>
              </a:solidFill>
              <a:round/>
              <a:headEnd/>
              <a:tailEnd/>
            </a:ln>
            <a:effectLst>
              <a:outerShdw dist="107763" dir="2700000" algn="ctr" rotWithShape="0">
                <a:schemeClr val="bg2"/>
              </a:outerShdw>
            </a:effectLst>
          </p:spPr>
          <p:txBody>
            <a:bodyPr wrap="none" anchor="ctr"/>
            <a:lstStyle/>
            <a:p>
              <a:pPr algn="ctr"/>
              <a:endParaRPr kumimoji="1" lang="zh-CN" altLang="zh-CN">
                <a:solidFill>
                  <a:srgbClr val="9999FF"/>
                </a:solidFill>
                <a:ea typeface="宋体" pitchFamily="2" charset="-122"/>
              </a:endParaRPr>
            </a:p>
          </p:txBody>
        </p:sp>
        <p:grpSp>
          <p:nvGrpSpPr>
            <p:cNvPr id="131076" name="Group 4"/>
            <p:cNvGrpSpPr>
              <a:grpSpLocks/>
            </p:cNvGrpSpPr>
            <p:nvPr/>
          </p:nvGrpSpPr>
          <p:grpSpPr bwMode="auto">
            <a:xfrm>
              <a:off x="384" y="192"/>
              <a:ext cx="4848" cy="3888"/>
              <a:chOff x="432" y="336"/>
              <a:chExt cx="4848" cy="3888"/>
            </a:xfrm>
          </p:grpSpPr>
          <p:sp>
            <p:nvSpPr>
              <p:cNvPr id="131077" name="Rectangle 5"/>
              <p:cNvSpPr>
                <a:spLocks noChangeArrowheads="1"/>
              </p:cNvSpPr>
              <p:nvPr/>
            </p:nvSpPr>
            <p:spPr bwMode="auto">
              <a:xfrm>
                <a:off x="432" y="336"/>
                <a:ext cx="4848" cy="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仿宋_GB2312" pitchFamily="49" charset="-122"/>
                    <a:ea typeface="仿宋_GB2312" pitchFamily="49" charset="-122"/>
                  </a:rPr>
                  <a:t>货币是人们拥有财富的一种信息，它具有各种面值（相当于例</a:t>
                </a:r>
                <a:r>
                  <a:rPr lang="en-US" altLang="zh-CN" sz="2800" b="1">
                    <a:latin typeface="仿宋_GB2312" pitchFamily="49" charset="-122"/>
                    <a:ea typeface="仿宋_GB2312" pitchFamily="49" charset="-122"/>
                  </a:rPr>
                  <a:t>11.18</a:t>
                </a:r>
                <a:r>
                  <a:rPr lang="zh-CN" altLang="en-US" sz="2800" b="1">
                    <a:latin typeface="仿宋_GB2312" pitchFamily="49" charset="-122"/>
                    <a:ea typeface="仿宋_GB2312" pitchFamily="49" charset="-122"/>
                  </a:rPr>
                  <a:t>中的符号），各种面值的平均花费时间是不等的（相当于例</a:t>
                </a:r>
                <a:r>
                  <a:rPr lang="en-US" altLang="zh-CN" sz="2800" b="1">
                    <a:latin typeface="仿宋_GB2312" pitchFamily="49" charset="-122"/>
                    <a:ea typeface="仿宋_GB2312" pitchFamily="49" charset="-122"/>
                  </a:rPr>
                  <a:t>18</a:t>
                </a:r>
                <a:r>
                  <a:rPr lang="zh-CN" altLang="en-US" sz="2800" b="1">
                    <a:latin typeface="仿宋_GB2312" pitchFamily="49" charset="-122"/>
                    <a:ea typeface="仿宋_GB2312" pitchFamily="49" charset="-122"/>
                  </a:rPr>
                  <a:t>中的时间），于是，如何控制各种面值的比例以便使货币流通的容量最大显然是一个十分有意义的问题。日本东京工业大学的国泽清典教授基于上述方法计算了</a:t>
                </a:r>
                <a:r>
                  <a:rPr lang="en-US" altLang="zh-CN" sz="2800" b="1">
                    <a:latin typeface="仿宋_GB2312" pitchFamily="49" charset="-122"/>
                    <a:ea typeface="仿宋_GB2312" pitchFamily="49" charset="-122"/>
                  </a:rPr>
                  <a:t>100</a:t>
                </a:r>
                <a:r>
                  <a:rPr lang="zh-CN" altLang="en-US" sz="2800" b="1">
                    <a:latin typeface="仿宋_GB2312" pitchFamily="49" charset="-122"/>
                    <a:ea typeface="仿宋_GB2312" pitchFamily="49" charset="-122"/>
                  </a:rPr>
                  <a:t>日元与</a:t>
                </a:r>
                <a:r>
                  <a:rPr lang="en-US" altLang="zh-CN" sz="2800" b="1">
                    <a:latin typeface="仿宋_GB2312" pitchFamily="49" charset="-122"/>
                    <a:ea typeface="仿宋_GB2312" pitchFamily="49" charset="-122"/>
                  </a:rPr>
                  <a:t>500</a:t>
                </a:r>
                <a:r>
                  <a:rPr lang="zh-CN" altLang="en-US" sz="2800" b="1">
                    <a:latin typeface="仿宋_GB2312" pitchFamily="49" charset="-122"/>
                    <a:ea typeface="仿宋_GB2312" pitchFamily="49" charset="-122"/>
                  </a:rPr>
                  <a:t>日元信用券应保持的比例，并与市场实际调查作了对比，发现两者完全一致。市场多次调查结果均为</a:t>
                </a:r>
                <a:r>
                  <a:rPr lang="en-US" altLang="zh-CN" sz="2800" b="1">
                    <a:latin typeface="仿宋_GB2312" pitchFamily="49" charset="-122"/>
                    <a:ea typeface="仿宋_GB2312" pitchFamily="49" charset="-122"/>
                  </a:rPr>
                  <a:t>100</a:t>
                </a:r>
                <a:r>
                  <a:rPr lang="zh-CN" altLang="en-US" sz="2800" b="1">
                    <a:latin typeface="仿宋_GB2312" pitchFamily="49" charset="-122"/>
                    <a:ea typeface="仿宋_GB2312" pitchFamily="49" charset="-122"/>
                  </a:rPr>
                  <a:t>日元占</a:t>
                </a:r>
                <a:r>
                  <a:rPr lang="en-US" altLang="zh-CN" sz="2800" b="1">
                    <a:latin typeface="仿宋_GB2312" pitchFamily="49" charset="-122"/>
                    <a:ea typeface="仿宋_GB2312" pitchFamily="49" charset="-122"/>
                  </a:rPr>
                  <a:t>75%</a:t>
                </a:r>
                <a:r>
                  <a:rPr lang="zh-CN" altLang="en-US" sz="2800" b="1">
                    <a:latin typeface="仿宋_GB2312" pitchFamily="49" charset="-122"/>
                    <a:ea typeface="仿宋_GB2312" pitchFamily="49" charset="-122"/>
                  </a:rPr>
                  <a:t>，</a:t>
                </a:r>
                <a:r>
                  <a:rPr lang="en-US" altLang="zh-CN" sz="2800" b="1">
                    <a:latin typeface="仿宋_GB2312" pitchFamily="49" charset="-122"/>
                    <a:ea typeface="仿宋_GB2312" pitchFamily="49" charset="-122"/>
                  </a:rPr>
                  <a:t>500</a:t>
                </a:r>
                <a:r>
                  <a:rPr lang="zh-CN" altLang="en-US" sz="2800" b="1">
                    <a:latin typeface="仿宋_GB2312" pitchFamily="49" charset="-122"/>
                    <a:ea typeface="仿宋_GB2312" pitchFamily="49" charset="-122"/>
                  </a:rPr>
                  <a:t>日元占</a:t>
                </a:r>
                <a:r>
                  <a:rPr lang="en-US" altLang="zh-CN" sz="2800" b="1">
                    <a:latin typeface="仿宋_GB2312" pitchFamily="49" charset="-122"/>
                    <a:ea typeface="仿宋_GB2312" pitchFamily="49" charset="-122"/>
                  </a:rPr>
                  <a:t>25%</a:t>
                </a:r>
                <a:r>
                  <a:rPr lang="zh-CN" altLang="en-US" sz="2800" b="1">
                    <a:latin typeface="仿宋_GB2312" pitchFamily="49" charset="-122"/>
                    <a:ea typeface="仿宋_GB2312" pitchFamily="49" charset="-122"/>
                  </a:rPr>
                  <a:t>，而计算结果如下：以百元为单位，令</a:t>
                </a:r>
                <a:r>
                  <a:rPr lang="en-US" altLang="zh-CN" sz="2800" b="1">
                    <a:latin typeface="仿宋_GB2312" pitchFamily="49" charset="-122"/>
                    <a:ea typeface="仿宋_GB2312" pitchFamily="49" charset="-122"/>
                  </a:rPr>
                  <a:t>t</a:t>
                </a:r>
                <a:r>
                  <a:rPr lang="en-US" altLang="zh-CN" sz="2800" b="1" baseline="-30000">
                    <a:latin typeface="仿宋_GB2312" pitchFamily="49" charset="-122"/>
                    <a:ea typeface="仿宋_GB2312" pitchFamily="49" charset="-122"/>
                  </a:rPr>
                  <a:t>1</a:t>
                </a:r>
                <a:r>
                  <a:rPr lang="en-US" altLang="zh-CN" sz="2800" b="1">
                    <a:latin typeface="仿宋_GB2312" pitchFamily="49" charset="-122"/>
                    <a:ea typeface="仿宋_GB2312" pitchFamily="49" charset="-122"/>
                  </a:rPr>
                  <a:t>=1,t</a:t>
                </a:r>
                <a:r>
                  <a:rPr lang="en-US" altLang="zh-CN" sz="2800" b="1" baseline="-30000">
                    <a:latin typeface="仿宋_GB2312" pitchFamily="49" charset="-122"/>
                    <a:ea typeface="仿宋_GB2312" pitchFamily="49" charset="-122"/>
                  </a:rPr>
                  <a:t>2</a:t>
                </a:r>
                <a:r>
                  <a:rPr lang="en-US" altLang="zh-CN" sz="2800" b="1">
                    <a:latin typeface="仿宋_GB2312" pitchFamily="49" charset="-122"/>
                    <a:ea typeface="仿宋_GB2312" pitchFamily="49" charset="-122"/>
                  </a:rPr>
                  <a:t>=5</a:t>
                </a:r>
                <a:r>
                  <a:rPr lang="zh-CN" altLang="en-US" sz="2800" b="1">
                    <a:latin typeface="仿宋_GB2312" pitchFamily="49" charset="-122"/>
                    <a:ea typeface="仿宋_GB2312" pitchFamily="49" charset="-122"/>
                  </a:rPr>
                  <a:t>，求解方程              </a:t>
                </a:r>
              </a:p>
              <a:p>
                <a:r>
                  <a:rPr lang="zh-CN" altLang="en-US" sz="2800" b="1">
                    <a:latin typeface="仿宋_GB2312" pitchFamily="49" charset="-122"/>
                    <a:ea typeface="仿宋_GB2312" pitchFamily="49" charset="-122"/>
                  </a:rPr>
                  <a:t>求得正根</a:t>
                </a:r>
                <a:r>
                  <a:rPr lang="en-US" altLang="zh-CN" sz="2800" b="1">
                    <a:latin typeface="仿宋_GB2312" pitchFamily="49" charset="-122"/>
                    <a:ea typeface="仿宋_GB2312" pitchFamily="49" charset="-122"/>
                  </a:rPr>
                  <a:t>A≈1.327</a:t>
                </a:r>
              </a:p>
              <a:p>
                <a:r>
                  <a:rPr lang="zh-CN" altLang="en-US" sz="2800" b="1">
                    <a:latin typeface="仿宋_GB2312" pitchFamily="49" charset="-122"/>
                    <a:ea typeface="仿宋_GB2312" pitchFamily="49" charset="-122"/>
                  </a:rPr>
                  <a:t>信息通道容量为</a:t>
                </a:r>
                <a:r>
                  <a:rPr lang="en-US" altLang="zh-CN" sz="2800" b="1">
                    <a:latin typeface="仿宋_GB2312" pitchFamily="49" charset="-122"/>
                    <a:ea typeface="仿宋_GB2312" pitchFamily="49" charset="-122"/>
                  </a:rPr>
                  <a:t>log</a:t>
                </a:r>
                <a:r>
                  <a:rPr lang="en-US" altLang="zh-CN" sz="2800" b="1" baseline="-30000">
                    <a:latin typeface="仿宋_GB2312" pitchFamily="49" charset="-122"/>
                    <a:ea typeface="仿宋_GB2312" pitchFamily="49" charset="-122"/>
                  </a:rPr>
                  <a:t>2</a:t>
                </a:r>
                <a:r>
                  <a:rPr lang="en-US" altLang="zh-CN" sz="2800" b="1">
                    <a:latin typeface="仿宋_GB2312" pitchFamily="49" charset="-122"/>
                    <a:ea typeface="仿宋_GB2312" pitchFamily="49" charset="-122"/>
                  </a:rPr>
                  <a:t>A≈0.408</a:t>
                </a:r>
                <a:r>
                  <a:rPr lang="zh-CN" altLang="en-US" sz="2800" b="1">
                    <a:latin typeface="仿宋_GB2312" pitchFamily="49" charset="-122"/>
                    <a:ea typeface="仿宋_GB2312" pitchFamily="49" charset="-122"/>
                  </a:rPr>
                  <a:t>（比特</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每单位）  </a:t>
                </a:r>
              </a:p>
              <a:p>
                <a:endParaRPr lang="en-US" altLang="zh-CN" sz="2800" b="1">
                  <a:latin typeface="仿宋_GB2312" pitchFamily="49" charset="-122"/>
                  <a:ea typeface="仿宋_GB2312" pitchFamily="49" charset="-122"/>
                </a:endParaRPr>
              </a:p>
            </p:txBody>
          </p:sp>
          <p:graphicFrame>
            <p:nvGraphicFramePr>
              <p:cNvPr id="131078" name="Object 6"/>
              <p:cNvGraphicFramePr>
                <a:graphicFrameLocks noChangeAspect="1"/>
              </p:cNvGraphicFramePr>
              <p:nvPr/>
            </p:nvGraphicFramePr>
            <p:xfrm>
              <a:off x="2517" y="3024"/>
              <a:ext cx="1659" cy="288"/>
            </p:xfrm>
            <a:graphic>
              <a:graphicData uri="http://schemas.openxmlformats.org/presentationml/2006/ole">
                <mc:AlternateContent xmlns:mc="http://schemas.openxmlformats.org/markup-compatibility/2006">
                  <mc:Choice xmlns:v="urn:schemas-microsoft-com:vml" Requires="v">
                    <p:oleObj spid="_x0000_s131080" name="公式" r:id="rId3" imgW="850531" imgH="190417" progId="Equation.3">
                      <p:embed/>
                    </p:oleObj>
                  </mc:Choice>
                  <mc:Fallback>
                    <p:oleObj name="公式" r:id="rId3" imgW="850531" imgH="19041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3024"/>
                            <a:ext cx="165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9" name="Object 7"/>
              <p:cNvGraphicFramePr>
                <a:graphicFrameLocks noChangeAspect="1"/>
              </p:cNvGraphicFramePr>
              <p:nvPr/>
            </p:nvGraphicFramePr>
            <p:xfrm>
              <a:off x="432" y="3888"/>
              <a:ext cx="4608" cy="336"/>
            </p:xfrm>
            <a:graphic>
              <a:graphicData uri="http://schemas.openxmlformats.org/presentationml/2006/ole">
                <mc:AlternateContent xmlns:mc="http://schemas.openxmlformats.org/markup-compatibility/2006">
                  <mc:Choice xmlns:v="urn:schemas-microsoft-com:vml" Requires="v">
                    <p:oleObj spid="_x0000_s131081" name="公式" r:id="rId5" imgW="2209800" imgH="228600" progId="Equation.3">
                      <p:embed/>
                    </p:oleObj>
                  </mc:Choice>
                  <mc:Fallback>
                    <p:oleObj name="公式" r:id="rId5" imgW="2209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888"/>
                            <a:ext cx="460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checke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2895600" y="2133600"/>
            <a:ext cx="6096000" cy="4419600"/>
            <a:chOff x="1776" y="1344"/>
            <a:chExt cx="3840" cy="2784"/>
          </a:xfrm>
        </p:grpSpPr>
        <p:pic>
          <p:nvPicPr>
            <p:cNvPr id="132099" name="Picture 3" descr="tj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728"/>
              <a:ext cx="3840" cy="24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sp>
          <p:nvSpPr>
            <p:cNvPr id="132100" name="AutoShape 4"/>
            <p:cNvSpPr>
              <a:spLocks noChangeArrowheads="1"/>
            </p:cNvSpPr>
            <p:nvPr/>
          </p:nvSpPr>
          <p:spPr bwMode="auto">
            <a:xfrm>
              <a:off x="4560" y="1344"/>
              <a:ext cx="960" cy="528"/>
            </a:xfrm>
            <a:prstGeom prst="wedgeRectCallout">
              <a:avLst>
                <a:gd name="adj1" fmla="val -49375"/>
                <a:gd name="adj2" fmla="val 179736"/>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t>某地区物价指数图</a:t>
              </a:r>
            </a:p>
          </p:txBody>
        </p:sp>
      </p:grpSp>
      <p:sp>
        <p:nvSpPr>
          <p:cNvPr id="132101" name="Text Box 5"/>
          <p:cNvSpPr txBox="1">
            <a:spLocks noChangeArrowheads="1"/>
          </p:cNvSpPr>
          <p:nvPr/>
        </p:nvSpPr>
        <p:spPr bwMode="auto">
          <a:xfrm>
            <a:off x="0" y="3048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ea typeface="宋体" pitchFamily="2" charset="-122"/>
              </a:rPr>
              <a:t> </a:t>
            </a:r>
            <a:r>
              <a:rPr kumimoji="1" lang="en-US" altLang="zh-CN" sz="2800" b="1">
                <a:solidFill>
                  <a:srgbClr val="FF3300"/>
                </a:solidFill>
                <a:ea typeface="宋体" pitchFamily="2" charset="-122"/>
              </a:rPr>
              <a:t>§</a:t>
            </a:r>
            <a:r>
              <a:rPr kumimoji="1" lang="en-US" altLang="zh-CN" sz="2800" b="1">
                <a:ea typeface="宋体" pitchFamily="2" charset="-122"/>
              </a:rPr>
              <a:t> </a:t>
            </a:r>
            <a:r>
              <a:rPr kumimoji="1" lang="en-US" altLang="zh-CN" sz="2800" b="1">
                <a:solidFill>
                  <a:srgbClr val="FF3300"/>
                </a:solidFill>
              </a:rPr>
              <a:t>9.5  </a:t>
            </a:r>
            <a:r>
              <a:rPr kumimoji="1" lang="zh-CN" altLang="en-US" sz="2800" b="1">
                <a:solidFill>
                  <a:srgbClr val="FF3300"/>
                </a:solidFill>
                <a:latin typeface="楷体_GB2312" pitchFamily="49" charset="-122"/>
              </a:rPr>
              <a:t>物价指数问题 </a:t>
            </a:r>
          </a:p>
        </p:txBody>
      </p:sp>
      <p:grpSp>
        <p:nvGrpSpPr>
          <p:cNvPr id="132102" name="Group 6"/>
          <p:cNvGrpSpPr>
            <a:grpSpLocks/>
          </p:cNvGrpSpPr>
          <p:nvPr/>
        </p:nvGrpSpPr>
        <p:grpSpPr bwMode="auto">
          <a:xfrm>
            <a:off x="228600" y="885825"/>
            <a:ext cx="4552950" cy="942975"/>
            <a:chOff x="108" y="624"/>
            <a:chExt cx="2868" cy="594"/>
          </a:xfrm>
        </p:grpSpPr>
        <p:pic>
          <p:nvPicPr>
            <p:cNvPr id="132103" name="Picture 7" descr="j02821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 y="624"/>
              <a:ext cx="516" cy="594"/>
            </a:xfrm>
            <a:prstGeom prst="rect">
              <a:avLst/>
            </a:prstGeom>
            <a:noFill/>
            <a:extLst>
              <a:ext uri="{909E8E84-426E-40DD-AFC4-6F175D3DCCD1}">
                <a14:hiddenFill xmlns:a14="http://schemas.microsoft.com/office/drawing/2010/main">
                  <a:solidFill>
                    <a:srgbClr val="FFFFFF"/>
                  </a:solidFill>
                </a14:hiddenFill>
              </a:ext>
            </a:extLst>
          </p:spPr>
        </p:pic>
        <p:sp>
          <p:nvSpPr>
            <p:cNvPr id="132104" name="Text Box 8"/>
            <p:cNvSpPr txBox="1">
              <a:spLocks noChangeArrowheads="1"/>
            </p:cNvSpPr>
            <p:nvPr/>
          </p:nvSpPr>
          <p:spPr bwMode="auto">
            <a:xfrm>
              <a:off x="576" y="816"/>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怎样定义和计算物价指数</a:t>
              </a:r>
            </a:p>
          </p:txBody>
        </p:sp>
      </p:grpSp>
      <p:sp>
        <p:nvSpPr>
          <p:cNvPr id="132105" name="Text Box 9"/>
          <p:cNvSpPr txBox="1">
            <a:spLocks noChangeArrowheads="1"/>
          </p:cNvSpPr>
          <p:nvPr/>
        </p:nvSpPr>
        <p:spPr bwMode="auto">
          <a:xfrm>
            <a:off x="152400" y="19050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accent2"/>
                </a:solidFill>
                <a:latin typeface="楷体_GB2312" pitchFamily="49" charset="-122"/>
              </a:rPr>
              <a:t>单种商品的情况 </a:t>
            </a:r>
          </a:p>
        </p:txBody>
      </p:sp>
      <p:grpSp>
        <p:nvGrpSpPr>
          <p:cNvPr id="132106" name="Group 10"/>
          <p:cNvGrpSpPr>
            <a:grpSpLocks/>
          </p:cNvGrpSpPr>
          <p:nvPr/>
        </p:nvGrpSpPr>
        <p:grpSpPr bwMode="auto">
          <a:xfrm>
            <a:off x="685800" y="2362200"/>
            <a:ext cx="6934200" cy="1752600"/>
            <a:chOff x="432" y="1488"/>
            <a:chExt cx="4368" cy="1104"/>
          </a:xfrm>
        </p:grpSpPr>
        <p:sp>
          <p:nvSpPr>
            <p:cNvPr id="132107" name="Text Box 11"/>
            <p:cNvSpPr txBox="1">
              <a:spLocks noChangeArrowheads="1"/>
            </p:cNvSpPr>
            <p:nvPr/>
          </p:nvSpPr>
          <p:spPr bwMode="auto">
            <a:xfrm>
              <a:off x="432" y="1488"/>
              <a:ext cx="436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设基准年价格为</a:t>
              </a:r>
              <a:r>
                <a:rPr kumimoji="1" lang="en-US" altLang="zh-CN" b="1"/>
                <a:t>P</a:t>
              </a:r>
              <a:r>
                <a:rPr kumimoji="1" lang="en-US" altLang="zh-CN" b="1" baseline="30000"/>
                <a:t>0</a:t>
              </a:r>
              <a:r>
                <a:rPr kumimoji="1" lang="zh-CN" altLang="en-US" b="1"/>
                <a:t>，目前价格为</a:t>
              </a:r>
              <a:r>
                <a:rPr kumimoji="1" lang="en-US" altLang="zh-CN" b="1"/>
                <a:t>P</a:t>
              </a:r>
            </a:p>
            <a:p>
              <a:pPr>
                <a:spcBef>
                  <a:spcPct val="50000"/>
                </a:spcBef>
              </a:pPr>
              <a:r>
                <a:rPr kumimoji="1" lang="zh-CN" altLang="en-US" b="1"/>
                <a:t>可如下定义物价指数： </a:t>
              </a:r>
            </a:p>
          </p:txBody>
        </p:sp>
        <p:graphicFrame>
          <p:nvGraphicFramePr>
            <p:cNvPr id="132108" name="Object 12"/>
            <p:cNvGraphicFramePr>
              <a:graphicFrameLocks noChangeAspect="1"/>
            </p:cNvGraphicFramePr>
            <p:nvPr/>
          </p:nvGraphicFramePr>
          <p:xfrm>
            <a:off x="2112" y="2064"/>
            <a:ext cx="1200" cy="528"/>
          </p:xfrm>
          <a:graphic>
            <a:graphicData uri="http://schemas.openxmlformats.org/presentationml/2006/ole">
              <mc:AlternateContent xmlns:mc="http://schemas.openxmlformats.org/markup-compatibility/2006">
                <mc:Choice xmlns:v="urn:schemas-microsoft-com:vml" Requires="v">
                  <p:oleObj spid="_x0000_s132111" name="公式" r:id="rId8" imgW="926698" imgH="393529" progId="Equation.3">
                    <p:embed/>
                  </p:oleObj>
                </mc:Choice>
                <mc:Fallback>
                  <p:oleObj name="公式" r:id="rId8" imgW="926698" imgH="39352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064"/>
                          <a:ext cx="120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2109" name="AutoShape 13"/>
          <p:cNvSpPr>
            <a:spLocks noChangeArrowheads="1"/>
          </p:cNvSpPr>
          <p:nvPr/>
        </p:nvSpPr>
        <p:spPr bwMode="auto">
          <a:xfrm>
            <a:off x="914400" y="2590800"/>
            <a:ext cx="4724400" cy="1447800"/>
          </a:xfrm>
          <a:prstGeom prst="cloudCallout">
            <a:avLst>
              <a:gd name="adj1" fmla="val -39315"/>
              <a:gd name="adj2" fmla="val 10997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社会中的商品不可能只有一种。多种商品的问题更为复杂</a:t>
            </a:r>
          </a:p>
        </p:txBody>
      </p:sp>
      <p:pic>
        <p:nvPicPr>
          <p:cNvPr id="132110" name="Picture 14" descr="PE07677_"/>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4876800"/>
            <a:ext cx="1671638"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132102"/>
                                        </p:tgtEl>
                                        <p:attrNameLst>
                                          <p:attrName>style.visibility</p:attrName>
                                        </p:attrNameLst>
                                      </p:cBhvr>
                                      <p:to>
                                        <p:strVal val="visible"/>
                                      </p:to>
                                    </p:set>
                                    <p:anim calcmode="lin" valueType="num">
                                      <p:cBhvr>
                                        <p:cTn id="7" dur="500" fill="hold"/>
                                        <p:tgtEl>
                                          <p:spTgt spid="132102"/>
                                        </p:tgtEl>
                                        <p:attrNameLst>
                                          <p:attrName>ppt_x</p:attrName>
                                        </p:attrNameLst>
                                      </p:cBhvr>
                                      <p:tavLst>
                                        <p:tav tm="0">
                                          <p:val>
                                            <p:strVal val="#ppt_x"/>
                                          </p:val>
                                        </p:tav>
                                        <p:tav tm="100000">
                                          <p:val>
                                            <p:strVal val="#ppt_x"/>
                                          </p:val>
                                        </p:tav>
                                      </p:tavLst>
                                    </p:anim>
                                    <p:anim calcmode="lin" valueType="num">
                                      <p:cBhvr>
                                        <p:cTn id="8" dur="500" fill="hold"/>
                                        <p:tgtEl>
                                          <p:spTgt spid="132102"/>
                                        </p:tgtEl>
                                        <p:attrNameLst>
                                          <p:attrName>ppt_y</p:attrName>
                                        </p:attrNameLst>
                                      </p:cBhvr>
                                      <p:tavLst>
                                        <p:tav tm="0">
                                          <p:val>
                                            <p:strVal val="#ppt_y+#ppt_h/2"/>
                                          </p:val>
                                        </p:tav>
                                        <p:tav tm="100000">
                                          <p:val>
                                            <p:strVal val="#ppt_y"/>
                                          </p:val>
                                        </p:tav>
                                      </p:tavLst>
                                    </p:anim>
                                    <p:anim calcmode="lin" valueType="num">
                                      <p:cBhvr>
                                        <p:cTn id="9" dur="500" fill="hold"/>
                                        <p:tgtEl>
                                          <p:spTgt spid="132102"/>
                                        </p:tgtEl>
                                        <p:attrNameLst>
                                          <p:attrName>ppt_w</p:attrName>
                                        </p:attrNameLst>
                                      </p:cBhvr>
                                      <p:tavLst>
                                        <p:tav tm="0">
                                          <p:val>
                                            <p:strVal val="#ppt_w"/>
                                          </p:val>
                                        </p:tav>
                                        <p:tav tm="100000">
                                          <p:val>
                                            <p:strVal val="#ppt_w"/>
                                          </p:val>
                                        </p:tav>
                                      </p:tavLst>
                                    </p:anim>
                                    <p:anim calcmode="lin" valueType="num">
                                      <p:cBhvr>
                                        <p:cTn id="10" dur="500" fill="hold"/>
                                        <p:tgtEl>
                                          <p:spTgt spid="13210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32105"/>
                                        </p:tgtEl>
                                        <p:attrNameLst>
                                          <p:attrName>style.visibility</p:attrName>
                                        </p:attrNameLst>
                                      </p:cBhvr>
                                      <p:to>
                                        <p:strVal val="visible"/>
                                      </p:to>
                                    </p:set>
                                    <p:anim calcmode="lin" valueType="num">
                                      <p:cBhvr additive="base">
                                        <p:cTn id="15" dur="500" fill="hold"/>
                                        <p:tgtEl>
                                          <p:spTgt spid="132105"/>
                                        </p:tgtEl>
                                        <p:attrNameLst>
                                          <p:attrName>ppt_x</p:attrName>
                                        </p:attrNameLst>
                                      </p:cBhvr>
                                      <p:tavLst>
                                        <p:tav tm="0">
                                          <p:val>
                                            <p:strVal val="0-#ppt_w/2"/>
                                          </p:val>
                                        </p:tav>
                                        <p:tav tm="100000">
                                          <p:val>
                                            <p:strVal val="#ppt_x"/>
                                          </p:val>
                                        </p:tav>
                                      </p:tavLst>
                                    </p:anim>
                                    <p:anim calcmode="lin" valueType="num">
                                      <p:cBhvr additive="base">
                                        <p:cTn id="16" dur="500" fill="hold"/>
                                        <p:tgtEl>
                                          <p:spTgt spid="1321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32106"/>
                                        </p:tgtEl>
                                        <p:attrNameLst>
                                          <p:attrName>style.visibility</p:attrName>
                                        </p:attrNameLst>
                                      </p:cBhvr>
                                      <p:to>
                                        <p:strVal val="visible"/>
                                      </p:to>
                                    </p:set>
                                    <p:anim calcmode="lin" valueType="num">
                                      <p:cBhvr additive="base">
                                        <p:cTn id="21" dur="500" fill="hold"/>
                                        <p:tgtEl>
                                          <p:spTgt spid="132106"/>
                                        </p:tgtEl>
                                        <p:attrNameLst>
                                          <p:attrName>ppt_x</p:attrName>
                                        </p:attrNameLst>
                                      </p:cBhvr>
                                      <p:tavLst>
                                        <p:tav tm="0">
                                          <p:val>
                                            <p:strVal val="0-#ppt_w/2"/>
                                          </p:val>
                                        </p:tav>
                                        <p:tav tm="100000">
                                          <p:val>
                                            <p:strVal val="#ppt_x"/>
                                          </p:val>
                                        </p:tav>
                                      </p:tavLst>
                                    </p:anim>
                                    <p:anim calcmode="lin" valueType="num">
                                      <p:cBhvr additive="base">
                                        <p:cTn id="22" dur="500" fill="hold"/>
                                        <p:tgtEl>
                                          <p:spTgt spid="132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211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32109"/>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5"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autoUpdateAnimBg="0"/>
      <p:bldP spid="132109"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28600" y="3048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accent2"/>
                </a:solidFill>
                <a:latin typeface="楷体_GB2312" pitchFamily="49" charset="-122"/>
              </a:rPr>
              <a:t>多种商品的情况 </a:t>
            </a:r>
          </a:p>
        </p:txBody>
      </p:sp>
      <p:grpSp>
        <p:nvGrpSpPr>
          <p:cNvPr id="133123" name="Group 3"/>
          <p:cNvGrpSpPr>
            <a:grpSpLocks/>
          </p:cNvGrpSpPr>
          <p:nvPr/>
        </p:nvGrpSpPr>
        <p:grpSpPr bwMode="auto">
          <a:xfrm>
            <a:off x="152400" y="914400"/>
            <a:ext cx="8458200" cy="898525"/>
            <a:chOff x="96" y="576"/>
            <a:chExt cx="5328" cy="566"/>
          </a:xfrm>
        </p:grpSpPr>
        <p:sp>
          <p:nvSpPr>
            <p:cNvPr id="133124" name="Rectangle 4"/>
            <p:cNvSpPr>
              <a:spLocks noChangeArrowheads="1"/>
            </p:cNvSpPr>
            <p:nvPr/>
          </p:nvSpPr>
          <p:spPr bwMode="auto">
            <a:xfrm>
              <a:off x="96" y="624"/>
              <a:ext cx="53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b="1"/>
                <a:t>假设有两种商品，基准年价格分别为     、    ，目前价格分别     </a:t>
              </a:r>
            </a:p>
            <a:p>
              <a:r>
                <a:rPr kumimoji="1" lang="zh-CN" altLang="en-US" b="1"/>
                <a:t> 为</a:t>
              </a:r>
              <a:r>
                <a:rPr kumimoji="1" lang="en-US" altLang="zh-CN" b="1"/>
                <a:t>P</a:t>
              </a:r>
              <a:r>
                <a:rPr kumimoji="1" lang="en-US" altLang="zh-CN" b="1" baseline="-30000"/>
                <a:t>1</a:t>
              </a:r>
              <a:r>
                <a:rPr kumimoji="1" lang="zh-CN" altLang="en-US" b="1"/>
                <a:t>，</a:t>
              </a:r>
              <a:r>
                <a:rPr kumimoji="1" lang="en-US" altLang="zh-CN" b="1"/>
                <a:t>P</a:t>
              </a:r>
              <a:r>
                <a:rPr kumimoji="1" lang="en-US" altLang="zh-CN" b="1" baseline="-30000"/>
                <a:t>2</a:t>
              </a:r>
              <a:r>
                <a:rPr kumimoji="1" lang="zh-CN" altLang="en-US" b="1"/>
                <a:t>。可采用多种平均方法来定义： </a:t>
              </a:r>
            </a:p>
          </p:txBody>
        </p:sp>
        <p:graphicFrame>
          <p:nvGraphicFramePr>
            <p:cNvPr id="133125" name="Object 5"/>
            <p:cNvGraphicFramePr>
              <a:graphicFrameLocks noChangeAspect="1"/>
            </p:cNvGraphicFramePr>
            <p:nvPr/>
          </p:nvGraphicFramePr>
          <p:xfrm>
            <a:off x="3269" y="576"/>
            <a:ext cx="331" cy="336"/>
          </p:xfrm>
          <a:graphic>
            <a:graphicData uri="http://schemas.openxmlformats.org/presentationml/2006/ole">
              <mc:AlternateContent xmlns:mc="http://schemas.openxmlformats.org/markup-compatibility/2006">
                <mc:Choice xmlns:v="urn:schemas-microsoft-com:vml" Requires="v">
                  <p:oleObj spid="_x0000_s133133" name="公式" r:id="rId4" imgW="203112" imgH="228501" progId="Equation.3">
                    <p:embed/>
                  </p:oleObj>
                </mc:Choice>
                <mc:Fallback>
                  <p:oleObj name="公式" r:id="rId4" imgW="203112"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9" y="576"/>
                          <a:ext cx="33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6" name="Object 6"/>
            <p:cNvGraphicFramePr>
              <a:graphicFrameLocks noChangeAspect="1"/>
            </p:cNvGraphicFramePr>
            <p:nvPr/>
          </p:nvGraphicFramePr>
          <p:xfrm>
            <a:off x="3653" y="576"/>
            <a:ext cx="331" cy="336"/>
          </p:xfrm>
          <a:graphic>
            <a:graphicData uri="http://schemas.openxmlformats.org/presentationml/2006/ole">
              <mc:AlternateContent xmlns:mc="http://schemas.openxmlformats.org/markup-compatibility/2006">
                <mc:Choice xmlns:v="urn:schemas-microsoft-com:vml" Requires="v">
                  <p:oleObj spid="_x0000_s133134" name="公式" r:id="rId6" imgW="203040" imgH="228600" progId="Equation.3">
                    <p:embed/>
                  </p:oleObj>
                </mc:Choice>
                <mc:Fallback>
                  <p:oleObj name="公式" r:id="rId6" imgW="20304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3" y="576"/>
                          <a:ext cx="33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127" name="Group 7"/>
          <p:cNvGrpSpPr>
            <a:grpSpLocks/>
          </p:cNvGrpSpPr>
          <p:nvPr/>
        </p:nvGrpSpPr>
        <p:grpSpPr bwMode="auto">
          <a:xfrm>
            <a:off x="914400" y="2057400"/>
            <a:ext cx="7010400" cy="1676400"/>
            <a:chOff x="624" y="1344"/>
            <a:chExt cx="4416" cy="1056"/>
          </a:xfrm>
        </p:grpSpPr>
        <p:sp>
          <p:nvSpPr>
            <p:cNvPr id="133128" name="Text Box 8"/>
            <p:cNvSpPr txBox="1">
              <a:spLocks noChangeArrowheads="1"/>
            </p:cNvSpPr>
            <p:nvPr/>
          </p:nvSpPr>
          <p:spPr bwMode="auto">
            <a:xfrm>
              <a:off x="624" y="1344"/>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zh-CN" altLang="en-US" b="1">
                  <a:solidFill>
                    <a:srgbClr val="008000"/>
                  </a:solidFill>
                  <a:sym typeface="Wingdings" pitchFamily="2" charset="2"/>
                </a:rPr>
                <a:t>算术平均值之比： </a:t>
              </a:r>
            </a:p>
          </p:txBody>
        </p:sp>
        <p:graphicFrame>
          <p:nvGraphicFramePr>
            <p:cNvPr id="133129" name="Object 9"/>
            <p:cNvGraphicFramePr>
              <a:graphicFrameLocks noChangeAspect="1"/>
            </p:cNvGraphicFramePr>
            <p:nvPr/>
          </p:nvGraphicFramePr>
          <p:xfrm>
            <a:off x="1680" y="1392"/>
            <a:ext cx="2592" cy="1008"/>
          </p:xfrm>
          <a:graphic>
            <a:graphicData uri="http://schemas.openxmlformats.org/presentationml/2006/ole">
              <mc:AlternateContent xmlns:mc="http://schemas.openxmlformats.org/markup-compatibility/2006">
                <mc:Choice xmlns:v="urn:schemas-microsoft-com:vml" Requires="v">
                  <p:oleObj spid="_x0000_s133135" name="公式" r:id="rId8" imgW="2679700" imgH="762000" progId="Equation.3">
                    <p:embed/>
                  </p:oleObj>
                </mc:Choice>
                <mc:Fallback>
                  <p:oleObj name="公式" r:id="rId8" imgW="2679700" imgH="7620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392"/>
                          <a:ext cx="2592" cy="1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130" name="Group 10"/>
          <p:cNvGrpSpPr>
            <a:grpSpLocks/>
          </p:cNvGrpSpPr>
          <p:nvPr/>
        </p:nvGrpSpPr>
        <p:grpSpPr bwMode="auto">
          <a:xfrm>
            <a:off x="914400" y="4038600"/>
            <a:ext cx="7010400" cy="1524000"/>
            <a:chOff x="576" y="2544"/>
            <a:chExt cx="4416" cy="960"/>
          </a:xfrm>
        </p:grpSpPr>
        <p:sp>
          <p:nvSpPr>
            <p:cNvPr id="133131" name="Text Box 11"/>
            <p:cNvSpPr txBox="1">
              <a:spLocks noChangeArrowheads="1"/>
            </p:cNvSpPr>
            <p:nvPr/>
          </p:nvSpPr>
          <p:spPr bwMode="auto">
            <a:xfrm>
              <a:off x="576" y="2544"/>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zh-CN" altLang="en-US" b="1">
                  <a:solidFill>
                    <a:srgbClr val="008000"/>
                  </a:solidFill>
                  <a:latin typeface="楷体_GB2312" pitchFamily="49" charset="-122"/>
                  <a:sym typeface="Wingdings" pitchFamily="2" charset="2"/>
                </a:rPr>
                <a:t>比值的算术平均值： </a:t>
              </a:r>
            </a:p>
          </p:txBody>
        </p:sp>
        <p:graphicFrame>
          <p:nvGraphicFramePr>
            <p:cNvPr id="133132" name="Object 12"/>
            <p:cNvGraphicFramePr>
              <a:graphicFrameLocks noChangeAspect="1"/>
            </p:cNvGraphicFramePr>
            <p:nvPr/>
          </p:nvGraphicFramePr>
          <p:xfrm>
            <a:off x="1632" y="2880"/>
            <a:ext cx="2064" cy="624"/>
          </p:xfrm>
          <a:graphic>
            <a:graphicData uri="http://schemas.openxmlformats.org/presentationml/2006/ole">
              <mc:AlternateContent xmlns:mc="http://schemas.openxmlformats.org/markup-compatibility/2006">
                <mc:Choice xmlns:v="urn:schemas-microsoft-com:vml" Requires="v">
                  <p:oleObj spid="_x0000_s133136" name="公式" r:id="rId10" imgW="2070100" imgH="482600" progId="Equation.3">
                    <p:embed/>
                  </p:oleObj>
                </mc:Choice>
                <mc:Fallback>
                  <p:oleObj name="公式" r:id="rId10" imgW="2070100" imgH="482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2880"/>
                          <a:ext cx="2064"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 calcmode="lin" valueType="num">
                                      <p:cBhvr additive="base">
                                        <p:cTn id="7" dur="500" fill="hold"/>
                                        <p:tgtEl>
                                          <p:spTgt spid="133127"/>
                                        </p:tgtEl>
                                        <p:attrNameLst>
                                          <p:attrName>ppt_x</p:attrName>
                                        </p:attrNameLst>
                                      </p:cBhvr>
                                      <p:tavLst>
                                        <p:tav tm="0">
                                          <p:val>
                                            <p:strVal val="0-#ppt_w/2"/>
                                          </p:val>
                                        </p:tav>
                                        <p:tav tm="100000">
                                          <p:val>
                                            <p:strVal val="#ppt_x"/>
                                          </p:val>
                                        </p:tav>
                                      </p:tavLst>
                                    </p:anim>
                                    <p:anim calcmode="lin" valueType="num">
                                      <p:cBhvr additive="base">
                                        <p:cTn id="8" dur="500" fill="hold"/>
                                        <p:tgtEl>
                                          <p:spTgt spid="1331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0-#ppt_w/2"/>
                                          </p:val>
                                        </p:tav>
                                        <p:tav tm="100000">
                                          <p:val>
                                            <p:strVal val="#ppt_x"/>
                                          </p:val>
                                        </p:tav>
                                      </p:tavLst>
                                    </p:anim>
                                    <p:anim calcmode="lin" valueType="num">
                                      <p:cBhvr additive="base">
                                        <p:cTn id="14" dur="500" fill="hold"/>
                                        <p:tgtEl>
                                          <p:spTgt spid="1331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2"/>
          <p:cNvGrpSpPr>
            <a:grpSpLocks/>
          </p:cNvGrpSpPr>
          <p:nvPr/>
        </p:nvGrpSpPr>
        <p:grpSpPr bwMode="auto">
          <a:xfrm>
            <a:off x="914400" y="533400"/>
            <a:ext cx="7010400" cy="1219200"/>
            <a:chOff x="576" y="336"/>
            <a:chExt cx="4416" cy="768"/>
          </a:xfrm>
        </p:grpSpPr>
        <p:sp>
          <p:nvSpPr>
            <p:cNvPr id="134147" name="Text Box 3"/>
            <p:cNvSpPr txBox="1">
              <a:spLocks noChangeArrowheads="1"/>
            </p:cNvSpPr>
            <p:nvPr/>
          </p:nvSpPr>
          <p:spPr bwMode="auto">
            <a:xfrm>
              <a:off x="576" y="336"/>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zh-CN" altLang="en-US" b="1">
                  <a:solidFill>
                    <a:srgbClr val="008000"/>
                  </a:solidFill>
                  <a:latin typeface="楷体_GB2312" pitchFamily="49" charset="-122"/>
                  <a:sym typeface="Wingdings" pitchFamily="2" charset="2"/>
                </a:rPr>
                <a:t>比值的调和平均值 ：</a:t>
              </a:r>
              <a:r>
                <a:rPr kumimoji="1" lang="zh-CN" altLang="en-US" b="1">
                  <a:solidFill>
                    <a:srgbClr val="008000"/>
                  </a:solidFill>
                  <a:sym typeface="Wingdings" pitchFamily="2" charset="2"/>
                </a:rPr>
                <a:t> </a:t>
              </a:r>
            </a:p>
          </p:txBody>
        </p:sp>
        <p:graphicFrame>
          <p:nvGraphicFramePr>
            <p:cNvPr id="134148" name="Object 4"/>
            <p:cNvGraphicFramePr>
              <a:graphicFrameLocks noChangeAspect="1"/>
            </p:cNvGraphicFramePr>
            <p:nvPr/>
          </p:nvGraphicFramePr>
          <p:xfrm>
            <a:off x="1584" y="528"/>
            <a:ext cx="2304" cy="576"/>
          </p:xfrm>
          <a:graphic>
            <a:graphicData uri="http://schemas.openxmlformats.org/presentationml/2006/ole">
              <mc:AlternateContent xmlns:mc="http://schemas.openxmlformats.org/markup-compatibility/2006">
                <mc:Choice xmlns:v="urn:schemas-microsoft-com:vml" Requires="v">
                  <p:oleObj spid="_x0000_s134156" name="公式" r:id="rId6" imgW="2019300" imgH="444500" progId="Equation.3">
                    <p:embed/>
                  </p:oleObj>
                </mc:Choice>
                <mc:Fallback>
                  <p:oleObj name="公式" r:id="rId6" imgW="2019300" imgH="4445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528"/>
                          <a:ext cx="230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4149" name="Group 5"/>
          <p:cNvGrpSpPr>
            <a:grpSpLocks/>
          </p:cNvGrpSpPr>
          <p:nvPr/>
        </p:nvGrpSpPr>
        <p:grpSpPr bwMode="auto">
          <a:xfrm>
            <a:off x="914400" y="1752600"/>
            <a:ext cx="7010400" cy="1295400"/>
            <a:chOff x="576" y="1200"/>
            <a:chExt cx="4416" cy="816"/>
          </a:xfrm>
        </p:grpSpPr>
        <p:sp>
          <p:nvSpPr>
            <p:cNvPr id="134150" name="Text Box 6"/>
            <p:cNvSpPr txBox="1">
              <a:spLocks noChangeArrowheads="1"/>
            </p:cNvSpPr>
            <p:nvPr/>
          </p:nvSpPr>
          <p:spPr bwMode="auto">
            <a:xfrm>
              <a:off x="576" y="1200"/>
              <a:ext cx="4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r>
                <a:rPr kumimoji="1" lang="zh-CN" altLang="en-US" b="1">
                  <a:solidFill>
                    <a:srgbClr val="008000"/>
                  </a:solidFill>
                  <a:latin typeface="楷体_GB2312" pitchFamily="49" charset="-122"/>
                  <a:sym typeface="Wingdings" pitchFamily="2" charset="2"/>
                </a:rPr>
                <a:t>比值的几何平均值 ：</a:t>
              </a:r>
              <a:r>
                <a:rPr kumimoji="1" lang="zh-CN" altLang="en-US" b="1">
                  <a:solidFill>
                    <a:srgbClr val="008000"/>
                  </a:solidFill>
                  <a:sym typeface="Wingdings" pitchFamily="2" charset="2"/>
                </a:rPr>
                <a:t> </a:t>
              </a:r>
            </a:p>
          </p:txBody>
        </p:sp>
        <p:graphicFrame>
          <p:nvGraphicFramePr>
            <p:cNvPr id="134151" name="Object 7"/>
            <p:cNvGraphicFramePr>
              <a:graphicFrameLocks noChangeAspect="1"/>
            </p:cNvGraphicFramePr>
            <p:nvPr/>
          </p:nvGraphicFramePr>
          <p:xfrm>
            <a:off x="1563" y="1392"/>
            <a:ext cx="2085" cy="624"/>
          </p:xfrm>
          <a:graphic>
            <a:graphicData uri="http://schemas.openxmlformats.org/presentationml/2006/ole">
              <mc:AlternateContent xmlns:mc="http://schemas.openxmlformats.org/markup-compatibility/2006">
                <mc:Choice xmlns:v="urn:schemas-microsoft-com:vml" Requires="v">
                  <p:oleObj spid="_x0000_s134157" name="公式" r:id="rId8" imgW="1739900" imgH="482600" progId="Equation.3">
                    <p:embed/>
                  </p:oleObj>
                </mc:Choice>
                <mc:Fallback>
                  <p:oleObj name="公式" r:id="rId8" imgW="1739900" imgH="482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3" y="1392"/>
                          <a:ext cx="2085"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4152" name="Rectangle 8"/>
          <p:cNvSpPr>
            <a:spLocks noChangeArrowheads="1"/>
          </p:cNvSpPr>
          <p:nvPr/>
        </p:nvSpPr>
        <p:spPr bwMode="auto">
          <a:xfrm>
            <a:off x="304800" y="29718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假如存在着</a:t>
            </a:r>
            <a:r>
              <a:rPr kumimoji="1" lang="en-US" altLang="zh-CN" b="1">
                <a:solidFill>
                  <a:schemeClr val="accent2"/>
                </a:solidFill>
              </a:rPr>
              <a:t>n</a:t>
            </a:r>
            <a:r>
              <a:rPr kumimoji="1" lang="zh-CN" altLang="en-US" b="1">
                <a:solidFill>
                  <a:schemeClr val="accent2"/>
                </a:solidFill>
              </a:rPr>
              <a:t>种商品，可以相应地写出类似的公式。</a:t>
            </a:r>
            <a:r>
              <a:rPr kumimoji="1" lang="zh-CN" altLang="en-US" b="1"/>
              <a:t> </a:t>
            </a:r>
          </a:p>
        </p:txBody>
      </p:sp>
      <p:pic>
        <p:nvPicPr>
          <p:cNvPr id="134153" name="Picture 9" descr="PE07677_"/>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4876800"/>
            <a:ext cx="1671638" cy="1676400"/>
          </a:xfrm>
          <a:prstGeom prst="rect">
            <a:avLst/>
          </a:prstGeom>
          <a:noFill/>
          <a:extLst>
            <a:ext uri="{909E8E84-426E-40DD-AFC4-6F175D3DCCD1}">
              <a14:hiddenFill xmlns:a14="http://schemas.microsoft.com/office/drawing/2010/main">
                <a:solidFill>
                  <a:srgbClr val="FFFFFF"/>
                </a:solidFill>
              </a14:hiddenFill>
            </a:ext>
          </a:extLst>
        </p:spPr>
      </p:pic>
      <p:sp>
        <p:nvSpPr>
          <p:cNvPr id="134154" name="AutoShape 10"/>
          <p:cNvSpPr>
            <a:spLocks noChangeArrowheads="1"/>
          </p:cNvSpPr>
          <p:nvPr/>
        </p:nvSpPr>
        <p:spPr bwMode="auto">
          <a:xfrm>
            <a:off x="1066800" y="2590800"/>
            <a:ext cx="4724400" cy="1447800"/>
          </a:xfrm>
          <a:prstGeom prst="cloudCallout">
            <a:avLst>
              <a:gd name="adj1" fmla="val -39315"/>
              <a:gd name="adj2" fmla="val 10997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上述方法没有区别不同商品的重要性</a:t>
            </a:r>
          </a:p>
        </p:txBody>
      </p:sp>
      <p:sp>
        <p:nvSpPr>
          <p:cNvPr id="134155" name="AutoShape 11"/>
          <p:cNvSpPr>
            <a:spLocks noChangeArrowheads="1"/>
          </p:cNvSpPr>
          <p:nvPr/>
        </p:nvSpPr>
        <p:spPr bwMode="auto">
          <a:xfrm>
            <a:off x="1066800" y="2286000"/>
            <a:ext cx="6477000" cy="1905000"/>
          </a:xfrm>
          <a:prstGeom prst="cloudCallout">
            <a:avLst>
              <a:gd name="adj1" fmla="val -42204"/>
              <a:gd name="adj2" fmla="val 8758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事实上各种商品在人们生活中所占地位不尽相同，例如，钢琴降价</a:t>
            </a:r>
            <a:r>
              <a:rPr kumimoji="1" lang="en-US" altLang="zh-CN" b="1"/>
              <a:t>20%</a:t>
            </a:r>
            <a:r>
              <a:rPr kumimoji="1" lang="zh-CN" altLang="en-US" b="1"/>
              <a:t>和粮食涨价</a:t>
            </a:r>
            <a:r>
              <a:rPr kumimoji="1" lang="en-US" altLang="zh-CN" b="1"/>
              <a:t>20%</a:t>
            </a:r>
            <a:r>
              <a:rPr kumimoji="1" lang="zh-CN" altLang="en-US" b="1"/>
              <a:t>无法对消。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4149"/>
                                        </p:tgtEl>
                                        <p:attrNameLst>
                                          <p:attrName>style.visibility</p:attrName>
                                        </p:attrNameLst>
                                      </p:cBhvr>
                                      <p:to>
                                        <p:strVal val="visible"/>
                                      </p:to>
                                    </p:set>
                                    <p:anim calcmode="lin" valueType="num">
                                      <p:cBhvr additive="base">
                                        <p:cTn id="7" dur="500" fill="hold"/>
                                        <p:tgtEl>
                                          <p:spTgt spid="134149"/>
                                        </p:tgtEl>
                                        <p:attrNameLst>
                                          <p:attrName>ppt_x</p:attrName>
                                        </p:attrNameLst>
                                      </p:cBhvr>
                                      <p:tavLst>
                                        <p:tav tm="0">
                                          <p:val>
                                            <p:strVal val="0-#ppt_w/2"/>
                                          </p:val>
                                        </p:tav>
                                        <p:tav tm="100000">
                                          <p:val>
                                            <p:strVal val="#ppt_x"/>
                                          </p:val>
                                        </p:tav>
                                      </p:tavLst>
                                    </p:anim>
                                    <p:anim calcmode="lin" valueType="num">
                                      <p:cBhvr additive="base">
                                        <p:cTn id="8" dur="500" fill="hold"/>
                                        <p:tgtEl>
                                          <p:spTgt spid="1341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52"/>
                                        </p:tgtEl>
                                        <p:attrNameLst>
                                          <p:attrName>style.visibility</p:attrName>
                                        </p:attrNameLst>
                                      </p:cBhvr>
                                      <p:to>
                                        <p:strVal val="visible"/>
                                      </p:to>
                                    </p:set>
                                    <p:anim calcmode="lin" valueType="num">
                                      <p:cBhvr additive="base">
                                        <p:cTn id="13" dur="500" fill="hold"/>
                                        <p:tgtEl>
                                          <p:spTgt spid="134152"/>
                                        </p:tgtEl>
                                        <p:attrNameLst>
                                          <p:attrName>ppt_x</p:attrName>
                                        </p:attrNameLst>
                                      </p:cBhvr>
                                      <p:tavLst>
                                        <p:tav tm="0">
                                          <p:val>
                                            <p:strVal val="0-#ppt_w/2"/>
                                          </p:val>
                                        </p:tav>
                                        <p:tav tm="100000">
                                          <p:val>
                                            <p:strVal val="#ppt_x"/>
                                          </p:val>
                                        </p:tav>
                                      </p:tavLst>
                                    </p:anim>
                                    <p:anim calcmode="lin" valueType="num">
                                      <p:cBhvr additive="base">
                                        <p:cTn id="14" dur="500" fill="hold"/>
                                        <p:tgtEl>
                                          <p:spTgt spid="1341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drumroll.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415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34154"/>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5" name="ricochet.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34155"/>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2" grpId="0" autoUpdateAnimBg="0"/>
      <p:bldP spid="134154" grpId="0" animBg="1" autoUpdateAnimBg="0"/>
      <p:bldP spid="13415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04800" y="166688"/>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latin typeface="楷体_GB2312" pitchFamily="49" charset="-122"/>
              </a:rPr>
              <a:t>模型的进一步改进</a:t>
            </a:r>
          </a:p>
        </p:txBody>
      </p:sp>
      <p:grpSp>
        <p:nvGrpSpPr>
          <p:cNvPr id="135171" name="Group 3"/>
          <p:cNvGrpSpPr>
            <a:grpSpLocks/>
          </p:cNvGrpSpPr>
          <p:nvPr/>
        </p:nvGrpSpPr>
        <p:grpSpPr bwMode="auto">
          <a:xfrm>
            <a:off x="228600" y="685800"/>
            <a:ext cx="8610600" cy="1371600"/>
            <a:chOff x="144" y="432"/>
            <a:chExt cx="5424" cy="864"/>
          </a:xfrm>
        </p:grpSpPr>
        <p:grpSp>
          <p:nvGrpSpPr>
            <p:cNvPr id="135172" name="Group 4"/>
            <p:cNvGrpSpPr>
              <a:grpSpLocks/>
            </p:cNvGrpSpPr>
            <p:nvPr/>
          </p:nvGrpSpPr>
          <p:grpSpPr bwMode="auto">
            <a:xfrm>
              <a:off x="240" y="432"/>
              <a:ext cx="2448" cy="528"/>
              <a:chOff x="240" y="595"/>
              <a:chExt cx="2448" cy="528"/>
            </a:xfrm>
          </p:grpSpPr>
          <p:pic>
            <p:nvPicPr>
              <p:cNvPr id="135173" name="Picture 5" descr="j033638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40" y="595"/>
                <a:ext cx="528" cy="528"/>
              </a:xfrm>
              <a:prstGeom prst="rect">
                <a:avLst/>
              </a:prstGeom>
              <a:noFill/>
              <a:extLst>
                <a:ext uri="{909E8E84-426E-40DD-AFC4-6F175D3DCCD1}">
                  <a14:hiddenFill xmlns:a14="http://schemas.microsoft.com/office/drawing/2010/main">
                    <a:solidFill>
                      <a:srgbClr val="FFFFFF"/>
                    </a:solidFill>
                  </a14:hiddenFill>
                </a:ext>
              </a:extLst>
            </p:spPr>
          </p:pic>
          <p:sp>
            <p:nvSpPr>
              <p:cNvPr id="135174" name="Text Box 6"/>
              <p:cNvSpPr txBox="1">
                <a:spLocks noChangeArrowheads="1"/>
              </p:cNvSpPr>
              <p:nvPr/>
            </p:nvSpPr>
            <p:spPr bwMode="auto">
              <a:xfrm>
                <a:off x="720" y="720"/>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引入权系数</a:t>
                </a:r>
              </a:p>
            </p:txBody>
          </p:sp>
        </p:grpSp>
        <p:sp>
          <p:nvSpPr>
            <p:cNvPr id="135175" name="Rectangle 7"/>
            <p:cNvSpPr>
              <a:spLocks noChangeArrowheads="1"/>
            </p:cNvSpPr>
            <p:nvPr/>
          </p:nvSpPr>
          <p:spPr bwMode="auto">
            <a:xfrm>
              <a:off x="144" y="1008"/>
              <a:ext cx="5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对各种商品的比值进行加权 ，并允许相对权系数随时间变化</a:t>
              </a:r>
            </a:p>
          </p:txBody>
        </p:sp>
      </p:grpSp>
      <p:grpSp>
        <p:nvGrpSpPr>
          <p:cNvPr id="135176" name="Group 8"/>
          <p:cNvGrpSpPr>
            <a:grpSpLocks/>
          </p:cNvGrpSpPr>
          <p:nvPr/>
        </p:nvGrpSpPr>
        <p:grpSpPr bwMode="auto">
          <a:xfrm>
            <a:off x="304800" y="2066925"/>
            <a:ext cx="7772400" cy="3098800"/>
            <a:chOff x="192" y="1302"/>
            <a:chExt cx="4896" cy="1952"/>
          </a:xfrm>
        </p:grpSpPr>
        <p:grpSp>
          <p:nvGrpSpPr>
            <p:cNvPr id="135177" name="Group 9"/>
            <p:cNvGrpSpPr>
              <a:grpSpLocks/>
            </p:cNvGrpSpPr>
            <p:nvPr/>
          </p:nvGrpSpPr>
          <p:grpSpPr bwMode="auto">
            <a:xfrm>
              <a:off x="240" y="1302"/>
              <a:ext cx="2448" cy="522"/>
              <a:chOff x="240" y="1302"/>
              <a:chExt cx="2448" cy="522"/>
            </a:xfrm>
          </p:grpSpPr>
          <p:pic>
            <p:nvPicPr>
              <p:cNvPr id="135178" name="Picture 10" descr="SY01032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302"/>
                <a:ext cx="528" cy="522"/>
              </a:xfrm>
              <a:prstGeom prst="rect">
                <a:avLst/>
              </a:prstGeom>
              <a:noFill/>
              <a:extLst>
                <a:ext uri="{909E8E84-426E-40DD-AFC4-6F175D3DCCD1}">
                  <a14:hiddenFill xmlns:a14="http://schemas.microsoft.com/office/drawing/2010/main">
                    <a:solidFill>
                      <a:srgbClr val="FFFFFF"/>
                    </a:solidFill>
                  </a14:hiddenFill>
                </a:ext>
              </a:extLst>
            </p:spPr>
          </p:pic>
          <p:sp>
            <p:nvSpPr>
              <p:cNvPr id="135179" name="Text Box 11"/>
              <p:cNvSpPr txBox="1">
                <a:spLocks noChangeArrowheads="1"/>
              </p:cNvSpPr>
              <p:nvPr/>
            </p:nvSpPr>
            <p:spPr bwMode="auto">
              <a:xfrm>
                <a:off x="720" y="1440"/>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08000"/>
                    </a:solidFill>
                  </a:rPr>
                  <a:t>符号说明</a:t>
                </a:r>
              </a:p>
            </p:txBody>
          </p:sp>
        </p:grpSp>
        <p:grpSp>
          <p:nvGrpSpPr>
            <p:cNvPr id="135180" name="Group 12"/>
            <p:cNvGrpSpPr>
              <a:grpSpLocks/>
            </p:cNvGrpSpPr>
            <p:nvPr/>
          </p:nvGrpSpPr>
          <p:grpSpPr bwMode="auto">
            <a:xfrm>
              <a:off x="192" y="1748"/>
              <a:ext cx="4896" cy="1506"/>
              <a:chOff x="192" y="1748"/>
              <a:chExt cx="4896" cy="1506"/>
            </a:xfrm>
          </p:grpSpPr>
          <p:grpSp>
            <p:nvGrpSpPr>
              <p:cNvPr id="135181" name="Group 13"/>
              <p:cNvGrpSpPr>
                <a:grpSpLocks/>
              </p:cNvGrpSpPr>
              <p:nvPr/>
            </p:nvGrpSpPr>
            <p:grpSpPr bwMode="auto">
              <a:xfrm>
                <a:off x="432" y="1748"/>
                <a:ext cx="4080" cy="796"/>
                <a:chOff x="384" y="2064"/>
                <a:chExt cx="4080" cy="796"/>
              </a:xfrm>
            </p:grpSpPr>
            <p:sp>
              <p:nvSpPr>
                <p:cNvPr id="135182" name="Rectangle 14"/>
                <p:cNvSpPr>
                  <a:spLocks noChangeArrowheads="1"/>
                </p:cNvSpPr>
                <p:nvPr/>
              </p:nvSpPr>
              <p:spPr bwMode="auto">
                <a:xfrm>
                  <a:off x="384" y="2112"/>
                  <a:ext cx="408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latin typeface="楷体_GB2312" pitchFamily="49" charset="-122"/>
                    </a:rPr>
                    <a:t>记</a:t>
                  </a:r>
                  <a:r>
                    <a:rPr kumimoji="1" lang="zh-CN" altLang="en-US" b="1">
                      <a:latin typeface="楷体_GB2312" pitchFamily="49" charset="-122"/>
                    </a:rPr>
                    <a:t>                ，             </a:t>
                  </a:r>
                  <a:endParaRPr kumimoji="1" lang="zh-CN" altLang="en-US">
                    <a:latin typeface="楷体_GB2312" pitchFamily="49" charset="-122"/>
                  </a:endParaRPr>
                </a:p>
                <a:p>
                  <a:r>
                    <a:rPr kumimoji="1" lang="zh-CN" altLang="en-US">
                      <a:latin typeface="楷体_GB2312" pitchFamily="49" charset="-122"/>
                    </a:rPr>
                    <a:t>                      </a:t>
                  </a:r>
                </a:p>
                <a:p>
                  <a:r>
                    <a:rPr kumimoji="1" lang="zh-CN" altLang="en-US">
                      <a:latin typeface="楷体_GB2312" pitchFamily="49" charset="-122"/>
                    </a:rPr>
                    <a:t>                  ，</a:t>
                  </a:r>
                  <a:endParaRPr kumimoji="1" lang="zh-CN" altLang="en-US" b="1">
                    <a:latin typeface="楷体_GB2312" pitchFamily="49" charset="-122"/>
                  </a:endParaRPr>
                </a:p>
              </p:txBody>
            </p:sp>
            <p:graphicFrame>
              <p:nvGraphicFramePr>
                <p:cNvPr id="135183" name="Object 15"/>
                <p:cNvGraphicFramePr>
                  <a:graphicFrameLocks noChangeAspect="1"/>
                </p:cNvGraphicFramePr>
                <p:nvPr/>
              </p:nvGraphicFramePr>
              <p:xfrm>
                <a:off x="708" y="2112"/>
                <a:ext cx="1452" cy="315"/>
              </p:xfrm>
              <a:graphic>
                <a:graphicData uri="http://schemas.openxmlformats.org/presentationml/2006/ole">
                  <mc:AlternateContent xmlns:mc="http://schemas.openxmlformats.org/markup-compatibility/2006">
                    <mc:Choice xmlns:v="urn:schemas-microsoft-com:vml" Requires="v">
                      <p:oleObj spid="_x0000_s135191" name="公式" r:id="rId8" imgW="1104900" imgH="241300" progId="Equation.3">
                        <p:embed/>
                      </p:oleObj>
                    </mc:Choice>
                    <mc:Fallback>
                      <p:oleObj name="公式" r:id="rId8" imgW="1104900" imgH="2413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 y="2112"/>
                              <a:ext cx="1452"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4" name="Object 16"/>
                <p:cNvGraphicFramePr>
                  <a:graphicFrameLocks noChangeAspect="1"/>
                </p:cNvGraphicFramePr>
                <p:nvPr/>
              </p:nvGraphicFramePr>
              <p:xfrm>
                <a:off x="2304" y="2448"/>
                <a:ext cx="1248" cy="384"/>
              </p:xfrm>
              <a:graphic>
                <a:graphicData uri="http://schemas.openxmlformats.org/presentationml/2006/ole">
                  <mc:AlternateContent xmlns:mc="http://schemas.openxmlformats.org/markup-compatibility/2006">
                    <mc:Choice xmlns:v="urn:schemas-microsoft-com:vml" Requires="v">
                      <p:oleObj spid="_x0000_s135192" name="公式" r:id="rId10" imgW="927100" imgH="228600" progId="Equation.3">
                        <p:embed/>
                      </p:oleObj>
                    </mc:Choice>
                    <mc:Fallback>
                      <p:oleObj name="公式" r:id="rId10" imgW="927100" imgH="2286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4" y="2448"/>
                              <a:ext cx="124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5" name="Object 17"/>
                <p:cNvGraphicFramePr>
                  <a:graphicFrameLocks noChangeAspect="1"/>
                </p:cNvGraphicFramePr>
                <p:nvPr/>
              </p:nvGraphicFramePr>
              <p:xfrm>
                <a:off x="864" y="2496"/>
                <a:ext cx="1248" cy="336"/>
              </p:xfrm>
              <a:graphic>
                <a:graphicData uri="http://schemas.openxmlformats.org/presentationml/2006/ole">
                  <mc:AlternateContent xmlns:mc="http://schemas.openxmlformats.org/markup-compatibility/2006">
                    <mc:Choice xmlns:v="urn:schemas-microsoft-com:vml" Requires="v">
                      <p:oleObj spid="_x0000_s135193" name="公式" r:id="rId12" imgW="952087" imgH="228501" progId="Equation.3">
                        <p:embed/>
                      </p:oleObj>
                    </mc:Choice>
                    <mc:Fallback>
                      <p:oleObj name="公式" r:id="rId12" imgW="952087" imgH="228501"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2496"/>
                              <a:ext cx="124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6" name="Object 18"/>
                <p:cNvGraphicFramePr>
                  <a:graphicFrameLocks noChangeAspect="1"/>
                </p:cNvGraphicFramePr>
                <p:nvPr/>
              </p:nvGraphicFramePr>
              <p:xfrm>
                <a:off x="2304" y="2064"/>
                <a:ext cx="1344" cy="384"/>
              </p:xfrm>
              <a:graphic>
                <a:graphicData uri="http://schemas.openxmlformats.org/presentationml/2006/ole">
                  <mc:AlternateContent xmlns:mc="http://schemas.openxmlformats.org/markup-compatibility/2006">
                    <mc:Choice xmlns:v="urn:schemas-microsoft-com:vml" Requires="v">
                      <p:oleObj spid="_x0000_s135194" name="公式" r:id="rId14" imgW="1040948" imgH="241195" progId="Equation.3">
                        <p:embed/>
                      </p:oleObj>
                    </mc:Choice>
                    <mc:Fallback>
                      <p:oleObj name="公式" r:id="rId14" imgW="1040948" imgH="241195"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4" y="2064"/>
                              <a:ext cx="134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5187" name="Rectangle 19"/>
              <p:cNvSpPr>
                <a:spLocks noChangeArrowheads="1"/>
              </p:cNvSpPr>
              <p:nvPr/>
            </p:nvSpPr>
            <p:spPr bwMode="auto">
              <a:xfrm>
                <a:off x="192" y="2506"/>
                <a:ext cx="489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以</a:t>
                </a:r>
                <a:r>
                  <a:rPr kumimoji="1" lang="en-US" altLang="zh-CN" b="1">
                    <a:latin typeface="楷体_GB2312" pitchFamily="49" charset="-122"/>
                  </a:rPr>
                  <a:t>P</a:t>
                </a:r>
                <a:r>
                  <a:rPr kumimoji="1" lang="en-US" altLang="zh-CN" b="1" baseline="30000">
                    <a:latin typeface="楷体_GB2312" pitchFamily="49" charset="-122"/>
                  </a:rPr>
                  <a:t>0</a:t>
                </a:r>
                <a:r>
                  <a:rPr kumimoji="1" lang="zh-CN" altLang="en-US" b="1">
                    <a:latin typeface="楷体_GB2312" pitchFamily="49" charset="-122"/>
                  </a:rPr>
                  <a:t>、</a:t>
                </a:r>
                <a:r>
                  <a:rPr kumimoji="1" lang="en-US" altLang="zh-CN" b="1">
                    <a:latin typeface="楷体_GB2312" pitchFamily="49" charset="-122"/>
                  </a:rPr>
                  <a:t>q</a:t>
                </a:r>
                <a:r>
                  <a:rPr kumimoji="1" lang="en-US" altLang="zh-CN" b="1" baseline="30000">
                    <a:latin typeface="楷体_GB2312" pitchFamily="49" charset="-122"/>
                  </a:rPr>
                  <a:t>0</a:t>
                </a:r>
                <a:r>
                  <a:rPr kumimoji="1" lang="zh-CN" altLang="en-US" b="1">
                    <a:latin typeface="楷体_GB2312" pitchFamily="49" charset="-122"/>
                  </a:rPr>
                  <a:t>分别表示基准年</a:t>
                </a:r>
                <a:r>
                  <a:rPr kumimoji="1" lang="en-US" altLang="zh-CN" b="1">
                    <a:latin typeface="楷体_GB2312" pitchFamily="49" charset="-122"/>
                  </a:rPr>
                  <a:t>n</a:t>
                </a:r>
                <a:r>
                  <a:rPr kumimoji="1" lang="zh-CN" altLang="en-US" b="1">
                    <a:latin typeface="楷体_GB2312" pitchFamily="49" charset="-122"/>
                  </a:rPr>
                  <a:t>种商品的价格及相应的权系数，</a:t>
                </a:r>
              </a:p>
              <a:p>
                <a:endParaRPr kumimoji="1" lang="zh-CN" altLang="en-US" b="1">
                  <a:latin typeface="楷体_GB2312" pitchFamily="49" charset="-122"/>
                </a:endParaRPr>
              </a:p>
              <a:p>
                <a:r>
                  <a:rPr kumimoji="1" lang="zh-CN" altLang="en-US" b="1">
                    <a:latin typeface="楷体_GB2312" pitchFamily="49" charset="-122"/>
                  </a:rPr>
                  <a:t>以</a:t>
                </a:r>
                <a:r>
                  <a:rPr kumimoji="1" lang="en-US" altLang="zh-CN" b="1">
                    <a:latin typeface="楷体_GB2312" pitchFamily="49" charset="-122"/>
                  </a:rPr>
                  <a:t>P</a:t>
                </a:r>
                <a:r>
                  <a:rPr kumimoji="1" lang="zh-CN" altLang="en-US" b="1">
                    <a:latin typeface="楷体_GB2312" pitchFamily="49" charset="-122"/>
                  </a:rPr>
                  <a:t>、</a:t>
                </a:r>
                <a:r>
                  <a:rPr kumimoji="1" lang="en-US" altLang="zh-CN" b="1">
                    <a:latin typeface="楷体_GB2312" pitchFamily="49" charset="-122"/>
                  </a:rPr>
                  <a:t>q</a:t>
                </a:r>
                <a:r>
                  <a:rPr kumimoji="1" lang="zh-CN" altLang="en-US" b="1">
                    <a:latin typeface="楷体_GB2312" pitchFamily="49" charset="-122"/>
                  </a:rPr>
                  <a:t>分别表示观察年</a:t>
                </a:r>
                <a:r>
                  <a:rPr kumimoji="1" lang="en-US" altLang="zh-CN" b="1">
                    <a:latin typeface="楷体_GB2312" pitchFamily="49" charset="-122"/>
                  </a:rPr>
                  <a:t>n</a:t>
                </a:r>
                <a:r>
                  <a:rPr kumimoji="1" lang="zh-CN" altLang="en-US" b="1">
                    <a:latin typeface="楷体_GB2312" pitchFamily="49" charset="-122"/>
                  </a:rPr>
                  <a:t>种商品的价格及相应的权系数。</a:t>
                </a:r>
              </a:p>
            </p:txBody>
          </p:sp>
        </p:grpSp>
      </p:grpSp>
      <p:grpSp>
        <p:nvGrpSpPr>
          <p:cNvPr id="135188" name="Group 20"/>
          <p:cNvGrpSpPr>
            <a:grpSpLocks/>
          </p:cNvGrpSpPr>
          <p:nvPr/>
        </p:nvGrpSpPr>
        <p:grpSpPr bwMode="auto">
          <a:xfrm>
            <a:off x="304800" y="5410200"/>
            <a:ext cx="7239000" cy="533400"/>
            <a:chOff x="192" y="3072"/>
            <a:chExt cx="4560" cy="336"/>
          </a:xfrm>
        </p:grpSpPr>
        <p:sp>
          <p:nvSpPr>
            <p:cNvPr id="135189" name="Rectangle 21"/>
            <p:cNvSpPr>
              <a:spLocks noChangeArrowheads="1"/>
            </p:cNvSpPr>
            <p:nvPr/>
          </p:nvSpPr>
          <p:spPr bwMode="auto">
            <a:xfrm>
              <a:off x="192" y="3072"/>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物价指数</a:t>
              </a:r>
              <a:r>
                <a:rPr kumimoji="1" lang="en-US" altLang="zh-CN" b="1">
                  <a:latin typeface="楷体_GB2312" pitchFamily="49" charset="-122"/>
                </a:rPr>
                <a:t>I(P</a:t>
              </a:r>
              <a:r>
                <a:rPr kumimoji="1" lang="en-US" altLang="zh-CN" b="1" baseline="30000">
                  <a:latin typeface="楷体_GB2312" pitchFamily="49" charset="-122"/>
                </a:rPr>
                <a:t>0</a:t>
              </a:r>
              <a:r>
                <a:rPr kumimoji="1" lang="en-US" altLang="zh-CN" b="1">
                  <a:latin typeface="楷体_GB2312" pitchFamily="49" charset="-122"/>
                </a:rPr>
                <a:t>,q</a:t>
              </a:r>
              <a:r>
                <a:rPr kumimoji="1" lang="en-US" altLang="zh-CN" b="1" baseline="30000">
                  <a:latin typeface="楷体_GB2312" pitchFamily="49" charset="-122"/>
                </a:rPr>
                <a:t>0</a:t>
              </a:r>
              <a:r>
                <a:rPr kumimoji="1" lang="en-US" altLang="zh-CN" b="1">
                  <a:latin typeface="楷体_GB2312" pitchFamily="49" charset="-122"/>
                </a:rPr>
                <a:t>,P,q)</a:t>
              </a:r>
              <a:r>
                <a:rPr kumimoji="1" lang="zh-CN" altLang="en-US" b="1">
                  <a:latin typeface="楷体_GB2312" pitchFamily="49" charset="-122"/>
                </a:rPr>
                <a:t>为        的连续函数。</a:t>
              </a:r>
            </a:p>
          </p:txBody>
        </p:sp>
        <p:graphicFrame>
          <p:nvGraphicFramePr>
            <p:cNvPr id="135190" name="Object 22"/>
            <p:cNvGraphicFramePr>
              <a:graphicFrameLocks noChangeAspect="1"/>
            </p:cNvGraphicFramePr>
            <p:nvPr/>
          </p:nvGraphicFramePr>
          <p:xfrm>
            <a:off x="2304" y="3072"/>
            <a:ext cx="816" cy="336"/>
          </p:xfrm>
          <a:graphic>
            <a:graphicData uri="http://schemas.openxmlformats.org/presentationml/2006/ole">
              <mc:AlternateContent xmlns:mc="http://schemas.openxmlformats.org/markup-compatibility/2006">
                <mc:Choice xmlns:v="urn:schemas-microsoft-com:vml" Requires="v">
                  <p:oleObj spid="_x0000_s135195" name="公式" r:id="rId16" imgW="660400" imgH="228600" progId="Equation.3">
                    <p:embed/>
                  </p:oleObj>
                </mc:Choice>
                <mc:Fallback>
                  <p:oleObj name="公式" r:id="rId16" imgW="660400" imgH="22860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4" y="3072"/>
                          <a:ext cx="8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 calcmode="lin" valueType="num">
                                      <p:cBhvr>
                                        <p:cTn id="7" dur="500" fill="hold"/>
                                        <p:tgtEl>
                                          <p:spTgt spid="135171"/>
                                        </p:tgtEl>
                                        <p:attrNameLst>
                                          <p:attrName>ppt_x</p:attrName>
                                        </p:attrNameLst>
                                      </p:cBhvr>
                                      <p:tavLst>
                                        <p:tav tm="0">
                                          <p:val>
                                            <p:strVal val="#ppt_x"/>
                                          </p:val>
                                        </p:tav>
                                        <p:tav tm="100000">
                                          <p:val>
                                            <p:strVal val="#ppt_x"/>
                                          </p:val>
                                        </p:tav>
                                      </p:tavLst>
                                    </p:anim>
                                    <p:anim calcmode="lin" valueType="num">
                                      <p:cBhvr>
                                        <p:cTn id="8" dur="500" fill="hold"/>
                                        <p:tgtEl>
                                          <p:spTgt spid="135171"/>
                                        </p:tgtEl>
                                        <p:attrNameLst>
                                          <p:attrName>ppt_y</p:attrName>
                                        </p:attrNameLst>
                                      </p:cBhvr>
                                      <p:tavLst>
                                        <p:tav tm="0">
                                          <p:val>
                                            <p:strVal val="#ppt_y-#ppt_h/2"/>
                                          </p:val>
                                        </p:tav>
                                        <p:tav tm="100000">
                                          <p:val>
                                            <p:strVal val="#ppt_y"/>
                                          </p:val>
                                        </p:tav>
                                      </p:tavLst>
                                    </p:anim>
                                    <p:anim calcmode="lin" valueType="num">
                                      <p:cBhvr>
                                        <p:cTn id="9" dur="500" fill="hold"/>
                                        <p:tgtEl>
                                          <p:spTgt spid="135171"/>
                                        </p:tgtEl>
                                        <p:attrNameLst>
                                          <p:attrName>ppt_w</p:attrName>
                                        </p:attrNameLst>
                                      </p:cBhvr>
                                      <p:tavLst>
                                        <p:tav tm="0">
                                          <p:val>
                                            <p:strVal val="#ppt_w"/>
                                          </p:val>
                                        </p:tav>
                                        <p:tav tm="100000">
                                          <p:val>
                                            <p:strVal val="#ppt_w"/>
                                          </p:val>
                                        </p:tav>
                                      </p:tavLst>
                                    </p:anim>
                                    <p:anim calcmode="lin" valueType="num">
                                      <p:cBhvr>
                                        <p:cTn id="10" dur="500" fill="hold"/>
                                        <p:tgtEl>
                                          <p:spTgt spid="13517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35176"/>
                                        </p:tgtEl>
                                        <p:attrNameLst>
                                          <p:attrName>style.visibility</p:attrName>
                                        </p:attrNameLst>
                                      </p:cBhvr>
                                      <p:to>
                                        <p:strVal val="visible"/>
                                      </p:to>
                                    </p:set>
                                    <p:animEffect transition="in" filter="wipe(up)">
                                      <p:cBhvr>
                                        <p:cTn id="15" dur="500"/>
                                        <p:tgtEl>
                                          <p:spTgt spid="135176"/>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135188"/>
                                        </p:tgtEl>
                                        <p:attrNameLst>
                                          <p:attrName>style.visibility</p:attrName>
                                        </p:attrNameLst>
                                      </p:cBhvr>
                                      <p:to>
                                        <p:strVal val="visible"/>
                                      </p:to>
                                    </p:set>
                                    <p:anim calcmode="lin" valueType="num">
                                      <p:cBhvr additive="base">
                                        <p:cTn id="20" dur="500" fill="hold"/>
                                        <p:tgtEl>
                                          <p:spTgt spid="135188"/>
                                        </p:tgtEl>
                                        <p:attrNameLst>
                                          <p:attrName>ppt_x</p:attrName>
                                        </p:attrNameLst>
                                      </p:cBhvr>
                                      <p:tavLst>
                                        <p:tav tm="0">
                                          <p:val>
                                            <p:strVal val="0-#ppt_w/2"/>
                                          </p:val>
                                        </p:tav>
                                        <p:tav tm="100000">
                                          <p:val>
                                            <p:strVal val="#ppt_x"/>
                                          </p:val>
                                        </p:tav>
                                      </p:tavLst>
                                    </p:anim>
                                    <p:anim calcmode="lin" valueType="num">
                                      <p:cBhvr additive="base">
                                        <p:cTn id="21" dur="500" fill="hold"/>
                                        <p:tgtEl>
                                          <p:spTgt spid="1351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04800" y="166688"/>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3300"/>
                </a:solidFill>
                <a:latin typeface="楷体_GB2312" pitchFamily="49" charset="-122"/>
              </a:rPr>
              <a:t>物价指数函数</a:t>
            </a:r>
          </a:p>
        </p:txBody>
      </p:sp>
      <p:grpSp>
        <p:nvGrpSpPr>
          <p:cNvPr id="136195" name="Group 3"/>
          <p:cNvGrpSpPr>
            <a:grpSpLocks/>
          </p:cNvGrpSpPr>
          <p:nvPr/>
        </p:nvGrpSpPr>
        <p:grpSpPr bwMode="auto">
          <a:xfrm>
            <a:off x="304800" y="755650"/>
            <a:ext cx="7391400" cy="844550"/>
            <a:chOff x="432" y="1008"/>
            <a:chExt cx="4656" cy="532"/>
          </a:xfrm>
        </p:grpSpPr>
        <p:pic>
          <p:nvPicPr>
            <p:cNvPr id="136196" name="Picture 4" descr="BD0002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008"/>
              <a:ext cx="543" cy="532"/>
            </a:xfrm>
            <a:prstGeom prst="rect">
              <a:avLst/>
            </a:prstGeom>
            <a:noFill/>
            <a:extLst>
              <a:ext uri="{909E8E84-426E-40DD-AFC4-6F175D3DCCD1}">
                <a14:hiddenFill xmlns:a14="http://schemas.microsoft.com/office/drawing/2010/main">
                  <a:solidFill>
                    <a:srgbClr val="FFFFFF"/>
                  </a:solidFill>
                </a14:hiddenFill>
              </a:ext>
            </a:extLst>
          </p:spPr>
        </p:pic>
        <p:sp>
          <p:nvSpPr>
            <p:cNvPr id="136197" name="Text Box 5"/>
            <p:cNvSpPr txBox="1">
              <a:spLocks noChangeArrowheads="1"/>
            </p:cNvSpPr>
            <p:nvPr/>
          </p:nvSpPr>
          <p:spPr bwMode="auto">
            <a:xfrm>
              <a:off x="960" y="1152"/>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latin typeface="楷体_GB2312" pitchFamily="49" charset="-122"/>
                </a:rPr>
                <a:t>前面的公式能否取作物价指数函数</a:t>
              </a:r>
            </a:p>
          </p:txBody>
        </p:sp>
      </p:grpSp>
      <p:sp>
        <p:nvSpPr>
          <p:cNvPr id="136198" name="Rectangle 6"/>
          <p:cNvSpPr>
            <a:spLocks noChangeArrowheads="1"/>
          </p:cNvSpPr>
          <p:nvPr/>
        </p:nvSpPr>
        <p:spPr bwMode="auto">
          <a:xfrm>
            <a:off x="38100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对衡量物价指数方法的一些具体要求：</a:t>
            </a:r>
          </a:p>
        </p:txBody>
      </p:sp>
      <p:sp>
        <p:nvSpPr>
          <p:cNvPr id="136199" name="Text Box 7"/>
          <p:cNvSpPr txBox="1">
            <a:spLocks noChangeArrowheads="1"/>
          </p:cNvSpPr>
          <p:nvPr/>
        </p:nvSpPr>
        <p:spPr bwMode="auto">
          <a:xfrm>
            <a:off x="609600" y="2209800"/>
            <a:ext cx="79248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a:t>
            </a:r>
            <a:r>
              <a:rPr kumimoji="1" lang="en-US" altLang="zh-CN" b="1"/>
              <a:t>1</a:t>
            </a:r>
            <a:r>
              <a:rPr kumimoji="1" lang="zh-CN" altLang="en-US" b="1"/>
              <a:t>）单调性 </a:t>
            </a:r>
          </a:p>
          <a:p>
            <a:pPr>
              <a:spcBef>
                <a:spcPct val="50000"/>
              </a:spcBef>
            </a:pPr>
            <a:r>
              <a:rPr kumimoji="1" lang="zh-CN" altLang="en-US" b="1"/>
              <a:t>（</a:t>
            </a:r>
            <a:r>
              <a:rPr kumimoji="1" lang="en-US" altLang="zh-CN" b="1"/>
              <a:t>2</a:t>
            </a:r>
            <a:r>
              <a:rPr kumimoji="1" lang="zh-CN" altLang="en-US" b="1"/>
              <a:t>）权系数的不变性 </a:t>
            </a:r>
          </a:p>
          <a:p>
            <a:pPr>
              <a:spcBef>
                <a:spcPct val="50000"/>
              </a:spcBef>
            </a:pPr>
            <a:r>
              <a:rPr kumimoji="1" lang="zh-CN" altLang="en-US" b="1"/>
              <a:t>（</a:t>
            </a:r>
            <a:r>
              <a:rPr kumimoji="1" lang="en-US" altLang="zh-CN" b="1"/>
              <a:t>3</a:t>
            </a:r>
            <a:r>
              <a:rPr kumimoji="1" lang="zh-CN" altLang="en-US" b="1"/>
              <a:t>）齐次性 </a:t>
            </a:r>
          </a:p>
          <a:p>
            <a:pPr>
              <a:spcBef>
                <a:spcPct val="50000"/>
              </a:spcBef>
            </a:pPr>
            <a:r>
              <a:rPr kumimoji="1" lang="zh-CN" altLang="en-US" b="1"/>
              <a:t>（</a:t>
            </a:r>
            <a:r>
              <a:rPr kumimoji="1" lang="en-US" altLang="zh-CN" b="1"/>
              <a:t>4</a:t>
            </a:r>
            <a:r>
              <a:rPr kumimoji="1" lang="zh-CN" altLang="en-US" b="1"/>
              <a:t>）平均性 </a:t>
            </a:r>
          </a:p>
          <a:p>
            <a:pPr>
              <a:spcBef>
                <a:spcPct val="50000"/>
              </a:spcBef>
            </a:pPr>
            <a:r>
              <a:rPr kumimoji="1" lang="zh-CN" altLang="en-US" b="1"/>
              <a:t>（</a:t>
            </a:r>
            <a:r>
              <a:rPr kumimoji="1" lang="en-US" altLang="zh-CN" b="1"/>
              <a:t>5</a:t>
            </a:r>
            <a:r>
              <a:rPr kumimoji="1" lang="zh-CN" altLang="en-US" b="1"/>
              <a:t>）货币单位的独立性 </a:t>
            </a:r>
          </a:p>
          <a:p>
            <a:pPr>
              <a:spcBef>
                <a:spcPct val="50000"/>
              </a:spcBef>
            </a:pPr>
            <a:r>
              <a:rPr kumimoji="1" lang="zh-CN" altLang="en-US" b="1"/>
              <a:t>（</a:t>
            </a:r>
            <a:r>
              <a:rPr kumimoji="1" lang="en-US" altLang="zh-CN" b="1"/>
              <a:t>6</a:t>
            </a:r>
            <a:r>
              <a:rPr kumimoji="1" lang="zh-CN" altLang="en-US" b="1"/>
              <a:t>）商品单位的独立性 </a:t>
            </a:r>
          </a:p>
          <a:p>
            <a:pPr>
              <a:spcBef>
                <a:spcPct val="50000"/>
              </a:spcBef>
            </a:pPr>
            <a:r>
              <a:rPr kumimoji="1" lang="zh-CN" altLang="en-US" b="1"/>
              <a:t>（</a:t>
            </a:r>
            <a:r>
              <a:rPr kumimoji="1" lang="en-US" altLang="zh-CN" b="1"/>
              <a:t>7</a:t>
            </a:r>
            <a:r>
              <a:rPr kumimoji="1" lang="zh-CN" altLang="en-US" b="1"/>
              <a:t>）基准年的独立性 </a:t>
            </a:r>
          </a:p>
          <a:p>
            <a:pPr>
              <a:spcBef>
                <a:spcPct val="50000"/>
              </a:spcBef>
            </a:pPr>
            <a:r>
              <a:rPr kumimoji="1" lang="zh-CN" altLang="en-US" b="1"/>
              <a:t>（</a:t>
            </a:r>
            <a:r>
              <a:rPr kumimoji="1" lang="en-US" altLang="zh-CN" b="1"/>
              <a:t>8</a:t>
            </a:r>
            <a:r>
              <a:rPr kumimoji="1" lang="zh-CN" altLang="en-US" b="1"/>
              <a:t>）物价指数不因某种商品的淘汰而失去意义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anim calcmode="lin" valueType="num">
                                      <p:cBhvr>
                                        <p:cTn id="7" dur="500" fill="hold"/>
                                        <p:tgtEl>
                                          <p:spTgt spid="136195"/>
                                        </p:tgtEl>
                                        <p:attrNameLst>
                                          <p:attrName>ppt_x</p:attrName>
                                        </p:attrNameLst>
                                      </p:cBhvr>
                                      <p:tavLst>
                                        <p:tav tm="0">
                                          <p:val>
                                            <p:strVal val="#ppt_x"/>
                                          </p:val>
                                        </p:tav>
                                        <p:tav tm="100000">
                                          <p:val>
                                            <p:strVal val="#ppt_x"/>
                                          </p:val>
                                        </p:tav>
                                      </p:tavLst>
                                    </p:anim>
                                    <p:anim calcmode="lin" valueType="num">
                                      <p:cBhvr>
                                        <p:cTn id="8" dur="500" fill="hold"/>
                                        <p:tgtEl>
                                          <p:spTgt spid="136195"/>
                                        </p:tgtEl>
                                        <p:attrNameLst>
                                          <p:attrName>ppt_y</p:attrName>
                                        </p:attrNameLst>
                                      </p:cBhvr>
                                      <p:tavLst>
                                        <p:tav tm="0">
                                          <p:val>
                                            <p:strVal val="#ppt_y-#ppt_h/2"/>
                                          </p:val>
                                        </p:tav>
                                        <p:tav tm="100000">
                                          <p:val>
                                            <p:strVal val="#ppt_y"/>
                                          </p:val>
                                        </p:tav>
                                      </p:tavLst>
                                    </p:anim>
                                    <p:anim calcmode="lin" valueType="num">
                                      <p:cBhvr>
                                        <p:cTn id="9" dur="500" fill="hold"/>
                                        <p:tgtEl>
                                          <p:spTgt spid="136195"/>
                                        </p:tgtEl>
                                        <p:attrNameLst>
                                          <p:attrName>ppt_w</p:attrName>
                                        </p:attrNameLst>
                                      </p:cBhvr>
                                      <p:tavLst>
                                        <p:tav tm="0">
                                          <p:val>
                                            <p:strVal val="#ppt_w"/>
                                          </p:val>
                                        </p:tav>
                                        <p:tav tm="100000">
                                          <p:val>
                                            <p:strVal val="#ppt_w"/>
                                          </p:val>
                                        </p:tav>
                                      </p:tavLst>
                                    </p:anim>
                                    <p:anim calcmode="lin" valueType="num">
                                      <p:cBhvr>
                                        <p:cTn id="10" dur="500" fill="hold"/>
                                        <p:tgtEl>
                                          <p:spTgt spid="13619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36198"/>
                                        </p:tgtEl>
                                        <p:attrNameLst>
                                          <p:attrName>style.visibility</p:attrName>
                                        </p:attrNameLst>
                                      </p:cBhvr>
                                      <p:to>
                                        <p:strVal val="visible"/>
                                      </p:to>
                                    </p:set>
                                    <p:anim calcmode="lin" valueType="num">
                                      <p:cBhvr additive="base">
                                        <p:cTn id="15" dur="500" fill="hold"/>
                                        <p:tgtEl>
                                          <p:spTgt spid="136198"/>
                                        </p:tgtEl>
                                        <p:attrNameLst>
                                          <p:attrName>ppt_x</p:attrName>
                                        </p:attrNameLst>
                                      </p:cBhvr>
                                      <p:tavLst>
                                        <p:tav tm="0">
                                          <p:val>
                                            <p:strVal val="1+#ppt_w/2"/>
                                          </p:val>
                                        </p:tav>
                                        <p:tav tm="100000">
                                          <p:val>
                                            <p:strVal val="#ppt_x"/>
                                          </p:val>
                                        </p:tav>
                                      </p:tavLst>
                                    </p:anim>
                                    <p:anim calcmode="lin" valueType="num">
                                      <p:cBhvr additive="base">
                                        <p:cTn id="16" dur="500" fill="hold"/>
                                        <p:tgtEl>
                                          <p:spTgt spid="1361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36199"/>
                                        </p:tgtEl>
                                        <p:attrNameLst>
                                          <p:attrName>style.visibility</p:attrName>
                                        </p:attrNameLst>
                                      </p:cBhvr>
                                      <p:to>
                                        <p:strVal val="visible"/>
                                      </p:to>
                                    </p:set>
                                    <p:anim calcmode="lin" valueType="num">
                                      <p:cBhvr additive="base">
                                        <p:cTn id="21" dur="500" fill="hold"/>
                                        <p:tgtEl>
                                          <p:spTgt spid="136199"/>
                                        </p:tgtEl>
                                        <p:attrNameLst>
                                          <p:attrName>ppt_x</p:attrName>
                                        </p:attrNameLst>
                                      </p:cBhvr>
                                      <p:tavLst>
                                        <p:tav tm="0">
                                          <p:val>
                                            <p:strVal val="1+#ppt_w/2"/>
                                          </p:val>
                                        </p:tav>
                                        <p:tav tm="100000">
                                          <p:val>
                                            <p:strVal val="#ppt_x"/>
                                          </p:val>
                                        </p:tav>
                                      </p:tavLst>
                                    </p:anim>
                                    <p:anim calcmode="lin" valueType="num">
                                      <p:cBhvr additive="base">
                                        <p:cTn id="22" dur="500" fill="hold"/>
                                        <p:tgtEl>
                                          <p:spTgt spid="1361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utoUpdateAnimBg="0"/>
      <p:bldP spid="13619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76200" y="169863"/>
            <a:ext cx="7315200" cy="1277937"/>
            <a:chOff x="48" y="107"/>
            <a:chExt cx="4608" cy="805"/>
          </a:xfrm>
        </p:grpSpPr>
        <p:grpSp>
          <p:nvGrpSpPr>
            <p:cNvPr id="137219" name="Group 3"/>
            <p:cNvGrpSpPr>
              <a:grpSpLocks/>
            </p:cNvGrpSpPr>
            <p:nvPr/>
          </p:nvGrpSpPr>
          <p:grpSpPr bwMode="auto">
            <a:xfrm>
              <a:off x="144" y="107"/>
              <a:ext cx="4512" cy="613"/>
              <a:chOff x="144" y="203"/>
              <a:chExt cx="4512" cy="613"/>
            </a:xfrm>
          </p:grpSpPr>
          <p:sp>
            <p:nvSpPr>
              <p:cNvPr id="137220" name="Rectangle 4"/>
              <p:cNvSpPr>
                <a:spLocks noChangeArrowheads="1"/>
              </p:cNvSpPr>
              <p:nvPr/>
            </p:nvSpPr>
            <p:spPr bwMode="auto">
              <a:xfrm>
                <a:off x="672" y="384"/>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latin typeface="楷体_GB2312" pitchFamily="49" charset="-122"/>
                  </a:rPr>
                  <a:t>用数学的语言将上述八条性质写成公理形式</a:t>
                </a:r>
                <a:r>
                  <a:rPr kumimoji="1" lang="zh-CN" altLang="en-US">
                    <a:ea typeface="宋体" pitchFamily="2" charset="-122"/>
                  </a:rPr>
                  <a:t> </a:t>
                </a:r>
              </a:p>
            </p:txBody>
          </p:sp>
          <p:pic>
            <p:nvPicPr>
              <p:cNvPr id="137221" name="Picture 5" descr="SY01265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03"/>
                <a:ext cx="564" cy="613"/>
              </a:xfrm>
              <a:prstGeom prst="rect">
                <a:avLst/>
              </a:prstGeom>
              <a:noFill/>
              <a:extLst>
                <a:ext uri="{909E8E84-426E-40DD-AFC4-6F175D3DCCD1}">
                  <a14:hiddenFill xmlns:a14="http://schemas.microsoft.com/office/drawing/2010/main">
                    <a:solidFill>
                      <a:srgbClr val="FFFFFF"/>
                    </a:solidFill>
                  </a14:hiddenFill>
                </a:ext>
              </a:extLst>
            </p:spPr>
          </p:pic>
        </p:grpSp>
        <p:sp>
          <p:nvSpPr>
            <p:cNvPr id="137222" name="Rectangle 6"/>
            <p:cNvSpPr>
              <a:spLocks noChangeArrowheads="1"/>
            </p:cNvSpPr>
            <p:nvPr/>
          </p:nvSpPr>
          <p:spPr bwMode="auto">
            <a:xfrm>
              <a:off x="48" y="624"/>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任一物价指数函数</a:t>
              </a:r>
              <a:r>
                <a:rPr kumimoji="1" lang="en-US" altLang="zh-CN" b="1">
                  <a:latin typeface="楷体_GB2312" pitchFamily="49" charset="-122"/>
                </a:rPr>
                <a:t>I(P</a:t>
              </a:r>
              <a:r>
                <a:rPr kumimoji="1" lang="en-US" altLang="zh-CN" b="1" baseline="30000">
                  <a:latin typeface="楷体_GB2312" pitchFamily="49" charset="-122"/>
                </a:rPr>
                <a:t>0</a:t>
              </a:r>
              <a:r>
                <a:rPr kumimoji="1" lang="en-US" altLang="zh-CN" b="1">
                  <a:latin typeface="楷体_GB2312" pitchFamily="49" charset="-122"/>
                </a:rPr>
                <a:t>,q</a:t>
              </a:r>
              <a:r>
                <a:rPr kumimoji="1" lang="en-US" altLang="zh-CN" b="1" baseline="30000">
                  <a:latin typeface="楷体_GB2312" pitchFamily="49" charset="-122"/>
                </a:rPr>
                <a:t>0</a:t>
              </a:r>
              <a:r>
                <a:rPr kumimoji="1" lang="en-US" altLang="zh-CN" b="1">
                  <a:latin typeface="楷体_GB2312" pitchFamily="49" charset="-122"/>
                </a:rPr>
                <a:t>,P,q)</a:t>
              </a:r>
              <a:r>
                <a:rPr kumimoji="1" lang="zh-CN" altLang="en-US" b="1">
                  <a:latin typeface="楷体_GB2312" pitchFamily="49" charset="-122"/>
                </a:rPr>
                <a:t>应满足以下要求： </a:t>
              </a:r>
            </a:p>
          </p:txBody>
        </p:sp>
      </p:grpSp>
      <p:grpSp>
        <p:nvGrpSpPr>
          <p:cNvPr id="137223" name="Group 7"/>
          <p:cNvGrpSpPr>
            <a:grpSpLocks/>
          </p:cNvGrpSpPr>
          <p:nvPr/>
        </p:nvGrpSpPr>
        <p:grpSpPr bwMode="auto">
          <a:xfrm>
            <a:off x="304800" y="1447800"/>
            <a:ext cx="6477000" cy="533400"/>
            <a:chOff x="192" y="912"/>
            <a:chExt cx="4080" cy="336"/>
          </a:xfrm>
        </p:grpSpPr>
        <p:graphicFrame>
          <p:nvGraphicFramePr>
            <p:cNvPr id="137224" name="Object 8"/>
            <p:cNvGraphicFramePr>
              <a:graphicFrameLocks noChangeAspect="1"/>
            </p:cNvGraphicFramePr>
            <p:nvPr/>
          </p:nvGraphicFramePr>
          <p:xfrm>
            <a:off x="816" y="960"/>
            <a:ext cx="480" cy="240"/>
          </p:xfrm>
          <a:graphic>
            <a:graphicData uri="http://schemas.openxmlformats.org/presentationml/2006/ole">
              <mc:AlternateContent xmlns:mc="http://schemas.openxmlformats.org/markup-compatibility/2006">
                <mc:Choice xmlns:v="urn:schemas-microsoft-com:vml" Requires="v">
                  <p:oleObj spid="_x0000_s137245" name="公式" r:id="rId5" imgW="431613" imgH="190417" progId="Equation.3">
                    <p:embed/>
                  </p:oleObj>
                </mc:Choice>
                <mc:Fallback>
                  <p:oleObj name="公式" r:id="rId5" imgW="431613" imgH="19041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960"/>
                          <a:ext cx="48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5" name="Text Box 9"/>
            <p:cNvSpPr txBox="1">
              <a:spLocks noChangeArrowheads="1"/>
            </p:cNvSpPr>
            <p:nvPr/>
          </p:nvSpPr>
          <p:spPr bwMode="auto">
            <a:xfrm>
              <a:off x="192" y="912"/>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(1) </a:t>
              </a:r>
              <a:r>
                <a:rPr kumimoji="1" lang="zh-CN" altLang="en-US" b="1">
                  <a:latin typeface="楷体_GB2312" pitchFamily="49" charset="-122"/>
                </a:rPr>
                <a:t>若     ，则</a:t>
              </a:r>
            </a:p>
          </p:txBody>
        </p:sp>
        <p:graphicFrame>
          <p:nvGraphicFramePr>
            <p:cNvPr id="137226" name="Object 10"/>
            <p:cNvGraphicFramePr>
              <a:graphicFrameLocks noChangeAspect="1"/>
            </p:cNvGraphicFramePr>
            <p:nvPr/>
          </p:nvGraphicFramePr>
          <p:xfrm>
            <a:off x="1728" y="925"/>
            <a:ext cx="2340" cy="323"/>
          </p:xfrm>
          <a:graphic>
            <a:graphicData uri="http://schemas.openxmlformats.org/presentationml/2006/ole">
              <mc:AlternateContent xmlns:mc="http://schemas.openxmlformats.org/markup-compatibility/2006">
                <mc:Choice xmlns:v="urn:schemas-microsoft-com:vml" Requires="v">
                  <p:oleObj spid="_x0000_s137246" name="公式" r:id="rId7" imgW="1943100" imgH="228600" progId="Equation.3">
                    <p:embed/>
                  </p:oleObj>
                </mc:Choice>
                <mc:Fallback>
                  <p:oleObj name="公式" r:id="rId7" imgW="19431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925"/>
                          <a:ext cx="2340"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27" name="Group 11"/>
          <p:cNvGrpSpPr>
            <a:grpSpLocks/>
          </p:cNvGrpSpPr>
          <p:nvPr/>
        </p:nvGrpSpPr>
        <p:grpSpPr bwMode="auto">
          <a:xfrm>
            <a:off x="304800" y="2057400"/>
            <a:ext cx="6477000" cy="457200"/>
            <a:chOff x="192" y="1344"/>
            <a:chExt cx="4080" cy="288"/>
          </a:xfrm>
        </p:grpSpPr>
        <p:sp>
          <p:nvSpPr>
            <p:cNvPr id="137228" name="Text Box 12"/>
            <p:cNvSpPr txBox="1">
              <a:spLocks noChangeArrowheads="1"/>
            </p:cNvSpPr>
            <p:nvPr/>
          </p:nvSpPr>
          <p:spPr bwMode="auto">
            <a:xfrm>
              <a:off x="192" y="1344"/>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(2)              =1</a:t>
              </a:r>
            </a:p>
          </p:txBody>
        </p:sp>
        <p:graphicFrame>
          <p:nvGraphicFramePr>
            <p:cNvPr id="137229" name="Object 13"/>
            <p:cNvGraphicFramePr>
              <a:graphicFrameLocks noChangeAspect="1"/>
            </p:cNvGraphicFramePr>
            <p:nvPr/>
          </p:nvGraphicFramePr>
          <p:xfrm>
            <a:off x="664" y="1344"/>
            <a:ext cx="1256" cy="288"/>
          </p:xfrm>
          <a:graphic>
            <a:graphicData uri="http://schemas.openxmlformats.org/presentationml/2006/ole">
              <mc:AlternateContent xmlns:mc="http://schemas.openxmlformats.org/markup-compatibility/2006">
                <mc:Choice xmlns:v="urn:schemas-microsoft-com:vml" Requires="v">
                  <p:oleObj spid="_x0000_s137247" name="公式" r:id="rId9" imgW="939600" imgH="228600" progId="Equation.3">
                    <p:embed/>
                  </p:oleObj>
                </mc:Choice>
                <mc:Fallback>
                  <p:oleObj name="公式" r:id="rId9" imgW="9396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 y="1344"/>
                          <a:ext cx="125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30" name="Group 14"/>
          <p:cNvGrpSpPr>
            <a:grpSpLocks/>
          </p:cNvGrpSpPr>
          <p:nvPr/>
        </p:nvGrpSpPr>
        <p:grpSpPr bwMode="auto">
          <a:xfrm>
            <a:off x="304800" y="2649538"/>
            <a:ext cx="6477000" cy="474662"/>
            <a:chOff x="192" y="1669"/>
            <a:chExt cx="4080" cy="299"/>
          </a:xfrm>
        </p:grpSpPr>
        <p:sp>
          <p:nvSpPr>
            <p:cNvPr id="137231" name="Text Box 15"/>
            <p:cNvSpPr txBox="1">
              <a:spLocks noChangeArrowheads="1"/>
            </p:cNvSpPr>
            <p:nvPr/>
          </p:nvSpPr>
          <p:spPr bwMode="auto">
            <a:xfrm>
              <a:off x="192" y="1680"/>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(3)</a:t>
              </a:r>
            </a:p>
          </p:txBody>
        </p:sp>
        <p:graphicFrame>
          <p:nvGraphicFramePr>
            <p:cNvPr id="137232" name="Object 16"/>
            <p:cNvGraphicFramePr>
              <a:graphicFrameLocks noChangeAspect="1"/>
            </p:cNvGraphicFramePr>
            <p:nvPr/>
          </p:nvGraphicFramePr>
          <p:xfrm>
            <a:off x="672" y="1669"/>
            <a:ext cx="2640" cy="299"/>
          </p:xfrm>
          <a:graphic>
            <a:graphicData uri="http://schemas.openxmlformats.org/presentationml/2006/ole">
              <mc:AlternateContent xmlns:mc="http://schemas.openxmlformats.org/markup-compatibility/2006">
                <mc:Choice xmlns:v="urn:schemas-microsoft-com:vml" Requires="v">
                  <p:oleObj spid="_x0000_s137248" name="公式" r:id="rId11" imgW="2019300" imgH="228600" progId="Equation.3">
                    <p:embed/>
                  </p:oleObj>
                </mc:Choice>
                <mc:Fallback>
                  <p:oleObj name="公式" r:id="rId11" imgW="201930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1669"/>
                          <a:ext cx="264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33" name="Group 17"/>
          <p:cNvGrpSpPr>
            <a:grpSpLocks/>
          </p:cNvGrpSpPr>
          <p:nvPr/>
        </p:nvGrpSpPr>
        <p:grpSpPr bwMode="auto">
          <a:xfrm>
            <a:off x="304800" y="3200400"/>
            <a:ext cx="6477000" cy="914400"/>
            <a:chOff x="192" y="2016"/>
            <a:chExt cx="4080" cy="576"/>
          </a:xfrm>
        </p:grpSpPr>
        <p:sp>
          <p:nvSpPr>
            <p:cNvPr id="137234" name="Text Box 18"/>
            <p:cNvSpPr txBox="1">
              <a:spLocks noChangeArrowheads="1"/>
            </p:cNvSpPr>
            <p:nvPr/>
          </p:nvSpPr>
          <p:spPr bwMode="auto">
            <a:xfrm>
              <a:off x="192" y="2112"/>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a:latin typeface="楷体_GB2312" pitchFamily="49" charset="-122"/>
                </a:rPr>
                <a:t>(4)  </a:t>
              </a:r>
            </a:p>
          </p:txBody>
        </p:sp>
        <p:graphicFrame>
          <p:nvGraphicFramePr>
            <p:cNvPr id="137235" name="Object 19"/>
            <p:cNvGraphicFramePr>
              <a:graphicFrameLocks noChangeAspect="1"/>
            </p:cNvGraphicFramePr>
            <p:nvPr/>
          </p:nvGraphicFramePr>
          <p:xfrm>
            <a:off x="720" y="2016"/>
            <a:ext cx="3504" cy="576"/>
          </p:xfrm>
          <a:graphic>
            <a:graphicData uri="http://schemas.openxmlformats.org/presentationml/2006/ole">
              <mc:AlternateContent xmlns:mc="http://schemas.openxmlformats.org/markup-compatibility/2006">
                <mc:Choice xmlns:v="urn:schemas-microsoft-com:vml" Requires="v">
                  <p:oleObj spid="_x0000_s137249" name="公式" r:id="rId13" imgW="3022600" imgH="444500" progId="Equation.3">
                    <p:embed/>
                  </p:oleObj>
                </mc:Choice>
                <mc:Fallback>
                  <p:oleObj name="公式" r:id="rId13" imgW="3022600" imgH="4445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2016"/>
                          <a:ext cx="350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36" name="Group 20"/>
          <p:cNvGrpSpPr>
            <a:grpSpLocks/>
          </p:cNvGrpSpPr>
          <p:nvPr/>
        </p:nvGrpSpPr>
        <p:grpSpPr bwMode="auto">
          <a:xfrm>
            <a:off x="304800" y="4038600"/>
            <a:ext cx="6477000" cy="457200"/>
            <a:chOff x="192" y="2544"/>
            <a:chExt cx="4080" cy="288"/>
          </a:xfrm>
        </p:grpSpPr>
        <p:sp>
          <p:nvSpPr>
            <p:cNvPr id="137237" name="Text Box 21"/>
            <p:cNvSpPr txBox="1">
              <a:spLocks noChangeArrowheads="1"/>
            </p:cNvSpPr>
            <p:nvPr/>
          </p:nvSpPr>
          <p:spPr bwMode="auto">
            <a:xfrm>
              <a:off x="192" y="2544"/>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a:latin typeface="楷体_GB2312" pitchFamily="49" charset="-122"/>
                </a:rPr>
                <a:t>(5)</a:t>
              </a:r>
            </a:p>
          </p:txBody>
        </p:sp>
        <p:graphicFrame>
          <p:nvGraphicFramePr>
            <p:cNvPr id="137238" name="Object 22"/>
            <p:cNvGraphicFramePr>
              <a:graphicFrameLocks noChangeAspect="1"/>
            </p:cNvGraphicFramePr>
            <p:nvPr/>
          </p:nvGraphicFramePr>
          <p:xfrm>
            <a:off x="672" y="2544"/>
            <a:ext cx="3563" cy="288"/>
          </p:xfrm>
          <a:graphic>
            <a:graphicData uri="http://schemas.openxmlformats.org/presentationml/2006/ole">
              <mc:AlternateContent xmlns:mc="http://schemas.openxmlformats.org/markup-compatibility/2006">
                <mc:Choice xmlns:v="urn:schemas-microsoft-com:vml" Requires="v">
                  <p:oleObj spid="_x0000_s137250" name="公式" r:id="rId15" imgW="2768400" imgH="228600" progId="Equation.3">
                    <p:embed/>
                  </p:oleObj>
                </mc:Choice>
                <mc:Fallback>
                  <p:oleObj name="公式" r:id="rId15" imgW="2768400" imgH="2286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 y="2544"/>
                          <a:ext cx="356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239" name="Group 23"/>
          <p:cNvGrpSpPr>
            <a:grpSpLocks/>
          </p:cNvGrpSpPr>
          <p:nvPr/>
        </p:nvGrpSpPr>
        <p:grpSpPr bwMode="auto">
          <a:xfrm>
            <a:off x="304800" y="4702175"/>
            <a:ext cx="8153400" cy="1927225"/>
            <a:chOff x="192" y="2880"/>
            <a:chExt cx="5136" cy="1214"/>
          </a:xfrm>
        </p:grpSpPr>
        <p:sp>
          <p:nvSpPr>
            <p:cNvPr id="137240" name="Text Box 24"/>
            <p:cNvSpPr txBox="1">
              <a:spLocks noChangeArrowheads="1"/>
            </p:cNvSpPr>
            <p:nvPr/>
          </p:nvSpPr>
          <p:spPr bwMode="auto">
            <a:xfrm>
              <a:off x="192" y="2880"/>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a:latin typeface="楷体_GB2312" pitchFamily="49" charset="-122"/>
                </a:rPr>
                <a:t>(6)</a:t>
              </a:r>
            </a:p>
          </p:txBody>
        </p:sp>
        <p:graphicFrame>
          <p:nvGraphicFramePr>
            <p:cNvPr id="137241" name="Object 25"/>
            <p:cNvGraphicFramePr>
              <a:graphicFrameLocks noChangeAspect="1"/>
            </p:cNvGraphicFramePr>
            <p:nvPr/>
          </p:nvGraphicFramePr>
          <p:xfrm>
            <a:off x="672" y="2885"/>
            <a:ext cx="3285" cy="283"/>
          </p:xfrm>
          <a:graphic>
            <a:graphicData uri="http://schemas.openxmlformats.org/presentationml/2006/ole">
              <mc:AlternateContent xmlns:mc="http://schemas.openxmlformats.org/markup-compatibility/2006">
                <mc:Choice xmlns:v="urn:schemas-microsoft-com:vml" Requires="v">
                  <p:oleObj spid="_x0000_s137251" name="公式" r:id="rId17" imgW="2654300" imgH="228600" progId="Equation.3">
                    <p:embed/>
                  </p:oleObj>
                </mc:Choice>
                <mc:Fallback>
                  <p:oleObj name="公式" r:id="rId17" imgW="265430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2885"/>
                          <a:ext cx="3285"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7242" name="Group 26"/>
            <p:cNvGrpSpPr>
              <a:grpSpLocks/>
            </p:cNvGrpSpPr>
            <p:nvPr/>
          </p:nvGrpSpPr>
          <p:grpSpPr bwMode="auto">
            <a:xfrm>
              <a:off x="864" y="3216"/>
              <a:ext cx="4464" cy="878"/>
              <a:chOff x="480" y="3120"/>
              <a:chExt cx="4464" cy="878"/>
            </a:xfrm>
          </p:grpSpPr>
          <p:graphicFrame>
            <p:nvGraphicFramePr>
              <p:cNvPr id="137243" name="Object 27"/>
              <p:cNvGraphicFramePr>
                <a:graphicFrameLocks noChangeAspect="1"/>
              </p:cNvGraphicFramePr>
              <p:nvPr/>
            </p:nvGraphicFramePr>
            <p:xfrm>
              <a:off x="912" y="3120"/>
              <a:ext cx="1440" cy="878"/>
            </p:xfrm>
            <a:graphic>
              <a:graphicData uri="http://schemas.openxmlformats.org/presentationml/2006/ole">
                <mc:AlternateContent xmlns:mc="http://schemas.openxmlformats.org/markup-compatibility/2006">
                  <mc:Choice xmlns:v="urn:schemas-microsoft-com:vml" Requires="v">
                    <p:oleObj spid="_x0000_s137252" name="公式" r:id="rId19" imgW="1168400" imgH="711200" progId="Equation.3">
                      <p:embed/>
                    </p:oleObj>
                  </mc:Choice>
                  <mc:Fallback>
                    <p:oleObj name="公式" r:id="rId19" imgW="1168400" imgH="7112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2" y="3120"/>
                            <a:ext cx="1440" cy="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44" name="Text Box 28"/>
              <p:cNvSpPr txBox="1">
                <a:spLocks noChangeArrowheads="1"/>
              </p:cNvSpPr>
              <p:nvPr/>
            </p:nvSpPr>
            <p:spPr bwMode="auto">
              <a:xfrm>
                <a:off x="480" y="3408"/>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其中                               </a:t>
                </a:r>
                <a:r>
                  <a:rPr kumimoji="1" lang="en-US" altLang="zh-CN" b="1"/>
                  <a:t>,</a:t>
                </a:r>
                <a:r>
                  <a:rPr kumimoji="1" lang="zh-CN" altLang="en-US" b="1"/>
                  <a:t>且</a:t>
                </a:r>
                <a:r>
                  <a:rPr kumimoji="1" lang="en-US" altLang="zh-CN" b="1"/>
                  <a:t>λ</a:t>
                </a:r>
                <a:r>
                  <a:rPr kumimoji="1" lang="en-US" altLang="zh-CN" b="1" baseline="-30000"/>
                  <a:t>i</a:t>
                </a:r>
                <a:r>
                  <a:rPr kumimoji="1" lang="en-US" altLang="zh-CN" b="1"/>
                  <a:t>&gt;0   </a:t>
                </a:r>
                <a:r>
                  <a:rPr kumimoji="1" lang="zh-CN" altLang="en-US" b="1"/>
                  <a:t>（</a:t>
                </a:r>
                <a:r>
                  <a:rPr kumimoji="1" lang="en-US" altLang="zh-CN" b="1"/>
                  <a:t>i=1,…,n</a:t>
                </a:r>
                <a:r>
                  <a:rPr kumimoji="1" lang="zh-CN" altLang="en-US" b="1"/>
                  <a:t>） </a:t>
                </a:r>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7223"/>
                                        </p:tgtEl>
                                        <p:attrNameLst>
                                          <p:attrName>style.visibility</p:attrName>
                                        </p:attrNameLst>
                                      </p:cBhvr>
                                      <p:to>
                                        <p:strVal val="visible"/>
                                      </p:to>
                                    </p:set>
                                    <p:anim calcmode="lin" valueType="num">
                                      <p:cBhvr additive="base">
                                        <p:cTn id="7" dur="500" fill="hold"/>
                                        <p:tgtEl>
                                          <p:spTgt spid="137223"/>
                                        </p:tgtEl>
                                        <p:attrNameLst>
                                          <p:attrName>ppt_x</p:attrName>
                                        </p:attrNameLst>
                                      </p:cBhvr>
                                      <p:tavLst>
                                        <p:tav tm="0">
                                          <p:val>
                                            <p:strVal val="0-#ppt_w/2"/>
                                          </p:val>
                                        </p:tav>
                                        <p:tav tm="100000">
                                          <p:val>
                                            <p:strVal val="#ppt_x"/>
                                          </p:val>
                                        </p:tav>
                                      </p:tavLst>
                                    </p:anim>
                                    <p:anim calcmode="lin" valueType="num">
                                      <p:cBhvr additive="base">
                                        <p:cTn id="8" dur="500" fill="hold"/>
                                        <p:tgtEl>
                                          <p:spTgt spid="1372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7227"/>
                                        </p:tgtEl>
                                        <p:attrNameLst>
                                          <p:attrName>style.visibility</p:attrName>
                                        </p:attrNameLst>
                                      </p:cBhvr>
                                      <p:to>
                                        <p:strVal val="visible"/>
                                      </p:to>
                                    </p:set>
                                    <p:anim calcmode="lin" valueType="num">
                                      <p:cBhvr additive="base">
                                        <p:cTn id="12" dur="500" fill="hold"/>
                                        <p:tgtEl>
                                          <p:spTgt spid="137227"/>
                                        </p:tgtEl>
                                        <p:attrNameLst>
                                          <p:attrName>ppt_x</p:attrName>
                                        </p:attrNameLst>
                                      </p:cBhvr>
                                      <p:tavLst>
                                        <p:tav tm="0">
                                          <p:val>
                                            <p:strVal val="0-#ppt_w/2"/>
                                          </p:val>
                                        </p:tav>
                                        <p:tav tm="100000">
                                          <p:val>
                                            <p:strVal val="#ppt_x"/>
                                          </p:val>
                                        </p:tav>
                                      </p:tavLst>
                                    </p:anim>
                                    <p:anim calcmode="lin" valueType="num">
                                      <p:cBhvr additive="base">
                                        <p:cTn id="13" dur="500" fill="hold"/>
                                        <p:tgtEl>
                                          <p:spTgt spid="1372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37230"/>
                                        </p:tgtEl>
                                        <p:attrNameLst>
                                          <p:attrName>style.visibility</p:attrName>
                                        </p:attrNameLst>
                                      </p:cBhvr>
                                      <p:to>
                                        <p:strVal val="visible"/>
                                      </p:to>
                                    </p:set>
                                    <p:anim calcmode="lin" valueType="num">
                                      <p:cBhvr additive="base">
                                        <p:cTn id="17" dur="500" fill="hold"/>
                                        <p:tgtEl>
                                          <p:spTgt spid="137230"/>
                                        </p:tgtEl>
                                        <p:attrNameLst>
                                          <p:attrName>ppt_x</p:attrName>
                                        </p:attrNameLst>
                                      </p:cBhvr>
                                      <p:tavLst>
                                        <p:tav tm="0">
                                          <p:val>
                                            <p:strVal val="0-#ppt_w/2"/>
                                          </p:val>
                                        </p:tav>
                                        <p:tav tm="100000">
                                          <p:val>
                                            <p:strVal val="#ppt_x"/>
                                          </p:val>
                                        </p:tav>
                                      </p:tavLst>
                                    </p:anim>
                                    <p:anim calcmode="lin" valueType="num">
                                      <p:cBhvr additive="base">
                                        <p:cTn id="18" dur="500" fill="hold"/>
                                        <p:tgtEl>
                                          <p:spTgt spid="1372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137233"/>
                                        </p:tgtEl>
                                        <p:attrNameLst>
                                          <p:attrName>style.visibility</p:attrName>
                                        </p:attrNameLst>
                                      </p:cBhvr>
                                      <p:to>
                                        <p:strVal val="visible"/>
                                      </p:to>
                                    </p:set>
                                    <p:anim calcmode="lin" valueType="num">
                                      <p:cBhvr additive="base">
                                        <p:cTn id="22" dur="500" fill="hold"/>
                                        <p:tgtEl>
                                          <p:spTgt spid="137233"/>
                                        </p:tgtEl>
                                        <p:attrNameLst>
                                          <p:attrName>ppt_x</p:attrName>
                                        </p:attrNameLst>
                                      </p:cBhvr>
                                      <p:tavLst>
                                        <p:tav tm="0">
                                          <p:val>
                                            <p:strVal val="0-#ppt_w/2"/>
                                          </p:val>
                                        </p:tav>
                                        <p:tav tm="100000">
                                          <p:val>
                                            <p:strVal val="#ppt_x"/>
                                          </p:val>
                                        </p:tav>
                                      </p:tavLst>
                                    </p:anim>
                                    <p:anim calcmode="lin" valueType="num">
                                      <p:cBhvr additive="base">
                                        <p:cTn id="23" dur="500" fill="hold"/>
                                        <p:tgtEl>
                                          <p:spTgt spid="1372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137236"/>
                                        </p:tgtEl>
                                        <p:attrNameLst>
                                          <p:attrName>style.visibility</p:attrName>
                                        </p:attrNameLst>
                                      </p:cBhvr>
                                      <p:to>
                                        <p:strVal val="visible"/>
                                      </p:to>
                                    </p:set>
                                    <p:anim calcmode="lin" valueType="num">
                                      <p:cBhvr additive="base">
                                        <p:cTn id="27" dur="500" fill="hold"/>
                                        <p:tgtEl>
                                          <p:spTgt spid="137236"/>
                                        </p:tgtEl>
                                        <p:attrNameLst>
                                          <p:attrName>ppt_x</p:attrName>
                                        </p:attrNameLst>
                                      </p:cBhvr>
                                      <p:tavLst>
                                        <p:tav tm="0">
                                          <p:val>
                                            <p:strVal val="0-#ppt_w/2"/>
                                          </p:val>
                                        </p:tav>
                                        <p:tav tm="100000">
                                          <p:val>
                                            <p:strVal val="#ppt_x"/>
                                          </p:val>
                                        </p:tav>
                                      </p:tavLst>
                                    </p:anim>
                                    <p:anim calcmode="lin" valueType="num">
                                      <p:cBhvr additive="base">
                                        <p:cTn id="28" dur="500" fill="hold"/>
                                        <p:tgtEl>
                                          <p:spTgt spid="137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137239"/>
                                        </p:tgtEl>
                                        <p:attrNameLst>
                                          <p:attrName>style.visibility</p:attrName>
                                        </p:attrNameLst>
                                      </p:cBhvr>
                                      <p:to>
                                        <p:strVal val="visible"/>
                                      </p:to>
                                    </p:set>
                                    <p:anim calcmode="lin" valueType="num">
                                      <p:cBhvr additive="base">
                                        <p:cTn id="32" dur="500" fill="hold"/>
                                        <p:tgtEl>
                                          <p:spTgt spid="137239"/>
                                        </p:tgtEl>
                                        <p:attrNameLst>
                                          <p:attrName>ppt_x</p:attrName>
                                        </p:attrNameLst>
                                      </p:cBhvr>
                                      <p:tavLst>
                                        <p:tav tm="0">
                                          <p:val>
                                            <p:strVal val="0-#ppt_w/2"/>
                                          </p:val>
                                        </p:tav>
                                        <p:tav tm="100000">
                                          <p:val>
                                            <p:strVal val="#ppt_x"/>
                                          </p:val>
                                        </p:tav>
                                      </p:tavLst>
                                    </p:anim>
                                    <p:anim calcmode="lin" valueType="num">
                                      <p:cBhvr additive="base">
                                        <p:cTn id="33" dur="500" fill="hold"/>
                                        <p:tgtEl>
                                          <p:spTgt spid="1372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Group 2"/>
          <p:cNvGrpSpPr>
            <a:grpSpLocks/>
          </p:cNvGrpSpPr>
          <p:nvPr/>
        </p:nvGrpSpPr>
        <p:grpSpPr bwMode="auto">
          <a:xfrm>
            <a:off x="304800" y="246063"/>
            <a:ext cx="6477000" cy="896937"/>
            <a:chOff x="240" y="155"/>
            <a:chExt cx="4080" cy="565"/>
          </a:xfrm>
        </p:grpSpPr>
        <p:sp>
          <p:nvSpPr>
            <p:cNvPr id="138243" name="Text Box 3"/>
            <p:cNvSpPr txBox="1">
              <a:spLocks noChangeArrowheads="1"/>
            </p:cNvSpPr>
            <p:nvPr/>
          </p:nvSpPr>
          <p:spPr bwMode="auto">
            <a:xfrm>
              <a:off x="240" y="288"/>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latin typeface="楷体_GB2312" pitchFamily="49" charset="-122"/>
                </a:rPr>
                <a:t>(7)  </a:t>
              </a:r>
            </a:p>
          </p:txBody>
        </p:sp>
        <p:graphicFrame>
          <p:nvGraphicFramePr>
            <p:cNvPr id="138244" name="Object 4"/>
            <p:cNvGraphicFramePr>
              <a:graphicFrameLocks noChangeAspect="1"/>
            </p:cNvGraphicFramePr>
            <p:nvPr/>
          </p:nvGraphicFramePr>
          <p:xfrm>
            <a:off x="720" y="155"/>
            <a:ext cx="2544" cy="565"/>
          </p:xfrm>
          <a:graphic>
            <a:graphicData uri="http://schemas.openxmlformats.org/presentationml/2006/ole">
              <mc:AlternateContent xmlns:mc="http://schemas.openxmlformats.org/markup-compatibility/2006">
                <mc:Choice xmlns:v="urn:schemas-microsoft-com:vml" Requires="v">
                  <p:oleObj spid="_x0000_s138253" name="公式" r:id="rId5" imgW="2057400" imgH="457200" progId="Equation.3">
                    <p:embed/>
                  </p:oleObj>
                </mc:Choice>
                <mc:Fallback>
                  <p:oleObj name="公式" r:id="rId5" imgW="20574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155"/>
                          <a:ext cx="2544" cy="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245" name="Group 5"/>
          <p:cNvGrpSpPr>
            <a:grpSpLocks/>
          </p:cNvGrpSpPr>
          <p:nvPr/>
        </p:nvGrpSpPr>
        <p:grpSpPr bwMode="auto">
          <a:xfrm>
            <a:off x="304800" y="1266825"/>
            <a:ext cx="6477000" cy="638175"/>
            <a:chOff x="192" y="798"/>
            <a:chExt cx="4080" cy="402"/>
          </a:xfrm>
        </p:grpSpPr>
        <p:sp>
          <p:nvSpPr>
            <p:cNvPr id="138246" name="Text Box 6"/>
            <p:cNvSpPr txBox="1">
              <a:spLocks noChangeArrowheads="1"/>
            </p:cNvSpPr>
            <p:nvPr/>
          </p:nvSpPr>
          <p:spPr bwMode="auto">
            <a:xfrm>
              <a:off x="192" y="816"/>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a:latin typeface="楷体_GB2312" pitchFamily="49" charset="-122"/>
                </a:rPr>
                <a:t>(8)</a:t>
              </a:r>
            </a:p>
          </p:txBody>
        </p:sp>
        <p:graphicFrame>
          <p:nvGraphicFramePr>
            <p:cNvPr id="138247" name="Object 7"/>
            <p:cNvGraphicFramePr>
              <a:graphicFrameLocks noChangeAspect="1"/>
            </p:cNvGraphicFramePr>
            <p:nvPr/>
          </p:nvGraphicFramePr>
          <p:xfrm>
            <a:off x="672" y="798"/>
            <a:ext cx="1920" cy="402"/>
          </p:xfrm>
          <a:graphic>
            <a:graphicData uri="http://schemas.openxmlformats.org/presentationml/2006/ole">
              <mc:AlternateContent xmlns:mc="http://schemas.openxmlformats.org/markup-compatibility/2006">
                <mc:Choice xmlns:v="urn:schemas-microsoft-com:vml" Requires="v">
                  <p:oleObj spid="_x0000_s138254" name="公式" r:id="rId7" imgW="1459866" imgH="304668" progId="Equation.3">
                    <p:embed/>
                  </p:oleObj>
                </mc:Choice>
                <mc:Fallback>
                  <p:oleObj name="公式" r:id="rId7" imgW="1459866" imgH="30466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798"/>
                          <a:ext cx="1920" cy="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248" name="Group 8"/>
          <p:cNvGrpSpPr>
            <a:grpSpLocks/>
          </p:cNvGrpSpPr>
          <p:nvPr/>
        </p:nvGrpSpPr>
        <p:grpSpPr bwMode="auto">
          <a:xfrm>
            <a:off x="381000" y="1828800"/>
            <a:ext cx="8001000" cy="2514600"/>
            <a:chOff x="336" y="1344"/>
            <a:chExt cx="5040" cy="1584"/>
          </a:xfrm>
        </p:grpSpPr>
        <p:sp>
          <p:nvSpPr>
            <p:cNvPr id="138249" name="Rectangle 9"/>
            <p:cNvSpPr>
              <a:spLocks noChangeArrowheads="1"/>
            </p:cNvSpPr>
            <p:nvPr/>
          </p:nvSpPr>
          <p:spPr bwMode="auto">
            <a:xfrm>
              <a:off x="336" y="1344"/>
              <a:ext cx="5040"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公理（</a:t>
              </a:r>
              <a:r>
                <a:rPr kumimoji="1" lang="en-US" altLang="zh-CN" b="1">
                  <a:solidFill>
                    <a:srgbClr val="008000"/>
                  </a:solidFill>
                </a:rPr>
                <a:t>7</a:t>
              </a:r>
              <a:r>
                <a:rPr kumimoji="1" lang="zh-CN" altLang="en-US" b="1">
                  <a:solidFill>
                    <a:srgbClr val="008000"/>
                  </a:solidFill>
                </a:rPr>
                <a:t>）</a:t>
              </a:r>
              <a:r>
                <a:rPr kumimoji="1" lang="zh-CN" altLang="en-US" b="1"/>
                <a:t>的一些说明</a:t>
              </a:r>
            </a:p>
            <a:p>
              <a:r>
                <a:rPr kumimoji="1" lang="zh-CN" altLang="en-US" b="1"/>
                <a:t>        若以</a:t>
              </a:r>
              <a:r>
                <a:rPr kumimoji="1" lang="en-US" altLang="zh-CN"/>
                <a:t>1972</a:t>
              </a:r>
              <a:r>
                <a:rPr kumimoji="1" lang="zh-CN" altLang="en-US" b="1"/>
                <a:t>年为基准年（物价指数取为</a:t>
              </a:r>
              <a:r>
                <a:rPr kumimoji="1" lang="en-US" altLang="zh-CN"/>
                <a:t>1</a:t>
              </a:r>
              <a:r>
                <a:rPr kumimoji="1" lang="zh-CN" altLang="en-US" b="1"/>
                <a:t>），则</a:t>
              </a:r>
              <a:r>
                <a:rPr kumimoji="1" lang="en-US" altLang="zh-CN"/>
                <a:t>1989</a:t>
              </a:r>
              <a:r>
                <a:rPr kumimoji="1" lang="zh-CN" altLang="en-US" b="1"/>
                <a:t>年美国物价指数为</a:t>
              </a:r>
              <a:r>
                <a:rPr kumimoji="1" lang="en-US" altLang="zh-CN"/>
                <a:t>1.660</a:t>
              </a:r>
              <a:r>
                <a:rPr kumimoji="1" lang="zh-CN" altLang="en-US" b="1"/>
                <a:t>，而</a:t>
              </a:r>
              <a:r>
                <a:rPr kumimoji="1" lang="en-US" altLang="zh-CN"/>
                <a:t>1980</a:t>
              </a:r>
              <a:r>
                <a:rPr kumimoji="1" lang="zh-CN" altLang="en-US" b="1"/>
                <a:t>年为</a:t>
              </a:r>
              <a:r>
                <a:rPr kumimoji="1" lang="en-US" altLang="zh-CN"/>
                <a:t>1.843</a:t>
              </a:r>
              <a:r>
                <a:rPr kumimoji="1" lang="zh-CN" altLang="en-US" b="1"/>
                <a:t>，若以</a:t>
              </a:r>
              <a:r>
                <a:rPr kumimoji="1" lang="en-US" altLang="zh-CN"/>
                <a:t>1973</a:t>
              </a:r>
              <a:r>
                <a:rPr kumimoji="1" lang="zh-CN" altLang="en-US" b="1"/>
                <a:t>年为基准年，则</a:t>
              </a:r>
              <a:r>
                <a:rPr kumimoji="1" lang="en-US" altLang="zh-CN"/>
                <a:t>1979</a:t>
              </a:r>
              <a:r>
                <a:rPr kumimoji="1" lang="zh-CN" altLang="en-US" b="1"/>
                <a:t>年和</a:t>
              </a:r>
              <a:r>
                <a:rPr kumimoji="1" lang="en-US" altLang="zh-CN"/>
                <a:t>1980</a:t>
              </a:r>
              <a:r>
                <a:rPr kumimoji="1" lang="zh-CN" altLang="en-US" b="1"/>
                <a:t>年美国物价指数分别为</a:t>
              </a:r>
              <a:r>
                <a:rPr kumimoji="1" lang="en-US" altLang="zh-CN"/>
                <a:t>1.093</a:t>
              </a:r>
              <a:r>
                <a:rPr kumimoji="1" lang="zh-CN" altLang="en-US" b="1"/>
                <a:t>和</a:t>
              </a:r>
              <a:r>
                <a:rPr kumimoji="1" lang="en-US" altLang="zh-CN"/>
                <a:t>1.209</a:t>
              </a:r>
              <a:r>
                <a:rPr kumimoji="1" lang="zh-CN" altLang="en-US" b="1"/>
                <a:t>。根据公理（</a:t>
              </a:r>
              <a:r>
                <a:rPr kumimoji="1" lang="en-US" altLang="zh-CN" b="1"/>
                <a:t>7</a:t>
              </a:r>
              <a:r>
                <a:rPr kumimoji="1" lang="zh-CN" altLang="en-US" b="1"/>
                <a:t>）的要求，应当有  </a:t>
              </a:r>
            </a:p>
            <a:p>
              <a:r>
                <a:rPr kumimoji="1" lang="zh-CN" altLang="en-US" b="1"/>
                <a:t>                                 </a:t>
              </a:r>
              <a:r>
                <a:rPr kumimoji="1" lang="en-US" altLang="zh-CN" b="1"/>
                <a:t>,</a:t>
              </a:r>
              <a:r>
                <a:rPr kumimoji="1" lang="zh-CN" altLang="en-US" b="1"/>
                <a:t>事实上，此式只近似成立。 </a:t>
              </a:r>
            </a:p>
          </p:txBody>
        </p:sp>
        <p:graphicFrame>
          <p:nvGraphicFramePr>
            <p:cNvPr id="138250" name="Object 10"/>
            <p:cNvGraphicFramePr>
              <a:graphicFrameLocks noChangeAspect="1"/>
            </p:cNvGraphicFramePr>
            <p:nvPr/>
          </p:nvGraphicFramePr>
          <p:xfrm>
            <a:off x="912" y="2477"/>
            <a:ext cx="1056" cy="451"/>
          </p:xfrm>
          <a:graphic>
            <a:graphicData uri="http://schemas.openxmlformats.org/presentationml/2006/ole">
              <mc:AlternateContent xmlns:mc="http://schemas.openxmlformats.org/markup-compatibility/2006">
                <mc:Choice xmlns:v="urn:schemas-microsoft-com:vml" Requires="v">
                  <p:oleObj spid="_x0000_s138255" name="公式" r:id="rId9" imgW="914400" imgH="393700" progId="Equation.3">
                    <p:embed/>
                  </p:oleObj>
                </mc:Choice>
                <mc:Fallback>
                  <p:oleObj name="公式" r:id="rId9" imgW="914400" imgH="3937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2477"/>
                          <a:ext cx="1056"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38251" name="Picture 11" descr="PE07677_"/>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4876800"/>
            <a:ext cx="1671638" cy="1676400"/>
          </a:xfrm>
          <a:prstGeom prst="rect">
            <a:avLst/>
          </a:prstGeom>
          <a:noFill/>
          <a:extLst>
            <a:ext uri="{909E8E84-426E-40DD-AFC4-6F175D3DCCD1}">
              <a14:hiddenFill xmlns:a14="http://schemas.microsoft.com/office/drawing/2010/main">
                <a:solidFill>
                  <a:srgbClr val="FFFFFF"/>
                </a:solidFill>
              </a14:hiddenFill>
            </a:ext>
          </a:extLst>
        </p:spPr>
      </p:pic>
      <p:sp>
        <p:nvSpPr>
          <p:cNvPr id="138252" name="AutoShape 12"/>
          <p:cNvSpPr>
            <a:spLocks noChangeArrowheads="1"/>
          </p:cNvSpPr>
          <p:nvPr/>
        </p:nvSpPr>
        <p:spPr bwMode="auto">
          <a:xfrm>
            <a:off x="1066800" y="2286000"/>
            <a:ext cx="6477000" cy="1905000"/>
          </a:xfrm>
          <a:prstGeom prst="cloudCallout">
            <a:avLst>
              <a:gd name="adj1" fmla="val -42204"/>
              <a:gd name="adj2" fmla="val 8758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请大家自行验证前面给出的公式</a:t>
            </a:r>
            <a:r>
              <a:rPr kumimoji="1" lang="en-US" altLang="zh-CN" b="1"/>
              <a:t>I</a:t>
            </a:r>
            <a:r>
              <a:rPr kumimoji="1" lang="en-US" altLang="zh-CN" b="1" baseline="-30000"/>
              <a:t>1</a:t>
            </a:r>
            <a:r>
              <a:rPr kumimoji="1" lang="zh-CN" altLang="en-US" b="1"/>
              <a:t>－</a:t>
            </a:r>
            <a:r>
              <a:rPr kumimoji="1" lang="en-US" altLang="zh-CN" b="1"/>
              <a:t>I</a:t>
            </a:r>
            <a:r>
              <a:rPr kumimoji="1" lang="en-US" altLang="zh-CN" b="1" baseline="-30000"/>
              <a:t>4</a:t>
            </a:r>
            <a:r>
              <a:rPr kumimoji="1" lang="zh-CN" altLang="en-US" b="1"/>
              <a:t>是否都能同时满足公理系统的</a:t>
            </a:r>
            <a:r>
              <a:rPr kumimoji="1" lang="en-US" altLang="zh-CN" b="1"/>
              <a:t>(1)</a:t>
            </a:r>
            <a:r>
              <a:rPr kumimoji="1" lang="zh-CN" altLang="en-US" b="1"/>
              <a:t>－</a:t>
            </a:r>
            <a:r>
              <a:rPr kumimoji="1" lang="en-US" altLang="zh-CN" b="1"/>
              <a:t>(8)</a:t>
            </a:r>
            <a:r>
              <a:rPr kumimoji="1" lang="zh-CN" altLang="en-US" b="1"/>
              <a:t>要求</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8"/>
                                        </p:tgtEl>
                                        <p:attrNameLst>
                                          <p:attrName>style.visibility</p:attrName>
                                        </p:attrNameLst>
                                      </p:cBhvr>
                                      <p:to>
                                        <p:strVal val="visible"/>
                                      </p:to>
                                    </p:set>
                                    <p:animEffect transition="in" filter="wipe(left)">
                                      <p:cBhvr>
                                        <p:cTn id="7" dur="500"/>
                                        <p:tgtEl>
                                          <p:spTgt spid="13824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38251"/>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par>
                          <p:cTn id="12" fill="hold" nodeType="afterGroup">
                            <p:stCondLst>
                              <p:cond delay="500"/>
                            </p:stCondLst>
                            <p:childTnLst>
                              <p:par>
                                <p:cTn id="13" presetID="1" presetClass="entr" presetSubtype="0" fill="hold" grpId="0" nodeType="afterEffect">
                                  <p:stCondLst>
                                    <p:cond delay="1000"/>
                                  </p:stCondLst>
                                  <p:childTnLst>
                                    <p:set>
                                      <p:cBhvr>
                                        <p:cTn id="14" dur="1" fill="hold">
                                          <p:stCondLst>
                                            <p:cond delay="499"/>
                                          </p:stCondLst>
                                        </p:cTn>
                                        <p:tgtEl>
                                          <p:spTgt spid="13825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2"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2"/>
          <p:cNvGrpSpPr>
            <a:grpSpLocks/>
          </p:cNvGrpSpPr>
          <p:nvPr/>
        </p:nvGrpSpPr>
        <p:grpSpPr bwMode="auto">
          <a:xfrm>
            <a:off x="152400" y="93663"/>
            <a:ext cx="8458200" cy="1125537"/>
            <a:chOff x="96" y="192"/>
            <a:chExt cx="5328" cy="709"/>
          </a:xfrm>
        </p:grpSpPr>
        <p:pic>
          <p:nvPicPr>
            <p:cNvPr id="139267" name="Picture 3" descr="HM00363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192"/>
              <a:ext cx="706" cy="709"/>
            </a:xfrm>
            <a:prstGeom prst="rect">
              <a:avLst/>
            </a:prstGeom>
            <a:noFill/>
            <a:extLst>
              <a:ext uri="{909E8E84-426E-40DD-AFC4-6F175D3DCCD1}">
                <a14:hiddenFill xmlns:a14="http://schemas.microsoft.com/office/drawing/2010/main">
                  <a:solidFill>
                    <a:srgbClr val="FFFFFF"/>
                  </a:solidFill>
                </a14:hiddenFill>
              </a:ext>
            </a:extLst>
          </p:spPr>
        </p:pic>
        <p:sp>
          <p:nvSpPr>
            <p:cNvPr id="139268" name="Rectangle 4"/>
            <p:cNvSpPr>
              <a:spLocks noChangeArrowheads="1"/>
            </p:cNvSpPr>
            <p:nvPr/>
          </p:nvSpPr>
          <p:spPr bwMode="auto">
            <a:xfrm>
              <a:off x="768" y="528"/>
              <a:ext cx="46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FF0000"/>
                  </a:solidFill>
                  <a:latin typeface="楷体_GB2312" pitchFamily="49" charset="-122"/>
                </a:rPr>
                <a:t>一些常用的物价指数函数是否满足公理系统的要求</a:t>
              </a:r>
              <a:r>
                <a:rPr kumimoji="1" lang="zh-CN" altLang="en-US">
                  <a:ea typeface="宋体" pitchFamily="2" charset="-122"/>
                </a:rPr>
                <a:t> </a:t>
              </a:r>
            </a:p>
          </p:txBody>
        </p:sp>
      </p:grpSp>
      <p:grpSp>
        <p:nvGrpSpPr>
          <p:cNvPr id="139269" name="Group 5"/>
          <p:cNvGrpSpPr>
            <a:grpSpLocks/>
          </p:cNvGrpSpPr>
          <p:nvPr/>
        </p:nvGrpSpPr>
        <p:grpSpPr bwMode="auto">
          <a:xfrm>
            <a:off x="1143000" y="1295400"/>
            <a:ext cx="7315200" cy="1066800"/>
            <a:chOff x="672" y="1158"/>
            <a:chExt cx="4656" cy="570"/>
          </a:xfrm>
        </p:grpSpPr>
        <p:graphicFrame>
          <p:nvGraphicFramePr>
            <p:cNvPr id="139270" name="Object 6"/>
            <p:cNvGraphicFramePr>
              <a:graphicFrameLocks noChangeAspect="1"/>
            </p:cNvGraphicFramePr>
            <p:nvPr/>
          </p:nvGraphicFramePr>
          <p:xfrm>
            <a:off x="960" y="1158"/>
            <a:ext cx="3312" cy="570"/>
          </p:xfrm>
          <a:graphic>
            <a:graphicData uri="http://schemas.openxmlformats.org/presentationml/2006/ole">
              <mc:AlternateContent xmlns:mc="http://schemas.openxmlformats.org/markup-compatibility/2006">
                <mc:Choice xmlns:v="urn:schemas-microsoft-com:vml" Requires="v">
                  <p:oleObj spid="_x0000_s139282" name="公式" r:id="rId7" imgW="2654300" imgH="457200" progId="Equation.3">
                    <p:embed/>
                  </p:oleObj>
                </mc:Choice>
                <mc:Fallback>
                  <p:oleObj name="公式" r:id="rId7" imgW="26543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1158"/>
                          <a:ext cx="3312" cy="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1" name="Rectangle 7"/>
            <p:cNvSpPr>
              <a:spLocks noChangeArrowheads="1"/>
            </p:cNvSpPr>
            <p:nvPr/>
          </p:nvSpPr>
          <p:spPr bwMode="auto">
            <a:xfrm>
              <a:off x="672" y="1296"/>
              <a:ext cx="465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a:t>
              </a:r>
              <a:endParaRPr kumimoji="1" lang="en-US" altLang="zh-CN" b="1">
                <a:solidFill>
                  <a:srgbClr val="008000"/>
                </a:solidFill>
                <a:latin typeface="楷体_GB2312" pitchFamily="49" charset="-122"/>
                <a:sym typeface="Wingdings" pitchFamily="2" charset="2"/>
              </a:endParaRPr>
            </a:p>
          </p:txBody>
        </p:sp>
      </p:grpSp>
      <p:sp>
        <p:nvSpPr>
          <p:cNvPr id="139272" name="AutoShape 8"/>
          <p:cNvSpPr>
            <a:spLocks noChangeArrowheads="1"/>
          </p:cNvSpPr>
          <p:nvPr/>
        </p:nvSpPr>
        <p:spPr bwMode="auto">
          <a:xfrm>
            <a:off x="3886200" y="2971800"/>
            <a:ext cx="5029200" cy="1219200"/>
          </a:xfrm>
          <a:prstGeom prst="wedgeRoundRectCallout">
            <a:avLst>
              <a:gd name="adj1" fmla="val -37218"/>
              <a:gd name="adj2" fmla="val -130079"/>
              <a:gd name="adj3" fmla="val 16667"/>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t>此公式是由</a:t>
            </a:r>
            <a:r>
              <a:rPr kumimoji="1" lang="en-US" altLang="zh-CN" b="1"/>
              <a:t>laspeyres</a:t>
            </a:r>
            <a:r>
              <a:rPr kumimoji="1" lang="zh-CN" altLang="en-US" b="1"/>
              <a:t>于</a:t>
            </a:r>
            <a:r>
              <a:rPr kumimoji="1" lang="en-US" altLang="zh-CN" b="1"/>
              <a:t>1871</a:t>
            </a:r>
            <a:r>
              <a:rPr kumimoji="1" lang="zh-CN" altLang="en-US" b="1"/>
              <a:t>年提出，在将近一个世纪的时间里</a:t>
            </a:r>
            <a:r>
              <a:rPr kumimoji="1" lang="en-US" altLang="zh-CN" b="1"/>
              <a:t>,</a:t>
            </a:r>
            <a:r>
              <a:rPr kumimoji="1" lang="zh-CN" altLang="en-US" b="1"/>
              <a:t>被广泛用于计算物价指数</a:t>
            </a:r>
          </a:p>
        </p:txBody>
      </p:sp>
      <p:grpSp>
        <p:nvGrpSpPr>
          <p:cNvPr id="139273" name="Group 9"/>
          <p:cNvGrpSpPr>
            <a:grpSpLocks/>
          </p:cNvGrpSpPr>
          <p:nvPr/>
        </p:nvGrpSpPr>
        <p:grpSpPr bwMode="auto">
          <a:xfrm>
            <a:off x="1447800" y="2365375"/>
            <a:ext cx="6781800" cy="2282825"/>
            <a:chOff x="912" y="1440"/>
            <a:chExt cx="4272" cy="1438"/>
          </a:xfrm>
        </p:grpSpPr>
        <p:sp>
          <p:nvSpPr>
            <p:cNvPr id="139274" name="Rectangle 10"/>
            <p:cNvSpPr>
              <a:spLocks noChangeArrowheads="1"/>
            </p:cNvSpPr>
            <p:nvPr/>
          </p:nvSpPr>
          <p:spPr bwMode="auto">
            <a:xfrm>
              <a:off x="912" y="1440"/>
              <a:ext cx="4128"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可以用构造法证明上式公理（</a:t>
              </a:r>
              <a:r>
                <a:rPr kumimoji="1" lang="en-US" altLang="zh-CN" b="1"/>
                <a:t>7)</a:t>
              </a:r>
              <a:r>
                <a:rPr kumimoji="1" lang="zh-CN" altLang="en-US" b="1"/>
                <a:t>不成立</a:t>
              </a:r>
            </a:p>
            <a:p>
              <a:endParaRPr kumimoji="1" lang="zh-CN" altLang="en-US" b="1"/>
            </a:p>
            <a:p>
              <a:r>
                <a:rPr kumimoji="1" lang="zh-CN" altLang="en-US" b="1"/>
                <a:t>                                                        </a:t>
              </a:r>
              <a:r>
                <a:rPr kumimoji="1" lang="en-US" altLang="zh-CN" b="1"/>
                <a:t>,</a:t>
              </a:r>
              <a:r>
                <a:rPr kumimoji="1" lang="zh-CN" altLang="en-US" b="1"/>
                <a:t>即</a:t>
              </a:r>
            </a:p>
            <a:p>
              <a:endParaRPr kumimoji="1" lang="zh-CN" altLang="en-US" b="1"/>
            </a:p>
            <a:p>
              <a:r>
                <a:rPr kumimoji="1" lang="zh-CN" altLang="en-US" b="1"/>
                <a:t>不一定成立。</a:t>
              </a:r>
            </a:p>
            <a:p>
              <a:r>
                <a:rPr kumimoji="1" lang="zh-CN" altLang="en-US" b="1"/>
                <a:t> </a:t>
              </a:r>
            </a:p>
          </p:txBody>
        </p:sp>
        <p:graphicFrame>
          <p:nvGraphicFramePr>
            <p:cNvPr id="139275" name="Object 11"/>
            <p:cNvGraphicFramePr>
              <a:graphicFrameLocks noChangeAspect="1"/>
            </p:cNvGraphicFramePr>
            <p:nvPr/>
          </p:nvGraphicFramePr>
          <p:xfrm>
            <a:off x="1008" y="1731"/>
            <a:ext cx="2640" cy="621"/>
          </p:xfrm>
          <a:graphic>
            <a:graphicData uri="http://schemas.openxmlformats.org/presentationml/2006/ole">
              <mc:AlternateContent xmlns:mc="http://schemas.openxmlformats.org/markup-compatibility/2006">
                <mc:Choice xmlns:v="urn:schemas-microsoft-com:vml" Requires="v">
                  <p:oleObj spid="_x0000_s139283" name="公式" r:id="rId9" imgW="1943100" imgH="457200" progId="Equation.3">
                    <p:embed/>
                  </p:oleObj>
                </mc:Choice>
                <mc:Fallback>
                  <p:oleObj name="公式" r:id="rId9" imgW="1943100" imgH="457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1731"/>
                          <a:ext cx="2640" cy="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6" name="Object 12"/>
            <p:cNvGraphicFramePr>
              <a:graphicFrameLocks noChangeAspect="1"/>
            </p:cNvGraphicFramePr>
            <p:nvPr/>
          </p:nvGraphicFramePr>
          <p:xfrm>
            <a:off x="3888" y="1680"/>
            <a:ext cx="1296" cy="657"/>
          </p:xfrm>
          <a:graphic>
            <a:graphicData uri="http://schemas.openxmlformats.org/presentationml/2006/ole">
              <mc:AlternateContent xmlns:mc="http://schemas.openxmlformats.org/markup-compatibility/2006">
                <mc:Choice xmlns:v="urn:schemas-microsoft-com:vml" Requires="v">
                  <p:oleObj spid="_x0000_s139284" name="公式" r:id="rId11" imgW="876240" imgH="444240" progId="Equation.3">
                    <p:embed/>
                  </p:oleObj>
                </mc:Choice>
                <mc:Fallback>
                  <p:oleObj name="公式" r:id="rId11" imgW="876240" imgH="4442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8" y="1680"/>
                          <a:ext cx="1296" cy="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9277" name="Group 13"/>
          <p:cNvGrpSpPr>
            <a:grpSpLocks/>
          </p:cNvGrpSpPr>
          <p:nvPr/>
        </p:nvGrpSpPr>
        <p:grpSpPr bwMode="auto">
          <a:xfrm>
            <a:off x="1143000" y="4398963"/>
            <a:ext cx="3429000" cy="920750"/>
            <a:chOff x="720" y="2771"/>
            <a:chExt cx="2160" cy="580"/>
          </a:xfrm>
        </p:grpSpPr>
        <p:graphicFrame>
          <p:nvGraphicFramePr>
            <p:cNvPr id="139278" name="Object 14"/>
            <p:cNvGraphicFramePr>
              <a:graphicFrameLocks noChangeAspect="1"/>
            </p:cNvGraphicFramePr>
            <p:nvPr/>
          </p:nvGraphicFramePr>
          <p:xfrm>
            <a:off x="1008" y="2771"/>
            <a:ext cx="1872" cy="580"/>
          </p:xfrm>
          <a:graphic>
            <a:graphicData uri="http://schemas.openxmlformats.org/presentationml/2006/ole">
              <mc:AlternateContent xmlns:mc="http://schemas.openxmlformats.org/markup-compatibility/2006">
                <mc:Choice xmlns:v="urn:schemas-microsoft-com:vml" Requires="v">
                  <p:oleObj spid="_x0000_s139285" name="公式" r:id="rId13" imgW="1346040" imgH="419040" progId="Equation.3">
                    <p:embed/>
                  </p:oleObj>
                </mc:Choice>
                <mc:Fallback>
                  <p:oleObj name="公式" r:id="rId13" imgW="1346040" imgH="4190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 y="2771"/>
                          <a:ext cx="1872" cy="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9" name="Rectangle 15"/>
            <p:cNvSpPr>
              <a:spLocks noChangeArrowheads="1"/>
            </p:cNvSpPr>
            <p:nvPr/>
          </p:nvSpPr>
          <p:spPr bwMode="auto">
            <a:xfrm>
              <a:off x="720" y="2858"/>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chemeClr val="accent2"/>
                  </a:solidFill>
                  <a:latin typeface="楷体_GB2312" pitchFamily="49" charset="-122"/>
                  <a:sym typeface="Wingdings" pitchFamily="2" charset="2"/>
                </a:rPr>
                <a:t></a:t>
              </a:r>
            </a:p>
          </p:txBody>
        </p:sp>
      </p:grpSp>
      <p:sp>
        <p:nvSpPr>
          <p:cNvPr id="139280" name="AutoShape 16"/>
          <p:cNvSpPr>
            <a:spLocks noChangeArrowheads="1"/>
          </p:cNvSpPr>
          <p:nvPr/>
        </p:nvSpPr>
        <p:spPr bwMode="auto">
          <a:xfrm>
            <a:off x="3962400" y="5638800"/>
            <a:ext cx="5029200" cy="1143000"/>
          </a:xfrm>
          <a:prstGeom prst="wedgeRoundRectCallout">
            <a:avLst>
              <a:gd name="adj1" fmla="val -44065"/>
              <a:gd name="adj2" fmla="val -118472"/>
              <a:gd name="adj3" fmla="val 16667"/>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t>此式是</a:t>
            </a:r>
            <a:r>
              <a:rPr kumimoji="1" lang="en-US" altLang="zh-CN" b="1"/>
              <a:t>Paasche</a:t>
            </a:r>
            <a:r>
              <a:rPr kumimoji="1" lang="zh-CN" altLang="en-US" b="1"/>
              <a:t>在</a:t>
            </a:r>
            <a:r>
              <a:rPr kumimoji="1" lang="en-US" altLang="zh-CN" b="1"/>
              <a:t>1874</a:t>
            </a:r>
            <a:r>
              <a:rPr kumimoji="1" lang="zh-CN" altLang="en-US" b="1"/>
              <a:t>年提出的，与①不同的是计算时采用了现在的权系数。 </a:t>
            </a:r>
          </a:p>
        </p:txBody>
      </p:sp>
      <p:sp>
        <p:nvSpPr>
          <p:cNvPr id="139281" name="Rectangle 17"/>
          <p:cNvSpPr>
            <a:spLocks noChangeArrowheads="1"/>
          </p:cNvSpPr>
          <p:nvPr/>
        </p:nvSpPr>
        <p:spPr bwMode="auto">
          <a:xfrm>
            <a:off x="1447800" y="54102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容易直接看出公理（</a:t>
            </a:r>
            <a:r>
              <a:rPr kumimoji="1" lang="en-US" altLang="zh-CN" b="1"/>
              <a:t>2</a:t>
            </a:r>
            <a:r>
              <a:rPr kumimoji="1" lang="zh-CN" altLang="en-US" b="1"/>
              <a:t>）不成立。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9269"/>
                                        </p:tgtEl>
                                        <p:attrNameLst>
                                          <p:attrName>style.visibility</p:attrName>
                                        </p:attrNameLst>
                                      </p:cBhvr>
                                      <p:to>
                                        <p:strVal val="visible"/>
                                      </p:to>
                                    </p:set>
                                    <p:anim calcmode="lin" valueType="num">
                                      <p:cBhvr additive="base">
                                        <p:cTn id="7" dur="500" fill="hold"/>
                                        <p:tgtEl>
                                          <p:spTgt spid="139269"/>
                                        </p:tgtEl>
                                        <p:attrNameLst>
                                          <p:attrName>ppt_x</p:attrName>
                                        </p:attrNameLst>
                                      </p:cBhvr>
                                      <p:tavLst>
                                        <p:tav tm="0">
                                          <p:val>
                                            <p:strVal val="0-#ppt_w/2"/>
                                          </p:val>
                                        </p:tav>
                                        <p:tav tm="100000">
                                          <p:val>
                                            <p:strVal val="#ppt_x"/>
                                          </p:val>
                                        </p:tav>
                                      </p:tavLst>
                                    </p:anim>
                                    <p:anim calcmode="lin" valueType="num">
                                      <p:cBhvr additive="base">
                                        <p:cTn id="8" dur="500" fill="hold"/>
                                        <p:tgtEl>
                                          <p:spTgt spid="1392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9272"/>
                                        </p:tgtEl>
                                        <p:attrNameLst>
                                          <p:attrName>style.visibility</p:attrName>
                                        </p:attrNameLst>
                                      </p:cBhvr>
                                      <p:to>
                                        <p:strVal val="visible"/>
                                      </p:to>
                                    </p:set>
                                  </p:childTnLst>
                                  <p:subTnLst>
                                    <p:set>
                                      <p:cBhvr override="childStyle">
                                        <p:cTn dur="1" fill="hold" display="0" masterRel="nextClick" afterEffect="1"/>
                                        <p:tgtEl>
                                          <p:spTgt spid="139272"/>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9273"/>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5" name="ricochet.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39277"/>
                                        </p:tgtEl>
                                        <p:attrNameLst>
                                          <p:attrName>style.visibility</p:attrName>
                                        </p:attrNameLst>
                                      </p:cBhvr>
                                      <p:to>
                                        <p:strVal val="visible"/>
                                      </p:to>
                                    </p:set>
                                    <p:anim calcmode="lin" valueType="num">
                                      <p:cBhvr additive="base">
                                        <p:cTn id="21" dur="500" fill="hold"/>
                                        <p:tgtEl>
                                          <p:spTgt spid="139277"/>
                                        </p:tgtEl>
                                        <p:attrNameLst>
                                          <p:attrName>ppt_x</p:attrName>
                                        </p:attrNameLst>
                                      </p:cBhvr>
                                      <p:tavLst>
                                        <p:tav tm="0">
                                          <p:val>
                                            <p:strVal val="0-#ppt_w/2"/>
                                          </p:val>
                                        </p:tav>
                                        <p:tav tm="100000">
                                          <p:val>
                                            <p:strVal val="#ppt_x"/>
                                          </p:val>
                                        </p:tav>
                                      </p:tavLst>
                                    </p:anim>
                                    <p:anim calcmode="lin" valueType="num">
                                      <p:cBhvr additive="base">
                                        <p:cTn id="22" dur="500" fill="hold"/>
                                        <p:tgtEl>
                                          <p:spTgt spid="1392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9280"/>
                                        </p:tgtEl>
                                        <p:attrNameLst>
                                          <p:attrName>style.visibility</p:attrName>
                                        </p:attrNameLst>
                                      </p:cBhvr>
                                      <p:to>
                                        <p:strVal val="visible"/>
                                      </p:to>
                                    </p:set>
                                  </p:childTnLst>
                                  <p:subTnLst>
                                    <p:set>
                                      <p:cBhvr override="childStyle">
                                        <p:cTn dur="1" fill="hold" display="0" masterRel="nextClick" afterEffect="1"/>
                                        <p:tgtEl>
                                          <p:spTgt spid="139280"/>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9281"/>
                                        </p:tgtEl>
                                        <p:attrNameLst>
                                          <p:attrName>style.visibility</p:attrName>
                                        </p:attrNameLst>
                                      </p:cBhvr>
                                      <p:to>
                                        <p:strVal val="visible"/>
                                      </p:to>
                                    </p:set>
                                    <p:anim calcmode="lin" valueType="num">
                                      <p:cBhvr additive="base">
                                        <p:cTn id="31" dur="500" fill="hold"/>
                                        <p:tgtEl>
                                          <p:spTgt spid="139281"/>
                                        </p:tgtEl>
                                        <p:attrNameLst>
                                          <p:attrName>ppt_x</p:attrName>
                                        </p:attrNameLst>
                                      </p:cBhvr>
                                      <p:tavLst>
                                        <p:tav tm="0">
                                          <p:val>
                                            <p:strVal val="0-#ppt_w/2"/>
                                          </p:val>
                                        </p:tav>
                                        <p:tav tm="100000">
                                          <p:val>
                                            <p:strVal val="#ppt_x"/>
                                          </p:val>
                                        </p:tav>
                                      </p:tavLst>
                                    </p:anim>
                                    <p:anim calcmode="lin" valueType="num">
                                      <p:cBhvr additive="base">
                                        <p:cTn id="32" dur="500" fill="hold"/>
                                        <p:tgtEl>
                                          <p:spTgt spid="1392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nimBg="1" autoUpdateAnimBg="0"/>
      <p:bldP spid="139280" grpId="0" animBg="1" autoUpdateAnimBg="0"/>
      <p:bldP spid="13928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Group 2"/>
          <p:cNvGrpSpPr>
            <a:grpSpLocks/>
          </p:cNvGrpSpPr>
          <p:nvPr/>
        </p:nvGrpSpPr>
        <p:grpSpPr bwMode="auto">
          <a:xfrm>
            <a:off x="1143000" y="125413"/>
            <a:ext cx="7315200" cy="1627187"/>
            <a:chOff x="720" y="151"/>
            <a:chExt cx="4608" cy="1025"/>
          </a:xfrm>
        </p:grpSpPr>
        <p:sp>
          <p:nvSpPr>
            <p:cNvPr id="140291" name="Rectangle 3"/>
            <p:cNvSpPr>
              <a:spLocks noChangeArrowheads="1"/>
            </p:cNvSpPr>
            <p:nvPr/>
          </p:nvSpPr>
          <p:spPr bwMode="auto">
            <a:xfrm>
              <a:off x="720" y="355"/>
              <a:ext cx="46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accent2"/>
                  </a:solidFill>
                  <a:latin typeface="楷体_GB2312" pitchFamily="49" charset="-122"/>
                  <a:sym typeface="Wingdings" pitchFamily="2" charset="2"/>
                </a:rPr>
                <a:t> </a:t>
              </a:r>
            </a:p>
            <a:p>
              <a:r>
                <a:rPr kumimoji="1" lang="en-US" altLang="zh-CN" b="1">
                  <a:solidFill>
                    <a:schemeClr val="accent2"/>
                  </a:solidFill>
                  <a:latin typeface="楷体_GB2312" pitchFamily="49" charset="-122"/>
                  <a:sym typeface="Wingdings" pitchFamily="2" charset="2"/>
                </a:rPr>
                <a:t>      </a:t>
              </a:r>
              <a:r>
                <a:rPr kumimoji="1" lang="en-US" altLang="zh-CN" b="1">
                  <a:solidFill>
                    <a:schemeClr val="accent2"/>
                  </a:solidFill>
                  <a:sym typeface="Wingdings" pitchFamily="2" charset="2"/>
                </a:rPr>
                <a:t>                      </a:t>
              </a:r>
              <a:r>
                <a:rPr kumimoji="1" lang="en-US" altLang="zh-CN" b="1">
                  <a:sym typeface="Wingdings" pitchFamily="2" charset="2"/>
                </a:rPr>
                <a:t> </a:t>
              </a:r>
            </a:p>
            <a:p>
              <a:r>
                <a:rPr kumimoji="1" lang="en-US" altLang="zh-CN" b="1">
                  <a:sym typeface="Wingdings" pitchFamily="2" charset="2"/>
                </a:rPr>
                <a:t>                            </a:t>
              </a:r>
              <a:r>
                <a:rPr kumimoji="1" lang="zh-CN" altLang="en-US" b="1">
                  <a:sym typeface="Wingdings" pitchFamily="2" charset="2"/>
                </a:rPr>
                <a:t>其中</a:t>
              </a:r>
              <a:r>
                <a:rPr kumimoji="1" lang="en-US" altLang="zh-CN" b="1">
                  <a:sym typeface="Wingdings" pitchFamily="2" charset="2"/>
                </a:rPr>
                <a:t>a</a:t>
              </a:r>
              <a:r>
                <a:rPr kumimoji="1" lang="en-US" altLang="zh-CN" b="1" baseline="-30000">
                  <a:sym typeface="Wingdings" pitchFamily="2" charset="2"/>
                </a:rPr>
                <a:t>i</a:t>
              </a:r>
              <a:r>
                <a:rPr kumimoji="1" lang="en-US" altLang="zh-CN" b="1">
                  <a:sym typeface="Wingdings" pitchFamily="2" charset="2"/>
                </a:rPr>
                <a:t>&gt;0</a:t>
              </a:r>
              <a:r>
                <a:rPr kumimoji="1" lang="zh-CN" altLang="en-US" b="1">
                  <a:sym typeface="Wingdings" pitchFamily="2" charset="2"/>
                </a:rPr>
                <a:t>，且</a:t>
              </a:r>
              <a:endParaRPr kumimoji="1" lang="zh-CN" altLang="en-US" b="1">
                <a:latin typeface="楷体_GB2312" pitchFamily="49" charset="-122"/>
                <a:sym typeface="Wingdings" pitchFamily="2" charset="2"/>
              </a:endParaRPr>
            </a:p>
          </p:txBody>
        </p:sp>
        <p:graphicFrame>
          <p:nvGraphicFramePr>
            <p:cNvPr id="140292" name="Object 4"/>
            <p:cNvGraphicFramePr>
              <a:graphicFrameLocks noChangeAspect="1"/>
            </p:cNvGraphicFramePr>
            <p:nvPr/>
          </p:nvGraphicFramePr>
          <p:xfrm>
            <a:off x="1008" y="151"/>
            <a:ext cx="2352" cy="713"/>
          </p:xfrm>
          <a:graphic>
            <a:graphicData uri="http://schemas.openxmlformats.org/presentationml/2006/ole">
              <mc:AlternateContent xmlns:mc="http://schemas.openxmlformats.org/markup-compatibility/2006">
                <mc:Choice xmlns:v="urn:schemas-microsoft-com:vml" Requires="v">
                  <p:oleObj spid="_x0000_s140303" name="公式" r:id="rId6" imgW="1727200" imgH="520700" progId="Equation.3">
                    <p:embed/>
                  </p:oleObj>
                </mc:Choice>
                <mc:Fallback>
                  <p:oleObj name="公式" r:id="rId6" imgW="1727200" imgH="5207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151"/>
                          <a:ext cx="2352" cy="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3" name="Object 5"/>
            <p:cNvGraphicFramePr>
              <a:graphicFrameLocks noChangeAspect="1"/>
            </p:cNvGraphicFramePr>
            <p:nvPr/>
          </p:nvGraphicFramePr>
          <p:xfrm>
            <a:off x="3456" y="672"/>
            <a:ext cx="672" cy="504"/>
          </p:xfrm>
          <a:graphic>
            <a:graphicData uri="http://schemas.openxmlformats.org/presentationml/2006/ole">
              <mc:AlternateContent xmlns:mc="http://schemas.openxmlformats.org/markup-compatibility/2006">
                <mc:Choice xmlns:v="urn:schemas-microsoft-com:vml" Requires="v">
                  <p:oleObj spid="_x0000_s140304" name="公式" r:id="rId8" imgW="571252" imgH="431613" progId="Equation.3">
                    <p:embed/>
                  </p:oleObj>
                </mc:Choice>
                <mc:Fallback>
                  <p:oleObj name="公式" r:id="rId8" imgW="571252" imgH="431613"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672"/>
                          <a:ext cx="672" cy="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294" name="AutoShape 6"/>
          <p:cNvSpPr>
            <a:spLocks noChangeArrowheads="1"/>
          </p:cNvSpPr>
          <p:nvPr/>
        </p:nvSpPr>
        <p:spPr bwMode="auto">
          <a:xfrm>
            <a:off x="3810000" y="2286000"/>
            <a:ext cx="5029200" cy="1143000"/>
          </a:xfrm>
          <a:prstGeom prst="wedgeRoundRectCallout">
            <a:avLst>
              <a:gd name="adj1" fmla="val -7417"/>
              <a:gd name="adj2" fmla="val -116944"/>
              <a:gd name="adj3" fmla="val 16667"/>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t>此式是平均方式（</a:t>
            </a:r>
            <a:r>
              <a:rPr kumimoji="1" lang="en-US" altLang="zh-CN" b="1"/>
              <a:t>4</a:t>
            </a:r>
            <a:r>
              <a:rPr kumimoji="1" lang="zh-CN" altLang="en-US" b="1"/>
              <a:t>）的一种自然推广。</a:t>
            </a:r>
            <a:r>
              <a:rPr kumimoji="1" lang="en-US" altLang="zh-CN" b="1"/>
              <a:t>a</a:t>
            </a:r>
            <a:r>
              <a:rPr kumimoji="1" lang="en-US" altLang="zh-CN" b="1" baseline="-30000"/>
              <a:t>i</a:t>
            </a:r>
            <a:r>
              <a:rPr kumimoji="1" lang="zh-CN" altLang="en-US" b="1"/>
              <a:t>的取法和</a:t>
            </a:r>
            <a:r>
              <a:rPr kumimoji="1" lang="en-US" altLang="zh-CN" b="1"/>
              <a:t>q</a:t>
            </a:r>
            <a:r>
              <a:rPr kumimoji="1" lang="en-US" altLang="zh-CN" b="1" baseline="30000"/>
              <a:t>0</a:t>
            </a:r>
            <a:r>
              <a:rPr kumimoji="1" lang="zh-CN" altLang="en-US" b="1"/>
              <a:t>、</a:t>
            </a:r>
            <a:r>
              <a:rPr kumimoji="1" lang="en-US" altLang="zh-CN" b="1"/>
              <a:t>q</a:t>
            </a:r>
            <a:r>
              <a:rPr kumimoji="1" lang="zh-CN" altLang="en-US" b="1"/>
              <a:t>有关，实质上是权系数的一种变形 。</a:t>
            </a:r>
          </a:p>
        </p:txBody>
      </p:sp>
      <p:grpSp>
        <p:nvGrpSpPr>
          <p:cNvPr id="140295" name="Group 7"/>
          <p:cNvGrpSpPr>
            <a:grpSpLocks/>
          </p:cNvGrpSpPr>
          <p:nvPr/>
        </p:nvGrpSpPr>
        <p:grpSpPr bwMode="auto">
          <a:xfrm>
            <a:off x="1066800" y="1768475"/>
            <a:ext cx="6934200" cy="1203325"/>
            <a:chOff x="144" y="3216"/>
            <a:chExt cx="4368" cy="758"/>
          </a:xfrm>
        </p:grpSpPr>
        <p:sp>
          <p:nvSpPr>
            <p:cNvPr id="140296" name="Rectangle 8"/>
            <p:cNvSpPr>
              <a:spLocks noChangeArrowheads="1"/>
            </p:cNvSpPr>
            <p:nvPr/>
          </p:nvSpPr>
          <p:spPr bwMode="auto">
            <a:xfrm>
              <a:off x="144" y="3216"/>
              <a:ext cx="43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该式也不能同时满足公理（</a:t>
              </a:r>
              <a:r>
                <a:rPr kumimoji="1" lang="en-US" altLang="zh-CN" b="1"/>
                <a:t>1</a:t>
              </a:r>
              <a:r>
                <a:rPr kumimoji="1" lang="zh-CN" altLang="en-US" b="1"/>
                <a:t>）</a:t>
              </a:r>
              <a:r>
                <a:rPr kumimoji="1" lang="en-US" altLang="zh-CN" b="1"/>
                <a:t>—</a:t>
              </a:r>
              <a:r>
                <a:rPr kumimoji="1" lang="zh-CN" altLang="en-US" b="1"/>
                <a:t>（</a:t>
              </a:r>
              <a:r>
                <a:rPr kumimoji="1" lang="en-US" altLang="zh-CN" b="1"/>
                <a:t>8</a:t>
              </a:r>
              <a:r>
                <a:rPr kumimoji="1" lang="zh-CN" altLang="en-US" b="1"/>
                <a:t>）。</a:t>
              </a:r>
            </a:p>
            <a:p>
              <a:r>
                <a:rPr kumimoji="1" lang="zh-CN" altLang="en-US" b="1"/>
                <a:t>令某              ，则</a:t>
              </a:r>
              <a:r>
                <a:rPr kumimoji="1" lang="en-US" altLang="zh-CN" b="1"/>
                <a:t>I→0</a:t>
              </a:r>
              <a:r>
                <a:rPr kumimoji="1" lang="zh-CN" altLang="en-US" b="1"/>
                <a:t>，而</a:t>
              </a:r>
            </a:p>
            <a:p>
              <a:r>
                <a:rPr kumimoji="1" lang="zh-CN" altLang="en-US" b="1"/>
                <a:t>若令某                ，则又有 </a:t>
              </a:r>
            </a:p>
          </p:txBody>
        </p:sp>
        <p:graphicFrame>
          <p:nvGraphicFramePr>
            <p:cNvPr id="140297" name="Object 9"/>
            <p:cNvGraphicFramePr>
              <a:graphicFrameLocks noChangeAspect="1"/>
            </p:cNvGraphicFramePr>
            <p:nvPr/>
          </p:nvGraphicFramePr>
          <p:xfrm>
            <a:off x="576" y="3408"/>
            <a:ext cx="720" cy="332"/>
          </p:xfrm>
          <a:graphic>
            <a:graphicData uri="http://schemas.openxmlformats.org/presentationml/2006/ole">
              <mc:AlternateContent xmlns:mc="http://schemas.openxmlformats.org/markup-compatibility/2006">
                <mc:Choice xmlns:v="urn:schemas-microsoft-com:vml" Requires="v">
                  <p:oleObj spid="_x0000_s140305" name="公式" r:id="rId10" imgW="495085" imgH="228501" progId="Equation.3">
                    <p:embed/>
                  </p:oleObj>
                </mc:Choice>
                <mc:Fallback>
                  <p:oleObj name="公式" r:id="rId10" imgW="495085" imgH="228501"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3408"/>
                          <a:ext cx="720"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8" name="Object 10"/>
            <p:cNvGraphicFramePr>
              <a:graphicFrameLocks noChangeAspect="1"/>
            </p:cNvGraphicFramePr>
            <p:nvPr/>
          </p:nvGraphicFramePr>
          <p:xfrm>
            <a:off x="2400" y="3456"/>
            <a:ext cx="576" cy="319"/>
          </p:xfrm>
          <a:graphic>
            <a:graphicData uri="http://schemas.openxmlformats.org/presentationml/2006/ole">
              <mc:AlternateContent xmlns:mc="http://schemas.openxmlformats.org/markup-compatibility/2006">
                <mc:Choice xmlns:v="urn:schemas-microsoft-com:vml" Requires="v">
                  <p:oleObj spid="_x0000_s140306" name="公式" r:id="rId12" imgW="431613" imgH="215806" progId="Equation.3">
                    <p:embed/>
                  </p:oleObj>
                </mc:Choice>
                <mc:Fallback>
                  <p:oleObj name="公式" r:id="rId12" imgW="431613" imgH="21580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0" y="3456"/>
                          <a:ext cx="576"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9" name="Object 11"/>
            <p:cNvGraphicFramePr>
              <a:graphicFrameLocks noChangeAspect="1"/>
            </p:cNvGraphicFramePr>
            <p:nvPr/>
          </p:nvGraphicFramePr>
          <p:xfrm>
            <a:off x="803" y="3648"/>
            <a:ext cx="685" cy="326"/>
          </p:xfrm>
          <a:graphic>
            <a:graphicData uri="http://schemas.openxmlformats.org/presentationml/2006/ole">
              <mc:AlternateContent xmlns:mc="http://schemas.openxmlformats.org/markup-compatibility/2006">
                <mc:Choice xmlns:v="urn:schemas-microsoft-com:vml" Requires="v">
                  <p:oleObj spid="_x0000_s140307" name="公式" r:id="rId14" imgW="495000" imgH="241200" progId="Equation.3">
                    <p:embed/>
                  </p:oleObj>
                </mc:Choice>
                <mc:Fallback>
                  <p:oleObj name="公式" r:id="rId14" imgW="495000" imgH="2412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3" y="3648"/>
                          <a:ext cx="68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300" name="Object 12"/>
            <p:cNvGraphicFramePr>
              <a:graphicFrameLocks noChangeAspect="1"/>
            </p:cNvGraphicFramePr>
            <p:nvPr/>
          </p:nvGraphicFramePr>
          <p:xfrm>
            <a:off x="2304" y="3696"/>
            <a:ext cx="720" cy="240"/>
          </p:xfrm>
          <a:graphic>
            <a:graphicData uri="http://schemas.openxmlformats.org/presentationml/2006/ole">
              <mc:AlternateContent xmlns:mc="http://schemas.openxmlformats.org/markup-compatibility/2006">
                <mc:Choice xmlns:v="urn:schemas-microsoft-com:vml" Requires="v">
                  <p:oleObj spid="_x0000_s140308" name="公式" r:id="rId16" imgW="545626" imgH="177646" progId="Equation.3">
                    <p:embed/>
                  </p:oleObj>
                </mc:Choice>
                <mc:Fallback>
                  <p:oleObj name="公式" r:id="rId16" imgW="545626" imgH="177646"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4" y="3696"/>
                          <a:ext cx="72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40301" name="Picture 13" descr="PE01511_"/>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 y="4495800"/>
            <a:ext cx="1112838" cy="1905000"/>
          </a:xfrm>
          <a:prstGeom prst="rect">
            <a:avLst/>
          </a:prstGeom>
          <a:noFill/>
          <a:extLst>
            <a:ext uri="{909E8E84-426E-40DD-AFC4-6F175D3DCCD1}">
              <a14:hiddenFill xmlns:a14="http://schemas.microsoft.com/office/drawing/2010/main">
                <a:solidFill>
                  <a:srgbClr val="FFFFFF"/>
                </a:solidFill>
              </a14:hiddenFill>
            </a:ext>
          </a:extLst>
        </p:spPr>
      </p:pic>
      <p:sp>
        <p:nvSpPr>
          <p:cNvPr id="140302" name="AutoShape 14"/>
          <p:cNvSpPr>
            <a:spLocks noChangeArrowheads="1"/>
          </p:cNvSpPr>
          <p:nvPr/>
        </p:nvSpPr>
        <p:spPr bwMode="auto">
          <a:xfrm>
            <a:off x="1143000" y="2971800"/>
            <a:ext cx="5943600" cy="1447800"/>
          </a:xfrm>
          <a:prstGeom prst="cloudCallout">
            <a:avLst>
              <a:gd name="adj1" fmla="val -46394"/>
              <a:gd name="adj2" fmla="val 6995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宋体" pitchFamily="2" charset="-122"/>
              </a:rPr>
              <a:t>所有较自然地导出的平衡公式均不能满足公理系统，是否该公理系统有矛盾？</a:t>
            </a:r>
            <a:endParaRPr kumimoji="1" lang="zh-CN" altLang="en-US" b="1"/>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4"/>
                                        </p:tgtEl>
                                        <p:attrNameLst>
                                          <p:attrName>style.visibility</p:attrName>
                                        </p:attrNameLst>
                                      </p:cBhvr>
                                      <p:to>
                                        <p:strVal val="visible"/>
                                      </p:to>
                                    </p:set>
                                  </p:childTnLst>
                                  <p:subTnLst>
                                    <p:set>
                                      <p:cBhvr override="childStyle">
                                        <p:cTn dur="1" fill="hold" display="0" masterRel="nextClick" afterEffect="1"/>
                                        <p:tgtEl>
                                          <p:spTgt spid="14029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0295"/>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ricochet.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0301"/>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40302"/>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nimBg="1" autoUpdateAnimBg="0"/>
      <p:bldP spid="14030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904" name="Group 88"/>
          <p:cNvGrpSpPr>
            <a:grpSpLocks/>
          </p:cNvGrpSpPr>
          <p:nvPr/>
        </p:nvGrpSpPr>
        <p:grpSpPr bwMode="auto">
          <a:xfrm>
            <a:off x="152400" y="427038"/>
            <a:ext cx="8991600" cy="1477962"/>
            <a:chOff x="96" y="288"/>
            <a:chExt cx="5664" cy="931"/>
          </a:xfrm>
        </p:grpSpPr>
        <p:sp>
          <p:nvSpPr>
            <p:cNvPr id="34902" name="Text Box 86"/>
            <p:cNvSpPr txBox="1">
              <a:spLocks noChangeArrowheads="1"/>
            </p:cNvSpPr>
            <p:nvPr/>
          </p:nvSpPr>
          <p:spPr bwMode="auto">
            <a:xfrm>
              <a:off x="591" y="432"/>
              <a:ext cx="5169"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例</a:t>
              </a:r>
              <a:r>
                <a:rPr lang="en-US" altLang="zh-CN" sz="2800" b="1">
                  <a:solidFill>
                    <a:srgbClr val="008000"/>
                  </a:solidFill>
                </a:rPr>
                <a:t>4</a:t>
              </a:r>
              <a:r>
                <a:rPr lang="en-US" altLang="zh-CN" b="1"/>
                <a:t>    </a:t>
              </a:r>
              <a:r>
                <a:rPr lang="zh-CN" altLang="en-US" b="1"/>
                <a:t>拟用</a:t>
              </a:r>
              <a:r>
                <a:rPr lang="en-US" altLang="zh-CN" b="1"/>
                <a:t>40</a:t>
              </a:r>
              <a:r>
                <a:rPr lang="zh-CN" altLang="en-US" b="1"/>
                <a:t>块方形瓷砖铺设如下图所示的地面，但商店只有长方形瓷砖，其大小为方形的两块。问购买</a:t>
              </a:r>
              <a:r>
                <a:rPr lang="en-US" altLang="zh-CN" b="1"/>
                <a:t>20</a:t>
              </a:r>
              <a:r>
                <a:rPr lang="zh-CN" altLang="en-US" b="1"/>
                <a:t>块长方形瓷砖后，是否可能不裁开而直接铺好地面？ </a:t>
              </a:r>
            </a:p>
          </p:txBody>
        </p:sp>
        <p:pic>
          <p:nvPicPr>
            <p:cNvPr id="34903" name="Picture 87"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 y="288"/>
              <a:ext cx="549" cy="912"/>
            </a:xfrm>
            <a:prstGeom prst="rect">
              <a:avLst/>
            </a:prstGeom>
            <a:noFill/>
            <a:extLst>
              <a:ext uri="{909E8E84-426E-40DD-AFC4-6F175D3DCCD1}">
                <a14:hiddenFill xmlns:a14="http://schemas.microsoft.com/office/drawing/2010/main">
                  <a:solidFill>
                    <a:srgbClr val="FFFFFF"/>
                  </a:solidFill>
                </a14:hiddenFill>
              </a:ext>
            </a:extLst>
          </p:spPr>
        </p:pic>
      </p:grpSp>
      <p:sp>
        <p:nvSpPr>
          <p:cNvPr id="34999" name="Rectangle 183"/>
          <p:cNvSpPr>
            <a:spLocks noChangeArrowheads="1"/>
          </p:cNvSpPr>
          <p:nvPr/>
        </p:nvSpPr>
        <p:spPr bwMode="auto">
          <a:xfrm>
            <a:off x="990600" y="19812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8000"/>
                </a:solidFill>
              </a:rPr>
              <a:t>解 </a:t>
            </a:r>
            <a:r>
              <a:rPr kumimoji="1" lang="zh-CN" altLang="en-US" sz="2800" b="1"/>
              <a:t> </a:t>
            </a:r>
            <a:r>
              <a:rPr kumimoji="1" lang="zh-CN" altLang="en-US" b="1"/>
              <a:t>将图</a:t>
            </a:r>
            <a:r>
              <a:rPr kumimoji="1" lang="en-US" altLang="zh-CN" b="1"/>
              <a:t>11.4</a:t>
            </a:r>
            <a:r>
              <a:rPr kumimoji="1" lang="zh-CN" altLang="en-US" b="1"/>
              <a:t>中的</a:t>
            </a:r>
            <a:r>
              <a:rPr kumimoji="1" lang="en-US" altLang="zh-CN" b="1"/>
              <a:t>(a) (b)</a:t>
            </a:r>
            <a:r>
              <a:rPr kumimoji="1" lang="zh-CN" altLang="en-US" b="1"/>
              <a:t>黑白相间染色。</a:t>
            </a:r>
          </a:p>
        </p:txBody>
      </p:sp>
      <p:sp>
        <p:nvSpPr>
          <p:cNvPr id="35000" name="Rectangle 184"/>
          <p:cNvSpPr>
            <a:spLocks noChangeArrowheads="1"/>
          </p:cNvSpPr>
          <p:nvPr/>
        </p:nvSpPr>
        <p:spPr bwMode="auto">
          <a:xfrm>
            <a:off x="1524000" y="2425700"/>
            <a:ext cx="6553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t>显然，如长方形瓷砖不裁开，只能用来复盖相邻的两格，故复盖的两格必为一白一黑。</a:t>
            </a:r>
          </a:p>
          <a:p>
            <a:r>
              <a:rPr kumimoji="1" lang="zh-CN" altLang="en-US" b="1"/>
              <a:t>下图</a:t>
            </a:r>
            <a:r>
              <a:rPr kumimoji="1" lang="en-US" altLang="zh-CN" b="1"/>
              <a:t>(a)</a:t>
            </a:r>
            <a:r>
              <a:rPr kumimoji="1" lang="zh-CN" altLang="en-US" b="1"/>
              <a:t>中共有</a:t>
            </a:r>
            <a:r>
              <a:rPr kumimoji="1" lang="en-US" altLang="zh-CN" b="1"/>
              <a:t>21</a:t>
            </a:r>
            <a:r>
              <a:rPr kumimoji="1" lang="zh-CN" altLang="en-US" b="1"/>
              <a:t>个黑格和</a:t>
            </a:r>
            <a:r>
              <a:rPr kumimoji="1" lang="en-US" altLang="zh-CN" b="1"/>
              <a:t>19</a:t>
            </a:r>
            <a:r>
              <a:rPr kumimoji="1" lang="zh-CN" altLang="en-US" b="1"/>
              <a:t>个白格，故不可能直接铺好，下图</a:t>
            </a:r>
            <a:r>
              <a:rPr kumimoji="1" lang="en-US" altLang="zh-CN" b="1"/>
              <a:t>(b)</a:t>
            </a:r>
            <a:r>
              <a:rPr kumimoji="1" lang="zh-CN" altLang="en-US" b="1"/>
              <a:t>中黑白格各为</a:t>
            </a:r>
            <a:r>
              <a:rPr kumimoji="1" lang="en-US" altLang="zh-CN" b="1"/>
              <a:t>20</a:t>
            </a:r>
            <a:r>
              <a:rPr kumimoji="1" lang="zh-CN" altLang="en-US" b="1"/>
              <a:t>个，大家很容易找到直接铺设的方法。 </a:t>
            </a:r>
          </a:p>
        </p:txBody>
      </p:sp>
      <p:grpSp>
        <p:nvGrpSpPr>
          <p:cNvPr id="35087" name="Group 271"/>
          <p:cNvGrpSpPr>
            <a:grpSpLocks/>
          </p:cNvGrpSpPr>
          <p:nvPr/>
        </p:nvGrpSpPr>
        <p:grpSpPr bwMode="auto">
          <a:xfrm>
            <a:off x="1524000" y="4251325"/>
            <a:ext cx="5791200" cy="2530475"/>
            <a:chOff x="1056" y="2640"/>
            <a:chExt cx="3648" cy="1594"/>
          </a:xfrm>
        </p:grpSpPr>
        <p:grpSp>
          <p:nvGrpSpPr>
            <p:cNvPr id="35085" name="Group 269"/>
            <p:cNvGrpSpPr>
              <a:grpSpLocks/>
            </p:cNvGrpSpPr>
            <p:nvPr/>
          </p:nvGrpSpPr>
          <p:grpSpPr bwMode="auto">
            <a:xfrm>
              <a:off x="1056" y="2832"/>
              <a:ext cx="1344" cy="1402"/>
              <a:chOff x="1056" y="2832"/>
              <a:chExt cx="1344" cy="1402"/>
            </a:xfrm>
          </p:grpSpPr>
          <p:grpSp>
            <p:nvGrpSpPr>
              <p:cNvPr id="34966" name="Group 150"/>
              <p:cNvGrpSpPr>
                <a:grpSpLocks/>
              </p:cNvGrpSpPr>
              <p:nvPr/>
            </p:nvGrpSpPr>
            <p:grpSpPr bwMode="auto">
              <a:xfrm>
                <a:off x="1056" y="2832"/>
                <a:ext cx="1344" cy="1152"/>
                <a:chOff x="3504" y="2832"/>
                <a:chExt cx="1344" cy="1152"/>
              </a:xfrm>
            </p:grpSpPr>
            <p:sp>
              <p:nvSpPr>
                <p:cNvPr id="34911" name="Rectangle 95"/>
                <p:cNvSpPr>
                  <a:spLocks noChangeArrowheads="1"/>
                </p:cNvSpPr>
                <p:nvPr/>
              </p:nvSpPr>
              <p:spPr bwMode="auto">
                <a:xfrm>
                  <a:off x="4464" y="283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7" name="Rectangle 111"/>
                <p:cNvSpPr>
                  <a:spLocks noChangeArrowheads="1"/>
                </p:cNvSpPr>
                <p:nvPr/>
              </p:nvSpPr>
              <p:spPr bwMode="auto">
                <a:xfrm>
                  <a:off x="3696" y="283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8" name="Rectangle 112"/>
                <p:cNvSpPr>
                  <a:spLocks noChangeArrowheads="1"/>
                </p:cNvSpPr>
                <p:nvPr/>
              </p:nvSpPr>
              <p:spPr bwMode="auto">
                <a:xfrm>
                  <a:off x="3888" y="283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9" name="Rectangle 113"/>
                <p:cNvSpPr>
                  <a:spLocks noChangeArrowheads="1"/>
                </p:cNvSpPr>
                <p:nvPr/>
              </p:nvSpPr>
              <p:spPr bwMode="auto">
                <a:xfrm>
                  <a:off x="4080" y="283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0" name="Rectangle 114"/>
                <p:cNvSpPr>
                  <a:spLocks noChangeArrowheads="1"/>
                </p:cNvSpPr>
                <p:nvPr/>
              </p:nvSpPr>
              <p:spPr bwMode="auto">
                <a:xfrm>
                  <a:off x="4272" y="283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1" name="Rectangle 115"/>
                <p:cNvSpPr>
                  <a:spLocks noChangeArrowheads="1"/>
                </p:cNvSpPr>
                <p:nvPr/>
              </p:nvSpPr>
              <p:spPr bwMode="auto">
                <a:xfrm>
                  <a:off x="4272"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2" name="Rectangle 116"/>
                <p:cNvSpPr>
                  <a:spLocks noChangeArrowheads="1"/>
                </p:cNvSpPr>
                <p:nvPr/>
              </p:nvSpPr>
              <p:spPr bwMode="auto">
                <a:xfrm>
                  <a:off x="4464"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3" name="Rectangle 117"/>
                <p:cNvSpPr>
                  <a:spLocks noChangeArrowheads="1"/>
                </p:cNvSpPr>
                <p:nvPr/>
              </p:nvSpPr>
              <p:spPr bwMode="auto">
                <a:xfrm>
                  <a:off x="4656"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4" name="Rectangle 118"/>
                <p:cNvSpPr>
                  <a:spLocks noChangeArrowheads="1"/>
                </p:cNvSpPr>
                <p:nvPr/>
              </p:nvSpPr>
              <p:spPr bwMode="auto">
                <a:xfrm>
                  <a:off x="3504"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5" name="Rectangle 119"/>
                <p:cNvSpPr>
                  <a:spLocks noChangeArrowheads="1"/>
                </p:cNvSpPr>
                <p:nvPr/>
              </p:nvSpPr>
              <p:spPr bwMode="auto">
                <a:xfrm>
                  <a:off x="3696"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6" name="Rectangle 120"/>
                <p:cNvSpPr>
                  <a:spLocks noChangeArrowheads="1"/>
                </p:cNvSpPr>
                <p:nvPr/>
              </p:nvSpPr>
              <p:spPr bwMode="auto">
                <a:xfrm>
                  <a:off x="3888"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7" name="Rectangle 121"/>
                <p:cNvSpPr>
                  <a:spLocks noChangeArrowheads="1"/>
                </p:cNvSpPr>
                <p:nvPr/>
              </p:nvSpPr>
              <p:spPr bwMode="auto">
                <a:xfrm>
                  <a:off x="4080" y="321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8" name="Rectangle 122"/>
                <p:cNvSpPr>
                  <a:spLocks noChangeArrowheads="1"/>
                </p:cNvSpPr>
                <p:nvPr/>
              </p:nvSpPr>
              <p:spPr bwMode="auto">
                <a:xfrm>
                  <a:off x="4272"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39" name="Rectangle 123"/>
                <p:cNvSpPr>
                  <a:spLocks noChangeArrowheads="1"/>
                </p:cNvSpPr>
                <p:nvPr/>
              </p:nvSpPr>
              <p:spPr bwMode="auto">
                <a:xfrm>
                  <a:off x="4464"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0" name="Rectangle 124"/>
                <p:cNvSpPr>
                  <a:spLocks noChangeArrowheads="1"/>
                </p:cNvSpPr>
                <p:nvPr/>
              </p:nvSpPr>
              <p:spPr bwMode="auto">
                <a:xfrm>
                  <a:off x="4656"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1" name="Rectangle 125"/>
                <p:cNvSpPr>
                  <a:spLocks noChangeArrowheads="1"/>
                </p:cNvSpPr>
                <p:nvPr/>
              </p:nvSpPr>
              <p:spPr bwMode="auto">
                <a:xfrm>
                  <a:off x="3504"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2" name="Rectangle 126"/>
                <p:cNvSpPr>
                  <a:spLocks noChangeArrowheads="1"/>
                </p:cNvSpPr>
                <p:nvPr/>
              </p:nvSpPr>
              <p:spPr bwMode="auto">
                <a:xfrm>
                  <a:off x="3696"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3" name="Rectangle 127"/>
                <p:cNvSpPr>
                  <a:spLocks noChangeArrowheads="1"/>
                </p:cNvSpPr>
                <p:nvPr/>
              </p:nvSpPr>
              <p:spPr bwMode="auto">
                <a:xfrm>
                  <a:off x="3888"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4" name="Rectangle 128"/>
                <p:cNvSpPr>
                  <a:spLocks noChangeArrowheads="1"/>
                </p:cNvSpPr>
                <p:nvPr/>
              </p:nvSpPr>
              <p:spPr bwMode="auto">
                <a:xfrm>
                  <a:off x="4080" y="340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5" name="Rectangle 129"/>
                <p:cNvSpPr>
                  <a:spLocks noChangeArrowheads="1"/>
                </p:cNvSpPr>
                <p:nvPr/>
              </p:nvSpPr>
              <p:spPr bwMode="auto">
                <a:xfrm>
                  <a:off x="4272"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6" name="Rectangle 130"/>
                <p:cNvSpPr>
                  <a:spLocks noChangeArrowheads="1"/>
                </p:cNvSpPr>
                <p:nvPr/>
              </p:nvSpPr>
              <p:spPr bwMode="auto">
                <a:xfrm>
                  <a:off x="4464"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7" name="Rectangle 131"/>
                <p:cNvSpPr>
                  <a:spLocks noChangeArrowheads="1"/>
                </p:cNvSpPr>
                <p:nvPr/>
              </p:nvSpPr>
              <p:spPr bwMode="auto">
                <a:xfrm>
                  <a:off x="4656"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8" name="Rectangle 132"/>
                <p:cNvSpPr>
                  <a:spLocks noChangeArrowheads="1"/>
                </p:cNvSpPr>
                <p:nvPr/>
              </p:nvSpPr>
              <p:spPr bwMode="auto">
                <a:xfrm>
                  <a:off x="3504"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49" name="Rectangle 133"/>
                <p:cNvSpPr>
                  <a:spLocks noChangeArrowheads="1"/>
                </p:cNvSpPr>
                <p:nvPr/>
              </p:nvSpPr>
              <p:spPr bwMode="auto">
                <a:xfrm>
                  <a:off x="3696"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0" name="Rectangle 134"/>
                <p:cNvSpPr>
                  <a:spLocks noChangeArrowheads="1"/>
                </p:cNvSpPr>
                <p:nvPr/>
              </p:nvSpPr>
              <p:spPr bwMode="auto">
                <a:xfrm>
                  <a:off x="3888"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1" name="Rectangle 135"/>
                <p:cNvSpPr>
                  <a:spLocks noChangeArrowheads="1"/>
                </p:cNvSpPr>
                <p:nvPr/>
              </p:nvSpPr>
              <p:spPr bwMode="auto">
                <a:xfrm>
                  <a:off x="4080" y="379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2" name="Rectangle 136"/>
                <p:cNvSpPr>
                  <a:spLocks noChangeArrowheads="1"/>
                </p:cNvSpPr>
                <p:nvPr/>
              </p:nvSpPr>
              <p:spPr bwMode="auto">
                <a:xfrm>
                  <a:off x="4272"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3" name="Rectangle 137"/>
                <p:cNvSpPr>
                  <a:spLocks noChangeArrowheads="1"/>
                </p:cNvSpPr>
                <p:nvPr/>
              </p:nvSpPr>
              <p:spPr bwMode="auto">
                <a:xfrm>
                  <a:off x="4464"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4" name="Rectangle 138"/>
                <p:cNvSpPr>
                  <a:spLocks noChangeArrowheads="1"/>
                </p:cNvSpPr>
                <p:nvPr/>
              </p:nvSpPr>
              <p:spPr bwMode="auto">
                <a:xfrm>
                  <a:off x="4656"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5" name="Rectangle 139"/>
                <p:cNvSpPr>
                  <a:spLocks noChangeArrowheads="1"/>
                </p:cNvSpPr>
                <p:nvPr/>
              </p:nvSpPr>
              <p:spPr bwMode="auto">
                <a:xfrm>
                  <a:off x="3504"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6" name="Rectangle 140"/>
                <p:cNvSpPr>
                  <a:spLocks noChangeArrowheads="1"/>
                </p:cNvSpPr>
                <p:nvPr/>
              </p:nvSpPr>
              <p:spPr bwMode="auto">
                <a:xfrm>
                  <a:off x="3696"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7" name="Rectangle 141"/>
                <p:cNvSpPr>
                  <a:spLocks noChangeArrowheads="1"/>
                </p:cNvSpPr>
                <p:nvPr/>
              </p:nvSpPr>
              <p:spPr bwMode="auto">
                <a:xfrm>
                  <a:off x="3888"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8" name="Rectangle 142"/>
                <p:cNvSpPr>
                  <a:spLocks noChangeArrowheads="1"/>
                </p:cNvSpPr>
                <p:nvPr/>
              </p:nvSpPr>
              <p:spPr bwMode="auto">
                <a:xfrm>
                  <a:off x="4080" y="360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9" name="Rectangle 143"/>
                <p:cNvSpPr>
                  <a:spLocks noChangeArrowheads="1"/>
                </p:cNvSpPr>
                <p:nvPr/>
              </p:nvSpPr>
              <p:spPr bwMode="auto">
                <a:xfrm>
                  <a:off x="4272"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0" name="Rectangle 144"/>
                <p:cNvSpPr>
                  <a:spLocks noChangeArrowheads="1"/>
                </p:cNvSpPr>
                <p:nvPr/>
              </p:nvSpPr>
              <p:spPr bwMode="auto">
                <a:xfrm>
                  <a:off x="4464"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1" name="Rectangle 145"/>
                <p:cNvSpPr>
                  <a:spLocks noChangeArrowheads="1"/>
                </p:cNvSpPr>
                <p:nvPr/>
              </p:nvSpPr>
              <p:spPr bwMode="auto">
                <a:xfrm>
                  <a:off x="4656"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2" name="Rectangle 146"/>
                <p:cNvSpPr>
                  <a:spLocks noChangeArrowheads="1"/>
                </p:cNvSpPr>
                <p:nvPr/>
              </p:nvSpPr>
              <p:spPr bwMode="auto">
                <a:xfrm>
                  <a:off x="3504"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3" name="Rectangle 147"/>
                <p:cNvSpPr>
                  <a:spLocks noChangeArrowheads="1"/>
                </p:cNvSpPr>
                <p:nvPr/>
              </p:nvSpPr>
              <p:spPr bwMode="auto">
                <a:xfrm>
                  <a:off x="3696"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4" name="Rectangle 148"/>
                <p:cNvSpPr>
                  <a:spLocks noChangeArrowheads="1"/>
                </p:cNvSpPr>
                <p:nvPr/>
              </p:nvSpPr>
              <p:spPr bwMode="auto">
                <a:xfrm>
                  <a:off x="3888"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5" name="Rectangle 149"/>
                <p:cNvSpPr>
                  <a:spLocks noChangeArrowheads="1"/>
                </p:cNvSpPr>
                <p:nvPr/>
              </p:nvSpPr>
              <p:spPr bwMode="auto">
                <a:xfrm>
                  <a:off x="4080" y="302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01" name="Text Box 185"/>
              <p:cNvSpPr txBox="1">
                <a:spLocks noChangeArrowheads="1"/>
              </p:cNvSpPr>
              <p:nvPr/>
            </p:nvSpPr>
            <p:spPr bwMode="auto">
              <a:xfrm>
                <a:off x="1392" y="3984"/>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(a)</a:t>
                </a:r>
              </a:p>
            </p:txBody>
          </p:sp>
        </p:grpSp>
        <p:grpSp>
          <p:nvGrpSpPr>
            <p:cNvPr id="35086" name="Group 270"/>
            <p:cNvGrpSpPr>
              <a:grpSpLocks/>
            </p:cNvGrpSpPr>
            <p:nvPr/>
          </p:nvGrpSpPr>
          <p:grpSpPr bwMode="auto">
            <a:xfrm>
              <a:off x="3552" y="2640"/>
              <a:ext cx="1152" cy="1594"/>
              <a:chOff x="3552" y="2640"/>
              <a:chExt cx="1152" cy="1594"/>
            </a:xfrm>
          </p:grpSpPr>
          <p:grpSp>
            <p:nvGrpSpPr>
              <p:cNvPr id="34998" name="Group 182"/>
              <p:cNvGrpSpPr>
                <a:grpSpLocks/>
              </p:cNvGrpSpPr>
              <p:nvPr/>
            </p:nvGrpSpPr>
            <p:grpSpPr bwMode="auto">
              <a:xfrm>
                <a:off x="3552" y="2640"/>
                <a:ext cx="1152" cy="1344"/>
                <a:chOff x="3264" y="2544"/>
                <a:chExt cx="1152" cy="1344"/>
              </a:xfrm>
            </p:grpSpPr>
            <p:sp>
              <p:nvSpPr>
                <p:cNvPr id="34915" name="Rectangle 99"/>
                <p:cNvSpPr>
                  <a:spLocks noChangeArrowheads="1"/>
                </p:cNvSpPr>
                <p:nvPr/>
              </p:nvSpPr>
              <p:spPr bwMode="auto">
                <a:xfrm>
                  <a:off x="3264"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16" name="Rectangle 100"/>
                <p:cNvSpPr>
                  <a:spLocks noChangeArrowheads="1"/>
                </p:cNvSpPr>
                <p:nvPr/>
              </p:nvSpPr>
              <p:spPr bwMode="auto">
                <a:xfrm>
                  <a:off x="3456"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17" name="Rectangle 101"/>
                <p:cNvSpPr>
                  <a:spLocks noChangeArrowheads="1"/>
                </p:cNvSpPr>
                <p:nvPr/>
              </p:nvSpPr>
              <p:spPr bwMode="auto">
                <a:xfrm>
                  <a:off x="3648"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18" name="Rectangle 102"/>
                <p:cNvSpPr>
                  <a:spLocks noChangeArrowheads="1"/>
                </p:cNvSpPr>
                <p:nvPr/>
              </p:nvSpPr>
              <p:spPr bwMode="auto">
                <a:xfrm>
                  <a:off x="3840"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1" name="Rectangle 105"/>
                <p:cNvSpPr>
                  <a:spLocks noChangeArrowheads="1"/>
                </p:cNvSpPr>
                <p:nvPr/>
              </p:nvSpPr>
              <p:spPr bwMode="auto">
                <a:xfrm>
                  <a:off x="4032"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2" name="Rectangle 106"/>
                <p:cNvSpPr>
                  <a:spLocks noChangeArrowheads="1"/>
                </p:cNvSpPr>
                <p:nvPr/>
              </p:nvSpPr>
              <p:spPr bwMode="auto">
                <a:xfrm>
                  <a:off x="4224"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3" name="Rectangle 107"/>
                <p:cNvSpPr>
                  <a:spLocks noChangeArrowheads="1"/>
                </p:cNvSpPr>
                <p:nvPr/>
              </p:nvSpPr>
              <p:spPr bwMode="auto">
                <a:xfrm>
                  <a:off x="3456"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4" name="Rectangle 108"/>
                <p:cNvSpPr>
                  <a:spLocks noChangeArrowheads="1"/>
                </p:cNvSpPr>
                <p:nvPr/>
              </p:nvSpPr>
              <p:spPr bwMode="auto">
                <a:xfrm>
                  <a:off x="3648"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5" name="Rectangle 109"/>
                <p:cNvSpPr>
                  <a:spLocks noChangeArrowheads="1"/>
                </p:cNvSpPr>
                <p:nvPr/>
              </p:nvSpPr>
              <p:spPr bwMode="auto">
                <a:xfrm>
                  <a:off x="3840"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6" name="Rectangle 110"/>
                <p:cNvSpPr>
                  <a:spLocks noChangeArrowheads="1"/>
                </p:cNvSpPr>
                <p:nvPr/>
              </p:nvSpPr>
              <p:spPr bwMode="auto">
                <a:xfrm>
                  <a:off x="4032"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8" name="Rectangle 152"/>
                <p:cNvSpPr>
                  <a:spLocks noChangeArrowheads="1"/>
                </p:cNvSpPr>
                <p:nvPr/>
              </p:nvSpPr>
              <p:spPr bwMode="auto">
                <a:xfrm>
                  <a:off x="3264"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9" name="Rectangle 153"/>
                <p:cNvSpPr>
                  <a:spLocks noChangeArrowheads="1"/>
                </p:cNvSpPr>
                <p:nvPr/>
              </p:nvSpPr>
              <p:spPr bwMode="auto">
                <a:xfrm>
                  <a:off x="3456"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0" name="Rectangle 154"/>
                <p:cNvSpPr>
                  <a:spLocks noChangeArrowheads="1"/>
                </p:cNvSpPr>
                <p:nvPr/>
              </p:nvSpPr>
              <p:spPr bwMode="auto">
                <a:xfrm>
                  <a:off x="3648"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1" name="Rectangle 155"/>
                <p:cNvSpPr>
                  <a:spLocks noChangeArrowheads="1"/>
                </p:cNvSpPr>
                <p:nvPr/>
              </p:nvSpPr>
              <p:spPr bwMode="auto">
                <a:xfrm>
                  <a:off x="3840"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2" name="Rectangle 156"/>
                <p:cNvSpPr>
                  <a:spLocks noChangeArrowheads="1"/>
                </p:cNvSpPr>
                <p:nvPr/>
              </p:nvSpPr>
              <p:spPr bwMode="auto">
                <a:xfrm>
                  <a:off x="4032"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3" name="Rectangle 157"/>
                <p:cNvSpPr>
                  <a:spLocks noChangeArrowheads="1"/>
                </p:cNvSpPr>
                <p:nvPr/>
              </p:nvSpPr>
              <p:spPr bwMode="auto">
                <a:xfrm>
                  <a:off x="4224"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4" name="Rectangle 158"/>
                <p:cNvSpPr>
                  <a:spLocks noChangeArrowheads="1"/>
                </p:cNvSpPr>
                <p:nvPr/>
              </p:nvSpPr>
              <p:spPr bwMode="auto">
                <a:xfrm>
                  <a:off x="3264"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5" name="Rectangle 159"/>
                <p:cNvSpPr>
                  <a:spLocks noChangeArrowheads="1"/>
                </p:cNvSpPr>
                <p:nvPr/>
              </p:nvSpPr>
              <p:spPr bwMode="auto">
                <a:xfrm>
                  <a:off x="3456"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6" name="Rectangle 160"/>
                <p:cNvSpPr>
                  <a:spLocks noChangeArrowheads="1"/>
                </p:cNvSpPr>
                <p:nvPr/>
              </p:nvSpPr>
              <p:spPr bwMode="auto">
                <a:xfrm>
                  <a:off x="3648"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7" name="Rectangle 161"/>
                <p:cNvSpPr>
                  <a:spLocks noChangeArrowheads="1"/>
                </p:cNvSpPr>
                <p:nvPr/>
              </p:nvSpPr>
              <p:spPr bwMode="auto">
                <a:xfrm>
                  <a:off x="3840"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8" name="Rectangle 162"/>
                <p:cNvSpPr>
                  <a:spLocks noChangeArrowheads="1"/>
                </p:cNvSpPr>
                <p:nvPr/>
              </p:nvSpPr>
              <p:spPr bwMode="auto">
                <a:xfrm>
                  <a:off x="4032"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79" name="Rectangle 163"/>
                <p:cNvSpPr>
                  <a:spLocks noChangeArrowheads="1"/>
                </p:cNvSpPr>
                <p:nvPr/>
              </p:nvSpPr>
              <p:spPr bwMode="auto">
                <a:xfrm>
                  <a:off x="4224"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0" name="Rectangle 164"/>
                <p:cNvSpPr>
                  <a:spLocks noChangeArrowheads="1"/>
                </p:cNvSpPr>
                <p:nvPr/>
              </p:nvSpPr>
              <p:spPr bwMode="auto">
                <a:xfrm>
                  <a:off x="3264"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1" name="Rectangle 165"/>
                <p:cNvSpPr>
                  <a:spLocks noChangeArrowheads="1"/>
                </p:cNvSpPr>
                <p:nvPr/>
              </p:nvSpPr>
              <p:spPr bwMode="auto">
                <a:xfrm>
                  <a:off x="3456"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2" name="Rectangle 166"/>
                <p:cNvSpPr>
                  <a:spLocks noChangeArrowheads="1"/>
                </p:cNvSpPr>
                <p:nvPr/>
              </p:nvSpPr>
              <p:spPr bwMode="auto">
                <a:xfrm>
                  <a:off x="3648"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3" name="Rectangle 167"/>
                <p:cNvSpPr>
                  <a:spLocks noChangeArrowheads="1"/>
                </p:cNvSpPr>
                <p:nvPr/>
              </p:nvSpPr>
              <p:spPr bwMode="auto">
                <a:xfrm>
                  <a:off x="3840"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4" name="Rectangle 168"/>
                <p:cNvSpPr>
                  <a:spLocks noChangeArrowheads="1"/>
                </p:cNvSpPr>
                <p:nvPr/>
              </p:nvSpPr>
              <p:spPr bwMode="auto">
                <a:xfrm>
                  <a:off x="4032"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5" name="Rectangle 169"/>
                <p:cNvSpPr>
                  <a:spLocks noChangeArrowheads="1"/>
                </p:cNvSpPr>
                <p:nvPr/>
              </p:nvSpPr>
              <p:spPr bwMode="auto">
                <a:xfrm>
                  <a:off x="4224" y="33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6" name="Rectangle 170"/>
                <p:cNvSpPr>
                  <a:spLocks noChangeArrowheads="1"/>
                </p:cNvSpPr>
                <p:nvPr/>
              </p:nvSpPr>
              <p:spPr bwMode="auto">
                <a:xfrm>
                  <a:off x="3264"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7" name="Rectangle 171"/>
                <p:cNvSpPr>
                  <a:spLocks noChangeArrowheads="1"/>
                </p:cNvSpPr>
                <p:nvPr/>
              </p:nvSpPr>
              <p:spPr bwMode="auto">
                <a:xfrm>
                  <a:off x="3456"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8" name="Rectangle 172"/>
                <p:cNvSpPr>
                  <a:spLocks noChangeArrowheads="1"/>
                </p:cNvSpPr>
                <p:nvPr/>
              </p:nvSpPr>
              <p:spPr bwMode="auto">
                <a:xfrm>
                  <a:off x="3648"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89" name="Rectangle 173"/>
                <p:cNvSpPr>
                  <a:spLocks noChangeArrowheads="1"/>
                </p:cNvSpPr>
                <p:nvPr/>
              </p:nvSpPr>
              <p:spPr bwMode="auto">
                <a:xfrm>
                  <a:off x="3840"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0" name="Rectangle 174"/>
                <p:cNvSpPr>
                  <a:spLocks noChangeArrowheads="1"/>
                </p:cNvSpPr>
                <p:nvPr/>
              </p:nvSpPr>
              <p:spPr bwMode="auto">
                <a:xfrm>
                  <a:off x="4032"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1" name="Rectangle 175"/>
                <p:cNvSpPr>
                  <a:spLocks noChangeArrowheads="1"/>
                </p:cNvSpPr>
                <p:nvPr/>
              </p:nvSpPr>
              <p:spPr bwMode="auto">
                <a:xfrm>
                  <a:off x="4224" y="35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2" name="Rectangle 176"/>
                <p:cNvSpPr>
                  <a:spLocks noChangeArrowheads="1"/>
                </p:cNvSpPr>
                <p:nvPr/>
              </p:nvSpPr>
              <p:spPr bwMode="auto">
                <a:xfrm>
                  <a:off x="3264"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3" name="Rectangle 177"/>
                <p:cNvSpPr>
                  <a:spLocks noChangeArrowheads="1"/>
                </p:cNvSpPr>
                <p:nvPr/>
              </p:nvSpPr>
              <p:spPr bwMode="auto">
                <a:xfrm>
                  <a:off x="3456"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4" name="Rectangle 178"/>
                <p:cNvSpPr>
                  <a:spLocks noChangeArrowheads="1"/>
                </p:cNvSpPr>
                <p:nvPr/>
              </p:nvSpPr>
              <p:spPr bwMode="auto">
                <a:xfrm>
                  <a:off x="3648"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5" name="Rectangle 179"/>
                <p:cNvSpPr>
                  <a:spLocks noChangeArrowheads="1"/>
                </p:cNvSpPr>
                <p:nvPr/>
              </p:nvSpPr>
              <p:spPr bwMode="auto">
                <a:xfrm>
                  <a:off x="3840"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6" name="Rectangle 180"/>
                <p:cNvSpPr>
                  <a:spLocks noChangeArrowheads="1"/>
                </p:cNvSpPr>
                <p:nvPr/>
              </p:nvSpPr>
              <p:spPr bwMode="auto">
                <a:xfrm>
                  <a:off x="4032"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97" name="Rectangle 181"/>
                <p:cNvSpPr>
                  <a:spLocks noChangeArrowheads="1"/>
                </p:cNvSpPr>
                <p:nvPr/>
              </p:nvSpPr>
              <p:spPr bwMode="auto">
                <a:xfrm>
                  <a:off x="4224" y="36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02" name="Text Box 186"/>
              <p:cNvSpPr txBox="1">
                <a:spLocks noChangeArrowheads="1"/>
              </p:cNvSpPr>
              <p:nvPr/>
            </p:nvSpPr>
            <p:spPr bwMode="auto">
              <a:xfrm>
                <a:off x="3792" y="3984"/>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(b)</a:t>
                </a:r>
              </a:p>
            </p:txBody>
          </p:sp>
        </p:grpSp>
      </p:grpSp>
      <p:grpSp>
        <p:nvGrpSpPr>
          <p:cNvPr id="35003" name="Group 187"/>
          <p:cNvGrpSpPr>
            <a:grpSpLocks/>
          </p:cNvGrpSpPr>
          <p:nvPr/>
        </p:nvGrpSpPr>
        <p:grpSpPr bwMode="auto">
          <a:xfrm>
            <a:off x="1524000" y="4572000"/>
            <a:ext cx="2133600" cy="1828800"/>
            <a:chOff x="1776" y="1536"/>
            <a:chExt cx="1344" cy="1152"/>
          </a:xfrm>
        </p:grpSpPr>
        <p:sp>
          <p:nvSpPr>
            <p:cNvPr id="35004" name="Rectangle 188"/>
            <p:cNvSpPr>
              <a:spLocks noChangeArrowheads="1"/>
            </p:cNvSpPr>
            <p:nvPr/>
          </p:nvSpPr>
          <p:spPr bwMode="auto">
            <a:xfrm>
              <a:off x="2736" y="15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05" name="Rectangle 189"/>
            <p:cNvSpPr>
              <a:spLocks noChangeArrowheads="1"/>
            </p:cNvSpPr>
            <p:nvPr/>
          </p:nvSpPr>
          <p:spPr bwMode="auto">
            <a:xfrm>
              <a:off x="1968" y="15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06" name="Rectangle 190"/>
            <p:cNvSpPr>
              <a:spLocks noChangeArrowheads="1"/>
            </p:cNvSpPr>
            <p:nvPr/>
          </p:nvSpPr>
          <p:spPr bwMode="auto">
            <a:xfrm>
              <a:off x="2160" y="15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07" name="Rectangle 191"/>
            <p:cNvSpPr>
              <a:spLocks noChangeArrowheads="1"/>
            </p:cNvSpPr>
            <p:nvPr/>
          </p:nvSpPr>
          <p:spPr bwMode="auto">
            <a:xfrm>
              <a:off x="2352" y="15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08" name="Rectangle 192"/>
            <p:cNvSpPr>
              <a:spLocks noChangeArrowheads="1"/>
            </p:cNvSpPr>
            <p:nvPr/>
          </p:nvSpPr>
          <p:spPr bwMode="auto">
            <a:xfrm>
              <a:off x="2544" y="15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09" name="Rectangle 193"/>
            <p:cNvSpPr>
              <a:spLocks noChangeArrowheads="1"/>
            </p:cNvSpPr>
            <p:nvPr/>
          </p:nvSpPr>
          <p:spPr bwMode="auto">
            <a:xfrm>
              <a:off x="2544" y="19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0" name="Rectangle 194"/>
            <p:cNvSpPr>
              <a:spLocks noChangeArrowheads="1"/>
            </p:cNvSpPr>
            <p:nvPr/>
          </p:nvSpPr>
          <p:spPr bwMode="auto">
            <a:xfrm>
              <a:off x="2736" y="19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1" name="Rectangle 195"/>
            <p:cNvSpPr>
              <a:spLocks noChangeArrowheads="1"/>
            </p:cNvSpPr>
            <p:nvPr/>
          </p:nvSpPr>
          <p:spPr bwMode="auto">
            <a:xfrm>
              <a:off x="2928" y="19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2" name="Rectangle 196"/>
            <p:cNvSpPr>
              <a:spLocks noChangeArrowheads="1"/>
            </p:cNvSpPr>
            <p:nvPr/>
          </p:nvSpPr>
          <p:spPr bwMode="auto">
            <a:xfrm>
              <a:off x="1776" y="19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3" name="Rectangle 197"/>
            <p:cNvSpPr>
              <a:spLocks noChangeArrowheads="1"/>
            </p:cNvSpPr>
            <p:nvPr/>
          </p:nvSpPr>
          <p:spPr bwMode="auto">
            <a:xfrm>
              <a:off x="1968" y="19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4" name="Rectangle 198"/>
            <p:cNvSpPr>
              <a:spLocks noChangeArrowheads="1"/>
            </p:cNvSpPr>
            <p:nvPr/>
          </p:nvSpPr>
          <p:spPr bwMode="auto">
            <a:xfrm>
              <a:off x="2160" y="19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5" name="Rectangle 199"/>
            <p:cNvSpPr>
              <a:spLocks noChangeArrowheads="1"/>
            </p:cNvSpPr>
            <p:nvPr/>
          </p:nvSpPr>
          <p:spPr bwMode="auto">
            <a:xfrm>
              <a:off x="2352" y="19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6" name="Rectangle 200"/>
            <p:cNvSpPr>
              <a:spLocks noChangeArrowheads="1"/>
            </p:cNvSpPr>
            <p:nvPr/>
          </p:nvSpPr>
          <p:spPr bwMode="auto">
            <a:xfrm>
              <a:off x="2544" y="211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7" name="Rectangle 201"/>
            <p:cNvSpPr>
              <a:spLocks noChangeArrowheads="1"/>
            </p:cNvSpPr>
            <p:nvPr/>
          </p:nvSpPr>
          <p:spPr bwMode="auto">
            <a:xfrm>
              <a:off x="2736" y="21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8" name="Rectangle 202"/>
            <p:cNvSpPr>
              <a:spLocks noChangeArrowheads="1"/>
            </p:cNvSpPr>
            <p:nvPr/>
          </p:nvSpPr>
          <p:spPr bwMode="auto">
            <a:xfrm>
              <a:off x="2928" y="211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19" name="Rectangle 203"/>
            <p:cNvSpPr>
              <a:spLocks noChangeArrowheads="1"/>
            </p:cNvSpPr>
            <p:nvPr/>
          </p:nvSpPr>
          <p:spPr bwMode="auto">
            <a:xfrm>
              <a:off x="1776" y="211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0" name="Rectangle 204"/>
            <p:cNvSpPr>
              <a:spLocks noChangeArrowheads="1"/>
            </p:cNvSpPr>
            <p:nvPr/>
          </p:nvSpPr>
          <p:spPr bwMode="auto">
            <a:xfrm>
              <a:off x="1968" y="21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 name="Rectangle 205"/>
            <p:cNvSpPr>
              <a:spLocks noChangeArrowheads="1"/>
            </p:cNvSpPr>
            <p:nvPr/>
          </p:nvSpPr>
          <p:spPr bwMode="auto">
            <a:xfrm>
              <a:off x="2160" y="211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 name="Rectangle 206"/>
            <p:cNvSpPr>
              <a:spLocks noChangeArrowheads="1"/>
            </p:cNvSpPr>
            <p:nvPr/>
          </p:nvSpPr>
          <p:spPr bwMode="auto">
            <a:xfrm>
              <a:off x="2352" y="211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 name="Rectangle 207"/>
            <p:cNvSpPr>
              <a:spLocks noChangeArrowheads="1"/>
            </p:cNvSpPr>
            <p:nvPr/>
          </p:nvSpPr>
          <p:spPr bwMode="auto">
            <a:xfrm>
              <a:off x="2544" y="249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 name="Rectangle 208"/>
            <p:cNvSpPr>
              <a:spLocks noChangeArrowheads="1"/>
            </p:cNvSpPr>
            <p:nvPr/>
          </p:nvSpPr>
          <p:spPr bwMode="auto">
            <a:xfrm>
              <a:off x="2736" y="24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5" name="Rectangle 209"/>
            <p:cNvSpPr>
              <a:spLocks noChangeArrowheads="1"/>
            </p:cNvSpPr>
            <p:nvPr/>
          </p:nvSpPr>
          <p:spPr bwMode="auto">
            <a:xfrm>
              <a:off x="2928" y="249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6" name="Rectangle 210"/>
            <p:cNvSpPr>
              <a:spLocks noChangeArrowheads="1"/>
            </p:cNvSpPr>
            <p:nvPr/>
          </p:nvSpPr>
          <p:spPr bwMode="auto">
            <a:xfrm>
              <a:off x="1776" y="249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7" name="Rectangle 211"/>
            <p:cNvSpPr>
              <a:spLocks noChangeArrowheads="1"/>
            </p:cNvSpPr>
            <p:nvPr/>
          </p:nvSpPr>
          <p:spPr bwMode="auto">
            <a:xfrm>
              <a:off x="1968" y="24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8" name="Rectangle 212"/>
            <p:cNvSpPr>
              <a:spLocks noChangeArrowheads="1"/>
            </p:cNvSpPr>
            <p:nvPr/>
          </p:nvSpPr>
          <p:spPr bwMode="auto">
            <a:xfrm>
              <a:off x="2160" y="249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9" name="Rectangle 213"/>
            <p:cNvSpPr>
              <a:spLocks noChangeArrowheads="1"/>
            </p:cNvSpPr>
            <p:nvPr/>
          </p:nvSpPr>
          <p:spPr bwMode="auto">
            <a:xfrm>
              <a:off x="2352" y="249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0" name="Rectangle 214"/>
            <p:cNvSpPr>
              <a:spLocks noChangeArrowheads="1"/>
            </p:cNvSpPr>
            <p:nvPr/>
          </p:nvSpPr>
          <p:spPr bwMode="auto">
            <a:xfrm>
              <a:off x="2544" y="23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1" name="Rectangle 215"/>
            <p:cNvSpPr>
              <a:spLocks noChangeArrowheads="1"/>
            </p:cNvSpPr>
            <p:nvPr/>
          </p:nvSpPr>
          <p:spPr bwMode="auto">
            <a:xfrm>
              <a:off x="2736" y="230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2" name="Rectangle 216"/>
            <p:cNvSpPr>
              <a:spLocks noChangeArrowheads="1"/>
            </p:cNvSpPr>
            <p:nvPr/>
          </p:nvSpPr>
          <p:spPr bwMode="auto">
            <a:xfrm>
              <a:off x="2928" y="23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3" name="Rectangle 217"/>
            <p:cNvSpPr>
              <a:spLocks noChangeArrowheads="1"/>
            </p:cNvSpPr>
            <p:nvPr/>
          </p:nvSpPr>
          <p:spPr bwMode="auto">
            <a:xfrm>
              <a:off x="1776" y="23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4" name="Rectangle 218"/>
            <p:cNvSpPr>
              <a:spLocks noChangeArrowheads="1"/>
            </p:cNvSpPr>
            <p:nvPr/>
          </p:nvSpPr>
          <p:spPr bwMode="auto">
            <a:xfrm>
              <a:off x="1968" y="230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5" name="Rectangle 219"/>
            <p:cNvSpPr>
              <a:spLocks noChangeArrowheads="1"/>
            </p:cNvSpPr>
            <p:nvPr/>
          </p:nvSpPr>
          <p:spPr bwMode="auto">
            <a:xfrm>
              <a:off x="2160" y="230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6" name="Rectangle 220"/>
            <p:cNvSpPr>
              <a:spLocks noChangeArrowheads="1"/>
            </p:cNvSpPr>
            <p:nvPr/>
          </p:nvSpPr>
          <p:spPr bwMode="auto">
            <a:xfrm>
              <a:off x="2352" y="230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7" name="Rectangle 221"/>
            <p:cNvSpPr>
              <a:spLocks noChangeArrowheads="1"/>
            </p:cNvSpPr>
            <p:nvPr/>
          </p:nvSpPr>
          <p:spPr bwMode="auto">
            <a:xfrm>
              <a:off x="2544" y="17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8" name="Rectangle 222"/>
            <p:cNvSpPr>
              <a:spLocks noChangeArrowheads="1"/>
            </p:cNvSpPr>
            <p:nvPr/>
          </p:nvSpPr>
          <p:spPr bwMode="auto">
            <a:xfrm>
              <a:off x="2736" y="17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9" name="Rectangle 223"/>
            <p:cNvSpPr>
              <a:spLocks noChangeArrowheads="1"/>
            </p:cNvSpPr>
            <p:nvPr/>
          </p:nvSpPr>
          <p:spPr bwMode="auto">
            <a:xfrm>
              <a:off x="2928" y="17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0" name="Rectangle 224"/>
            <p:cNvSpPr>
              <a:spLocks noChangeArrowheads="1"/>
            </p:cNvSpPr>
            <p:nvPr/>
          </p:nvSpPr>
          <p:spPr bwMode="auto">
            <a:xfrm>
              <a:off x="1776" y="17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1" name="Rectangle 225"/>
            <p:cNvSpPr>
              <a:spLocks noChangeArrowheads="1"/>
            </p:cNvSpPr>
            <p:nvPr/>
          </p:nvSpPr>
          <p:spPr bwMode="auto">
            <a:xfrm>
              <a:off x="1968" y="17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2" name="Rectangle 226"/>
            <p:cNvSpPr>
              <a:spLocks noChangeArrowheads="1"/>
            </p:cNvSpPr>
            <p:nvPr/>
          </p:nvSpPr>
          <p:spPr bwMode="auto">
            <a:xfrm>
              <a:off x="2160" y="17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3" name="Rectangle 227"/>
            <p:cNvSpPr>
              <a:spLocks noChangeArrowheads="1"/>
            </p:cNvSpPr>
            <p:nvPr/>
          </p:nvSpPr>
          <p:spPr bwMode="auto">
            <a:xfrm>
              <a:off x="2352" y="17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044" name="Group 228"/>
          <p:cNvGrpSpPr>
            <a:grpSpLocks/>
          </p:cNvGrpSpPr>
          <p:nvPr/>
        </p:nvGrpSpPr>
        <p:grpSpPr bwMode="auto">
          <a:xfrm>
            <a:off x="5486400" y="4267200"/>
            <a:ext cx="1828800" cy="2133600"/>
            <a:chOff x="2688" y="1968"/>
            <a:chExt cx="1152" cy="1344"/>
          </a:xfrm>
        </p:grpSpPr>
        <p:sp>
          <p:nvSpPr>
            <p:cNvPr id="35045" name="Rectangle 229"/>
            <p:cNvSpPr>
              <a:spLocks noChangeArrowheads="1"/>
            </p:cNvSpPr>
            <p:nvPr/>
          </p:nvSpPr>
          <p:spPr bwMode="auto">
            <a:xfrm>
              <a:off x="2688" y="216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6" name="Rectangle 230"/>
            <p:cNvSpPr>
              <a:spLocks noChangeArrowheads="1"/>
            </p:cNvSpPr>
            <p:nvPr/>
          </p:nvSpPr>
          <p:spPr bwMode="auto">
            <a:xfrm>
              <a:off x="2880" y="21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7" name="Rectangle 231"/>
            <p:cNvSpPr>
              <a:spLocks noChangeArrowheads="1"/>
            </p:cNvSpPr>
            <p:nvPr/>
          </p:nvSpPr>
          <p:spPr bwMode="auto">
            <a:xfrm>
              <a:off x="3072" y="216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8" name="Rectangle 232"/>
            <p:cNvSpPr>
              <a:spLocks noChangeArrowheads="1"/>
            </p:cNvSpPr>
            <p:nvPr/>
          </p:nvSpPr>
          <p:spPr bwMode="auto">
            <a:xfrm>
              <a:off x="3264" y="21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49" name="Rectangle 233"/>
            <p:cNvSpPr>
              <a:spLocks noChangeArrowheads="1"/>
            </p:cNvSpPr>
            <p:nvPr/>
          </p:nvSpPr>
          <p:spPr bwMode="auto">
            <a:xfrm>
              <a:off x="3456" y="216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0" name="Rectangle 234"/>
            <p:cNvSpPr>
              <a:spLocks noChangeArrowheads="1"/>
            </p:cNvSpPr>
            <p:nvPr/>
          </p:nvSpPr>
          <p:spPr bwMode="auto">
            <a:xfrm>
              <a:off x="3648" y="216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1" name="Rectangle 235"/>
            <p:cNvSpPr>
              <a:spLocks noChangeArrowheads="1"/>
            </p:cNvSpPr>
            <p:nvPr/>
          </p:nvSpPr>
          <p:spPr bwMode="auto">
            <a:xfrm>
              <a:off x="2880" y="196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2" name="Rectangle 236"/>
            <p:cNvSpPr>
              <a:spLocks noChangeArrowheads="1"/>
            </p:cNvSpPr>
            <p:nvPr/>
          </p:nvSpPr>
          <p:spPr bwMode="auto">
            <a:xfrm>
              <a:off x="3072" y="196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3" name="Rectangle 237"/>
            <p:cNvSpPr>
              <a:spLocks noChangeArrowheads="1"/>
            </p:cNvSpPr>
            <p:nvPr/>
          </p:nvSpPr>
          <p:spPr bwMode="auto">
            <a:xfrm>
              <a:off x="3264" y="196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4" name="Rectangle 238"/>
            <p:cNvSpPr>
              <a:spLocks noChangeArrowheads="1"/>
            </p:cNvSpPr>
            <p:nvPr/>
          </p:nvSpPr>
          <p:spPr bwMode="auto">
            <a:xfrm>
              <a:off x="3456" y="196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5" name="Rectangle 239"/>
            <p:cNvSpPr>
              <a:spLocks noChangeArrowheads="1"/>
            </p:cNvSpPr>
            <p:nvPr/>
          </p:nvSpPr>
          <p:spPr bwMode="auto">
            <a:xfrm>
              <a:off x="2688" y="23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6" name="Rectangle 240"/>
            <p:cNvSpPr>
              <a:spLocks noChangeArrowheads="1"/>
            </p:cNvSpPr>
            <p:nvPr/>
          </p:nvSpPr>
          <p:spPr bwMode="auto">
            <a:xfrm>
              <a:off x="2880" y="235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7" name="Rectangle 241"/>
            <p:cNvSpPr>
              <a:spLocks noChangeArrowheads="1"/>
            </p:cNvSpPr>
            <p:nvPr/>
          </p:nvSpPr>
          <p:spPr bwMode="auto">
            <a:xfrm>
              <a:off x="3072" y="23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8" name="Rectangle 242"/>
            <p:cNvSpPr>
              <a:spLocks noChangeArrowheads="1"/>
            </p:cNvSpPr>
            <p:nvPr/>
          </p:nvSpPr>
          <p:spPr bwMode="auto">
            <a:xfrm>
              <a:off x="3264" y="235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59" name="Rectangle 243"/>
            <p:cNvSpPr>
              <a:spLocks noChangeArrowheads="1"/>
            </p:cNvSpPr>
            <p:nvPr/>
          </p:nvSpPr>
          <p:spPr bwMode="auto">
            <a:xfrm>
              <a:off x="3456" y="2352"/>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0" name="Rectangle 244"/>
            <p:cNvSpPr>
              <a:spLocks noChangeArrowheads="1"/>
            </p:cNvSpPr>
            <p:nvPr/>
          </p:nvSpPr>
          <p:spPr bwMode="auto">
            <a:xfrm>
              <a:off x="3648" y="2352"/>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1" name="Rectangle 245"/>
            <p:cNvSpPr>
              <a:spLocks noChangeArrowheads="1"/>
            </p:cNvSpPr>
            <p:nvPr/>
          </p:nvSpPr>
          <p:spPr bwMode="auto">
            <a:xfrm>
              <a:off x="2688" y="254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2" name="Rectangle 246"/>
            <p:cNvSpPr>
              <a:spLocks noChangeArrowheads="1"/>
            </p:cNvSpPr>
            <p:nvPr/>
          </p:nvSpPr>
          <p:spPr bwMode="auto">
            <a:xfrm>
              <a:off x="2880"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3" name="Rectangle 247"/>
            <p:cNvSpPr>
              <a:spLocks noChangeArrowheads="1"/>
            </p:cNvSpPr>
            <p:nvPr/>
          </p:nvSpPr>
          <p:spPr bwMode="auto">
            <a:xfrm>
              <a:off x="3072" y="254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4" name="Rectangle 248"/>
            <p:cNvSpPr>
              <a:spLocks noChangeArrowheads="1"/>
            </p:cNvSpPr>
            <p:nvPr/>
          </p:nvSpPr>
          <p:spPr bwMode="auto">
            <a:xfrm>
              <a:off x="3264"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5" name="Rectangle 249"/>
            <p:cNvSpPr>
              <a:spLocks noChangeArrowheads="1"/>
            </p:cNvSpPr>
            <p:nvPr/>
          </p:nvSpPr>
          <p:spPr bwMode="auto">
            <a:xfrm>
              <a:off x="3456" y="2544"/>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6" name="Rectangle 250"/>
            <p:cNvSpPr>
              <a:spLocks noChangeArrowheads="1"/>
            </p:cNvSpPr>
            <p:nvPr/>
          </p:nvSpPr>
          <p:spPr bwMode="auto">
            <a:xfrm>
              <a:off x="3648" y="2544"/>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7" name="Rectangle 251"/>
            <p:cNvSpPr>
              <a:spLocks noChangeArrowheads="1"/>
            </p:cNvSpPr>
            <p:nvPr/>
          </p:nvSpPr>
          <p:spPr bwMode="auto">
            <a:xfrm>
              <a:off x="2688"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8" name="Rectangle 252"/>
            <p:cNvSpPr>
              <a:spLocks noChangeArrowheads="1"/>
            </p:cNvSpPr>
            <p:nvPr/>
          </p:nvSpPr>
          <p:spPr bwMode="auto">
            <a:xfrm>
              <a:off x="2880" y="27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69" name="Rectangle 253"/>
            <p:cNvSpPr>
              <a:spLocks noChangeArrowheads="1"/>
            </p:cNvSpPr>
            <p:nvPr/>
          </p:nvSpPr>
          <p:spPr bwMode="auto">
            <a:xfrm>
              <a:off x="3072"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0" name="Rectangle 254"/>
            <p:cNvSpPr>
              <a:spLocks noChangeArrowheads="1"/>
            </p:cNvSpPr>
            <p:nvPr/>
          </p:nvSpPr>
          <p:spPr bwMode="auto">
            <a:xfrm>
              <a:off x="3264" y="27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1" name="Rectangle 255"/>
            <p:cNvSpPr>
              <a:spLocks noChangeArrowheads="1"/>
            </p:cNvSpPr>
            <p:nvPr/>
          </p:nvSpPr>
          <p:spPr bwMode="auto">
            <a:xfrm>
              <a:off x="3456" y="2736"/>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2" name="Rectangle 256"/>
            <p:cNvSpPr>
              <a:spLocks noChangeArrowheads="1"/>
            </p:cNvSpPr>
            <p:nvPr/>
          </p:nvSpPr>
          <p:spPr bwMode="auto">
            <a:xfrm>
              <a:off x="3648" y="2736"/>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3" name="Rectangle 257"/>
            <p:cNvSpPr>
              <a:spLocks noChangeArrowheads="1"/>
            </p:cNvSpPr>
            <p:nvPr/>
          </p:nvSpPr>
          <p:spPr bwMode="auto">
            <a:xfrm>
              <a:off x="2688" y="29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4" name="Rectangle 258"/>
            <p:cNvSpPr>
              <a:spLocks noChangeArrowheads="1"/>
            </p:cNvSpPr>
            <p:nvPr/>
          </p:nvSpPr>
          <p:spPr bwMode="auto">
            <a:xfrm>
              <a:off x="2880"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5" name="Rectangle 259"/>
            <p:cNvSpPr>
              <a:spLocks noChangeArrowheads="1"/>
            </p:cNvSpPr>
            <p:nvPr/>
          </p:nvSpPr>
          <p:spPr bwMode="auto">
            <a:xfrm>
              <a:off x="3072" y="29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6" name="Rectangle 260"/>
            <p:cNvSpPr>
              <a:spLocks noChangeArrowheads="1"/>
            </p:cNvSpPr>
            <p:nvPr/>
          </p:nvSpPr>
          <p:spPr bwMode="auto">
            <a:xfrm>
              <a:off x="3264"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7" name="Rectangle 261"/>
            <p:cNvSpPr>
              <a:spLocks noChangeArrowheads="1"/>
            </p:cNvSpPr>
            <p:nvPr/>
          </p:nvSpPr>
          <p:spPr bwMode="auto">
            <a:xfrm>
              <a:off x="3456" y="2928"/>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8" name="Rectangle 262"/>
            <p:cNvSpPr>
              <a:spLocks noChangeArrowheads="1"/>
            </p:cNvSpPr>
            <p:nvPr/>
          </p:nvSpPr>
          <p:spPr bwMode="auto">
            <a:xfrm>
              <a:off x="3648" y="2928"/>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79" name="Rectangle 263"/>
            <p:cNvSpPr>
              <a:spLocks noChangeArrowheads="1"/>
            </p:cNvSpPr>
            <p:nvPr/>
          </p:nvSpPr>
          <p:spPr bwMode="auto">
            <a:xfrm>
              <a:off x="2688"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80" name="Rectangle 264"/>
            <p:cNvSpPr>
              <a:spLocks noChangeArrowheads="1"/>
            </p:cNvSpPr>
            <p:nvPr/>
          </p:nvSpPr>
          <p:spPr bwMode="auto">
            <a:xfrm>
              <a:off x="2880" y="31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81" name="Rectangle 265"/>
            <p:cNvSpPr>
              <a:spLocks noChangeArrowheads="1"/>
            </p:cNvSpPr>
            <p:nvPr/>
          </p:nvSpPr>
          <p:spPr bwMode="auto">
            <a:xfrm>
              <a:off x="3072"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82" name="Rectangle 266"/>
            <p:cNvSpPr>
              <a:spLocks noChangeArrowheads="1"/>
            </p:cNvSpPr>
            <p:nvPr/>
          </p:nvSpPr>
          <p:spPr bwMode="auto">
            <a:xfrm>
              <a:off x="3264" y="31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83" name="Rectangle 267"/>
            <p:cNvSpPr>
              <a:spLocks noChangeArrowheads="1"/>
            </p:cNvSpPr>
            <p:nvPr/>
          </p:nvSpPr>
          <p:spPr bwMode="auto">
            <a:xfrm>
              <a:off x="3456" y="3120"/>
              <a:ext cx="19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84" name="Rectangle 268"/>
            <p:cNvSpPr>
              <a:spLocks noChangeArrowheads="1"/>
            </p:cNvSpPr>
            <p:nvPr/>
          </p:nvSpPr>
          <p:spPr bwMode="auto">
            <a:xfrm>
              <a:off x="3648" y="3120"/>
              <a:ext cx="192" cy="19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904"/>
                                        </p:tgtEl>
                                        <p:attrNameLst>
                                          <p:attrName>style.visibility</p:attrName>
                                        </p:attrNameLst>
                                      </p:cBhvr>
                                      <p:to>
                                        <p:strVal val="visible"/>
                                      </p:to>
                                    </p:set>
                                    <p:animEffect transition="in" filter="wipe(left)">
                                      <p:cBhvr>
                                        <p:cTn id="7" dur="500"/>
                                        <p:tgtEl>
                                          <p:spTgt spid="34904"/>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999"/>
                                        </p:tgtEl>
                                        <p:attrNameLst>
                                          <p:attrName>style.visibility</p:attrName>
                                        </p:attrNameLst>
                                      </p:cBhvr>
                                      <p:to>
                                        <p:strVal val="visible"/>
                                      </p:to>
                                    </p:set>
                                    <p:anim calcmode="lin" valueType="num">
                                      <p:cBhvr additive="base">
                                        <p:cTn id="12" dur="500" fill="hold"/>
                                        <p:tgtEl>
                                          <p:spTgt spid="34999"/>
                                        </p:tgtEl>
                                        <p:attrNameLst>
                                          <p:attrName>ppt_x</p:attrName>
                                        </p:attrNameLst>
                                      </p:cBhvr>
                                      <p:tavLst>
                                        <p:tav tm="0">
                                          <p:val>
                                            <p:strVal val="0-#ppt_w/2"/>
                                          </p:val>
                                        </p:tav>
                                        <p:tav tm="100000">
                                          <p:val>
                                            <p:strVal val="#ppt_x"/>
                                          </p:val>
                                        </p:tav>
                                      </p:tavLst>
                                    </p:anim>
                                    <p:anim calcmode="lin" valueType="num">
                                      <p:cBhvr additive="base">
                                        <p:cTn id="13" dur="500" fill="hold"/>
                                        <p:tgtEl>
                                          <p:spTgt spid="349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5003"/>
                                        </p:tgtEl>
                                        <p:attrNameLst>
                                          <p:attrName>style.visibility</p:attrName>
                                        </p:attrNameLst>
                                      </p:cBhvr>
                                      <p:to>
                                        <p:strVal val="visible"/>
                                      </p:to>
                                    </p:set>
                                    <p:animEffect transition="in" filter="checkerboard(across)">
                                      <p:cBhvr>
                                        <p:cTn id="18" dur="500"/>
                                        <p:tgtEl>
                                          <p:spTgt spid="3500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5044"/>
                                        </p:tgtEl>
                                        <p:attrNameLst>
                                          <p:attrName>style.visibility</p:attrName>
                                        </p:attrNameLst>
                                      </p:cBhvr>
                                      <p:to>
                                        <p:strVal val="visible"/>
                                      </p:to>
                                    </p:set>
                                    <p:animEffect transition="in" filter="checkerboard(across)">
                                      <p:cBhvr>
                                        <p:cTn id="23" dur="500"/>
                                        <p:tgtEl>
                                          <p:spTgt spid="35044"/>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5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99" grpId="0" autoUpdateAnimBg="0"/>
      <p:bldP spid="35000"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228600" y="304800"/>
            <a:ext cx="8915400" cy="1143000"/>
            <a:chOff x="96" y="192"/>
            <a:chExt cx="5616" cy="720"/>
          </a:xfrm>
        </p:grpSpPr>
        <p:sp>
          <p:nvSpPr>
            <p:cNvPr id="141315" name="AutoShape 3" descr="白色大理石"/>
            <p:cNvSpPr>
              <a:spLocks noChangeArrowheads="1"/>
            </p:cNvSpPr>
            <p:nvPr/>
          </p:nvSpPr>
          <p:spPr bwMode="auto">
            <a:xfrm>
              <a:off x="144" y="192"/>
              <a:ext cx="816" cy="384"/>
            </a:xfrm>
            <a:prstGeom prst="bevel">
              <a:avLst>
                <a:gd name="adj" fmla="val 7292"/>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定理</a:t>
              </a:r>
              <a:r>
                <a:rPr lang="en-US" altLang="zh-CN" b="1"/>
                <a:t>11.7 </a:t>
              </a:r>
            </a:p>
          </p:txBody>
        </p:sp>
        <p:sp>
          <p:nvSpPr>
            <p:cNvPr id="141316" name="Rectangle 4"/>
            <p:cNvSpPr>
              <a:spLocks noChangeArrowheads="1"/>
            </p:cNvSpPr>
            <p:nvPr/>
          </p:nvSpPr>
          <p:spPr bwMode="auto">
            <a:xfrm>
              <a:off x="96" y="316"/>
              <a:ext cx="56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t>                  </a:t>
              </a:r>
              <a:r>
                <a:rPr kumimoji="1" lang="zh-CN" altLang="en-US" sz="2800" b="1"/>
                <a:t>不存在同时满足公里</a:t>
              </a:r>
              <a:r>
                <a:rPr kumimoji="1" lang="en-US" altLang="zh-CN" sz="2800" b="1">
                  <a:latin typeface="楷体_GB2312" pitchFamily="49" charset="-122"/>
                </a:rPr>
                <a:t>(2)</a:t>
              </a:r>
              <a:r>
                <a:rPr kumimoji="1" lang="zh-CN" altLang="en-US" sz="2800" b="1">
                  <a:latin typeface="楷体_GB2312" pitchFamily="49" charset="-122"/>
                </a:rPr>
                <a:t>、</a:t>
              </a:r>
              <a:r>
                <a:rPr kumimoji="1" lang="en-US" altLang="zh-CN" sz="2800" b="1">
                  <a:latin typeface="楷体_GB2312" pitchFamily="49" charset="-122"/>
                </a:rPr>
                <a:t>(3)</a:t>
              </a:r>
              <a:r>
                <a:rPr kumimoji="1" lang="zh-CN" altLang="en-US" sz="2800" b="1">
                  <a:latin typeface="楷体_GB2312" pitchFamily="49" charset="-122"/>
                </a:rPr>
                <a:t>、</a:t>
              </a:r>
              <a:r>
                <a:rPr kumimoji="1" lang="en-US" altLang="zh-CN" sz="2800" b="1">
                  <a:latin typeface="楷体_GB2312" pitchFamily="49" charset="-122"/>
                </a:rPr>
                <a:t>(6)</a:t>
              </a:r>
              <a:r>
                <a:rPr kumimoji="1" lang="zh-CN" altLang="en-US" sz="2800" b="1">
                  <a:latin typeface="楷体_GB2312" pitchFamily="49" charset="-122"/>
                </a:rPr>
                <a:t>、</a:t>
              </a:r>
              <a:r>
                <a:rPr kumimoji="1" lang="en-US" altLang="zh-CN" sz="2800" b="1">
                  <a:latin typeface="楷体_GB2312" pitchFamily="49" charset="-122"/>
                </a:rPr>
                <a:t>(7)</a:t>
              </a:r>
              <a:r>
                <a:rPr kumimoji="1" lang="zh-CN" altLang="en-US" sz="2800" b="1">
                  <a:latin typeface="楷体_GB2312" pitchFamily="49" charset="-122"/>
                </a:rPr>
                <a:t>、</a:t>
              </a:r>
              <a:r>
                <a:rPr kumimoji="1" lang="en-US" altLang="zh-CN" sz="2800" b="1">
                  <a:latin typeface="楷体_GB2312" pitchFamily="49" charset="-122"/>
                </a:rPr>
                <a:t>(8)</a:t>
              </a:r>
              <a:r>
                <a:rPr kumimoji="1" lang="zh-CN" altLang="en-US" sz="2800" b="1"/>
                <a:t>的函数</a:t>
              </a:r>
              <a:r>
                <a:rPr kumimoji="1" lang="en-US" altLang="zh-CN" sz="2800" b="1"/>
                <a:t>I(Eichhorn</a:t>
              </a:r>
              <a:r>
                <a:rPr kumimoji="1" lang="zh-CN" altLang="en-US" sz="2800" b="1"/>
                <a:t>，</a:t>
              </a:r>
              <a:r>
                <a:rPr kumimoji="1" lang="en-US" altLang="zh-CN" sz="2800" b="1"/>
                <a:t>1976)</a:t>
              </a:r>
            </a:p>
          </p:txBody>
        </p:sp>
      </p:grpSp>
      <p:sp>
        <p:nvSpPr>
          <p:cNvPr id="141317" name="Rectangle 5"/>
          <p:cNvSpPr>
            <a:spLocks noChangeArrowheads="1"/>
          </p:cNvSpPr>
          <p:nvPr/>
        </p:nvSpPr>
        <p:spPr bwMode="auto">
          <a:xfrm>
            <a:off x="228600" y="15240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先证明以下两个引理：</a:t>
            </a:r>
          </a:p>
        </p:txBody>
      </p:sp>
      <p:grpSp>
        <p:nvGrpSpPr>
          <p:cNvPr id="141318" name="Group 6"/>
          <p:cNvGrpSpPr>
            <a:grpSpLocks/>
          </p:cNvGrpSpPr>
          <p:nvPr/>
        </p:nvGrpSpPr>
        <p:grpSpPr bwMode="auto">
          <a:xfrm>
            <a:off x="76200" y="2057400"/>
            <a:ext cx="9144000" cy="1295400"/>
            <a:chOff x="0" y="2064"/>
            <a:chExt cx="5760" cy="816"/>
          </a:xfrm>
        </p:grpSpPr>
        <p:sp>
          <p:nvSpPr>
            <p:cNvPr id="141319" name="Rectangle 7"/>
            <p:cNvSpPr>
              <a:spLocks noChangeArrowheads="1"/>
            </p:cNvSpPr>
            <p:nvPr/>
          </p:nvSpPr>
          <p:spPr bwMode="auto">
            <a:xfrm>
              <a:off x="0" y="2078"/>
              <a:ext cx="57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宋体" pitchFamily="2" charset="-122"/>
                  <a:ea typeface="宋体" pitchFamily="2" charset="-122"/>
                </a:rPr>
                <a:t> </a:t>
              </a:r>
              <a:r>
                <a:rPr kumimoji="1" lang="zh-CN" altLang="en-US" b="1">
                  <a:solidFill>
                    <a:schemeClr val="accent2"/>
                  </a:solidFill>
                </a:rPr>
                <a:t>引理</a:t>
              </a:r>
              <a:r>
                <a:rPr kumimoji="1" lang="en-US" altLang="zh-CN" b="1">
                  <a:solidFill>
                    <a:schemeClr val="accent2"/>
                  </a:solidFill>
                </a:rPr>
                <a:t>11.1</a:t>
              </a:r>
              <a:r>
                <a:rPr kumimoji="1" lang="en-US" altLang="zh-CN" b="1"/>
                <a:t> </a:t>
              </a:r>
              <a:r>
                <a:rPr kumimoji="1" lang="zh-CN" altLang="en-US" b="1"/>
                <a:t>记                               ，</a:t>
              </a:r>
              <a:r>
                <a:rPr kumimoji="1" lang="en-US" altLang="zh-CN" b="1"/>
                <a:t>D</a:t>
              </a:r>
              <a:r>
                <a:rPr kumimoji="1" lang="en-US" altLang="zh-CN" b="1" baseline="-30000"/>
                <a:t>1</a:t>
              </a:r>
              <a:r>
                <a:rPr kumimoji="1" lang="zh-CN" altLang="en-US" b="1"/>
                <a:t>、</a:t>
              </a:r>
              <a:r>
                <a:rPr kumimoji="1" lang="en-US" altLang="zh-CN" b="1"/>
                <a:t>D</a:t>
              </a:r>
              <a:r>
                <a:rPr kumimoji="1" lang="en-US" altLang="zh-CN" b="1" baseline="-30000"/>
                <a:t>2</a:t>
              </a:r>
              <a:r>
                <a:rPr kumimoji="1" lang="zh-CN" altLang="en-US" b="1"/>
                <a:t>为任意两个对角元素为正  </a:t>
              </a:r>
            </a:p>
            <a:p>
              <a:r>
                <a:rPr kumimoji="1" lang="zh-CN" altLang="en-US" b="1"/>
                <a:t>  的对角矩阵，则有： </a:t>
              </a:r>
            </a:p>
          </p:txBody>
        </p:sp>
        <p:graphicFrame>
          <p:nvGraphicFramePr>
            <p:cNvPr id="141320" name="Object 8"/>
            <p:cNvGraphicFramePr>
              <a:graphicFrameLocks noChangeAspect="1"/>
            </p:cNvGraphicFramePr>
            <p:nvPr/>
          </p:nvGraphicFramePr>
          <p:xfrm>
            <a:off x="1104" y="2064"/>
            <a:ext cx="1536" cy="315"/>
          </p:xfrm>
          <a:graphic>
            <a:graphicData uri="http://schemas.openxmlformats.org/presentationml/2006/ole">
              <mc:AlternateContent xmlns:mc="http://schemas.openxmlformats.org/markup-compatibility/2006">
                <mc:Choice xmlns:v="urn:schemas-microsoft-com:vml" Requires="v">
                  <p:oleObj spid="_x0000_s141326" name="公式" r:id="rId7" imgW="1117600" imgH="228600" progId="Equation.3">
                    <p:embed/>
                  </p:oleObj>
                </mc:Choice>
                <mc:Fallback>
                  <p:oleObj name="公式" r:id="rId7" imgW="11176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2064"/>
                          <a:ext cx="1536"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1" name="Object 9"/>
            <p:cNvGraphicFramePr>
              <a:graphicFrameLocks noChangeAspect="1"/>
            </p:cNvGraphicFramePr>
            <p:nvPr/>
          </p:nvGraphicFramePr>
          <p:xfrm>
            <a:off x="144" y="2529"/>
            <a:ext cx="5328" cy="351"/>
          </p:xfrm>
          <a:graphic>
            <a:graphicData uri="http://schemas.openxmlformats.org/presentationml/2006/ole">
              <mc:AlternateContent xmlns:mc="http://schemas.openxmlformats.org/markup-compatibility/2006">
                <mc:Choice xmlns:v="urn:schemas-microsoft-com:vml" Requires="v">
                  <p:oleObj spid="_x0000_s141327" name="公式" r:id="rId9" imgW="3644640" imgH="241200" progId="Equation.3">
                    <p:embed/>
                  </p:oleObj>
                </mc:Choice>
                <mc:Fallback>
                  <p:oleObj name="公式" r:id="rId9" imgW="3644640" imgH="24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 y="2529"/>
                          <a:ext cx="532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322" name="Text Box 10"/>
          <p:cNvSpPr txBox="1">
            <a:spLocks noChangeArrowheads="1"/>
          </p:cNvSpPr>
          <p:nvPr/>
        </p:nvSpPr>
        <p:spPr bwMode="auto">
          <a:xfrm>
            <a:off x="228600" y="3429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accent2"/>
                </a:solidFill>
                <a:latin typeface="楷体_GB2312" pitchFamily="49" charset="-122"/>
              </a:rPr>
              <a:t>证明：</a:t>
            </a:r>
            <a:r>
              <a:rPr kumimoji="1" lang="zh-CN" altLang="en-US" b="1">
                <a:solidFill>
                  <a:schemeClr val="accent2"/>
                </a:solidFill>
                <a:latin typeface="楷体_GB2312" pitchFamily="49" charset="-122"/>
              </a:rPr>
              <a:t> </a:t>
            </a:r>
          </a:p>
        </p:txBody>
      </p:sp>
      <p:graphicFrame>
        <p:nvGraphicFramePr>
          <p:cNvPr id="141323" name="Object 11"/>
          <p:cNvGraphicFramePr>
            <a:graphicFrameLocks noChangeAspect="1"/>
          </p:cNvGraphicFramePr>
          <p:nvPr/>
        </p:nvGraphicFramePr>
        <p:xfrm>
          <a:off x="304800" y="3811588"/>
          <a:ext cx="8534400" cy="989012"/>
        </p:xfrm>
        <a:graphic>
          <a:graphicData uri="http://schemas.openxmlformats.org/presentationml/2006/ole">
            <mc:AlternateContent xmlns:mc="http://schemas.openxmlformats.org/markup-compatibility/2006">
              <mc:Choice xmlns:v="urn:schemas-microsoft-com:vml" Requires="v">
                <p:oleObj spid="_x0000_s141328" name="公式" r:id="rId11" imgW="3949560" imgH="457200" progId="Equation.3">
                  <p:embed/>
                </p:oleObj>
              </mc:Choice>
              <mc:Fallback>
                <p:oleObj name="公式" r:id="rId11" imgW="3949560" imgH="457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3811588"/>
                        <a:ext cx="853440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4" name="Object 12"/>
          <p:cNvGraphicFramePr>
            <a:graphicFrameLocks noChangeAspect="1"/>
          </p:cNvGraphicFramePr>
          <p:nvPr/>
        </p:nvGraphicFramePr>
        <p:xfrm>
          <a:off x="304800" y="4786313"/>
          <a:ext cx="7315200" cy="1004887"/>
        </p:xfrm>
        <a:graphic>
          <a:graphicData uri="http://schemas.openxmlformats.org/presentationml/2006/ole">
            <mc:AlternateContent xmlns:mc="http://schemas.openxmlformats.org/markup-compatibility/2006">
              <mc:Choice xmlns:v="urn:schemas-microsoft-com:vml" Requires="v">
                <p:oleObj spid="_x0000_s141329" name="公式" r:id="rId13" imgW="3327120" imgH="457200" progId="Equation.3">
                  <p:embed/>
                </p:oleObj>
              </mc:Choice>
              <mc:Fallback>
                <p:oleObj name="公式" r:id="rId13" imgW="3327120" imgH="4572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4786313"/>
                        <a:ext cx="7315200"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5" name="Object 13"/>
          <p:cNvGraphicFramePr>
            <a:graphicFrameLocks noChangeAspect="1"/>
          </p:cNvGraphicFramePr>
          <p:nvPr/>
        </p:nvGraphicFramePr>
        <p:xfrm>
          <a:off x="249238" y="5837238"/>
          <a:ext cx="6130925" cy="625475"/>
        </p:xfrm>
        <a:graphic>
          <a:graphicData uri="http://schemas.openxmlformats.org/presentationml/2006/ole">
            <mc:AlternateContent xmlns:mc="http://schemas.openxmlformats.org/markup-compatibility/2006">
              <mc:Choice xmlns:v="urn:schemas-microsoft-com:vml" Requires="v">
                <p:oleObj spid="_x0000_s141330" name="公式" r:id="rId15" imgW="2768400" imgH="279360" progId="Equation.3">
                  <p:embed/>
                </p:oleObj>
              </mc:Choice>
              <mc:Fallback>
                <p:oleObj name="公式" r:id="rId15" imgW="2768400" imgH="27936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238" y="5837238"/>
                        <a:ext cx="61309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 calcmode="lin" valueType="num">
                                      <p:cBhvr additive="base">
                                        <p:cTn id="7" dur="500" fill="hold"/>
                                        <p:tgtEl>
                                          <p:spTgt spid="141317"/>
                                        </p:tgtEl>
                                        <p:attrNameLst>
                                          <p:attrName>ppt_x</p:attrName>
                                        </p:attrNameLst>
                                      </p:cBhvr>
                                      <p:tavLst>
                                        <p:tav tm="0">
                                          <p:val>
                                            <p:strVal val="0-#ppt_w/2"/>
                                          </p:val>
                                        </p:tav>
                                        <p:tav tm="100000">
                                          <p:val>
                                            <p:strVal val="#ppt_x"/>
                                          </p:val>
                                        </p:tav>
                                      </p:tavLst>
                                    </p:anim>
                                    <p:anim calcmode="lin" valueType="num">
                                      <p:cBhvr additive="base">
                                        <p:cTn id="8" dur="500" fill="hold"/>
                                        <p:tgtEl>
                                          <p:spTgt spid="1413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41318"/>
                                        </p:tgtEl>
                                        <p:attrNameLst>
                                          <p:attrName>style.visibility</p:attrName>
                                        </p:attrNameLst>
                                      </p:cBhvr>
                                      <p:to>
                                        <p:strVal val="visible"/>
                                      </p:to>
                                    </p:set>
                                    <p:anim calcmode="lin" valueType="num">
                                      <p:cBhvr>
                                        <p:cTn id="13" dur="500" fill="hold"/>
                                        <p:tgtEl>
                                          <p:spTgt spid="141318"/>
                                        </p:tgtEl>
                                        <p:attrNameLst>
                                          <p:attrName>ppt_w</p:attrName>
                                        </p:attrNameLst>
                                      </p:cBhvr>
                                      <p:tavLst>
                                        <p:tav tm="0">
                                          <p:val>
                                            <p:fltVal val="0"/>
                                          </p:val>
                                        </p:tav>
                                        <p:tav tm="100000">
                                          <p:val>
                                            <p:strVal val="#ppt_w"/>
                                          </p:val>
                                        </p:tav>
                                      </p:tavLst>
                                    </p:anim>
                                    <p:anim calcmode="lin" valueType="num">
                                      <p:cBhvr>
                                        <p:cTn id="14" dur="500" fill="hold"/>
                                        <p:tgtEl>
                                          <p:spTgt spid="1413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22"/>
                                        </p:tgtEl>
                                        <p:attrNameLst>
                                          <p:attrName>style.visibility</p:attrName>
                                        </p:attrNameLst>
                                      </p:cBhvr>
                                      <p:to>
                                        <p:strVal val="visible"/>
                                      </p:to>
                                    </p:set>
                                    <p:anim calcmode="lin" valueType="num">
                                      <p:cBhvr additive="base">
                                        <p:cTn id="19" dur="500" fill="hold"/>
                                        <p:tgtEl>
                                          <p:spTgt spid="141322"/>
                                        </p:tgtEl>
                                        <p:attrNameLst>
                                          <p:attrName>ppt_x</p:attrName>
                                        </p:attrNameLst>
                                      </p:cBhvr>
                                      <p:tavLst>
                                        <p:tav tm="0">
                                          <p:val>
                                            <p:strVal val="0-#ppt_w/2"/>
                                          </p:val>
                                        </p:tav>
                                        <p:tav tm="100000">
                                          <p:val>
                                            <p:strVal val="#ppt_x"/>
                                          </p:val>
                                        </p:tav>
                                      </p:tavLst>
                                    </p:anim>
                                    <p:anim calcmode="lin" valueType="num">
                                      <p:cBhvr additive="base">
                                        <p:cTn id="20" dur="500" fill="hold"/>
                                        <p:tgtEl>
                                          <p:spTgt spid="1413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1323"/>
                                        </p:tgtEl>
                                        <p:attrNameLst>
                                          <p:attrName>style.visibility</p:attrName>
                                        </p:attrNameLst>
                                      </p:cBhvr>
                                      <p:to>
                                        <p:strVal val="visible"/>
                                      </p:to>
                                    </p:set>
                                    <p:anim calcmode="lin" valueType="num">
                                      <p:cBhvr additive="base">
                                        <p:cTn id="25" dur="500" fill="hold"/>
                                        <p:tgtEl>
                                          <p:spTgt spid="141323"/>
                                        </p:tgtEl>
                                        <p:attrNameLst>
                                          <p:attrName>ppt_x</p:attrName>
                                        </p:attrNameLst>
                                      </p:cBhvr>
                                      <p:tavLst>
                                        <p:tav tm="0">
                                          <p:val>
                                            <p:strVal val="0-#ppt_w/2"/>
                                          </p:val>
                                        </p:tav>
                                        <p:tav tm="100000">
                                          <p:val>
                                            <p:strVal val="#ppt_x"/>
                                          </p:val>
                                        </p:tav>
                                      </p:tavLst>
                                    </p:anim>
                                    <p:anim calcmode="lin" valueType="num">
                                      <p:cBhvr additive="base">
                                        <p:cTn id="26" dur="500" fill="hold"/>
                                        <p:tgtEl>
                                          <p:spTgt spid="1413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41324"/>
                                        </p:tgtEl>
                                        <p:attrNameLst>
                                          <p:attrName>style.visibility</p:attrName>
                                        </p:attrNameLst>
                                      </p:cBhvr>
                                      <p:to>
                                        <p:strVal val="visible"/>
                                      </p:to>
                                    </p:set>
                                    <p:anim calcmode="lin" valueType="num">
                                      <p:cBhvr additive="base">
                                        <p:cTn id="31" dur="500" fill="hold"/>
                                        <p:tgtEl>
                                          <p:spTgt spid="141324"/>
                                        </p:tgtEl>
                                        <p:attrNameLst>
                                          <p:attrName>ppt_x</p:attrName>
                                        </p:attrNameLst>
                                      </p:cBhvr>
                                      <p:tavLst>
                                        <p:tav tm="0">
                                          <p:val>
                                            <p:strVal val="0-#ppt_w/2"/>
                                          </p:val>
                                        </p:tav>
                                        <p:tav tm="100000">
                                          <p:val>
                                            <p:strVal val="#ppt_x"/>
                                          </p:val>
                                        </p:tav>
                                      </p:tavLst>
                                    </p:anim>
                                    <p:anim calcmode="lin" valueType="num">
                                      <p:cBhvr additive="base">
                                        <p:cTn id="32" dur="500" fill="hold"/>
                                        <p:tgtEl>
                                          <p:spTgt spid="1413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41325"/>
                                        </p:tgtEl>
                                        <p:attrNameLst>
                                          <p:attrName>style.visibility</p:attrName>
                                        </p:attrNameLst>
                                      </p:cBhvr>
                                      <p:to>
                                        <p:strVal val="visible"/>
                                      </p:to>
                                    </p:set>
                                    <p:anim calcmode="lin" valueType="num">
                                      <p:cBhvr additive="base">
                                        <p:cTn id="37" dur="500" fill="hold"/>
                                        <p:tgtEl>
                                          <p:spTgt spid="141325"/>
                                        </p:tgtEl>
                                        <p:attrNameLst>
                                          <p:attrName>ppt_x</p:attrName>
                                        </p:attrNameLst>
                                      </p:cBhvr>
                                      <p:tavLst>
                                        <p:tav tm="0">
                                          <p:val>
                                            <p:strVal val="0-#ppt_w/2"/>
                                          </p:val>
                                        </p:tav>
                                        <p:tav tm="100000">
                                          <p:val>
                                            <p:strVal val="#ppt_x"/>
                                          </p:val>
                                        </p:tav>
                                      </p:tavLst>
                                    </p:anim>
                                    <p:anim calcmode="lin" valueType="num">
                                      <p:cBhvr additive="base">
                                        <p:cTn id="38" dur="500" fill="hold"/>
                                        <p:tgtEl>
                                          <p:spTgt spid="1413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P spid="14132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2"/>
          <p:cNvGrpSpPr>
            <a:grpSpLocks/>
          </p:cNvGrpSpPr>
          <p:nvPr/>
        </p:nvGrpSpPr>
        <p:grpSpPr bwMode="auto">
          <a:xfrm>
            <a:off x="76200" y="138113"/>
            <a:ext cx="9144000" cy="1417637"/>
            <a:chOff x="0" y="87"/>
            <a:chExt cx="5760" cy="893"/>
          </a:xfrm>
        </p:grpSpPr>
        <p:sp>
          <p:nvSpPr>
            <p:cNvPr id="142339" name="Rectangle 3"/>
            <p:cNvSpPr>
              <a:spLocks noChangeArrowheads="1"/>
            </p:cNvSpPr>
            <p:nvPr/>
          </p:nvSpPr>
          <p:spPr bwMode="auto">
            <a:xfrm>
              <a:off x="0" y="254"/>
              <a:ext cx="5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宋体" pitchFamily="2" charset="-122"/>
                  <a:ea typeface="宋体" pitchFamily="2" charset="-122"/>
                </a:rPr>
                <a:t> </a:t>
              </a:r>
              <a:r>
                <a:rPr kumimoji="1" lang="zh-CN" altLang="en-US" b="1">
                  <a:solidFill>
                    <a:schemeClr val="accent2"/>
                  </a:solidFill>
                </a:rPr>
                <a:t>引理</a:t>
              </a:r>
              <a:r>
                <a:rPr kumimoji="1" lang="en-US" altLang="zh-CN" b="1">
                  <a:solidFill>
                    <a:schemeClr val="accent2"/>
                  </a:solidFill>
                </a:rPr>
                <a:t>11.2</a:t>
              </a:r>
              <a:r>
                <a:rPr kumimoji="1" lang="en-US" altLang="zh-CN" b="1"/>
                <a:t> </a:t>
              </a:r>
              <a:r>
                <a:rPr kumimoji="1" lang="zh-CN" altLang="en-US" b="1"/>
                <a:t>记                                                          ，则有：</a:t>
              </a:r>
            </a:p>
          </p:txBody>
        </p:sp>
        <p:graphicFrame>
          <p:nvGraphicFramePr>
            <p:cNvPr id="142340" name="Object 4"/>
            <p:cNvGraphicFramePr>
              <a:graphicFrameLocks noChangeAspect="1"/>
            </p:cNvGraphicFramePr>
            <p:nvPr/>
          </p:nvGraphicFramePr>
          <p:xfrm>
            <a:off x="1104" y="87"/>
            <a:ext cx="2784" cy="633"/>
          </p:xfrm>
          <a:graphic>
            <a:graphicData uri="http://schemas.openxmlformats.org/presentationml/2006/ole">
              <mc:AlternateContent xmlns:mc="http://schemas.openxmlformats.org/markup-compatibility/2006">
                <mc:Choice xmlns:v="urn:schemas-microsoft-com:vml" Requires="v">
                  <p:oleObj spid="_x0000_s142352" name="公式" r:id="rId5" imgW="2133600" imgH="482600" progId="Equation.3">
                    <p:embed/>
                  </p:oleObj>
                </mc:Choice>
                <mc:Fallback>
                  <p:oleObj name="公式" r:id="rId5" imgW="2133600" imgH="482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87"/>
                          <a:ext cx="2784"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1" name="Object 5"/>
            <p:cNvGraphicFramePr>
              <a:graphicFrameLocks noChangeAspect="1"/>
            </p:cNvGraphicFramePr>
            <p:nvPr/>
          </p:nvGraphicFramePr>
          <p:xfrm>
            <a:off x="912" y="672"/>
            <a:ext cx="2256" cy="308"/>
          </p:xfrm>
          <a:graphic>
            <a:graphicData uri="http://schemas.openxmlformats.org/presentationml/2006/ole">
              <mc:AlternateContent xmlns:mc="http://schemas.openxmlformats.org/markup-compatibility/2006">
                <mc:Choice xmlns:v="urn:schemas-microsoft-com:vml" Requires="v">
                  <p:oleObj spid="_x0000_s142353" name="公式" r:id="rId7" imgW="1663700" imgH="228600" progId="Equation.3">
                    <p:embed/>
                  </p:oleObj>
                </mc:Choice>
                <mc:Fallback>
                  <p:oleObj name="公式" r:id="rId7" imgW="16637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672"/>
                          <a:ext cx="225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2342" name="Rectangle 6"/>
          <p:cNvSpPr>
            <a:spLocks noChangeArrowheads="1"/>
          </p:cNvSpPr>
          <p:nvPr/>
        </p:nvSpPr>
        <p:spPr bwMode="auto">
          <a:xfrm>
            <a:off x="304800" y="28956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证明定理</a:t>
            </a:r>
            <a:r>
              <a:rPr kumimoji="1" lang="en-US" altLang="zh-CN" b="1">
                <a:solidFill>
                  <a:srgbClr val="008000"/>
                </a:solidFill>
              </a:rPr>
              <a:t>11.7</a:t>
            </a:r>
            <a:r>
              <a:rPr kumimoji="1" lang="zh-CN" altLang="en-US" b="1">
                <a:solidFill>
                  <a:srgbClr val="008000"/>
                </a:solidFill>
              </a:rPr>
              <a:t>： </a:t>
            </a:r>
          </a:p>
        </p:txBody>
      </p:sp>
      <p:grpSp>
        <p:nvGrpSpPr>
          <p:cNvPr id="142343" name="Group 7"/>
          <p:cNvGrpSpPr>
            <a:grpSpLocks/>
          </p:cNvGrpSpPr>
          <p:nvPr/>
        </p:nvGrpSpPr>
        <p:grpSpPr bwMode="auto">
          <a:xfrm>
            <a:off x="914400" y="3352800"/>
            <a:ext cx="7772400" cy="3352800"/>
            <a:chOff x="576" y="2112"/>
            <a:chExt cx="4896" cy="2112"/>
          </a:xfrm>
        </p:grpSpPr>
        <p:sp>
          <p:nvSpPr>
            <p:cNvPr id="142344" name="Rectangle 8"/>
            <p:cNvSpPr>
              <a:spLocks noChangeArrowheads="1"/>
            </p:cNvSpPr>
            <p:nvPr/>
          </p:nvSpPr>
          <p:spPr bwMode="auto">
            <a:xfrm>
              <a:off x="576" y="2112"/>
              <a:ext cx="4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先引入下列矩阵</a:t>
              </a:r>
              <a:r>
                <a:rPr kumimoji="1" lang="en-US" altLang="zh-CN" b="1">
                  <a:latin typeface="楷体_GB2312" pitchFamily="49" charset="-122"/>
                </a:rPr>
                <a:t>,</a:t>
              </a:r>
              <a:r>
                <a:rPr kumimoji="1" lang="zh-CN" altLang="en-US" b="1">
                  <a:latin typeface="楷体_GB2312" pitchFamily="49" charset="-122"/>
                </a:rPr>
                <a:t>记 </a:t>
              </a:r>
            </a:p>
          </p:txBody>
        </p:sp>
        <p:graphicFrame>
          <p:nvGraphicFramePr>
            <p:cNvPr id="142345" name="Object 9"/>
            <p:cNvGraphicFramePr>
              <a:graphicFrameLocks noChangeAspect="1"/>
            </p:cNvGraphicFramePr>
            <p:nvPr/>
          </p:nvGraphicFramePr>
          <p:xfrm>
            <a:off x="1968" y="2323"/>
            <a:ext cx="2400" cy="1901"/>
          </p:xfrm>
          <a:graphic>
            <a:graphicData uri="http://schemas.openxmlformats.org/presentationml/2006/ole">
              <mc:AlternateContent xmlns:mc="http://schemas.openxmlformats.org/markup-compatibility/2006">
                <mc:Choice xmlns:v="urn:schemas-microsoft-com:vml" Requires="v">
                  <p:oleObj spid="_x0000_s142354" name="公式" r:id="rId9" imgW="2019300" imgH="1600200" progId="Equation.3">
                    <p:embed/>
                  </p:oleObj>
                </mc:Choice>
                <mc:Fallback>
                  <p:oleObj name="公式" r:id="rId9" imgW="2019300" imgH="1600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2323"/>
                          <a:ext cx="2400" cy="1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6" name="Object 10"/>
            <p:cNvGraphicFramePr>
              <a:graphicFrameLocks noChangeAspect="1"/>
            </p:cNvGraphicFramePr>
            <p:nvPr/>
          </p:nvGraphicFramePr>
          <p:xfrm>
            <a:off x="4464" y="3120"/>
            <a:ext cx="768" cy="317"/>
          </p:xfrm>
          <a:graphic>
            <a:graphicData uri="http://schemas.openxmlformats.org/presentationml/2006/ole">
              <mc:AlternateContent xmlns:mc="http://schemas.openxmlformats.org/markup-compatibility/2006">
                <mc:Choice xmlns:v="urn:schemas-microsoft-com:vml" Requires="v">
                  <p:oleObj spid="_x0000_s142355" name="公式" r:id="rId11" imgW="482391" imgH="203112" progId="Equation.3">
                    <p:embed/>
                  </p:oleObj>
                </mc:Choice>
                <mc:Fallback>
                  <p:oleObj name="公式" r:id="rId11" imgW="482391" imgH="203112"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4" y="3120"/>
                          <a:ext cx="76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2347" name="AutoShape 11"/>
          <p:cNvSpPr>
            <a:spLocks noChangeArrowheads="1"/>
          </p:cNvSpPr>
          <p:nvPr/>
        </p:nvSpPr>
        <p:spPr bwMode="auto">
          <a:xfrm>
            <a:off x="152400" y="3886200"/>
            <a:ext cx="3505200" cy="990600"/>
          </a:xfrm>
          <a:prstGeom prst="wedgeRectCallout">
            <a:avLst>
              <a:gd name="adj1" fmla="val 33741"/>
              <a:gd name="adj2" fmla="val 82532"/>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t>对角线上第</a:t>
            </a:r>
            <a:r>
              <a:rPr kumimoji="1" lang="en-US" altLang="zh-CN" b="1"/>
              <a:t>j</a:t>
            </a:r>
            <a:r>
              <a:rPr kumimoji="1" lang="zh-CN" altLang="en-US" b="1"/>
              <a:t>个元素为</a:t>
            </a:r>
            <a:r>
              <a:rPr kumimoji="1" lang="en-US" altLang="zh-CN" b="1"/>
              <a:t>λ</a:t>
            </a:r>
            <a:r>
              <a:rPr kumimoji="1" lang="zh-CN" altLang="en-US" b="1"/>
              <a:t>，其余元素为</a:t>
            </a:r>
            <a:r>
              <a:rPr kumimoji="1" lang="en-US" altLang="zh-CN" b="1"/>
              <a:t>1</a:t>
            </a:r>
            <a:r>
              <a:rPr kumimoji="1" lang="zh-CN" altLang="en-US" b="1"/>
              <a:t>的对角阵 </a:t>
            </a:r>
          </a:p>
        </p:txBody>
      </p:sp>
      <p:grpSp>
        <p:nvGrpSpPr>
          <p:cNvPr id="142348" name="Group 12"/>
          <p:cNvGrpSpPr>
            <a:grpSpLocks/>
          </p:cNvGrpSpPr>
          <p:nvPr/>
        </p:nvGrpSpPr>
        <p:grpSpPr bwMode="auto">
          <a:xfrm>
            <a:off x="228600" y="1538288"/>
            <a:ext cx="7772400" cy="1204912"/>
            <a:chOff x="144" y="969"/>
            <a:chExt cx="4896" cy="759"/>
          </a:xfrm>
        </p:grpSpPr>
        <p:sp>
          <p:nvSpPr>
            <p:cNvPr id="142349" name="Text Box 13"/>
            <p:cNvSpPr txBox="1">
              <a:spLocks noChangeArrowheads="1"/>
            </p:cNvSpPr>
            <p:nvPr/>
          </p:nvSpPr>
          <p:spPr bwMode="auto">
            <a:xfrm>
              <a:off x="144" y="969"/>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accent2"/>
                  </a:solidFill>
                  <a:latin typeface="楷体_GB2312" pitchFamily="49" charset="-122"/>
                </a:rPr>
                <a:t>证明：</a:t>
              </a:r>
              <a:r>
                <a:rPr kumimoji="1" lang="zh-CN" altLang="en-US" b="1">
                  <a:solidFill>
                    <a:schemeClr val="accent2"/>
                  </a:solidFill>
                  <a:latin typeface="楷体_GB2312" pitchFamily="49" charset="-122"/>
                </a:rPr>
                <a:t> </a:t>
              </a:r>
            </a:p>
          </p:txBody>
        </p:sp>
        <p:graphicFrame>
          <p:nvGraphicFramePr>
            <p:cNvPr id="142350" name="Object 14"/>
            <p:cNvGraphicFramePr>
              <a:graphicFrameLocks noChangeAspect="1"/>
            </p:cNvGraphicFramePr>
            <p:nvPr/>
          </p:nvGraphicFramePr>
          <p:xfrm>
            <a:off x="864" y="1166"/>
            <a:ext cx="3625" cy="562"/>
          </p:xfrm>
          <a:graphic>
            <a:graphicData uri="http://schemas.openxmlformats.org/presentationml/2006/ole">
              <mc:AlternateContent xmlns:mc="http://schemas.openxmlformats.org/markup-compatibility/2006">
                <mc:Choice xmlns:v="urn:schemas-microsoft-com:vml" Requires="v">
                  <p:oleObj spid="_x0000_s142356" name="公式" r:id="rId13" imgW="2692080" imgH="419040" progId="Equation.3">
                    <p:embed/>
                  </p:oleObj>
                </mc:Choice>
                <mc:Fallback>
                  <p:oleObj name="公式" r:id="rId13" imgW="2692080" imgH="4190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1166"/>
                          <a:ext cx="3625" cy="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51" name="Text Box 15"/>
            <p:cNvSpPr txBox="1">
              <a:spLocks noChangeArrowheads="1"/>
            </p:cNvSpPr>
            <p:nvPr/>
          </p:nvSpPr>
          <p:spPr bwMode="auto">
            <a:xfrm>
              <a:off x="4464" y="1344"/>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仿宋_GB2312" pitchFamily="49" charset="-122"/>
                  <a:ea typeface="仿宋_GB2312" pitchFamily="49" charset="-122"/>
                </a:rPr>
                <a:t>1</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2348"/>
                                        </p:tgtEl>
                                        <p:attrNameLst>
                                          <p:attrName>style.visibility</p:attrName>
                                        </p:attrNameLst>
                                      </p:cBhvr>
                                      <p:to>
                                        <p:strVal val="visible"/>
                                      </p:to>
                                    </p:set>
                                    <p:anim calcmode="lin" valueType="num">
                                      <p:cBhvr additive="base">
                                        <p:cTn id="7" dur="500" fill="hold"/>
                                        <p:tgtEl>
                                          <p:spTgt spid="142348"/>
                                        </p:tgtEl>
                                        <p:attrNameLst>
                                          <p:attrName>ppt_x</p:attrName>
                                        </p:attrNameLst>
                                      </p:cBhvr>
                                      <p:tavLst>
                                        <p:tav tm="0">
                                          <p:val>
                                            <p:strVal val="0-#ppt_w/2"/>
                                          </p:val>
                                        </p:tav>
                                        <p:tav tm="100000">
                                          <p:val>
                                            <p:strVal val="#ppt_x"/>
                                          </p:val>
                                        </p:tav>
                                      </p:tavLst>
                                    </p:anim>
                                    <p:anim calcmode="lin" valueType="num">
                                      <p:cBhvr additive="base">
                                        <p:cTn id="8" dur="500" fill="hold"/>
                                        <p:tgtEl>
                                          <p:spTgt spid="1423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42"/>
                                        </p:tgtEl>
                                        <p:attrNameLst>
                                          <p:attrName>style.visibility</p:attrName>
                                        </p:attrNameLst>
                                      </p:cBhvr>
                                      <p:to>
                                        <p:strVal val="visible"/>
                                      </p:to>
                                    </p:set>
                                    <p:anim calcmode="lin" valueType="num">
                                      <p:cBhvr additive="base">
                                        <p:cTn id="13" dur="500" fill="hold"/>
                                        <p:tgtEl>
                                          <p:spTgt spid="142342"/>
                                        </p:tgtEl>
                                        <p:attrNameLst>
                                          <p:attrName>ppt_x</p:attrName>
                                        </p:attrNameLst>
                                      </p:cBhvr>
                                      <p:tavLst>
                                        <p:tav tm="0">
                                          <p:val>
                                            <p:strVal val="0-#ppt_w/2"/>
                                          </p:val>
                                        </p:tav>
                                        <p:tav tm="100000">
                                          <p:val>
                                            <p:strVal val="#ppt_x"/>
                                          </p:val>
                                        </p:tav>
                                      </p:tavLst>
                                    </p:anim>
                                    <p:anim calcmode="lin" valueType="num">
                                      <p:cBhvr additive="base">
                                        <p:cTn id="14" dur="500" fill="hold"/>
                                        <p:tgtEl>
                                          <p:spTgt spid="142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42343"/>
                                        </p:tgtEl>
                                        <p:attrNameLst>
                                          <p:attrName>style.visibility</p:attrName>
                                        </p:attrNameLst>
                                      </p:cBhvr>
                                      <p:to>
                                        <p:strVal val="visible"/>
                                      </p:to>
                                    </p:set>
                                    <p:animEffect transition="in" filter="wipe(up)">
                                      <p:cBhvr>
                                        <p:cTn id="19" dur="500"/>
                                        <p:tgtEl>
                                          <p:spTgt spid="142343"/>
                                        </p:tgtEl>
                                      </p:cBhvr>
                                    </p:animEffect>
                                  </p:childTnLst>
                                </p:cTn>
                              </p:par>
                            </p:childTnLst>
                          </p:cTn>
                        </p:par>
                        <p:par>
                          <p:cTn id="20" fill="hold" nodeType="afterGroup">
                            <p:stCondLst>
                              <p:cond delay="500"/>
                            </p:stCondLst>
                            <p:childTnLst>
                              <p:par>
                                <p:cTn id="21" presetID="1" presetClass="entr" presetSubtype="0" fill="hold" grpId="0" nodeType="afterEffect">
                                  <p:stCondLst>
                                    <p:cond delay="1000"/>
                                  </p:stCondLst>
                                  <p:childTnLst>
                                    <p:set>
                                      <p:cBhvr>
                                        <p:cTn id="22" dur="1" fill="hold">
                                          <p:stCondLst>
                                            <p:cond delay="499"/>
                                          </p:stCondLst>
                                        </p:cTn>
                                        <p:tgtEl>
                                          <p:spTgt spid="142347"/>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autoUpdateAnimBg="0"/>
      <p:bldP spid="14234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457200" y="76200"/>
            <a:ext cx="7086600" cy="1843088"/>
            <a:chOff x="288" y="48"/>
            <a:chExt cx="4464" cy="1161"/>
          </a:xfrm>
        </p:grpSpPr>
        <p:grpSp>
          <p:nvGrpSpPr>
            <p:cNvPr id="143363" name="Group 3"/>
            <p:cNvGrpSpPr>
              <a:grpSpLocks/>
            </p:cNvGrpSpPr>
            <p:nvPr/>
          </p:nvGrpSpPr>
          <p:grpSpPr bwMode="auto">
            <a:xfrm>
              <a:off x="288" y="48"/>
              <a:ext cx="2160" cy="1161"/>
              <a:chOff x="576" y="336"/>
              <a:chExt cx="2160" cy="1161"/>
            </a:xfrm>
          </p:grpSpPr>
          <p:sp>
            <p:nvSpPr>
              <p:cNvPr id="143364" name="Text Box 4"/>
              <p:cNvSpPr txBox="1">
                <a:spLocks noChangeArrowheads="1"/>
              </p:cNvSpPr>
              <p:nvPr/>
            </p:nvSpPr>
            <p:spPr bwMode="auto">
              <a:xfrm>
                <a:off x="576" y="7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再记 </a:t>
                </a:r>
              </a:p>
            </p:txBody>
          </p:sp>
          <p:graphicFrame>
            <p:nvGraphicFramePr>
              <p:cNvPr id="143365" name="Object 5"/>
              <p:cNvGraphicFramePr>
                <a:graphicFrameLocks noChangeAspect="1"/>
              </p:cNvGraphicFramePr>
              <p:nvPr/>
            </p:nvGraphicFramePr>
            <p:xfrm>
              <a:off x="1056" y="336"/>
              <a:ext cx="1680" cy="1161"/>
            </p:xfrm>
            <a:graphic>
              <a:graphicData uri="http://schemas.openxmlformats.org/presentationml/2006/ole">
                <mc:AlternateContent xmlns:mc="http://schemas.openxmlformats.org/markup-compatibility/2006">
                  <mc:Choice xmlns:v="urn:schemas-microsoft-com:vml" Requires="v">
                    <p:oleObj spid="_x0000_s143376" name="公式" r:id="rId4" imgW="1320800" imgH="914400" progId="Equation.3">
                      <p:embed/>
                    </p:oleObj>
                  </mc:Choice>
                  <mc:Fallback>
                    <p:oleObj name="公式" r:id="rId4" imgW="13208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336"/>
                            <a:ext cx="1680" cy="1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366" name="Group 6"/>
            <p:cNvGrpSpPr>
              <a:grpSpLocks/>
            </p:cNvGrpSpPr>
            <p:nvPr/>
          </p:nvGrpSpPr>
          <p:grpSpPr bwMode="auto">
            <a:xfrm>
              <a:off x="2736" y="336"/>
              <a:ext cx="2016" cy="623"/>
              <a:chOff x="384" y="1441"/>
              <a:chExt cx="2016" cy="623"/>
            </a:xfrm>
          </p:grpSpPr>
          <p:sp>
            <p:nvSpPr>
              <p:cNvPr id="143367" name="Text Box 7"/>
              <p:cNvSpPr txBox="1">
                <a:spLocks noChangeArrowheads="1"/>
              </p:cNvSpPr>
              <p:nvPr/>
            </p:nvSpPr>
            <p:spPr bwMode="auto">
              <a:xfrm>
                <a:off x="384" y="158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楷体_GB2312" pitchFamily="49" charset="-122"/>
                  </a:rPr>
                  <a:t>作</a:t>
                </a:r>
                <a:r>
                  <a:rPr kumimoji="1" lang="zh-CN" altLang="en-US">
                    <a:ea typeface="宋体" pitchFamily="2" charset="-122"/>
                  </a:rPr>
                  <a:t> </a:t>
                </a:r>
              </a:p>
            </p:txBody>
          </p:sp>
          <p:graphicFrame>
            <p:nvGraphicFramePr>
              <p:cNvPr id="143368" name="Object 8"/>
              <p:cNvGraphicFramePr>
                <a:graphicFrameLocks noChangeAspect="1"/>
              </p:cNvGraphicFramePr>
              <p:nvPr/>
            </p:nvGraphicFramePr>
            <p:xfrm>
              <a:off x="672" y="1441"/>
              <a:ext cx="1728" cy="623"/>
            </p:xfrm>
            <a:graphic>
              <a:graphicData uri="http://schemas.openxmlformats.org/presentationml/2006/ole">
                <mc:AlternateContent xmlns:mc="http://schemas.openxmlformats.org/markup-compatibility/2006">
                  <mc:Choice xmlns:v="urn:schemas-microsoft-com:vml" Requires="v">
                    <p:oleObj spid="_x0000_s143377" name="公式" r:id="rId6" imgW="1269720" imgH="457200" progId="Equation.3">
                      <p:embed/>
                    </p:oleObj>
                  </mc:Choice>
                  <mc:Fallback>
                    <p:oleObj name="公式" r:id="rId6" imgW="126972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1441"/>
                            <a:ext cx="1728"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43369" name="Group 9"/>
          <p:cNvGrpSpPr>
            <a:grpSpLocks/>
          </p:cNvGrpSpPr>
          <p:nvPr/>
        </p:nvGrpSpPr>
        <p:grpSpPr bwMode="auto">
          <a:xfrm>
            <a:off x="457200" y="1981200"/>
            <a:ext cx="5867400" cy="1187450"/>
            <a:chOff x="288" y="1248"/>
            <a:chExt cx="3696" cy="748"/>
          </a:xfrm>
        </p:grpSpPr>
        <p:sp>
          <p:nvSpPr>
            <p:cNvPr id="143370" name="Rectangle 10"/>
            <p:cNvSpPr>
              <a:spLocks noChangeArrowheads="1"/>
            </p:cNvSpPr>
            <p:nvPr/>
          </p:nvSpPr>
          <p:spPr bwMode="auto">
            <a:xfrm>
              <a:off x="288" y="1440"/>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楷体_GB2312" pitchFamily="49" charset="-122"/>
                </a:rPr>
                <a:t>则有：</a:t>
              </a:r>
              <a:r>
                <a:rPr kumimoji="1" lang="zh-CN" altLang="en-US">
                  <a:ea typeface="宋体" pitchFamily="2" charset="-122"/>
                </a:rPr>
                <a:t> </a:t>
              </a:r>
            </a:p>
          </p:txBody>
        </p:sp>
        <p:graphicFrame>
          <p:nvGraphicFramePr>
            <p:cNvPr id="143371" name="Object 11"/>
            <p:cNvGraphicFramePr>
              <a:graphicFrameLocks noChangeAspect="1"/>
            </p:cNvGraphicFramePr>
            <p:nvPr/>
          </p:nvGraphicFramePr>
          <p:xfrm>
            <a:off x="960" y="1248"/>
            <a:ext cx="3024" cy="748"/>
          </p:xfrm>
          <a:graphic>
            <a:graphicData uri="http://schemas.openxmlformats.org/presentationml/2006/ole">
              <mc:AlternateContent xmlns:mc="http://schemas.openxmlformats.org/markup-compatibility/2006">
                <mc:Choice xmlns:v="urn:schemas-microsoft-com:vml" Requires="v">
                  <p:oleObj spid="_x0000_s143378" name="公式" r:id="rId8" imgW="1841400" imgH="457200" progId="Equation.3">
                    <p:embed/>
                  </p:oleObj>
                </mc:Choice>
                <mc:Fallback>
                  <p:oleObj name="公式" r:id="rId8" imgW="1841400" imgH="457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1248"/>
                          <a:ext cx="3024" cy="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3372" name="Object 12"/>
          <p:cNvGraphicFramePr>
            <a:graphicFrameLocks noChangeAspect="1"/>
          </p:cNvGraphicFramePr>
          <p:nvPr/>
        </p:nvGraphicFramePr>
        <p:xfrm>
          <a:off x="1858963" y="3068638"/>
          <a:ext cx="6264275" cy="723900"/>
        </p:xfrm>
        <a:graphic>
          <a:graphicData uri="http://schemas.openxmlformats.org/presentationml/2006/ole">
            <mc:AlternateContent xmlns:mc="http://schemas.openxmlformats.org/markup-compatibility/2006">
              <mc:Choice xmlns:v="urn:schemas-microsoft-com:vml" Requires="v">
                <p:oleObj spid="_x0000_s143379" name="公式" r:id="rId10" imgW="2197080" imgH="253800" progId="Equation.3">
                  <p:embed/>
                </p:oleObj>
              </mc:Choice>
              <mc:Fallback>
                <p:oleObj name="公式" r:id="rId10" imgW="2197080" imgH="253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8963" y="3068638"/>
                        <a:ext cx="62642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3" name="Object 13"/>
          <p:cNvGraphicFramePr>
            <a:graphicFrameLocks noChangeAspect="1"/>
          </p:cNvGraphicFramePr>
          <p:nvPr/>
        </p:nvGraphicFramePr>
        <p:xfrm>
          <a:off x="1828800" y="3886200"/>
          <a:ext cx="3048000" cy="636588"/>
        </p:xfrm>
        <a:graphic>
          <a:graphicData uri="http://schemas.openxmlformats.org/presentationml/2006/ole">
            <mc:AlternateContent xmlns:mc="http://schemas.openxmlformats.org/markup-compatibility/2006">
              <mc:Choice xmlns:v="urn:schemas-microsoft-com:vml" Requires="v">
                <p:oleObj spid="_x0000_s143380" name="公式" r:id="rId12" imgW="1091726" imgH="228501" progId="Equation.3">
                  <p:embed/>
                </p:oleObj>
              </mc:Choice>
              <mc:Fallback>
                <p:oleObj name="公式" r:id="rId12" imgW="1091726" imgH="228501"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86200"/>
                        <a:ext cx="30480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4" name="Object 14"/>
          <p:cNvGraphicFramePr>
            <a:graphicFrameLocks noChangeAspect="1"/>
          </p:cNvGraphicFramePr>
          <p:nvPr/>
        </p:nvGraphicFramePr>
        <p:xfrm>
          <a:off x="1828800" y="4343400"/>
          <a:ext cx="2813050" cy="1112838"/>
        </p:xfrm>
        <a:graphic>
          <a:graphicData uri="http://schemas.openxmlformats.org/presentationml/2006/ole">
            <mc:AlternateContent xmlns:mc="http://schemas.openxmlformats.org/markup-compatibility/2006">
              <mc:Choice xmlns:v="urn:schemas-microsoft-com:vml" Requires="v">
                <p:oleObj spid="_x0000_s143381" name="公式" r:id="rId14" imgW="990360" imgH="393480" progId="Equation.3">
                  <p:embed/>
                </p:oleObj>
              </mc:Choice>
              <mc:Fallback>
                <p:oleObj name="公式" r:id="rId14" imgW="990360" imgH="39348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8800" y="4343400"/>
                        <a:ext cx="2813050"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5" name="Object 15"/>
          <p:cNvGraphicFramePr>
            <a:graphicFrameLocks noChangeAspect="1"/>
          </p:cNvGraphicFramePr>
          <p:nvPr/>
        </p:nvGraphicFramePr>
        <p:xfrm>
          <a:off x="1752600" y="5159375"/>
          <a:ext cx="5715000" cy="1012825"/>
        </p:xfrm>
        <a:graphic>
          <a:graphicData uri="http://schemas.openxmlformats.org/presentationml/2006/ole">
            <mc:AlternateContent xmlns:mc="http://schemas.openxmlformats.org/markup-compatibility/2006">
              <mc:Choice xmlns:v="urn:schemas-microsoft-com:vml" Requires="v">
                <p:oleObj spid="_x0000_s143382" name="公式" r:id="rId16" imgW="2197100" imgH="393700" progId="Equation.3">
                  <p:embed/>
                </p:oleObj>
              </mc:Choice>
              <mc:Fallback>
                <p:oleObj name="公式" r:id="rId16" imgW="2197100" imgH="3937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00" y="5159375"/>
                        <a:ext cx="5715000"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369"/>
                                        </p:tgtEl>
                                        <p:attrNameLst>
                                          <p:attrName>style.visibility</p:attrName>
                                        </p:attrNameLst>
                                      </p:cBhvr>
                                      <p:to>
                                        <p:strVal val="visible"/>
                                      </p:to>
                                    </p:set>
                                    <p:anim calcmode="lin" valueType="num">
                                      <p:cBhvr additive="base">
                                        <p:cTn id="7" dur="500" fill="hold"/>
                                        <p:tgtEl>
                                          <p:spTgt spid="143369"/>
                                        </p:tgtEl>
                                        <p:attrNameLst>
                                          <p:attrName>ppt_x</p:attrName>
                                        </p:attrNameLst>
                                      </p:cBhvr>
                                      <p:tavLst>
                                        <p:tav tm="0">
                                          <p:val>
                                            <p:strVal val="0-#ppt_w/2"/>
                                          </p:val>
                                        </p:tav>
                                        <p:tav tm="100000">
                                          <p:val>
                                            <p:strVal val="#ppt_x"/>
                                          </p:val>
                                        </p:tav>
                                      </p:tavLst>
                                    </p:anim>
                                    <p:anim calcmode="lin" valueType="num">
                                      <p:cBhvr additive="base">
                                        <p:cTn id="8" dur="500" fill="hold"/>
                                        <p:tgtEl>
                                          <p:spTgt spid="1433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3372"/>
                                        </p:tgtEl>
                                        <p:attrNameLst>
                                          <p:attrName>style.visibility</p:attrName>
                                        </p:attrNameLst>
                                      </p:cBhvr>
                                      <p:to>
                                        <p:strVal val="visible"/>
                                      </p:to>
                                    </p:set>
                                    <p:anim calcmode="lin" valueType="num">
                                      <p:cBhvr additive="base">
                                        <p:cTn id="13" dur="500" fill="hold"/>
                                        <p:tgtEl>
                                          <p:spTgt spid="143372"/>
                                        </p:tgtEl>
                                        <p:attrNameLst>
                                          <p:attrName>ppt_x</p:attrName>
                                        </p:attrNameLst>
                                      </p:cBhvr>
                                      <p:tavLst>
                                        <p:tav tm="0">
                                          <p:val>
                                            <p:strVal val="0-#ppt_w/2"/>
                                          </p:val>
                                        </p:tav>
                                        <p:tav tm="100000">
                                          <p:val>
                                            <p:strVal val="#ppt_x"/>
                                          </p:val>
                                        </p:tav>
                                      </p:tavLst>
                                    </p:anim>
                                    <p:anim calcmode="lin" valueType="num">
                                      <p:cBhvr additive="base">
                                        <p:cTn id="14" dur="500" fill="hold"/>
                                        <p:tgtEl>
                                          <p:spTgt spid="14337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3373"/>
                                        </p:tgtEl>
                                        <p:attrNameLst>
                                          <p:attrName>style.visibility</p:attrName>
                                        </p:attrNameLst>
                                      </p:cBhvr>
                                      <p:to>
                                        <p:strVal val="visible"/>
                                      </p:to>
                                    </p:set>
                                    <p:anim calcmode="lin" valueType="num">
                                      <p:cBhvr additive="base">
                                        <p:cTn id="19" dur="500" fill="hold"/>
                                        <p:tgtEl>
                                          <p:spTgt spid="143373"/>
                                        </p:tgtEl>
                                        <p:attrNameLst>
                                          <p:attrName>ppt_x</p:attrName>
                                        </p:attrNameLst>
                                      </p:cBhvr>
                                      <p:tavLst>
                                        <p:tav tm="0">
                                          <p:val>
                                            <p:strVal val="0-#ppt_w/2"/>
                                          </p:val>
                                        </p:tav>
                                        <p:tav tm="100000">
                                          <p:val>
                                            <p:strVal val="#ppt_x"/>
                                          </p:val>
                                        </p:tav>
                                      </p:tavLst>
                                    </p:anim>
                                    <p:anim calcmode="lin" valueType="num">
                                      <p:cBhvr additive="base">
                                        <p:cTn id="20" dur="500" fill="hold"/>
                                        <p:tgtEl>
                                          <p:spTgt spid="1433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3374"/>
                                        </p:tgtEl>
                                        <p:attrNameLst>
                                          <p:attrName>style.visibility</p:attrName>
                                        </p:attrNameLst>
                                      </p:cBhvr>
                                      <p:to>
                                        <p:strVal val="visible"/>
                                      </p:to>
                                    </p:set>
                                    <p:anim calcmode="lin" valueType="num">
                                      <p:cBhvr additive="base">
                                        <p:cTn id="25" dur="500" fill="hold"/>
                                        <p:tgtEl>
                                          <p:spTgt spid="143374"/>
                                        </p:tgtEl>
                                        <p:attrNameLst>
                                          <p:attrName>ppt_x</p:attrName>
                                        </p:attrNameLst>
                                      </p:cBhvr>
                                      <p:tavLst>
                                        <p:tav tm="0">
                                          <p:val>
                                            <p:strVal val="0-#ppt_w/2"/>
                                          </p:val>
                                        </p:tav>
                                        <p:tav tm="100000">
                                          <p:val>
                                            <p:strVal val="#ppt_x"/>
                                          </p:val>
                                        </p:tav>
                                      </p:tavLst>
                                    </p:anim>
                                    <p:anim calcmode="lin" valueType="num">
                                      <p:cBhvr additive="base">
                                        <p:cTn id="26" dur="500" fill="hold"/>
                                        <p:tgtEl>
                                          <p:spTgt spid="1433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43375"/>
                                        </p:tgtEl>
                                        <p:attrNameLst>
                                          <p:attrName>style.visibility</p:attrName>
                                        </p:attrNameLst>
                                      </p:cBhvr>
                                      <p:to>
                                        <p:strVal val="visible"/>
                                      </p:to>
                                    </p:set>
                                    <p:anim calcmode="lin" valueType="num">
                                      <p:cBhvr additive="base">
                                        <p:cTn id="31" dur="500" fill="hold"/>
                                        <p:tgtEl>
                                          <p:spTgt spid="143375"/>
                                        </p:tgtEl>
                                        <p:attrNameLst>
                                          <p:attrName>ppt_x</p:attrName>
                                        </p:attrNameLst>
                                      </p:cBhvr>
                                      <p:tavLst>
                                        <p:tav tm="0">
                                          <p:val>
                                            <p:strVal val="0-#ppt_w/2"/>
                                          </p:val>
                                        </p:tav>
                                        <p:tav tm="100000">
                                          <p:val>
                                            <p:strVal val="#ppt_x"/>
                                          </p:val>
                                        </p:tav>
                                      </p:tavLst>
                                    </p:anim>
                                    <p:anim calcmode="lin" valueType="num">
                                      <p:cBhvr additive="base">
                                        <p:cTn id="32" dur="500" fill="hold"/>
                                        <p:tgtEl>
                                          <p:spTgt spid="1433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457200" y="312738"/>
            <a:ext cx="8077200" cy="1211262"/>
            <a:chOff x="528" y="364"/>
            <a:chExt cx="5088" cy="763"/>
          </a:xfrm>
        </p:grpSpPr>
        <p:sp>
          <p:nvSpPr>
            <p:cNvPr id="144387" name="Text Box 3"/>
            <p:cNvSpPr txBox="1">
              <a:spLocks noChangeArrowheads="1"/>
            </p:cNvSpPr>
            <p:nvPr/>
          </p:nvSpPr>
          <p:spPr bwMode="auto">
            <a:xfrm>
              <a:off x="528" y="384"/>
              <a:ext cx="427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令              ，则有</a:t>
              </a:r>
            </a:p>
            <a:p>
              <a:pPr>
                <a:spcBef>
                  <a:spcPct val="50000"/>
                </a:spcBef>
              </a:pPr>
              <a:r>
                <a:rPr kumimoji="1" lang="zh-CN" altLang="en-US" b="1"/>
                <a:t>根据</a:t>
              </a:r>
              <a:r>
                <a:rPr kumimoji="1" lang="en-US" altLang="zh-CN" b="1"/>
                <a:t>P</a:t>
              </a:r>
              <a:r>
                <a:rPr kumimoji="1" lang="zh-CN" altLang="en-US" b="1"/>
                <a:t>的定义，至少存在一个</a:t>
              </a:r>
              <a:r>
                <a:rPr kumimoji="1" lang="en-US" altLang="zh-CN" b="1"/>
                <a:t>j</a:t>
              </a:r>
              <a:r>
                <a:rPr kumimoji="1" lang="zh-CN" altLang="en-US" b="1"/>
                <a:t>，使得 </a:t>
              </a:r>
            </a:p>
          </p:txBody>
        </p:sp>
        <p:graphicFrame>
          <p:nvGraphicFramePr>
            <p:cNvPr id="144388" name="Object 4"/>
            <p:cNvGraphicFramePr>
              <a:graphicFrameLocks noChangeAspect="1"/>
            </p:cNvGraphicFramePr>
            <p:nvPr/>
          </p:nvGraphicFramePr>
          <p:xfrm>
            <a:off x="816" y="368"/>
            <a:ext cx="768" cy="304"/>
          </p:xfrm>
          <a:graphic>
            <a:graphicData uri="http://schemas.openxmlformats.org/presentationml/2006/ole">
              <mc:AlternateContent xmlns:mc="http://schemas.openxmlformats.org/markup-compatibility/2006">
                <mc:Choice xmlns:v="urn:schemas-microsoft-com:vml" Requires="v">
                  <p:oleObj spid="_x0000_s144412" name="公式" r:id="rId8" imgW="507780" imgH="203112" progId="Equation.3">
                    <p:embed/>
                  </p:oleObj>
                </mc:Choice>
                <mc:Fallback>
                  <p:oleObj name="公式" r:id="rId8" imgW="507780" imgH="203112"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368"/>
                          <a:ext cx="76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89" name="Object 5"/>
            <p:cNvGraphicFramePr>
              <a:graphicFrameLocks noChangeAspect="1"/>
            </p:cNvGraphicFramePr>
            <p:nvPr/>
          </p:nvGraphicFramePr>
          <p:xfrm>
            <a:off x="2016" y="364"/>
            <a:ext cx="768" cy="308"/>
          </p:xfrm>
          <a:graphic>
            <a:graphicData uri="http://schemas.openxmlformats.org/presentationml/2006/ole">
              <mc:AlternateContent xmlns:mc="http://schemas.openxmlformats.org/markup-compatibility/2006">
                <mc:Choice xmlns:v="urn:schemas-microsoft-com:vml" Requires="v">
                  <p:oleObj spid="_x0000_s144413" name="公式" r:id="rId10" imgW="495000" imgH="203040" progId="Equation.3">
                    <p:embed/>
                  </p:oleObj>
                </mc:Choice>
                <mc:Fallback>
                  <p:oleObj name="公式" r:id="rId10" imgW="495000" imgH="20304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6" y="364"/>
                          <a:ext cx="768"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0" name="Object 6"/>
            <p:cNvGraphicFramePr>
              <a:graphicFrameLocks noChangeAspect="1"/>
            </p:cNvGraphicFramePr>
            <p:nvPr/>
          </p:nvGraphicFramePr>
          <p:xfrm>
            <a:off x="3648" y="720"/>
            <a:ext cx="1968" cy="407"/>
          </p:xfrm>
          <a:graphic>
            <a:graphicData uri="http://schemas.openxmlformats.org/presentationml/2006/ole">
              <mc:AlternateContent xmlns:mc="http://schemas.openxmlformats.org/markup-compatibility/2006">
                <mc:Choice xmlns:v="urn:schemas-microsoft-com:vml" Requires="v">
                  <p:oleObj spid="_x0000_s144414" name="公式" r:id="rId12" imgW="1333500" imgH="279400" progId="Equation.3">
                    <p:embed/>
                  </p:oleObj>
                </mc:Choice>
                <mc:Fallback>
                  <p:oleObj name="公式" r:id="rId12" imgW="1333500" imgH="2794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720"/>
                          <a:ext cx="1968"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4391" name="AutoShape 7"/>
          <p:cNvSpPr>
            <a:spLocks noChangeArrowheads="1"/>
          </p:cNvSpPr>
          <p:nvPr/>
        </p:nvSpPr>
        <p:spPr bwMode="auto">
          <a:xfrm>
            <a:off x="5181600" y="2133600"/>
            <a:ext cx="2743200" cy="533400"/>
          </a:xfrm>
          <a:prstGeom prst="wedgeRectCallout">
            <a:avLst>
              <a:gd name="adj1" fmla="val -7347"/>
              <a:gd name="adj2" fmla="val -212500"/>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lstStyle/>
          <a:p>
            <a:pPr algn="ctr"/>
            <a:r>
              <a:rPr kumimoji="1" lang="zh-CN" altLang="en-US" b="1">
                <a:latin typeface="宋体" pitchFamily="2" charset="-122"/>
                <a:ea typeface="宋体" pitchFamily="2" charset="-122"/>
              </a:rPr>
              <a:t>与公理（</a:t>
            </a:r>
            <a:r>
              <a:rPr kumimoji="1" lang="en-US" altLang="zh-CN" b="1">
                <a:ea typeface="宋体" pitchFamily="2" charset="-122"/>
              </a:rPr>
              <a:t>8</a:t>
            </a:r>
            <a:r>
              <a:rPr kumimoji="1" lang="zh-CN" altLang="en-US" b="1">
                <a:latin typeface="宋体" pitchFamily="2" charset="-122"/>
                <a:ea typeface="宋体" pitchFamily="2" charset="-122"/>
              </a:rPr>
              <a:t>）矛盾</a:t>
            </a:r>
            <a:endParaRPr kumimoji="1" lang="zh-CN" altLang="en-US" b="1"/>
          </a:p>
        </p:txBody>
      </p:sp>
      <p:grpSp>
        <p:nvGrpSpPr>
          <p:cNvPr id="144392" name="Group 8"/>
          <p:cNvGrpSpPr>
            <a:grpSpLocks/>
          </p:cNvGrpSpPr>
          <p:nvPr/>
        </p:nvGrpSpPr>
        <p:grpSpPr bwMode="auto">
          <a:xfrm>
            <a:off x="1905000" y="1219200"/>
            <a:ext cx="6629400" cy="1143000"/>
            <a:chOff x="1152" y="2784"/>
            <a:chExt cx="4176" cy="720"/>
          </a:xfrm>
        </p:grpSpPr>
        <p:sp>
          <p:nvSpPr>
            <p:cNvPr id="144393" name="Rectangle 9"/>
            <p:cNvSpPr>
              <a:spLocks noChangeArrowheads="1"/>
            </p:cNvSpPr>
            <p:nvPr/>
          </p:nvSpPr>
          <p:spPr bwMode="auto">
            <a:xfrm>
              <a:off x="1680" y="3024"/>
              <a:ext cx="3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FF3300"/>
                  </a:solidFill>
                  <a:latin typeface="楷体_GB2312" pitchFamily="49" charset="-122"/>
                </a:rPr>
                <a:t>上述公理系统隐含矛盾 </a:t>
              </a:r>
            </a:p>
          </p:txBody>
        </p:sp>
        <p:pic>
          <p:nvPicPr>
            <p:cNvPr id="144394" name="Picture 10" descr="j01989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784"/>
              <a:ext cx="565" cy="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4395" name="Group 11"/>
          <p:cNvGrpSpPr>
            <a:grpSpLocks/>
          </p:cNvGrpSpPr>
          <p:nvPr/>
        </p:nvGrpSpPr>
        <p:grpSpPr bwMode="auto">
          <a:xfrm>
            <a:off x="228600" y="2133600"/>
            <a:ext cx="8686800" cy="1371600"/>
            <a:chOff x="144" y="672"/>
            <a:chExt cx="5616" cy="1104"/>
          </a:xfrm>
        </p:grpSpPr>
        <p:sp>
          <p:nvSpPr>
            <p:cNvPr id="144396" name="Text Box 12"/>
            <p:cNvSpPr txBox="1">
              <a:spLocks noChangeArrowheads="1"/>
            </p:cNvSpPr>
            <p:nvPr/>
          </p:nvSpPr>
          <p:spPr bwMode="auto">
            <a:xfrm>
              <a:off x="720" y="864"/>
              <a:ext cx="5040"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楷体_GB2312" pitchFamily="49" charset="-122"/>
                </a:rPr>
                <a:t>上述公理间相对独立吗？ </a:t>
              </a:r>
              <a:endParaRPr lang="zh-CN" altLang="en-US" b="1">
                <a:solidFill>
                  <a:srgbClr val="FF3300"/>
                </a:solidFill>
                <a:latin typeface="楷体_GB2312" pitchFamily="49" charset="-122"/>
              </a:endParaRPr>
            </a:p>
          </p:txBody>
        </p:sp>
        <p:pic>
          <p:nvPicPr>
            <p:cNvPr id="144397" name="Picture 13" descr="AMCONFUS"/>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 y="672"/>
              <a:ext cx="647" cy="11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4398" name="Group 14"/>
          <p:cNvGrpSpPr>
            <a:grpSpLocks/>
          </p:cNvGrpSpPr>
          <p:nvPr/>
        </p:nvGrpSpPr>
        <p:grpSpPr bwMode="auto">
          <a:xfrm>
            <a:off x="152400" y="3536950"/>
            <a:ext cx="8915400" cy="654050"/>
            <a:chOff x="96" y="192"/>
            <a:chExt cx="5616" cy="412"/>
          </a:xfrm>
        </p:grpSpPr>
        <p:sp>
          <p:nvSpPr>
            <p:cNvPr id="144399" name="AutoShape 15" descr="白色大理石"/>
            <p:cNvSpPr>
              <a:spLocks noChangeArrowheads="1"/>
            </p:cNvSpPr>
            <p:nvPr/>
          </p:nvSpPr>
          <p:spPr bwMode="auto">
            <a:xfrm>
              <a:off x="144" y="192"/>
              <a:ext cx="816" cy="384"/>
            </a:xfrm>
            <a:prstGeom prst="bevel">
              <a:avLst>
                <a:gd name="adj" fmla="val 7292"/>
              </a:avLst>
            </a:prstGeom>
            <a:blipFill dpi="0" rotWithShape="0">
              <a:blip r:embed="rId1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定理</a:t>
              </a:r>
              <a:r>
                <a:rPr lang="en-US" altLang="zh-CN" b="1"/>
                <a:t>11.7 </a:t>
              </a:r>
            </a:p>
          </p:txBody>
        </p:sp>
        <p:sp>
          <p:nvSpPr>
            <p:cNvPr id="144400" name="Rectangle 16"/>
            <p:cNvSpPr>
              <a:spLocks noChangeArrowheads="1"/>
            </p:cNvSpPr>
            <p:nvPr/>
          </p:nvSpPr>
          <p:spPr bwMode="auto">
            <a:xfrm>
              <a:off x="96" y="316"/>
              <a:ext cx="5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宋体" pitchFamily="2" charset="-122"/>
                  <a:ea typeface="宋体" pitchFamily="2" charset="-122"/>
                </a:rPr>
                <a:t>         </a:t>
              </a:r>
              <a:r>
                <a:rPr kumimoji="1" lang="zh-CN" altLang="en-US" b="1">
                  <a:latin typeface="楷体_GB2312" pitchFamily="49" charset="-122"/>
                </a:rPr>
                <a:t>满足公理（</a:t>
              </a:r>
              <a:r>
                <a:rPr kumimoji="1" lang="en-US" altLang="zh-CN" b="1">
                  <a:latin typeface="楷体_GB2312" pitchFamily="49" charset="-122"/>
                </a:rPr>
                <a:t>4</a:t>
              </a:r>
              <a:r>
                <a:rPr kumimoji="1" lang="zh-CN" altLang="en-US" b="1">
                  <a:latin typeface="楷体_GB2312" pitchFamily="49" charset="-122"/>
                </a:rPr>
                <a:t>）则必满足公理（</a:t>
              </a:r>
              <a:r>
                <a:rPr kumimoji="1" lang="en-US" altLang="zh-CN" b="1">
                  <a:latin typeface="楷体_GB2312" pitchFamily="49" charset="-122"/>
                </a:rPr>
                <a:t>2</a:t>
              </a:r>
              <a:r>
                <a:rPr kumimoji="1" lang="zh-CN" altLang="en-US" b="1">
                  <a:latin typeface="楷体_GB2312" pitchFamily="49" charset="-122"/>
                </a:rPr>
                <a:t>）。  </a:t>
              </a:r>
            </a:p>
          </p:txBody>
        </p:sp>
      </p:grpSp>
      <p:sp>
        <p:nvSpPr>
          <p:cNvPr id="144401" name="Rectangle 17"/>
          <p:cNvSpPr>
            <a:spLocks noChangeArrowheads="1"/>
          </p:cNvSpPr>
          <p:nvPr/>
        </p:nvSpPr>
        <p:spPr bwMode="auto">
          <a:xfrm>
            <a:off x="152400" y="4343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8000"/>
                </a:solidFill>
              </a:rPr>
              <a:t>证明</a:t>
            </a:r>
            <a:r>
              <a:rPr kumimoji="1" lang="zh-CN" altLang="en-US" b="1"/>
              <a:t>：取</a:t>
            </a:r>
            <a:r>
              <a:rPr kumimoji="1" lang="en-US" altLang="zh-CN" b="1"/>
              <a:t>P=λP</a:t>
            </a:r>
            <a:r>
              <a:rPr kumimoji="1" lang="en-US" altLang="zh-CN" b="1" baseline="30000"/>
              <a:t>0</a:t>
            </a:r>
            <a:r>
              <a:rPr kumimoji="1" lang="zh-CN" altLang="en-US" b="1"/>
              <a:t>，由公理（</a:t>
            </a:r>
            <a:r>
              <a:rPr kumimoji="1" lang="en-US" altLang="zh-CN" b="1"/>
              <a:t>4</a:t>
            </a:r>
            <a:r>
              <a:rPr kumimoji="1" lang="zh-CN" altLang="en-US" b="1"/>
              <a:t>）可知： </a:t>
            </a:r>
          </a:p>
        </p:txBody>
      </p:sp>
      <p:grpSp>
        <p:nvGrpSpPr>
          <p:cNvPr id="144402" name="Group 18"/>
          <p:cNvGrpSpPr>
            <a:grpSpLocks/>
          </p:cNvGrpSpPr>
          <p:nvPr/>
        </p:nvGrpSpPr>
        <p:grpSpPr bwMode="auto">
          <a:xfrm>
            <a:off x="228600" y="4700588"/>
            <a:ext cx="8610600" cy="1014412"/>
            <a:chOff x="144" y="3009"/>
            <a:chExt cx="5424" cy="639"/>
          </a:xfrm>
        </p:grpSpPr>
        <p:graphicFrame>
          <p:nvGraphicFramePr>
            <p:cNvPr id="144403" name="Object 19"/>
            <p:cNvGraphicFramePr>
              <a:graphicFrameLocks noChangeAspect="1"/>
            </p:cNvGraphicFramePr>
            <p:nvPr/>
          </p:nvGraphicFramePr>
          <p:xfrm>
            <a:off x="144" y="3009"/>
            <a:ext cx="4272" cy="639"/>
          </p:xfrm>
          <a:graphic>
            <a:graphicData uri="http://schemas.openxmlformats.org/presentationml/2006/ole">
              <mc:AlternateContent xmlns:mc="http://schemas.openxmlformats.org/markup-compatibility/2006">
                <mc:Choice xmlns:v="urn:schemas-microsoft-com:vml" Requires="v">
                  <p:oleObj spid="_x0000_s144415" name="公式" r:id="rId17" imgW="3251200" imgH="482600" progId="Equation.3">
                    <p:embed/>
                  </p:oleObj>
                </mc:Choice>
                <mc:Fallback>
                  <p:oleObj name="公式" r:id="rId17" imgW="3251200" imgH="4826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 y="3009"/>
                          <a:ext cx="4272" cy="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4404" name="Group 20"/>
            <p:cNvGrpSpPr>
              <a:grpSpLocks/>
            </p:cNvGrpSpPr>
            <p:nvPr/>
          </p:nvGrpSpPr>
          <p:grpSpPr bwMode="auto">
            <a:xfrm>
              <a:off x="4416" y="3216"/>
              <a:ext cx="1152" cy="288"/>
              <a:chOff x="4560" y="3264"/>
              <a:chExt cx="1152" cy="288"/>
            </a:xfrm>
          </p:grpSpPr>
          <p:graphicFrame>
            <p:nvGraphicFramePr>
              <p:cNvPr id="144405" name="Object 21"/>
              <p:cNvGraphicFramePr>
                <a:graphicFrameLocks noChangeAspect="1"/>
              </p:cNvGraphicFramePr>
              <p:nvPr/>
            </p:nvGraphicFramePr>
            <p:xfrm>
              <a:off x="4752" y="3264"/>
              <a:ext cx="528" cy="259"/>
            </p:xfrm>
            <a:graphic>
              <a:graphicData uri="http://schemas.openxmlformats.org/presentationml/2006/ole">
                <mc:AlternateContent xmlns:mc="http://schemas.openxmlformats.org/markup-compatibility/2006">
                  <mc:Choice xmlns:v="urn:schemas-microsoft-com:vml" Requires="v">
                    <p:oleObj spid="_x0000_s144416" name="公式" r:id="rId19" imgW="444114" imgH="215713" progId="Equation.3">
                      <p:embed/>
                    </p:oleObj>
                  </mc:Choice>
                  <mc:Fallback>
                    <p:oleObj name="公式" r:id="rId19" imgW="444114" imgH="215713"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52" y="3264"/>
                            <a:ext cx="528"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406" name="Text Box 22"/>
              <p:cNvSpPr txBox="1">
                <a:spLocks noChangeArrowheads="1"/>
              </p:cNvSpPr>
              <p:nvPr/>
            </p:nvSpPr>
            <p:spPr bwMode="auto">
              <a:xfrm>
                <a:off x="4560" y="32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         ）</a:t>
                </a:r>
              </a:p>
            </p:txBody>
          </p:sp>
        </p:grpSp>
      </p:grpSp>
      <p:grpSp>
        <p:nvGrpSpPr>
          <p:cNvPr id="144407" name="Group 23"/>
          <p:cNvGrpSpPr>
            <a:grpSpLocks/>
          </p:cNvGrpSpPr>
          <p:nvPr/>
        </p:nvGrpSpPr>
        <p:grpSpPr bwMode="auto">
          <a:xfrm>
            <a:off x="152400" y="5659438"/>
            <a:ext cx="6629400" cy="1046162"/>
            <a:chOff x="96" y="3613"/>
            <a:chExt cx="4176" cy="659"/>
          </a:xfrm>
        </p:grpSpPr>
        <p:sp>
          <p:nvSpPr>
            <p:cNvPr id="144408" name="Text Box 24"/>
            <p:cNvSpPr txBox="1">
              <a:spLocks noChangeArrowheads="1"/>
            </p:cNvSpPr>
            <p:nvPr/>
          </p:nvSpPr>
          <p:spPr bwMode="auto">
            <a:xfrm>
              <a:off x="96" y="3639"/>
              <a:ext cx="417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因此：</a:t>
              </a:r>
            </a:p>
            <a:p>
              <a:pPr>
                <a:spcBef>
                  <a:spcPct val="50000"/>
                </a:spcBef>
              </a:pPr>
              <a:r>
                <a:rPr kumimoji="1" lang="zh-CN" altLang="en-US" b="1"/>
                <a:t>若取</a:t>
              </a:r>
              <a:r>
                <a:rPr kumimoji="1" lang="en-US" altLang="zh-CN" b="1"/>
                <a:t>λ=1</a:t>
              </a:r>
              <a:r>
                <a:rPr kumimoji="1" lang="zh-CN" altLang="en-US" b="1"/>
                <a:t>，即得出（</a:t>
              </a:r>
              <a:r>
                <a:rPr kumimoji="1" lang="en-US" altLang="zh-CN" b="1"/>
                <a:t>2</a:t>
              </a:r>
              <a:r>
                <a:rPr kumimoji="1" lang="zh-CN" altLang="en-US" b="1"/>
                <a:t>）成立。</a:t>
              </a:r>
              <a:r>
                <a:rPr kumimoji="1" lang="zh-CN" altLang="en-US" b="1">
                  <a:latin typeface="楷体_GB2312" pitchFamily="49" charset="-122"/>
                </a:rPr>
                <a:t> </a:t>
              </a:r>
            </a:p>
          </p:txBody>
        </p:sp>
        <p:graphicFrame>
          <p:nvGraphicFramePr>
            <p:cNvPr id="144409" name="Object 25"/>
            <p:cNvGraphicFramePr>
              <a:graphicFrameLocks noChangeAspect="1"/>
            </p:cNvGraphicFramePr>
            <p:nvPr/>
          </p:nvGraphicFramePr>
          <p:xfrm>
            <a:off x="624" y="3613"/>
            <a:ext cx="1872" cy="323"/>
          </p:xfrm>
          <a:graphic>
            <a:graphicData uri="http://schemas.openxmlformats.org/presentationml/2006/ole">
              <mc:AlternateContent xmlns:mc="http://schemas.openxmlformats.org/markup-compatibility/2006">
                <mc:Choice xmlns:v="urn:schemas-microsoft-com:vml" Requires="v">
                  <p:oleObj spid="_x0000_s144417" name="公式" r:id="rId21" imgW="1320800" imgH="228600" progId="Equation.3">
                    <p:embed/>
                  </p:oleObj>
                </mc:Choice>
                <mc:Fallback>
                  <p:oleObj name="公式" r:id="rId21" imgW="13208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4" y="3613"/>
                          <a:ext cx="1872"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44410" name="Picture 26" descr="j03012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86600" y="5054600"/>
            <a:ext cx="1752600" cy="1498600"/>
          </a:xfrm>
          <a:prstGeom prst="rect">
            <a:avLst/>
          </a:prstGeom>
          <a:noFill/>
          <a:extLst>
            <a:ext uri="{909E8E84-426E-40DD-AFC4-6F175D3DCCD1}">
              <a14:hiddenFill xmlns:a14="http://schemas.microsoft.com/office/drawing/2010/main">
                <a:solidFill>
                  <a:srgbClr val="FFFFFF"/>
                </a:solidFill>
              </a14:hiddenFill>
            </a:ext>
          </a:extLst>
        </p:spPr>
      </p:pic>
      <p:sp>
        <p:nvSpPr>
          <p:cNvPr id="144411" name="AutoShape 27"/>
          <p:cNvSpPr>
            <a:spLocks noChangeArrowheads="1"/>
          </p:cNvSpPr>
          <p:nvPr/>
        </p:nvSpPr>
        <p:spPr bwMode="auto">
          <a:xfrm>
            <a:off x="3048000" y="2514600"/>
            <a:ext cx="5791200" cy="1828800"/>
          </a:xfrm>
          <a:prstGeom prst="cloudCallout">
            <a:avLst>
              <a:gd name="adj1" fmla="val 34565"/>
              <a:gd name="adj2" fmla="val 110852"/>
            </a:avLst>
          </a:prstGeom>
          <a:solidFill>
            <a:schemeClr val="accent1"/>
          </a:solidFill>
          <a:ln w="9525">
            <a:solidFill>
              <a:schemeClr val="tx1"/>
            </a:solidFill>
            <a:round/>
            <a:headEnd/>
            <a:tailEnd/>
          </a:ln>
          <a:effectLst>
            <a:outerShdw dist="107763" dir="2700000" algn="ctr" rotWithShape="0">
              <a:schemeClr val="bg2"/>
            </a:outerShdw>
          </a:effectLst>
        </p:spPr>
        <p:txBody>
          <a:bodyPr/>
          <a:lstStyle/>
          <a:p>
            <a:pPr algn="ctr"/>
            <a:r>
              <a:rPr kumimoji="1" lang="zh-CN" altLang="en-US" b="1">
                <a:latin typeface="楷体_GB2312" pitchFamily="49" charset="-122"/>
              </a:rPr>
              <a:t>一个严谨的公理系统应当满足公理间的无矛盾性和相对独立性 </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9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144392"/>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4" name="drumroll.wav"/>
                                        </p:tgtEl>
                                      </p:cMediaNode>
                                    </p:audio>
                                  </p:sub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4" fill="hold" nodeType="clickEffect">
                                  <p:stCondLst>
                                    <p:cond delay="0"/>
                                  </p:stCondLst>
                                  <p:childTnLst>
                                    <p:set>
                                      <p:cBhvr>
                                        <p:cTn id="13" dur="1" fill="hold">
                                          <p:stCondLst>
                                            <p:cond delay="0"/>
                                          </p:stCondLst>
                                        </p:cTn>
                                        <p:tgtEl>
                                          <p:spTgt spid="144395"/>
                                        </p:tgtEl>
                                        <p:attrNameLst>
                                          <p:attrName>style.visibility</p:attrName>
                                        </p:attrNameLst>
                                      </p:cBhvr>
                                      <p:to>
                                        <p:strVal val="visible"/>
                                      </p:to>
                                    </p:set>
                                    <p:anim calcmode="lin" valueType="num">
                                      <p:cBhvr>
                                        <p:cTn id="14" dur="500" fill="hold"/>
                                        <p:tgtEl>
                                          <p:spTgt spid="144395"/>
                                        </p:tgtEl>
                                        <p:attrNameLst>
                                          <p:attrName>ppt_x</p:attrName>
                                        </p:attrNameLst>
                                      </p:cBhvr>
                                      <p:tavLst>
                                        <p:tav tm="0">
                                          <p:val>
                                            <p:strVal val="#ppt_x"/>
                                          </p:val>
                                        </p:tav>
                                        <p:tav tm="100000">
                                          <p:val>
                                            <p:strVal val="#ppt_x"/>
                                          </p:val>
                                        </p:tav>
                                      </p:tavLst>
                                    </p:anim>
                                    <p:anim calcmode="lin" valueType="num">
                                      <p:cBhvr>
                                        <p:cTn id="15" dur="500" fill="hold"/>
                                        <p:tgtEl>
                                          <p:spTgt spid="144395"/>
                                        </p:tgtEl>
                                        <p:attrNameLst>
                                          <p:attrName>ppt_y</p:attrName>
                                        </p:attrNameLst>
                                      </p:cBhvr>
                                      <p:tavLst>
                                        <p:tav tm="0">
                                          <p:val>
                                            <p:strVal val="#ppt_y+#ppt_h/2"/>
                                          </p:val>
                                        </p:tav>
                                        <p:tav tm="100000">
                                          <p:val>
                                            <p:strVal val="#ppt_y"/>
                                          </p:val>
                                        </p:tav>
                                      </p:tavLst>
                                    </p:anim>
                                    <p:anim calcmode="lin" valueType="num">
                                      <p:cBhvr>
                                        <p:cTn id="16" dur="500" fill="hold"/>
                                        <p:tgtEl>
                                          <p:spTgt spid="144395"/>
                                        </p:tgtEl>
                                        <p:attrNameLst>
                                          <p:attrName>ppt_w</p:attrName>
                                        </p:attrNameLst>
                                      </p:cBhvr>
                                      <p:tavLst>
                                        <p:tav tm="0">
                                          <p:val>
                                            <p:strVal val="#ppt_w"/>
                                          </p:val>
                                        </p:tav>
                                        <p:tav tm="100000">
                                          <p:val>
                                            <p:strVal val="#ppt_w"/>
                                          </p:val>
                                        </p:tav>
                                      </p:tavLst>
                                    </p:anim>
                                    <p:anim calcmode="lin" valueType="num">
                                      <p:cBhvr>
                                        <p:cTn id="17" dur="500" fill="hold"/>
                                        <p:tgtEl>
                                          <p:spTgt spid="14439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5"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8"/>
                                        </p:tgtEl>
                                        <p:attrNameLst>
                                          <p:attrName>style.visibility</p:attrName>
                                        </p:attrNameLst>
                                      </p:cBhvr>
                                      <p:to>
                                        <p:strVal val="visible"/>
                                      </p:to>
                                    </p:set>
                                    <p:animEffect transition="in" filter="wipe(left)">
                                      <p:cBhvr>
                                        <p:cTn id="22" dur="500"/>
                                        <p:tgtEl>
                                          <p:spTgt spid="144398"/>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4401"/>
                                        </p:tgtEl>
                                        <p:attrNameLst>
                                          <p:attrName>style.visibility</p:attrName>
                                        </p:attrNameLst>
                                      </p:cBhvr>
                                      <p:to>
                                        <p:strVal val="visible"/>
                                      </p:to>
                                    </p:set>
                                    <p:anim calcmode="lin" valueType="num">
                                      <p:cBhvr additive="base">
                                        <p:cTn id="27" dur="500" fill="hold"/>
                                        <p:tgtEl>
                                          <p:spTgt spid="144401"/>
                                        </p:tgtEl>
                                        <p:attrNameLst>
                                          <p:attrName>ppt_x</p:attrName>
                                        </p:attrNameLst>
                                      </p:cBhvr>
                                      <p:tavLst>
                                        <p:tav tm="0">
                                          <p:val>
                                            <p:strVal val="0-#ppt_w/2"/>
                                          </p:val>
                                        </p:tav>
                                        <p:tav tm="100000">
                                          <p:val>
                                            <p:strVal val="#ppt_x"/>
                                          </p:val>
                                        </p:tav>
                                      </p:tavLst>
                                    </p:anim>
                                    <p:anim calcmode="lin" valueType="num">
                                      <p:cBhvr additive="base">
                                        <p:cTn id="28" dur="500" fill="hold"/>
                                        <p:tgtEl>
                                          <p:spTgt spid="1444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6"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44402"/>
                                        </p:tgtEl>
                                        <p:attrNameLst>
                                          <p:attrName>style.visibility</p:attrName>
                                        </p:attrNameLst>
                                      </p:cBhvr>
                                      <p:to>
                                        <p:strVal val="visible"/>
                                      </p:to>
                                    </p:set>
                                    <p:anim calcmode="lin" valueType="num">
                                      <p:cBhvr additive="base">
                                        <p:cTn id="33" dur="500" fill="hold"/>
                                        <p:tgtEl>
                                          <p:spTgt spid="144402"/>
                                        </p:tgtEl>
                                        <p:attrNameLst>
                                          <p:attrName>ppt_x</p:attrName>
                                        </p:attrNameLst>
                                      </p:cBhvr>
                                      <p:tavLst>
                                        <p:tav tm="0">
                                          <p:val>
                                            <p:strVal val="0-#ppt_w/2"/>
                                          </p:val>
                                        </p:tav>
                                        <p:tav tm="100000">
                                          <p:val>
                                            <p:strVal val="#ppt_x"/>
                                          </p:val>
                                        </p:tav>
                                      </p:tavLst>
                                    </p:anim>
                                    <p:anim calcmode="lin" valueType="num">
                                      <p:cBhvr additive="base">
                                        <p:cTn id="34" dur="500" fill="hold"/>
                                        <p:tgtEl>
                                          <p:spTgt spid="1444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6" name="chimes.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44407"/>
                                        </p:tgtEl>
                                        <p:attrNameLst>
                                          <p:attrName>style.visibility</p:attrName>
                                        </p:attrNameLst>
                                      </p:cBhvr>
                                      <p:to>
                                        <p:strVal val="visible"/>
                                      </p:to>
                                    </p:set>
                                    <p:anim calcmode="lin" valueType="num">
                                      <p:cBhvr additive="base">
                                        <p:cTn id="39" dur="500" fill="hold"/>
                                        <p:tgtEl>
                                          <p:spTgt spid="144407"/>
                                        </p:tgtEl>
                                        <p:attrNameLst>
                                          <p:attrName>ppt_x</p:attrName>
                                        </p:attrNameLst>
                                      </p:cBhvr>
                                      <p:tavLst>
                                        <p:tav tm="0">
                                          <p:val>
                                            <p:strVal val="0-#ppt_w/2"/>
                                          </p:val>
                                        </p:tav>
                                        <p:tav tm="100000">
                                          <p:val>
                                            <p:strVal val="#ppt_x"/>
                                          </p:val>
                                        </p:tav>
                                      </p:tavLst>
                                    </p:anim>
                                    <p:anim calcmode="lin" valueType="num">
                                      <p:cBhvr additive="base">
                                        <p:cTn id="40" dur="500" fill="hold"/>
                                        <p:tgtEl>
                                          <p:spTgt spid="1444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4" name="drumroll.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44410"/>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44411"/>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7"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animBg="1" autoUpdateAnimBg="0"/>
      <p:bldP spid="144401" grpId="0" autoUpdateAnimBg="0"/>
      <p:bldP spid="144411"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Group 2"/>
          <p:cNvGrpSpPr>
            <a:grpSpLocks/>
          </p:cNvGrpSpPr>
          <p:nvPr/>
        </p:nvGrpSpPr>
        <p:grpSpPr bwMode="auto">
          <a:xfrm>
            <a:off x="609600" y="381000"/>
            <a:ext cx="8153400" cy="6019800"/>
            <a:chOff x="144" y="240"/>
            <a:chExt cx="5136" cy="3792"/>
          </a:xfrm>
        </p:grpSpPr>
        <p:sp>
          <p:nvSpPr>
            <p:cNvPr id="145411" name="AutoShape 3"/>
            <p:cNvSpPr>
              <a:spLocks noChangeArrowheads="1"/>
            </p:cNvSpPr>
            <p:nvPr/>
          </p:nvSpPr>
          <p:spPr bwMode="auto">
            <a:xfrm>
              <a:off x="144" y="240"/>
              <a:ext cx="5136" cy="3792"/>
            </a:xfrm>
            <a:prstGeom prst="foldedCorner">
              <a:avLst>
                <a:gd name="adj" fmla="val 14037"/>
              </a:avLst>
            </a:prstGeom>
            <a:solidFill>
              <a:schemeClr val="folHlink"/>
            </a:solidFill>
            <a:ln w="9525">
              <a:solidFill>
                <a:schemeClr val="tx1"/>
              </a:solidFill>
              <a:round/>
              <a:headEnd/>
              <a:tailEnd/>
            </a:ln>
            <a:effectLst>
              <a:outerShdw dist="107763" dir="2700000" algn="ctr" rotWithShape="0">
                <a:schemeClr val="bg2"/>
              </a:outerShdw>
            </a:effectLst>
          </p:spPr>
          <p:txBody>
            <a:bodyPr wrap="none" anchor="ctr"/>
            <a:lstStyle/>
            <a:p>
              <a:pPr algn="ctr"/>
              <a:endParaRPr kumimoji="1" lang="zh-CN" altLang="zh-CN">
                <a:ea typeface="宋体" pitchFamily="2" charset="-122"/>
              </a:endParaRPr>
            </a:p>
          </p:txBody>
        </p:sp>
        <p:sp>
          <p:nvSpPr>
            <p:cNvPr id="145412" name="Rectangle 4"/>
            <p:cNvSpPr>
              <a:spLocks noChangeArrowheads="1"/>
            </p:cNvSpPr>
            <p:nvPr/>
          </p:nvSpPr>
          <p:spPr bwMode="auto">
            <a:xfrm>
              <a:off x="336" y="384"/>
              <a:ext cx="4848" cy="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800" b="1">
                <a:latin typeface="仿宋_GB2312" pitchFamily="49" charset="-122"/>
                <a:ea typeface="仿宋_GB2312" pitchFamily="49" charset="-122"/>
              </a:endParaRPr>
            </a:p>
            <a:p>
              <a:r>
                <a:rPr lang="en-US" altLang="zh-CN" sz="2800" b="1">
                  <a:latin typeface="宋体" pitchFamily="2" charset="-122"/>
                  <a:ea typeface="宋体" pitchFamily="2" charset="-122"/>
                </a:rPr>
                <a:t>    </a:t>
              </a:r>
              <a:r>
                <a:rPr lang="zh-CN" altLang="en-US" sz="2800" b="1">
                  <a:latin typeface="仿宋_GB2312" pitchFamily="49" charset="-122"/>
                  <a:ea typeface="仿宋_GB2312" pitchFamily="49" charset="-122"/>
                </a:rPr>
                <a:t>综上所述，我们可以看到，若采用引入公理系统建立逻辑模型的方法来讨论物价指数问题，则至今仍存在难于克服的困难。有人曾考虑去掉公理（</a:t>
              </a:r>
              <a:r>
                <a:rPr lang="en-US" altLang="zh-CN" sz="2800" b="1">
                  <a:latin typeface="仿宋_GB2312" pitchFamily="49" charset="-122"/>
                  <a:ea typeface="仿宋_GB2312" pitchFamily="49" charset="-122"/>
                </a:rPr>
                <a:t>8</a:t>
              </a:r>
              <a:r>
                <a:rPr lang="zh-CN" altLang="en-US" sz="2800" b="1">
                  <a:latin typeface="仿宋_GB2312" pitchFamily="49" charset="-122"/>
                  <a:ea typeface="仿宋_GB2312" pitchFamily="49" charset="-122"/>
                </a:rPr>
                <a:t>），当出现</a:t>
              </a:r>
              <a:r>
                <a:rPr lang="en-US" altLang="zh-CN" sz="2800" b="1">
                  <a:latin typeface="仿宋_GB2312" pitchFamily="49" charset="-122"/>
                  <a:ea typeface="仿宋_GB2312" pitchFamily="49" charset="-122"/>
                </a:rPr>
                <a:t>P</a:t>
              </a:r>
              <a:r>
                <a:rPr lang="en-US" altLang="zh-CN" sz="2800" b="1" baseline="-30000">
                  <a:latin typeface="仿宋_GB2312" pitchFamily="49" charset="-122"/>
                  <a:ea typeface="仿宋_GB2312" pitchFamily="49" charset="-122"/>
                </a:rPr>
                <a:t>i</a:t>
              </a:r>
              <a:r>
                <a:rPr lang="en-US" altLang="zh-CN" sz="2800" b="1">
                  <a:latin typeface="仿宋_GB2312" pitchFamily="49" charset="-122"/>
                  <a:ea typeface="仿宋_GB2312" pitchFamily="49" charset="-122"/>
                </a:rPr>
                <a:t>=0</a:t>
              </a:r>
              <a:r>
                <a:rPr lang="zh-CN" altLang="en-US" sz="2800" b="1">
                  <a:latin typeface="仿宋_GB2312" pitchFamily="49" charset="-122"/>
                  <a:ea typeface="仿宋_GB2312" pitchFamily="49" charset="-122"/>
                </a:rPr>
                <a:t>的情况时就用降维的公式来计算，但这样做也有许多困难。寻找物价指数计算方法的另一途径是利用统计方法找出经验公式，这样做虽然能找出一些在短期内可以利用的计算公式，但从根本上讲还是不能完全令人信服的。如何严格定义物价指数以及如何计算它，目前尚未妥善解决，还有待于进一步的研究和探讨。 </a:t>
              </a:r>
            </a:p>
          </p:txBody>
        </p:sp>
      </p:grpSp>
    </p:spTree>
  </p:cSld>
  <p:clrMapOvr>
    <a:masterClrMapping/>
  </p:clrMapOvr>
  <p:transition>
    <p:checker dir="vert"/>
  </p:transition>
</p:sld>
</file>

<file path=ppt/theme/theme1.xml><?xml version="1.0" encoding="utf-8"?>
<a:theme xmlns:a="http://schemas.openxmlformats.org/drawingml/2006/main" name="默认设计模板">
  <a:themeElements>
    <a:clrScheme name="">
      <a:dk1>
        <a:srgbClr val="000000"/>
      </a:dk1>
      <a:lt1>
        <a:srgbClr val="FFFFCC"/>
      </a:lt1>
      <a:dk2>
        <a:srgbClr val="080808"/>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4822</TotalTime>
  <Words>10815</Words>
  <Application>Microsoft Office PowerPoint</Application>
  <PresentationFormat>全屏显示(4:3)</PresentationFormat>
  <Paragraphs>1071</Paragraphs>
  <Slides>94</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94</vt:i4>
      </vt:variant>
    </vt:vector>
  </HeadingPairs>
  <TitlesOfParts>
    <vt:vector size="109" baseType="lpstr">
      <vt:lpstr>Times New Roman</vt:lpstr>
      <vt:lpstr>宋体</vt:lpstr>
      <vt:lpstr>Arial</vt:lpstr>
      <vt:lpstr>Wingdings</vt:lpstr>
      <vt:lpstr>Arial Black</vt:lpstr>
      <vt:lpstr>楷体_GB2312</vt:lpstr>
      <vt:lpstr>隶书</vt:lpstr>
      <vt:lpstr>华文行楷</vt:lpstr>
      <vt:lpstr>仿宋_GB2312</vt:lpstr>
      <vt:lpstr>ITC Zapf Chancery</vt:lpstr>
      <vt:lpstr>默认设计模板</vt:lpstr>
      <vt:lpstr>Pixel</vt:lpstr>
      <vt:lpstr>Microsoft Word 97 - 2003 文档</vt:lpstr>
      <vt:lpstr>Microsoft 公式 3.0</vt:lpstr>
      <vt:lpstr>MathType 5.0 Equation</vt:lpstr>
      <vt:lpstr>逻辑模型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dc:title>
  <dc:creator>LJW</dc:creator>
  <cp:lastModifiedBy>lynn</cp:lastModifiedBy>
  <cp:revision>162</cp:revision>
  <dcterms:created xsi:type="dcterms:W3CDTF">2000-05-29T07:19:16Z</dcterms:created>
  <dcterms:modified xsi:type="dcterms:W3CDTF">2010-12-08T10:43:29Z</dcterms:modified>
</cp:coreProperties>
</file>